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6" r:id="rId2"/>
    <p:sldMasterId id="2147483884" r:id="rId3"/>
  </p:sldMasterIdLst>
  <p:notesMasterIdLst>
    <p:notesMasterId r:id="rId37"/>
  </p:notesMasterIdLst>
  <p:handoutMasterIdLst>
    <p:handoutMasterId r:id="rId38"/>
  </p:handoutMasterIdLst>
  <p:sldIdLst>
    <p:sldId id="295" r:id="rId4"/>
    <p:sldId id="452" r:id="rId5"/>
    <p:sldId id="585" r:id="rId6"/>
    <p:sldId id="453" r:id="rId7"/>
    <p:sldId id="412" r:id="rId8"/>
    <p:sldId id="604" r:id="rId9"/>
    <p:sldId id="454" r:id="rId10"/>
    <p:sldId id="559" r:id="rId11"/>
    <p:sldId id="526" r:id="rId12"/>
    <p:sldId id="586" r:id="rId13"/>
    <p:sldId id="529" r:id="rId14"/>
    <p:sldId id="587" r:id="rId15"/>
    <p:sldId id="588" r:id="rId16"/>
    <p:sldId id="605" r:id="rId17"/>
    <p:sldId id="589" r:id="rId18"/>
    <p:sldId id="591" r:id="rId19"/>
    <p:sldId id="592" r:id="rId20"/>
    <p:sldId id="593" r:id="rId21"/>
    <p:sldId id="594" r:id="rId22"/>
    <p:sldId id="595" r:id="rId23"/>
    <p:sldId id="596" r:id="rId24"/>
    <p:sldId id="597" r:id="rId25"/>
    <p:sldId id="598" r:id="rId26"/>
    <p:sldId id="599" r:id="rId27"/>
    <p:sldId id="600" r:id="rId28"/>
    <p:sldId id="574" r:id="rId29"/>
    <p:sldId id="578" r:id="rId30"/>
    <p:sldId id="581" r:id="rId31"/>
    <p:sldId id="601" r:id="rId32"/>
    <p:sldId id="602" r:id="rId33"/>
    <p:sldId id="549" r:id="rId34"/>
    <p:sldId id="580" r:id="rId35"/>
    <p:sldId id="603" r:id="rId36"/>
  </p:sldIdLst>
  <p:sldSz cx="9144000" cy="5143500" type="screen16x9"/>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a:srgbClr val="0000FF"/>
    <a:srgbClr val="66FF33"/>
    <a:srgbClr val="FFFFFF"/>
    <a:srgbClr val="FFCCFF"/>
    <a:srgbClr val="FF00FF"/>
    <a:srgbClr val="9933FF"/>
    <a:srgbClr val="000000"/>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00" autoAdjust="0"/>
    <p:restoredTop sz="94660"/>
  </p:normalViewPr>
  <p:slideViewPr>
    <p:cSldViewPr>
      <p:cViewPr varScale="1">
        <p:scale>
          <a:sx n="87" d="100"/>
          <a:sy n="87" d="100"/>
        </p:scale>
        <p:origin x="-858" y="-90"/>
      </p:cViewPr>
      <p:guideLst>
        <p:guide orient="horz" pos="162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atin typeface="Arial" panose="020B0604020202020204" pitchFamily="34" charset="0"/>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smtClean="0">
                <a:latin typeface="Arial" panose="020B0604020202020204" pitchFamily="34" charset="0"/>
              </a:defRPr>
            </a:lvl1pPr>
          </a:lstStyle>
          <a:p>
            <a:pPr>
              <a:defRPr/>
            </a:pPr>
            <a:fld id="{ACED9AE8-B504-41EB-A2EA-5901742E6011}" type="datetimeFigureOut">
              <a:rPr lang="zh-CN" altLang="en-US"/>
              <a:pPr>
                <a:defRPr/>
              </a:pPr>
              <a:t>2018/10/21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smtClean="0">
                <a:latin typeface="Arial" panose="020B0604020202020204" pitchFamily="34" charset="0"/>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A7E23D3-EE36-4C15-8C83-D377C9220511}" type="slidenum">
              <a:rPr lang="zh-CN" altLang="en-US"/>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atin typeface="Arial" panose="020B0604020202020204"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atin typeface="Arial" panose="020B0604020202020204" pitchFamily="34" charset="0"/>
              </a:defRPr>
            </a:lvl1pPr>
          </a:lstStyle>
          <a:p>
            <a:pPr>
              <a:defRPr/>
            </a:pPr>
            <a:fld id="{82E81237-AAE7-4A42-9CAD-0A2D8F4873B6}" type="datetimeFigureOut">
              <a:rPr lang="zh-CN" altLang="en-US"/>
              <a:pPr>
                <a:defRPr/>
              </a:pPr>
              <a:t>2018/10/21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atin typeface="Arial" panose="020B0604020202020204"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2902E7F-A5A4-4BE2-883D-675DF6FF2F9F}"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902E7F-A5A4-4BE2-883D-675DF6FF2F9F}" type="slidenum">
              <a:rPr kumimoji="0" lang="zh-CN" altLang="en-US" sz="1200" b="0" i="0" u="none" strike="noStrike" kern="1200" cap="none" spc="0" normalizeH="0" baseline="0" noProof="0" smtClean="0">
                <a:ln>
                  <a:noFill/>
                </a:ln>
                <a:solidFill>
                  <a:prstClr val="black"/>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xmlns="" val="3301736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902E7F-A5A4-4BE2-883D-675DF6FF2F9F}" type="slidenum">
              <a:rPr lang="zh-CN" altLang="en-US" smtClean="0"/>
              <a:pPr/>
              <a:t>5</a:t>
            </a:fld>
            <a:endParaRPr lang="zh-CN" altLang="en-US"/>
          </a:p>
        </p:txBody>
      </p:sp>
    </p:spTree>
    <p:extLst>
      <p:ext uri="{BB962C8B-B14F-4D97-AF65-F5344CB8AC3E}">
        <p14:creationId xmlns:p14="http://schemas.microsoft.com/office/powerpoint/2010/main" xmlns="" val="305504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902E7F-A5A4-4BE2-883D-675DF6FF2F9F}" type="slidenum">
              <a:rPr lang="zh-CN" altLang="en-US" smtClean="0"/>
              <a:pPr/>
              <a:t>9</a:t>
            </a:fld>
            <a:endParaRPr lang="zh-CN" altLang="en-US"/>
          </a:p>
        </p:txBody>
      </p:sp>
    </p:spTree>
    <p:extLst>
      <p:ext uri="{BB962C8B-B14F-4D97-AF65-F5344CB8AC3E}">
        <p14:creationId xmlns:p14="http://schemas.microsoft.com/office/powerpoint/2010/main" xmlns="" val="217573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2902E7F-A5A4-4BE2-883D-675DF6FF2F9F}" type="slidenum">
              <a:rPr lang="zh-CN" altLang="en-US" smtClean="0"/>
              <a:pPr/>
              <a:t>10</a:t>
            </a:fld>
            <a:endParaRPr lang="zh-CN" altLang="en-US"/>
          </a:p>
        </p:txBody>
      </p:sp>
    </p:spTree>
    <p:extLst>
      <p:ext uri="{BB962C8B-B14F-4D97-AF65-F5344CB8AC3E}">
        <p14:creationId xmlns:p14="http://schemas.microsoft.com/office/powerpoint/2010/main" xmlns="" val="267735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1" y="273844"/>
            <a:ext cx="57626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fld id="{BC2CA3E5-4B6E-4F26-955D-B1A1E9277FC5}" type="slidenum">
              <a:rPr lang="en-US" altLang="zh-CN"/>
              <a:pPr/>
              <a:t>‹#›</a:t>
            </a:fld>
            <a:endParaRPr lang="en-US" alt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fld id="{BC0E2543-A99C-47D1-A2B4-F7981E9D370A}" type="slidenum">
              <a:rPr lang="en-US" altLang="zh-CN"/>
              <a:pPr/>
              <a:t>‹#›</a:t>
            </a:fld>
            <a:endParaRPr lang="en-US" altLang="zh-C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fld id="{70890A24-507C-4A06-9155-CDBA6AE71502}" type="slidenum">
              <a:rPr lang="en-US" altLang="zh-CN"/>
              <a:pPr/>
              <a:t>‹#›</a:t>
            </a:fld>
            <a:endParaRPr lang="en-US" altLang="zh-CN"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fld id="{2927FB60-E823-4ECB-B099-C67535EBB2D5}" type="slidenum">
              <a:rPr lang="en-US" altLang="zh-CN"/>
              <a:pPr/>
              <a:t>‹#›</a:t>
            </a:fld>
            <a:endParaRPr lang="en-US" altLang="zh-CN"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9" y="1878806"/>
            <a:ext cx="3868737"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788"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9" name="Rectangle 6"/>
          <p:cNvSpPr>
            <a:spLocks noGrp="1" noChangeArrowheads="1"/>
          </p:cNvSpPr>
          <p:nvPr>
            <p:ph type="sldNum" sz="quarter" idx="12"/>
          </p:nvPr>
        </p:nvSpPr>
        <p:spPr>
          <a:ln/>
        </p:spPr>
        <p:txBody>
          <a:bodyPr/>
          <a:lstStyle>
            <a:lvl1pPr>
              <a:defRPr/>
            </a:lvl1pPr>
          </a:lstStyle>
          <a:p>
            <a:fld id="{48D53210-5AA3-4DCF-9AAC-E95B48C7A649}" type="slidenum">
              <a:rPr lang="en-US" altLang="zh-CN"/>
              <a:pPr/>
              <a:t>‹#›</a:t>
            </a:fld>
            <a:endParaRPr lang="en-US" altLang="zh-C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fld id="{CACB0526-D849-4F45-9D9A-47ABACBDB341}" type="slidenum">
              <a:rPr lang="en-US" altLang="zh-CN"/>
              <a:pPr/>
              <a:t>‹#›</a:t>
            </a:fld>
            <a:endParaRPr lang="en-US" altLang="zh-CN"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a:ln/>
        </p:spPr>
        <p:txBody>
          <a:bodyPr/>
          <a:lstStyle>
            <a:lvl1pPr>
              <a:defRPr/>
            </a:lvl1pPr>
          </a:lstStyle>
          <a:p>
            <a:fld id="{6EFE627C-5ECC-4662-8243-421B070DFBEA}" type="slidenum">
              <a:rPr lang="en-US" altLang="zh-CN"/>
              <a:pPr/>
              <a:t>‹#›</a:t>
            </a:fld>
            <a:endParaRPr lang="en-US" altLang="zh-CN"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fld id="{F3E8AC19-14A5-47B4-B82E-0B0E9FBE13A8}" type="slidenum">
              <a:rPr lang="en-US" altLang="zh-CN"/>
              <a:pPr/>
              <a:t>‹#›</a:t>
            </a:fld>
            <a:endParaRPr lang="en-US" altLang="zh-C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0569"/>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fld id="{CBB0B4A9-462D-4910-89A1-FAEED6D46FEE}" type="slidenum">
              <a:rPr lang="en-US" altLang="zh-CN"/>
              <a:pPr/>
              <a:t>‹#›</a:t>
            </a:fld>
            <a:endParaRPr lang="en-US" altLang="zh-CN"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fld id="{C5D5518F-FE08-43DE-A5C8-86BA3BFA1E82}" type="slidenum">
              <a:rPr lang="en-US" altLang="zh-CN"/>
              <a:pPr/>
              <a:t>‹#›</a:t>
            </a:fld>
            <a:endParaRPr lang="en-US" altLang="zh-CN"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ln/>
        </p:spPr>
        <p:txBody>
          <a:bodyPr/>
          <a:lstStyle>
            <a:lvl1pPr>
              <a:defRPr/>
            </a:lvl1pPr>
          </a:lstStyle>
          <a:p>
            <a:fld id="{90551628-4F2C-4ACD-80D6-BA65D9F7373C}" type="slidenum">
              <a:rPr lang="en-US" altLang="zh-CN"/>
              <a:pPr/>
              <a:t>‹#›</a:t>
            </a:fld>
            <a:endParaRPr lang="en-US" altLang="zh-CN"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xmlns="" val="2741856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2066416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xmlns="" val="2651502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1962351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25965882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xmlns="" val="173804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61992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xmlns="" val="2150183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xmlns="" val="2706969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3227158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219799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6715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69219"/>
            <a:ext cx="386715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3844"/>
            <a:ext cx="7886700" cy="994172"/>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630239" y="1260872"/>
            <a:ext cx="3868737" cy="61793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9" y="1878806"/>
            <a:ext cx="3868737"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788" cy="61793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788"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342900"/>
            <a:ext cx="2949575" cy="120015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0569"/>
            <a:ext cx="4629150" cy="36552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9" y="1543050"/>
            <a:ext cx="2949575" cy="285869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9" y="342900"/>
            <a:ext cx="2949575" cy="120015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0569"/>
            <a:ext cx="4629150" cy="365521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630239" y="1543050"/>
            <a:ext cx="2949575" cy="2858691"/>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p:nvSpPr>
        <p:spPr bwMode="auto">
          <a:xfrm>
            <a:off x="0" y="4953001"/>
            <a:ext cx="2557110" cy="246221"/>
          </a:xfrm>
          <a:prstGeom prst="rect">
            <a:avLst/>
          </a:prstGeom>
          <a:noFill/>
          <a:ln w="9525">
            <a:noFill/>
            <a:miter lim="800000"/>
            <a:headEnd/>
            <a:tailEnd/>
          </a:ln>
          <a:effectLst/>
        </p:spPr>
        <p:txBody>
          <a:bodyPr wrap="none">
            <a:spAutoFit/>
          </a:bodyPr>
          <a:lstStyle/>
          <a:p>
            <a:pPr eaLnBrk="1" hangingPunct="1"/>
            <a:r>
              <a:rPr lang="en-US" altLang="zh-CN" sz="1000" dirty="0">
                <a:solidFill>
                  <a:schemeClr val="bg1"/>
                </a:solidFill>
                <a:latin typeface="宋体" pitchFamily="2" charset="-122"/>
              </a:rPr>
              <a:t>Copyright 2004-2016 </a:t>
            </a:r>
            <a:r>
              <a:rPr lang="zh-CN" altLang="en-US" sz="1000">
                <a:solidFill>
                  <a:schemeClr val="bg1"/>
                </a:solidFill>
                <a:latin typeface="宋体" pitchFamily="2" charset="-122"/>
              </a:rPr>
              <a:t>版权所有 盗版必究</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alpha val="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1684"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a:defRPr/>
            </a:pPr>
            <a:endParaRPr lang="en-US" altLang="zh-CN" dirty="0"/>
          </a:p>
        </p:txBody>
      </p:sp>
      <p:sp>
        <p:nvSpPr>
          <p:cNvPr id="71685"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a:defRPr/>
            </a:pPr>
            <a:endParaRPr lang="en-US" altLang="zh-CN" dirty="0"/>
          </a:p>
        </p:txBody>
      </p:sp>
      <p:sp>
        <p:nvSpPr>
          <p:cNvPr id="71686"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61F84E5C-4039-483F-A828-E42040AAE06D}" type="slidenum">
              <a:rPr lang="en-US" altLang="zh-CN"/>
              <a:pPr/>
              <a:t>‹#›</a:t>
            </a:fld>
            <a:endParaRPr lang="en-US" altLang="zh-CN"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56327" name="Text Box 7"/>
          <p:cNvSpPr txBox="1">
            <a:spLocks noChangeArrowheads="1"/>
          </p:cNvSpPr>
          <p:nvPr/>
        </p:nvSpPr>
        <p:spPr bwMode="auto">
          <a:xfrm>
            <a:off x="0" y="4953001"/>
            <a:ext cx="2557110" cy="246221"/>
          </a:xfrm>
          <a:prstGeom prst="rect">
            <a:avLst/>
          </a:prstGeom>
          <a:noFill/>
          <a:ln w="9525">
            <a:noFill/>
            <a:miter lim="800000"/>
            <a:headEnd/>
            <a:tailEnd/>
          </a:ln>
          <a:effectLst/>
        </p:spPr>
        <p:txBody>
          <a:bodyPr wrap="none">
            <a:spAutoFit/>
          </a:bodyPr>
          <a:lstStyle/>
          <a:p>
            <a:r>
              <a:rPr lang="en-US" altLang="zh-CN" sz="1000" dirty="0">
                <a:solidFill>
                  <a:schemeClr val="bg1"/>
                </a:solidFill>
                <a:latin typeface="宋体" pitchFamily="2" charset="-122"/>
              </a:rPr>
              <a:t>Copyright 2004-2015 </a:t>
            </a:r>
            <a:r>
              <a:rPr lang="zh-CN" altLang="en-US" sz="1000">
                <a:solidFill>
                  <a:schemeClr val="bg1"/>
                </a:solidFill>
                <a:latin typeface="宋体" pitchFamily="2" charset="-122"/>
              </a:rPr>
              <a:t>版权所有 盗版必究</a:t>
            </a:r>
          </a:p>
        </p:txBody>
      </p:sp>
    </p:spTree>
    <p:extLst>
      <p:ext uri="{BB962C8B-B14F-4D97-AF65-F5344CB8AC3E}">
        <p14:creationId xmlns:p14="http://schemas.microsoft.com/office/powerpoint/2010/main" xmlns="" val="1113486793"/>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323528" y="2211710"/>
            <a:ext cx="8856984" cy="861770"/>
          </a:xfrm>
          <a:prstGeom prst="rect">
            <a:avLst/>
          </a:prstGeom>
          <a:noFill/>
        </p:spPr>
        <p:txBody>
          <a:bodyPr wrap="square" lIns="121917" tIns="60958" rIns="121917" bIns="60958">
            <a:spAutoFit/>
          </a:bodyPr>
          <a:lstStyle/>
          <a:p>
            <a:pPr>
              <a:buFont typeface="Arial" pitchFamily="34" charset="0"/>
              <a:buNone/>
              <a:defRPr/>
            </a:pPr>
            <a:r>
              <a:rPr lang="en-US" altLang="zh-CN" sz="48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微软雅黑" pitchFamily="34" charset="-122"/>
                <a:ea typeface="微软雅黑" pitchFamily="34" charset="-122"/>
              </a:rPr>
              <a:t>17.1</a:t>
            </a:r>
            <a:r>
              <a:rPr lang="zh-CN" altLang="en-US" sz="48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微软雅黑" pitchFamily="34" charset="-122"/>
                <a:ea typeface="微软雅黑" pitchFamily="34" charset="-122"/>
              </a:rPr>
              <a:t>  电流与电压和电阻的关系</a:t>
            </a:r>
            <a:r>
              <a:rPr lang="en-US" altLang="zh-CN" sz="48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微软雅黑" pitchFamily="34" charset="-122"/>
                <a:ea typeface="微软雅黑" pitchFamily="34" charset="-122"/>
              </a:rPr>
              <a:t>   </a:t>
            </a:r>
            <a:endParaRPr lang="zh-CN" altLang="en-US" sz="48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微软雅黑" pitchFamily="34" charset="-122"/>
              <a:ea typeface="微软雅黑" pitchFamily="34" charset="-122"/>
            </a:endParaRPr>
          </a:p>
        </p:txBody>
      </p:sp>
      <p:sp>
        <p:nvSpPr>
          <p:cNvPr id="5" name="WordArt 3"/>
          <p:cNvSpPr>
            <a:spLocks noChangeArrowheads="1" noChangeShapeType="1" noTextEdit="1"/>
          </p:cNvSpPr>
          <p:nvPr/>
        </p:nvSpPr>
        <p:spPr bwMode="auto">
          <a:xfrm>
            <a:off x="971552" y="771525"/>
            <a:ext cx="6958033" cy="585779"/>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zh-CN" altLang="en-US" sz="4800" kern="10" dirty="0">
                <a:ln w="9525">
                  <a:round/>
                  <a:headEnd/>
                  <a:tailEnd/>
                </a:ln>
                <a:solidFill>
                  <a:srgbClr val="FF00FF"/>
                </a:solidFill>
                <a:latin typeface="微软雅黑"/>
                <a:ea typeface="微软雅黑"/>
              </a:rPr>
              <a:t>人民教育出版社义务教育教科书物理（九年级全一册）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5">
            <a:extLst>
              <a:ext uri="{FF2B5EF4-FFF2-40B4-BE49-F238E27FC236}">
                <a16:creationId xmlns:a16="http://schemas.microsoft.com/office/drawing/2014/main" xmlns="" id="{809E8A11-10F6-4E6F-BD60-DC6837EB0733}"/>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584" y="771550"/>
            <a:ext cx="7056783" cy="4164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7">
            <a:extLst>
              <a:ext uri="{FF2B5EF4-FFF2-40B4-BE49-F238E27FC236}">
                <a16:creationId xmlns:a16="http://schemas.microsoft.com/office/drawing/2014/main" xmlns="" id="{BDB07898-0A27-40AA-89B5-553BA5AAA3A5}"/>
              </a:ext>
            </a:extLst>
          </p:cNvPr>
          <p:cNvSpPr>
            <a:spLocks noChangeArrowheads="1"/>
          </p:cNvSpPr>
          <p:nvPr/>
        </p:nvSpPr>
        <p:spPr bwMode="auto">
          <a:xfrm>
            <a:off x="826524" y="483518"/>
            <a:ext cx="7352961" cy="1054135"/>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流过导体的电流与导体的电阻及加在它两端的电压存在怎样的定量关系呢？</a:t>
            </a:r>
            <a:endParaRPr lang="zh-CN" altLang="en-US" sz="3200" b="1" dirty="0">
              <a:solidFill>
                <a:srgbClr val="FF0000"/>
              </a:solidFill>
              <a:latin typeface="微软雅黑" pitchFamily="34" charset="-122"/>
              <a:ea typeface="微软雅黑" pitchFamily="34" charset="-122"/>
              <a:cs typeface="仿宋"/>
            </a:endParaRPr>
          </a:p>
        </p:txBody>
      </p:sp>
    </p:spTree>
    <p:extLst>
      <p:ext uri="{BB962C8B-B14F-4D97-AF65-F5344CB8AC3E}">
        <p14:creationId xmlns:p14="http://schemas.microsoft.com/office/powerpoint/2010/main" xmlns="" val="289488171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971600" y="396881"/>
            <a:ext cx="6768752" cy="646329"/>
          </a:xfrm>
          <a:prstGeom prst="rect">
            <a:avLst/>
          </a:prstGeom>
          <a:noFill/>
        </p:spPr>
        <p:txBody>
          <a:bodyPr wrap="square" lIns="91438" tIns="45719" rIns="91438" bIns="45719">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zh-CN" altLang="en-US"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rPr>
              <a:t>实验    探究电流与电压的关系</a:t>
            </a:r>
            <a:r>
              <a:rPr kumimoji="0" lang="en-US" altLang="zh-CN"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rPr>
              <a:t>   </a:t>
            </a:r>
            <a:endParaRPr kumimoji="0" lang="zh-CN" altLang="en-US"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endParaRPr>
          </a:p>
        </p:txBody>
      </p:sp>
      <p:sp>
        <p:nvSpPr>
          <p:cNvPr id="8" name="Rectangle 7"/>
          <p:cNvSpPr>
            <a:spLocks noChangeArrowheads="1"/>
          </p:cNvSpPr>
          <p:nvPr/>
        </p:nvSpPr>
        <p:spPr bwMode="auto">
          <a:xfrm>
            <a:off x="971600" y="1241197"/>
            <a:ext cx="6580160" cy="1546577"/>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你认为电阻一定时，电流与电压存在怎样的关系？将你的猜想写在下面。</a:t>
            </a:r>
            <a:endParaRPr lang="zh-CN" altLang="en-US" sz="3200" b="1" dirty="0">
              <a:solidFill>
                <a:srgbClr val="FF0000"/>
              </a:solidFill>
              <a:latin typeface="微软雅黑" pitchFamily="34" charset="-122"/>
              <a:ea typeface="微软雅黑" pitchFamily="34" charset="-122"/>
              <a:cs typeface="仿宋"/>
            </a:endParaRPr>
          </a:p>
        </p:txBody>
      </p:sp>
      <p:sp>
        <p:nvSpPr>
          <p:cNvPr id="5" name="Rectangle 7">
            <a:extLst>
              <a:ext uri="{FF2B5EF4-FFF2-40B4-BE49-F238E27FC236}">
                <a16:creationId xmlns:a16="http://schemas.microsoft.com/office/drawing/2014/main" xmlns="" id="{6039A80C-5FCB-45F6-9F03-AB1CB392674A}"/>
              </a:ext>
            </a:extLst>
          </p:cNvPr>
          <p:cNvSpPr>
            <a:spLocks noChangeArrowheads="1"/>
          </p:cNvSpPr>
          <p:nvPr/>
        </p:nvSpPr>
        <p:spPr bwMode="auto">
          <a:xfrm>
            <a:off x="827584" y="2848168"/>
            <a:ext cx="6580160" cy="1054135"/>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a:t>
            </a:r>
            <a:r>
              <a:rPr lang="zh-CN" altLang="en-US" sz="3200" b="1" dirty="0">
                <a:solidFill>
                  <a:srgbClr val="FF0000"/>
                </a:solidFill>
                <a:latin typeface="微软雅黑" pitchFamily="34" charset="-122"/>
                <a:ea typeface="微软雅黑" pitchFamily="34" charset="-122"/>
                <a:cs typeface="仿宋"/>
              </a:rPr>
              <a:t>猜想与假设</a:t>
            </a:r>
            <a:r>
              <a:rPr lang="zh-CN" altLang="en-US" sz="3200" b="1" dirty="0">
                <a:solidFill>
                  <a:srgbClr val="000099"/>
                </a:solidFill>
                <a:latin typeface="微软雅黑" pitchFamily="34" charset="-122"/>
                <a:ea typeface="微软雅黑" pitchFamily="34" charset="-122"/>
                <a:cs typeface="仿宋"/>
              </a:rPr>
              <a:t>：电流与电压可能成正比？</a:t>
            </a:r>
            <a:endParaRPr lang="zh-CN" altLang="en-US" sz="3200" b="1" dirty="0">
              <a:solidFill>
                <a:srgbClr val="FF0000"/>
              </a:solidFill>
              <a:latin typeface="微软雅黑" pitchFamily="34" charset="-122"/>
              <a:ea typeface="微软雅黑" pitchFamily="34" charset="-122"/>
              <a:cs typeface="仿宋"/>
            </a:endParaRPr>
          </a:p>
        </p:txBody>
      </p:sp>
    </p:spTree>
    <p:extLst>
      <p:ext uri="{BB962C8B-B14F-4D97-AF65-F5344CB8AC3E}">
        <p14:creationId xmlns:p14="http://schemas.microsoft.com/office/powerpoint/2010/main" xmlns="" val="238080623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755576" y="400100"/>
            <a:ext cx="6768752" cy="646329"/>
          </a:xfrm>
          <a:prstGeom prst="rect">
            <a:avLst/>
          </a:prstGeom>
          <a:noFill/>
        </p:spPr>
        <p:txBody>
          <a:bodyPr wrap="square" lIns="91438" tIns="45719" rIns="91438" bIns="45719">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zh-CN" altLang="en-US"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rPr>
              <a:t>实验    探究电流与电压的关系</a:t>
            </a:r>
            <a:r>
              <a:rPr kumimoji="0" lang="en-US" altLang="zh-CN"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rPr>
              <a:t>   </a:t>
            </a:r>
            <a:endParaRPr kumimoji="0" lang="zh-CN" altLang="en-US"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endParaRPr>
          </a:p>
        </p:txBody>
      </p:sp>
      <p:sp>
        <p:nvSpPr>
          <p:cNvPr id="5" name="Rectangle 7">
            <a:extLst>
              <a:ext uri="{FF2B5EF4-FFF2-40B4-BE49-F238E27FC236}">
                <a16:creationId xmlns:a16="http://schemas.microsoft.com/office/drawing/2014/main" xmlns="" id="{6039A80C-5FCB-45F6-9F03-AB1CB392674A}"/>
              </a:ext>
            </a:extLst>
          </p:cNvPr>
          <p:cNvSpPr>
            <a:spLocks noChangeArrowheads="1"/>
          </p:cNvSpPr>
          <p:nvPr/>
        </p:nvSpPr>
        <p:spPr bwMode="auto">
          <a:xfrm>
            <a:off x="755576" y="1057839"/>
            <a:ext cx="5184576"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a:t>
            </a:r>
            <a:r>
              <a:rPr lang="zh-CN" altLang="en-US" sz="3200" b="1" dirty="0">
                <a:solidFill>
                  <a:srgbClr val="FF0000"/>
                </a:solidFill>
                <a:latin typeface="微软雅黑" pitchFamily="34" charset="-122"/>
                <a:ea typeface="微软雅黑" pitchFamily="34" charset="-122"/>
                <a:cs typeface="仿宋"/>
              </a:rPr>
              <a:t>设计实验</a:t>
            </a:r>
          </a:p>
        </p:txBody>
      </p:sp>
      <p:sp>
        <p:nvSpPr>
          <p:cNvPr id="6" name="Rectangle 7">
            <a:extLst>
              <a:ext uri="{FF2B5EF4-FFF2-40B4-BE49-F238E27FC236}">
                <a16:creationId xmlns:a16="http://schemas.microsoft.com/office/drawing/2014/main" xmlns="" id="{60B65708-3F59-414F-982B-67ADA9795210}"/>
              </a:ext>
            </a:extLst>
          </p:cNvPr>
          <p:cNvSpPr>
            <a:spLocks noChangeArrowheads="1"/>
          </p:cNvSpPr>
          <p:nvPr/>
        </p:nvSpPr>
        <p:spPr bwMode="auto">
          <a:xfrm>
            <a:off x="744152" y="1608121"/>
            <a:ext cx="7140216"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怎样测量电阻两端的电压</a:t>
            </a:r>
            <a:r>
              <a:rPr lang="en-US" altLang="zh-CN" sz="3200" b="1" dirty="0">
                <a:solidFill>
                  <a:srgbClr val="000099"/>
                </a:solidFill>
                <a:latin typeface="微软雅黑" pitchFamily="34" charset="-122"/>
                <a:ea typeface="微软雅黑" pitchFamily="34" charset="-122"/>
                <a:cs typeface="仿宋"/>
              </a:rPr>
              <a:t>U</a:t>
            </a:r>
            <a:r>
              <a:rPr lang="zh-CN" altLang="en-US" sz="3200" b="1" dirty="0">
                <a:solidFill>
                  <a:srgbClr val="000099"/>
                </a:solidFill>
                <a:latin typeface="微软雅黑" pitchFamily="34" charset="-122"/>
                <a:ea typeface="微软雅黑" pitchFamily="34" charset="-122"/>
                <a:cs typeface="仿宋"/>
              </a:rPr>
              <a:t>？</a:t>
            </a:r>
          </a:p>
        </p:txBody>
      </p:sp>
      <p:sp>
        <p:nvSpPr>
          <p:cNvPr id="7" name="Rectangle 7">
            <a:extLst>
              <a:ext uri="{FF2B5EF4-FFF2-40B4-BE49-F238E27FC236}">
                <a16:creationId xmlns:a16="http://schemas.microsoft.com/office/drawing/2014/main" xmlns="" id="{6EC968BC-EBC1-48E0-B0AD-5F6929107035}"/>
              </a:ext>
            </a:extLst>
          </p:cNvPr>
          <p:cNvSpPr>
            <a:spLocks noChangeArrowheads="1"/>
          </p:cNvSpPr>
          <p:nvPr/>
        </p:nvSpPr>
        <p:spPr bwMode="auto">
          <a:xfrm>
            <a:off x="744152" y="2158403"/>
            <a:ext cx="7140216"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用电压表测量电阻两端的电压</a:t>
            </a:r>
            <a:r>
              <a:rPr lang="en-US" altLang="zh-CN" sz="3200" b="1" dirty="0">
                <a:solidFill>
                  <a:srgbClr val="000099"/>
                </a:solidFill>
                <a:latin typeface="微软雅黑" pitchFamily="34" charset="-122"/>
                <a:ea typeface="微软雅黑" pitchFamily="34" charset="-122"/>
                <a:cs typeface="仿宋"/>
              </a:rPr>
              <a:t>U</a:t>
            </a:r>
            <a:r>
              <a:rPr lang="zh-CN" altLang="en-US" sz="3200" b="1" dirty="0">
                <a:solidFill>
                  <a:srgbClr val="000099"/>
                </a:solidFill>
                <a:latin typeface="微软雅黑" pitchFamily="34" charset="-122"/>
                <a:ea typeface="微软雅黑" pitchFamily="34" charset="-122"/>
                <a:cs typeface="仿宋"/>
              </a:rPr>
              <a:t>。</a:t>
            </a:r>
          </a:p>
        </p:txBody>
      </p:sp>
      <p:sp>
        <p:nvSpPr>
          <p:cNvPr id="9" name="Rectangle 7">
            <a:extLst>
              <a:ext uri="{FF2B5EF4-FFF2-40B4-BE49-F238E27FC236}">
                <a16:creationId xmlns:a16="http://schemas.microsoft.com/office/drawing/2014/main" xmlns="" id="{2ADF768F-16B6-4A83-92B6-ED408B40DAB6}"/>
              </a:ext>
            </a:extLst>
          </p:cNvPr>
          <p:cNvSpPr>
            <a:spLocks noChangeArrowheads="1"/>
          </p:cNvSpPr>
          <p:nvPr/>
        </p:nvSpPr>
        <p:spPr bwMode="auto">
          <a:xfrm>
            <a:off x="744152" y="2708685"/>
            <a:ext cx="7140216"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怎样测量通过电阻的电流Ｉ？</a:t>
            </a:r>
          </a:p>
        </p:txBody>
      </p:sp>
      <p:sp>
        <p:nvSpPr>
          <p:cNvPr id="10" name="Rectangle 7">
            <a:extLst>
              <a:ext uri="{FF2B5EF4-FFF2-40B4-BE49-F238E27FC236}">
                <a16:creationId xmlns:a16="http://schemas.microsoft.com/office/drawing/2014/main" xmlns="" id="{2FCDDD6D-48C7-408C-8247-489C2BD61386}"/>
              </a:ext>
            </a:extLst>
          </p:cNvPr>
          <p:cNvSpPr>
            <a:spLocks noChangeArrowheads="1"/>
          </p:cNvSpPr>
          <p:nvPr/>
        </p:nvSpPr>
        <p:spPr bwMode="auto">
          <a:xfrm>
            <a:off x="744152" y="3270377"/>
            <a:ext cx="7140216"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用电流表测量通过电阻的电流</a:t>
            </a:r>
            <a:r>
              <a:rPr lang="en-US" altLang="zh-CN" sz="3200" b="1" dirty="0">
                <a:solidFill>
                  <a:srgbClr val="000099"/>
                </a:solidFill>
                <a:latin typeface="微软雅黑" pitchFamily="34" charset="-122"/>
                <a:ea typeface="微软雅黑" pitchFamily="34" charset="-122"/>
                <a:cs typeface="仿宋"/>
              </a:rPr>
              <a:t>Ｉ</a:t>
            </a:r>
            <a:r>
              <a:rPr lang="zh-CN" altLang="en-US" sz="3200" b="1" dirty="0">
                <a:solidFill>
                  <a:srgbClr val="000099"/>
                </a:solidFill>
                <a:latin typeface="微软雅黑" pitchFamily="34" charset="-122"/>
                <a:ea typeface="微软雅黑" pitchFamily="34" charset="-122"/>
                <a:cs typeface="仿宋"/>
              </a:rPr>
              <a:t>。</a:t>
            </a:r>
          </a:p>
        </p:txBody>
      </p:sp>
    </p:spTree>
    <p:extLst>
      <p:ext uri="{BB962C8B-B14F-4D97-AF65-F5344CB8AC3E}">
        <p14:creationId xmlns:p14="http://schemas.microsoft.com/office/powerpoint/2010/main" xmlns="" val="26744567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395536" y="411510"/>
            <a:ext cx="6768752" cy="646329"/>
          </a:xfrm>
          <a:prstGeom prst="rect">
            <a:avLst/>
          </a:prstGeom>
          <a:noFill/>
        </p:spPr>
        <p:txBody>
          <a:bodyPr wrap="square" lIns="91438" tIns="45719" rIns="91438" bIns="45719">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zh-CN" altLang="en-US"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rPr>
              <a:t>实验    探究电流与电压的关系</a:t>
            </a:r>
            <a:r>
              <a:rPr kumimoji="0" lang="en-US" altLang="zh-CN"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rPr>
              <a:t>   </a:t>
            </a:r>
            <a:endParaRPr kumimoji="0" lang="zh-CN" altLang="en-US"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endParaRPr>
          </a:p>
        </p:txBody>
      </p:sp>
      <p:sp>
        <p:nvSpPr>
          <p:cNvPr id="5" name="Rectangle 7">
            <a:extLst>
              <a:ext uri="{FF2B5EF4-FFF2-40B4-BE49-F238E27FC236}">
                <a16:creationId xmlns:a16="http://schemas.microsoft.com/office/drawing/2014/main" xmlns="" id="{6039A80C-5FCB-45F6-9F03-AB1CB392674A}"/>
              </a:ext>
            </a:extLst>
          </p:cNvPr>
          <p:cNvSpPr>
            <a:spLocks noChangeArrowheads="1"/>
          </p:cNvSpPr>
          <p:nvPr/>
        </p:nvSpPr>
        <p:spPr bwMode="auto">
          <a:xfrm>
            <a:off x="755576" y="1057839"/>
            <a:ext cx="5184576"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a:t>
            </a:r>
            <a:r>
              <a:rPr lang="zh-CN" altLang="en-US" sz="3200" b="1" dirty="0">
                <a:solidFill>
                  <a:srgbClr val="FF0000"/>
                </a:solidFill>
                <a:latin typeface="微软雅黑" pitchFamily="34" charset="-122"/>
                <a:ea typeface="微软雅黑" pitchFamily="34" charset="-122"/>
                <a:cs typeface="仿宋"/>
              </a:rPr>
              <a:t>设计实验</a:t>
            </a:r>
          </a:p>
        </p:txBody>
      </p:sp>
      <p:sp>
        <p:nvSpPr>
          <p:cNvPr id="6" name="Rectangle 7">
            <a:extLst>
              <a:ext uri="{FF2B5EF4-FFF2-40B4-BE49-F238E27FC236}">
                <a16:creationId xmlns:a16="http://schemas.microsoft.com/office/drawing/2014/main" xmlns="" id="{60B65708-3F59-414F-982B-67ADA9795210}"/>
              </a:ext>
            </a:extLst>
          </p:cNvPr>
          <p:cNvSpPr>
            <a:spLocks noChangeArrowheads="1"/>
          </p:cNvSpPr>
          <p:nvPr/>
        </p:nvSpPr>
        <p:spPr bwMode="auto">
          <a:xfrm>
            <a:off x="744152" y="1608121"/>
            <a:ext cx="7572264" cy="3023905"/>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要研究通过电阻的电流Ｉ怎样随着电阻两端的电压的改变而变化，需要确定改变电阻两端电压的方法。想一想，如果用干电池做实验，怎样改变电压？如果用学生电源做实验，怎样改变电压？如果用滑动变阻器，怎样改变电阻两端的电压？</a:t>
            </a:r>
          </a:p>
        </p:txBody>
      </p:sp>
    </p:spTree>
    <p:extLst>
      <p:ext uri="{BB962C8B-B14F-4D97-AF65-F5344CB8AC3E}">
        <p14:creationId xmlns:p14="http://schemas.microsoft.com/office/powerpoint/2010/main" xmlns="" val="327741075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6039A80C-5FCB-45F6-9F03-AB1CB392674A}"/>
              </a:ext>
            </a:extLst>
          </p:cNvPr>
          <p:cNvSpPr>
            <a:spLocks noChangeArrowheads="1"/>
          </p:cNvSpPr>
          <p:nvPr/>
        </p:nvSpPr>
        <p:spPr bwMode="auto">
          <a:xfrm>
            <a:off x="916541" y="554071"/>
            <a:ext cx="2952328"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a:t>
            </a:r>
            <a:r>
              <a:rPr lang="zh-CN" altLang="en-US" sz="3200" b="1" dirty="0">
                <a:solidFill>
                  <a:srgbClr val="FF0000"/>
                </a:solidFill>
                <a:latin typeface="微软雅黑" pitchFamily="34" charset="-122"/>
                <a:ea typeface="微软雅黑" pitchFamily="34" charset="-122"/>
                <a:cs typeface="仿宋"/>
              </a:rPr>
              <a:t>实验器材</a:t>
            </a:r>
          </a:p>
        </p:txBody>
      </p:sp>
      <p:sp>
        <p:nvSpPr>
          <p:cNvPr id="6" name="Rectangle 7">
            <a:extLst>
              <a:ext uri="{FF2B5EF4-FFF2-40B4-BE49-F238E27FC236}">
                <a16:creationId xmlns:a16="http://schemas.microsoft.com/office/drawing/2014/main" xmlns="" id="{60B65708-3F59-414F-982B-67ADA9795210}"/>
              </a:ext>
            </a:extLst>
          </p:cNvPr>
          <p:cNvSpPr>
            <a:spLocks noChangeArrowheads="1"/>
          </p:cNvSpPr>
          <p:nvPr/>
        </p:nvSpPr>
        <p:spPr bwMode="auto">
          <a:xfrm>
            <a:off x="916541" y="1275606"/>
            <a:ext cx="6939343" cy="1546577"/>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电源、电流表、电压表、滑动变阻器、开关、不同阻值的定值电阻、导线。</a:t>
            </a:r>
          </a:p>
        </p:txBody>
      </p:sp>
      <p:pic>
        <p:nvPicPr>
          <p:cNvPr id="42" name="图片 41">
            <a:extLst>
              <a:ext uri="{FF2B5EF4-FFF2-40B4-BE49-F238E27FC236}">
                <a16:creationId xmlns:a16="http://schemas.microsoft.com/office/drawing/2014/main" xmlns="" id="{35E4110B-D6AF-45F9-84D4-5E5D03B3EBD6}"/>
              </a:ext>
            </a:extLst>
          </p:cNvPr>
          <p:cNvPicPr>
            <a:picLocks noChangeAspect="1"/>
          </p:cNvPicPr>
          <p:nvPr/>
        </p:nvPicPr>
        <p:blipFill>
          <a:blip r:embed="rId2"/>
          <a:stretch>
            <a:fillRect/>
          </a:stretch>
        </p:blipFill>
        <p:spPr>
          <a:xfrm>
            <a:off x="592963" y="4092828"/>
            <a:ext cx="1509403" cy="579832"/>
          </a:xfrm>
          <a:prstGeom prst="rect">
            <a:avLst/>
          </a:prstGeom>
        </p:spPr>
      </p:pic>
      <p:pic>
        <p:nvPicPr>
          <p:cNvPr id="43" name="图片 42">
            <a:extLst>
              <a:ext uri="{FF2B5EF4-FFF2-40B4-BE49-F238E27FC236}">
                <a16:creationId xmlns:a16="http://schemas.microsoft.com/office/drawing/2014/main" xmlns="" id="{BCE3B27F-8392-48FD-B535-CC5692480639}"/>
              </a:ext>
            </a:extLst>
          </p:cNvPr>
          <p:cNvPicPr>
            <a:picLocks noChangeAspect="1"/>
          </p:cNvPicPr>
          <p:nvPr/>
        </p:nvPicPr>
        <p:blipFill>
          <a:blip r:embed="rId3"/>
          <a:stretch>
            <a:fillRect/>
          </a:stretch>
        </p:blipFill>
        <p:spPr>
          <a:xfrm>
            <a:off x="611560" y="3130086"/>
            <a:ext cx="1657143" cy="580952"/>
          </a:xfrm>
          <a:prstGeom prst="rect">
            <a:avLst/>
          </a:prstGeom>
        </p:spPr>
      </p:pic>
      <p:pic>
        <p:nvPicPr>
          <p:cNvPr id="44" name="图片 43">
            <a:extLst>
              <a:ext uri="{FF2B5EF4-FFF2-40B4-BE49-F238E27FC236}">
                <a16:creationId xmlns:a16="http://schemas.microsoft.com/office/drawing/2014/main" xmlns="" id="{2E591474-3F84-489B-97B8-A005981ABE93}"/>
              </a:ext>
            </a:extLst>
          </p:cNvPr>
          <p:cNvPicPr>
            <a:picLocks noChangeAspect="1"/>
          </p:cNvPicPr>
          <p:nvPr/>
        </p:nvPicPr>
        <p:blipFill>
          <a:blip r:embed="rId4"/>
          <a:stretch>
            <a:fillRect/>
          </a:stretch>
        </p:blipFill>
        <p:spPr>
          <a:xfrm>
            <a:off x="2820116" y="4082184"/>
            <a:ext cx="1076190" cy="590476"/>
          </a:xfrm>
          <a:prstGeom prst="rect">
            <a:avLst/>
          </a:prstGeom>
        </p:spPr>
      </p:pic>
      <p:pic>
        <p:nvPicPr>
          <p:cNvPr id="50" name="图片 7">
            <a:extLst>
              <a:ext uri="{FF2B5EF4-FFF2-40B4-BE49-F238E27FC236}">
                <a16:creationId xmlns:a16="http://schemas.microsoft.com/office/drawing/2014/main" xmlns="" id="{CA7A6C66-7A66-4702-ACAB-D808A9C2C7EF}"/>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97772" y="2924379"/>
            <a:ext cx="1649329" cy="85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 name="图片 50">
            <a:extLst>
              <a:ext uri="{FF2B5EF4-FFF2-40B4-BE49-F238E27FC236}">
                <a16:creationId xmlns:a16="http://schemas.microsoft.com/office/drawing/2014/main" xmlns="" id="{B557700D-7463-4DB2-951F-90E3F1F3F74C}"/>
              </a:ext>
            </a:extLst>
          </p:cNvPr>
          <p:cNvPicPr>
            <a:picLocks noChangeAspect="1"/>
          </p:cNvPicPr>
          <p:nvPr/>
        </p:nvPicPr>
        <p:blipFill>
          <a:blip r:embed="rId6"/>
          <a:stretch>
            <a:fillRect/>
          </a:stretch>
        </p:blipFill>
        <p:spPr>
          <a:xfrm>
            <a:off x="4489761" y="2523624"/>
            <a:ext cx="1116296" cy="1344270"/>
          </a:xfrm>
          <a:prstGeom prst="rect">
            <a:avLst/>
          </a:prstGeom>
        </p:spPr>
      </p:pic>
      <p:pic>
        <p:nvPicPr>
          <p:cNvPr id="54" name="图片 53">
            <a:extLst>
              <a:ext uri="{FF2B5EF4-FFF2-40B4-BE49-F238E27FC236}">
                <a16:creationId xmlns:a16="http://schemas.microsoft.com/office/drawing/2014/main" xmlns="" id="{3071801C-0F8E-412F-9DA2-6DD85302AC8C}"/>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20116" y="2497674"/>
            <a:ext cx="1196467" cy="1264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图片 1">
            <a:extLst>
              <a:ext uri="{FF2B5EF4-FFF2-40B4-BE49-F238E27FC236}">
                <a16:creationId xmlns:a16="http://schemas.microsoft.com/office/drawing/2014/main" xmlns="" id="{F7A96757-0ED7-45B6-B09F-45AEA4684A12}"/>
              </a:ext>
            </a:extLst>
          </p:cNvPr>
          <p:cNvPicPr>
            <a:picLocks noChangeAspect="1"/>
          </p:cNvPicPr>
          <p:nvPr/>
        </p:nvPicPr>
        <p:blipFill>
          <a:blip r:embed="rId8"/>
          <a:stretch>
            <a:fillRect/>
          </a:stretch>
        </p:blipFill>
        <p:spPr>
          <a:xfrm>
            <a:off x="4427356" y="4011470"/>
            <a:ext cx="1900334" cy="784349"/>
          </a:xfrm>
          <a:prstGeom prst="rect">
            <a:avLst/>
          </a:prstGeom>
        </p:spPr>
      </p:pic>
    </p:spTree>
    <p:extLst>
      <p:ext uri="{BB962C8B-B14F-4D97-AF65-F5344CB8AC3E}">
        <p14:creationId xmlns:p14="http://schemas.microsoft.com/office/powerpoint/2010/main" xmlns="" val="19713443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802001" y="420221"/>
            <a:ext cx="6768752" cy="646329"/>
          </a:xfrm>
          <a:prstGeom prst="rect">
            <a:avLst/>
          </a:prstGeom>
          <a:noFill/>
        </p:spPr>
        <p:txBody>
          <a:bodyPr wrap="square" lIns="91438" tIns="45719" rIns="91438" bIns="45719">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zh-CN" altLang="en-US"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rPr>
              <a:t>实验    探究电流与电压的关系</a:t>
            </a:r>
            <a:r>
              <a:rPr kumimoji="0" lang="en-US" altLang="zh-CN"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rPr>
              <a:t>   </a:t>
            </a:r>
            <a:endParaRPr kumimoji="0" lang="zh-CN" altLang="en-US"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endParaRPr>
          </a:p>
        </p:txBody>
      </p:sp>
      <p:sp>
        <p:nvSpPr>
          <p:cNvPr id="5" name="Rectangle 7">
            <a:extLst>
              <a:ext uri="{FF2B5EF4-FFF2-40B4-BE49-F238E27FC236}">
                <a16:creationId xmlns:a16="http://schemas.microsoft.com/office/drawing/2014/main" xmlns="" id="{6039A80C-5FCB-45F6-9F03-AB1CB392674A}"/>
              </a:ext>
            </a:extLst>
          </p:cNvPr>
          <p:cNvSpPr>
            <a:spLocks noChangeArrowheads="1"/>
          </p:cNvSpPr>
          <p:nvPr/>
        </p:nvSpPr>
        <p:spPr bwMode="auto">
          <a:xfrm>
            <a:off x="921364" y="1242629"/>
            <a:ext cx="3872441"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a:t>
            </a:r>
            <a:r>
              <a:rPr lang="zh-CN" altLang="en-US" sz="3200" b="1" dirty="0">
                <a:solidFill>
                  <a:srgbClr val="FF0000"/>
                </a:solidFill>
                <a:latin typeface="微软雅黑" pitchFamily="34" charset="-122"/>
                <a:ea typeface="微软雅黑" pitchFamily="34" charset="-122"/>
                <a:cs typeface="仿宋"/>
              </a:rPr>
              <a:t>设计实验</a:t>
            </a:r>
          </a:p>
        </p:txBody>
      </p:sp>
      <p:sp>
        <p:nvSpPr>
          <p:cNvPr id="6" name="Rectangle 7">
            <a:extLst>
              <a:ext uri="{FF2B5EF4-FFF2-40B4-BE49-F238E27FC236}">
                <a16:creationId xmlns:a16="http://schemas.microsoft.com/office/drawing/2014/main" xmlns="" id="{60B65708-3F59-414F-982B-67ADA9795210}"/>
              </a:ext>
            </a:extLst>
          </p:cNvPr>
          <p:cNvSpPr>
            <a:spLocks noChangeArrowheads="1"/>
          </p:cNvSpPr>
          <p:nvPr/>
        </p:nvSpPr>
        <p:spPr bwMode="auto">
          <a:xfrm>
            <a:off x="945025" y="1901267"/>
            <a:ext cx="3597192" cy="2039020"/>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在右边画出能</a:t>
            </a:r>
            <a:r>
              <a:rPr lang="zh-CN" altLang="en-US" sz="3200" b="1" dirty="0">
                <a:solidFill>
                  <a:srgbClr val="FF0000"/>
                </a:solidFill>
                <a:latin typeface="微软雅黑" pitchFamily="34" charset="-122"/>
                <a:ea typeface="微软雅黑" pitchFamily="34" charset="-122"/>
                <a:cs typeface="仿宋"/>
              </a:rPr>
              <a:t>改变电压</a:t>
            </a:r>
            <a:r>
              <a:rPr lang="zh-CN" altLang="en-US" sz="3200" b="1" dirty="0">
                <a:solidFill>
                  <a:srgbClr val="000099"/>
                </a:solidFill>
                <a:latin typeface="微软雅黑" pitchFamily="34" charset="-122"/>
                <a:ea typeface="微软雅黑" pitchFamily="34" charset="-122"/>
                <a:cs typeface="仿宋"/>
              </a:rPr>
              <a:t>并同时</a:t>
            </a:r>
            <a:r>
              <a:rPr lang="zh-CN" altLang="en-US" sz="3200" b="1" dirty="0">
                <a:solidFill>
                  <a:srgbClr val="FF0000"/>
                </a:solidFill>
                <a:latin typeface="微软雅黑" pitchFamily="34" charset="-122"/>
                <a:ea typeface="微软雅黑" pitchFamily="34" charset="-122"/>
                <a:cs typeface="仿宋"/>
              </a:rPr>
              <a:t>测量电压和电流</a:t>
            </a:r>
            <a:r>
              <a:rPr lang="zh-CN" altLang="en-US" sz="3200" b="1" dirty="0">
                <a:solidFill>
                  <a:srgbClr val="000099"/>
                </a:solidFill>
                <a:latin typeface="微软雅黑" pitchFamily="34" charset="-122"/>
                <a:ea typeface="微软雅黑" pitchFamily="34" charset="-122"/>
                <a:cs typeface="仿宋"/>
              </a:rPr>
              <a:t>的电路图。</a:t>
            </a:r>
          </a:p>
        </p:txBody>
      </p:sp>
      <p:grpSp>
        <p:nvGrpSpPr>
          <p:cNvPr id="75" name="组合 74">
            <a:extLst>
              <a:ext uri="{FF2B5EF4-FFF2-40B4-BE49-F238E27FC236}">
                <a16:creationId xmlns:a16="http://schemas.microsoft.com/office/drawing/2014/main" xmlns="" id="{59EC8875-E5FB-454E-BFB9-F8E8B479EFE7}"/>
              </a:ext>
            </a:extLst>
          </p:cNvPr>
          <p:cNvGrpSpPr/>
          <p:nvPr/>
        </p:nvGrpSpPr>
        <p:grpSpPr>
          <a:xfrm>
            <a:off x="4860032" y="1512107"/>
            <a:ext cx="3168351" cy="2664296"/>
            <a:chOff x="4881655" y="1809632"/>
            <a:chExt cx="3002367" cy="2459998"/>
          </a:xfrm>
        </p:grpSpPr>
        <p:sp>
          <p:nvSpPr>
            <p:cNvPr id="24" name="文本框 23">
              <a:extLst>
                <a:ext uri="{FF2B5EF4-FFF2-40B4-BE49-F238E27FC236}">
                  <a16:creationId xmlns:a16="http://schemas.microsoft.com/office/drawing/2014/main" xmlns="" id="{179EB7F2-7FA0-477B-8682-2CEB19B1EE43}"/>
                </a:ext>
              </a:extLst>
            </p:cNvPr>
            <p:cNvSpPr txBox="1"/>
            <p:nvPr/>
          </p:nvSpPr>
          <p:spPr>
            <a:xfrm>
              <a:off x="5810479" y="2552749"/>
              <a:ext cx="496008"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R</a:t>
              </a:r>
              <a:endParaRPr lang="zh-CN" altLang="en-US" sz="2800" b="1" dirty="0">
                <a:latin typeface="微软雅黑" panose="020B0503020204020204" pitchFamily="34" charset="-122"/>
                <a:ea typeface="微软雅黑" panose="020B0503020204020204" pitchFamily="34" charset="-122"/>
              </a:endParaRPr>
            </a:p>
          </p:txBody>
        </p:sp>
        <p:grpSp>
          <p:nvGrpSpPr>
            <p:cNvPr id="69" name="组合 68">
              <a:extLst>
                <a:ext uri="{FF2B5EF4-FFF2-40B4-BE49-F238E27FC236}">
                  <a16:creationId xmlns:a16="http://schemas.microsoft.com/office/drawing/2014/main" xmlns="" id="{96659F91-0338-4CAE-9528-B2842E451390}"/>
                </a:ext>
              </a:extLst>
            </p:cNvPr>
            <p:cNvGrpSpPr/>
            <p:nvPr/>
          </p:nvGrpSpPr>
          <p:grpSpPr>
            <a:xfrm>
              <a:off x="4881655" y="1829241"/>
              <a:ext cx="2979837" cy="2133457"/>
              <a:chOff x="4703807" y="1586234"/>
              <a:chExt cx="2979837" cy="2133457"/>
            </a:xfrm>
          </p:grpSpPr>
          <p:cxnSp>
            <p:nvCxnSpPr>
              <p:cNvPr id="21" name="直接连接符 20">
                <a:extLst>
                  <a:ext uri="{FF2B5EF4-FFF2-40B4-BE49-F238E27FC236}">
                    <a16:creationId xmlns:a16="http://schemas.microsoft.com/office/drawing/2014/main" xmlns="" id="{8A31F856-8F98-4693-8DBA-99CE3685E5F8}"/>
                  </a:ext>
                </a:extLst>
              </p:cNvPr>
              <p:cNvCxnSpPr>
                <a:cxnSpLocks/>
              </p:cNvCxnSpPr>
              <p:nvPr/>
            </p:nvCxnSpPr>
            <p:spPr>
              <a:xfrm flipH="1" flipV="1">
                <a:off x="6913369" y="1828235"/>
                <a:ext cx="770275" cy="216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2D26AE08-08A9-44B4-A155-69421A8EFF4B}"/>
                  </a:ext>
                </a:extLst>
              </p:cNvPr>
              <p:cNvCxnSpPr/>
              <p:nvPr/>
            </p:nvCxnSpPr>
            <p:spPr>
              <a:xfrm>
                <a:off x="5986735" y="3282843"/>
                <a:ext cx="0" cy="4368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组合 27">
                <a:extLst>
                  <a:ext uri="{FF2B5EF4-FFF2-40B4-BE49-F238E27FC236}">
                    <a16:creationId xmlns:a16="http://schemas.microsoft.com/office/drawing/2014/main" xmlns="" id="{80D95A5F-8F04-4C12-A282-B46FEC335ADA}"/>
                  </a:ext>
                </a:extLst>
              </p:cNvPr>
              <p:cNvGrpSpPr/>
              <p:nvPr/>
            </p:nvGrpSpPr>
            <p:grpSpPr>
              <a:xfrm>
                <a:off x="5993523" y="3340675"/>
                <a:ext cx="824115" cy="198981"/>
                <a:chOff x="5436096" y="2787775"/>
                <a:chExt cx="888734" cy="221239"/>
              </a:xfrm>
            </p:grpSpPr>
            <p:cxnSp>
              <p:nvCxnSpPr>
                <p:cNvPr id="45" name="直接连接符 44">
                  <a:extLst>
                    <a:ext uri="{FF2B5EF4-FFF2-40B4-BE49-F238E27FC236}">
                      <a16:creationId xmlns:a16="http://schemas.microsoft.com/office/drawing/2014/main" xmlns="" id="{70B65D5E-7F82-4086-A74A-57AE2D8D68F4}"/>
                    </a:ext>
                  </a:extLst>
                </p:cNvPr>
                <p:cNvCxnSpPr>
                  <a:cxnSpLocks/>
                </p:cNvCxnSpPr>
                <p:nvPr/>
              </p:nvCxnSpPr>
              <p:spPr>
                <a:xfrm flipH="1">
                  <a:off x="5975422" y="2787775"/>
                  <a:ext cx="349408" cy="1752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椭圆 45">
                  <a:extLst>
                    <a:ext uri="{FF2B5EF4-FFF2-40B4-BE49-F238E27FC236}">
                      <a16:creationId xmlns:a16="http://schemas.microsoft.com/office/drawing/2014/main" xmlns="" id="{83AC53D4-B957-45A7-931D-89F04CCC1CF6}"/>
                    </a:ext>
                  </a:extLst>
                </p:cNvPr>
                <p:cNvSpPr/>
                <p:nvPr/>
              </p:nvSpPr>
              <p:spPr>
                <a:xfrm>
                  <a:off x="5868144" y="2906132"/>
                  <a:ext cx="117986" cy="10288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a:extLst>
                    <a:ext uri="{FF2B5EF4-FFF2-40B4-BE49-F238E27FC236}">
                      <a16:creationId xmlns:a16="http://schemas.microsoft.com/office/drawing/2014/main" xmlns="" id="{AF5F8A39-D64B-4077-BA50-3572E7739B25}"/>
                    </a:ext>
                  </a:extLst>
                </p:cNvPr>
                <p:cNvCxnSpPr>
                  <a:cxnSpLocks/>
                </p:cNvCxnSpPr>
                <p:nvPr/>
              </p:nvCxnSpPr>
              <p:spPr>
                <a:xfrm flipH="1" flipV="1">
                  <a:off x="5436096" y="2957573"/>
                  <a:ext cx="432048" cy="17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直接连接符 28">
                <a:extLst>
                  <a:ext uri="{FF2B5EF4-FFF2-40B4-BE49-F238E27FC236}">
                    <a16:creationId xmlns:a16="http://schemas.microsoft.com/office/drawing/2014/main" xmlns="" id="{1894C961-EB51-45EA-AD9C-2FF98C963AAA}"/>
                  </a:ext>
                </a:extLst>
              </p:cNvPr>
              <p:cNvCxnSpPr>
                <a:cxnSpLocks/>
              </p:cNvCxnSpPr>
              <p:nvPr/>
            </p:nvCxnSpPr>
            <p:spPr>
              <a:xfrm>
                <a:off x="5838009" y="3397155"/>
                <a:ext cx="0" cy="2082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F22292B6-EF59-497F-B3DF-FFED7A13B169}"/>
                  </a:ext>
                </a:extLst>
              </p:cNvPr>
              <p:cNvCxnSpPr>
                <a:cxnSpLocks/>
              </p:cNvCxnSpPr>
              <p:nvPr/>
            </p:nvCxnSpPr>
            <p:spPr>
              <a:xfrm flipH="1">
                <a:off x="6799665" y="3502182"/>
                <a:ext cx="8517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AE02FDBA-3245-46DA-A6B4-93E1FC7E7A08}"/>
                  </a:ext>
                </a:extLst>
              </p:cNvPr>
              <p:cNvCxnSpPr>
                <a:cxnSpLocks/>
              </p:cNvCxnSpPr>
              <p:nvPr/>
            </p:nvCxnSpPr>
            <p:spPr>
              <a:xfrm>
                <a:off x="4904124" y="3501267"/>
                <a:ext cx="933885"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E64D0228-ACF7-4189-956E-2C8BA9C5AB9C}"/>
                  </a:ext>
                </a:extLst>
              </p:cNvPr>
              <p:cNvCxnSpPr>
                <a:cxnSpLocks/>
              </p:cNvCxnSpPr>
              <p:nvPr/>
            </p:nvCxnSpPr>
            <p:spPr>
              <a:xfrm flipH="1">
                <a:off x="4877561" y="2277739"/>
                <a:ext cx="6133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EC778C59-D2D8-4062-B595-EA912E7DBBB5}"/>
                  </a:ext>
                </a:extLst>
              </p:cNvPr>
              <p:cNvCxnSpPr>
                <a:cxnSpLocks/>
              </p:cNvCxnSpPr>
              <p:nvPr/>
            </p:nvCxnSpPr>
            <p:spPr>
              <a:xfrm flipV="1">
                <a:off x="7650047" y="1824402"/>
                <a:ext cx="17562" cy="169561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xmlns="" id="{FE225236-BC64-4F6E-8E3A-1421D31911F2}"/>
                  </a:ext>
                </a:extLst>
              </p:cNvPr>
              <p:cNvGrpSpPr/>
              <p:nvPr/>
            </p:nvGrpSpPr>
            <p:grpSpPr>
              <a:xfrm>
                <a:off x="5283028" y="1586234"/>
                <a:ext cx="1051489" cy="691505"/>
                <a:chOff x="838855" y="2056892"/>
                <a:chExt cx="1051489" cy="691505"/>
              </a:xfrm>
            </p:grpSpPr>
            <p:cxnSp>
              <p:nvCxnSpPr>
                <p:cNvPr id="12" name="直接连接符 11">
                  <a:extLst>
                    <a:ext uri="{FF2B5EF4-FFF2-40B4-BE49-F238E27FC236}">
                      <a16:creationId xmlns:a16="http://schemas.microsoft.com/office/drawing/2014/main" xmlns="" id="{776D181D-F183-408A-A433-309D980C20A0}"/>
                    </a:ext>
                  </a:extLst>
                </p:cNvPr>
                <p:cNvCxnSpPr>
                  <a:cxnSpLocks/>
                </p:cNvCxnSpPr>
                <p:nvPr/>
              </p:nvCxnSpPr>
              <p:spPr>
                <a:xfrm flipV="1">
                  <a:off x="838855" y="2287724"/>
                  <a:ext cx="0" cy="460673"/>
                </a:xfrm>
                <a:prstGeom prst="line">
                  <a:avLst/>
                </a:prstGeom>
                <a:ln w="317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xmlns="" id="{069F5199-C813-4541-A557-07B0234415EC}"/>
                    </a:ext>
                  </a:extLst>
                </p:cNvPr>
                <p:cNvGrpSpPr/>
                <p:nvPr/>
              </p:nvGrpSpPr>
              <p:grpSpPr>
                <a:xfrm>
                  <a:off x="1157423" y="2056892"/>
                  <a:ext cx="400634" cy="461665"/>
                  <a:chOff x="3635559" y="3281859"/>
                  <a:chExt cx="400634" cy="461665"/>
                </a:xfrm>
              </p:grpSpPr>
              <p:sp>
                <p:nvSpPr>
                  <p:cNvPr id="17" name="椭圆 16">
                    <a:extLst>
                      <a:ext uri="{FF2B5EF4-FFF2-40B4-BE49-F238E27FC236}">
                        <a16:creationId xmlns:a16="http://schemas.microsoft.com/office/drawing/2014/main" xmlns="" id="{BA82E570-C35D-48B0-A029-EF3B9A4BAF51}"/>
                      </a:ext>
                    </a:extLst>
                  </p:cNvPr>
                  <p:cNvSpPr/>
                  <p:nvPr/>
                </p:nvSpPr>
                <p:spPr>
                  <a:xfrm>
                    <a:off x="3635896" y="3319341"/>
                    <a:ext cx="400297" cy="38670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xmlns="" id="{6E7AB419-2FAE-4C31-9D83-FF503D64D8E1}"/>
                      </a:ext>
                    </a:extLst>
                  </p:cNvPr>
                  <p:cNvSpPr txBox="1"/>
                  <p:nvPr/>
                </p:nvSpPr>
                <p:spPr>
                  <a:xfrm>
                    <a:off x="3635559" y="3281859"/>
                    <a:ext cx="400634" cy="461665"/>
                  </a:xfrm>
                  <a:prstGeom prst="rect">
                    <a:avLst/>
                  </a:prstGeom>
                  <a:noFill/>
                </p:spPr>
                <p:txBody>
                  <a:bodyPr wrap="square" rtlCol="0">
                    <a:spAutoFit/>
                  </a:bodyPr>
                  <a:lstStyle/>
                  <a:p>
                    <a:r>
                      <a:rPr lang="en-US" altLang="zh-CN" sz="2400" b="1" dirty="0">
                        <a:solidFill>
                          <a:srgbClr val="000000"/>
                        </a:solidFill>
                        <a:latin typeface="微软雅黑" panose="020B0503020204020204" pitchFamily="34" charset="-122"/>
                        <a:ea typeface="微软雅黑" panose="020B0503020204020204" pitchFamily="34" charset="-122"/>
                      </a:rPr>
                      <a:t>V</a:t>
                    </a:r>
                    <a:endParaRPr lang="zh-CN" altLang="en-US" sz="2400" b="1" dirty="0">
                      <a:solidFill>
                        <a:srgbClr val="000000"/>
                      </a:solidFill>
                    </a:endParaRPr>
                  </a:p>
                </p:txBody>
              </p:sp>
            </p:grpSp>
            <p:cxnSp>
              <p:nvCxnSpPr>
                <p:cNvPr id="14" name="直接连接符 13">
                  <a:extLst>
                    <a:ext uri="{FF2B5EF4-FFF2-40B4-BE49-F238E27FC236}">
                      <a16:creationId xmlns:a16="http://schemas.microsoft.com/office/drawing/2014/main" xmlns="" id="{A00DBD9B-ED1C-471C-B6C2-83F1809F568B}"/>
                    </a:ext>
                  </a:extLst>
                </p:cNvPr>
                <p:cNvCxnSpPr>
                  <a:cxnSpLocks/>
                </p:cNvCxnSpPr>
                <p:nvPr/>
              </p:nvCxnSpPr>
              <p:spPr>
                <a:xfrm flipH="1">
                  <a:off x="838855" y="2291732"/>
                  <a:ext cx="31856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155B292E-6F09-4F92-A5A5-EDEC04EEDBA8}"/>
                    </a:ext>
                  </a:extLst>
                </p:cNvPr>
                <p:cNvCxnSpPr>
                  <a:cxnSpLocks/>
                </p:cNvCxnSpPr>
                <p:nvPr/>
              </p:nvCxnSpPr>
              <p:spPr>
                <a:xfrm flipH="1">
                  <a:off x="1542563" y="2307091"/>
                  <a:ext cx="34778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2291C618-637C-4D20-B8D7-6450BFBC35B0}"/>
                    </a:ext>
                  </a:extLst>
                </p:cNvPr>
                <p:cNvCxnSpPr>
                  <a:cxnSpLocks/>
                </p:cNvCxnSpPr>
                <p:nvPr/>
              </p:nvCxnSpPr>
              <p:spPr>
                <a:xfrm flipV="1">
                  <a:off x="1890344" y="2287724"/>
                  <a:ext cx="0" cy="453678"/>
                </a:xfrm>
                <a:prstGeom prst="line">
                  <a:avLst/>
                </a:prstGeom>
                <a:ln w="317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3" name="矩形 2">
                <a:extLst>
                  <a:ext uri="{FF2B5EF4-FFF2-40B4-BE49-F238E27FC236}">
                    <a16:creationId xmlns:a16="http://schemas.microsoft.com/office/drawing/2014/main" xmlns="" id="{FE1617A4-981B-4E4D-9FF6-2ED9B66733C2}"/>
                  </a:ext>
                </a:extLst>
              </p:cNvPr>
              <p:cNvSpPr/>
              <p:nvPr/>
            </p:nvSpPr>
            <p:spPr>
              <a:xfrm>
                <a:off x="5480567" y="2161587"/>
                <a:ext cx="648072" cy="21602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xmlns="" id="{81936B4C-C636-46CA-93C7-54E41F2A86C1}"/>
                  </a:ext>
                </a:extLst>
              </p:cNvPr>
              <p:cNvSpPr/>
              <p:nvPr/>
            </p:nvSpPr>
            <p:spPr>
              <a:xfrm>
                <a:off x="6630322" y="2161587"/>
                <a:ext cx="648072" cy="21602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a:extLst>
                  <a:ext uri="{FF2B5EF4-FFF2-40B4-BE49-F238E27FC236}">
                    <a16:creationId xmlns:a16="http://schemas.microsoft.com/office/drawing/2014/main" xmlns="" id="{D4ABAE3E-90EB-4042-B675-0CCFB4DB1208}"/>
                  </a:ext>
                </a:extLst>
              </p:cNvPr>
              <p:cNvCxnSpPr>
                <a:cxnSpLocks/>
                <a:stCxn id="48" idx="1"/>
              </p:cNvCxnSpPr>
              <p:nvPr/>
            </p:nvCxnSpPr>
            <p:spPr>
              <a:xfrm flipH="1">
                <a:off x="6128640" y="2269599"/>
                <a:ext cx="501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96EEBE14-B586-49ED-84E6-5DBF65C13262}"/>
                  </a:ext>
                </a:extLst>
              </p:cNvPr>
              <p:cNvCxnSpPr>
                <a:cxnSpLocks/>
              </p:cNvCxnSpPr>
              <p:nvPr/>
            </p:nvCxnSpPr>
            <p:spPr>
              <a:xfrm flipV="1">
                <a:off x="4877561" y="2277739"/>
                <a:ext cx="0" cy="448528"/>
              </a:xfrm>
              <a:prstGeom prst="line">
                <a:avLst/>
              </a:prstGeom>
              <a:ln w="31750">
                <a:solidFill>
                  <a:schemeClr val="tx1"/>
                </a:solidFill>
                <a:headEnd type="none"/>
              </a:ln>
            </p:spPr>
            <p:style>
              <a:lnRef idx="1">
                <a:schemeClr val="accent1"/>
              </a:lnRef>
              <a:fillRef idx="0">
                <a:schemeClr val="accent1"/>
              </a:fillRef>
              <a:effectRef idx="0">
                <a:schemeClr val="accent1"/>
              </a:effectRef>
              <a:fontRef idx="minor">
                <a:schemeClr val="tx1"/>
              </a:fontRef>
            </p:style>
          </p:cxnSp>
          <p:grpSp>
            <p:nvGrpSpPr>
              <p:cNvPr id="53" name="组合 52">
                <a:extLst>
                  <a:ext uri="{FF2B5EF4-FFF2-40B4-BE49-F238E27FC236}">
                    <a16:creationId xmlns:a16="http://schemas.microsoft.com/office/drawing/2014/main" xmlns="" id="{44D2D31C-AB95-411B-BB68-768DFA589BBA}"/>
                  </a:ext>
                </a:extLst>
              </p:cNvPr>
              <p:cNvGrpSpPr/>
              <p:nvPr/>
            </p:nvGrpSpPr>
            <p:grpSpPr>
              <a:xfrm>
                <a:off x="4703807" y="2680258"/>
                <a:ext cx="400634" cy="461665"/>
                <a:chOff x="3635559" y="3281859"/>
                <a:chExt cx="400634" cy="461665"/>
              </a:xfrm>
            </p:grpSpPr>
            <p:sp>
              <p:nvSpPr>
                <p:cNvPr id="57" name="椭圆 56">
                  <a:extLst>
                    <a:ext uri="{FF2B5EF4-FFF2-40B4-BE49-F238E27FC236}">
                      <a16:creationId xmlns:a16="http://schemas.microsoft.com/office/drawing/2014/main" xmlns="" id="{3DAA57FD-02F0-450B-BAA2-68313A5036FA}"/>
                    </a:ext>
                  </a:extLst>
                </p:cNvPr>
                <p:cNvSpPr/>
                <p:nvPr/>
              </p:nvSpPr>
              <p:spPr>
                <a:xfrm>
                  <a:off x="3635896" y="3319341"/>
                  <a:ext cx="400297" cy="38670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a:extLst>
                    <a:ext uri="{FF2B5EF4-FFF2-40B4-BE49-F238E27FC236}">
                      <a16:creationId xmlns:a16="http://schemas.microsoft.com/office/drawing/2014/main" xmlns="" id="{504F074C-8ED0-4D44-9D86-5346BD9F941C}"/>
                    </a:ext>
                  </a:extLst>
                </p:cNvPr>
                <p:cNvSpPr txBox="1"/>
                <p:nvPr/>
              </p:nvSpPr>
              <p:spPr>
                <a:xfrm>
                  <a:off x="3635559" y="3281859"/>
                  <a:ext cx="400634" cy="461665"/>
                </a:xfrm>
                <a:prstGeom prst="rect">
                  <a:avLst/>
                </a:prstGeom>
                <a:noFill/>
              </p:spPr>
              <p:txBody>
                <a:bodyPr wrap="square" rtlCol="0">
                  <a:spAutoFit/>
                </a:bodyPr>
                <a:lstStyle/>
                <a:p>
                  <a:r>
                    <a:rPr lang="en-US" altLang="zh-CN" sz="2400" b="1" dirty="0">
                      <a:solidFill>
                        <a:srgbClr val="000000"/>
                      </a:solidFill>
                      <a:latin typeface="微软雅黑" panose="020B0503020204020204" pitchFamily="34" charset="-122"/>
                      <a:ea typeface="微软雅黑" panose="020B0503020204020204" pitchFamily="34" charset="-122"/>
                    </a:rPr>
                    <a:t>A</a:t>
                  </a:r>
                  <a:endParaRPr lang="zh-CN" altLang="en-US" sz="2400" b="1" dirty="0">
                    <a:solidFill>
                      <a:srgbClr val="000000"/>
                    </a:solidFill>
                  </a:endParaRPr>
                </a:p>
              </p:txBody>
            </p:sp>
          </p:grpSp>
          <p:cxnSp>
            <p:nvCxnSpPr>
              <p:cNvPr id="59" name="直接连接符 58">
                <a:extLst>
                  <a:ext uri="{FF2B5EF4-FFF2-40B4-BE49-F238E27FC236}">
                    <a16:creationId xmlns:a16="http://schemas.microsoft.com/office/drawing/2014/main" xmlns="" id="{7C79DE7E-AA89-47C0-85B5-46D049AE4619}"/>
                  </a:ext>
                </a:extLst>
              </p:cNvPr>
              <p:cNvCxnSpPr>
                <a:cxnSpLocks/>
              </p:cNvCxnSpPr>
              <p:nvPr/>
            </p:nvCxnSpPr>
            <p:spPr>
              <a:xfrm flipV="1">
                <a:off x="4904124" y="3097373"/>
                <a:ext cx="0" cy="403894"/>
              </a:xfrm>
              <a:prstGeom prst="line">
                <a:avLst/>
              </a:prstGeom>
              <a:ln w="3175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B834DC35-90CF-4541-8669-2D06D7E6050E}"/>
                  </a:ext>
                </a:extLst>
              </p:cNvPr>
              <p:cNvCxnSpPr>
                <a:cxnSpLocks/>
              </p:cNvCxnSpPr>
              <p:nvPr/>
            </p:nvCxnSpPr>
            <p:spPr>
              <a:xfrm flipV="1">
                <a:off x="6930772" y="1816251"/>
                <a:ext cx="0" cy="331691"/>
              </a:xfrm>
              <a:prstGeom prst="line">
                <a:avLst/>
              </a:prstGeom>
              <a:ln w="3175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sp>
          <p:nvSpPr>
            <p:cNvPr id="70" name="文本框 69">
              <a:extLst>
                <a:ext uri="{FF2B5EF4-FFF2-40B4-BE49-F238E27FC236}">
                  <a16:creationId xmlns:a16="http://schemas.microsoft.com/office/drawing/2014/main" xmlns="" id="{F2B01785-E221-4D3A-BBA0-262972E44395}"/>
                </a:ext>
              </a:extLst>
            </p:cNvPr>
            <p:cNvSpPr txBox="1"/>
            <p:nvPr/>
          </p:nvSpPr>
          <p:spPr>
            <a:xfrm>
              <a:off x="6921434" y="2540951"/>
              <a:ext cx="593430"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R'</a:t>
              </a:r>
              <a:endParaRPr lang="zh-CN" altLang="en-US" sz="2800" b="1" dirty="0">
                <a:latin typeface="微软雅黑" panose="020B0503020204020204" pitchFamily="34" charset="-122"/>
                <a:ea typeface="微软雅黑" panose="020B0503020204020204" pitchFamily="34" charset="-122"/>
              </a:endParaRPr>
            </a:p>
          </p:txBody>
        </p:sp>
        <p:sp>
          <p:nvSpPr>
            <p:cNvPr id="71" name="文本框 70">
              <a:extLst>
                <a:ext uri="{FF2B5EF4-FFF2-40B4-BE49-F238E27FC236}">
                  <a16:creationId xmlns:a16="http://schemas.microsoft.com/office/drawing/2014/main" xmlns="" id="{91151A09-C6C2-4B1A-8619-8E2169B09B6B}"/>
                </a:ext>
              </a:extLst>
            </p:cNvPr>
            <p:cNvSpPr txBox="1"/>
            <p:nvPr/>
          </p:nvSpPr>
          <p:spPr>
            <a:xfrm>
              <a:off x="6698288" y="1809632"/>
              <a:ext cx="496008"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P</a:t>
              </a:r>
              <a:endParaRPr lang="zh-CN" altLang="en-US" sz="2800" b="1" dirty="0">
                <a:latin typeface="微软雅黑" panose="020B0503020204020204" pitchFamily="34" charset="-122"/>
                <a:ea typeface="微软雅黑" panose="020B0503020204020204" pitchFamily="34" charset="-122"/>
              </a:endParaRPr>
            </a:p>
          </p:txBody>
        </p:sp>
        <p:sp>
          <p:nvSpPr>
            <p:cNvPr id="72" name="文本框 71">
              <a:extLst>
                <a:ext uri="{FF2B5EF4-FFF2-40B4-BE49-F238E27FC236}">
                  <a16:creationId xmlns:a16="http://schemas.microsoft.com/office/drawing/2014/main" xmlns="" id="{C35EE0B2-74FB-47D3-8D22-1BBB93AFB093}"/>
                </a:ext>
              </a:extLst>
            </p:cNvPr>
            <p:cNvSpPr txBox="1"/>
            <p:nvPr/>
          </p:nvSpPr>
          <p:spPr>
            <a:xfrm>
              <a:off x="6624311" y="3746410"/>
              <a:ext cx="496008"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S</a:t>
              </a:r>
              <a:endParaRPr lang="zh-CN" altLang="en-US" sz="2800" b="1" dirty="0">
                <a:latin typeface="微软雅黑" panose="020B0503020204020204" pitchFamily="34" charset="-122"/>
                <a:ea typeface="微软雅黑" panose="020B0503020204020204" pitchFamily="34" charset="-122"/>
              </a:endParaRPr>
            </a:p>
          </p:txBody>
        </p:sp>
        <p:sp>
          <p:nvSpPr>
            <p:cNvPr id="73" name="文本框 72">
              <a:extLst>
                <a:ext uri="{FF2B5EF4-FFF2-40B4-BE49-F238E27FC236}">
                  <a16:creationId xmlns:a16="http://schemas.microsoft.com/office/drawing/2014/main" xmlns="" id="{E4EAB836-D9E2-4EE1-B13C-E9E3CBDFCE83}"/>
                </a:ext>
              </a:extLst>
            </p:cNvPr>
            <p:cNvSpPr txBox="1"/>
            <p:nvPr/>
          </p:nvSpPr>
          <p:spPr>
            <a:xfrm>
              <a:off x="6515102" y="2045086"/>
              <a:ext cx="496008"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a</a:t>
              </a:r>
              <a:endParaRPr lang="zh-CN" altLang="en-US" sz="2800" b="1" dirty="0">
                <a:latin typeface="微软雅黑" panose="020B0503020204020204" pitchFamily="34" charset="-122"/>
                <a:ea typeface="微软雅黑" panose="020B0503020204020204" pitchFamily="34" charset="-122"/>
              </a:endParaRPr>
            </a:p>
          </p:txBody>
        </p:sp>
        <p:sp>
          <p:nvSpPr>
            <p:cNvPr id="74" name="文本框 73">
              <a:extLst>
                <a:ext uri="{FF2B5EF4-FFF2-40B4-BE49-F238E27FC236}">
                  <a16:creationId xmlns:a16="http://schemas.microsoft.com/office/drawing/2014/main" xmlns="" id="{2DE73107-B394-4F16-8F53-D150E46D0D73}"/>
                </a:ext>
              </a:extLst>
            </p:cNvPr>
            <p:cNvSpPr txBox="1"/>
            <p:nvPr/>
          </p:nvSpPr>
          <p:spPr>
            <a:xfrm>
              <a:off x="7388014" y="2102772"/>
              <a:ext cx="496008"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b</a:t>
              </a:r>
              <a:endParaRPr lang="zh-CN" altLang="en-US" sz="2800" b="1"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163478111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6039A80C-5FCB-45F6-9F03-AB1CB392674A}"/>
              </a:ext>
            </a:extLst>
          </p:cNvPr>
          <p:cNvSpPr>
            <a:spLocks noChangeArrowheads="1"/>
          </p:cNvSpPr>
          <p:nvPr/>
        </p:nvSpPr>
        <p:spPr bwMode="auto">
          <a:xfrm>
            <a:off x="553714" y="280357"/>
            <a:ext cx="5184576"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a:t>
            </a:r>
            <a:r>
              <a:rPr lang="zh-CN" altLang="en-US" sz="3200" b="1" dirty="0">
                <a:solidFill>
                  <a:srgbClr val="FF0000"/>
                </a:solidFill>
                <a:latin typeface="微软雅黑" pitchFamily="34" charset="-122"/>
                <a:ea typeface="微软雅黑" pitchFamily="34" charset="-122"/>
                <a:cs typeface="仿宋"/>
              </a:rPr>
              <a:t>进行实验与收集证据</a:t>
            </a:r>
          </a:p>
        </p:txBody>
      </p:sp>
      <p:sp>
        <p:nvSpPr>
          <p:cNvPr id="6" name="Rectangle 7">
            <a:extLst>
              <a:ext uri="{FF2B5EF4-FFF2-40B4-BE49-F238E27FC236}">
                <a16:creationId xmlns:a16="http://schemas.microsoft.com/office/drawing/2014/main" xmlns="" id="{60B65708-3F59-414F-982B-67ADA9795210}"/>
              </a:ext>
            </a:extLst>
          </p:cNvPr>
          <p:cNvSpPr>
            <a:spLocks noChangeArrowheads="1"/>
          </p:cNvSpPr>
          <p:nvPr/>
        </p:nvSpPr>
        <p:spPr bwMode="auto">
          <a:xfrm>
            <a:off x="413577" y="840336"/>
            <a:ext cx="8193209"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按电路图将实验器材连成电路。</a:t>
            </a:r>
          </a:p>
        </p:txBody>
      </p:sp>
      <p:pic>
        <p:nvPicPr>
          <p:cNvPr id="10" name="图片 9">
            <a:extLst>
              <a:ext uri="{FF2B5EF4-FFF2-40B4-BE49-F238E27FC236}">
                <a16:creationId xmlns:a16="http://schemas.microsoft.com/office/drawing/2014/main" xmlns="" id="{DF015DA2-E67A-495D-9701-77C72CB57799}"/>
              </a:ext>
            </a:extLst>
          </p:cNvPr>
          <p:cNvPicPr>
            <a:picLocks noChangeAspect="1"/>
          </p:cNvPicPr>
          <p:nvPr/>
        </p:nvPicPr>
        <p:blipFill>
          <a:blip r:embed="rId2"/>
          <a:stretch>
            <a:fillRect/>
          </a:stretch>
        </p:blipFill>
        <p:spPr>
          <a:xfrm>
            <a:off x="1216520" y="1930655"/>
            <a:ext cx="2578126" cy="1993751"/>
          </a:xfrm>
          <a:prstGeom prst="rect">
            <a:avLst/>
          </a:prstGeom>
        </p:spPr>
      </p:pic>
      <p:grpSp>
        <p:nvGrpSpPr>
          <p:cNvPr id="39" name="组合 38">
            <a:extLst>
              <a:ext uri="{FF2B5EF4-FFF2-40B4-BE49-F238E27FC236}">
                <a16:creationId xmlns:a16="http://schemas.microsoft.com/office/drawing/2014/main" xmlns="" id="{B678C496-8444-4CFE-95EA-2E73FB41521D}"/>
              </a:ext>
            </a:extLst>
          </p:cNvPr>
          <p:cNvGrpSpPr/>
          <p:nvPr/>
        </p:nvGrpSpPr>
        <p:grpSpPr>
          <a:xfrm>
            <a:off x="3815006" y="1488566"/>
            <a:ext cx="4977905" cy="3257836"/>
            <a:chOff x="3815006" y="1488566"/>
            <a:chExt cx="4977905" cy="3257836"/>
          </a:xfrm>
        </p:grpSpPr>
        <p:pic>
          <p:nvPicPr>
            <p:cNvPr id="19" name="图片 18">
              <a:extLst>
                <a:ext uri="{FF2B5EF4-FFF2-40B4-BE49-F238E27FC236}">
                  <a16:creationId xmlns:a16="http://schemas.microsoft.com/office/drawing/2014/main" xmlns="" id="{218570D8-3E4B-4C80-A35C-68157E8D2AA4}"/>
                </a:ext>
              </a:extLst>
            </p:cNvPr>
            <p:cNvPicPr>
              <a:picLocks noChangeAspect="1"/>
            </p:cNvPicPr>
            <p:nvPr/>
          </p:nvPicPr>
          <p:blipFill>
            <a:blip r:embed="rId3"/>
            <a:stretch>
              <a:fillRect/>
            </a:stretch>
          </p:blipFill>
          <p:spPr>
            <a:xfrm>
              <a:off x="5334294" y="3130086"/>
              <a:ext cx="1509403" cy="579832"/>
            </a:xfrm>
            <a:prstGeom prst="rect">
              <a:avLst/>
            </a:prstGeom>
          </p:spPr>
        </p:pic>
        <p:pic>
          <p:nvPicPr>
            <p:cNvPr id="22" name="图片 21">
              <a:extLst>
                <a:ext uri="{FF2B5EF4-FFF2-40B4-BE49-F238E27FC236}">
                  <a16:creationId xmlns:a16="http://schemas.microsoft.com/office/drawing/2014/main" xmlns="" id="{642B88AD-E318-4D39-AE13-C0D8350BD719}"/>
                </a:ext>
              </a:extLst>
            </p:cNvPr>
            <p:cNvPicPr>
              <a:picLocks noChangeAspect="1"/>
            </p:cNvPicPr>
            <p:nvPr/>
          </p:nvPicPr>
          <p:blipFill>
            <a:blip r:embed="rId4"/>
            <a:stretch>
              <a:fillRect/>
            </a:stretch>
          </p:blipFill>
          <p:spPr>
            <a:xfrm>
              <a:off x="4588343" y="4097497"/>
              <a:ext cx="1657143" cy="580952"/>
            </a:xfrm>
            <a:prstGeom prst="rect">
              <a:avLst/>
            </a:prstGeom>
          </p:spPr>
        </p:pic>
        <p:pic>
          <p:nvPicPr>
            <p:cNvPr id="23" name="图片 22">
              <a:extLst>
                <a:ext uri="{FF2B5EF4-FFF2-40B4-BE49-F238E27FC236}">
                  <a16:creationId xmlns:a16="http://schemas.microsoft.com/office/drawing/2014/main" xmlns="" id="{C2FBB2E9-96DE-4FE1-8728-A97F0132C158}"/>
                </a:ext>
              </a:extLst>
            </p:cNvPr>
            <p:cNvPicPr>
              <a:picLocks noChangeAspect="1"/>
            </p:cNvPicPr>
            <p:nvPr/>
          </p:nvPicPr>
          <p:blipFill>
            <a:blip r:embed="rId5"/>
            <a:stretch>
              <a:fillRect/>
            </a:stretch>
          </p:blipFill>
          <p:spPr>
            <a:xfrm>
              <a:off x="6732240" y="4155926"/>
              <a:ext cx="1076190" cy="590476"/>
            </a:xfrm>
            <a:prstGeom prst="rect">
              <a:avLst/>
            </a:prstGeom>
          </p:spPr>
        </p:pic>
        <p:pic>
          <p:nvPicPr>
            <p:cNvPr id="51" name="图片 7">
              <a:extLst>
                <a:ext uri="{FF2B5EF4-FFF2-40B4-BE49-F238E27FC236}">
                  <a16:creationId xmlns:a16="http://schemas.microsoft.com/office/drawing/2014/main" xmlns="" id="{203ED28F-865C-4364-AF60-D70FECFA75D2}"/>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43582" y="2927531"/>
              <a:ext cx="1649329" cy="85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图片 25">
              <a:extLst>
                <a:ext uri="{FF2B5EF4-FFF2-40B4-BE49-F238E27FC236}">
                  <a16:creationId xmlns:a16="http://schemas.microsoft.com/office/drawing/2014/main" xmlns="" id="{F6D09168-4ED8-4EC1-BFA3-E9ADAD77F64E}"/>
                </a:ext>
              </a:extLst>
            </p:cNvPr>
            <p:cNvPicPr>
              <a:picLocks noChangeAspect="1"/>
            </p:cNvPicPr>
            <p:nvPr/>
          </p:nvPicPr>
          <p:blipFill>
            <a:blip r:embed="rId7"/>
            <a:stretch>
              <a:fillRect/>
            </a:stretch>
          </p:blipFill>
          <p:spPr>
            <a:xfrm>
              <a:off x="5655722" y="1488566"/>
              <a:ext cx="1238433" cy="1491350"/>
            </a:xfrm>
            <a:prstGeom prst="rect">
              <a:avLst/>
            </a:prstGeom>
          </p:spPr>
        </p:pic>
        <p:pic>
          <p:nvPicPr>
            <p:cNvPr id="55" name="图片 54">
              <a:extLst>
                <a:ext uri="{FF2B5EF4-FFF2-40B4-BE49-F238E27FC236}">
                  <a16:creationId xmlns:a16="http://schemas.microsoft.com/office/drawing/2014/main" xmlns="" id="{83288DBF-A233-4136-9E5C-8E8CF38C90D4}"/>
                </a:ext>
              </a:extLst>
            </p:cNvPr>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15006" y="1638090"/>
              <a:ext cx="1472846" cy="1556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4" name="任意多边形: 形状 33">
            <a:extLst>
              <a:ext uri="{FF2B5EF4-FFF2-40B4-BE49-F238E27FC236}">
                <a16:creationId xmlns:a16="http://schemas.microsoft.com/office/drawing/2014/main" xmlns="" id="{F303BAD2-71B0-4E37-890E-537F3A2C46E2}"/>
              </a:ext>
            </a:extLst>
          </p:cNvPr>
          <p:cNvSpPr/>
          <p:nvPr/>
        </p:nvSpPr>
        <p:spPr>
          <a:xfrm>
            <a:off x="6134986" y="4380614"/>
            <a:ext cx="712381" cy="170121"/>
          </a:xfrm>
          <a:custGeom>
            <a:avLst/>
            <a:gdLst>
              <a:gd name="connsiteX0" fmla="*/ 0 w 712381"/>
              <a:gd name="connsiteY0" fmla="*/ 116958 h 170121"/>
              <a:gd name="connsiteX1" fmla="*/ 223284 w 712381"/>
              <a:gd name="connsiteY1" fmla="*/ 53163 h 170121"/>
              <a:gd name="connsiteX2" fmla="*/ 265814 w 712381"/>
              <a:gd name="connsiteY2" fmla="*/ 42530 h 170121"/>
              <a:gd name="connsiteX3" fmla="*/ 329609 w 712381"/>
              <a:gd name="connsiteY3" fmla="*/ 21265 h 170121"/>
              <a:gd name="connsiteX4" fmla="*/ 361507 w 712381"/>
              <a:gd name="connsiteY4" fmla="*/ 10633 h 170121"/>
              <a:gd name="connsiteX5" fmla="*/ 425302 w 712381"/>
              <a:gd name="connsiteY5" fmla="*/ 0 h 170121"/>
              <a:gd name="connsiteX6" fmla="*/ 595423 w 712381"/>
              <a:gd name="connsiteY6" fmla="*/ 21265 h 170121"/>
              <a:gd name="connsiteX7" fmla="*/ 627321 w 712381"/>
              <a:gd name="connsiteY7" fmla="*/ 31898 h 170121"/>
              <a:gd name="connsiteX8" fmla="*/ 659219 w 712381"/>
              <a:gd name="connsiteY8" fmla="*/ 53163 h 170121"/>
              <a:gd name="connsiteX9" fmla="*/ 701749 w 712381"/>
              <a:gd name="connsiteY9" fmla="*/ 116958 h 170121"/>
              <a:gd name="connsiteX10" fmla="*/ 712381 w 712381"/>
              <a:gd name="connsiteY10" fmla="*/ 170121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2381" h="170121">
                <a:moveTo>
                  <a:pt x="0" y="116958"/>
                </a:moveTo>
                <a:lnTo>
                  <a:pt x="223284" y="53163"/>
                </a:lnTo>
                <a:cubicBezTo>
                  <a:pt x="237356" y="49223"/>
                  <a:pt x="251817" y="46729"/>
                  <a:pt x="265814" y="42530"/>
                </a:cubicBezTo>
                <a:cubicBezTo>
                  <a:pt x="287284" y="36089"/>
                  <a:pt x="308344" y="28353"/>
                  <a:pt x="329609" y="21265"/>
                </a:cubicBezTo>
                <a:cubicBezTo>
                  <a:pt x="340242" y="17721"/>
                  <a:pt x="350452" y="12476"/>
                  <a:pt x="361507" y="10633"/>
                </a:cubicBezTo>
                <a:lnTo>
                  <a:pt x="425302" y="0"/>
                </a:lnTo>
                <a:cubicBezTo>
                  <a:pt x="524184" y="8240"/>
                  <a:pt x="526306" y="1517"/>
                  <a:pt x="595423" y="21265"/>
                </a:cubicBezTo>
                <a:cubicBezTo>
                  <a:pt x="606200" y="24344"/>
                  <a:pt x="617296" y="26886"/>
                  <a:pt x="627321" y="31898"/>
                </a:cubicBezTo>
                <a:cubicBezTo>
                  <a:pt x="638751" y="37613"/>
                  <a:pt x="648586" y="46075"/>
                  <a:pt x="659219" y="53163"/>
                </a:cubicBezTo>
                <a:cubicBezTo>
                  <a:pt x="673396" y="74428"/>
                  <a:pt x="696737" y="91897"/>
                  <a:pt x="701749" y="116958"/>
                </a:cubicBezTo>
                <a:lnTo>
                  <a:pt x="712381" y="170121"/>
                </a:ln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a:extLst>
              <a:ext uri="{FF2B5EF4-FFF2-40B4-BE49-F238E27FC236}">
                <a16:creationId xmlns:a16="http://schemas.microsoft.com/office/drawing/2014/main" xmlns="" id="{C0B2C583-5150-44BD-ABAA-85401E4A9F76}"/>
              </a:ext>
            </a:extLst>
          </p:cNvPr>
          <p:cNvSpPr/>
          <p:nvPr/>
        </p:nvSpPr>
        <p:spPr>
          <a:xfrm>
            <a:off x="7429507" y="3391786"/>
            <a:ext cx="566177" cy="1180368"/>
          </a:xfrm>
          <a:custGeom>
            <a:avLst/>
            <a:gdLst>
              <a:gd name="connsiteX0" fmla="*/ 13284 w 566177"/>
              <a:gd name="connsiteY0" fmla="*/ 0 h 1180368"/>
              <a:gd name="connsiteX1" fmla="*/ 13284 w 566177"/>
              <a:gd name="connsiteY1" fmla="*/ 202019 h 1180368"/>
              <a:gd name="connsiteX2" fmla="*/ 23916 w 566177"/>
              <a:gd name="connsiteY2" fmla="*/ 233916 h 1180368"/>
              <a:gd name="connsiteX3" fmla="*/ 77079 w 566177"/>
              <a:gd name="connsiteY3" fmla="*/ 297712 h 1180368"/>
              <a:gd name="connsiteX4" fmla="*/ 87712 w 566177"/>
              <a:gd name="connsiteY4" fmla="*/ 329609 h 1180368"/>
              <a:gd name="connsiteX5" fmla="*/ 119609 w 566177"/>
              <a:gd name="connsiteY5" fmla="*/ 340242 h 1180368"/>
              <a:gd name="connsiteX6" fmla="*/ 151507 w 566177"/>
              <a:gd name="connsiteY6" fmla="*/ 361507 h 1180368"/>
              <a:gd name="connsiteX7" fmla="*/ 183405 w 566177"/>
              <a:gd name="connsiteY7" fmla="*/ 393405 h 1180368"/>
              <a:gd name="connsiteX8" fmla="*/ 225935 w 566177"/>
              <a:gd name="connsiteY8" fmla="*/ 404037 h 1180368"/>
              <a:gd name="connsiteX9" fmla="*/ 268465 w 566177"/>
              <a:gd name="connsiteY9" fmla="*/ 425302 h 1180368"/>
              <a:gd name="connsiteX10" fmla="*/ 300363 w 566177"/>
              <a:gd name="connsiteY10" fmla="*/ 435935 h 1180368"/>
              <a:gd name="connsiteX11" fmla="*/ 364158 w 566177"/>
              <a:gd name="connsiteY11" fmla="*/ 478465 h 1180368"/>
              <a:gd name="connsiteX12" fmla="*/ 396056 w 566177"/>
              <a:gd name="connsiteY12" fmla="*/ 499730 h 1180368"/>
              <a:gd name="connsiteX13" fmla="*/ 427953 w 566177"/>
              <a:gd name="connsiteY13" fmla="*/ 520995 h 1180368"/>
              <a:gd name="connsiteX14" fmla="*/ 491749 w 566177"/>
              <a:gd name="connsiteY14" fmla="*/ 574158 h 1180368"/>
              <a:gd name="connsiteX15" fmla="*/ 534279 w 566177"/>
              <a:gd name="connsiteY15" fmla="*/ 659219 h 1180368"/>
              <a:gd name="connsiteX16" fmla="*/ 566177 w 566177"/>
              <a:gd name="connsiteY16" fmla="*/ 776177 h 1180368"/>
              <a:gd name="connsiteX17" fmla="*/ 555544 w 566177"/>
              <a:gd name="connsiteY17" fmla="*/ 935665 h 1180368"/>
              <a:gd name="connsiteX18" fmla="*/ 534279 w 566177"/>
              <a:gd name="connsiteY18" fmla="*/ 967563 h 1180368"/>
              <a:gd name="connsiteX19" fmla="*/ 523646 w 566177"/>
              <a:gd name="connsiteY19" fmla="*/ 999461 h 1180368"/>
              <a:gd name="connsiteX20" fmla="*/ 449219 w 566177"/>
              <a:gd name="connsiteY20" fmla="*/ 1052623 h 1180368"/>
              <a:gd name="connsiteX21" fmla="*/ 427953 w 566177"/>
              <a:gd name="connsiteY21" fmla="*/ 1073888 h 1180368"/>
              <a:gd name="connsiteX22" fmla="*/ 396056 w 566177"/>
              <a:gd name="connsiteY22" fmla="*/ 1084521 h 1180368"/>
              <a:gd name="connsiteX23" fmla="*/ 364158 w 566177"/>
              <a:gd name="connsiteY23" fmla="*/ 1105786 h 1180368"/>
              <a:gd name="connsiteX24" fmla="*/ 332260 w 566177"/>
              <a:gd name="connsiteY24" fmla="*/ 1116419 h 1180368"/>
              <a:gd name="connsiteX25" fmla="*/ 268465 w 566177"/>
              <a:gd name="connsiteY25" fmla="*/ 1148316 h 1180368"/>
              <a:gd name="connsiteX26" fmla="*/ 204670 w 566177"/>
              <a:gd name="connsiteY26" fmla="*/ 1158949 h 1180368"/>
              <a:gd name="connsiteX27" fmla="*/ 108977 w 566177"/>
              <a:gd name="connsiteY27" fmla="*/ 1180214 h 118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177" h="1180368">
                <a:moveTo>
                  <a:pt x="13284" y="0"/>
                </a:moveTo>
                <a:cubicBezTo>
                  <a:pt x="-5341" y="93121"/>
                  <a:pt x="-3493" y="59417"/>
                  <a:pt x="13284" y="202019"/>
                </a:cubicBezTo>
                <a:cubicBezTo>
                  <a:pt x="14593" y="213150"/>
                  <a:pt x="18904" y="223892"/>
                  <a:pt x="23916" y="233916"/>
                </a:cubicBezTo>
                <a:cubicBezTo>
                  <a:pt x="38719" y="263523"/>
                  <a:pt x="53563" y="274196"/>
                  <a:pt x="77079" y="297712"/>
                </a:cubicBezTo>
                <a:cubicBezTo>
                  <a:pt x="80623" y="308344"/>
                  <a:pt x="79787" y="321684"/>
                  <a:pt x="87712" y="329609"/>
                </a:cubicBezTo>
                <a:cubicBezTo>
                  <a:pt x="95637" y="337534"/>
                  <a:pt x="109585" y="335230"/>
                  <a:pt x="119609" y="340242"/>
                </a:cubicBezTo>
                <a:cubicBezTo>
                  <a:pt x="131039" y="345957"/>
                  <a:pt x="141690" y="353326"/>
                  <a:pt x="151507" y="361507"/>
                </a:cubicBezTo>
                <a:cubicBezTo>
                  <a:pt x="163059" y="371133"/>
                  <a:pt x="170349" y="385945"/>
                  <a:pt x="183405" y="393405"/>
                </a:cubicBezTo>
                <a:cubicBezTo>
                  <a:pt x="196093" y="400655"/>
                  <a:pt x="211758" y="400493"/>
                  <a:pt x="225935" y="404037"/>
                </a:cubicBezTo>
                <a:cubicBezTo>
                  <a:pt x="240112" y="411125"/>
                  <a:pt x="253897" y="419058"/>
                  <a:pt x="268465" y="425302"/>
                </a:cubicBezTo>
                <a:cubicBezTo>
                  <a:pt x="278767" y="429717"/>
                  <a:pt x="290566" y="430492"/>
                  <a:pt x="300363" y="435935"/>
                </a:cubicBezTo>
                <a:cubicBezTo>
                  <a:pt x="322704" y="448347"/>
                  <a:pt x="342893" y="464288"/>
                  <a:pt x="364158" y="478465"/>
                </a:cubicBezTo>
                <a:lnTo>
                  <a:pt x="396056" y="499730"/>
                </a:lnTo>
                <a:cubicBezTo>
                  <a:pt x="406688" y="506818"/>
                  <a:pt x="418917" y="511959"/>
                  <a:pt x="427953" y="520995"/>
                </a:cubicBezTo>
                <a:cubicBezTo>
                  <a:pt x="461749" y="554791"/>
                  <a:pt x="441199" y="536246"/>
                  <a:pt x="491749" y="574158"/>
                </a:cubicBezTo>
                <a:cubicBezTo>
                  <a:pt x="505926" y="602512"/>
                  <a:pt x="524254" y="629145"/>
                  <a:pt x="534279" y="659219"/>
                </a:cubicBezTo>
                <a:cubicBezTo>
                  <a:pt x="561259" y="740159"/>
                  <a:pt x="551148" y="701034"/>
                  <a:pt x="566177" y="776177"/>
                </a:cubicBezTo>
                <a:cubicBezTo>
                  <a:pt x="562633" y="829340"/>
                  <a:pt x="564303" y="883109"/>
                  <a:pt x="555544" y="935665"/>
                </a:cubicBezTo>
                <a:cubicBezTo>
                  <a:pt x="553443" y="948270"/>
                  <a:pt x="539994" y="956133"/>
                  <a:pt x="534279" y="967563"/>
                </a:cubicBezTo>
                <a:cubicBezTo>
                  <a:pt x="529267" y="977588"/>
                  <a:pt x="530821" y="990851"/>
                  <a:pt x="523646" y="999461"/>
                </a:cubicBezTo>
                <a:cubicBezTo>
                  <a:pt x="508683" y="1017416"/>
                  <a:pt x="468610" y="1037111"/>
                  <a:pt x="449219" y="1052623"/>
                </a:cubicBezTo>
                <a:cubicBezTo>
                  <a:pt x="441391" y="1058885"/>
                  <a:pt x="436549" y="1068730"/>
                  <a:pt x="427953" y="1073888"/>
                </a:cubicBezTo>
                <a:cubicBezTo>
                  <a:pt x="418343" y="1079654"/>
                  <a:pt x="406080" y="1079509"/>
                  <a:pt x="396056" y="1084521"/>
                </a:cubicBezTo>
                <a:cubicBezTo>
                  <a:pt x="384626" y="1090236"/>
                  <a:pt x="375588" y="1100071"/>
                  <a:pt x="364158" y="1105786"/>
                </a:cubicBezTo>
                <a:cubicBezTo>
                  <a:pt x="354133" y="1110798"/>
                  <a:pt x="342285" y="1111407"/>
                  <a:pt x="332260" y="1116419"/>
                </a:cubicBezTo>
                <a:cubicBezTo>
                  <a:pt x="286377" y="1139361"/>
                  <a:pt x="316574" y="1137625"/>
                  <a:pt x="268465" y="1148316"/>
                </a:cubicBezTo>
                <a:cubicBezTo>
                  <a:pt x="247420" y="1152993"/>
                  <a:pt x="225585" y="1153720"/>
                  <a:pt x="204670" y="1158949"/>
                </a:cubicBezTo>
                <a:cubicBezTo>
                  <a:pt x="106162" y="1183576"/>
                  <a:pt x="174970" y="1180214"/>
                  <a:pt x="108977" y="1180214"/>
                </a:cubicBez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a:extLst>
              <a:ext uri="{FF2B5EF4-FFF2-40B4-BE49-F238E27FC236}">
                <a16:creationId xmlns:a16="http://schemas.microsoft.com/office/drawing/2014/main" xmlns="" id="{DD4AC914-30C0-4773-93D1-B61275B93605}"/>
              </a:ext>
            </a:extLst>
          </p:cNvPr>
          <p:cNvSpPr/>
          <p:nvPr/>
        </p:nvSpPr>
        <p:spPr>
          <a:xfrm>
            <a:off x="6644728" y="3104707"/>
            <a:ext cx="596044" cy="180753"/>
          </a:xfrm>
          <a:custGeom>
            <a:avLst/>
            <a:gdLst>
              <a:gd name="connsiteX0" fmla="*/ 596044 w 596044"/>
              <a:gd name="connsiteY0" fmla="*/ 63795 h 180753"/>
              <a:gd name="connsiteX1" fmla="*/ 542881 w 596044"/>
              <a:gd name="connsiteY1" fmla="*/ 31898 h 180753"/>
              <a:gd name="connsiteX2" fmla="*/ 479086 w 596044"/>
              <a:gd name="connsiteY2" fmla="*/ 0 h 180753"/>
              <a:gd name="connsiteX3" fmla="*/ 170742 w 596044"/>
              <a:gd name="connsiteY3" fmla="*/ 10633 h 180753"/>
              <a:gd name="connsiteX4" fmla="*/ 75049 w 596044"/>
              <a:gd name="connsiteY4" fmla="*/ 63795 h 180753"/>
              <a:gd name="connsiteX5" fmla="*/ 43151 w 596044"/>
              <a:gd name="connsiteY5" fmla="*/ 85060 h 180753"/>
              <a:gd name="connsiteX6" fmla="*/ 11253 w 596044"/>
              <a:gd name="connsiteY6" fmla="*/ 106326 h 180753"/>
              <a:gd name="connsiteX7" fmla="*/ 621 w 596044"/>
              <a:gd name="connsiteY7" fmla="*/ 180753 h 18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044" h="180753">
                <a:moveTo>
                  <a:pt x="596044" y="63795"/>
                </a:moveTo>
                <a:cubicBezTo>
                  <a:pt x="578323" y="53163"/>
                  <a:pt x="561365" y="41140"/>
                  <a:pt x="542881" y="31898"/>
                </a:cubicBezTo>
                <a:cubicBezTo>
                  <a:pt x="454844" y="-12121"/>
                  <a:pt x="570498" y="60940"/>
                  <a:pt x="479086" y="0"/>
                </a:cubicBezTo>
                <a:cubicBezTo>
                  <a:pt x="376305" y="3544"/>
                  <a:pt x="273384" y="4218"/>
                  <a:pt x="170742" y="10633"/>
                </a:cubicBezTo>
                <a:cubicBezTo>
                  <a:pt x="139764" y="12569"/>
                  <a:pt x="90783" y="53306"/>
                  <a:pt x="75049" y="63795"/>
                </a:cubicBezTo>
                <a:lnTo>
                  <a:pt x="43151" y="85060"/>
                </a:lnTo>
                <a:lnTo>
                  <a:pt x="11253" y="106326"/>
                </a:lnTo>
                <a:cubicBezTo>
                  <a:pt x="-3862" y="151672"/>
                  <a:pt x="621" y="127016"/>
                  <a:pt x="621" y="180753"/>
                </a:cubicBez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a:extLst>
              <a:ext uri="{FF2B5EF4-FFF2-40B4-BE49-F238E27FC236}">
                <a16:creationId xmlns:a16="http://schemas.microsoft.com/office/drawing/2014/main" xmlns="" id="{DCAAA1F9-8A19-49FE-BCDA-5C128EECEBF7}"/>
              </a:ext>
            </a:extLst>
          </p:cNvPr>
          <p:cNvSpPr/>
          <p:nvPr/>
        </p:nvSpPr>
        <p:spPr>
          <a:xfrm>
            <a:off x="4561367" y="2796363"/>
            <a:ext cx="1020726" cy="489097"/>
          </a:xfrm>
          <a:custGeom>
            <a:avLst/>
            <a:gdLst>
              <a:gd name="connsiteX0" fmla="*/ 0 w 1020726"/>
              <a:gd name="connsiteY0" fmla="*/ 0 h 489097"/>
              <a:gd name="connsiteX1" fmla="*/ 85061 w 1020726"/>
              <a:gd name="connsiteY1" fmla="*/ 233916 h 489097"/>
              <a:gd name="connsiteX2" fmla="*/ 191386 w 1020726"/>
              <a:gd name="connsiteY2" fmla="*/ 340242 h 489097"/>
              <a:gd name="connsiteX3" fmla="*/ 212652 w 1020726"/>
              <a:gd name="connsiteY3" fmla="*/ 361507 h 489097"/>
              <a:gd name="connsiteX4" fmla="*/ 276447 w 1020726"/>
              <a:gd name="connsiteY4" fmla="*/ 404037 h 489097"/>
              <a:gd name="connsiteX5" fmla="*/ 308345 w 1020726"/>
              <a:gd name="connsiteY5" fmla="*/ 435935 h 489097"/>
              <a:gd name="connsiteX6" fmla="*/ 372140 w 1020726"/>
              <a:gd name="connsiteY6" fmla="*/ 457200 h 489097"/>
              <a:gd name="connsiteX7" fmla="*/ 446568 w 1020726"/>
              <a:gd name="connsiteY7" fmla="*/ 478465 h 489097"/>
              <a:gd name="connsiteX8" fmla="*/ 680484 w 1020726"/>
              <a:gd name="connsiteY8" fmla="*/ 467832 h 489097"/>
              <a:gd name="connsiteX9" fmla="*/ 765545 w 1020726"/>
              <a:gd name="connsiteY9" fmla="*/ 446567 h 489097"/>
              <a:gd name="connsiteX10" fmla="*/ 818707 w 1020726"/>
              <a:gd name="connsiteY10" fmla="*/ 435935 h 489097"/>
              <a:gd name="connsiteX11" fmla="*/ 946298 w 1020726"/>
              <a:gd name="connsiteY11" fmla="*/ 446567 h 489097"/>
              <a:gd name="connsiteX12" fmla="*/ 1010093 w 1020726"/>
              <a:gd name="connsiteY12" fmla="*/ 467832 h 489097"/>
              <a:gd name="connsiteX13" fmla="*/ 1020726 w 1020726"/>
              <a:gd name="connsiteY13" fmla="*/ 489097 h 48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0726" h="489097">
                <a:moveTo>
                  <a:pt x="0" y="0"/>
                </a:moveTo>
                <a:cubicBezTo>
                  <a:pt x="28354" y="77972"/>
                  <a:pt x="52378" y="157657"/>
                  <a:pt x="85061" y="233916"/>
                </a:cubicBezTo>
                <a:cubicBezTo>
                  <a:pt x="127588" y="333144"/>
                  <a:pt x="120506" y="269366"/>
                  <a:pt x="191386" y="340242"/>
                </a:cubicBezTo>
                <a:cubicBezTo>
                  <a:pt x="198475" y="347330"/>
                  <a:pt x="204632" y="355492"/>
                  <a:pt x="212652" y="361507"/>
                </a:cubicBezTo>
                <a:cubicBezTo>
                  <a:pt x="233098" y="376841"/>
                  <a:pt x="258375" y="385965"/>
                  <a:pt x="276447" y="404037"/>
                </a:cubicBezTo>
                <a:cubicBezTo>
                  <a:pt x="287080" y="414670"/>
                  <a:pt x="295200" y="428632"/>
                  <a:pt x="308345" y="435935"/>
                </a:cubicBezTo>
                <a:cubicBezTo>
                  <a:pt x="327939" y="446821"/>
                  <a:pt x="350394" y="451764"/>
                  <a:pt x="372140" y="457200"/>
                </a:cubicBezTo>
                <a:cubicBezTo>
                  <a:pt x="425543" y="470550"/>
                  <a:pt x="400807" y="463211"/>
                  <a:pt x="446568" y="478465"/>
                </a:cubicBezTo>
                <a:cubicBezTo>
                  <a:pt x="524540" y="474921"/>
                  <a:pt x="602819" y="475599"/>
                  <a:pt x="680484" y="467832"/>
                </a:cubicBezTo>
                <a:cubicBezTo>
                  <a:pt x="709565" y="464924"/>
                  <a:pt x="736886" y="452299"/>
                  <a:pt x="765545" y="446567"/>
                </a:cubicBezTo>
                <a:lnTo>
                  <a:pt x="818707" y="435935"/>
                </a:lnTo>
                <a:cubicBezTo>
                  <a:pt x="861237" y="439479"/>
                  <a:pt x="904201" y="439551"/>
                  <a:pt x="946298" y="446567"/>
                </a:cubicBezTo>
                <a:cubicBezTo>
                  <a:pt x="968408" y="450252"/>
                  <a:pt x="1000068" y="447783"/>
                  <a:pt x="1010093" y="467832"/>
                </a:cubicBezTo>
                <a:lnTo>
                  <a:pt x="1020726" y="489097"/>
                </a:ln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xmlns="" id="{FF96C325-2C60-4421-A797-0350985A7764}"/>
              </a:ext>
            </a:extLst>
          </p:cNvPr>
          <p:cNvSpPr/>
          <p:nvPr/>
        </p:nvSpPr>
        <p:spPr>
          <a:xfrm>
            <a:off x="4157330" y="2849526"/>
            <a:ext cx="531628" cy="1626781"/>
          </a:xfrm>
          <a:custGeom>
            <a:avLst/>
            <a:gdLst>
              <a:gd name="connsiteX0" fmla="*/ 53163 w 531628"/>
              <a:gd name="connsiteY0" fmla="*/ 0 h 1626781"/>
              <a:gd name="connsiteX1" fmla="*/ 31898 w 531628"/>
              <a:gd name="connsiteY1" fmla="*/ 53162 h 1626781"/>
              <a:gd name="connsiteX2" fmla="*/ 0 w 531628"/>
              <a:gd name="connsiteY2" fmla="*/ 318976 h 1626781"/>
              <a:gd name="connsiteX3" fmla="*/ 10633 w 531628"/>
              <a:gd name="connsiteY3" fmla="*/ 914400 h 1626781"/>
              <a:gd name="connsiteX4" fmla="*/ 74428 w 531628"/>
              <a:gd name="connsiteY4" fmla="*/ 1041990 h 1626781"/>
              <a:gd name="connsiteX5" fmla="*/ 116958 w 531628"/>
              <a:gd name="connsiteY5" fmla="*/ 1105786 h 1626781"/>
              <a:gd name="connsiteX6" fmla="*/ 138223 w 531628"/>
              <a:gd name="connsiteY6" fmla="*/ 1137683 h 1626781"/>
              <a:gd name="connsiteX7" fmla="*/ 159489 w 531628"/>
              <a:gd name="connsiteY7" fmla="*/ 1158948 h 1626781"/>
              <a:gd name="connsiteX8" fmla="*/ 233917 w 531628"/>
              <a:gd name="connsiteY8" fmla="*/ 1254641 h 1626781"/>
              <a:gd name="connsiteX9" fmla="*/ 287079 w 531628"/>
              <a:gd name="connsiteY9" fmla="*/ 1329069 h 1626781"/>
              <a:gd name="connsiteX10" fmla="*/ 297712 w 531628"/>
              <a:gd name="connsiteY10" fmla="*/ 1360967 h 1626781"/>
              <a:gd name="connsiteX11" fmla="*/ 361507 w 531628"/>
              <a:gd name="connsiteY11" fmla="*/ 1435395 h 1626781"/>
              <a:gd name="connsiteX12" fmla="*/ 372140 w 531628"/>
              <a:gd name="connsiteY12" fmla="*/ 1477925 h 1626781"/>
              <a:gd name="connsiteX13" fmla="*/ 425303 w 531628"/>
              <a:gd name="connsiteY13" fmla="*/ 1541721 h 1626781"/>
              <a:gd name="connsiteX14" fmla="*/ 435935 w 531628"/>
              <a:gd name="connsiteY14" fmla="*/ 1573618 h 1626781"/>
              <a:gd name="connsiteX15" fmla="*/ 510363 w 531628"/>
              <a:gd name="connsiteY15" fmla="*/ 1616148 h 1626781"/>
              <a:gd name="connsiteX16" fmla="*/ 531628 w 531628"/>
              <a:gd name="connsiteY16" fmla="*/ 1626781 h 162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628" h="1626781">
                <a:moveTo>
                  <a:pt x="53163" y="0"/>
                </a:moveTo>
                <a:cubicBezTo>
                  <a:pt x="46075" y="17721"/>
                  <a:pt x="34695" y="34282"/>
                  <a:pt x="31898" y="53162"/>
                </a:cubicBezTo>
                <a:cubicBezTo>
                  <a:pt x="-15631" y="373983"/>
                  <a:pt x="39007" y="201961"/>
                  <a:pt x="0" y="318976"/>
                </a:cubicBezTo>
                <a:cubicBezTo>
                  <a:pt x="3544" y="517451"/>
                  <a:pt x="1039" y="716126"/>
                  <a:pt x="10633" y="914400"/>
                </a:cubicBezTo>
                <a:cubicBezTo>
                  <a:pt x="12930" y="961866"/>
                  <a:pt x="50306" y="1005807"/>
                  <a:pt x="74428" y="1041990"/>
                </a:cubicBezTo>
                <a:lnTo>
                  <a:pt x="116958" y="1105786"/>
                </a:lnTo>
                <a:cubicBezTo>
                  <a:pt x="124046" y="1116418"/>
                  <a:pt x="129187" y="1128647"/>
                  <a:pt x="138223" y="1137683"/>
                </a:cubicBezTo>
                <a:cubicBezTo>
                  <a:pt x="145312" y="1144771"/>
                  <a:pt x="153474" y="1150928"/>
                  <a:pt x="159489" y="1158948"/>
                </a:cubicBezTo>
                <a:cubicBezTo>
                  <a:pt x="235797" y="1260692"/>
                  <a:pt x="168981" y="1189707"/>
                  <a:pt x="233917" y="1254641"/>
                </a:cubicBezTo>
                <a:cubicBezTo>
                  <a:pt x="307340" y="1401491"/>
                  <a:pt x="200873" y="1199761"/>
                  <a:pt x="287079" y="1329069"/>
                </a:cubicBezTo>
                <a:cubicBezTo>
                  <a:pt x="293296" y="1338394"/>
                  <a:pt x="292700" y="1350942"/>
                  <a:pt x="297712" y="1360967"/>
                </a:cubicBezTo>
                <a:cubicBezTo>
                  <a:pt x="313906" y="1393354"/>
                  <a:pt x="335345" y="1409233"/>
                  <a:pt x="361507" y="1435395"/>
                </a:cubicBezTo>
                <a:cubicBezTo>
                  <a:pt x="365051" y="1449572"/>
                  <a:pt x="365605" y="1464855"/>
                  <a:pt x="372140" y="1477925"/>
                </a:cubicBezTo>
                <a:cubicBezTo>
                  <a:pt x="384778" y="1503201"/>
                  <a:pt x="405804" y="1522222"/>
                  <a:pt x="425303" y="1541721"/>
                </a:cubicBezTo>
                <a:cubicBezTo>
                  <a:pt x="428847" y="1552353"/>
                  <a:pt x="428760" y="1565008"/>
                  <a:pt x="435935" y="1573618"/>
                </a:cubicBezTo>
                <a:cubicBezTo>
                  <a:pt x="464885" y="1608358"/>
                  <a:pt x="475913" y="1602368"/>
                  <a:pt x="510363" y="1616148"/>
                </a:cubicBezTo>
                <a:cubicBezTo>
                  <a:pt x="517721" y="1619091"/>
                  <a:pt x="524540" y="1623237"/>
                  <a:pt x="531628" y="1626781"/>
                </a:cubicBez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a:extLst>
              <a:ext uri="{FF2B5EF4-FFF2-40B4-BE49-F238E27FC236}">
                <a16:creationId xmlns:a16="http://schemas.microsoft.com/office/drawing/2014/main" xmlns="" id="{276555BC-FEEC-48AF-9DD8-C27E92020613}"/>
              </a:ext>
            </a:extLst>
          </p:cNvPr>
          <p:cNvSpPr/>
          <p:nvPr/>
        </p:nvSpPr>
        <p:spPr>
          <a:xfrm>
            <a:off x="6251944" y="2594344"/>
            <a:ext cx="382772" cy="670184"/>
          </a:xfrm>
          <a:custGeom>
            <a:avLst/>
            <a:gdLst>
              <a:gd name="connsiteX0" fmla="*/ 0 w 382772"/>
              <a:gd name="connsiteY0" fmla="*/ 0 h 670184"/>
              <a:gd name="connsiteX1" fmla="*/ 31898 w 382772"/>
              <a:gd name="connsiteY1" fmla="*/ 191386 h 670184"/>
              <a:gd name="connsiteX2" fmla="*/ 53163 w 382772"/>
              <a:gd name="connsiteY2" fmla="*/ 255182 h 670184"/>
              <a:gd name="connsiteX3" fmla="*/ 106326 w 382772"/>
              <a:gd name="connsiteY3" fmla="*/ 318977 h 670184"/>
              <a:gd name="connsiteX4" fmla="*/ 148856 w 382772"/>
              <a:gd name="connsiteY4" fmla="*/ 382772 h 670184"/>
              <a:gd name="connsiteX5" fmla="*/ 170121 w 382772"/>
              <a:gd name="connsiteY5" fmla="*/ 414670 h 670184"/>
              <a:gd name="connsiteX6" fmla="*/ 202019 w 382772"/>
              <a:gd name="connsiteY6" fmla="*/ 457200 h 670184"/>
              <a:gd name="connsiteX7" fmla="*/ 244549 w 382772"/>
              <a:gd name="connsiteY7" fmla="*/ 520996 h 670184"/>
              <a:gd name="connsiteX8" fmla="*/ 276447 w 382772"/>
              <a:gd name="connsiteY8" fmla="*/ 542261 h 670184"/>
              <a:gd name="connsiteX9" fmla="*/ 308344 w 382772"/>
              <a:gd name="connsiteY9" fmla="*/ 606056 h 670184"/>
              <a:gd name="connsiteX10" fmla="*/ 340242 w 382772"/>
              <a:gd name="connsiteY10" fmla="*/ 637954 h 670184"/>
              <a:gd name="connsiteX11" fmla="*/ 382772 w 382772"/>
              <a:gd name="connsiteY11" fmla="*/ 669851 h 67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772" h="670184">
                <a:moveTo>
                  <a:pt x="0" y="0"/>
                </a:moveTo>
                <a:cubicBezTo>
                  <a:pt x="8335" y="83344"/>
                  <a:pt x="6266" y="114489"/>
                  <a:pt x="31898" y="191386"/>
                </a:cubicBezTo>
                <a:cubicBezTo>
                  <a:pt x="38986" y="212651"/>
                  <a:pt x="37313" y="239332"/>
                  <a:pt x="53163" y="255182"/>
                </a:cubicBezTo>
                <a:cubicBezTo>
                  <a:pt x="94097" y="296115"/>
                  <a:pt x="76720" y="274568"/>
                  <a:pt x="106326" y="318977"/>
                </a:cubicBezTo>
                <a:cubicBezTo>
                  <a:pt x="125011" y="375035"/>
                  <a:pt x="104608" y="329675"/>
                  <a:pt x="148856" y="382772"/>
                </a:cubicBezTo>
                <a:cubicBezTo>
                  <a:pt x="157037" y="392589"/>
                  <a:pt x="162693" y="404271"/>
                  <a:pt x="170121" y="414670"/>
                </a:cubicBezTo>
                <a:cubicBezTo>
                  <a:pt x="180421" y="429090"/>
                  <a:pt x="191857" y="442682"/>
                  <a:pt x="202019" y="457200"/>
                </a:cubicBezTo>
                <a:cubicBezTo>
                  <a:pt x="216675" y="478138"/>
                  <a:pt x="223284" y="506819"/>
                  <a:pt x="244549" y="520996"/>
                </a:cubicBezTo>
                <a:lnTo>
                  <a:pt x="276447" y="542261"/>
                </a:lnTo>
                <a:cubicBezTo>
                  <a:pt x="287103" y="574229"/>
                  <a:pt x="285443" y="578574"/>
                  <a:pt x="308344" y="606056"/>
                </a:cubicBezTo>
                <a:cubicBezTo>
                  <a:pt x="317970" y="617608"/>
                  <a:pt x="330616" y="626402"/>
                  <a:pt x="340242" y="637954"/>
                </a:cubicBezTo>
                <a:cubicBezTo>
                  <a:pt x="371738" y="675749"/>
                  <a:pt x="345234" y="669851"/>
                  <a:pt x="382772" y="669851"/>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a:extLst>
              <a:ext uri="{FF2B5EF4-FFF2-40B4-BE49-F238E27FC236}">
                <a16:creationId xmlns:a16="http://schemas.microsoft.com/office/drawing/2014/main" xmlns="" id="{0C2436C3-ADFB-4C40-A2D8-E18AD81DC205}"/>
              </a:ext>
            </a:extLst>
          </p:cNvPr>
          <p:cNvSpPr/>
          <p:nvPr/>
        </p:nvSpPr>
        <p:spPr>
          <a:xfrm>
            <a:off x="5560828" y="2594345"/>
            <a:ext cx="396875" cy="691116"/>
          </a:xfrm>
          <a:custGeom>
            <a:avLst/>
            <a:gdLst>
              <a:gd name="connsiteX0" fmla="*/ 350874 w 364427"/>
              <a:gd name="connsiteY0" fmla="*/ 0 h 680483"/>
              <a:gd name="connsiteX1" fmla="*/ 350874 w 364427"/>
              <a:gd name="connsiteY1" fmla="*/ 435935 h 680483"/>
              <a:gd name="connsiteX2" fmla="*/ 244549 w 364427"/>
              <a:gd name="connsiteY2" fmla="*/ 489097 h 680483"/>
              <a:gd name="connsiteX3" fmla="*/ 212651 w 364427"/>
              <a:gd name="connsiteY3" fmla="*/ 510363 h 680483"/>
              <a:gd name="connsiteX4" fmla="*/ 148856 w 364427"/>
              <a:gd name="connsiteY4" fmla="*/ 542260 h 680483"/>
              <a:gd name="connsiteX5" fmla="*/ 85060 w 364427"/>
              <a:gd name="connsiteY5" fmla="*/ 606056 h 680483"/>
              <a:gd name="connsiteX6" fmla="*/ 21265 w 364427"/>
              <a:gd name="connsiteY6" fmla="*/ 648586 h 680483"/>
              <a:gd name="connsiteX7" fmla="*/ 0 w 364427"/>
              <a:gd name="connsiteY7" fmla="*/ 680483 h 68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27" h="680483">
                <a:moveTo>
                  <a:pt x="350874" y="0"/>
                </a:moveTo>
                <a:cubicBezTo>
                  <a:pt x="358478" y="121652"/>
                  <a:pt x="377139" y="327122"/>
                  <a:pt x="350874" y="435935"/>
                </a:cubicBezTo>
                <a:cubicBezTo>
                  <a:pt x="342744" y="469616"/>
                  <a:pt x="273094" y="481961"/>
                  <a:pt x="244549" y="489097"/>
                </a:cubicBezTo>
                <a:cubicBezTo>
                  <a:pt x="233916" y="496186"/>
                  <a:pt x="224081" y="504648"/>
                  <a:pt x="212651" y="510363"/>
                </a:cubicBezTo>
                <a:cubicBezTo>
                  <a:pt x="170421" y="531478"/>
                  <a:pt x="188036" y="507433"/>
                  <a:pt x="148856" y="542260"/>
                </a:cubicBezTo>
                <a:cubicBezTo>
                  <a:pt x="126379" y="562240"/>
                  <a:pt x="110083" y="589374"/>
                  <a:pt x="85060" y="606056"/>
                </a:cubicBezTo>
                <a:lnTo>
                  <a:pt x="21265" y="648586"/>
                </a:lnTo>
                <a:lnTo>
                  <a:pt x="0" y="680483"/>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14349296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righ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up)">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4" grpId="0" animBg="1"/>
      <p:bldP spid="35" grpId="0" animBg="1"/>
      <p:bldP spid="38" grpId="0" animBg="1"/>
      <p:bldP spid="40" grpId="0" animBg="1"/>
      <p:bldP spid="41" grpId="0" animBg="1"/>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6039A80C-5FCB-45F6-9F03-AB1CB392674A}"/>
              </a:ext>
            </a:extLst>
          </p:cNvPr>
          <p:cNvSpPr>
            <a:spLocks noChangeArrowheads="1"/>
          </p:cNvSpPr>
          <p:nvPr/>
        </p:nvSpPr>
        <p:spPr bwMode="auto">
          <a:xfrm>
            <a:off x="545725" y="247558"/>
            <a:ext cx="5184576"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a:t>
            </a:r>
            <a:r>
              <a:rPr lang="zh-CN" altLang="en-US" sz="3200" b="1" dirty="0">
                <a:solidFill>
                  <a:srgbClr val="FF0000"/>
                </a:solidFill>
                <a:latin typeface="微软雅黑" pitchFamily="34" charset="-122"/>
                <a:ea typeface="微软雅黑" pitchFamily="34" charset="-122"/>
                <a:cs typeface="仿宋"/>
              </a:rPr>
              <a:t>进行实验与收集证据</a:t>
            </a:r>
          </a:p>
        </p:txBody>
      </p:sp>
      <p:sp>
        <p:nvSpPr>
          <p:cNvPr id="6" name="Rectangle 7">
            <a:extLst>
              <a:ext uri="{FF2B5EF4-FFF2-40B4-BE49-F238E27FC236}">
                <a16:creationId xmlns:a16="http://schemas.microsoft.com/office/drawing/2014/main" xmlns="" id="{60B65708-3F59-414F-982B-67ADA9795210}"/>
              </a:ext>
            </a:extLst>
          </p:cNvPr>
          <p:cNvSpPr>
            <a:spLocks noChangeArrowheads="1"/>
          </p:cNvSpPr>
          <p:nvPr/>
        </p:nvSpPr>
        <p:spPr bwMode="auto">
          <a:xfrm>
            <a:off x="434464" y="691893"/>
            <a:ext cx="8193209" cy="1054135"/>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a:t>
            </a:r>
            <a:r>
              <a:rPr lang="en-US" altLang="zh-CN" sz="3200" b="1" dirty="0">
                <a:solidFill>
                  <a:srgbClr val="000099"/>
                </a:solidFill>
                <a:latin typeface="微软雅黑" pitchFamily="34" charset="-122"/>
                <a:ea typeface="微软雅黑" pitchFamily="34" charset="-122"/>
                <a:cs typeface="仿宋"/>
              </a:rPr>
              <a:t>1</a:t>
            </a:r>
            <a:r>
              <a:rPr lang="zh-CN" altLang="en-US" sz="3200" b="1" dirty="0">
                <a:solidFill>
                  <a:srgbClr val="000099"/>
                </a:solidFill>
                <a:latin typeface="微软雅黑" pitchFamily="34" charset="-122"/>
                <a:ea typeface="微软雅黑" pitchFamily="34" charset="-122"/>
                <a:cs typeface="仿宋"/>
              </a:rPr>
              <a:t>）先串联开关、变阻器、定值电阻、电流表，后并联电压表。</a:t>
            </a:r>
          </a:p>
        </p:txBody>
      </p:sp>
      <p:grpSp>
        <p:nvGrpSpPr>
          <p:cNvPr id="39" name="组合 38">
            <a:extLst>
              <a:ext uri="{FF2B5EF4-FFF2-40B4-BE49-F238E27FC236}">
                <a16:creationId xmlns:a16="http://schemas.microsoft.com/office/drawing/2014/main" xmlns="" id="{B678C496-8444-4CFE-95EA-2E73FB41521D}"/>
              </a:ext>
            </a:extLst>
          </p:cNvPr>
          <p:cNvGrpSpPr/>
          <p:nvPr/>
        </p:nvGrpSpPr>
        <p:grpSpPr>
          <a:xfrm>
            <a:off x="3794646" y="1514254"/>
            <a:ext cx="4977905" cy="3257836"/>
            <a:chOff x="3815006" y="1488566"/>
            <a:chExt cx="4977905" cy="3257836"/>
          </a:xfrm>
        </p:grpSpPr>
        <p:pic>
          <p:nvPicPr>
            <p:cNvPr id="19" name="图片 18">
              <a:extLst>
                <a:ext uri="{FF2B5EF4-FFF2-40B4-BE49-F238E27FC236}">
                  <a16:creationId xmlns:a16="http://schemas.microsoft.com/office/drawing/2014/main" xmlns="" id="{218570D8-3E4B-4C80-A35C-68157E8D2AA4}"/>
                </a:ext>
              </a:extLst>
            </p:cNvPr>
            <p:cNvPicPr>
              <a:picLocks noChangeAspect="1"/>
            </p:cNvPicPr>
            <p:nvPr/>
          </p:nvPicPr>
          <p:blipFill>
            <a:blip r:embed="rId2"/>
            <a:stretch>
              <a:fillRect/>
            </a:stretch>
          </p:blipFill>
          <p:spPr>
            <a:xfrm>
              <a:off x="5334294" y="3130086"/>
              <a:ext cx="1509403" cy="579832"/>
            </a:xfrm>
            <a:prstGeom prst="rect">
              <a:avLst/>
            </a:prstGeom>
          </p:spPr>
        </p:pic>
        <p:pic>
          <p:nvPicPr>
            <p:cNvPr id="22" name="图片 21">
              <a:extLst>
                <a:ext uri="{FF2B5EF4-FFF2-40B4-BE49-F238E27FC236}">
                  <a16:creationId xmlns:a16="http://schemas.microsoft.com/office/drawing/2014/main" xmlns="" id="{642B88AD-E318-4D39-AE13-C0D8350BD719}"/>
                </a:ext>
              </a:extLst>
            </p:cNvPr>
            <p:cNvPicPr>
              <a:picLocks noChangeAspect="1"/>
            </p:cNvPicPr>
            <p:nvPr/>
          </p:nvPicPr>
          <p:blipFill>
            <a:blip r:embed="rId3"/>
            <a:stretch>
              <a:fillRect/>
            </a:stretch>
          </p:blipFill>
          <p:spPr>
            <a:xfrm>
              <a:off x="4588343" y="4097497"/>
              <a:ext cx="1657143" cy="580952"/>
            </a:xfrm>
            <a:prstGeom prst="rect">
              <a:avLst/>
            </a:prstGeom>
          </p:spPr>
        </p:pic>
        <p:pic>
          <p:nvPicPr>
            <p:cNvPr id="23" name="图片 22">
              <a:extLst>
                <a:ext uri="{FF2B5EF4-FFF2-40B4-BE49-F238E27FC236}">
                  <a16:creationId xmlns:a16="http://schemas.microsoft.com/office/drawing/2014/main" xmlns="" id="{C2FBB2E9-96DE-4FE1-8728-A97F0132C158}"/>
                </a:ext>
              </a:extLst>
            </p:cNvPr>
            <p:cNvPicPr>
              <a:picLocks noChangeAspect="1"/>
            </p:cNvPicPr>
            <p:nvPr/>
          </p:nvPicPr>
          <p:blipFill>
            <a:blip r:embed="rId4"/>
            <a:stretch>
              <a:fillRect/>
            </a:stretch>
          </p:blipFill>
          <p:spPr>
            <a:xfrm>
              <a:off x="6732240" y="4155926"/>
              <a:ext cx="1076190" cy="590476"/>
            </a:xfrm>
            <a:prstGeom prst="rect">
              <a:avLst/>
            </a:prstGeom>
          </p:spPr>
        </p:pic>
        <p:pic>
          <p:nvPicPr>
            <p:cNvPr id="51" name="图片 7">
              <a:extLst>
                <a:ext uri="{FF2B5EF4-FFF2-40B4-BE49-F238E27FC236}">
                  <a16:creationId xmlns:a16="http://schemas.microsoft.com/office/drawing/2014/main" xmlns="" id="{203ED28F-865C-4364-AF60-D70FECFA75D2}"/>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43582" y="2927531"/>
              <a:ext cx="1649329" cy="85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图片 25">
              <a:extLst>
                <a:ext uri="{FF2B5EF4-FFF2-40B4-BE49-F238E27FC236}">
                  <a16:creationId xmlns:a16="http://schemas.microsoft.com/office/drawing/2014/main" xmlns="" id="{F6D09168-4ED8-4EC1-BFA3-E9ADAD77F64E}"/>
                </a:ext>
              </a:extLst>
            </p:cNvPr>
            <p:cNvPicPr>
              <a:picLocks noChangeAspect="1"/>
            </p:cNvPicPr>
            <p:nvPr/>
          </p:nvPicPr>
          <p:blipFill>
            <a:blip r:embed="rId6"/>
            <a:stretch>
              <a:fillRect/>
            </a:stretch>
          </p:blipFill>
          <p:spPr>
            <a:xfrm>
              <a:off x="5655722" y="1488566"/>
              <a:ext cx="1238433" cy="1491350"/>
            </a:xfrm>
            <a:prstGeom prst="rect">
              <a:avLst/>
            </a:prstGeom>
          </p:spPr>
        </p:pic>
        <p:pic>
          <p:nvPicPr>
            <p:cNvPr id="55" name="图片 54">
              <a:extLst>
                <a:ext uri="{FF2B5EF4-FFF2-40B4-BE49-F238E27FC236}">
                  <a16:creationId xmlns:a16="http://schemas.microsoft.com/office/drawing/2014/main" xmlns="" id="{83288DBF-A233-4136-9E5C-8E8CF38C90D4}"/>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15006" y="1638090"/>
              <a:ext cx="1472846" cy="1556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 name="组合 1">
            <a:extLst>
              <a:ext uri="{FF2B5EF4-FFF2-40B4-BE49-F238E27FC236}">
                <a16:creationId xmlns:a16="http://schemas.microsoft.com/office/drawing/2014/main" xmlns="" id="{CACB4585-5536-4BA6-B3B6-A6DF9A88E94B}"/>
              </a:ext>
            </a:extLst>
          </p:cNvPr>
          <p:cNvGrpSpPr/>
          <p:nvPr/>
        </p:nvGrpSpPr>
        <p:grpSpPr>
          <a:xfrm>
            <a:off x="4169818" y="2744452"/>
            <a:ext cx="3838354" cy="1775791"/>
            <a:chOff x="4157330" y="2796363"/>
            <a:chExt cx="3838354" cy="1775791"/>
          </a:xfrm>
        </p:grpSpPr>
        <p:sp>
          <p:nvSpPr>
            <p:cNvPr id="34" name="任意多边形: 形状 33">
              <a:extLst>
                <a:ext uri="{FF2B5EF4-FFF2-40B4-BE49-F238E27FC236}">
                  <a16:creationId xmlns:a16="http://schemas.microsoft.com/office/drawing/2014/main" xmlns="" id="{F303BAD2-71B0-4E37-890E-537F3A2C46E2}"/>
                </a:ext>
              </a:extLst>
            </p:cNvPr>
            <p:cNvSpPr/>
            <p:nvPr/>
          </p:nvSpPr>
          <p:spPr>
            <a:xfrm>
              <a:off x="6134986" y="4380614"/>
              <a:ext cx="712381" cy="170121"/>
            </a:xfrm>
            <a:custGeom>
              <a:avLst/>
              <a:gdLst>
                <a:gd name="connsiteX0" fmla="*/ 0 w 712381"/>
                <a:gd name="connsiteY0" fmla="*/ 116958 h 170121"/>
                <a:gd name="connsiteX1" fmla="*/ 223284 w 712381"/>
                <a:gd name="connsiteY1" fmla="*/ 53163 h 170121"/>
                <a:gd name="connsiteX2" fmla="*/ 265814 w 712381"/>
                <a:gd name="connsiteY2" fmla="*/ 42530 h 170121"/>
                <a:gd name="connsiteX3" fmla="*/ 329609 w 712381"/>
                <a:gd name="connsiteY3" fmla="*/ 21265 h 170121"/>
                <a:gd name="connsiteX4" fmla="*/ 361507 w 712381"/>
                <a:gd name="connsiteY4" fmla="*/ 10633 h 170121"/>
                <a:gd name="connsiteX5" fmla="*/ 425302 w 712381"/>
                <a:gd name="connsiteY5" fmla="*/ 0 h 170121"/>
                <a:gd name="connsiteX6" fmla="*/ 595423 w 712381"/>
                <a:gd name="connsiteY6" fmla="*/ 21265 h 170121"/>
                <a:gd name="connsiteX7" fmla="*/ 627321 w 712381"/>
                <a:gd name="connsiteY7" fmla="*/ 31898 h 170121"/>
                <a:gd name="connsiteX8" fmla="*/ 659219 w 712381"/>
                <a:gd name="connsiteY8" fmla="*/ 53163 h 170121"/>
                <a:gd name="connsiteX9" fmla="*/ 701749 w 712381"/>
                <a:gd name="connsiteY9" fmla="*/ 116958 h 170121"/>
                <a:gd name="connsiteX10" fmla="*/ 712381 w 712381"/>
                <a:gd name="connsiteY10" fmla="*/ 170121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2381" h="170121">
                  <a:moveTo>
                    <a:pt x="0" y="116958"/>
                  </a:moveTo>
                  <a:lnTo>
                    <a:pt x="223284" y="53163"/>
                  </a:lnTo>
                  <a:cubicBezTo>
                    <a:pt x="237356" y="49223"/>
                    <a:pt x="251817" y="46729"/>
                    <a:pt x="265814" y="42530"/>
                  </a:cubicBezTo>
                  <a:cubicBezTo>
                    <a:pt x="287284" y="36089"/>
                    <a:pt x="308344" y="28353"/>
                    <a:pt x="329609" y="21265"/>
                  </a:cubicBezTo>
                  <a:cubicBezTo>
                    <a:pt x="340242" y="17721"/>
                    <a:pt x="350452" y="12476"/>
                    <a:pt x="361507" y="10633"/>
                  </a:cubicBezTo>
                  <a:lnTo>
                    <a:pt x="425302" y="0"/>
                  </a:lnTo>
                  <a:cubicBezTo>
                    <a:pt x="524184" y="8240"/>
                    <a:pt x="526306" y="1517"/>
                    <a:pt x="595423" y="21265"/>
                  </a:cubicBezTo>
                  <a:cubicBezTo>
                    <a:pt x="606200" y="24344"/>
                    <a:pt x="617296" y="26886"/>
                    <a:pt x="627321" y="31898"/>
                  </a:cubicBezTo>
                  <a:cubicBezTo>
                    <a:pt x="638751" y="37613"/>
                    <a:pt x="648586" y="46075"/>
                    <a:pt x="659219" y="53163"/>
                  </a:cubicBezTo>
                  <a:cubicBezTo>
                    <a:pt x="673396" y="74428"/>
                    <a:pt x="696737" y="91897"/>
                    <a:pt x="701749" y="116958"/>
                  </a:cubicBezTo>
                  <a:lnTo>
                    <a:pt x="712381" y="170121"/>
                  </a:ln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a:extLst>
                <a:ext uri="{FF2B5EF4-FFF2-40B4-BE49-F238E27FC236}">
                  <a16:creationId xmlns:a16="http://schemas.microsoft.com/office/drawing/2014/main" xmlns="" id="{C0B2C583-5150-44BD-ABAA-85401E4A9F76}"/>
                </a:ext>
              </a:extLst>
            </p:cNvPr>
            <p:cNvSpPr/>
            <p:nvPr/>
          </p:nvSpPr>
          <p:spPr>
            <a:xfrm>
              <a:off x="7429507" y="3391786"/>
              <a:ext cx="566177" cy="1180368"/>
            </a:xfrm>
            <a:custGeom>
              <a:avLst/>
              <a:gdLst>
                <a:gd name="connsiteX0" fmla="*/ 13284 w 566177"/>
                <a:gd name="connsiteY0" fmla="*/ 0 h 1180368"/>
                <a:gd name="connsiteX1" fmla="*/ 13284 w 566177"/>
                <a:gd name="connsiteY1" fmla="*/ 202019 h 1180368"/>
                <a:gd name="connsiteX2" fmla="*/ 23916 w 566177"/>
                <a:gd name="connsiteY2" fmla="*/ 233916 h 1180368"/>
                <a:gd name="connsiteX3" fmla="*/ 77079 w 566177"/>
                <a:gd name="connsiteY3" fmla="*/ 297712 h 1180368"/>
                <a:gd name="connsiteX4" fmla="*/ 87712 w 566177"/>
                <a:gd name="connsiteY4" fmla="*/ 329609 h 1180368"/>
                <a:gd name="connsiteX5" fmla="*/ 119609 w 566177"/>
                <a:gd name="connsiteY5" fmla="*/ 340242 h 1180368"/>
                <a:gd name="connsiteX6" fmla="*/ 151507 w 566177"/>
                <a:gd name="connsiteY6" fmla="*/ 361507 h 1180368"/>
                <a:gd name="connsiteX7" fmla="*/ 183405 w 566177"/>
                <a:gd name="connsiteY7" fmla="*/ 393405 h 1180368"/>
                <a:gd name="connsiteX8" fmla="*/ 225935 w 566177"/>
                <a:gd name="connsiteY8" fmla="*/ 404037 h 1180368"/>
                <a:gd name="connsiteX9" fmla="*/ 268465 w 566177"/>
                <a:gd name="connsiteY9" fmla="*/ 425302 h 1180368"/>
                <a:gd name="connsiteX10" fmla="*/ 300363 w 566177"/>
                <a:gd name="connsiteY10" fmla="*/ 435935 h 1180368"/>
                <a:gd name="connsiteX11" fmla="*/ 364158 w 566177"/>
                <a:gd name="connsiteY11" fmla="*/ 478465 h 1180368"/>
                <a:gd name="connsiteX12" fmla="*/ 396056 w 566177"/>
                <a:gd name="connsiteY12" fmla="*/ 499730 h 1180368"/>
                <a:gd name="connsiteX13" fmla="*/ 427953 w 566177"/>
                <a:gd name="connsiteY13" fmla="*/ 520995 h 1180368"/>
                <a:gd name="connsiteX14" fmla="*/ 491749 w 566177"/>
                <a:gd name="connsiteY14" fmla="*/ 574158 h 1180368"/>
                <a:gd name="connsiteX15" fmla="*/ 534279 w 566177"/>
                <a:gd name="connsiteY15" fmla="*/ 659219 h 1180368"/>
                <a:gd name="connsiteX16" fmla="*/ 566177 w 566177"/>
                <a:gd name="connsiteY16" fmla="*/ 776177 h 1180368"/>
                <a:gd name="connsiteX17" fmla="*/ 555544 w 566177"/>
                <a:gd name="connsiteY17" fmla="*/ 935665 h 1180368"/>
                <a:gd name="connsiteX18" fmla="*/ 534279 w 566177"/>
                <a:gd name="connsiteY18" fmla="*/ 967563 h 1180368"/>
                <a:gd name="connsiteX19" fmla="*/ 523646 w 566177"/>
                <a:gd name="connsiteY19" fmla="*/ 999461 h 1180368"/>
                <a:gd name="connsiteX20" fmla="*/ 449219 w 566177"/>
                <a:gd name="connsiteY20" fmla="*/ 1052623 h 1180368"/>
                <a:gd name="connsiteX21" fmla="*/ 427953 w 566177"/>
                <a:gd name="connsiteY21" fmla="*/ 1073888 h 1180368"/>
                <a:gd name="connsiteX22" fmla="*/ 396056 w 566177"/>
                <a:gd name="connsiteY22" fmla="*/ 1084521 h 1180368"/>
                <a:gd name="connsiteX23" fmla="*/ 364158 w 566177"/>
                <a:gd name="connsiteY23" fmla="*/ 1105786 h 1180368"/>
                <a:gd name="connsiteX24" fmla="*/ 332260 w 566177"/>
                <a:gd name="connsiteY24" fmla="*/ 1116419 h 1180368"/>
                <a:gd name="connsiteX25" fmla="*/ 268465 w 566177"/>
                <a:gd name="connsiteY25" fmla="*/ 1148316 h 1180368"/>
                <a:gd name="connsiteX26" fmla="*/ 204670 w 566177"/>
                <a:gd name="connsiteY26" fmla="*/ 1158949 h 1180368"/>
                <a:gd name="connsiteX27" fmla="*/ 108977 w 566177"/>
                <a:gd name="connsiteY27" fmla="*/ 1180214 h 118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177" h="1180368">
                  <a:moveTo>
                    <a:pt x="13284" y="0"/>
                  </a:moveTo>
                  <a:cubicBezTo>
                    <a:pt x="-5341" y="93121"/>
                    <a:pt x="-3493" y="59417"/>
                    <a:pt x="13284" y="202019"/>
                  </a:cubicBezTo>
                  <a:cubicBezTo>
                    <a:pt x="14593" y="213150"/>
                    <a:pt x="18904" y="223892"/>
                    <a:pt x="23916" y="233916"/>
                  </a:cubicBezTo>
                  <a:cubicBezTo>
                    <a:pt x="38719" y="263523"/>
                    <a:pt x="53563" y="274196"/>
                    <a:pt x="77079" y="297712"/>
                  </a:cubicBezTo>
                  <a:cubicBezTo>
                    <a:pt x="80623" y="308344"/>
                    <a:pt x="79787" y="321684"/>
                    <a:pt x="87712" y="329609"/>
                  </a:cubicBezTo>
                  <a:cubicBezTo>
                    <a:pt x="95637" y="337534"/>
                    <a:pt x="109585" y="335230"/>
                    <a:pt x="119609" y="340242"/>
                  </a:cubicBezTo>
                  <a:cubicBezTo>
                    <a:pt x="131039" y="345957"/>
                    <a:pt x="141690" y="353326"/>
                    <a:pt x="151507" y="361507"/>
                  </a:cubicBezTo>
                  <a:cubicBezTo>
                    <a:pt x="163059" y="371133"/>
                    <a:pt x="170349" y="385945"/>
                    <a:pt x="183405" y="393405"/>
                  </a:cubicBezTo>
                  <a:cubicBezTo>
                    <a:pt x="196093" y="400655"/>
                    <a:pt x="211758" y="400493"/>
                    <a:pt x="225935" y="404037"/>
                  </a:cubicBezTo>
                  <a:cubicBezTo>
                    <a:pt x="240112" y="411125"/>
                    <a:pt x="253897" y="419058"/>
                    <a:pt x="268465" y="425302"/>
                  </a:cubicBezTo>
                  <a:cubicBezTo>
                    <a:pt x="278767" y="429717"/>
                    <a:pt x="290566" y="430492"/>
                    <a:pt x="300363" y="435935"/>
                  </a:cubicBezTo>
                  <a:cubicBezTo>
                    <a:pt x="322704" y="448347"/>
                    <a:pt x="342893" y="464288"/>
                    <a:pt x="364158" y="478465"/>
                  </a:cubicBezTo>
                  <a:lnTo>
                    <a:pt x="396056" y="499730"/>
                  </a:lnTo>
                  <a:cubicBezTo>
                    <a:pt x="406688" y="506818"/>
                    <a:pt x="418917" y="511959"/>
                    <a:pt x="427953" y="520995"/>
                  </a:cubicBezTo>
                  <a:cubicBezTo>
                    <a:pt x="461749" y="554791"/>
                    <a:pt x="441199" y="536246"/>
                    <a:pt x="491749" y="574158"/>
                  </a:cubicBezTo>
                  <a:cubicBezTo>
                    <a:pt x="505926" y="602512"/>
                    <a:pt x="524254" y="629145"/>
                    <a:pt x="534279" y="659219"/>
                  </a:cubicBezTo>
                  <a:cubicBezTo>
                    <a:pt x="561259" y="740159"/>
                    <a:pt x="551148" y="701034"/>
                    <a:pt x="566177" y="776177"/>
                  </a:cubicBezTo>
                  <a:cubicBezTo>
                    <a:pt x="562633" y="829340"/>
                    <a:pt x="564303" y="883109"/>
                    <a:pt x="555544" y="935665"/>
                  </a:cubicBezTo>
                  <a:cubicBezTo>
                    <a:pt x="553443" y="948270"/>
                    <a:pt x="539994" y="956133"/>
                    <a:pt x="534279" y="967563"/>
                  </a:cubicBezTo>
                  <a:cubicBezTo>
                    <a:pt x="529267" y="977588"/>
                    <a:pt x="530821" y="990851"/>
                    <a:pt x="523646" y="999461"/>
                  </a:cubicBezTo>
                  <a:cubicBezTo>
                    <a:pt x="508683" y="1017416"/>
                    <a:pt x="468610" y="1037111"/>
                    <a:pt x="449219" y="1052623"/>
                  </a:cubicBezTo>
                  <a:cubicBezTo>
                    <a:pt x="441391" y="1058885"/>
                    <a:pt x="436549" y="1068730"/>
                    <a:pt x="427953" y="1073888"/>
                  </a:cubicBezTo>
                  <a:cubicBezTo>
                    <a:pt x="418343" y="1079654"/>
                    <a:pt x="406080" y="1079509"/>
                    <a:pt x="396056" y="1084521"/>
                  </a:cubicBezTo>
                  <a:cubicBezTo>
                    <a:pt x="384626" y="1090236"/>
                    <a:pt x="375588" y="1100071"/>
                    <a:pt x="364158" y="1105786"/>
                  </a:cubicBezTo>
                  <a:cubicBezTo>
                    <a:pt x="354133" y="1110798"/>
                    <a:pt x="342285" y="1111407"/>
                    <a:pt x="332260" y="1116419"/>
                  </a:cubicBezTo>
                  <a:cubicBezTo>
                    <a:pt x="286377" y="1139361"/>
                    <a:pt x="316574" y="1137625"/>
                    <a:pt x="268465" y="1148316"/>
                  </a:cubicBezTo>
                  <a:cubicBezTo>
                    <a:pt x="247420" y="1152993"/>
                    <a:pt x="225585" y="1153720"/>
                    <a:pt x="204670" y="1158949"/>
                  </a:cubicBezTo>
                  <a:cubicBezTo>
                    <a:pt x="106162" y="1183576"/>
                    <a:pt x="174970" y="1180214"/>
                    <a:pt x="108977" y="1180214"/>
                  </a:cubicBez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a:extLst>
                <a:ext uri="{FF2B5EF4-FFF2-40B4-BE49-F238E27FC236}">
                  <a16:creationId xmlns:a16="http://schemas.microsoft.com/office/drawing/2014/main" xmlns="" id="{DD4AC914-30C0-4773-93D1-B61275B93605}"/>
                </a:ext>
              </a:extLst>
            </p:cNvPr>
            <p:cNvSpPr/>
            <p:nvPr/>
          </p:nvSpPr>
          <p:spPr>
            <a:xfrm>
              <a:off x="6622228" y="3190142"/>
              <a:ext cx="596044" cy="180753"/>
            </a:xfrm>
            <a:custGeom>
              <a:avLst/>
              <a:gdLst>
                <a:gd name="connsiteX0" fmla="*/ 596044 w 596044"/>
                <a:gd name="connsiteY0" fmla="*/ 63795 h 180753"/>
                <a:gd name="connsiteX1" fmla="*/ 542881 w 596044"/>
                <a:gd name="connsiteY1" fmla="*/ 31898 h 180753"/>
                <a:gd name="connsiteX2" fmla="*/ 479086 w 596044"/>
                <a:gd name="connsiteY2" fmla="*/ 0 h 180753"/>
                <a:gd name="connsiteX3" fmla="*/ 170742 w 596044"/>
                <a:gd name="connsiteY3" fmla="*/ 10633 h 180753"/>
                <a:gd name="connsiteX4" fmla="*/ 75049 w 596044"/>
                <a:gd name="connsiteY4" fmla="*/ 63795 h 180753"/>
                <a:gd name="connsiteX5" fmla="*/ 43151 w 596044"/>
                <a:gd name="connsiteY5" fmla="*/ 85060 h 180753"/>
                <a:gd name="connsiteX6" fmla="*/ 11253 w 596044"/>
                <a:gd name="connsiteY6" fmla="*/ 106326 h 180753"/>
                <a:gd name="connsiteX7" fmla="*/ 621 w 596044"/>
                <a:gd name="connsiteY7" fmla="*/ 180753 h 18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044" h="180753">
                  <a:moveTo>
                    <a:pt x="596044" y="63795"/>
                  </a:moveTo>
                  <a:cubicBezTo>
                    <a:pt x="578323" y="53163"/>
                    <a:pt x="561365" y="41140"/>
                    <a:pt x="542881" y="31898"/>
                  </a:cubicBezTo>
                  <a:cubicBezTo>
                    <a:pt x="454844" y="-12121"/>
                    <a:pt x="570498" y="60940"/>
                    <a:pt x="479086" y="0"/>
                  </a:cubicBezTo>
                  <a:cubicBezTo>
                    <a:pt x="376305" y="3544"/>
                    <a:pt x="273384" y="4218"/>
                    <a:pt x="170742" y="10633"/>
                  </a:cubicBezTo>
                  <a:cubicBezTo>
                    <a:pt x="139764" y="12569"/>
                    <a:pt x="90783" y="53306"/>
                    <a:pt x="75049" y="63795"/>
                  </a:cubicBezTo>
                  <a:lnTo>
                    <a:pt x="43151" y="85060"/>
                  </a:lnTo>
                  <a:lnTo>
                    <a:pt x="11253" y="106326"/>
                  </a:lnTo>
                  <a:cubicBezTo>
                    <a:pt x="-3862" y="151672"/>
                    <a:pt x="621" y="127016"/>
                    <a:pt x="621" y="180753"/>
                  </a:cubicBez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a:extLst>
                <a:ext uri="{FF2B5EF4-FFF2-40B4-BE49-F238E27FC236}">
                  <a16:creationId xmlns:a16="http://schemas.microsoft.com/office/drawing/2014/main" xmlns="" id="{DCAAA1F9-8A19-49FE-BCDA-5C128EECEBF7}"/>
                </a:ext>
              </a:extLst>
            </p:cNvPr>
            <p:cNvSpPr/>
            <p:nvPr/>
          </p:nvSpPr>
          <p:spPr>
            <a:xfrm>
              <a:off x="4561367" y="2796363"/>
              <a:ext cx="1020726" cy="489097"/>
            </a:xfrm>
            <a:custGeom>
              <a:avLst/>
              <a:gdLst>
                <a:gd name="connsiteX0" fmla="*/ 0 w 1020726"/>
                <a:gd name="connsiteY0" fmla="*/ 0 h 489097"/>
                <a:gd name="connsiteX1" fmla="*/ 85061 w 1020726"/>
                <a:gd name="connsiteY1" fmla="*/ 233916 h 489097"/>
                <a:gd name="connsiteX2" fmla="*/ 191386 w 1020726"/>
                <a:gd name="connsiteY2" fmla="*/ 340242 h 489097"/>
                <a:gd name="connsiteX3" fmla="*/ 212652 w 1020726"/>
                <a:gd name="connsiteY3" fmla="*/ 361507 h 489097"/>
                <a:gd name="connsiteX4" fmla="*/ 276447 w 1020726"/>
                <a:gd name="connsiteY4" fmla="*/ 404037 h 489097"/>
                <a:gd name="connsiteX5" fmla="*/ 308345 w 1020726"/>
                <a:gd name="connsiteY5" fmla="*/ 435935 h 489097"/>
                <a:gd name="connsiteX6" fmla="*/ 372140 w 1020726"/>
                <a:gd name="connsiteY6" fmla="*/ 457200 h 489097"/>
                <a:gd name="connsiteX7" fmla="*/ 446568 w 1020726"/>
                <a:gd name="connsiteY7" fmla="*/ 478465 h 489097"/>
                <a:gd name="connsiteX8" fmla="*/ 680484 w 1020726"/>
                <a:gd name="connsiteY8" fmla="*/ 467832 h 489097"/>
                <a:gd name="connsiteX9" fmla="*/ 765545 w 1020726"/>
                <a:gd name="connsiteY9" fmla="*/ 446567 h 489097"/>
                <a:gd name="connsiteX10" fmla="*/ 818707 w 1020726"/>
                <a:gd name="connsiteY10" fmla="*/ 435935 h 489097"/>
                <a:gd name="connsiteX11" fmla="*/ 946298 w 1020726"/>
                <a:gd name="connsiteY11" fmla="*/ 446567 h 489097"/>
                <a:gd name="connsiteX12" fmla="*/ 1010093 w 1020726"/>
                <a:gd name="connsiteY12" fmla="*/ 467832 h 489097"/>
                <a:gd name="connsiteX13" fmla="*/ 1020726 w 1020726"/>
                <a:gd name="connsiteY13" fmla="*/ 489097 h 48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0726" h="489097">
                  <a:moveTo>
                    <a:pt x="0" y="0"/>
                  </a:moveTo>
                  <a:cubicBezTo>
                    <a:pt x="28354" y="77972"/>
                    <a:pt x="52378" y="157657"/>
                    <a:pt x="85061" y="233916"/>
                  </a:cubicBezTo>
                  <a:cubicBezTo>
                    <a:pt x="127588" y="333144"/>
                    <a:pt x="120506" y="269366"/>
                    <a:pt x="191386" y="340242"/>
                  </a:cubicBezTo>
                  <a:cubicBezTo>
                    <a:pt x="198475" y="347330"/>
                    <a:pt x="204632" y="355492"/>
                    <a:pt x="212652" y="361507"/>
                  </a:cubicBezTo>
                  <a:cubicBezTo>
                    <a:pt x="233098" y="376841"/>
                    <a:pt x="258375" y="385965"/>
                    <a:pt x="276447" y="404037"/>
                  </a:cubicBezTo>
                  <a:cubicBezTo>
                    <a:pt x="287080" y="414670"/>
                    <a:pt x="295200" y="428632"/>
                    <a:pt x="308345" y="435935"/>
                  </a:cubicBezTo>
                  <a:cubicBezTo>
                    <a:pt x="327939" y="446821"/>
                    <a:pt x="350394" y="451764"/>
                    <a:pt x="372140" y="457200"/>
                  </a:cubicBezTo>
                  <a:cubicBezTo>
                    <a:pt x="425543" y="470550"/>
                    <a:pt x="400807" y="463211"/>
                    <a:pt x="446568" y="478465"/>
                  </a:cubicBezTo>
                  <a:cubicBezTo>
                    <a:pt x="524540" y="474921"/>
                    <a:pt x="602819" y="475599"/>
                    <a:pt x="680484" y="467832"/>
                  </a:cubicBezTo>
                  <a:cubicBezTo>
                    <a:pt x="709565" y="464924"/>
                    <a:pt x="736886" y="452299"/>
                    <a:pt x="765545" y="446567"/>
                  </a:cubicBezTo>
                  <a:lnTo>
                    <a:pt x="818707" y="435935"/>
                  </a:lnTo>
                  <a:cubicBezTo>
                    <a:pt x="861237" y="439479"/>
                    <a:pt x="904201" y="439551"/>
                    <a:pt x="946298" y="446567"/>
                  </a:cubicBezTo>
                  <a:cubicBezTo>
                    <a:pt x="968408" y="450252"/>
                    <a:pt x="1000068" y="447783"/>
                    <a:pt x="1010093" y="467832"/>
                  </a:cubicBezTo>
                  <a:lnTo>
                    <a:pt x="1020726" y="489097"/>
                  </a:ln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xmlns="" id="{FF96C325-2C60-4421-A797-0350985A7764}"/>
                </a:ext>
              </a:extLst>
            </p:cNvPr>
            <p:cNvSpPr/>
            <p:nvPr/>
          </p:nvSpPr>
          <p:spPr>
            <a:xfrm>
              <a:off x="4157330" y="2849526"/>
              <a:ext cx="531628" cy="1626781"/>
            </a:xfrm>
            <a:custGeom>
              <a:avLst/>
              <a:gdLst>
                <a:gd name="connsiteX0" fmla="*/ 53163 w 531628"/>
                <a:gd name="connsiteY0" fmla="*/ 0 h 1626781"/>
                <a:gd name="connsiteX1" fmla="*/ 31898 w 531628"/>
                <a:gd name="connsiteY1" fmla="*/ 53162 h 1626781"/>
                <a:gd name="connsiteX2" fmla="*/ 0 w 531628"/>
                <a:gd name="connsiteY2" fmla="*/ 318976 h 1626781"/>
                <a:gd name="connsiteX3" fmla="*/ 10633 w 531628"/>
                <a:gd name="connsiteY3" fmla="*/ 914400 h 1626781"/>
                <a:gd name="connsiteX4" fmla="*/ 74428 w 531628"/>
                <a:gd name="connsiteY4" fmla="*/ 1041990 h 1626781"/>
                <a:gd name="connsiteX5" fmla="*/ 116958 w 531628"/>
                <a:gd name="connsiteY5" fmla="*/ 1105786 h 1626781"/>
                <a:gd name="connsiteX6" fmla="*/ 138223 w 531628"/>
                <a:gd name="connsiteY6" fmla="*/ 1137683 h 1626781"/>
                <a:gd name="connsiteX7" fmla="*/ 159489 w 531628"/>
                <a:gd name="connsiteY7" fmla="*/ 1158948 h 1626781"/>
                <a:gd name="connsiteX8" fmla="*/ 233917 w 531628"/>
                <a:gd name="connsiteY8" fmla="*/ 1254641 h 1626781"/>
                <a:gd name="connsiteX9" fmla="*/ 287079 w 531628"/>
                <a:gd name="connsiteY9" fmla="*/ 1329069 h 1626781"/>
                <a:gd name="connsiteX10" fmla="*/ 297712 w 531628"/>
                <a:gd name="connsiteY10" fmla="*/ 1360967 h 1626781"/>
                <a:gd name="connsiteX11" fmla="*/ 361507 w 531628"/>
                <a:gd name="connsiteY11" fmla="*/ 1435395 h 1626781"/>
                <a:gd name="connsiteX12" fmla="*/ 372140 w 531628"/>
                <a:gd name="connsiteY12" fmla="*/ 1477925 h 1626781"/>
                <a:gd name="connsiteX13" fmla="*/ 425303 w 531628"/>
                <a:gd name="connsiteY13" fmla="*/ 1541721 h 1626781"/>
                <a:gd name="connsiteX14" fmla="*/ 435935 w 531628"/>
                <a:gd name="connsiteY14" fmla="*/ 1573618 h 1626781"/>
                <a:gd name="connsiteX15" fmla="*/ 510363 w 531628"/>
                <a:gd name="connsiteY15" fmla="*/ 1616148 h 1626781"/>
                <a:gd name="connsiteX16" fmla="*/ 531628 w 531628"/>
                <a:gd name="connsiteY16" fmla="*/ 1626781 h 162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628" h="1626781">
                  <a:moveTo>
                    <a:pt x="53163" y="0"/>
                  </a:moveTo>
                  <a:cubicBezTo>
                    <a:pt x="46075" y="17721"/>
                    <a:pt x="34695" y="34282"/>
                    <a:pt x="31898" y="53162"/>
                  </a:cubicBezTo>
                  <a:cubicBezTo>
                    <a:pt x="-15631" y="373983"/>
                    <a:pt x="39007" y="201961"/>
                    <a:pt x="0" y="318976"/>
                  </a:cubicBezTo>
                  <a:cubicBezTo>
                    <a:pt x="3544" y="517451"/>
                    <a:pt x="1039" y="716126"/>
                    <a:pt x="10633" y="914400"/>
                  </a:cubicBezTo>
                  <a:cubicBezTo>
                    <a:pt x="12930" y="961866"/>
                    <a:pt x="50306" y="1005807"/>
                    <a:pt x="74428" y="1041990"/>
                  </a:cubicBezTo>
                  <a:lnTo>
                    <a:pt x="116958" y="1105786"/>
                  </a:lnTo>
                  <a:cubicBezTo>
                    <a:pt x="124046" y="1116418"/>
                    <a:pt x="129187" y="1128647"/>
                    <a:pt x="138223" y="1137683"/>
                  </a:cubicBezTo>
                  <a:cubicBezTo>
                    <a:pt x="145312" y="1144771"/>
                    <a:pt x="153474" y="1150928"/>
                    <a:pt x="159489" y="1158948"/>
                  </a:cubicBezTo>
                  <a:cubicBezTo>
                    <a:pt x="235797" y="1260692"/>
                    <a:pt x="168981" y="1189707"/>
                    <a:pt x="233917" y="1254641"/>
                  </a:cubicBezTo>
                  <a:cubicBezTo>
                    <a:pt x="307340" y="1401491"/>
                    <a:pt x="200873" y="1199761"/>
                    <a:pt x="287079" y="1329069"/>
                  </a:cubicBezTo>
                  <a:cubicBezTo>
                    <a:pt x="293296" y="1338394"/>
                    <a:pt x="292700" y="1350942"/>
                    <a:pt x="297712" y="1360967"/>
                  </a:cubicBezTo>
                  <a:cubicBezTo>
                    <a:pt x="313906" y="1393354"/>
                    <a:pt x="335345" y="1409233"/>
                    <a:pt x="361507" y="1435395"/>
                  </a:cubicBezTo>
                  <a:cubicBezTo>
                    <a:pt x="365051" y="1449572"/>
                    <a:pt x="365605" y="1464855"/>
                    <a:pt x="372140" y="1477925"/>
                  </a:cubicBezTo>
                  <a:cubicBezTo>
                    <a:pt x="384778" y="1503201"/>
                    <a:pt x="405804" y="1522222"/>
                    <a:pt x="425303" y="1541721"/>
                  </a:cubicBezTo>
                  <a:cubicBezTo>
                    <a:pt x="428847" y="1552353"/>
                    <a:pt x="428760" y="1565008"/>
                    <a:pt x="435935" y="1573618"/>
                  </a:cubicBezTo>
                  <a:cubicBezTo>
                    <a:pt x="464885" y="1608358"/>
                    <a:pt x="475913" y="1602368"/>
                    <a:pt x="510363" y="1616148"/>
                  </a:cubicBezTo>
                  <a:cubicBezTo>
                    <a:pt x="517721" y="1619091"/>
                    <a:pt x="524540" y="1623237"/>
                    <a:pt x="531628" y="1626781"/>
                  </a:cubicBez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xmlns="" id="{4124B08E-A4DD-4FFE-8C2C-EFCE9041E374}"/>
              </a:ext>
            </a:extLst>
          </p:cNvPr>
          <p:cNvGrpSpPr/>
          <p:nvPr/>
        </p:nvGrpSpPr>
        <p:grpSpPr>
          <a:xfrm>
            <a:off x="5560828" y="2594344"/>
            <a:ext cx="1073888" cy="691117"/>
            <a:chOff x="5560828" y="2594344"/>
            <a:chExt cx="1073888" cy="691117"/>
          </a:xfrm>
        </p:grpSpPr>
        <p:sp>
          <p:nvSpPr>
            <p:cNvPr id="42" name="任意多边形: 形状 41">
              <a:extLst>
                <a:ext uri="{FF2B5EF4-FFF2-40B4-BE49-F238E27FC236}">
                  <a16:creationId xmlns:a16="http://schemas.microsoft.com/office/drawing/2014/main" xmlns="" id="{276555BC-FEEC-48AF-9DD8-C27E92020613}"/>
                </a:ext>
              </a:extLst>
            </p:cNvPr>
            <p:cNvSpPr/>
            <p:nvPr/>
          </p:nvSpPr>
          <p:spPr>
            <a:xfrm>
              <a:off x="6251944" y="2594344"/>
              <a:ext cx="382772" cy="670184"/>
            </a:xfrm>
            <a:custGeom>
              <a:avLst/>
              <a:gdLst>
                <a:gd name="connsiteX0" fmla="*/ 0 w 382772"/>
                <a:gd name="connsiteY0" fmla="*/ 0 h 670184"/>
                <a:gd name="connsiteX1" fmla="*/ 31898 w 382772"/>
                <a:gd name="connsiteY1" fmla="*/ 191386 h 670184"/>
                <a:gd name="connsiteX2" fmla="*/ 53163 w 382772"/>
                <a:gd name="connsiteY2" fmla="*/ 255182 h 670184"/>
                <a:gd name="connsiteX3" fmla="*/ 106326 w 382772"/>
                <a:gd name="connsiteY3" fmla="*/ 318977 h 670184"/>
                <a:gd name="connsiteX4" fmla="*/ 148856 w 382772"/>
                <a:gd name="connsiteY4" fmla="*/ 382772 h 670184"/>
                <a:gd name="connsiteX5" fmla="*/ 170121 w 382772"/>
                <a:gd name="connsiteY5" fmla="*/ 414670 h 670184"/>
                <a:gd name="connsiteX6" fmla="*/ 202019 w 382772"/>
                <a:gd name="connsiteY6" fmla="*/ 457200 h 670184"/>
                <a:gd name="connsiteX7" fmla="*/ 244549 w 382772"/>
                <a:gd name="connsiteY7" fmla="*/ 520996 h 670184"/>
                <a:gd name="connsiteX8" fmla="*/ 276447 w 382772"/>
                <a:gd name="connsiteY8" fmla="*/ 542261 h 670184"/>
                <a:gd name="connsiteX9" fmla="*/ 308344 w 382772"/>
                <a:gd name="connsiteY9" fmla="*/ 606056 h 670184"/>
                <a:gd name="connsiteX10" fmla="*/ 340242 w 382772"/>
                <a:gd name="connsiteY10" fmla="*/ 637954 h 670184"/>
                <a:gd name="connsiteX11" fmla="*/ 382772 w 382772"/>
                <a:gd name="connsiteY11" fmla="*/ 669851 h 67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772" h="670184">
                  <a:moveTo>
                    <a:pt x="0" y="0"/>
                  </a:moveTo>
                  <a:cubicBezTo>
                    <a:pt x="8335" y="83344"/>
                    <a:pt x="6266" y="114489"/>
                    <a:pt x="31898" y="191386"/>
                  </a:cubicBezTo>
                  <a:cubicBezTo>
                    <a:pt x="38986" y="212651"/>
                    <a:pt x="37313" y="239332"/>
                    <a:pt x="53163" y="255182"/>
                  </a:cubicBezTo>
                  <a:cubicBezTo>
                    <a:pt x="94097" y="296115"/>
                    <a:pt x="76720" y="274568"/>
                    <a:pt x="106326" y="318977"/>
                  </a:cubicBezTo>
                  <a:cubicBezTo>
                    <a:pt x="125011" y="375035"/>
                    <a:pt x="104608" y="329675"/>
                    <a:pt x="148856" y="382772"/>
                  </a:cubicBezTo>
                  <a:cubicBezTo>
                    <a:pt x="157037" y="392589"/>
                    <a:pt x="162693" y="404271"/>
                    <a:pt x="170121" y="414670"/>
                  </a:cubicBezTo>
                  <a:cubicBezTo>
                    <a:pt x="180421" y="429090"/>
                    <a:pt x="191857" y="442682"/>
                    <a:pt x="202019" y="457200"/>
                  </a:cubicBezTo>
                  <a:cubicBezTo>
                    <a:pt x="216675" y="478138"/>
                    <a:pt x="223284" y="506819"/>
                    <a:pt x="244549" y="520996"/>
                  </a:cubicBezTo>
                  <a:lnTo>
                    <a:pt x="276447" y="542261"/>
                  </a:lnTo>
                  <a:cubicBezTo>
                    <a:pt x="287103" y="574229"/>
                    <a:pt x="285443" y="578574"/>
                    <a:pt x="308344" y="606056"/>
                  </a:cubicBezTo>
                  <a:cubicBezTo>
                    <a:pt x="317970" y="617608"/>
                    <a:pt x="330616" y="626402"/>
                    <a:pt x="340242" y="637954"/>
                  </a:cubicBezTo>
                  <a:cubicBezTo>
                    <a:pt x="371738" y="675749"/>
                    <a:pt x="345234" y="669851"/>
                    <a:pt x="382772" y="669851"/>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a:extLst>
                <a:ext uri="{FF2B5EF4-FFF2-40B4-BE49-F238E27FC236}">
                  <a16:creationId xmlns:a16="http://schemas.microsoft.com/office/drawing/2014/main" xmlns="" id="{0C2436C3-ADFB-4C40-A2D8-E18AD81DC205}"/>
                </a:ext>
              </a:extLst>
            </p:cNvPr>
            <p:cNvSpPr/>
            <p:nvPr/>
          </p:nvSpPr>
          <p:spPr>
            <a:xfrm>
              <a:off x="5560828" y="2594345"/>
              <a:ext cx="396875" cy="691116"/>
            </a:xfrm>
            <a:custGeom>
              <a:avLst/>
              <a:gdLst>
                <a:gd name="connsiteX0" fmla="*/ 350874 w 364427"/>
                <a:gd name="connsiteY0" fmla="*/ 0 h 680483"/>
                <a:gd name="connsiteX1" fmla="*/ 350874 w 364427"/>
                <a:gd name="connsiteY1" fmla="*/ 435935 h 680483"/>
                <a:gd name="connsiteX2" fmla="*/ 244549 w 364427"/>
                <a:gd name="connsiteY2" fmla="*/ 489097 h 680483"/>
                <a:gd name="connsiteX3" fmla="*/ 212651 w 364427"/>
                <a:gd name="connsiteY3" fmla="*/ 510363 h 680483"/>
                <a:gd name="connsiteX4" fmla="*/ 148856 w 364427"/>
                <a:gd name="connsiteY4" fmla="*/ 542260 h 680483"/>
                <a:gd name="connsiteX5" fmla="*/ 85060 w 364427"/>
                <a:gd name="connsiteY5" fmla="*/ 606056 h 680483"/>
                <a:gd name="connsiteX6" fmla="*/ 21265 w 364427"/>
                <a:gd name="connsiteY6" fmla="*/ 648586 h 680483"/>
                <a:gd name="connsiteX7" fmla="*/ 0 w 364427"/>
                <a:gd name="connsiteY7" fmla="*/ 680483 h 68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27" h="680483">
                  <a:moveTo>
                    <a:pt x="350874" y="0"/>
                  </a:moveTo>
                  <a:cubicBezTo>
                    <a:pt x="358478" y="121652"/>
                    <a:pt x="377139" y="327122"/>
                    <a:pt x="350874" y="435935"/>
                  </a:cubicBezTo>
                  <a:cubicBezTo>
                    <a:pt x="342744" y="469616"/>
                    <a:pt x="273094" y="481961"/>
                    <a:pt x="244549" y="489097"/>
                  </a:cubicBezTo>
                  <a:cubicBezTo>
                    <a:pt x="233916" y="496186"/>
                    <a:pt x="224081" y="504648"/>
                    <a:pt x="212651" y="510363"/>
                  </a:cubicBezTo>
                  <a:cubicBezTo>
                    <a:pt x="170421" y="531478"/>
                    <a:pt x="188036" y="507433"/>
                    <a:pt x="148856" y="542260"/>
                  </a:cubicBezTo>
                  <a:cubicBezTo>
                    <a:pt x="126379" y="562240"/>
                    <a:pt x="110083" y="589374"/>
                    <a:pt x="85060" y="606056"/>
                  </a:cubicBezTo>
                  <a:lnTo>
                    <a:pt x="21265" y="648586"/>
                  </a:lnTo>
                  <a:lnTo>
                    <a:pt x="0" y="680483"/>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Rectangle 7">
            <a:extLst>
              <a:ext uri="{FF2B5EF4-FFF2-40B4-BE49-F238E27FC236}">
                <a16:creationId xmlns:a16="http://schemas.microsoft.com/office/drawing/2014/main" xmlns="" id="{983A33F6-0591-4350-AE7F-7E9B3A7DC0D0}"/>
              </a:ext>
            </a:extLst>
          </p:cNvPr>
          <p:cNvSpPr>
            <a:spLocks noChangeArrowheads="1"/>
          </p:cNvSpPr>
          <p:nvPr/>
        </p:nvSpPr>
        <p:spPr bwMode="auto">
          <a:xfrm>
            <a:off x="434463" y="1726292"/>
            <a:ext cx="3447021" cy="1546577"/>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a:t>
            </a:r>
            <a:r>
              <a:rPr lang="en-US" altLang="zh-CN" sz="3200" b="1" dirty="0">
                <a:solidFill>
                  <a:srgbClr val="000099"/>
                </a:solidFill>
                <a:latin typeface="微软雅黑" pitchFamily="34" charset="-122"/>
                <a:ea typeface="微软雅黑" pitchFamily="34" charset="-122"/>
                <a:cs typeface="仿宋"/>
              </a:rPr>
              <a:t>2</a:t>
            </a:r>
            <a:r>
              <a:rPr lang="zh-CN" altLang="en-US" sz="3200" b="1" dirty="0">
                <a:solidFill>
                  <a:srgbClr val="000099"/>
                </a:solidFill>
                <a:latin typeface="微软雅黑" pitchFamily="34" charset="-122"/>
                <a:ea typeface="微软雅黑" pitchFamily="34" charset="-122"/>
                <a:cs typeface="仿宋"/>
              </a:rPr>
              <a:t>）电流表、电压表选择合适的量程。</a:t>
            </a:r>
          </a:p>
        </p:txBody>
      </p:sp>
      <p:sp>
        <p:nvSpPr>
          <p:cNvPr id="24" name="Rectangle 7">
            <a:extLst>
              <a:ext uri="{FF2B5EF4-FFF2-40B4-BE49-F238E27FC236}">
                <a16:creationId xmlns:a16="http://schemas.microsoft.com/office/drawing/2014/main" xmlns="" id="{520EC44F-AFA0-41AA-AA58-D938EDB520BD}"/>
              </a:ext>
            </a:extLst>
          </p:cNvPr>
          <p:cNvSpPr>
            <a:spLocks noChangeArrowheads="1"/>
          </p:cNvSpPr>
          <p:nvPr/>
        </p:nvSpPr>
        <p:spPr bwMode="auto">
          <a:xfrm>
            <a:off x="427388" y="3069745"/>
            <a:ext cx="3447021" cy="1546577"/>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a:t>
            </a:r>
            <a:r>
              <a:rPr lang="en-US" altLang="zh-CN" sz="3200" b="1" dirty="0">
                <a:solidFill>
                  <a:srgbClr val="000099"/>
                </a:solidFill>
                <a:latin typeface="微软雅黑" pitchFamily="34" charset="-122"/>
                <a:ea typeface="微软雅黑" pitchFamily="34" charset="-122"/>
                <a:cs typeface="仿宋"/>
              </a:rPr>
              <a:t>3</a:t>
            </a:r>
            <a:r>
              <a:rPr lang="zh-CN" altLang="en-US" sz="3200" b="1" dirty="0">
                <a:solidFill>
                  <a:srgbClr val="000099"/>
                </a:solidFill>
                <a:latin typeface="微软雅黑" pitchFamily="34" charset="-122"/>
                <a:ea typeface="微软雅黑" pitchFamily="34" charset="-122"/>
                <a:cs typeface="仿宋"/>
              </a:rPr>
              <a:t>）连接电路时开关断开，滑动变阻器阻值最大。</a:t>
            </a:r>
          </a:p>
        </p:txBody>
      </p:sp>
    </p:spTree>
    <p:extLst>
      <p:ext uri="{BB962C8B-B14F-4D97-AF65-F5344CB8AC3E}">
        <p14:creationId xmlns:p14="http://schemas.microsoft.com/office/powerpoint/2010/main" xmlns="" val="370460871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ox(in)">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6039A80C-5FCB-45F6-9F03-AB1CB392674A}"/>
              </a:ext>
            </a:extLst>
          </p:cNvPr>
          <p:cNvSpPr>
            <a:spLocks noChangeArrowheads="1"/>
          </p:cNvSpPr>
          <p:nvPr/>
        </p:nvSpPr>
        <p:spPr bwMode="auto">
          <a:xfrm>
            <a:off x="545725" y="247558"/>
            <a:ext cx="5184576"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a:t>
            </a:r>
            <a:r>
              <a:rPr lang="zh-CN" altLang="en-US" sz="3200" b="1" dirty="0">
                <a:solidFill>
                  <a:srgbClr val="FF0000"/>
                </a:solidFill>
                <a:latin typeface="微软雅黑" pitchFamily="34" charset="-122"/>
                <a:ea typeface="微软雅黑" pitchFamily="34" charset="-122"/>
                <a:cs typeface="仿宋"/>
              </a:rPr>
              <a:t>进行实验与收集证据</a:t>
            </a:r>
          </a:p>
        </p:txBody>
      </p:sp>
      <p:sp>
        <p:nvSpPr>
          <p:cNvPr id="6" name="Rectangle 7">
            <a:extLst>
              <a:ext uri="{FF2B5EF4-FFF2-40B4-BE49-F238E27FC236}">
                <a16:creationId xmlns:a16="http://schemas.microsoft.com/office/drawing/2014/main" xmlns="" id="{60B65708-3F59-414F-982B-67ADA9795210}"/>
              </a:ext>
            </a:extLst>
          </p:cNvPr>
          <p:cNvSpPr>
            <a:spLocks noChangeArrowheads="1"/>
          </p:cNvSpPr>
          <p:nvPr/>
        </p:nvSpPr>
        <p:spPr bwMode="auto">
          <a:xfrm>
            <a:off x="434464" y="787400"/>
            <a:ext cx="8193209"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a:t>
            </a:r>
            <a:r>
              <a:rPr lang="en-US" altLang="zh-CN" sz="3200" b="1" dirty="0">
                <a:solidFill>
                  <a:srgbClr val="000099"/>
                </a:solidFill>
                <a:latin typeface="微软雅黑" pitchFamily="34" charset="-122"/>
                <a:ea typeface="微软雅黑" pitchFamily="34" charset="-122"/>
                <a:cs typeface="仿宋"/>
              </a:rPr>
              <a:t>4</a:t>
            </a:r>
            <a:r>
              <a:rPr lang="zh-CN" altLang="en-US" sz="3200" b="1" dirty="0">
                <a:solidFill>
                  <a:srgbClr val="000099"/>
                </a:solidFill>
                <a:latin typeface="微软雅黑" pitchFamily="34" charset="-122"/>
                <a:ea typeface="微软雅黑" pitchFamily="34" charset="-122"/>
                <a:cs typeface="仿宋"/>
              </a:rPr>
              <a:t>）如图，闭合开关前滑片</a:t>
            </a:r>
            <a:r>
              <a:rPr lang="en-US" altLang="zh-CN" sz="3200" b="1" dirty="0">
                <a:solidFill>
                  <a:srgbClr val="000099"/>
                </a:solidFill>
                <a:latin typeface="微软雅黑" pitchFamily="34" charset="-122"/>
                <a:ea typeface="微软雅黑" pitchFamily="34" charset="-122"/>
                <a:cs typeface="仿宋"/>
              </a:rPr>
              <a:t>P</a:t>
            </a:r>
            <a:r>
              <a:rPr lang="zh-CN" altLang="en-US" sz="3200" b="1" dirty="0">
                <a:solidFill>
                  <a:srgbClr val="000099"/>
                </a:solidFill>
                <a:latin typeface="微软雅黑" pitchFamily="34" charset="-122"/>
                <a:ea typeface="微软雅黑" pitchFamily="34" charset="-122"/>
                <a:cs typeface="仿宋"/>
              </a:rPr>
              <a:t>应</a:t>
            </a:r>
            <a:r>
              <a:rPr lang="en-US" altLang="zh-CN" sz="3200" b="1" u="sng" dirty="0">
                <a:solidFill>
                  <a:srgbClr val="000099"/>
                </a:solidFill>
                <a:latin typeface="微软雅黑" pitchFamily="34" charset="-122"/>
                <a:ea typeface="微软雅黑" pitchFamily="34" charset="-122"/>
                <a:cs typeface="仿宋"/>
              </a:rPr>
              <a:t>        </a:t>
            </a:r>
            <a:r>
              <a:rPr lang="zh-CN" altLang="en-US" sz="3200" b="1" dirty="0">
                <a:solidFill>
                  <a:srgbClr val="000099"/>
                </a:solidFill>
                <a:latin typeface="微软雅黑" pitchFamily="34" charset="-122"/>
                <a:ea typeface="微软雅黑" pitchFamily="34" charset="-122"/>
                <a:cs typeface="仿宋"/>
              </a:rPr>
              <a:t>端；</a:t>
            </a:r>
          </a:p>
        </p:txBody>
      </p:sp>
      <p:grpSp>
        <p:nvGrpSpPr>
          <p:cNvPr id="39" name="组合 38">
            <a:extLst>
              <a:ext uri="{FF2B5EF4-FFF2-40B4-BE49-F238E27FC236}">
                <a16:creationId xmlns:a16="http://schemas.microsoft.com/office/drawing/2014/main" xmlns="" id="{B678C496-8444-4CFE-95EA-2E73FB41521D}"/>
              </a:ext>
            </a:extLst>
          </p:cNvPr>
          <p:cNvGrpSpPr/>
          <p:nvPr/>
        </p:nvGrpSpPr>
        <p:grpSpPr>
          <a:xfrm>
            <a:off x="3794646" y="1514254"/>
            <a:ext cx="4977905" cy="3257836"/>
            <a:chOff x="3815006" y="1488566"/>
            <a:chExt cx="4977905" cy="3257836"/>
          </a:xfrm>
        </p:grpSpPr>
        <p:pic>
          <p:nvPicPr>
            <p:cNvPr id="19" name="图片 18">
              <a:extLst>
                <a:ext uri="{FF2B5EF4-FFF2-40B4-BE49-F238E27FC236}">
                  <a16:creationId xmlns:a16="http://schemas.microsoft.com/office/drawing/2014/main" xmlns="" id="{218570D8-3E4B-4C80-A35C-68157E8D2AA4}"/>
                </a:ext>
              </a:extLst>
            </p:cNvPr>
            <p:cNvPicPr>
              <a:picLocks noChangeAspect="1"/>
            </p:cNvPicPr>
            <p:nvPr/>
          </p:nvPicPr>
          <p:blipFill>
            <a:blip r:embed="rId2"/>
            <a:stretch>
              <a:fillRect/>
            </a:stretch>
          </p:blipFill>
          <p:spPr>
            <a:xfrm>
              <a:off x="5334294" y="3130086"/>
              <a:ext cx="1509403" cy="579832"/>
            </a:xfrm>
            <a:prstGeom prst="rect">
              <a:avLst/>
            </a:prstGeom>
          </p:spPr>
        </p:pic>
        <p:pic>
          <p:nvPicPr>
            <p:cNvPr id="22" name="图片 21">
              <a:extLst>
                <a:ext uri="{FF2B5EF4-FFF2-40B4-BE49-F238E27FC236}">
                  <a16:creationId xmlns:a16="http://schemas.microsoft.com/office/drawing/2014/main" xmlns="" id="{642B88AD-E318-4D39-AE13-C0D8350BD719}"/>
                </a:ext>
              </a:extLst>
            </p:cNvPr>
            <p:cNvPicPr>
              <a:picLocks noChangeAspect="1"/>
            </p:cNvPicPr>
            <p:nvPr/>
          </p:nvPicPr>
          <p:blipFill>
            <a:blip r:embed="rId3"/>
            <a:stretch>
              <a:fillRect/>
            </a:stretch>
          </p:blipFill>
          <p:spPr>
            <a:xfrm>
              <a:off x="4588343" y="4097497"/>
              <a:ext cx="1657143" cy="580952"/>
            </a:xfrm>
            <a:prstGeom prst="rect">
              <a:avLst/>
            </a:prstGeom>
          </p:spPr>
        </p:pic>
        <p:pic>
          <p:nvPicPr>
            <p:cNvPr id="23" name="图片 22">
              <a:extLst>
                <a:ext uri="{FF2B5EF4-FFF2-40B4-BE49-F238E27FC236}">
                  <a16:creationId xmlns:a16="http://schemas.microsoft.com/office/drawing/2014/main" xmlns="" id="{C2FBB2E9-96DE-4FE1-8728-A97F0132C158}"/>
                </a:ext>
              </a:extLst>
            </p:cNvPr>
            <p:cNvPicPr>
              <a:picLocks noChangeAspect="1"/>
            </p:cNvPicPr>
            <p:nvPr/>
          </p:nvPicPr>
          <p:blipFill>
            <a:blip r:embed="rId4"/>
            <a:stretch>
              <a:fillRect/>
            </a:stretch>
          </p:blipFill>
          <p:spPr>
            <a:xfrm>
              <a:off x="6732240" y="4155926"/>
              <a:ext cx="1076190" cy="590476"/>
            </a:xfrm>
            <a:prstGeom prst="rect">
              <a:avLst/>
            </a:prstGeom>
          </p:spPr>
        </p:pic>
        <p:pic>
          <p:nvPicPr>
            <p:cNvPr id="51" name="图片 7">
              <a:extLst>
                <a:ext uri="{FF2B5EF4-FFF2-40B4-BE49-F238E27FC236}">
                  <a16:creationId xmlns:a16="http://schemas.microsoft.com/office/drawing/2014/main" xmlns="" id="{203ED28F-865C-4364-AF60-D70FECFA75D2}"/>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43582" y="2927531"/>
              <a:ext cx="1649329" cy="85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图片 25">
              <a:extLst>
                <a:ext uri="{FF2B5EF4-FFF2-40B4-BE49-F238E27FC236}">
                  <a16:creationId xmlns:a16="http://schemas.microsoft.com/office/drawing/2014/main" xmlns="" id="{F6D09168-4ED8-4EC1-BFA3-E9ADAD77F64E}"/>
                </a:ext>
              </a:extLst>
            </p:cNvPr>
            <p:cNvPicPr>
              <a:picLocks noChangeAspect="1"/>
            </p:cNvPicPr>
            <p:nvPr/>
          </p:nvPicPr>
          <p:blipFill>
            <a:blip r:embed="rId6"/>
            <a:stretch>
              <a:fillRect/>
            </a:stretch>
          </p:blipFill>
          <p:spPr>
            <a:xfrm>
              <a:off x="5655722" y="1488566"/>
              <a:ext cx="1238433" cy="1491350"/>
            </a:xfrm>
            <a:prstGeom prst="rect">
              <a:avLst/>
            </a:prstGeom>
          </p:spPr>
        </p:pic>
        <p:pic>
          <p:nvPicPr>
            <p:cNvPr id="55" name="图片 54">
              <a:extLst>
                <a:ext uri="{FF2B5EF4-FFF2-40B4-BE49-F238E27FC236}">
                  <a16:creationId xmlns:a16="http://schemas.microsoft.com/office/drawing/2014/main" xmlns="" id="{83288DBF-A233-4136-9E5C-8E8CF38C90D4}"/>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15006" y="1638090"/>
              <a:ext cx="1472846" cy="1556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 name="组合 1">
            <a:extLst>
              <a:ext uri="{FF2B5EF4-FFF2-40B4-BE49-F238E27FC236}">
                <a16:creationId xmlns:a16="http://schemas.microsoft.com/office/drawing/2014/main" xmlns="" id="{CACB4585-5536-4BA6-B3B6-A6DF9A88E94B}"/>
              </a:ext>
            </a:extLst>
          </p:cNvPr>
          <p:cNvGrpSpPr/>
          <p:nvPr/>
        </p:nvGrpSpPr>
        <p:grpSpPr>
          <a:xfrm>
            <a:off x="4169818" y="2744452"/>
            <a:ext cx="3838354" cy="1775791"/>
            <a:chOff x="4157330" y="2796363"/>
            <a:chExt cx="3838354" cy="1775791"/>
          </a:xfrm>
        </p:grpSpPr>
        <p:sp>
          <p:nvSpPr>
            <p:cNvPr id="34" name="任意多边形: 形状 33">
              <a:extLst>
                <a:ext uri="{FF2B5EF4-FFF2-40B4-BE49-F238E27FC236}">
                  <a16:creationId xmlns:a16="http://schemas.microsoft.com/office/drawing/2014/main" xmlns="" id="{F303BAD2-71B0-4E37-890E-537F3A2C46E2}"/>
                </a:ext>
              </a:extLst>
            </p:cNvPr>
            <p:cNvSpPr/>
            <p:nvPr/>
          </p:nvSpPr>
          <p:spPr>
            <a:xfrm>
              <a:off x="6134986" y="4380614"/>
              <a:ext cx="712381" cy="170121"/>
            </a:xfrm>
            <a:custGeom>
              <a:avLst/>
              <a:gdLst>
                <a:gd name="connsiteX0" fmla="*/ 0 w 712381"/>
                <a:gd name="connsiteY0" fmla="*/ 116958 h 170121"/>
                <a:gd name="connsiteX1" fmla="*/ 223284 w 712381"/>
                <a:gd name="connsiteY1" fmla="*/ 53163 h 170121"/>
                <a:gd name="connsiteX2" fmla="*/ 265814 w 712381"/>
                <a:gd name="connsiteY2" fmla="*/ 42530 h 170121"/>
                <a:gd name="connsiteX3" fmla="*/ 329609 w 712381"/>
                <a:gd name="connsiteY3" fmla="*/ 21265 h 170121"/>
                <a:gd name="connsiteX4" fmla="*/ 361507 w 712381"/>
                <a:gd name="connsiteY4" fmla="*/ 10633 h 170121"/>
                <a:gd name="connsiteX5" fmla="*/ 425302 w 712381"/>
                <a:gd name="connsiteY5" fmla="*/ 0 h 170121"/>
                <a:gd name="connsiteX6" fmla="*/ 595423 w 712381"/>
                <a:gd name="connsiteY6" fmla="*/ 21265 h 170121"/>
                <a:gd name="connsiteX7" fmla="*/ 627321 w 712381"/>
                <a:gd name="connsiteY7" fmla="*/ 31898 h 170121"/>
                <a:gd name="connsiteX8" fmla="*/ 659219 w 712381"/>
                <a:gd name="connsiteY8" fmla="*/ 53163 h 170121"/>
                <a:gd name="connsiteX9" fmla="*/ 701749 w 712381"/>
                <a:gd name="connsiteY9" fmla="*/ 116958 h 170121"/>
                <a:gd name="connsiteX10" fmla="*/ 712381 w 712381"/>
                <a:gd name="connsiteY10" fmla="*/ 170121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2381" h="170121">
                  <a:moveTo>
                    <a:pt x="0" y="116958"/>
                  </a:moveTo>
                  <a:lnTo>
                    <a:pt x="223284" y="53163"/>
                  </a:lnTo>
                  <a:cubicBezTo>
                    <a:pt x="237356" y="49223"/>
                    <a:pt x="251817" y="46729"/>
                    <a:pt x="265814" y="42530"/>
                  </a:cubicBezTo>
                  <a:cubicBezTo>
                    <a:pt x="287284" y="36089"/>
                    <a:pt x="308344" y="28353"/>
                    <a:pt x="329609" y="21265"/>
                  </a:cubicBezTo>
                  <a:cubicBezTo>
                    <a:pt x="340242" y="17721"/>
                    <a:pt x="350452" y="12476"/>
                    <a:pt x="361507" y="10633"/>
                  </a:cubicBezTo>
                  <a:lnTo>
                    <a:pt x="425302" y="0"/>
                  </a:lnTo>
                  <a:cubicBezTo>
                    <a:pt x="524184" y="8240"/>
                    <a:pt x="526306" y="1517"/>
                    <a:pt x="595423" y="21265"/>
                  </a:cubicBezTo>
                  <a:cubicBezTo>
                    <a:pt x="606200" y="24344"/>
                    <a:pt x="617296" y="26886"/>
                    <a:pt x="627321" y="31898"/>
                  </a:cubicBezTo>
                  <a:cubicBezTo>
                    <a:pt x="638751" y="37613"/>
                    <a:pt x="648586" y="46075"/>
                    <a:pt x="659219" y="53163"/>
                  </a:cubicBezTo>
                  <a:cubicBezTo>
                    <a:pt x="673396" y="74428"/>
                    <a:pt x="696737" y="91897"/>
                    <a:pt x="701749" y="116958"/>
                  </a:cubicBezTo>
                  <a:lnTo>
                    <a:pt x="712381" y="170121"/>
                  </a:ln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a:extLst>
                <a:ext uri="{FF2B5EF4-FFF2-40B4-BE49-F238E27FC236}">
                  <a16:creationId xmlns:a16="http://schemas.microsoft.com/office/drawing/2014/main" xmlns="" id="{C0B2C583-5150-44BD-ABAA-85401E4A9F76}"/>
                </a:ext>
              </a:extLst>
            </p:cNvPr>
            <p:cNvSpPr/>
            <p:nvPr/>
          </p:nvSpPr>
          <p:spPr>
            <a:xfrm>
              <a:off x="7429507" y="3391786"/>
              <a:ext cx="566177" cy="1180368"/>
            </a:xfrm>
            <a:custGeom>
              <a:avLst/>
              <a:gdLst>
                <a:gd name="connsiteX0" fmla="*/ 13284 w 566177"/>
                <a:gd name="connsiteY0" fmla="*/ 0 h 1180368"/>
                <a:gd name="connsiteX1" fmla="*/ 13284 w 566177"/>
                <a:gd name="connsiteY1" fmla="*/ 202019 h 1180368"/>
                <a:gd name="connsiteX2" fmla="*/ 23916 w 566177"/>
                <a:gd name="connsiteY2" fmla="*/ 233916 h 1180368"/>
                <a:gd name="connsiteX3" fmla="*/ 77079 w 566177"/>
                <a:gd name="connsiteY3" fmla="*/ 297712 h 1180368"/>
                <a:gd name="connsiteX4" fmla="*/ 87712 w 566177"/>
                <a:gd name="connsiteY4" fmla="*/ 329609 h 1180368"/>
                <a:gd name="connsiteX5" fmla="*/ 119609 w 566177"/>
                <a:gd name="connsiteY5" fmla="*/ 340242 h 1180368"/>
                <a:gd name="connsiteX6" fmla="*/ 151507 w 566177"/>
                <a:gd name="connsiteY6" fmla="*/ 361507 h 1180368"/>
                <a:gd name="connsiteX7" fmla="*/ 183405 w 566177"/>
                <a:gd name="connsiteY7" fmla="*/ 393405 h 1180368"/>
                <a:gd name="connsiteX8" fmla="*/ 225935 w 566177"/>
                <a:gd name="connsiteY8" fmla="*/ 404037 h 1180368"/>
                <a:gd name="connsiteX9" fmla="*/ 268465 w 566177"/>
                <a:gd name="connsiteY9" fmla="*/ 425302 h 1180368"/>
                <a:gd name="connsiteX10" fmla="*/ 300363 w 566177"/>
                <a:gd name="connsiteY10" fmla="*/ 435935 h 1180368"/>
                <a:gd name="connsiteX11" fmla="*/ 364158 w 566177"/>
                <a:gd name="connsiteY11" fmla="*/ 478465 h 1180368"/>
                <a:gd name="connsiteX12" fmla="*/ 396056 w 566177"/>
                <a:gd name="connsiteY12" fmla="*/ 499730 h 1180368"/>
                <a:gd name="connsiteX13" fmla="*/ 427953 w 566177"/>
                <a:gd name="connsiteY13" fmla="*/ 520995 h 1180368"/>
                <a:gd name="connsiteX14" fmla="*/ 491749 w 566177"/>
                <a:gd name="connsiteY14" fmla="*/ 574158 h 1180368"/>
                <a:gd name="connsiteX15" fmla="*/ 534279 w 566177"/>
                <a:gd name="connsiteY15" fmla="*/ 659219 h 1180368"/>
                <a:gd name="connsiteX16" fmla="*/ 566177 w 566177"/>
                <a:gd name="connsiteY16" fmla="*/ 776177 h 1180368"/>
                <a:gd name="connsiteX17" fmla="*/ 555544 w 566177"/>
                <a:gd name="connsiteY17" fmla="*/ 935665 h 1180368"/>
                <a:gd name="connsiteX18" fmla="*/ 534279 w 566177"/>
                <a:gd name="connsiteY18" fmla="*/ 967563 h 1180368"/>
                <a:gd name="connsiteX19" fmla="*/ 523646 w 566177"/>
                <a:gd name="connsiteY19" fmla="*/ 999461 h 1180368"/>
                <a:gd name="connsiteX20" fmla="*/ 449219 w 566177"/>
                <a:gd name="connsiteY20" fmla="*/ 1052623 h 1180368"/>
                <a:gd name="connsiteX21" fmla="*/ 427953 w 566177"/>
                <a:gd name="connsiteY21" fmla="*/ 1073888 h 1180368"/>
                <a:gd name="connsiteX22" fmla="*/ 396056 w 566177"/>
                <a:gd name="connsiteY22" fmla="*/ 1084521 h 1180368"/>
                <a:gd name="connsiteX23" fmla="*/ 364158 w 566177"/>
                <a:gd name="connsiteY23" fmla="*/ 1105786 h 1180368"/>
                <a:gd name="connsiteX24" fmla="*/ 332260 w 566177"/>
                <a:gd name="connsiteY24" fmla="*/ 1116419 h 1180368"/>
                <a:gd name="connsiteX25" fmla="*/ 268465 w 566177"/>
                <a:gd name="connsiteY25" fmla="*/ 1148316 h 1180368"/>
                <a:gd name="connsiteX26" fmla="*/ 204670 w 566177"/>
                <a:gd name="connsiteY26" fmla="*/ 1158949 h 1180368"/>
                <a:gd name="connsiteX27" fmla="*/ 108977 w 566177"/>
                <a:gd name="connsiteY27" fmla="*/ 1180214 h 118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177" h="1180368">
                  <a:moveTo>
                    <a:pt x="13284" y="0"/>
                  </a:moveTo>
                  <a:cubicBezTo>
                    <a:pt x="-5341" y="93121"/>
                    <a:pt x="-3493" y="59417"/>
                    <a:pt x="13284" y="202019"/>
                  </a:cubicBezTo>
                  <a:cubicBezTo>
                    <a:pt x="14593" y="213150"/>
                    <a:pt x="18904" y="223892"/>
                    <a:pt x="23916" y="233916"/>
                  </a:cubicBezTo>
                  <a:cubicBezTo>
                    <a:pt x="38719" y="263523"/>
                    <a:pt x="53563" y="274196"/>
                    <a:pt x="77079" y="297712"/>
                  </a:cubicBezTo>
                  <a:cubicBezTo>
                    <a:pt x="80623" y="308344"/>
                    <a:pt x="79787" y="321684"/>
                    <a:pt x="87712" y="329609"/>
                  </a:cubicBezTo>
                  <a:cubicBezTo>
                    <a:pt x="95637" y="337534"/>
                    <a:pt x="109585" y="335230"/>
                    <a:pt x="119609" y="340242"/>
                  </a:cubicBezTo>
                  <a:cubicBezTo>
                    <a:pt x="131039" y="345957"/>
                    <a:pt x="141690" y="353326"/>
                    <a:pt x="151507" y="361507"/>
                  </a:cubicBezTo>
                  <a:cubicBezTo>
                    <a:pt x="163059" y="371133"/>
                    <a:pt x="170349" y="385945"/>
                    <a:pt x="183405" y="393405"/>
                  </a:cubicBezTo>
                  <a:cubicBezTo>
                    <a:pt x="196093" y="400655"/>
                    <a:pt x="211758" y="400493"/>
                    <a:pt x="225935" y="404037"/>
                  </a:cubicBezTo>
                  <a:cubicBezTo>
                    <a:pt x="240112" y="411125"/>
                    <a:pt x="253897" y="419058"/>
                    <a:pt x="268465" y="425302"/>
                  </a:cubicBezTo>
                  <a:cubicBezTo>
                    <a:pt x="278767" y="429717"/>
                    <a:pt x="290566" y="430492"/>
                    <a:pt x="300363" y="435935"/>
                  </a:cubicBezTo>
                  <a:cubicBezTo>
                    <a:pt x="322704" y="448347"/>
                    <a:pt x="342893" y="464288"/>
                    <a:pt x="364158" y="478465"/>
                  </a:cubicBezTo>
                  <a:lnTo>
                    <a:pt x="396056" y="499730"/>
                  </a:lnTo>
                  <a:cubicBezTo>
                    <a:pt x="406688" y="506818"/>
                    <a:pt x="418917" y="511959"/>
                    <a:pt x="427953" y="520995"/>
                  </a:cubicBezTo>
                  <a:cubicBezTo>
                    <a:pt x="461749" y="554791"/>
                    <a:pt x="441199" y="536246"/>
                    <a:pt x="491749" y="574158"/>
                  </a:cubicBezTo>
                  <a:cubicBezTo>
                    <a:pt x="505926" y="602512"/>
                    <a:pt x="524254" y="629145"/>
                    <a:pt x="534279" y="659219"/>
                  </a:cubicBezTo>
                  <a:cubicBezTo>
                    <a:pt x="561259" y="740159"/>
                    <a:pt x="551148" y="701034"/>
                    <a:pt x="566177" y="776177"/>
                  </a:cubicBezTo>
                  <a:cubicBezTo>
                    <a:pt x="562633" y="829340"/>
                    <a:pt x="564303" y="883109"/>
                    <a:pt x="555544" y="935665"/>
                  </a:cubicBezTo>
                  <a:cubicBezTo>
                    <a:pt x="553443" y="948270"/>
                    <a:pt x="539994" y="956133"/>
                    <a:pt x="534279" y="967563"/>
                  </a:cubicBezTo>
                  <a:cubicBezTo>
                    <a:pt x="529267" y="977588"/>
                    <a:pt x="530821" y="990851"/>
                    <a:pt x="523646" y="999461"/>
                  </a:cubicBezTo>
                  <a:cubicBezTo>
                    <a:pt x="508683" y="1017416"/>
                    <a:pt x="468610" y="1037111"/>
                    <a:pt x="449219" y="1052623"/>
                  </a:cubicBezTo>
                  <a:cubicBezTo>
                    <a:pt x="441391" y="1058885"/>
                    <a:pt x="436549" y="1068730"/>
                    <a:pt x="427953" y="1073888"/>
                  </a:cubicBezTo>
                  <a:cubicBezTo>
                    <a:pt x="418343" y="1079654"/>
                    <a:pt x="406080" y="1079509"/>
                    <a:pt x="396056" y="1084521"/>
                  </a:cubicBezTo>
                  <a:cubicBezTo>
                    <a:pt x="384626" y="1090236"/>
                    <a:pt x="375588" y="1100071"/>
                    <a:pt x="364158" y="1105786"/>
                  </a:cubicBezTo>
                  <a:cubicBezTo>
                    <a:pt x="354133" y="1110798"/>
                    <a:pt x="342285" y="1111407"/>
                    <a:pt x="332260" y="1116419"/>
                  </a:cubicBezTo>
                  <a:cubicBezTo>
                    <a:pt x="286377" y="1139361"/>
                    <a:pt x="316574" y="1137625"/>
                    <a:pt x="268465" y="1148316"/>
                  </a:cubicBezTo>
                  <a:cubicBezTo>
                    <a:pt x="247420" y="1152993"/>
                    <a:pt x="225585" y="1153720"/>
                    <a:pt x="204670" y="1158949"/>
                  </a:cubicBezTo>
                  <a:cubicBezTo>
                    <a:pt x="106162" y="1183576"/>
                    <a:pt x="174970" y="1180214"/>
                    <a:pt x="108977" y="1180214"/>
                  </a:cubicBez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a:extLst>
                <a:ext uri="{FF2B5EF4-FFF2-40B4-BE49-F238E27FC236}">
                  <a16:creationId xmlns:a16="http://schemas.microsoft.com/office/drawing/2014/main" xmlns="" id="{DD4AC914-30C0-4773-93D1-B61275B93605}"/>
                </a:ext>
              </a:extLst>
            </p:cNvPr>
            <p:cNvSpPr/>
            <p:nvPr/>
          </p:nvSpPr>
          <p:spPr>
            <a:xfrm>
              <a:off x="6595888" y="3236817"/>
              <a:ext cx="618544" cy="80856"/>
            </a:xfrm>
            <a:custGeom>
              <a:avLst/>
              <a:gdLst>
                <a:gd name="connsiteX0" fmla="*/ 596044 w 596044"/>
                <a:gd name="connsiteY0" fmla="*/ 63795 h 180753"/>
                <a:gd name="connsiteX1" fmla="*/ 542881 w 596044"/>
                <a:gd name="connsiteY1" fmla="*/ 31898 h 180753"/>
                <a:gd name="connsiteX2" fmla="*/ 479086 w 596044"/>
                <a:gd name="connsiteY2" fmla="*/ 0 h 180753"/>
                <a:gd name="connsiteX3" fmla="*/ 170742 w 596044"/>
                <a:gd name="connsiteY3" fmla="*/ 10633 h 180753"/>
                <a:gd name="connsiteX4" fmla="*/ 75049 w 596044"/>
                <a:gd name="connsiteY4" fmla="*/ 63795 h 180753"/>
                <a:gd name="connsiteX5" fmla="*/ 43151 w 596044"/>
                <a:gd name="connsiteY5" fmla="*/ 85060 h 180753"/>
                <a:gd name="connsiteX6" fmla="*/ 11253 w 596044"/>
                <a:gd name="connsiteY6" fmla="*/ 106326 h 180753"/>
                <a:gd name="connsiteX7" fmla="*/ 621 w 596044"/>
                <a:gd name="connsiteY7" fmla="*/ 180753 h 18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044" h="180753">
                  <a:moveTo>
                    <a:pt x="596044" y="63795"/>
                  </a:moveTo>
                  <a:cubicBezTo>
                    <a:pt x="578323" y="53163"/>
                    <a:pt x="561365" y="41140"/>
                    <a:pt x="542881" y="31898"/>
                  </a:cubicBezTo>
                  <a:cubicBezTo>
                    <a:pt x="454844" y="-12121"/>
                    <a:pt x="570498" y="60940"/>
                    <a:pt x="479086" y="0"/>
                  </a:cubicBezTo>
                  <a:cubicBezTo>
                    <a:pt x="376305" y="3544"/>
                    <a:pt x="273384" y="4218"/>
                    <a:pt x="170742" y="10633"/>
                  </a:cubicBezTo>
                  <a:cubicBezTo>
                    <a:pt x="139764" y="12569"/>
                    <a:pt x="90783" y="53306"/>
                    <a:pt x="75049" y="63795"/>
                  </a:cubicBezTo>
                  <a:lnTo>
                    <a:pt x="43151" y="85060"/>
                  </a:lnTo>
                  <a:lnTo>
                    <a:pt x="11253" y="106326"/>
                  </a:lnTo>
                  <a:cubicBezTo>
                    <a:pt x="-3862" y="151672"/>
                    <a:pt x="621" y="127016"/>
                    <a:pt x="621" y="180753"/>
                  </a:cubicBez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a:extLst>
                <a:ext uri="{FF2B5EF4-FFF2-40B4-BE49-F238E27FC236}">
                  <a16:creationId xmlns:a16="http://schemas.microsoft.com/office/drawing/2014/main" xmlns="" id="{DCAAA1F9-8A19-49FE-BCDA-5C128EECEBF7}"/>
                </a:ext>
              </a:extLst>
            </p:cNvPr>
            <p:cNvSpPr/>
            <p:nvPr/>
          </p:nvSpPr>
          <p:spPr>
            <a:xfrm>
              <a:off x="4561367" y="2796363"/>
              <a:ext cx="1020726" cy="489097"/>
            </a:xfrm>
            <a:custGeom>
              <a:avLst/>
              <a:gdLst>
                <a:gd name="connsiteX0" fmla="*/ 0 w 1020726"/>
                <a:gd name="connsiteY0" fmla="*/ 0 h 489097"/>
                <a:gd name="connsiteX1" fmla="*/ 85061 w 1020726"/>
                <a:gd name="connsiteY1" fmla="*/ 233916 h 489097"/>
                <a:gd name="connsiteX2" fmla="*/ 191386 w 1020726"/>
                <a:gd name="connsiteY2" fmla="*/ 340242 h 489097"/>
                <a:gd name="connsiteX3" fmla="*/ 212652 w 1020726"/>
                <a:gd name="connsiteY3" fmla="*/ 361507 h 489097"/>
                <a:gd name="connsiteX4" fmla="*/ 276447 w 1020726"/>
                <a:gd name="connsiteY4" fmla="*/ 404037 h 489097"/>
                <a:gd name="connsiteX5" fmla="*/ 308345 w 1020726"/>
                <a:gd name="connsiteY5" fmla="*/ 435935 h 489097"/>
                <a:gd name="connsiteX6" fmla="*/ 372140 w 1020726"/>
                <a:gd name="connsiteY6" fmla="*/ 457200 h 489097"/>
                <a:gd name="connsiteX7" fmla="*/ 446568 w 1020726"/>
                <a:gd name="connsiteY7" fmla="*/ 478465 h 489097"/>
                <a:gd name="connsiteX8" fmla="*/ 680484 w 1020726"/>
                <a:gd name="connsiteY8" fmla="*/ 467832 h 489097"/>
                <a:gd name="connsiteX9" fmla="*/ 765545 w 1020726"/>
                <a:gd name="connsiteY9" fmla="*/ 446567 h 489097"/>
                <a:gd name="connsiteX10" fmla="*/ 818707 w 1020726"/>
                <a:gd name="connsiteY10" fmla="*/ 435935 h 489097"/>
                <a:gd name="connsiteX11" fmla="*/ 946298 w 1020726"/>
                <a:gd name="connsiteY11" fmla="*/ 446567 h 489097"/>
                <a:gd name="connsiteX12" fmla="*/ 1010093 w 1020726"/>
                <a:gd name="connsiteY12" fmla="*/ 467832 h 489097"/>
                <a:gd name="connsiteX13" fmla="*/ 1020726 w 1020726"/>
                <a:gd name="connsiteY13" fmla="*/ 489097 h 48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0726" h="489097">
                  <a:moveTo>
                    <a:pt x="0" y="0"/>
                  </a:moveTo>
                  <a:cubicBezTo>
                    <a:pt x="28354" y="77972"/>
                    <a:pt x="52378" y="157657"/>
                    <a:pt x="85061" y="233916"/>
                  </a:cubicBezTo>
                  <a:cubicBezTo>
                    <a:pt x="127588" y="333144"/>
                    <a:pt x="120506" y="269366"/>
                    <a:pt x="191386" y="340242"/>
                  </a:cubicBezTo>
                  <a:cubicBezTo>
                    <a:pt x="198475" y="347330"/>
                    <a:pt x="204632" y="355492"/>
                    <a:pt x="212652" y="361507"/>
                  </a:cubicBezTo>
                  <a:cubicBezTo>
                    <a:pt x="233098" y="376841"/>
                    <a:pt x="258375" y="385965"/>
                    <a:pt x="276447" y="404037"/>
                  </a:cubicBezTo>
                  <a:cubicBezTo>
                    <a:pt x="287080" y="414670"/>
                    <a:pt x="295200" y="428632"/>
                    <a:pt x="308345" y="435935"/>
                  </a:cubicBezTo>
                  <a:cubicBezTo>
                    <a:pt x="327939" y="446821"/>
                    <a:pt x="350394" y="451764"/>
                    <a:pt x="372140" y="457200"/>
                  </a:cubicBezTo>
                  <a:cubicBezTo>
                    <a:pt x="425543" y="470550"/>
                    <a:pt x="400807" y="463211"/>
                    <a:pt x="446568" y="478465"/>
                  </a:cubicBezTo>
                  <a:cubicBezTo>
                    <a:pt x="524540" y="474921"/>
                    <a:pt x="602819" y="475599"/>
                    <a:pt x="680484" y="467832"/>
                  </a:cubicBezTo>
                  <a:cubicBezTo>
                    <a:pt x="709565" y="464924"/>
                    <a:pt x="736886" y="452299"/>
                    <a:pt x="765545" y="446567"/>
                  </a:cubicBezTo>
                  <a:lnTo>
                    <a:pt x="818707" y="435935"/>
                  </a:lnTo>
                  <a:cubicBezTo>
                    <a:pt x="861237" y="439479"/>
                    <a:pt x="904201" y="439551"/>
                    <a:pt x="946298" y="446567"/>
                  </a:cubicBezTo>
                  <a:cubicBezTo>
                    <a:pt x="968408" y="450252"/>
                    <a:pt x="1000068" y="447783"/>
                    <a:pt x="1010093" y="467832"/>
                  </a:cubicBezTo>
                  <a:lnTo>
                    <a:pt x="1020726" y="489097"/>
                  </a:ln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xmlns="" id="{FF96C325-2C60-4421-A797-0350985A7764}"/>
                </a:ext>
              </a:extLst>
            </p:cNvPr>
            <p:cNvSpPr/>
            <p:nvPr/>
          </p:nvSpPr>
          <p:spPr>
            <a:xfrm>
              <a:off x="4157330" y="2849526"/>
              <a:ext cx="531628" cy="1626781"/>
            </a:xfrm>
            <a:custGeom>
              <a:avLst/>
              <a:gdLst>
                <a:gd name="connsiteX0" fmla="*/ 53163 w 531628"/>
                <a:gd name="connsiteY0" fmla="*/ 0 h 1626781"/>
                <a:gd name="connsiteX1" fmla="*/ 31898 w 531628"/>
                <a:gd name="connsiteY1" fmla="*/ 53162 h 1626781"/>
                <a:gd name="connsiteX2" fmla="*/ 0 w 531628"/>
                <a:gd name="connsiteY2" fmla="*/ 318976 h 1626781"/>
                <a:gd name="connsiteX3" fmla="*/ 10633 w 531628"/>
                <a:gd name="connsiteY3" fmla="*/ 914400 h 1626781"/>
                <a:gd name="connsiteX4" fmla="*/ 74428 w 531628"/>
                <a:gd name="connsiteY4" fmla="*/ 1041990 h 1626781"/>
                <a:gd name="connsiteX5" fmla="*/ 116958 w 531628"/>
                <a:gd name="connsiteY5" fmla="*/ 1105786 h 1626781"/>
                <a:gd name="connsiteX6" fmla="*/ 138223 w 531628"/>
                <a:gd name="connsiteY6" fmla="*/ 1137683 h 1626781"/>
                <a:gd name="connsiteX7" fmla="*/ 159489 w 531628"/>
                <a:gd name="connsiteY7" fmla="*/ 1158948 h 1626781"/>
                <a:gd name="connsiteX8" fmla="*/ 233917 w 531628"/>
                <a:gd name="connsiteY8" fmla="*/ 1254641 h 1626781"/>
                <a:gd name="connsiteX9" fmla="*/ 287079 w 531628"/>
                <a:gd name="connsiteY9" fmla="*/ 1329069 h 1626781"/>
                <a:gd name="connsiteX10" fmla="*/ 297712 w 531628"/>
                <a:gd name="connsiteY10" fmla="*/ 1360967 h 1626781"/>
                <a:gd name="connsiteX11" fmla="*/ 361507 w 531628"/>
                <a:gd name="connsiteY11" fmla="*/ 1435395 h 1626781"/>
                <a:gd name="connsiteX12" fmla="*/ 372140 w 531628"/>
                <a:gd name="connsiteY12" fmla="*/ 1477925 h 1626781"/>
                <a:gd name="connsiteX13" fmla="*/ 425303 w 531628"/>
                <a:gd name="connsiteY13" fmla="*/ 1541721 h 1626781"/>
                <a:gd name="connsiteX14" fmla="*/ 435935 w 531628"/>
                <a:gd name="connsiteY14" fmla="*/ 1573618 h 1626781"/>
                <a:gd name="connsiteX15" fmla="*/ 510363 w 531628"/>
                <a:gd name="connsiteY15" fmla="*/ 1616148 h 1626781"/>
                <a:gd name="connsiteX16" fmla="*/ 531628 w 531628"/>
                <a:gd name="connsiteY16" fmla="*/ 1626781 h 162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628" h="1626781">
                  <a:moveTo>
                    <a:pt x="53163" y="0"/>
                  </a:moveTo>
                  <a:cubicBezTo>
                    <a:pt x="46075" y="17721"/>
                    <a:pt x="34695" y="34282"/>
                    <a:pt x="31898" y="53162"/>
                  </a:cubicBezTo>
                  <a:cubicBezTo>
                    <a:pt x="-15631" y="373983"/>
                    <a:pt x="39007" y="201961"/>
                    <a:pt x="0" y="318976"/>
                  </a:cubicBezTo>
                  <a:cubicBezTo>
                    <a:pt x="3544" y="517451"/>
                    <a:pt x="1039" y="716126"/>
                    <a:pt x="10633" y="914400"/>
                  </a:cubicBezTo>
                  <a:cubicBezTo>
                    <a:pt x="12930" y="961866"/>
                    <a:pt x="50306" y="1005807"/>
                    <a:pt x="74428" y="1041990"/>
                  </a:cubicBezTo>
                  <a:lnTo>
                    <a:pt x="116958" y="1105786"/>
                  </a:lnTo>
                  <a:cubicBezTo>
                    <a:pt x="124046" y="1116418"/>
                    <a:pt x="129187" y="1128647"/>
                    <a:pt x="138223" y="1137683"/>
                  </a:cubicBezTo>
                  <a:cubicBezTo>
                    <a:pt x="145312" y="1144771"/>
                    <a:pt x="153474" y="1150928"/>
                    <a:pt x="159489" y="1158948"/>
                  </a:cubicBezTo>
                  <a:cubicBezTo>
                    <a:pt x="235797" y="1260692"/>
                    <a:pt x="168981" y="1189707"/>
                    <a:pt x="233917" y="1254641"/>
                  </a:cubicBezTo>
                  <a:cubicBezTo>
                    <a:pt x="307340" y="1401491"/>
                    <a:pt x="200873" y="1199761"/>
                    <a:pt x="287079" y="1329069"/>
                  </a:cubicBezTo>
                  <a:cubicBezTo>
                    <a:pt x="293296" y="1338394"/>
                    <a:pt x="292700" y="1350942"/>
                    <a:pt x="297712" y="1360967"/>
                  </a:cubicBezTo>
                  <a:cubicBezTo>
                    <a:pt x="313906" y="1393354"/>
                    <a:pt x="335345" y="1409233"/>
                    <a:pt x="361507" y="1435395"/>
                  </a:cubicBezTo>
                  <a:cubicBezTo>
                    <a:pt x="365051" y="1449572"/>
                    <a:pt x="365605" y="1464855"/>
                    <a:pt x="372140" y="1477925"/>
                  </a:cubicBezTo>
                  <a:cubicBezTo>
                    <a:pt x="384778" y="1503201"/>
                    <a:pt x="405804" y="1522222"/>
                    <a:pt x="425303" y="1541721"/>
                  </a:cubicBezTo>
                  <a:cubicBezTo>
                    <a:pt x="428847" y="1552353"/>
                    <a:pt x="428760" y="1565008"/>
                    <a:pt x="435935" y="1573618"/>
                  </a:cubicBezTo>
                  <a:cubicBezTo>
                    <a:pt x="464885" y="1608358"/>
                    <a:pt x="475913" y="1602368"/>
                    <a:pt x="510363" y="1616148"/>
                  </a:cubicBezTo>
                  <a:cubicBezTo>
                    <a:pt x="517721" y="1619091"/>
                    <a:pt x="524540" y="1623237"/>
                    <a:pt x="531628" y="1626781"/>
                  </a:cubicBez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xmlns="" id="{4124B08E-A4DD-4FFE-8C2C-EFCE9041E374}"/>
              </a:ext>
            </a:extLst>
          </p:cNvPr>
          <p:cNvGrpSpPr/>
          <p:nvPr/>
        </p:nvGrpSpPr>
        <p:grpSpPr>
          <a:xfrm>
            <a:off x="5560828" y="2594344"/>
            <a:ext cx="1073888" cy="691117"/>
            <a:chOff x="5560828" y="2594344"/>
            <a:chExt cx="1073888" cy="691117"/>
          </a:xfrm>
        </p:grpSpPr>
        <p:sp>
          <p:nvSpPr>
            <p:cNvPr id="42" name="任意多边形: 形状 41">
              <a:extLst>
                <a:ext uri="{FF2B5EF4-FFF2-40B4-BE49-F238E27FC236}">
                  <a16:creationId xmlns:a16="http://schemas.microsoft.com/office/drawing/2014/main" xmlns="" id="{276555BC-FEEC-48AF-9DD8-C27E92020613}"/>
                </a:ext>
              </a:extLst>
            </p:cNvPr>
            <p:cNvSpPr/>
            <p:nvPr/>
          </p:nvSpPr>
          <p:spPr>
            <a:xfrm>
              <a:off x="6251944" y="2594344"/>
              <a:ext cx="382772" cy="670184"/>
            </a:xfrm>
            <a:custGeom>
              <a:avLst/>
              <a:gdLst>
                <a:gd name="connsiteX0" fmla="*/ 0 w 382772"/>
                <a:gd name="connsiteY0" fmla="*/ 0 h 670184"/>
                <a:gd name="connsiteX1" fmla="*/ 31898 w 382772"/>
                <a:gd name="connsiteY1" fmla="*/ 191386 h 670184"/>
                <a:gd name="connsiteX2" fmla="*/ 53163 w 382772"/>
                <a:gd name="connsiteY2" fmla="*/ 255182 h 670184"/>
                <a:gd name="connsiteX3" fmla="*/ 106326 w 382772"/>
                <a:gd name="connsiteY3" fmla="*/ 318977 h 670184"/>
                <a:gd name="connsiteX4" fmla="*/ 148856 w 382772"/>
                <a:gd name="connsiteY4" fmla="*/ 382772 h 670184"/>
                <a:gd name="connsiteX5" fmla="*/ 170121 w 382772"/>
                <a:gd name="connsiteY5" fmla="*/ 414670 h 670184"/>
                <a:gd name="connsiteX6" fmla="*/ 202019 w 382772"/>
                <a:gd name="connsiteY6" fmla="*/ 457200 h 670184"/>
                <a:gd name="connsiteX7" fmla="*/ 244549 w 382772"/>
                <a:gd name="connsiteY7" fmla="*/ 520996 h 670184"/>
                <a:gd name="connsiteX8" fmla="*/ 276447 w 382772"/>
                <a:gd name="connsiteY8" fmla="*/ 542261 h 670184"/>
                <a:gd name="connsiteX9" fmla="*/ 308344 w 382772"/>
                <a:gd name="connsiteY9" fmla="*/ 606056 h 670184"/>
                <a:gd name="connsiteX10" fmla="*/ 340242 w 382772"/>
                <a:gd name="connsiteY10" fmla="*/ 637954 h 670184"/>
                <a:gd name="connsiteX11" fmla="*/ 382772 w 382772"/>
                <a:gd name="connsiteY11" fmla="*/ 669851 h 67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772" h="670184">
                  <a:moveTo>
                    <a:pt x="0" y="0"/>
                  </a:moveTo>
                  <a:cubicBezTo>
                    <a:pt x="8335" y="83344"/>
                    <a:pt x="6266" y="114489"/>
                    <a:pt x="31898" y="191386"/>
                  </a:cubicBezTo>
                  <a:cubicBezTo>
                    <a:pt x="38986" y="212651"/>
                    <a:pt x="37313" y="239332"/>
                    <a:pt x="53163" y="255182"/>
                  </a:cubicBezTo>
                  <a:cubicBezTo>
                    <a:pt x="94097" y="296115"/>
                    <a:pt x="76720" y="274568"/>
                    <a:pt x="106326" y="318977"/>
                  </a:cubicBezTo>
                  <a:cubicBezTo>
                    <a:pt x="125011" y="375035"/>
                    <a:pt x="104608" y="329675"/>
                    <a:pt x="148856" y="382772"/>
                  </a:cubicBezTo>
                  <a:cubicBezTo>
                    <a:pt x="157037" y="392589"/>
                    <a:pt x="162693" y="404271"/>
                    <a:pt x="170121" y="414670"/>
                  </a:cubicBezTo>
                  <a:cubicBezTo>
                    <a:pt x="180421" y="429090"/>
                    <a:pt x="191857" y="442682"/>
                    <a:pt x="202019" y="457200"/>
                  </a:cubicBezTo>
                  <a:cubicBezTo>
                    <a:pt x="216675" y="478138"/>
                    <a:pt x="223284" y="506819"/>
                    <a:pt x="244549" y="520996"/>
                  </a:cubicBezTo>
                  <a:lnTo>
                    <a:pt x="276447" y="542261"/>
                  </a:lnTo>
                  <a:cubicBezTo>
                    <a:pt x="287103" y="574229"/>
                    <a:pt x="285443" y="578574"/>
                    <a:pt x="308344" y="606056"/>
                  </a:cubicBezTo>
                  <a:cubicBezTo>
                    <a:pt x="317970" y="617608"/>
                    <a:pt x="330616" y="626402"/>
                    <a:pt x="340242" y="637954"/>
                  </a:cubicBezTo>
                  <a:cubicBezTo>
                    <a:pt x="371738" y="675749"/>
                    <a:pt x="345234" y="669851"/>
                    <a:pt x="382772" y="669851"/>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a:extLst>
                <a:ext uri="{FF2B5EF4-FFF2-40B4-BE49-F238E27FC236}">
                  <a16:creationId xmlns:a16="http://schemas.microsoft.com/office/drawing/2014/main" xmlns="" id="{0C2436C3-ADFB-4C40-A2D8-E18AD81DC205}"/>
                </a:ext>
              </a:extLst>
            </p:cNvPr>
            <p:cNvSpPr/>
            <p:nvPr/>
          </p:nvSpPr>
          <p:spPr>
            <a:xfrm>
              <a:off x="5560828" y="2594345"/>
              <a:ext cx="396875" cy="691116"/>
            </a:xfrm>
            <a:custGeom>
              <a:avLst/>
              <a:gdLst>
                <a:gd name="connsiteX0" fmla="*/ 350874 w 364427"/>
                <a:gd name="connsiteY0" fmla="*/ 0 h 680483"/>
                <a:gd name="connsiteX1" fmla="*/ 350874 w 364427"/>
                <a:gd name="connsiteY1" fmla="*/ 435935 h 680483"/>
                <a:gd name="connsiteX2" fmla="*/ 244549 w 364427"/>
                <a:gd name="connsiteY2" fmla="*/ 489097 h 680483"/>
                <a:gd name="connsiteX3" fmla="*/ 212651 w 364427"/>
                <a:gd name="connsiteY3" fmla="*/ 510363 h 680483"/>
                <a:gd name="connsiteX4" fmla="*/ 148856 w 364427"/>
                <a:gd name="connsiteY4" fmla="*/ 542260 h 680483"/>
                <a:gd name="connsiteX5" fmla="*/ 85060 w 364427"/>
                <a:gd name="connsiteY5" fmla="*/ 606056 h 680483"/>
                <a:gd name="connsiteX6" fmla="*/ 21265 w 364427"/>
                <a:gd name="connsiteY6" fmla="*/ 648586 h 680483"/>
                <a:gd name="connsiteX7" fmla="*/ 0 w 364427"/>
                <a:gd name="connsiteY7" fmla="*/ 680483 h 68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27" h="680483">
                  <a:moveTo>
                    <a:pt x="350874" y="0"/>
                  </a:moveTo>
                  <a:cubicBezTo>
                    <a:pt x="358478" y="121652"/>
                    <a:pt x="377139" y="327122"/>
                    <a:pt x="350874" y="435935"/>
                  </a:cubicBezTo>
                  <a:cubicBezTo>
                    <a:pt x="342744" y="469616"/>
                    <a:pt x="273094" y="481961"/>
                    <a:pt x="244549" y="489097"/>
                  </a:cubicBezTo>
                  <a:cubicBezTo>
                    <a:pt x="233916" y="496186"/>
                    <a:pt x="224081" y="504648"/>
                    <a:pt x="212651" y="510363"/>
                  </a:cubicBezTo>
                  <a:cubicBezTo>
                    <a:pt x="170421" y="531478"/>
                    <a:pt x="188036" y="507433"/>
                    <a:pt x="148856" y="542260"/>
                  </a:cubicBezTo>
                  <a:cubicBezTo>
                    <a:pt x="126379" y="562240"/>
                    <a:pt x="110083" y="589374"/>
                    <a:pt x="85060" y="606056"/>
                  </a:cubicBezTo>
                  <a:lnTo>
                    <a:pt x="21265" y="648586"/>
                  </a:lnTo>
                  <a:lnTo>
                    <a:pt x="0" y="680483"/>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Rectangle 7">
            <a:extLst>
              <a:ext uri="{FF2B5EF4-FFF2-40B4-BE49-F238E27FC236}">
                <a16:creationId xmlns:a16="http://schemas.microsoft.com/office/drawing/2014/main" xmlns="" id="{983A33F6-0591-4350-AE7F-7E9B3A7DC0D0}"/>
              </a:ext>
            </a:extLst>
          </p:cNvPr>
          <p:cNvSpPr>
            <a:spLocks noChangeArrowheads="1"/>
          </p:cNvSpPr>
          <p:nvPr/>
        </p:nvSpPr>
        <p:spPr bwMode="auto">
          <a:xfrm>
            <a:off x="483718" y="1367572"/>
            <a:ext cx="3447021" cy="253146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a:t>
            </a:r>
            <a:r>
              <a:rPr lang="en-US" altLang="zh-CN" sz="3200" b="1" dirty="0">
                <a:solidFill>
                  <a:srgbClr val="000099"/>
                </a:solidFill>
                <a:latin typeface="微软雅黑" pitchFamily="34" charset="-122"/>
                <a:ea typeface="微软雅黑" pitchFamily="34" charset="-122"/>
                <a:cs typeface="仿宋"/>
              </a:rPr>
              <a:t>5</a:t>
            </a:r>
            <a:r>
              <a:rPr lang="zh-CN" altLang="en-US" sz="3200" b="1" dirty="0">
                <a:solidFill>
                  <a:srgbClr val="000099"/>
                </a:solidFill>
                <a:latin typeface="微软雅黑" pitchFamily="34" charset="-122"/>
                <a:ea typeface="微软雅黑" pitchFamily="34" charset="-122"/>
                <a:cs typeface="仿宋"/>
              </a:rPr>
              <a:t>）移动滑片</a:t>
            </a:r>
            <a:r>
              <a:rPr lang="en-US" altLang="zh-CN" sz="3200" b="1" dirty="0">
                <a:solidFill>
                  <a:srgbClr val="000099"/>
                </a:solidFill>
                <a:latin typeface="微软雅黑" pitchFamily="34" charset="-122"/>
                <a:ea typeface="微软雅黑" pitchFamily="34" charset="-122"/>
                <a:cs typeface="仿宋"/>
              </a:rPr>
              <a:t>P</a:t>
            </a:r>
            <a:r>
              <a:rPr lang="zh-CN" altLang="en-US" sz="3200" b="1" dirty="0">
                <a:solidFill>
                  <a:srgbClr val="000099"/>
                </a:solidFill>
                <a:latin typeface="微软雅黑" pitchFamily="34" charset="-122"/>
                <a:ea typeface="微软雅黑" pitchFamily="34" charset="-122"/>
                <a:cs typeface="仿宋"/>
              </a:rPr>
              <a:t>改变定值电阻</a:t>
            </a:r>
            <a:r>
              <a:rPr lang="en-US" altLang="zh-CN" sz="3200" b="1" dirty="0">
                <a:solidFill>
                  <a:srgbClr val="000099"/>
                </a:solidFill>
                <a:latin typeface="微软雅黑" pitchFamily="34" charset="-122"/>
                <a:ea typeface="微软雅黑" pitchFamily="34" charset="-122"/>
                <a:cs typeface="仿宋"/>
              </a:rPr>
              <a:t>R</a:t>
            </a:r>
            <a:r>
              <a:rPr lang="zh-CN" altLang="en-US" sz="3200" b="1" dirty="0">
                <a:solidFill>
                  <a:srgbClr val="000099"/>
                </a:solidFill>
                <a:latin typeface="微软雅黑" pitchFamily="34" charset="-122"/>
                <a:ea typeface="微软雅黑" pitchFamily="34" charset="-122"/>
                <a:cs typeface="仿宋"/>
              </a:rPr>
              <a:t>两端的电压，测量并记录几组电压和电流值。</a:t>
            </a:r>
          </a:p>
        </p:txBody>
      </p:sp>
      <p:sp>
        <p:nvSpPr>
          <p:cNvPr id="24" name="Rectangle 7">
            <a:extLst>
              <a:ext uri="{FF2B5EF4-FFF2-40B4-BE49-F238E27FC236}">
                <a16:creationId xmlns:a16="http://schemas.microsoft.com/office/drawing/2014/main" xmlns="" id="{520EC44F-AFA0-41AA-AA58-D938EDB520BD}"/>
              </a:ext>
            </a:extLst>
          </p:cNvPr>
          <p:cNvSpPr>
            <a:spLocks noChangeArrowheads="1"/>
          </p:cNvSpPr>
          <p:nvPr/>
        </p:nvSpPr>
        <p:spPr bwMode="auto">
          <a:xfrm>
            <a:off x="483718" y="3930059"/>
            <a:ext cx="2926895"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en-US" altLang="zh-CN" sz="3200" b="1" dirty="0">
                <a:solidFill>
                  <a:srgbClr val="000099"/>
                </a:solidFill>
                <a:latin typeface="微软雅黑" pitchFamily="34" charset="-122"/>
                <a:ea typeface="微软雅黑" pitchFamily="34" charset="-122"/>
                <a:cs typeface="仿宋"/>
              </a:rPr>
              <a:t>R= </a:t>
            </a:r>
            <a:r>
              <a:rPr lang="en-US" altLang="zh-CN" sz="3200" b="1" u="sng" dirty="0">
                <a:solidFill>
                  <a:srgbClr val="000099"/>
                </a:solidFill>
                <a:latin typeface="微软雅黑" panose="020B0503020204020204" pitchFamily="34" charset="-122"/>
                <a:ea typeface="微软雅黑" panose="020B0503020204020204" pitchFamily="34" charset="-122"/>
                <a:cs typeface="仿宋"/>
              </a:rPr>
              <a:t>       </a:t>
            </a:r>
            <a:r>
              <a:rPr lang="el-GR" altLang="zh-CN" sz="3200" b="1" dirty="0">
                <a:solidFill>
                  <a:srgbClr val="000099"/>
                </a:solidFill>
                <a:latin typeface="微软雅黑" panose="020B0503020204020204" pitchFamily="34" charset="-122"/>
                <a:ea typeface="微软雅黑" panose="020B0503020204020204" pitchFamily="34" charset="-122"/>
                <a:cs typeface="仿宋"/>
              </a:rPr>
              <a:t>Ω</a:t>
            </a:r>
            <a:r>
              <a:rPr lang="zh-CN" altLang="en-US" sz="3200" b="1" dirty="0">
                <a:solidFill>
                  <a:srgbClr val="000099"/>
                </a:solidFill>
                <a:latin typeface="微软雅黑" pitchFamily="34" charset="-122"/>
                <a:ea typeface="微软雅黑" pitchFamily="34" charset="-122"/>
                <a:cs typeface="仿宋"/>
              </a:rPr>
              <a:t>。</a:t>
            </a:r>
          </a:p>
        </p:txBody>
      </p:sp>
      <p:sp>
        <p:nvSpPr>
          <p:cNvPr id="25" name="Text Box 7">
            <a:extLst>
              <a:ext uri="{FF2B5EF4-FFF2-40B4-BE49-F238E27FC236}">
                <a16:creationId xmlns:a16="http://schemas.microsoft.com/office/drawing/2014/main" xmlns="" id="{30669159-289E-4CCB-80F2-2AD1BA07A0F0}"/>
              </a:ext>
            </a:extLst>
          </p:cNvPr>
          <p:cNvSpPr txBox="1">
            <a:spLocks noChangeArrowheads="1"/>
          </p:cNvSpPr>
          <p:nvPr/>
        </p:nvSpPr>
        <p:spPr bwMode="auto">
          <a:xfrm>
            <a:off x="7226920" y="787400"/>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zh-CN" altLang="en-US" sz="3200" b="1" dirty="0">
                <a:solidFill>
                  <a:srgbClr val="FF0000"/>
                </a:solidFill>
                <a:latin typeface="微软雅黑" pitchFamily="34" charset="-122"/>
                <a:ea typeface="微软雅黑" pitchFamily="34" charset="-122"/>
              </a:rPr>
              <a:t>右</a:t>
            </a:r>
            <a:r>
              <a:rPr lang="en-US" altLang="zh-CN" sz="3200" b="1" dirty="0">
                <a:solidFill>
                  <a:srgbClr val="FF0000"/>
                </a:solidFill>
                <a:latin typeface="微软雅黑" pitchFamily="34" charset="-122"/>
                <a:ea typeface="微软雅黑" pitchFamily="34" charset="-122"/>
              </a:rPr>
              <a:t> </a:t>
            </a:r>
            <a:endParaRPr lang="zh-CN" altLang="zh-CN" sz="3200" b="1" dirty="0">
              <a:solidFill>
                <a:srgbClr val="FF0000"/>
              </a:solidFill>
              <a:latin typeface="微软雅黑" pitchFamily="34" charset="-122"/>
              <a:ea typeface="微软雅黑" pitchFamily="34" charset="-122"/>
            </a:endParaRPr>
          </a:p>
        </p:txBody>
      </p:sp>
      <p:sp>
        <p:nvSpPr>
          <p:cNvPr id="27" name="Text Box 7">
            <a:extLst>
              <a:ext uri="{FF2B5EF4-FFF2-40B4-BE49-F238E27FC236}">
                <a16:creationId xmlns:a16="http://schemas.microsoft.com/office/drawing/2014/main" xmlns="" id="{9080E6F0-595A-47D7-8A3E-D78D5731FD12}"/>
              </a:ext>
            </a:extLst>
          </p:cNvPr>
          <p:cNvSpPr txBox="1">
            <a:spLocks noChangeArrowheads="1"/>
          </p:cNvSpPr>
          <p:nvPr/>
        </p:nvSpPr>
        <p:spPr bwMode="auto">
          <a:xfrm>
            <a:off x="1949922" y="3925753"/>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10 </a:t>
            </a:r>
            <a:endParaRPr lang="zh-CN" altLang="zh-CN" sz="32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xmlns="" val="141339146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ox(i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 grpId="0"/>
      <p:bldP spid="24" grpId="0"/>
      <p:bldP spid="25" grpId="0" autoUpdateAnimBg="0"/>
      <p:bldP spid="2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2B90017A-BE61-4D33-824F-05B59B702CD0}"/>
              </a:ext>
            </a:extLst>
          </p:cNvPr>
          <p:cNvSpPr>
            <a:spLocks noChangeArrowheads="1"/>
          </p:cNvSpPr>
          <p:nvPr/>
        </p:nvSpPr>
        <p:spPr bwMode="auto">
          <a:xfrm>
            <a:off x="395536" y="411510"/>
            <a:ext cx="5184576"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a:t>
            </a:r>
            <a:r>
              <a:rPr lang="zh-CN" altLang="en-US" sz="3200" b="1" dirty="0">
                <a:solidFill>
                  <a:srgbClr val="FF0000"/>
                </a:solidFill>
                <a:latin typeface="微软雅黑" pitchFamily="34" charset="-122"/>
                <a:ea typeface="微软雅黑" pitchFamily="34" charset="-122"/>
                <a:cs typeface="仿宋"/>
              </a:rPr>
              <a:t>进行实验与收集证据</a:t>
            </a:r>
          </a:p>
        </p:txBody>
      </p:sp>
      <p:graphicFrame>
        <p:nvGraphicFramePr>
          <p:cNvPr id="5" name="表格 4">
            <a:extLst>
              <a:ext uri="{FF2B5EF4-FFF2-40B4-BE49-F238E27FC236}">
                <a16:creationId xmlns:a16="http://schemas.microsoft.com/office/drawing/2014/main" xmlns="" id="{70AD9D19-2C28-47F3-8DFD-55EAA381AFD0}"/>
              </a:ext>
            </a:extLst>
          </p:cNvPr>
          <p:cNvGraphicFramePr>
            <a:graphicFrameLocks noGrp="1"/>
          </p:cNvGraphicFramePr>
          <p:nvPr>
            <p:extLst>
              <p:ext uri="{D42A27DB-BD31-4B8C-83A1-F6EECF244321}">
                <p14:modId xmlns:p14="http://schemas.microsoft.com/office/powerpoint/2010/main" xmlns="" val="2035244366"/>
              </p:ext>
            </p:extLst>
          </p:nvPr>
        </p:nvGraphicFramePr>
        <p:xfrm>
          <a:off x="1345868" y="1491138"/>
          <a:ext cx="6096000" cy="103632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xmlns="" val="3205252061"/>
                    </a:ext>
                  </a:extLst>
                </a:gridCol>
                <a:gridCol w="1008112">
                  <a:extLst>
                    <a:ext uri="{9D8B030D-6E8A-4147-A177-3AD203B41FA5}">
                      <a16:colId xmlns:a16="http://schemas.microsoft.com/office/drawing/2014/main" xmlns="" val="375494018"/>
                    </a:ext>
                  </a:extLst>
                </a:gridCol>
                <a:gridCol w="1152128">
                  <a:extLst>
                    <a:ext uri="{9D8B030D-6E8A-4147-A177-3AD203B41FA5}">
                      <a16:colId xmlns:a16="http://schemas.microsoft.com/office/drawing/2014/main" xmlns="" val="4009396567"/>
                    </a:ext>
                  </a:extLst>
                </a:gridCol>
                <a:gridCol w="1080120">
                  <a:extLst>
                    <a:ext uri="{9D8B030D-6E8A-4147-A177-3AD203B41FA5}">
                      <a16:colId xmlns:a16="http://schemas.microsoft.com/office/drawing/2014/main" xmlns="" val="3152593671"/>
                    </a:ext>
                  </a:extLst>
                </a:gridCol>
                <a:gridCol w="1055440">
                  <a:extLst>
                    <a:ext uri="{9D8B030D-6E8A-4147-A177-3AD203B41FA5}">
                      <a16:colId xmlns:a16="http://schemas.microsoft.com/office/drawing/2014/main" xmlns="" val="1272235133"/>
                    </a:ext>
                  </a:extLst>
                </a:gridCol>
              </a:tblGrid>
              <a:tr h="370840">
                <a:tc>
                  <a:txBody>
                    <a:bodyPr/>
                    <a:lstStyle/>
                    <a:p>
                      <a:r>
                        <a:rPr lang="zh-CN" altLang="en-US" sz="2800" dirty="0">
                          <a:solidFill>
                            <a:srgbClr val="FF0000"/>
                          </a:solidFill>
                          <a:latin typeface="微软雅黑" panose="020B0503020204020204" pitchFamily="34" charset="-122"/>
                          <a:ea typeface="微软雅黑" panose="020B0503020204020204" pitchFamily="34" charset="-122"/>
                        </a:rPr>
                        <a:t>电压</a:t>
                      </a:r>
                      <a:r>
                        <a:rPr lang="en-US" altLang="zh-CN" sz="2800" dirty="0">
                          <a:solidFill>
                            <a:srgbClr val="FF0000"/>
                          </a:solidFill>
                          <a:latin typeface="微软雅黑" panose="020B0503020204020204" pitchFamily="34" charset="-122"/>
                          <a:ea typeface="微软雅黑" panose="020B0503020204020204" pitchFamily="34" charset="-122"/>
                        </a:rPr>
                        <a:t>U/V </a:t>
                      </a:r>
                      <a:endParaRPr lang="zh-CN" altLang="en-US" sz="2800" dirty="0">
                        <a:solidFill>
                          <a:srgbClr val="FF0000"/>
                        </a:solidFill>
                        <a:latin typeface="微软雅黑" panose="020B0503020204020204" pitchFamily="34" charset="-122"/>
                        <a:ea typeface="微软雅黑" panose="020B0503020204020204" pitchFamily="34" charset="-122"/>
                      </a:endParaRPr>
                    </a:p>
                  </a:txBody>
                  <a:tcPr/>
                </a:tc>
                <a:tc>
                  <a:txBody>
                    <a:bodyPr/>
                    <a:lstStyle/>
                    <a:p>
                      <a:endParaRPr lang="zh-CN" altLang="en-US" sz="2800" dirty="0">
                        <a:solidFill>
                          <a:srgbClr val="FF0000"/>
                        </a:solidFill>
                        <a:latin typeface="微软雅黑" panose="020B0503020204020204" pitchFamily="34" charset="-122"/>
                        <a:ea typeface="微软雅黑" panose="020B0503020204020204" pitchFamily="34" charset="-122"/>
                      </a:endParaRPr>
                    </a:p>
                  </a:txBody>
                  <a:tcPr/>
                </a:tc>
                <a:tc>
                  <a:txBody>
                    <a:bodyPr/>
                    <a:lstStyle/>
                    <a:p>
                      <a:endParaRPr lang="zh-CN" altLang="en-US" sz="2800" dirty="0">
                        <a:solidFill>
                          <a:srgbClr val="FF0000"/>
                        </a:solidFill>
                        <a:latin typeface="微软雅黑" panose="020B0503020204020204" pitchFamily="34" charset="-122"/>
                        <a:ea typeface="微软雅黑" panose="020B0503020204020204" pitchFamily="34" charset="-122"/>
                      </a:endParaRPr>
                    </a:p>
                  </a:txBody>
                  <a:tcPr/>
                </a:tc>
                <a:tc>
                  <a:txBody>
                    <a:bodyPr/>
                    <a:lstStyle/>
                    <a:p>
                      <a:endParaRPr lang="zh-CN" altLang="en-US" sz="2800" dirty="0">
                        <a:solidFill>
                          <a:srgbClr val="FF0000"/>
                        </a:solidFill>
                        <a:latin typeface="微软雅黑" panose="020B0503020204020204" pitchFamily="34" charset="-122"/>
                        <a:ea typeface="微软雅黑" panose="020B0503020204020204" pitchFamily="34" charset="-122"/>
                      </a:endParaRPr>
                    </a:p>
                  </a:txBody>
                  <a:tcPr/>
                </a:tc>
                <a:tc>
                  <a:txBody>
                    <a:bodyPr/>
                    <a:lstStyle/>
                    <a:p>
                      <a:endParaRPr lang="zh-CN" altLang="en-US" sz="2800" dirty="0">
                        <a:solidFill>
                          <a:srgbClr val="FF0000"/>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xmlns="" val="531795571"/>
                  </a:ext>
                </a:extLst>
              </a:tr>
              <a:tr h="370840">
                <a:tc>
                  <a:txBody>
                    <a:bodyPr/>
                    <a:lstStyle/>
                    <a:p>
                      <a:r>
                        <a:rPr lang="zh-CN" altLang="en-US" sz="2800" b="1" dirty="0">
                          <a:solidFill>
                            <a:srgbClr val="000099"/>
                          </a:solidFill>
                          <a:latin typeface="微软雅黑" panose="020B0503020204020204" pitchFamily="34" charset="-122"/>
                          <a:ea typeface="微软雅黑" panose="020B0503020204020204" pitchFamily="34" charset="-122"/>
                        </a:rPr>
                        <a:t>电流Ｉ</a:t>
                      </a:r>
                      <a:r>
                        <a:rPr lang="en-US" altLang="zh-CN" sz="2800" b="1" dirty="0">
                          <a:solidFill>
                            <a:srgbClr val="000099"/>
                          </a:solidFill>
                          <a:latin typeface="微软雅黑" panose="020B0503020204020204" pitchFamily="34" charset="-122"/>
                          <a:ea typeface="微软雅黑" panose="020B0503020204020204" pitchFamily="34" charset="-122"/>
                        </a:rPr>
                        <a:t>/A</a:t>
                      </a:r>
                      <a:endParaRPr lang="zh-CN" altLang="en-US" sz="2800" b="1" dirty="0">
                        <a:solidFill>
                          <a:srgbClr val="000099"/>
                        </a:solidFill>
                        <a:latin typeface="微软雅黑" panose="020B0503020204020204" pitchFamily="34" charset="-122"/>
                        <a:ea typeface="微软雅黑" panose="020B0503020204020204" pitchFamily="34" charset="-122"/>
                      </a:endParaRPr>
                    </a:p>
                  </a:txBody>
                  <a:tcPr/>
                </a:tc>
                <a:tc>
                  <a:txBody>
                    <a:bodyPr/>
                    <a:lstStyle/>
                    <a:p>
                      <a:endParaRPr lang="zh-CN" altLang="en-US" sz="2800"/>
                    </a:p>
                  </a:txBody>
                  <a:tcPr/>
                </a:tc>
                <a:tc>
                  <a:txBody>
                    <a:bodyPr/>
                    <a:lstStyle/>
                    <a:p>
                      <a:endParaRPr lang="zh-CN" altLang="en-US" sz="2800"/>
                    </a:p>
                  </a:txBody>
                  <a:tcPr/>
                </a:tc>
                <a:tc>
                  <a:txBody>
                    <a:bodyPr/>
                    <a:lstStyle/>
                    <a:p>
                      <a:endParaRPr lang="zh-CN" altLang="en-US" sz="2800" dirty="0"/>
                    </a:p>
                  </a:txBody>
                  <a:tcPr/>
                </a:tc>
                <a:tc>
                  <a:txBody>
                    <a:bodyPr/>
                    <a:lstStyle/>
                    <a:p>
                      <a:endParaRPr lang="zh-CN" altLang="en-US" sz="2800" dirty="0"/>
                    </a:p>
                  </a:txBody>
                  <a:tcPr/>
                </a:tc>
                <a:extLst>
                  <a:ext uri="{0D108BD9-81ED-4DB2-BD59-A6C34878D82A}">
                    <a16:rowId xmlns:a16="http://schemas.microsoft.com/office/drawing/2014/main" xmlns="" val="420094189"/>
                  </a:ext>
                </a:extLst>
              </a:tr>
            </a:tbl>
          </a:graphicData>
        </a:graphic>
      </p:graphicFrame>
      <p:grpSp>
        <p:nvGrpSpPr>
          <p:cNvPr id="15" name="组合 14">
            <a:extLst>
              <a:ext uri="{FF2B5EF4-FFF2-40B4-BE49-F238E27FC236}">
                <a16:creationId xmlns:a16="http://schemas.microsoft.com/office/drawing/2014/main" xmlns="" id="{B94A5FA6-F09A-4311-8C18-FFCD27F7A51F}"/>
              </a:ext>
            </a:extLst>
          </p:cNvPr>
          <p:cNvGrpSpPr/>
          <p:nvPr/>
        </p:nvGrpSpPr>
        <p:grpSpPr>
          <a:xfrm>
            <a:off x="3391763" y="1472195"/>
            <a:ext cx="642942" cy="1118825"/>
            <a:chOff x="3391762" y="1472195"/>
            <a:chExt cx="1301203" cy="1118825"/>
          </a:xfrm>
        </p:grpSpPr>
        <p:sp>
          <p:nvSpPr>
            <p:cNvPr id="6" name="Text Box 7">
              <a:extLst>
                <a:ext uri="{FF2B5EF4-FFF2-40B4-BE49-F238E27FC236}">
                  <a16:creationId xmlns:a16="http://schemas.microsoft.com/office/drawing/2014/main" xmlns="" id="{F86A84DF-C9BA-4DFF-91EE-241BB310169F}"/>
                </a:ext>
              </a:extLst>
            </p:cNvPr>
            <p:cNvSpPr txBox="1">
              <a:spLocks noChangeArrowheads="1"/>
            </p:cNvSpPr>
            <p:nvPr/>
          </p:nvSpPr>
          <p:spPr bwMode="auto">
            <a:xfrm>
              <a:off x="3391762" y="1472195"/>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0 </a:t>
              </a:r>
              <a:endParaRPr lang="zh-CN" altLang="zh-CN" sz="3200" b="1" dirty="0">
                <a:solidFill>
                  <a:srgbClr val="FF0000"/>
                </a:solidFill>
                <a:latin typeface="微软雅黑" pitchFamily="34" charset="-122"/>
                <a:ea typeface="微软雅黑" pitchFamily="34" charset="-122"/>
              </a:endParaRPr>
            </a:p>
          </p:txBody>
        </p:sp>
        <p:sp>
          <p:nvSpPr>
            <p:cNvPr id="7" name="Text Box 7">
              <a:extLst>
                <a:ext uri="{FF2B5EF4-FFF2-40B4-BE49-F238E27FC236}">
                  <a16:creationId xmlns:a16="http://schemas.microsoft.com/office/drawing/2014/main" xmlns="" id="{FC4B307F-F147-4DF1-B219-706EBCCEDD5F}"/>
                </a:ext>
              </a:extLst>
            </p:cNvPr>
            <p:cNvSpPr txBox="1">
              <a:spLocks noChangeArrowheads="1"/>
            </p:cNvSpPr>
            <p:nvPr/>
          </p:nvSpPr>
          <p:spPr bwMode="auto">
            <a:xfrm>
              <a:off x="3407081" y="2029328"/>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0 </a:t>
              </a:r>
              <a:endParaRPr lang="zh-CN" altLang="zh-CN" sz="3200" b="1" dirty="0">
                <a:solidFill>
                  <a:srgbClr val="FF0000"/>
                </a:solidFill>
                <a:latin typeface="微软雅黑" pitchFamily="34" charset="-122"/>
                <a:ea typeface="微软雅黑" pitchFamily="34" charset="-122"/>
              </a:endParaRPr>
            </a:p>
          </p:txBody>
        </p:sp>
      </p:grpSp>
      <p:grpSp>
        <p:nvGrpSpPr>
          <p:cNvPr id="16" name="组合 15">
            <a:extLst>
              <a:ext uri="{FF2B5EF4-FFF2-40B4-BE49-F238E27FC236}">
                <a16:creationId xmlns:a16="http://schemas.microsoft.com/office/drawing/2014/main" xmlns="" id="{C723091C-76EB-4B4A-AE97-FDD83018812D}"/>
              </a:ext>
            </a:extLst>
          </p:cNvPr>
          <p:cNvGrpSpPr/>
          <p:nvPr/>
        </p:nvGrpSpPr>
        <p:grpSpPr>
          <a:xfrm>
            <a:off x="4294228" y="1451746"/>
            <a:ext cx="1077894" cy="1107493"/>
            <a:chOff x="4294228" y="1451746"/>
            <a:chExt cx="1452704" cy="1107493"/>
          </a:xfrm>
        </p:grpSpPr>
        <p:sp>
          <p:nvSpPr>
            <p:cNvPr id="8" name="Text Box 7">
              <a:extLst>
                <a:ext uri="{FF2B5EF4-FFF2-40B4-BE49-F238E27FC236}">
                  <a16:creationId xmlns:a16="http://schemas.microsoft.com/office/drawing/2014/main" xmlns="" id="{AD31E7CA-CB41-47C0-BBA3-813142D30C17}"/>
                </a:ext>
              </a:extLst>
            </p:cNvPr>
            <p:cNvSpPr txBox="1">
              <a:spLocks noChangeArrowheads="1"/>
            </p:cNvSpPr>
            <p:nvPr/>
          </p:nvSpPr>
          <p:spPr bwMode="auto">
            <a:xfrm>
              <a:off x="4461048" y="1451746"/>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1 </a:t>
              </a:r>
              <a:endParaRPr lang="zh-CN" altLang="zh-CN" sz="3200" b="1" dirty="0">
                <a:solidFill>
                  <a:srgbClr val="FF0000"/>
                </a:solidFill>
                <a:latin typeface="微软雅黑" pitchFamily="34" charset="-122"/>
                <a:ea typeface="微软雅黑" pitchFamily="34" charset="-122"/>
              </a:endParaRPr>
            </a:p>
          </p:txBody>
        </p:sp>
        <p:sp>
          <p:nvSpPr>
            <p:cNvPr id="9" name="Text Box 7">
              <a:extLst>
                <a:ext uri="{FF2B5EF4-FFF2-40B4-BE49-F238E27FC236}">
                  <a16:creationId xmlns:a16="http://schemas.microsoft.com/office/drawing/2014/main" xmlns="" id="{7611A8AA-D386-403D-9E26-8E18DEC948FE}"/>
                </a:ext>
              </a:extLst>
            </p:cNvPr>
            <p:cNvSpPr txBox="1">
              <a:spLocks noChangeArrowheads="1"/>
            </p:cNvSpPr>
            <p:nvPr/>
          </p:nvSpPr>
          <p:spPr bwMode="auto">
            <a:xfrm>
              <a:off x="4294228" y="1997547"/>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0.1 </a:t>
              </a:r>
              <a:endParaRPr lang="zh-CN" altLang="zh-CN" sz="3200" b="1" dirty="0">
                <a:solidFill>
                  <a:srgbClr val="FF0000"/>
                </a:solidFill>
                <a:latin typeface="微软雅黑" pitchFamily="34" charset="-122"/>
                <a:ea typeface="微软雅黑" pitchFamily="34" charset="-122"/>
              </a:endParaRPr>
            </a:p>
          </p:txBody>
        </p:sp>
      </p:grpSp>
      <p:grpSp>
        <p:nvGrpSpPr>
          <p:cNvPr id="17" name="组合 16">
            <a:extLst>
              <a:ext uri="{FF2B5EF4-FFF2-40B4-BE49-F238E27FC236}">
                <a16:creationId xmlns:a16="http://schemas.microsoft.com/office/drawing/2014/main" xmlns="" id="{BB8037B5-046A-4CBC-8494-F62DC477CB70}"/>
              </a:ext>
            </a:extLst>
          </p:cNvPr>
          <p:cNvGrpSpPr/>
          <p:nvPr/>
        </p:nvGrpSpPr>
        <p:grpSpPr>
          <a:xfrm>
            <a:off x="5379691" y="1458165"/>
            <a:ext cx="1085973" cy="1088236"/>
            <a:chOff x="5379691" y="1458165"/>
            <a:chExt cx="1161763" cy="1088236"/>
          </a:xfrm>
        </p:grpSpPr>
        <p:sp>
          <p:nvSpPr>
            <p:cNvPr id="10" name="Text Box 7">
              <a:extLst>
                <a:ext uri="{FF2B5EF4-FFF2-40B4-BE49-F238E27FC236}">
                  <a16:creationId xmlns:a16="http://schemas.microsoft.com/office/drawing/2014/main" xmlns="" id="{8F32F050-0201-413F-8F7C-11CFF5E42399}"/>
                </a:ext>
              </a:extLst>
            </p:cNvPr>
            <p:cNvSpPr txBox="1">
              <a:spLocks noChangeArrowheads="1"/>
            </p:cNvSpPr>
            <p:nvPr/>
          </p:nvSpPr>
          <p:spPr bwMode="auto">
            <a:xfrm>
              <a:off x="5639215" y="1458165"/>
              <a:ext cx="902239"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2 </a:t>
              </a:r>
              <a:endParaRPr lang="zh-CN" altLang="zh-CN" sz="3200" b="1" dirty="0">
                <a:solidFill>
                  <a:srgbClr val="FF0000"/>
                </a:solidFill>
                <a:latin typeface="微软雅黑" pitchFamily="34" charset="-122"/>
                <a:ea typeface="微软雅黑" pitchFamily="34" charset="-122"/>
              </a:endParaRPr>
            </a:p>
          </p:txBody>
        </p:sp>
        <p:sp>
          <p:nvSpPr>
            <p:cNvPr id="11" name="Text Box 7">
              <a:extLst>
                <a:ext uri="{FF2B5EF4-FFF2-40B4-BE49-F238E27FC236}">
                  <a16:creationId xmlns:a16="http://schemas.microsoft.com/office/drawing/2014/main" xmlns="" id="{8FC049AE-B2B6-4DE9-A1A8-F40E02807CB0}"/>
                </a:ext>
              </a:extLst>
            </p:cNvPr>
            <p:cNvSpPr txBox="1">
              <a:spLocks noChangeArrowheads="1"/>
            </p:cNvSpPr>
            <p:nvPr/>
          </p:nvSpPr>
          <p:spPr bwMode="auto">
            <a:xfrm>
              <a:off x="5379691" y="1984709"/>
              <a:ext cx="902239"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0.2 </a:t>
              </a:r>
              <a:endParaRPr lang="zh-CN" altLang="zh-CN" sz="3200" b="1" dirty="0">
                <a:solidFill>
                  <a:srgbClr val="FF0000"/>
                </a:solidFill>
                <a:latin typeface="微软雅黑" pitchFamily="34" charset="-122"/>
                <a:ea typeface="微软雅黑" pitchFamily="34" charset="-122"/>
              </a:endParaRPr>
            </a:p>
          </p:txBody>
        </p:sp>
      </p:grpSp>
      <p:grpSp>
        <p:nvGrpSpPr>
          <p:cNvPr id="18" name="组合 17">
            <a:extLst>
              <a:ext uri="{FF2B5EF4-FFF2-40B4-BE49-F238E27FC236}">
                <a16:creationId xmlns:a16="http://schemas.microsoft.com/office/drawing/2014/main" xmlns="" id="{E0C84BE7-4E96-4C06-9FB7-AABEDCE84F1A}"/>
              </a:ext>
            </a:extLst>
          </p:cNvPr>
          <p:cNvGrpSpPr/>
          <p:nvPr/>
        </p:nvGrpSpPr>
        <p:grpSpPr>
          <a:xfrm>
            <a:off x="6465664" y="1489946"/>
            <a:ext cx="842640" cy="1056455"/>
            <a:chOff x="6465664" y="1489946"/>
            <a:chExt cx="842640" cy="1056455"/>
          </a:xfrm>
        </p:grpSpPr>
        <p:sp>
          <p:nvSpPr>
            <p:cNvPr id="12" name="Text Box 7">
              <a:extLst>
                <a:ext uri="{FF2B5EF4-FFF2-40B4-BE49-F238E27FC236}">
                  <a16:creationId xmlns:a16="http://schemas.microsoft.com/office/drawing/2014/main" xmlns="" id="{C1390F9F-B641-463D-9A39-DCA2F269AAE6}"/>
                </a:ext>
              </a:extLst>
            </p:cNvPr>
            <p:cNvSpPr txBox="1">
              <a:spLocks noChangeArrowheads="1"/>
            </p:cNvSpPr>
            <p:nvPr/>
          </p:nvSpPr>
          <p:spPr bwMode="auto">
            <a:xfrm>
              <a:off x="6649398" y="1489946"/>
              <a:ext cx="586898"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3 </a:t>
              </a:r>
              <a:endParaRPr lang="zh-CN" altLang="zh-CN" sz="3200" b="1" dirty="0">
                <a:solidFill>
                  <a:srgbClr val="FF0000"/>
                </a:solidFill>
                <a:latin typeface="微软雅黑" pitchFamily="34" charset="-122"/>
                <a:ea typeface="微软雅黑" pitchFamily="34" charset="-122"/>
              </a:endParaRPr>
            </a:p>
          </p:txBody>
        </p:sp>
        <p:sp>
          <p:nvSpPr>
            <p:cNvPr id="13" name="Text Box 7">
              <a:extLst>
                <a:ext uri="{FF2B5EF4-FFF2-40B4-BE49-F238E27FC236}">
                  <a16:creationId xmlns:a16="http://schemas.microsoft.com/office/drawing/2014/main" xmlns="" id="{47DB656E-7775-491C-84CD-2985C4D88D96}"/>
                </a:ext>
              </a:extLst>
            </p:cNvPr>
            <p:cNvSpPr txBox="1">
              <a:spLocks noChangeArrowheads="1"/>
            </p:cNvSpPr>
            <p:nvPr/>
          </p:nvSpPr>
          <p:spPr bwMode="auto">
            <a:xfrm>
              <a:off x="6465664" y="1984709"/>
              <a:ext cx="842640"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0.3 </a:t>
              </a:r>
              <a:endParaRPr lang="zh-CN" altLang="zh-CN" sz="3200" b="1" dirty="0">
                <a:solidFill>
                  <a:srgbClr val="FF0000"/>
                </a:solidFill>
                <a:latin typeface="微软雅黑" pitchFamily="34" charset="-122"/>
                <a:ea typeface="微软雅黑" pitchFamily="34" charset="-122"/>
              </a:endParaRPr>
            </a:p>
          </p:txBody>
        </p:sp>
      </p:grpSp>
      <p:sp>
        <p:nvSpPr>
          <p:cNvPr id="14" name="Rectangle 7">
            <a:extLst>
              <a:ext uri="{FF2B5EF4-FFF2-40B4-BE49-F238E27FC236}">
                <a16:creationId xmlns:a16="http://schemas.microsoft.com/office/drawing/2014/main" xmlns="" id="{84B50C83-1358-47D5-9AA7-A587662E3228}"/>
              </a:ext>
            </a:extLst>
          </p:cNvPr>
          <p:cNvSpPr>
            <a:spLocks noChangeArrowheads="1"/>
          </p:cNvSpPr>
          <p:nvPr/>
        </p:nvSpPr>
        <p:spPr bwMode="auto">
          <a:xfrm>
            <a:off x="447245" y="2931790"/>
            <a:ext cx="7893247" cy="1054135"/>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a:t>
            </a:r>
            <a:r>
              <a:rPr lang="zh-CN" altLang="en-US" sz="3200" b="1" dirty="0">
                <a:solidFill>
                  <a:srgbClr val="FF0000"/>
                </a:solidFill>
                <a:latin typeface="微软雅黑" pitchFamily="34" charset="-122"/>
                <a:ea typeface="微软雅黑" pitchFamily="34" charset="-122"/>
                <a:cs typeface="仿宋"/>
              </a:rPr>
              <a:t>分析论证：电阻一定</a:t>
            </a:r>
            <a:r>
              <a:rPr lang="zh-CN" altLang="en-US" sz="3200" b="1" dirty="0">
                <a:solidFill>
                  <a:srgbClr val="000099"/>
                </a:solidFill>
                <a:latin typeface="微软雅黑" pitchFamily="34" charset="-122"/>
                <a:ea typeface="微软雅黑" pitchFamily="34" charset="-122"/>
                <a:cs typeface="仿宋"/>
              </a:rPr>
              <a:t>时，导体中的</a:t>
            </a:r>
            <a:r>
              <a:rPr lang="zh-CN" altLang="en-US" sz="3200" b="1" dirty="0">
                <a:solidFill>
                  <a:srgbClr val="FF0000"/>
                </a:solidFill>
                <a:latin typeface="微软雅黑" pitchFamily="34" charset="-122"/>
                <a:ea typeface="微软雅黑" pitchFamily="34" charset="-122"/>
                <a:cs typeface="仿宋"/>
              </a:rPr>
              <a:t>电流</a:t>
            </a:r>
            <a:r>
              <a:rPr lang="zh-CN" altLang="en-US" sz="3200" b="1" dirty="0">
                <a:solidFill>
                  <a:srgbClr val="000099"/>
                </a:solidFill>
                <a:latin typeface="微软雅黑" pitchFamily="34" charset="-122"/>
                <a:ea typeface="微软雅黑" pitchFamily="34" charset="-122"/>
                <a:cs typeface="仿宋"/>
              </a:rPr>
              <a:t>与导体两端的</a:t>
            </a:r>
            <a:r>
              <a:rPr lang="zh-CN" altLang="en-US" sz="3200" b="1" dirty="0">
                <a:solidFill>
                  <a:srgbClr val="FF0000"/>
                </a:solidFill>
                <a:latin typeface="微软雅黑" pitchFamily="34" charset="-122"/>
                <a:ea typeface="微软雅黑" pitchFamily="34" charset="-122"/>
                <a:cs typeface="仿宋"/>
              </a:rPr>
              <a:t>电压成正比。</a:t>
            </a:r>
          </a:p>
        </p:txBody>
      </p:sp>
    </p:spTree>
    <p:extLst>
      <p:ext uri="{BB962C8B-B14F-4D97-AF65-F5344CB8AC3E}">
        <p14:creationId xmlns:p14="http://schemas.microsoft.com/office/powerpoint/2010/main" xmlns="" val="143179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83568" y="483518"/>
            <a:ext cx="3929090" cy="646331"/>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n-cs"/>
              </a:rPr>
              <a:t>教学目标</a:t>
            </a:r>
          </a:p>
        </p:txBody>
      </p:sp>
      <p:sp>
        <p:nvSpPr>
          <p:cNvPr id="3" name="TextBox 2"/>
          <p:cNvSpPr txBox="1">
            <a:spLocks noChangeArrowheads="1"/>
          </p:cNvSpPr>
          <p:nvPr/>
        </p:nvSpPr>
        <p:spPr bwMode="auto">
          <a:xfrm>
            <a:off x="971600" y="1165303"/>
            <a:ext cx="7488832" cy="3539430"/>
          </a:xfrm>
          <a:prstGeom prst="rect">
            <a:avLst/>
          </a:prstGeom>
          <a:noFill/>
          <a:ln w="9525">
            <a:noFill/>
            <a:miter lim="800000"/>
            <a:headEnd/>
            <a:tailEnd/>
          </a:ln>
        </p:spPr>
        <p:txBody>
          <a:bodyPr wrap="square">
            <a:spAutoFit/>
          </a:bodyPr>
          <a:lstStyle/>
          <a:p>
            <a:pPr lvl="0">
              <a:defRPr/>
            </a:pPr>
            <a:r>
              <a:rPr kumimoji="0" lang="en-US" altLang="zh-CN" sz="32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mn-cs"/>
              </a:rPr>
              <a:t>1.</a:t>
            </a:r>
            <a:r>
              <a:rPr kumimoji="0" lang="zh-CN" altLang="en-US" sz="32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mn-cs"/>
              </a:rPr>
              <a:t>知识与</a:t>
            </a:r>
            <a:r>
              <a:rPr lang="zh-CN" altLang="en-US" sz="3200" b="1" dirty="0">
                <a:solidFill>
                  <a:srgbClr val="000099"/>
                </a:solidFill>
                <a:latin typeface="微软雅黑" pitchFamily="34" charset="-122"/>
                <a:ea typeface="微软雅黑" pitchFamily="34" charset="-122"/>
              </a:rPr>
              <a:t>技能</a:t>
            </a:r>
            <a:endParaRPr lang="en-US" altLang="zh-CN" sz="3200" b="1" dirty="0">
              <a:solidFill>
                <a:srgbClr val="000099"/>
              </a:solidFill>
              <a:latin typeface="微软雅黑" pitchFamily="34" charset="-122"/>
              <a:ea typeface="微软雅黑" pitchFamily="34" charset="-122"/>
            </a:endParaRPr>
          </a:p>
          <a:p>
            <a:pPr lvl="0">
              <a:defRPr/>
            </a:pPr>
            <a:r>
              <a:rPr lang="zh-CN" altLang="en-US" sz="3200" b="1" dirty="0">
                <a:solidFill>
                  <a:srgbClr val="000099"/>
                </a:solidFill>
                <a:latin typeface="微软雅黑" pitchFamily="34" charset="-122"/>
                <a:ea typeface="微软雅黑" pitchFamily="34" charset="-122"/>
              </a:rPr>
              <a:t>（</a:t>
            </a:r>
            <a:r>
              <a:rPr lang="en-US" altLang="zh-CN" sz="3200" b="1" dirty="0">
                <a:solidFill>
                  <a:srgbClr val="000099"/>
                </a:solidFill>
                <a:latin typeface="微软雅黑" pitchFamily="34" charset="-122"/>
                <a:ea typeface="微软雅黑" pitchFamily="34" charset="-122"/>
              </a:rPr>
              <a:t>1</a:t>
            </a:r>
            <a:r>
              <a:rPr lang="zh-CN" altLang="en-US" sz="3200" b="1" dirty="0">
                <a:solidFill>
                  <a:srgbClr val="000099"/>
                </a:solidFill>
                <a:latin typeface="微软雅黑" pitchFamily="34" charset="-122"/>
                <a:ea typeface="微软雅黑" pitchFamily="34" charset="-122"/>
              </a:rPr>
              <a:t>）通过实验探究电流、电压和电阻的关系；</a:t>
            </a:r>
          </a:p>
          <a:p>
            <a:pPr lvl="0">
              <a:defRPr/>
            </a:pPr>
            <a:r>
              <a:rPr lang="zh-CN" altLang="en-US" sz="3200" b="1" dirty="0">
                <a:solidFill>
                  <a:srgbClr val="000099"/>
                </a:solidFill>
                <a:latin typeface="微软雅黑" pitchFamily="34" charset="-122"/>
                <a:ea typeface="微软雅黑" pitchFamily="34" charset="-122"/>
              </a:rPr>
              <a:t> （</a:t>
            </a:r>
            <a:r>
              <a:rPr lang="en-US" altLang="zh-CN" sz="3200" b="1" dirty="0">
                <a:solidFill>
                  <a:srgbClr val="000099"/>
                </a:solidFill>
                <a:latin typeface="微软雅黑" pitchFamily="34" charset="-122"/>
                <a:ea typeface="微软雅黑" pitchFamily="34" charset="-122"/>
              </a:rPr>
              <a:t>2</a:t>
            </a:r>
            <a:r>
              <a:rPr lang="zh-CN" altLang="en-US" sz="3200" b="1" dirty="0">
                <a:solidFill>
                  <a:srgbClr val="000099"/>
                </a:solidFill>
                <a:latin typeface="微软雅黑" pitchFamily="34" charset="-122"/>
                <a:ea typeface="微软雅黑" pitchFamily="34" charset="-122"/>
              </a:rPr>
              <a:t>）会同时使用电压表和电流表测量一段导体两端的电压和其中的电流；</a:t>
            </a:r>
          </a:p>
          <a:p>
            <a:pPr lvl="0">
              <a:defRPr/>
            </a:pPr>
            <a:r>
              <a:rPr lang="zh-CN" altLang="en-US" sz="3200" b="1" dirty="0">
                <a:solidFill>
                  <a:srgbClr val="000099"/>
                </a:solidFill>
                <a:latin typeface="微软雅黑" pitchFamily="34" charset="-122"/>
                <a:ea typeface="微软雅黑" pitchFamily="34" charset="-122"/>
              </a:rPr>
              <a:t>（</a:t>
            </a:r>
            <a:r>
              <a:rPr lang="en-US" altLang="zh-CN" sz="3200" b="1" dirty="0">
                <a:solidFill>
                  <a:srgbClr val="000099"/>
                </a:solidFill>
                <a:latin typeface="微软雅黑" pitchFamily="34" charset="-122"/>
                <a:ea typeface="微软雅黑" pitchFamily="34" charset="-122"/>
              </a:rPr>
              <a:t>3</a:t>
            </a:r>
            <a:r>
              <a:rPr lang="zh-CN" altLang="en-US" sz="3200" b="1" dirty="0">
                <a:solidFill>
                  <a:srgbClr val="000099"/>
                </a:solidFill>
                <a:latin typeface="微软雅黑" pitchFamily="34" charset="-122"/>
                <a:ea typeface="微软雅黑" pitchFamily="34" charset="-122"/>
              </a:rPr>
              <a:t>）会使用滑动变阻器改变部分电路两端的电压。</a:t>
            </a:r>
            <a:endParaRPr lang="en-US" altLang="zh-CN" sz="3200" b="1" dirty="0">
              <a:solidFill>
                <a:srgbClr val="000099"/>
              </a:solidFill>
              <a:latin typeface="微软雅黑" pitchFamily="34" charset="-122"/>
              <a:ea typeface="微软雅黑" pitchFamily="34" charset="-122"/>
            </a:endParaRPr>
          </a:p>
        </p:txBody>
      </p:sp>
    </p:spTree>
    <p:extLst>
      <p:ext uri="{BB962C8B-B14F-4D97-AF65-F5344CB8AC3E}">
        <p14:creationId xmlns:p14="http://schemas.microsoft.com/office/powerpoint/2010/main" xmlns="" val="407475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xmlns="" id="{70AD9D19-2C28-47F3-8DFD-55EAA381AFD0}"/>
              </a:ext>
            </a:extLst>
          </p:cNvPr>
          <p:cNvGraphicFramePr>
            <a:graphicFrameLocks noGrp="1"/>
          </p:cNvGraphicFramePr>
          <p:nvPr>
            <p:extLst>
              <p:ext uri="{D42A27DB-BD31-4B8C-83A1-F6EECF244321}">
                <p14:modId xmlns:p14="http://schemas.microsoft.com/office/powerpoint/2010/main" xmlns="" val="1895551334"/>
              </p:ext>
            </p:extLst>
          </p:nvPr>
        </p:nvGraphicFramePr>
        <p:xfrm>
          <a:off x="986705" y="358624"/>
          <a:ext cx="6096000" cy="103632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xmlns="" val="3205252061"/>
                    </a:ext>
                  </a:extLst>
                </a:gridCol>
                <a:gridCol w="1008112">
                  <a:extLst>
                    <a:ext uri="{9D8B030D-6E8A-4147-A177-3AD203B41FA5}">
                      <a16:colId xmlns:a16="http://schemas.microsoft.com/office/drawing/2014/main" xmlns="" val="375494018"/>
                    </a:ext>
                  </a:extLst>
                </a:gridCol>
                <a:gridCol w="1152128">
                  <a:extLst>
                    <a:ext uri="{9D8B030D-6E8A-4147-A177-3AD203B41FA5}">
                      <a16:colId xmlns:a16="http://schemas.microsoft.com/office/drawing/2014/main" xmlns="" val="4009396567"/>
                    </a:ext>
                  </a:extLst>
                </a:gridCol>
                <a:gridCol w="1080120">
                  <a:extLst>
                    <a:ext uri="{9D8B030D-6E8A-4147-A177-3AD203B41FA5}">
                      <a16:colId xmlns:a16="http://schemas.microsoft.com/office/drawing/2014/main" xmlns="" val="3152593671"/>
                    </a:ext>
                  </a:extLst>
                </a:gridCol>
                <a:gridCol w="1055440">
                  <a:extLst>
                    <a:ext uri="{9D8B030D-6E8A-4147-A177-3AD203B41FA5}">
                      <a16:colId xmlns:a16="http://schemas.microsoft.com/office/drawing/2014/main" xmlns="" val="1272235133"/>
                    </a:ext>
                  </a:extLst>
                </a:gridCol>
              </a:tblGrid>
              <a:tr h="370840">
                <a:tc>
                  <a:txBody>
                    <a:bodyPr/>
                    <a:lstStyle/>
                    <a:p>
                      <a:r>
                        <a:rPr lang="zh-CN" altLang="en-US" sz="2800" dirty="0">
                          <a:solidFill>
                            <a:srgbClr val="FF0000"/>
                          </a:solidFill>
                          <a:latin typeface="微软雅黑" panose="020B0503020204020204" pitchFamily="34" charset="-122"/>
                          <a:ea typeface="微软雅黑" panose="020B0503020204020204" pitchFamily="34" charset="-122"/>
                        </a:rPr>
                        <a:t>电压</a:t>
                      </a:r>
                      <a:r>
                        <a:rPr lang="en-US" altLang="zh-CN" sz="2800" dirty="0">
                          <a:solidFill>
                            <a:srgbClr val="FF0000"/>
                          </a:solidFill>
                          <a:latin typeface="微软雅黑" panose="020B0503020204020204" pitchFamily="34" charset="-122"/>
                          <a:ea typeface="微软雅黑" panose="020B0503020204020204" pitchFamily="34" charset="-122"/>
                        </a:rPr>
                        <a:t>U/V </a:t>
                      </a:r>
                      <a:endParaRPr lang="zh-CN" altLang="en-US" sz="2800" dirty="0">
                        <a:solidFill>
                          <a:srgbClr val="FF0000"/>
                        </a:solidFill>
                        <a:latin typeface="微软雅黑" panose="020B0503020204020204" pitchFamily="34" charset="-122"/>
                        <a:ea typeface="微软雅黑" panose="020B0503020204020204" pitchFamily="34" charset="-122"/>
                      </a:endParaRPr>
                    </a:p>
                  </a:txBody>
                  <a:tcPr/>
                </a:tc>
                <a:tc>
                  <a:txBody>
                    <a:bodyPr/>
                    <a:lstStyle/>
                    <a:p>
                      <a:endParaRPr lang="zh-CN" altLang="en-US" sz="2800" dirty="0">
                        <a:solidFill>
                          <a:srgbClr val="FF0000"/>
                        </a:solidFill>
                        <a:latin typeface="微软雅黑" panose="020B0503020204020204" pitchFamily="34" charset="-122"/>
                        <a:ea typeface="微软雅黑" panose="020B0503020204020204" pitchFamily="34" charset="-122"/>
                      </a:endParaRPr>
                    </a:p>
                  </a:txBody>
                  <a:tcPr/>
                </a:tc>
                <a:tc>
                  <a:txBody>
                    <a:bodyPr/>
                    <a:lstStyle/>
                    <a:p>
                      <a:endParaRPr lang="zh-CN" altLang="en-US" sz="2800" dirty="0">
                        <a:solidFill>
                          <a:srgbClr val="FF0000"/>
                        </a:solidFill>
                        <a:latin typeface="微软雅黑" panose="020B0503020204020204" pitchFamily="34" charset="-122"/>
                        <a:ea typeface="微软雅黑" panose="020B0503020204020204" pitchFamily="34" charset="-122"/>
                      </a:endParaRPr>
                    </a:p>
                  </a:txBody>
                  <a:tcPr/>
                </a:tc>
                <a:tc>
                  <a:txBody>
                    <a:bodyPr/>
                    <a:lstStyle/>
                    <a:p>
                      <a:endParaRPr lang="zh-CN" altLang="en-US" sz="2800" dirty="0">
                        <a:solidFill>
                          <a:srgbClr val="FF0000"/>
                        </a:solidFill>
                        <a:latin typeface="微软雅黑" panose="020B0503020204020204" pitchFamily="34" charset="-122"/>
                        <a:ea typeface="微软雅黑" panose="020B0503020204020204" pitchFamily="34" charset="-122"/>
                      </a:endParaRPr>
                    </a:p>
                  </a:txBody>
                  <a:tcPr/>
                </a:tc>
                <a:tc>
                  <a:txBody>
                    <a:bodyPr/>
                    <a:lstStyle/>
                    <a:p>
                      <a:endParaRPr lang="zh-CN" altLang="en-US" sz="2800" dirty="0">
                        <a:solidFill>
                          <a:srgbClr val="FF0000"/>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xmlns="" val="531795571"/>
                  </a:ext>
                </a:extLst>
              </a:tr>
              <a:tr h="370840">
                <a:tc>
                  <a:txBody>
                    <a:bodyPr/>
                    <a:lstStyle/>
                    <a:p>
                      <a:r>
                        <a:rPr lang="zh-CN" altLang="en-US" sz="2800" b="1" dirty="0">
                          <a:solidFill>
                            <a:srgbClr val="000099"/>
                          </a:solidFill>
                          <a:latin typeface="微软雅黑" panose="020B0503020204020204" pitchFamily="34" charset="-122"/>
                          <a:ea typeface="微软雅黑" panose="020B0503020204020204" pitchFamily="34" charset="-122"/>
                        </a:rPr>
                        <a:t>电流Ｉ</a:t>
                      </a:r>
                      <a:r>
                        <a:rPr lang="en-US" altLang="zh-CN" sz="2800" b="1" dirty="0">
                          <a:solidFill>
                            <a:srgbClr val="000099"/>
                          </a:solidFill>
                          <a:latin typeface="微软雅黑" panose="020B0503020204020204" pitchFamily="34" charset="-122"/>
                          <a:ea typeface="微软雅黑" panose="020B0503020204020204" pitchFamily="34" charset="-122"/>
                        </a:rPr>
                        <a:t>/A</a:t>
                      </a:r>
                      <a:endParaRPr lang="zh-CN" altLang="en-US" sz="2800" b="1" dirty="0">
                        <a:solidFill>
                          <a:srgbClr val="000099"/>
                        </a:solidFill>
                        <a:latin typeface="微软雅黑" panose="020B0503020204020204" pitchFamily="34" charset="-122"/>
                        <a:ea typeface="微软雅黑" panose="020B0503020204020204" pitchFamily="34" charset="-122"/>
                      </a:endParaRPr>
                    </a:p>
                  </a:txBody>
                  <a:tcPr/>
                </a:tc>
                <a:tc>
                  <a:txBody>
                    <a:bodyPr/>
                    <a:lstStyle/>
                    <a:p>
                      <a:endParaRPr lang="zh-CN" altLang="en-US" sz="2800"/>
                    </a:p>
                  </a:txBody>
                  <a:tcPr/>
                </a:tc>
                <a:tc>
                  <a:txBody>
                    <a:bodyPr/>
                    <a:lstStyle/>
                    <a:p>
                      <a:endParaRPr lang="zh-CN" altLang="en-US" sz="2800" dirty="0"/>
                    </a:p>
                  </a:txBody>
                  <a:tcPr/>
                </a:tc>
                <a:tc>
                  <a:txBody>
                    <a:bodyPr/>
                    <a:lstStyle/>
                    <a:p>
                      <a:endParaRPr lang="zh-CN" altLang="en-US" sz="2800" dirty="0"/>
                    </a:p>
                  </a:txBody>
                  <a:tcPr/>
                </a:tc>
                <a:tc>
                  <a:txBody>
                    <a:bodyPr/>
                    <a:lstStyle/>
                    <a:p>
                      <a:endParaRPr lang="zh-CN" altLang="en-US" sz="2800" dirty="0"/>
                    </a:p>
                  </a:txBody>
                  <a:tcPr/>
                </a:tc>
                <a:extLst>
                  <a:ext uri="{0D108BD9-81ED-4DB2-BD59-A6C34878D82A}">
                    <a16:rowId xmlns:a16="http://schemas.microsoft.com/office/drawing/2014/main" xmlns="" val="420094189"/>
                  </a:ext>
                </a:extLst>
              </a:tr>
            </a:tbl>
          </a:graphicData>
        </a:graphic>
      </p:graphicFrame>
      <p:grpSp>
        <p:nvGrpSpPr>
          <p:cNvPr id="15" name="组合 14">
            <a:extLst>
              <a:ext uri="{FF2B5EF4-FFF2-40B4-BE49-F238E27FC236}">
                <a16:creationId xmlns:a16="http://schemas.microsoft.com/office/drawing/2014/main" xmlns="" id="{B94A5FA6-F09A-4311-8C18-FFCD27F7A51F}"/>
              </a:ext>
            </a:extLst>
          </p:cNvPr>
          <p:cNvGrpSpPr/>
          <p:nvPr/>
        </p:nvGrpSpPr>
        <p:grpSpPr>
          <a:xfrm>
            <a:off x="2987824" y="323128"/>
            <a:ext cx="642942" cy="1118825"/>
            <a:chOff x="3391762" y="1472195"/>
            <a:chExt cx="1301203" cy="1118825"/>
          </a:xfrm>
        </p:grpSpPr>
        <p:sp>
          <p:nvSpPr>
            <p:cNvPr id="6" name="Text Box 7">
              <a:extLst>
                <a:ext uri="{FF2B5EF4-FFF2-40B4-BE49-F238E27FC236}">
                  <a16:creationId xmlns:a16="http://schemas.microsoft.com/office/drawing/2014/main" xmlns="" id="{F86A84DF-C9BA-4DFF-91EE-241BB310169F}"/>
                </a:ext>
              </a:extLst>
            </p:cNvPr>
            <p:cNvSpPr txBox="1">
              <a:spLocks noChangeArrowheads="1"/>
            </p:cNvSpPr>
            <p:nvPr/>
          </p:nvSpPr>
          <p:spPr bwMode="auto">
            <a:xfrm>
              <a:off x="3391762" y="1472195"/>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0 </a:t>
              </a:r>
              <a:endParaRPr lang="zh-CN" altLang="zh-CN" sz="3200" b="1" dirty="0">
                <a:solidFill>
                  <a:srgbClr val="FF0000"/>
                </a:solidFill>
                <a:latin typeface="微软雅黑" pitchFamily="34" charset="-122"/>
                <a:ea typeface="微软雅黑" pitchFamily="34" charset="-122"/>
              </a:endParaRPr>
            </a:p>
          </p:txBody>
        </p:sp>
        <p:sp>
          <p:nvSpPr>
            <p:cNvPr id="7" name="Text Box 7">
              <a:extLst>
                <a:ext uri="{FF2B5EF4-FFF2-40B4-BE49-F238E27FC236}">
                  <a16:creationId xmlns:a16="http://schemas.microsoft.com/office/drawing/2014/main" xmlns="" id="{FC4B307F-F147-4DF1-B219-706EBCCEDD5F}"/>
                </a:ext>
              </a:extLst>
            </p:cNvPr>
            <p:cNvSpPr txBox="1">
              <a:spLocks noChangeArrowheads="1"/>
            </p:cNvSpPr>
            <p:nvPr/>
          </p:nvSpPr>
          <p:spPr bwMode="auto">
            <a:xfrm>
              <a:off x="3407081" y="2029328"/>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0 </a:t>
              </a:r>
              <a:endParaRPr lang="zh-CN" altLang="zh-CN" sz="3200" b="1" dirty="0">
                <a:solidFill>
                  <a:srgbClr val="FF0000"/>
                </a:solidFill>
                <a:latin typeface="微软雅黑" pitchFamily="34" charset="-122"/>
                <a:ea typeface="微软雅黑" pitchFamily="34" charset="-122"/>
              </a:endParaRPr>
            </a:p>
          </p:txBody>
        </p:sp>
      </p:grpSp>
      <p:grpSp>
        <p:nvGrpSpPr>
          <p:cNvPr id="16" name="组合 15">
            <a:extLst>
              <a:ext uri="{FF2B5EF4-FFF2-40B4-BE49-F238E27FC236}">
                <a16:creationId xmlns:a16="http://schemas.microsoft.com/office/drawing/2014/main" xmlns="" id="{C723091C-76EB-4B4A-AE97-FDD83018812D}"/>
              </a:ext>
            </a:extLst>
          </p:cNvPr>
          <p:cNvGrpSpPr/>
          <p:nvPr/>
        </p:nvGrpSpPr>
        <p:grpSpPr>
          <a:xfrm>
            <a:off x="3998127" y="287451"/>
            <a:ext cx="1077894" cy="1107493"/>
            <a:chOff x="4294228" y="1451746"/>
            <a:chExt cx="1452704" cy="1107493"/>
          </a:xfrm>
        </p:grpSpPr>
        <p:sp>
          <p:nvSpPr>
            <p:cNvPr id="8" name="Text Box 7">
              <a:extLst>
                <a:ext uri="{FF2B5EF4-FFF2-40B4-BE49-F238E27FC236}">
                  <a16:creationId xmlns:a16="http://schemas.microsoft.com/office/drawing/2014/main" xmlns="" id="{AD31E7CA-CB41-47C0-BBA3-813142D30C17}"/>
                </a:ext>
              </a:extLst>
            </p:cNvPr>
            <p:cNvSpPr txBox="1">
              <a:spLocks noChangeArrowheads="1"/>
            </p:cNvSpPr>
            <p:nvPr/>
          </p:nvSpPr>
          <p:spPr bwMode="auto">
            <a:xfrm>
              <a:off x="4461048" y="1451746"/>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1 </a:t>
              </a:r>
              <a:endParaRPr lang="zh-CN" altLang="zh-CN" sz="3200" b="1" dirty="0">
                <a:solidFill>
                  <a:srgbClr val="FF0000"/>
                </a:solidFill>
                <a:latin typeface="微软雅黑" pitchFamily="34" charset="-122"/>
                <a:ea typeface="微软雅黑" pitchFamily="34" charset="-122"/>
              </a:endParaRPr>
            </a:p>
          </p:txBody>
        </p:sp>
        <p:sp>
          <p:nvSpPr>
            <p:cNvPr id="9" name="Text Box 7">
              <a:extLst>
                <a:ext uri="{FF2B5EF4-FFF2-40B4-BE49-F238E27FC236}">
                  <a16:creationId xmlns:a16="http://schemas.microsoft.com/office/drawing/2014/main" xmlns="" id="{7611A8AA-D386-403D-9E26-8E18DEC948FE}"/>
                </a:ext>
              </a:extLst>
            </p:cNvPr>
            <p:cNvSpPr txBox="1">
              <a:spLocks noChangeArrowheads="1"/>
            </p:cNvSpPr>
            <p:nvPr/>
          </p:nvSpPr>
          <p:spPr bwMode="auto">
            <a:xfrm>
              <a:off x="4294228" y="1997547"/>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0.1 </a:t>
              </a:r>
              <a:endParaRPr lang="zh-CN" altLang="zh-CN" sz="3200" b="1" dirty="0">
                <a:solidFill>
                  <a:srgbClr val="FF0000"/>
                </a:solidFill>
                <a:latin typeface="微软雅黑" pitchFamily="34" charset="-122"/>
                <a:ea typeface="微软雅黑" pitchFamily="34" charset="-122"/>
              </a:endParaRPr>
            </a:p>
          </p:txBody>
        </p:sp>
      </p:grpSp>
      <p:grpSp>
        <p:nvGrpSpPr>
          <p:cNvPr id="17" name="组合 16">
            <a:extLst>
              <a:ext uri="{FF2B5EF4-FFF2-40B4-BE49-F238E27FC236}">
                <a16:creationId xmlns:a16="http://schemas.microsoft.com/office/drawing/2014/main" xmlns="" id="{BB8037B5-046A-4CBC-8494-F62DC477CB70}"/>
              </a:ext>
            </a:extLst>
          </p:cNvPr>
          <p:cNvGrpSpPr/>
          <p:nvPr/>
        </p:nvGrpSpPr>
        <p:grpSpPr>
          <a:xfrm>
            <a:off x="5031743" y="305025"/>
            <a:ext cx="1085973" cy="1088236"/>
            <a:chOff x="5379691" y="1458165"/>
            <a:chExt cx="1161763" cy="1088236"/>
          </a:xfrm>
        </p:grpSpPr>
        <p:sp>
          <p:nvSpPr>
            <p:cNvPr id="10" name="Text Box 7">
              <a:extLst>
                <a:ext uri="{FF2B5EF4-FFF2-40B4-BE49-F238E27FC236}">
                  <a16:creationId xmlns:a16="http://schemas.microsoft.com/office/drawing/2014/main" xmlns="" id="{8F32F050-0201-413F-8F7C-11CFF5E42399}"/>
                </a:ext>
              </a:extLst>
            </p:cNvPr>
            <p:cNvSpPr txBox="1">
              <a:spLocks noChangeArrowheads="1"/>
            </p:cNvSpPr>
            <p:nvPr/>
          </p:nvSpPr>
          <p:spPr bwMode="auto">
            <a:xfrm>
              <a:off x="5639215" y="1458165"/>
              <a:ext cx="902239"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2 </a:t>
              </a:r>
              <a:endParaRPr lang="zh-CN" altLang="zh-CN" sz="3200" b="1" dirty="0">
                <a:solidFill>
                  <a:srgbClr val="FF0000"/>
                </a:solidFill>
                <a:latin typeface="微软雅黑" pitchFamily="34" charset="-122"/>
                <a:ea typeface="微软雅黑" pitchFamily="34" charset="-122"/>
              </a:endParaRPr>
            </a:p>
          </p:txBody>
        </p:sp>
        <p:sp>
          <p:nvSpPr>
            <p:cNvPr id="11" name="Text Box 7">
              <a:extLst>
                <a:ext uri="{FF2B5EF4-FFF2-40B4-BE49-F238E27FC236}">
                  <a16:creationId xmlns:a16="http://schemas.microsoft.com/office/drawing/2014/main" xmlns="" id="{8FC049AE-B2B6-4DE9-A1A8-F40E02807CB0}"/>
                </a:ext>
              </a:extLst>
            </p:cNvPr>
            <p:cNvSpPr txBox="1">
              <a:spLocks noChangeArrowheads="1"/>
            </p:cNvSpPr>
            <p:nvPr/>
          </p:nvSpPr>
          <p:spPr bwMode="auto">
            <a:xfrm>
              <a:off x="5379691" y="1984709"/>
              <a:ext cx="902239"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0.2 </a:t>
              </a:r>
              <a:endParaRPr lang="zh-CN" altLang="zh-CN" sz="3200" b="1" dirty="0">
                <a:solidFill>
                  <a:srgbClr val="FF0000"/>
                </a:solidFill>
                <a:latin typeface="微软雅黑" pitchFamily="34" charset="-122"/>
                <a:ea typeface="微软雅黑" pitchFamily="34" charset="-122"/>
              </a:endParaRPr>
            </a:p>
          </p:txBody>
        </p:sp>
      </p:grpSp>
      <p:grpSp>
        <p:nvGrpSpPr>
          <p:cNvPr id="18" name="组合 17">
            <a:extLst>
              <a:ext uri="{FF2B5EF4-FFF2-40B4-BE49-F238E27FC236}">
                <a16:creationId xmlns:a16="http://schemas.microsoft.com/office/drawing/2014/main" xmlns="" id="{E0C84BE7-4E96-4C06-9FB7-AABEDCE84F1A}"/>
              </a:ext>
            </a:extLst>
          </p:cNvPr>
          <p:cNvGrpSpPr/>
          <p:nvPr/>
        </p:nvGrpSpPr>
        <p:grpSpPr>
          <a:xfrm>
            <a:off x="6121014" y="311615"/>
            <a:ext cx="842640" cy="1056455"/>
            <a:chOff x="6465664" y="1489946"/>
            <a:chExt cx="842640" cy="1056455"/>
          </a:xfrm>
        </p:grpSpPr>
        <p:sp>
          <p:nvSpPr>
            <p:cNvPr id="12" name="Text Box 7">
              <a:extLst>
                <a:ext uri="{FF2B5EF4-FFF2-40B4-BE49-F238E27FC236}">
                  <a16:creationId xmlns:a16="http://schemas.microsoft.com/office/drawing/2014/main" xmlns="" id="{C1390F9F-B641-463D-9A39-DCA2F269AAE6}"/>
                </a:ext>
              </a:extLst>
            </p:cNvPr>
            <p:cNvSpPr txBox="1">
              <a:spLocks noChangeArrowheads="1"/>
            </p:cNvSpPr>
            <p:nvPr/>
          </p:nvSpPr>
          <p:spPr bwMode="auto">
            <a:xfrm>
              <a:off x="6649398" y="1489946"/>
              <a:ext cx="586898"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3 </a:t>
              </a:r>
              <a:endParaRPr lang="zh-CN" altLang="zh-CN" sz="3200" b="1" dirty="0">
                <a:solidFill>
                  <a:srgbClr val="FF0000"/>
                </a:solidFill>
                <a:latin typeface="微软雅黑" pitchFamily="34" charset="-122"/>
                <a:ea typeface="微软雅黑" pitchFamily="34" charset="-122"/>
              </a:endParaRPr>
            </a:p>
          </p:txBody>
        </p:sp>
        <p:sp>
          <p:nvSpPr>
            <p:cNvPr id="13" name="Text Box 7">
              <a:extLst>
                <a:ext uri="{FF2B5EF4-FFF2-40B4-BE49-F238E27FC236}">
                  <a16:creationId xmlns:a16="http://schemas.microsoft.com/office/drawing/2014/main" xmlns="" id="{47DB656E-7775-491C-84CD-2985C4D88D96}"/>
                </a:ext>
              </a:extLst>
            </p:cNvPr>
            <p:cNvSpPr txBox="1">
              <a:spLocks noChangeArrowheads="1"/>
            </p:cNvSpPr>
            <p:nvPr/>
          </p:nvSpPr>
          <p:spPr bwMode="auto">
            <a:xfrm>
              <a:off x="6465664" y="1984709"/>
              <a:ext cx="842640"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0.3 </a:t>
              </a:r>
              <a:endParaRPr lang="zh-CN" altLang="zh-CN" sz="3200" b="1" dirty="0">
                <a:solidFill>
                  <a:srgbClr val="FF0000"/>
                </a:solidFill>
                <a:latin typeface="微软雅黑" pitchFamily="34" charset="-122"/>
                <a:ea typeface="微软雅黑" pitchFamily="34" charset="-122"/>
              </a:endParaRPr>
            </a:p>
          </p:txBody>
        </p:sp>
      </p:grpSp>
      <p:sp>
        <p:nvSpPr>
          <p:cNvPr id="14" name="Rectangle 7">
            <a:extLst>
              <a:ext uri="{FF2B5EF4-FFF2-40B4-BE49-F238E27FC236}">
                <a16:creationId xmlns:a16="http://schemas.microsoft.com/office/drawing/2014/main" xmlns="" id="{84B50C83-1358-47D5-9AA7-A587662E3228}"/>
              </a:ext>
            </a:extLst>
          </p:cNvPr>
          <p:cNvSpPr>
            <a:spLocks noChangeArrowheads="1"/>
          </p:cNvSpPr>
          <p:nvPr/>
        </p:nvSpPr>
        <p:spPr bwMode="auto">
          <a:xfrm>
            <a:off x="673562" y="1393261"/>
            <a:ext cx="3828325" cy="2039020"/>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分析数据时可用采用图像法，图像能更直观看出两个量之间的变化关系。</a:t>
            </a:r>
          </a:p>
        </p:txBody>
      </p:sp>
      <p:grpSp>
        <p:nvGrpSpPr>
          <p:cNvPr id="3" name="组合 2">
            <a:extLst>
              <a:ext uri="{FF2B5EF4-FFF2-40B4-BE49-F238E27FC236}">
                <a16:creationId xmlns:a16="http://schemas.microsoft.com/office/drawing/2014/main" xmlns="" id="{3C96BDD9-7439-4930-AE68-45F1814EA84D}"/>
              </a:ext>
            </a:extLst>
          </p:cNvPr>
          <p:cNvGrpSpPr/>
          <p:nvPr/>
        </p:nvGrpSpPr>
        <p:grpSpPr>
          <a:xfrm>
            <a:off x="4475184" y="1314471"/>
            <a:ext cx="3956887" cy="3649749"/>
            <a:chOff x="4483694" y="1321061"/>
            <a:chExt cx="3956887" cy="3649749"/>
          </a:xfrm>
        </p:grpSpPr>
        <p:grpSp>
          <p:nvGrpSpPr>
            <p:cNvPr id="2" name="组合 1">
              <a:extLst>
                <a:ext uri="{FF2B5EF4-FFF2-40B4-BE49-F238E27FC236}">
                  <a16:creationId xmlns:a16="http://schemas.microsoft.com/office/drawing/2014/main" xmlns="" id="{2C2461E9-4BC1-40EE-95A3-10FB4256AA8D}"/>
                </a:ext>
              </a:extLst>
            </p:cNvPr>
            <p:cNvGrpSpPr/>
            <p:nvPr/>
          </p:nvGrpSpPr>
          <p:grpSpPr>
            <a:xfrm>
              <a:off x="4731640" y="1321061"/>
              <a:ext cx="3708941" cy="3649749"/>
              <a:chOff x="4731640" y="1321061"/>
              <a:chExt cx="3708941" cy="3649749"/>
            </a:xfrm>
          </p:grpSpPr>
          <p:pic>
            <p:nvPicPr>
              <p:cNvPr id="19" name="图片 18">
                <a:extLst>
                  <a:ext uri="{FF2B5EF4-FFF2-40B4-BE49-F238E27FC236}">
                    <a16:creationId xmlns:a16="http://schemas.microsoft.com/office/drawing/2014/main" xmlns="" id="{6FAC9855-BCE0-49D8-A8A5-B128BFD74F15}"/>
                  </a:ext>
                </a:extLst>
              </p:cNvPr>
              <p:cNvPicPr>
                <a:picLocks noChangeAspect="1"/>
              </p:cNvPicPr>
              <p:nvPr/>
            </p:nvPicPr>
            <p:blipFill>
              <a:blip r:embed="rId2"/>
              <a:stretch>
                <a:fillRect/>
              </a:stretch>
            </p:blipFill>
            <p:spPr>
              <a:xfrm>
                <a:off x="4731640" y="1321061"/>
                <a:ext cx="3708941" cy="3561567"/>
              </a:xfrm>
              <a:prstGeom prst="rect">
                <a:avLst/>
              </a:prstGeom>
            </p:spPr>
          </p:pic>
          <p:sp>
            <p:nvSpPr>
              <p:cNvPr id="21" name="Text Box 7">
                <a:extLst>
                  <a:ext uri="{FF2B5EF4-FFF2-40B4-BE49-F238E27FC236}">
                    <a16:creationId xmlns:a16="http://schemas.microsoft.com/office/drawing/2014/main" xmlns="" id="{96DA4BC1-FC96-4BCE-8A9C-BF2595663CCA}"/>
                  </a:ext>
                </a:extLst>
              </p:cNvPr>
              <p:cNvSpPr txBox="1">
                <a:spLocks noChangeArrowheads="1"/>
              </p:cNvSpPr>
              <p:nvPr/>
            </p:nvSpPr>
            <p:spPr bwMode="auto">
              <a:xfrm>
                <a:off x="5486434" y="4470673"/>
                <a:ext cx="2685966" cy="500137"/>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2800" b="1" dirty="0">
                    <a:solidFill>
                      <a:srgbClr val="000099"/>
                    </a:solidFill>
                    <a:latin typeface="微软雅黑" pitchFamily="34" charset="-122"/>
                    <a:ea typeface="微软雅黑" pitchFamily="34" charset="-122"/>
                  </a:rPr>
                  <a:t> 1     2    3 </a:t>
                </a:r>
                <a:endParaRPr lang="zh-CN" altLang="zh-CN" sz="2800" b="1" dirty="0">
                  <a:solidFill>
                    <a:srgbClr val="000099"/>
                  </a:solidFill>
                  <a:latin typeface="微软雅黑" pitchFamily="34" charset="-122"/>
                  <a:ea typeface="微软雅黑" pitchFamily="34" charset="-122"/>
                </a:endParaRPr>
              </a:p>
            </p:txBody>
          </p:sp>
        </p:grpSp>
        <p:sp>
          <p:nvSpPr>
            <p:cNvPr id="25" name="Text Box 7">
              <a:extLst>
                <a:ext uri="{FF2B5EF4-FFF2-40B4-BE49-F238E27FC236}">
                  <a16:creationId xmlns:a16="http://schemas.microsoft.com/office/drawing/2014/main" xmlns="" id="{44614E86-120B-4C8D-AA31-CA05801E6A48}"/>
                </a:ext>
              </a:extLst>
            </p:cNvPr>
            <p:cNvSpPr txBox="1">
              <a:spLocks noChangeArrowheads="1"/>
            </p:cNvSpPr>
            <p:nvPr/>
          </p:nvSpPr>
          <p:spPr bwMode="auto">
            <a:xfrm>
              <a:off x="4483694" y="2876635"/>
              <a:ext cx="812387" cy="500137"/>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2800" b="1" dirty="0">
                  <a:solidFill>
                    <a:srgbClr val="000099"/>
                  </a:solidFill>
                  <a:latin typeface="微软雅黑" pitchFamily="34" charset="-122"/>
                  <a:ea typeface="微软雅黑" pitchFamily="34" charset="-122"/>
                </a:rPr>
                <a:t>0.2</a:t>
              </a:r>
              <a:endParaRPr lang="zh-CN" altLang="zh-CN" sz="2800" b="1" dirty="0">
                <a:solidFill>
                  <a:srgbClr val="000099"/>
                </a:solidFill>
                <a:latin typeface="微软雅黑" pitchFamily="34" charset="-122"/>
                <a:ea typeface="微软雅黑" pitchFamily="34" charset="-122"/>
              </a:endParaRPr>
            </a:p>
          </p:txBody>
        </p:sp>
        <p:sp>
          <p:nvSpPr>
            <p:cNvPr id="26" name="Text Box 7">
              <a:extLst>
                <a:ext uri="{FF2B5EF4-FFF2-40B4-BE49-F238E27FC236}">
                  <a16:creationId xmlns:a16="http://schemas.microsoft.com/office/drawing/2014/main" xmlns="" id="{D4BD278B-0EA3-406D-9E7F-1EB248710D85}"/>
                </a:ext>
              </a:extLst>
            </p:cNvPr>
            <p:cNvSpPr txBox="1">
              <a:spLocks noChangeArrowheads="1"/>
            </p:cNvSpPr>
            <p:nvPr/>
          </p:nvSpPr>
          <p:spPr bwMode="auto">
            <a:xfrm>
              <a:off x="4513385" y="3574457"/>
              <a:ext cx="812387" cy="500137"/>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2800" b="1" dirty="0">
                  <a:solidFill>
                    <a:srgbClr val="000099"/>
                  </a:solidFill>
                  <a:latin typeface="微软雅黑" pitchFamily="34" charset="-122"/>
                  <a:ea typeface="微软雅黑" pitchFamily="34" charset="-122"/>
                </a:rPr>
                <a:t>0.1</a:t>
              </a:r>
              <a:endParaRPr lang="zh-CN" altLang="zh-CN" sz="2800" b="1" dirty="0">
                <a:solidFill>
                  <a:srgbClr val="000099"/>
                </a:solidFill>
                <a:latin typeface="微软雅黑" pitchFamily="34" charset="-122"/>
                <a:ea typeface="微软雅黑" pitchFamily="34" charset="-122"/>
              </a:endParaRPr>
            </a:p>
          </p:txBody>
        </p:sp>
        <p:sp>
          <p:nvSpPr>
            <p:cNvPr id="27" name="Text Box 7">
              <a:extLst>
                <a:ext uri="{FF2B5EF4-FFF2-40B4-BE49-F238E27FC236}">
                  <a16:creationId xmlns:a16="http://schemas.microsoft.com/office/drawing/2014/main" xmlns="" id="{A8472DD7-6FDF-41D1-B284-B3793B51868D}"/>
                </a:ext>
              </a:extLst>
            </p:cNvPr>
            <p:cNvSpPr txBox="1">
              <a:spLocks noChangeArrowheads="1"/>
            </p:cNvSpPr>
            <p:nvPr/>
          </p:nvSpPr>
          <p:spPr bwMode="auto">
            <a:xfrm>
              <a:off x="4483694" y="2201118"/>
              <a:ext cx="812387" cy="500137"/>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2800" b="1" dirty="0">
                  <a:solidFill>
                    <a:srgbClr val="000099"/>
                  </a:solidFill>
                  <a:latin typeface="微软雅黑" pitchFamily="34" charset="-122"/>
                  <a:ea typeface="微软雅黑" pitchFamily="34" charset="-122"/>
                </a:rPr>
                <a:t>0.3</a:t>
              </a:r>
              <a:endParaRPr lang="zh-CN" altLang="zh-CN" sz="2800" b="1" dirty="0">
                <a:solidFill>
                  <a:srgbClr val="000099"/>
                </a:solidFill>
                <a:latin typeface="微软雅黑" pitchFamily="34" charset="-122"/>
                <a:ea typeface="微软雅黑" pitchFamily="34" charset="-122"/>
              </a:endParaRPr>
            </a:p>
          </p:txBody>
        </p:sp>
      </p:grpSp>
      <p:cxnSp>
        <p:nvCxnSpPr>
          <p:cNvPr id="31" name="直接连接符 30">
            <a:extLst>
              <a:ext uri="{FF2B5EF4-FFF2-40B4-BE49-F238E27FC236}">
                <a16:creationId xmlns:a16="http://schemas.microsoft.com/office/drawing/2014/main" xmlns="" id="{D4F75391-6674-4FE1-BE6B-E568D84BF4BF}"/>
              </a:ext>
            </a:extLst>
          </p:cNvPr>
          <p:cNvCxnSpPr>
            <a:cxnSpLocks/>
          </p:cNvCxnSpPr>
          <p:nvPr/>
        </p:nvCxnSpPr>
        <p:spPr>
          <a:xfrm flipV="1">
            <a:off x="5796136" y="3824525"/>
            <a:ext cx="0" cy="1"/>
          </a:xfrm>
          <a:prstGeom prst="line">
            <a:avLst/>
          </a:prstGeom>
          <a:ln w="31750">
            <a:solidFill>
              <a:srgbClr val="0000FF"/>
            </a:solidFill>
            <a:headEnd type="ova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74FFB16D-4EC4-4E36-9245-C099257CFE42}"/>
              </a:ext>
            </a:extLst>
          </p:cNvPr>
          <p:cNvCxnSpPr>
            <a:cxnSpLocks/>
          </p:cNvCxnSpPr>
          <p:nvPr/>
        </p:nvCxnSpPr>
        <p:spPr>
          <a:xfrm flipV="1">
            <a:off x="6444208" y="3095254"/>
            <a:ext cx="0" cy="24860"/>
          </a:xfrm>
          <a:prstGeom prst="line">
            <a:avLst/>
          </a:prstGeom>
          <a:ln w="31750">
            <a:solidFill>
              <a:srgbClr val="0000FF"/>
            </a:solidFill>
            <a:headEnd type="ova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94E1C284-1D72-46D1-95A5-06285BE16D26}"/>
              </a:ext>
            </a:extLst>
          </p:cNvPr>
          <p:cNvCxnSpPr>
            <a:cxnSpLocks/>
          </p:cNvCxnSpPr>
          <p:nvPr/>
        </p:nvCxnSpPr>
        <p:spPr>
          <a:xfrm>
            <a:off x="7164288" y="2444596"/>
            <a:ext cx="0" cy="0"/>
          </a:xfrm>
          <a:prstGeom prst="line">
            <a:avLst/>
          </a:prstGeom>
          <a:ln w="31750">
            <a:solidFill>
              <a:srgbClr val="0000FF"/>
            </a:solidFill>
            <a:headEnd type="ova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2810F122-F3DB-44F4-9B3C-619306C04536}"/>
              </a:ext>
            </a:extLst>
          </p:cNvPr>
          <p:cNvCxnSpPr>
            <a:cxnSpLocks/>
          </p:cNvCxnSpPr>
          <p:nvPr/>
        </p:nvCxnSpPr>
        <p:spPr>
          <a:xfrm flipV="1">
            <a:off x="5093526" y="2139702"/>
            <a:ext cx="2358794" cy="2387674"/>
          </a:xfrm>
          <a:prstGeom prst="line">
            <a:avLst/>
          </a:prstGeom>
          <a:ln w="31750">
            <a:solidFill>
              <a:srgbClr val="0000FF"/>
            </a:solidFill>
            <a:headEnd type="oval"/>
          </a:ln>
        </p:spPr>
        <p:style>
          <a:lnRef idx="1">
            <a:schemeClr val="accent1"/>
          </a:lnRef>
          <a:fillRef idx="0">
            <a:schemeClr val="accent1"/>
          </a:fillRef>
          <a:effectRef idx="0">
            <a:schemeClr val="accent1"/>
          </a:effectRef>
          <a:fontRef idx="minor">
            <a:schemeClr val="tx1"/>
          </a:fontRef>
        </p:style>
      </p:cxnSp>
      <p:sp>
        <p:nvSpPr>
          <p:cNvPr id="55" name="Rectangle 7">
            <a:extLst>
              <a:ext uri="{FF2B5EF4-FFF2-40B4-BE49-F238E27FC236}">
                <a16:creationId xmlns:a16="http://schemas.microsoft.com/office/drawing/2014/main" xmlns="" id="{B3ED80C5-1528-4555-8517-844878AB0093}"/>
              </a:ext>
            </a:extLst>
          </p:cNvPr>
          <p:cNvSpPr>
            <a:spLocks noChangeArrowheads="1"/>
          </p:cNvSpPr>
          <p:nvPr/>
        </p:nvSpPr>
        <p:spPr bwMode="auto">
          <a:xfrm>
            <a:off x="631880" y="3358991"/>
            <a:ext cx="3870007" cy="1054135"/>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用描点法做出图像如图所示。</a:t>
            </a:r>
          </a:p>
        </p:txBody>
      </p:sp>
    </p:spTree>
    <p:extLst>
      <p:ext uri="{BB962C8B-B14F-4D97-AF65-F5344CB8AC3E}">
        <p14:creationId xmlns:p14="http://schemas.microsoft.com/office/powerpoint/2010/main" xmlns="" val="352219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down)">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xmlns="" id="{84B50C83-1358-47D5-9AA7-A587662E3228}"/>
              </a:ext>
            </a:extLst>
          </p:cNvPr>
          <p:cNvSpPr>
            <a:spLocks noChangeArrowheads="1"/>
          </p:cNvSpPr>
          <p:nvPr/>
        </p:nvSpPr>
        <p:spPr bwMode="auto">
          <a:xfrm>
            <a:off x="574591" y="610131"/>
            <a:ext cx="5839672"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a:t>
            </a:r>
            <a:r>
              <a:rPr lang="zh-CN" altLang="en-US" sz="3200" b="1" dirty="0">
                <a:solidFill>
                  <a:srgbClr val="FF0000"/>
                </a:solidFill>
                <a:latin typeface="微软雅黑" pitchFamily="34" charset="-122"/>
                <a:ea typeface="微软雅黑" pitchFamily="34" charset="-122"/>
                <a:cs typeface="仿宋"/>
              </a:rPr>
              <a:t>分析论证</a:t>
            </a:r>
          </a:p>
        </p:txBody>
      </p:sp>
      <p:grpSp>
        <p:nvGrpSpPr>
          <p:cNvPr id="3" name="组合 2">
            <a:extLst>
              <a:ext uri="{FF2B5EF4-FFF2-40B4-BE49-F238E27FC236}">
                <a16:creationId xmlns:a16="http://schemas.microsoft.com/office/drawing/2014/main" xmlns="" id="{3C96BDD9-7439-4930-AE68-45F1814EA84D}"/>
              </a:ext>
            </a:extLst>
          </p:cNvPr>
          <p:cNvGrpSpPr/>
          <p:nvPr/>
        </p:nvGrpSpPr>
        <p:grpSpPr>
          <a:xfrm>
            <a:off x="4475184" y="1314471"/>
            <a:ext cx="3956887" cy="3649749"/>
            <a:chOff x="4483694" y="1321061"/>
            <a:chExt cx="3956887" cy="3649749"/>
          </a:xfrm>
        </p:grpSpPr>
        <p:grpSp>
          <p:nvGrpSpPr>
            <p:cNvPr id="2" name="组合 1">
              <a:extLst>
                <a:ext uri="{FF2B5EF4-FFF2-40B4-BE49-F238E27FC236}">
                  <a16:creationId xmlns:a16="http://schemas.microsoft.com/office/drawing/2014/main" xmlns="" id="{2C2461E9-4BC1-40EE-95A3-10FB4256AA8D}"/>
                </a:ext>
              </a:extLst>
            </p:cNvPr>
            <p:cNvGrpSpPr/>
            <p:nvPr/>
          </p:nvGrpSpPr>
          <p:grpSpPr>
            <a:xfrm>
              <a:off x="4731640" y="1321061"/>
              <a:ext cx="3708941" cy="3649749"/>
              <a:chOff x="4731640" y="1321061"/>
              <a:chExt cx="3708941" cy="3649749"/>
            </a:xfrm>
          </p:grpSpPr>
          <p:pic>
            <p:nvPicPr>
              <p:cNvPr id="19" name="图片 18">
                <a:extLst>
                  <a:ext uri="{FF2B5EF4-FFF2-40B4-BE49-F238E27FC236}">
                    <a16:creationId xmlns:a16="http://schemas.microsoft.com/office/drawing/2014/main" xmlns="" id="{6FAC9855-BCE0-49D8-A8A5-B128BFD74F15}"/>
                  </a:ext>
                </a:extLst>
              </p:cNvPr>
              <p:cNvPicPr>
                <a:picLocks noChangeAspect="1"/>
              </p:cNvPicPr>
              <p:nvPr/>
            </p:nvPicPr>
            <p:blipFill>
              <a:blip r:embed="rId2"/>
              <a:stretch>
                <a:fillRect/>
              </a:stretch>
            </p:blipFill>
            <p:spPr>
              <a:xfrm>
                <a:off x="4731640" y="1321061"/>
                <a:ext cx="3708941" cy="3561567"/>
              </a:xfrm>
              <a:prstGeom prst="rect">
                <a:avLst/>
              </a:prstGeom>
            </p:spPr>
          </p:pic>
          <p:sp>
            <p:nvSpPr>
              <p:cNvPr id="21" name="Text Box 7">
                <a:extLst>
                  <a:ext uri="{FF2B5EF4-FFF2-40B4-BE49-F238E27FC236}">
                    <a16:creationId xmlns:a16="http://schemas.microsoft.com/office/drawing/2014/main" xmlns="" id="{96DA4BC1-FC96-4BCE-8A9C-BF2595663CCA}"/>
                  </a:ext>
                </a:extLst>
              </p:cNvPr>
              <p:cNvSpPr txBox="1">
                <a:spLocks noChangeArrowheads="1"/>
              </p:cNvSpPr>
              <p:nvPr/>
            </p:nvSpPr>
            <p:spPr bwMode="auto">
              <a:xfrm>
                <a:off x="5486434" y="4470673"/>
                <a:ext cx="2685966" cy="500137"/>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2800" b="1" dirty="0">
                    <a:solidFill>
                      <a:srgbClr val="000099"/>
                    </a:solidFill>
                    <a:latin typeface="微软雅黑" pitchFamily="34" charset="-122"/>
                    <a:ea typeface="微软雅黑" pitchFamily="34" charset="-122"/>
                  </a:rPr>
                  <a:t> 1     2    3 </a:t>
                </a:r>
                <a:endParaRPr lang="zh-CN" altLang="zh-CN" sz="2800" b="1" dirty="0">
                  <a:solidFill>
                    <a:srgbClr val="000099"/>
                  </a:solidFill>
                  <a:latin typeface="微软雅黑" pitchFamily="34" charset="-122"/>
                  <a:ea typeface="微软雅黑" pitchFamily="34" charset="-122"/>
                </a:endParaRPr>
              </a:p>
            </p:txBody>
          </p:sp>
        </p:grpSp>
        <p:sp>
          <p:nvSpPr>
            <p:cNvPr id="25" name="Text Box 7">
              <a:extLst>
                <a:ext uri="{FF2B5EF4-FFF2-40B4-BE49-F238E27FC236}">
                  <a16:creationId xmlns:a16="http://schemas.microsoft.com/office/drawing/2014/main" xmlns="" id="{44614E86-120B-4C8D-AA31-CA05801E6A48}"/>
                </a:ext>
              </a:extLst>
            </p:cNvPr>
            <p:cNvSpPr txBox="1">
              <a:spLocks noChangeArrowheads="1"/>
            </p:cNvSpPr>
            <p:nvPr/>
          </p:nvSpPr>
          <p:spPr bwMode="auto">
            <a:xfrm>
              <a:off x="4483694" y="2876635"/>
              <a:ext cx="812387" cy="500137"/>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2800" b="1" dirty="0">
                  <a:solidFill>
                    <a:srgbClr val="000099"/>
                  </a:solidFill>
                  <a:latin typeface="微软雅黑" pitchFamily="34" charset="-122"/>
                  <a:ea typeface="微软雅黑" pitchFamily="34" charset="-122"/>
                </a:rPr>
                <a:t>0.2</a:t>
              </a:r>
              <a:endParaRPr lang="zh-CN" altLang="zh-CN" sz="2800" b="1" dirty="0">
                <a:solidFill>
                  <a:srgbClr val="000099"/>
                </a:solidFill>
                <a:latin typeface="微软雅黑" pitchFamily="34" charset="-122"/>
                <a:ea typeface="微软雅黑" pitchFamily="34" charset="-122"/>
              </a:endParaRPr>
            </a:p>
          </p:txBody>
        </p:sp>
        <p:sp>
          <p:nvSpPr>
            <p:cNvPr id="26" name="Text Box 7">
              <a:extLst>
                <a:ext uri="{FF2B5EF4-FFF2-40B4-BE49-F238E27FC236}">
                  <a16:creationId xmlns:a16="http://schemas.microsoft.com/office/drawing/2014/main" xmlns="" id="{D4BD278B-0EA3-406D-9E7F-1EB248710D85}"/>
                </a:ext>
              </a:extLst>
            </p:cNvPr>
            <p:cNvSpPr txBox="1">
              <a:spLocks noChangeArrowheads="1"/>
            </p:cNvSpPr>
            <p:nvPr/>
          </p:nvSpPr>
          <p:spPr bwMode="auto">
            <a:xfrm>
              <a:off x="4513385" y="3574457"/>
              <a:ext cx="812387" cy="500137"/>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2800" b="1" dirty="0">
                  <a:solidFill>
                    <a:srgbClr val="000099"/>
                  </a:solidFill>
                  <a:latin typeface="微软雅黑" pitchFamily="34" charset="-122"/>
                  <a:ea typeface="微软雅黑" pitchFamily="34" charset="-122"/>
                </a:rPr>
                <a:t>0.1</a:t>
              </a:r>
              <a:endParaRPr lang="zh-CN" altLang="zh-CN" sz="2800" b="1" dirty="0">
                <a:solidFill>
                  <a:srgbClr val="000099"/>
                </a:solidFill>
                <a:latin typeface="微软雅黑" pitchFamily="34" charset="-122"/>
                <a:ea typeface="微软雅黑" pitchFamily="34" charset="-122"/>
              </a:endParaRPr>
            </a:p>
          </p:txBody>
        </p:sp>
        <p:sp>
          <p:nvSpPr>
            <p:cNvPr id="27" name="Text Box 7">
              <a:extLst>
                <a:ext uri="{FF2B5EF4-FFF2-40B4-BE49-F238E27FC236}">
                  <a16:creationId xmlns:a16="http://schemas.microsoft.com/office/drawing/2014/main" xmlns="" id="{A8472DD7-6FDF-41D1-B284-B3793B51868D}"/>
                </a:ext>
              </a:extLst>
            </p:cNvPr>
            <p:cNvSpPr txBox="1">
              <a:spLocks noChangeArrowheads="1"/>
            </p:cNvSpPr>
            <p:nvPr/>
          </p:nvSpPr>
          <p:spPr bwMode="auto">
            <a:xfrm>
              <a:off x="4483694" y="2201118"/>
              <a:ext cx="812387" cy="500137"/>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2800" b="1" dirty="0">
                  <a:solidFill>
                    <a:srgbClr val="000099"/>
                  </a:solidFill>
                  <a:latin typeface="微软雅黑" pitchFamily="34" charset="-122"/>
                  <a:ea typeface="微软雅黑" pitchFamily="34" charset="-122"/>
                </a:rPr>
                <a:t>0.3</a:t>
              </a:r>
              <a:endParaRPr lang="zh-CN" altLang="zh-CN" sz="2800" b="1" dirty="0">
                <a:solidFill>
                  <a:srgbClr val="000099"/>
                </a:solidFill>
                <a:latin typeface="微软雅黑" pitchFamily="34" charset="-122"/>
                <a:ea typeface="微软雅黑" pitchFamily="34" charset="-122"/>
              </a:endParaRPr>
            </a:p>
          </p:txBody>
        </p:sp>
      </p:grpSp>
      <p:cxnSp>
        <p:nvCxnSpPr>
          <p:cNvPr id="31" name="直接连接符 30">
            <a:extLst>
              <a:ext uri="{FF2B5EF4-FFF2-40B4-BE49-F238E27FC236}">
                <a16:creationId xmlns:a16="http://schemas.microsoft.com/office/drawing/2014/main" xmlns="" id="{D4F75391-6674-4FE1-BE6B-E568D84BF4BF}"/>
              </a:ext>
            </a:extLst>
          </p:cNvPr>
          <p:cNvCxnSpPr>
            <a:cxnSpLocks/>
          </p:cNvCxnSpPr>
          <p:nvPr/>
        </p:nvCxnSpPr>
        <p:spPr>
          <a:xfrm flipV="1">
            <a:off x="5796136" y="3824525"/>
            <a:ext cx="0" cy="1"/>
          </a:xfrm>
          <a:prstGeom prst="line">
            <a:avLst/>
          </a:prstGeom>
          <a:ln w="31750">
            <a:solidFill>
              <a:srgbClr val="0000FF"/>
            </a:solidFill>
            <a:headEnd type="ova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xmlns="" id="{74FFB16D-4EC4-4E36-9245-C099257CFE42}"/>
              </a:ext>
            </a:extLst>
          </p:cNvPr>
          <p:cNvCxnSpPr>
            <a:cxnSpLocks/>
          </p:cNvCxnSpPr>
          <p:nvPr/>
        </p:nvCxnSpPr>
        <p:spPr>
          <a:xfrm flipV="1">
            <a:off x="6444208" y="3095254"/>
            <a:ext cx="0" cy="24860"/>
          </a:xfrm>
          <a:prstGeom prst="line">
            <a:avLst/>
          </a:prstGeom>
          <a:ln w="31750">
            <a:solidFill>
              <a:srgbClr val="0000FF"/>
            </a:solidFill>
            <a:headEnd type="ova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xmlns="" id="{94E1C284-1D72-46D1-95A5-06285BE16D26}"/>
              </a:ext>
            </a:extLst>
          </p:cNvPr>
          <p:cNvCxnSpPr>
            <a:cxnSpLocks/>
          </p:cNvCxnSpPr>
          <p:nvPr/>
        </p:nvCxnSpPr>
        <p:spPr>
          <a:xfrm>
            <a:off x="7164288" y="2444596"/>
            <a:ext cx="0" cy="0"/>
          </a:xfrm>
          <a:prstGeom prst="line">
            <a:avLst/>
          </a:prstGeom>
          <a:ln w="31750">
            <a:solidFill>
              <a:srgbClr val="0000FF"/>
            </a:solidFill>
            <a:headEnd type="ova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2810F122-F3DB-44F4-9B3C-619306C04536}"/>
              </a:ext>
            </a:extLst>
          </p:cNvPr>
          <p:cNvCxnSpPr>
            <a:cxnSpLocks/>
          </p:cNvCxnSpPr>
          <p:nvPr/>
        </p:nvCxnSpPr>
        <p:spPr>
          <a:xfrm flipV="1">
            <a:off x="5093526" y="2183802"/>
            <a:ext cx="2296978" cy="2343574"/>
          </a:xfrm>
          <a:prstGeom prst="line">
            <a:avLst/>
          </a:prstGeom>
          <a:ln w="31750">
            <a:solidFill>
              <a:srgbClr val="0000FF"/>
            </a:solidFill>
            <a:headEnd type="oval"/>
          </a:ln>
        </p:spPr>
        <p:style>
          <a:lnRef idx="1">
            <a:schemeClr val="accent1"/>
          </a:lnRef>
          <a:fillRef idx="0">
            <a:schemeClr val="accent1"/>
          </a:fillRef>
          <a:effectRef idx="0">
            <a:schemeClr val="accent1"/>
          </a:effectRef>
          <a:fontRef idx="minor">
            <a:schemeClr val="tx1"/>
          </a:fontRef>
        </p:style>
      </p:cxnSp>
      <p:sp>
        <p:nvSpPr>
          <p:cNvPr id="55" name="Rectangle 7">
            <a:extLst>
              <a:ext uri="{FF2B5EF4-FFF2-40B4-BE49-F238E27FC236}">
                <a16:creationId xmlns:a16="http://schemas.microsoft.com/office/drawing/2014/main" xmlns="" id="{B3ED80C5-1528-4555-8517-844878AB0093}"/>
              </a:ext>
            </a:extLst>
          </p:cNvPr>
          <p:cNvSpPr>
            <a:spLocks noChangeArrowheads="1"/>
          </p:cNvSpPr>
          <p:nvPr/>
        </p:nvSpPr>
        <p:spPr bwMode="auto">
          <a:xfrm>
            <a:off x="542013" y="1699011"/>
            <a:ext cx="3870007"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结论</a:t>
            </a:r>
          </a:p>
        </p:txBody>
      </p:sp>
      <p:sp>
        <p:nvSpPr>
          <p:cNvPr id="28" name="Rectangle 7">
            <a:extLst>
              <a:ext uri="{FF2B5EF4-FFF2-40B4-BE49-F238E27FC236}">
                <a16:creationId xmlns:a16="http://schemas.microsoft.com/office/drawing/2014/main" xmlns="" id="{41CB104A-37F4-49DE-A997-DD9980B9EBAD}"/>
              </a:ext>
            </a:extLst>
          </p:cNvPr>
          <p:cNvSpPr>
            <a:spLocks noChangeArrowheads="1"/>
          </p:cNvSpPr>
          <p:nvPr/>
        </p:nvSpPr>
        <p:spPr bwMode="auto">
          <a:xfrm>
            <a:off x="542013" y="2308353"/>
            <a:ext cx="3870007" cy="2039020"/>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在电阻一定的情况下，通过导体的</a:t>
            </a:r>
            <a:r>
              <a:rPr lang="zh-CN" altLang="en-US" sz="3200" b="1" dirty="0">
                <a:solidFill>
                  <a:srgbClr val="FF0000"/>
                </a:solidFill>
                <a:latin typeface="微软雅黑" pitchFamily="34" charset="-122"/>
                <a:ea typeface="微软雅黑" pitchFamily="34" charset="-122"/>
                <a:cs typeface="仿宋"/>
              </a:rPr>
              <a:t>电流</a:t>
            </a:r>
            <a:r>
              <a:rPr lang="zh-CN" altLang="en-US" sz="3200" b="1" dirty="0">
                <a:solidFill>
                  <a:srgbClr val="000099"/>
                </a:solidFill>
                <a:latin typeface="微软雅黑" pitchFamily="34" charset="-122"/>
                <a:ea typeface="微软雅黑" pitchFamily="34" charset="-122"/>
                <a:cs typeface="仿宋"/>
              </a:rPr>
              <a:t>与导体两端的</a:t>
            </a:r>
            <a:r>
              <a:rPr lang="zh-CN" altLang="en-US" sz="3200" b="1" dirty="0">
                <a:solidFill>
                  <a:srgbClr val="FF0000"/>
                </a:solidFill>
                <a:latin typeface="微软雅黑" pitchFamily="34" charset="-122"/>
                <a:ea typeface="微软雅黑" pitchFamily="34" charset="-122"/>
                <a:cs typeface="仿宋"/>
              </a:rPr>
              <a:t>电压成正比。</a:t>
            </a:r>
          </a:p>
        </p:txBody>
      </p:sp>
    </p:spTree>
    <p:extLst>
      <p:ext uri="{BB962C8B-B14F-4D97-AF65-F5344CB8AC3E}">
        <p14:creationId xmlns:p14="http://schemas.microsoft.com/office/powerpoint/2010/main" xmlns="" val="59141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box(in)">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ox(in)">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5"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025907" y="422403"/>
            <a:ext cx="6768752" cy="646329"/>
          </a:xfrm>
          <a:prstGeom prst="rect">
            <a:avLst/>
          </a:prstGeom>
          <a:noFill/>
        </p:spPr>
        <p:txBody>
          <a:bodyPr wrap="square" lIns="91438" tIns="45719" rIns="91438" bIns="45719">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zh-CN" altLang="en-US"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rPr>
              <a:t>实验    探究电流与电阻的关系</a:t>
            </a:r>
            <a:r>
              <a:rPr kumimoji="0" lang="en-US" altLang="zh-CN"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rPr>
              <a:t>   </a:t>
            </a:r>
            <a:endParaRPr kumimoji="0" lang="zh-CN" altLang="en-US"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endParaRPr>
          </a:p>
        </p:txBody>
      </p:sp>
      <p:sp>
        <p:nvSpPr>
          <p:cNvPr id="5" name="Rectangle 7">
            <a:extLst>
              <a:ext uri="{FF2B5EF4-FFF2-40B4-BE49-F238E27FC236}">
                <a16:creationId xmlns:a16="http://schemas.microsoft.com/office/drawing/2014/main" xmlns="" id="{6039A80C-5FCB-45F6-9F03-AB1CB392674A}"/>
              </a:ext>
            </a:extLst>
          </p:cNvPr>
          <p:cNvSpPr>
            <a:spLocks noChangeArrowheads="1"/>
          </p:cNvSpPr>
          <p:nvPr/>
        </p:nvSpPr>
        <p:spPr bwMode="auto">
          <a:xfrm>
            <a:off x="785849" y="1026461"/>
            <a:ext cx="5184576"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a:t>
            </a:r>
            <a:r>
              <a:rPr lang="zh-CN" altLang="en-US" sz="3200" b="1" dirty="0">
                <a:solidFill>
                  <a:srgbClr val="FF0000"/>
                </a:solidFill>
                <a:latin typeface="微软雅黑" pitchFamily="34" charset="-122"/>
                <a:ea typeface="微软雅黑" pitchFamily="34" charset="-122"/>
                <a:cs typeface="仿宋"/>
              </a:rPr>
              <a:t>设计实验</a:t>
            </a:r>
          </a:p>
        </p:txBody>
      </p:sp>
      <p:sp>
        <p:nvSpPr>
          <p:cNvPr id="6" name="Rectangle 7">
            <a:extLst>
              <a:ext uri="{FF2B5EF4-FFF2-40B4-BE49-F238E27FC236}">
                <a16:creationId xmlns:a16="http://schemas.microsoft.com/office/drawing/2014/main" xmlns="" id="{60B65708-3F59-414F-982B-67ADA9795210}"/>
              </a:ext>
            </a:extLst>
          </p:cNvPr>
          <p:cNvSpPr>
            <a:spLocks noChangeArrowheads="1"/>
          </p:cNvSpPr>
          <p:nvPr/>
        </p:nvSpPr>
        <p:spPr bwMode="auto">
          <a:xfrm>
            <a:off x="960038" y="1616447"/>
            <a:ext cx="4913562" cy="3023905"/>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要探究电流与电阻的关系，需要</a:t>
            </a:r>
            <a:r>
              <a:rPr lang="zh-CN" altLang="en-US" sz="3200" b="1" dirty="0">
                <a:solidFill>
                  <a:srgbClr val="FF0000"/>
                </a:solidFill>
                <a:latin typeface="微软雅黑" pitchFamily="34" charset="-122"/>
                <a:ea typeface="微软雅黑" pitchFamily="34" charset="-122"/>
                <a:cs typeface="仿宋"/>
              </a:rPr>
              <a:t>知道电阻和通过电阻的电流</a:t>
            </a:r>
            <a:r>
              <a:rPr lang="zh-CN" altLang="en-US" sz="3200" b="1" dirty="0">
                <a:solidFill>
                  <a:srgbClr val="000099"/>
                </a:solidFill>
                <a:latin typeface="微软雅黑" pitchFamily="34" charset="-122"/>
                <a:ea typeface="微软雅黑" pitchFamily="34" charset="-122"/>
                <a:cs typeface="仿宋"/>
              </a:rPr>
              <a:t>，还需要知道更换电阻后</a:t>
            </a:r>
            <a:r>
              <a:rPr lang="zh-CN" altLang="en-US" sz="3200" b="1" dirty="0">
                <a:solidFill>
                  <a:srgbClr val="FF0000"/>
                </a:solidFill>
                <a:latin typeface="微软雅黑" pitchFamily="34" charset="-122"/>
                <a:ea typeface="微软雅黑" pitchFamily="34" charset="-122"/>
                <a:cs typeface="仿宋"/>
              </a:rPr>
              <a:t>控制电阻两端电压</a:t>
            </a:r>
            <a:r>
              <a:rPr lang="zh-CN" altLang="en-US" sz="3200" b="1" dirty="0">
                <a:solidFill>
                  <a:srgbClr val="000099"/>
                </a:solidFill>
                <a:latin typeface="微软雅黑" pitchFamily="34" charset="-122"/>
                <a:ea typeface="微软雅黑" pitchFamily="34" charset="-122"/>
                <a:cs typeface="仿宋"/>
              </a:rPr>
              <a:t>不变的方法。在右边画出电路图。</a:t>
            </a:r>
          </a:p>
        </p:txBody>
      </p:sp>
      <p:grpSp>
        <p:nvGrpSpPr>
          <p:cNvPr id="75" name="组合 74">
            <a:extLst>
              <a:ext uri="{FF2B5EF4-FFF2-40B4-BE49-F238E27FC236}">
                <a16:creationId xmlns:a16="http://schemas.microsoft.com/office/drawing/2014/main" xmlns="" id="{59EC8875-E5FB-454E-BFB9-F8E8B479EFE7}"/>
              </a:ext>
            </a:extLst>
          </p:cNvPr>
          <p:cNvGrpSpPr/>
          <p:nvPr/>
        </p:nvGrpSpPr>
        <p:grpSpPr>
          <a:xfrm>
            <a:off x="5868144" y="1779662"/>
            <a:ext cx="2984028" cy="2508513"/>
            <a:chOff x="4881655" y="1761117"/>
            <a:chExt cx="2984028" cy="2508513"/>
          </a:xfrm>
        </p:grpSpPr>
        <p:sp>
          <p:nvSpPr>
            <p:cNvPr id="24" name="文本框 23">
              <a:extLst>
                <a:ext uri="{FF2B5EF4-FFF2-40B4-BE49-F238E27FC236}">
                  <a16:creationId xmlns:a16="http://schemas.microsoft.com/office/drawing/2014/main" xmlns="" id="{179EB7F2-7FA0-477B-8682-2CEB19B1EE43}"/>
                </a:ext>
              </a:extLst>
            </p:cNvPr>
            <p:cNvSpPr txBox="1"/>
            <p:nvPr/>
          </p:nvSpPr>
          <p:spPr>
            <a:xfrm>
              <a:off x="5810479" y="2552749"/>
              <a:ext cx="496008"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R</a:t>
              </a:r>
              <a:endParaRPr lang="zh-CN" altLang="en-US" sz="2800" b="1" dirty="0">
                <a:latin typeface="微软雅黑" panose="020B0503020204020204" pitchFamily="34" charset="-122"/>
                <a:ea typeface="微软雅黑" panose="020B0503020204020204" pitchFamily="34" charset="-122"/>
              </a:endParaRPr>
            </a:p>
          </p:txBody>
        </p:sp>
        <p:grpSp>
          <p:nvGrpSpPr>
            <p:cNvPr id="69" name="组合 68">
              <a:extLst>
                <a:ext uri="{FF2B5EF4-FFF2-40B4-BE49-F238E27FC236}">
                  <a16:creationId xmlns:a16="http://schemas.microsoft.com/office/drawing/2014/main" xmlns="" id="{96659F91-0338-4CAE-9528-B2842E451390}"/>
                </a:ext>
              </a:extLst>
            </p:cNvPr>
            <p:cNvGrpSpPr/>
            <p:nvPr/>
          </p:nvGrpSpPr>
          <p:grpSpPr>
            <a:xfrm>
              <a:off x="4881655" y="1829241"/>
              <a:ext cx="2963802" cy="2133457"/>
              <a:chOff x="4703807" y="1586234"/>
              <a:chExt cx="2963802" cy="2133457"/>
            </a:xfrm>
          </p:grpSpPr>
          <p:cxnSp>
            <p:nvCxnSpPr>
              <p:cNvPr id="21" name="直接连接符 20">
                <a:extLst>
                  <a:ext uri="{FF2B5EF4-FFF2-40B4-BE49-F238E27FC236}">
                    <a16:creationId xmlns:a16="http://schemas.microsoft.com/office/drawing/2014/main" xmlns="" id="{8A31F856-8F98-4693-8DBA-99CE3685E5F8}"/>
                  </a:ext>
                </a:extLst>
              </p:cNvPr>
              <p:cNvCxnSpPr>
                <a:cxnSpLocks/>
              </p:cNvCxnSpPr>
              <p:nvPr/>
            </p:nvCxnSpPr>
            <p:spPr>
              <a:xfrm flipH="1">
                <a:off x="6945552" y="1836433"/>
                <a:ext cx="7143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2D26AE08-08A9-44B4-A155-69421A8EFF4B}"/>
                  </a:ext>
                </a:extLst>
              </p:cNvPr>
              <p:cNvCxnSpPr/>
              <p:nvPr/>
            </p:nvCxnSpPr>
            <p:spPr>
              <a:xfrm>
                <a:off x="5986735" y="3282843"/>
                <a:ext cx="0" cy="4368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组合 27">
                <a:extLst>
                  <a:ext uri="{FF2B5EF4-FFF2-40B4-BE49-F238E27FC236}">
                    <a16:creationId xmlns:a16="http://schemas.microsoft.com/office/drawing/2014/main" xmlns="" id="{80D95A5F-8F04-4C12-A282-B46FEC335ADA}"/>
                  </a:ext>
                </a:extLst>
              </p:cNvPr>
              <p:cNvGrpSpPr/>
              <p:nvPr/>
            </p:nvGrpSpPr>
            <p:grpSpPr>
              <a:xfrm>
                <a:off x="5993523" y="3340675"/>
                <a:ext cx="824115" cy="198981"/>
                <a:chOff x="5436096" y="2787775"/>
                <a:chExt cx="888734" cy="221239"/>
              </a:xfrm>
            </p:grpSpPr>
            <p:cxnSp>
              <p:nvCxnSpPr>
                <p:cNvPr id="45" name="直接连接符 44">
                  <a:extLst>
                    <a:ext uri="{FF2B5EF4-FFF2-40B4-BE49-F238E27FC236}">
                      <a16:creationId xmlns:a16="http://schemas.microsoft.com/office/drawing/2014/main" xmlns="" id="{70B65D5E-7F82-4086-A74A-57AE2D8D68F4}"/>
                    </a:ext>
                  </a:extLst>
                </p:cNvPr>
                <p:cNvCxnSpPr>
                  <a:cxnSpLocks/>
                </p:cNvCxnSpPr>
                <p:nvPr/>
              </p:nvCxnSpPr>
              <p:spPr>
                <a:xfrm flipH="1">
                  <a:off x="5975422" y="2787775"/>
                  <a:ext cx="349408" cy="1752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椭圆 45">
                  <a:extLst>
                    <a:ext uri="{FF2B5EF4-FFF2-40B4-BE49-F238E27FC236}">
                      <a16:creationId xmlns:a16="http://schemas.microsoft.com/office/drawing/2014/main" xmlns="" id="{83AC53D4-B957-45A7-931D-89F04CCC1CF6}"/>
                    </a:ext>
                  </a:extLst>
                </p:cNvPr>
                <p:cNvSpPr/>
                <p:nvPr/>
              </p:nvSpPr>
              <p:spPr>
                <a:xfrm>
                  <a:off x="5868144" y="2906132"/>
                  <a:ext cx="117986" cy="10288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7" name="直接连接符 46">
                  <a:extLst>
                    <a:ext uri="{FF2B5EF4-FFF2-40B4-BE49-F238E27FC236}">
                      <a16:creationId xmlns:a16="http://schemas.microsoft.com/office/drawing/2014/main" xmlns="" id="{AF5F8A39-D64B-4077-BA50-3572E7739B25}"/>
                    </a:ext>
                  </a:extLst>
                </p:cNvPr>
                <p:cNvCxnSpPr>
                  <a:cxnSpLocks/>
                </p:cNvCxnSpPr>
                <p:nvPr/>
              </p:nvCxnSpPr>
              <p:spPr>
                <a:xfrm flipH="1" flipV="1">
                  <a:off x="5436096" y="2957573"/>
                  <a:ext cx="432048" cy="17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直接连接符 28">
                <a:extLst>
                  <a:ext uri="{FF2B5EF4-FFF2-40B4-BE49-F238E27FC236}">
                    <a16:creationId xmlns:a16="http://schemas.microsoft.com/office/drawing/2014/main" xmlns="" id="{1894C961-EB51-45EA-AD9C-2FF98C963AAA}"/>
                  </a:ext>
                </a:extLst>
              </p:cNvPr>
              <p:cNvCxnSpPr>
                <a:cxnSpLocks/>
              </p:cNvCxnSpPr>
              <p:nvPr/>
            </p:nvCxnSpPr>
            <p:spPr>
              <a:xfrm>
                <a:off x="5838009" y="3397155"/>
                <a:ext cx="0" cy="2082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F22292B6-EF59-497F-B3DF-FFED7A13B169}"/>
                  </a:ext>
                </a:extLst>
              </p:cNvPr>
              <p:cNvCxnSpPr>
                <a:cxnSpLocks/>
              </p:cNvCxnSpPr>
              <p:nvPr/>
            </p:nvCxnSpPr>
            <p:spPr>
              <a:xfrm flipH="1">
                <a:off x="6799665" y="3502182"/>
                <a:ext cx="8517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xmlns="" id="{AE02FDBA-3245-46DA-A6B4-93E1FC7E7A08}"/>
                  </a:ext>
                </a:extLst>
              </p:cNvPr>
              <p:cNvCxnSpPr>
                <a:cxnSpLocks/>
              </p:cNvCxnSpPr>
              <p:nvPr/>
            </p:nvCxnSpPr>
            <p:spPr>
              <a:xfrm>
                <a:off x="4904124" y="3501267"/>
                <a:ext cx="933885"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xmlns="" id="{E64D0228-ACF7-4189-956E-2C8BA9C5AB9C}"/>
                  </a:ext>
                </a:extLst>
              </p:cNvPr>
              <p:cNvCxnSpPr>
                <a:cxnSpLocks/>
              </p:cNvCxnSpPr>
              <p:nvPr/>
            </p:nvCxnSpPr>
            <p:spPr>
              <a:xfrm flipH="1">
                <a:off x="4877561" y="2277739"/>
                <a:ext cx="6133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 id="{EC778C59-D2D8-4062-B595-EA912E7DBBB5}"/>
                  </a:ext>
                </a:extLst>
              </p:cNvPr>
              <p:cNvCxnSpPr>
                <a:cxnSpLocks/>
              </p:cNvCxnSpPr>
              <p:nvPr/>
            </p:nvCxnSpPr>
            <p:spPr>
              <a:xfrm flipV="1">
                <a:off x="7650047" y="1824402"/>
                <a:ext cx="17562" cy="169561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组合 10">
                <a:extLst>
                  <a:ext uri="{FF2B5EF4-FFF2-40B4-BE49-F238E27FC236}">
                    <a16:creationId xmlns:a16="http://schemas.microsoft.com/office/drawing/2014/main" xmlns="" id="{FE225236-BC64-4F6E-8E3A-1421D31911F2}"/>
                  </a:ext>
                </a:extLst>
              </p:cNvPr>
              <p:cNvGrpSpPr/>
              <p:nvPr/>
            </p:nvGrpSpPr>
            <p:grpSpPr>
              <a:xfrm>
                <a:off x="5283028" y="1586234"/>
                <a:ext cx="1051489" cy="691505"/>
                <a:chOff x="838855" y="2056892"/>
                <a:chExt cx="1051489" cy="691505"/>
              </a:xfrm>
            </p:grpSpPr>
            <p:cxnSp>
              <p:nvCxnSpPr>
                <p:cNvPr id="12" name="直接连接符 11">
                  <a:extLst>
                    <a:ext uri="{FF2B5EF4-FFF2-40B4-BE49-F238E27FC236}">
                      <a16:creationId xmlns:a16="http://schemas.microsoft.com/office/drawing/2014/main" xmlns="" id="{776D181D-F183-408A-A433-309D980C20A0}"/>
                    </a:ext>
                  </a:extLst>
                </p:cNvPr>
                <p:cNvCxnSpPr>
                  <a:cxnSpLocks/>
                </p:cNvCxnSpPr>
                <p:nvPr/>
              </p:nvCxnSpPr>
              <p:spPr>
                <a:xfrm flipV="1">
                  <a:off x="838855" y="2287724"/>
                  <a:ext cx="0" cy="460673"/>
                </a:xfrm>
                <a:prstGeom prst="line">
                  <a:avLst/>
                </a:prstGeom>
                <a:ln w="317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xmlns="" id="{069F5199-C813-4541-A557-07B0234415EC}"/>
                    </a:ext>
                  </a:extLst>
                </p:cNvPr>
                <p:cNvGrpSpPr/>
                <p:nvPr/>
              </p:nvGrpSpPr>
              <p:grpSpPr>
                <a:xfrm>
                  <a:off x="1157423" y="2056892"/>
                  <a:ext cx="400634" cy="461665"/>
                  <a:chOff x="3635559" y="3281859"/>
                  <a:chExt cx="400634" cy="461665"/>
                </a:xfrm>
              </p:grpSpPr>
              <p:sp>
                <p:nvSpPr>
                  <p:cNvPr id="17" name="椭圆 16">
                    <a:extLst>
                      <a:ext uri="{FF2B5EF4-FFF2-40B4-BE49-F238E27FC236}">
                        <a16:creationId xmlns:a16="http://schemas.microsoft.com/office/drawing/2014/main" xmlns="" id="{BA82E570-C35D-48B0-A029-EF3B9A4BAF51}"/>
                      </a:ext>
                    </a:extLst>
                  </p:cNvPr>
                  <p:cNvSpPr/>
                  <p:nvPr/>
                </p:nvSpPr>
                <p:spPr>
                  <a:xfrm>
                    <a:off x="3635896" y="3319341"/>
                    <a:ext cx="400297" cy="38670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xmlns="" id="{6E7AB419-2FAE-4C31-9D83-FF503D64D8E1}"/>
                      </a:ext>
                    </a:extLst>
                  </p:cNvPr>
                  <p:cNvSpPr txBox="1"/>
                  <p:nvPr/>
                </p:nvSpPr>
                <p:spPr>
                  <a:xfrm>
                    <a:off x="3635559" y="3281859"/>
                    <a:ext cx="400634" cy="461665"/>
                  </a:xfrm>
                  <a:prstGeom prst="rect">
                    <a:avLst/>
                  </a:prstGeom>
                  <a:noFill/>
                </p:spPr>
                <p:txBody>
                  <a:bodyPr wrap="square" rtlCol="0">
                    <a:spAutoFit/>
                  </a:bodyPr>
                  <a:lstStyle/>
                  <a:p>
                    <a:r>
                      <a:rPr lang="en-US" altLang="zh-CN" sz="2400" b="1" dirty="0">
                        <a:solidFill>
                          <a:srgbClr val="000000"/>
                        </a:solidFill>
                        <a:latin typeface="微软雅黑" panose="020B0503020204020204" pitchFamily="34" charset="-122"/>
                        <a:ea typeface="微软雅黑" panose="020B0503020204020204" pitchFamily="34" charset="-122"/>
                      </a:rPr>
                      <a:t>V</a:t>
                    </a:r>
                    <a:endParaRPr lang="zh-CN" altLang="en-US" sz="2400" b="1" dirty="0">
                      <a:solidFill>
                        <a:srgbClr val="000000"/>
                      </a:solidFill>
                    </a:endParaRPr>
                  </a:p>
                </p:txBody>
              </p:sp>
            </p:grpSp>
            <p:cxnSp>
              <p:nvCxnSpPr>
                <p:cNvPr id="14" name="直接连接符 13">
                  <a:extLst>
                    <a:ext uri="{FF2B5EF4-FFF2-40B4-BE49-F238E27FC236}">
                      <a16:creationId xmlns:a16="http://schemas.microsoft.com/office/drawing/2014/main" xmlns="" id="{A00DBD9B-ED1C-471C-B6C2-83F1809F568B}"/>
                    </a:ext>
                  </a:extLst>
                </p:cNvPr>
                <p:cNvCxnSpPr>
                  <a:cxnSpLocks/>
                </p:cNvCxnSpPr>
                <p:nvPr/>
              </p:nvCxnSpPr>
              <p:spPr>
                <a:xfrm flipH="1">
                  <a:off x="838855" y="2291732"/>
                  <a:ext cx="31856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155B292E-6F09-4F92-A5A5-EDEC04EEDBA8}"/>
                    </a:ext>
                  </a:extLst>
                </p:cNvPr>
                <p:cNvCxnSpPr>
                  <a:cxnSpLocks/>
                </p:cNvCxnSpPr>
                <p:nvPr/>
              </p:nvCxnSpPr>
              <p:spPr>
                <a:xfrm flipH="1">
                  <a:off x="1542563" y="2307091"/>
                  <a:ext cx="34778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2291C618-637C-4D20-B8D7-6450BFBC35B0}"/>
                    </a:ext>
                  </a:extLst>
                </p:cNvPr>
                <p:cNvCxnSpPr>
                  <a:cxnSpLocks/>
                </p:cNvCxnSpPr>
                <p:nvPr/>
              </p:nvCxnSpPr>
              <p:spPr>
                <a:xfrm flipV="1">
                  <a:off x="1890344" y="2287724"/>
                  <a:ext cx="0" cy="453678"/>
                </a:xfrm>
                <a:prstGeom prst="line">
                  <a:avLst/>
                </a:prstGeom>
                <a:ln w="317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3" name="矩形 2">
                <a:extLst>
                  <a:ext uri="{FF2B5EF4-FFF2-40B4-BE49-F238E27FC236}">
                    <a16:creationId xmlns:a16="http://schemas.microsoft.com/office/drawing/2014/main" xmlns="" id="{FE1617A4-981B-4E4D-9FF6-2ED9B66733C2}"/>
                  </a:ext>
                </a:extLst>
              </p:cNvPr>
              <p:cNvSpPr/>
              <p:nvPr/>
            </p:nvSpPr>
            <p:spPr>
              <a:xfrm>
                <a:off x="5480567" y="2161587"/>
                <a:ext cx="648072" cy="21602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a:extLst>
                  <a:ext uri="{FF2B5EF4-FFF2-40B4-BE49-F238E27FC236}">
                    <a16:creationId xmlns:a16="http://schemas.microsoft.com/office/drawing/2014/main" xmlns="" id="{81936B4C-C636-46CA-93C7-54E41F2A86C1}"/>
                  </a:ext>
                </a:extLst>
              </p:cNvPr>
              <p:cNvSpPr/>
              <p:nvPr/>
            </p:nvSpPr>
            <p:spPr>
              <a:xfrm>
                <a:off x="6630322" y="2161587"/>
                <a:ext cx="648072" cy="216024"/>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a:extLst>
                  <a:ext uri="{FF2B5EF4-FFF2-40B4-BE49-F238E27FC236}">
                    <a16:creationId xmlns:a16="http://schemas.microsoft.com/office/drawing/2014/main" xmlns="" id="{D4ABAE3E-90EB-4042-B675-0CCFB4DB1208}"/>
                  </a:ext>
                </a:extLst>
              </p:cNvPr>
              <p:cNvCxnSpPr>
                <a:cxnSpLocks/>
                <a:stCxn id="48" idx="1"/>
              </p:cNvCxnSpPr>
              <p:nvPr/>
            </p:nvCxnSpPr>
            <p:spPr>
              <a:xfrm flipH="1">
                <a:off x="6128640" y="2269599"/>
                <a:ext cx="50168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xmlns="" id="{96EEBE14-B586-49ED-84E6-5DBF65C13262}"/>
                  </a:ext>
                </a:extLst>
              </p:cNvPr>
              <p:cNvCxnSpPr>
                <a:cxnSpLocks/>
              </p:cNvCxnSpPr>
              <p:nvPr/>
            </p:nvCxnSpPr>
            <p:spPr>
              <a:xfrm flipV="1">
                <a:off x="4877561" y="2277739"/>
                <a:ext cx="0" cy="448528"/>
              </a:xfrm>
              <a:prstGeom prst="line">
                <a:avLst/>
              </a:prstGeom>
              <a:ln w="31750">
                <a:solidFill>
                  <a:schemeClr val="tx1"/>
                </a:solidFill>
                <a:headEnd type="none"/>
              </a:ln>
            </p:spPr>
            <p:style>
              <a:lnRef idx="1">
                <a:schemeClr val="accent1"/>
              </a:lnRef>
              <a:fillRef idx="0">
                <a:schemeClr val="accent1"/>
              </a:fillRef>
              <a:effectRef idx="0">
                <a:schemeClr val="accent1"/>
              </a:effectRef>
              <a:fontRef idx="minor">
                <a:schemeClr val="tx1"/>
              </a:fontRef>
            </p:style>
          </p:cxnSp>
          <p:grpSp>
            <p:nvGrpSpPr>
              <p:cNvPr id="53" name="组合 52">
                <a:extLst>
                  <a:ext uri="{FF2B5EF4-FFF2-40B4-BE49-F238E27FC236}">
                    <a16:creationId xmlns:a16="http://schemas.microsoft.com/office/drawing/2014/main" xmlns="" id="{44D2D31C-AB95-411B-BB68-768DFA589BBA}"/>
                  </a:ext>
                </a:extLst>
              </p:cNvPr>
              <p:cNvGrpSpPr/>
              <p:nvPr/>
            </p:nvGrpSpPr>
            <p:grpSpPr>
              <a:xfrm>
                <a:off x="4703807" y="2680258"/>
                <a:ext cx="400634" cy="461665"/>
                <a:chOff x="3635559" y="3281859"/>
                <a:chExt cx="400634" cy="461665"/>
              </a:xfrm>
            </p:grpSpPr>
            <p:sp>
              <p:nvSpPr>
                <p:cNvPr id="57" name="椭圆 56">
                  <a:extLst>
                    <a:ext uri="{FF2B5EF4-FFF2-40B4-BE49-F238E27FC236}">
                      <a16:creationId xmlns:a16="http://schemas.microsoft.com/office/drawing/2014/main" xmlns="" id="{3DAA57FD-02F0-450B-BAA2-68313A5036FA}"/>
                    </a:ext>
                  </a:extLst>
                </p:cNvPr>
                <p:cNvSpPr/>
                <p:nvPr/>
              </p:nvSpPr>
              <p:spPr>
                <a:xfrm>
                  <a:off x="3635896" y="3319341"/>
                  <a:ext cx="400297" cy="386702"/>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a:extLst>
                    <a:ext uri="{FF2B5EF4-FFF2-40B4-BE49-F238E27FC236}">
                      <a16:creationId xmlns:a16="http://schemas.microsoft.com/office/drawing/2014/main" xmlns="" id="{504F074C-8ED0-4D44-9D86-5346BD9F941C}"/>
                    </a:ext>
                  </a:extLst>
                </p:cNvPr>
                <p:cNvSpPr txBox="1"/>
                <p:nvPr/>
              </p:nvSpPr>
              <p:spPr>
                <a:xfrm>
                  <a:off x="3635559" y="3281859"/>
                  <a:ext cx="400634" cy="461665"/>
                </a:xfrm>
                <a:prstGeom prst="rect">
                  <a:avLst/>
                </a:prstGeom>
                <a:noFill/>
              </p:spPr>
              <p:txBody>
                <a:bodyPr wrap="square" rtlCol="0">
                  <a:spAutoFit/>
                </a:bodyPr>
                <a:lstStyle/>
                <a:p>
                  <a:r>
                    <a:rPr lang="en-US" altLang="zh-CN" sz="2400" b="1" dirty="0">
                      <a:solidFill>
                        <a:srgbClr val="000000"/>
                      </a:solidFill>
                      <a:latin typeface="微软雅黑" panose="020B0503020204020204" pitchFamily="34" charset="-122"/>
                      <a:ea typeface="微软雅黑" panose="020B0503020204020204" pitchFamily="34" charset="-122"/>
                    </a:rPr>
                    <a:t>A</a:t>
                  </a:r>
                  <a:endParaRPr lang="zh-CN" altLang="en-US" sz="2400" b="1" dirty="0">
                    <a:solidFill>
                      <a:srgbClr val="000000"/>
                    </a:solidFill>
                  </a:endParaRPr>
                </a:p>
              </p:txBody>
            </p:sp>
          </p:grpSp>
          <p:cxnSp>
            <p:nvCxnSpPr>
              <p:cNvPr id="59" name="直接连接符 58">
                <a:extLst>
                  <a:ext uri="{FF2B5EF4-FFF2-40B4-BE49-F238E27FC236}">
                    <a16:creationId xmlns:a16="http://schemas.microsoft.com/office/drawing/2014/main" xmlns="" id="{7C79DE7E-AA89-47C0-85B5-46D049AE4619}"/>
                  </a:ext>
                </a:extLst>
              </p:cNvPr>
              <p:cNvCxnSpPr>
                <a:cxnSpLocks/>
              </p:cNvCxnSpPr>
              <p:nvPr/>
            </p:nvCxnSpPr>
            <p:spPr>
              <a:xfrm flipV="1">
                <a:off x="4904124" y="3097373"/>
                <a:ext cx="0" cy="403894"/>
              </a:xfrm>
              <a:prstGeom prst="line">
                <a:avLst/>
              </a:prstGeom>
              <a:ln w="3175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xmlns="" id="{B834DC35-90CF-4541-8669-2D06D7E6050E}"/>
                  </a:ext>
                </a:extLst>
              </p:cNvPr>
              <p:cNvCxnSpPr>
                <a:cxnSpLocks/>
              </p:cNvCxnSpPr>
              <p:nvPr/>
            </p:nvCxnSpPr>
            <p:spPr>
              <a:xfrm flipV="1">
                <a:off x="6930772" y="1816251"/>
                <a:ext cx="0" cy="331691"/>
              </a:xfrm>
              <a:prstGeom prst="line">
                <a:avLst/>
              </a:prstGeom>
              <a:ln w="3175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grpSp>
        <p:sp>
          <p:nvSpPr>
            <p:cNvPr id="70" name="文本框 69">
              <a:extLst>
                <a:ext uri="{FF2B5EF4-FFF2-40B4-BE49-F238E27FC236}">
                  <a16:creationId xmlns:a16="http://schemas.microsoft.com/office/drawing/2014/main" xmlns="" id="{F2B01785-E221-4D3A-BBA0-262972E44395}"/>
                </a:ext>
              </a:extLst>
            </p:cNvPr>
            <p:cNvSpPr txBox="1"/>
            <p:nvPr/>
          </p:nvSpPr>
          <p:spPr>
            <a:xfrm>
              <a:off x="6921434" y="2540951"/>
              <a:ext cx="593430"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R'</a:t>
              </a:r>
              <a:endParaRPr lang="zh-CN" altLang="en-US" sz="2800" b="1" dirty="0">
                <a:latin typeface="微软雅黑" panose="020B0503020204020204" pitchFamily="34" charset="-122"/>
                <a:ea typeface="微软雅黑" panose="020B0503020204020204" pitchFamily="34" charset="-122"/>
              </a:endParaRPr>
            </a:p>
          </p:txBody>
        </p:sp>
        <p:sp>
          <p:nvSpPr>
            <p:cNvPr id="71" name="文本框 70">
              <a:extLst>
                <a:ext uri="{FF2B5EF4-FFF2-40B4-BE49-F238E27FC236}">
                  <a16:creationId xmlns:a16="http://schemas.microsoft.com/office/drawing/2014/main" xmlns="" id="{91151A09-C6C2-4B1A-8619-8E2169B09B6B}"/>
                </a:ext>
              </a:extLst>
            </p:cNvPr>
            <p:cNvSpPr txBox="1"/>
            <p:nvPr/>
          </p:nvSpPr>
          <p:spPr>
            <a:xfrm>
              <a:off x="6698843" y="1761117"/>
              <a:ext cx="496008"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P</a:t>
              </a:r>
              <a:endParaRPr lang="zh-CN" altLang="en-US" sz="2800" b="1" dirty="0">
                <a:latin typeface="微软雅黑" panose="020B0503020204020204" pitchFamily="34" charset="-122"/>
                <a:ea typeface="微软雅黑" panose="020B0503020204020204" pitchFamily="34" charset="-122"/>
              </a:endParaRPr>
            </a:p>
          </p:txBody>
        </p:sp>
        <p:sp>
          <p:nvSpPr>
            <p:cNvPr id="72" name="文本框 71">
              <a:extLst>
                <a:ext uri="{FF2B5EF4-FFF2-40B4-BE49-F238E27FC236}">
                  <a16:creationId xmlns:a16="http://schemas.microsoft.com/office/drawing/2014/main" xmlns="" id="{C35EE0B2-74FB-47D3-8D22-1BBB93AFB093}"/>
                </a:ext>
              </a:extLst>
            </p:cNvPr>
            <p:cNvSpPr txBox="1"/>
            <p:nvPr/>
          </p:nvSpPr>
          <p:spPr>
            <a:xfrm>
              <a:off x="6624311" y="3746410"/>
              <a:ext cx="496008"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S</a:t>
              </a:r>
              <a:endParaRPr lang="zh-CN" altLang="en-US" sz="2800" b="1" dirty="0">
                <a:latin typeface="微软雅黑" panose="020B0503020204020204" pitchFamily="34" charset="-122"/>
                <a:ea typeface="微软雅黑" panose="020B0503020204020204" pitchFamily="34" charset="-122"/>
              </a:endParaRPr>
            </a:p>
          </p:txBody>
        </p:sp>
        <p:sp>
          <p:nvSpPr>
            <p:cNvPr id="73" name="文本框 72">
              <a:extLst>
                <a:ext uri="{FF2B5EF4-FFF2-40B4-BE49-F238E27FC236}">
                  <a16:creationId xmlns:a16="http://schemas.microsoft.com/office/drawing/2014/main" xmlns="" id="{E4EAB836-D9E2-4EE1-B13C-E9E3CBDFCE83}"/>
                </a:ext>
              </a:extLst>
            </p:cNvPr>
            <p:cNvSpPr txBox="1"/>
            <p:nvPr/>
          </p:nvSpPr>
          <p:spPr>
            <a:xfrm>
              <a:off x="6515102" y="2045086"/>
              <a:ext cx="496008"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a</a:t>
              </a:r>
              <a:endParaRPr lang="zh-CN" altLang="en-US" sz="2800" b="1" dirty="0">
                <a:latin typeface="微软雅黑" panose="020B0503020204020204" pitchFamily="34" charset="-122"/>
                <a:ea typeface="微软雅黑" panose="020B0503020204020204" pitchFamily="34" charset="-122"/>
              </a:endParaRPr>
            </a:p>
          </p:txBody>
        </p:sp>
        <p:sp>
          <p:nvSpPr>
            <p:cNvPr id="74" name="文本框 73">
              <a:extLst>
                <a:ext uri="{FF2B5EF4-FFF2-40B4-BE49-F238E27FC236}">
                  <a16:creationId xmlns:a16="http://schemas.microsoft.com/office/drawing/2014/main" xmlns="" id="{2DE73107-B394-4F16-8F53-D150E46D0D73}"/>
                </a:ext>
              </a:extLst>
            </p:cNvPr>
            <p:cNvSpPr txBox="1"/>
            <p:nvPr/>
          </p:nvSpPr>
          <p:spPr>
            <a:xfrm>
              <a:off x="7369675" y="2095104"/>
              <a:ext cx="496008" cy="523220"/>
            </a:xfrm>
            <a:prstGeom prst="rect">
              <a:avLst/>
            </a:prstGeom>
            <a:noFill/>
          </p:spPr>
          <p:txBody>
            <a:bodyPr wrap="square" rtlCol="0">
              <a:spAutoFit/>
            </a:bodyPr>
            <a:lstStyle/>
            <a:p>
              <a:r>
                <a:rPr lang="en-US" altLang="zh-CN" sz="2800" b="1" dirty="0">
                  <a:latin typeface="微软雅黑" panose="020B0503020204020204" pitchFamily="34" charset="-122"/>
                  <a:ea typeface="微软雅黑" panose="020B0503020204020204" pitchFamily="34" charset="-122"/>
                </a:rPr>
                <a:t>b</a:t>
              </a:r>
              <a:endParaRPr lang="zh-CN" altLang="en-US" sz="2800" b="1"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207509712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6039A80C-5FCB-45F6-9F03-AB1CB392674A}"/>
              </a:ext>
            </a:extLst>
          </p:cNvPr>
          <p:cNvSpPr>
            <a:spLocks noChangeArrowheads="1"/>
          </p:cNvSpPr>
          <p:nvPr/>
        </p:nvSpPr>
        <p:spPr bwMode="auto">
          <a:xfrm>
            <a:off x="553714" y="280357"/>
            <a:ext cx="5184576"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a:t>
            </a:r>
            <a:r>
              <a:rPr lang="zh-CN" altLang="en-US" sz="3200" b="1" dirty="0">
                <a:solidFill>
                  <a:srgbClr val="FF0000"/>
                </a:solidFill>
                <a:latin typeface="微软雅黑" pitchFamily="34" charset="-122"/>
                <a:ea typeface="微软雅黑" pitchFamily="34" charset="-122"/>
                <a:cs typeface="仿宋"/>
              </a:rPr>
              <a:t>进行实验与收集证据</a:t>
            </a:r>
          </a:p>
        </p:txBody>
      </p:sp>
      <p:sp>
        <p:nvSpPr>
          <p:cNvPr id="6" name="Rectangle 7">
            <a:extLst>
              <a:ext uri="{FF2B5EF4-FFF2-40B4-BE49-F238E27FC236}">
                <a16:creationId xmlns:a16="http://schemas.microsoft.com/office/drawing/2014/main" xmlns="" id="{60B65708-3F59-414F-982B-67ADA9795210}"/>
              </a:ext>
            </a:extLst>
          </p:cNvPr>
          <p:cNvSpPr>
            <a:spLocks noChangeArrowheads="1"/>
          </p:cNvSpPr>
          <p:nvPr/>
        </p:nvSpPr>
        <p:spPr bwMode="auto">
          <a:xfrm>
            <a:off x="413577" y="840336"/>
            <a:ext cx="8193209"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按电路图将实验器材连成电路。</a:t>
            </a:r>
          </a:p>
        </p:txBody>
      </p:sp>
      <p:pic>
        <p:nvPicPr>
          <p:cNvPr id="10" name="图片 9">
            <a:extLst>
              <a:ext uri="{FF2B5EF4-FFF2-40B4-BE49-F238E27FC236}">
                <a16:creationId xmlns:a16="http://schemas.microsoft.com/office/drawing/2014/main" xmlns="" id="{DF015DA2-E67A-495D-9701-77C72CB57799}"/>
              </a:ext>
            </a:extLst>
          </p:cNvPr>
          <p:cNvPicPr>
            <a:picLocks noChangeAspect="1"/>
          </p:cNvPicPr>
          <p:nvPr/>
        </p:nvPicPr>
        <p:blipFill>
          <a:blip r:embed="rId2"/>
          <a:stretch>
            <a:fillRect/>
          </a:stretch>
        </p:blipFill>
        <p:spPr>
          <a:xfrm>
            <a:off x="1216520" y="1930655"/>
            <a:ext cx="2578126" cy="1993751"/>
          </a:xfrm>
          <a:prstGeom prst="rect">
            <a:avLst/>
          </a:prstGeom>
        </p:spPr>
      </p:pic>
      <p:grpSp>
        <p:nvGrpSpPr>
          <p:cNvPr id="39" name="组合 38">
            <a:extLst>
              <a:ext uri="{FF2B5EF4-FFF2-40B4-BE49-F238E27FC236}">
                <a16:creationId xmlns:a16="http://schemas.microsoft.com/office/drawing/2014/main" xmlns="" id="{B678C496-8444-4CFE-95EA-2E73FB41521D}"/>
              </a:ext>
            </a:extLst>
          </p:cNvPr>
          <p:cNvGrpSpPr/>
          <p:nvPr/>
        </p:nvGrpSpPr>
        <p:grpSpPr>
          <a:xfrm>
            <a:off x="3815006" y="1488566"/>
            <a:ext cx="4977905" cy="3257836"/>
            <a:chOff x="3815006" y="1488566"/>
            <a:chExt cx="4977905" cy="3257836"/>
          </a:xfrm>
        </p:grpSpPr>
        <p:pic>
          <p:nvPicPr>
            <p:cNvPr id="19" name="图片 18">
              <a:extLst>
                <a:ext uri="{FF2B5EF4-FFF2-40B4-BE49-F238E27FC236}">
                  <a16:creationId xmlns:a16="http://schemas.microsoft.com/office/drawing/2014/main" xmlns="" id="{218570D8-3E4B-4C80-A35C-68157E8D2AA4}"/>
                </a:ext>
              </a:extLst>
            </p:cNvPr>
            <p:cNvPicPr>
              <a:picLocks noChangeAspect="1"/>
            </p:cNvPicPr>
            <p:nvPr/>
          </p:nvPicPr>
          <p:blipFill>
            <a:blip r:embed="rId3"/>
            <a:stretch>
              <a:fillRect/>
            </a:stretch>
          </p:blipFill>
          <p:spPr>
            <a:xfrm>
              <a:off x="5334294" y="3130086"/>
              <a:ext cx="1509403" cy="579832"/>
            </a:xfrm>
            <a:prstGeom prst="rect">
              <a:avLst/>
            </a:prstGeom>
          </p:spPr>
        </p:pic>
        <p:pic>
          <p:nvPicPr>
            <p:cNvPr id="22" name="图片 21">
              <a:extLst>
                <a:ext uri="{FF2B5EF4-FFF2-40B4-BE49-F238E27FC236}">
                  <a16:creationId xmlns:a16="http://schemas.microsoft.com/office/drawing/2014/main" xmlns="" id="{642B88AD-E318-4D39-AE13-C0D8350BD719}"/>
                </a:ext>
              </a:extLst>
            </p:cNvPr>
            <p:cNvPicPr>
              <a:picLocks noChangeAspect="1"/>
            </p:cNvPicPr>
            <p:nvPr/>
          </p:nvPicPr>
          <p:blipFill>
            <a:blip r:embed="rId4"/>
            <a:stretch>
              <a:fillRect/>
            </a:stretch>
          </p:blipFill>
          <p:spPr>
            <a:xfrm>
              <a:off x="4588343" y="4097497"/>
              <a:ext cx="1657143" cy="580952"/>
            </a:xfrm>
            <a:prstGeom prst="rect">
              <a:avLst/>
            </a:prstGeom>
          </p:spPr>
        </p:pic>
        <p:pic>
          <p:nvPicPr>
            <p:cNvPr id="23" name="图片 22">
              <a:extLst>
                <a:ext uri="{FF2B5EF4-FFF2-40B4-BE49-F238E27FC236}">
                  <a16:creationId xmlns:a16="http://schemas.microsoft.com/office/drawing/2014/main" xmlns="" id="{C2FBB2E9-96DE-4FE1-8728-A97F0132C158}"/>
                </a:ext>
              </a:extLst>
            </p:cNvPr>
            <p:cNvPicPr>
              <a:picLocks noChangeAspect="1"/>
            </p:cNvPicPr>
            <p:nvPr/>
          </p:nvPicPr>
          <p:blipFill>
            <a:blip r:embed="rId5"/>
            <a:stretch>
              <a:fillRect/>
            </a:stretch>
          </p:blipFill>
          <p:spPr>
            <a:xfrm>
              <a:off x="6732240" y="4155926"/>
              <a:ext cx="1076190" cy="590476"/>
            </a:xfrm>
            <a:prstGeom prst="rect">
              <a:avLst/>
            </a:prstGeom>
          </p:spPr>
        </p:pic>
        <p:pic>
          <p:nvPicPr>
            <p:cNvPr id="51" name="图片 7">
              <a:extLst>
                <a:ext uri="{FF2B5EF4-FFF2-40B4-BE49-F238E27FC236}">
                  <a16:creationId xmlns:a16="http://schemas.microsoft.com/office/drawing/2014/main" xmlns="" id="{203ED28F-865C-4364-AF60-D70FECFA75D2}"/>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43582" y="2927531"/>
              <a:ext cx="1649329" cy="85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图片 25">
              <a:extLst>
                <a:ext uri="{FF2B5EF4-FFF2-40B4-BE49-F238E27FC236}">
                  <a16:creationId xmlns:a16="http://schemas.microsoft.com/office/drawing/2014/main" xmlns="" id="{F6D09168-4ED8-4EC1-BFA3-E9ADAD77F64E}"/>
                </a:ext>
              </a:extLst>
            </p:cNvPr>
            <p:cNvPicPr>
              <a:picLocks noChangeAspect="1"/>
            </p:cNvPicPr>
            <p:nvPr/>
          </p:nvPicPr>
          <p:blipFill>
            <a:blip r:embed="rId7"/>
            <a:stretch>
              <a:fillRect/>
            </a:stretch>
          </p:blipFill>
          <p:spPr>
            <a:xfrm>
              <a:off x="5655722" y="1488566"/>
              <a:ext cx="1238433" cy="1491350"/>
            </a:xfrm>
            <a:prstGeom prst="rect">
              <a:avLst/>
            </a:prstGeom>
          </p:spPr>
        </p:pic>
        <p:pic>
          <p:nvPicPr>
            <p:cNvPr id="55" name="图片 54">
              <a:extLst>
                <a:ext uri="{FF2B5EF4-FFF2-40B4-BE49-F238E27FC236}">
                  <a16:creationId xmlns:a16="http://schemas.microsoft.com/office/drawing/2014/main" xmlns="" id="{83288DBF-A233-4136-9E5C-8E8CF38C90D4}"/>
                </a:ext>
              </a:extLst>
            </p:cNvPr>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15006" y="1638090"/>
              <a:ext cx="1472846" cy="1556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4" name="任意多边形: 形状 33">
            <a:extLst>
              <a:ext uri="{FF2B5EF4-FFF2-40B4-BE49-F238E27FC236}">
                <a16:creationId xmlns:a16="http://schemas.microsoft.com/office/drawing/2014/main" xmlns="" id="{F303BAD2-71B0-4E37-890E-537F3A2C46E2}"/>
              </a:ext>
            </a:extLst>
          </p:cNvPr>
          <p:cNvSpPr/>
          <p:nvPr/>
        </p:nvSpPr>
        <p:spPr>
          <a:xfrm>
            <a:off x="6134986" y="4380614"/>
            <a:ext cx="712381" cy="170121"/>
          </a:xfrm>
          <a:custGeom>
            <a:avLst/>
            <a:gdLst>
              <a:gd name="connsiteX0" fmla="*/ 0 w 712381"/>
              <a:gd name="connsiteY0" fmla="*/ 116958 h 170121"/>
              <a:gd name="connsiteX1" fmla="*/ 223284 w 712381"/>
              <a:gd name="connsiteY1" fmla="*/ 53163 h 170121"/>
              <a:gd name="connsiteX2" fmla="*/ 265814 w 712381"/>
              <a:gd name="connsiteY2" fmla="*/ 42530 h 170121"/>
              <a:gd name="connsiteX3" fmla="*/ 329609 w 712381"/>
              <a:gd name="connsiteY3" fmla="*/ 21265 h 170121"/>
              <a:gd name="connsiteX4" fmla="*/ 361507 w 712381"/>
              <a:gd name="connsiteY4" fmla="*/ 10633 h 170121"/>
              <a:gd name="connsiteX5" fmla="*/ 425302 w 712381"/>
              <a:gd name="connsiteY5" fmla="*/ 0 h 170121"/>
              <a:gd name="connsiteX6" fmla="*/ 595423 w 712381"/>
              <a:gd name="connsiteY6" fmla="*/ 21265 h 170121"/>
              <a:gd name="connsiteX7" fmla="*/ 627321 w 712381"/>
              <a:gd name="connsiteY7" fmla="*/ 31898 h 170121"/>
              <a:gd name="connsiteX8" fmla="*/ 659219 w 712381"/>
              <a:gd name="connsiteY8" fmla="*/ 53163 h 170121"/>
              <a:gd name="connsiteX9" fmla="*/ 701749 w 712381"/>
              <a:gd name="connsiteY9" fmla="*/ 116958 h 170121"/>
              <a:gd name="connsiteX10" fmla="*/ 712381 w 712381"/>
              <a:gd name="connsiteY10" fmla="*/ 170121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2381" h="170121">
                <a:moveTo>
                  <a:pt x="0" y="116958"/>
                </a:moveTo>
                <a:lnTo>
                  <a:pt x="223284" y="53163"/>
                </a:lnTo>
                <a:cubicBezTo>
                  <a:pt x="237356" y="49223"/>
                  <a:pt x="251817" y="46729"/>
                  <a:pt x="265814" y="42530"/>
                </a:cubicBezTo>
                <a:cubicBezTo>
                  <a:pt x="287284" y="36089"/>
                  <a:pt x="308344" y="28353"/>
                  <a:pt x="329609" y="21265"/>
                </a:cubicBezTo>
                <a:cubicBezTo>
                  <a:pt x="340242" y="17721"/>
                  <a:pt x="350452" y="12476"/>
                  <a:pt x="361507" y="10633"/>
                </a:cubicBezTo>
                <a:lnTo>
                  <a:pt x="425302" y="0"/>
                </a:lnTo>
                <a:cubicBezTo>
                  <a:pt x="524184" y="8240"/>
                  <a:pt x="526306" y="1517"/>
                  <a:pt x="595423" y="21265"/>
                </a:cubicBezTo>
                <a:cubicBezTo>
                  <a:pt x="606200" y="24344"/>
                  <a:pt x="617296" y="26886"/>
                  <a:pt x="627321" y="31898"/>
                </a:cubicBezTo>
                <a:cubicBezTo>
                  <a:pt x="638751" y="37613"/>
                  <a:pt x="648586" y="46075"/>
                  <a:pt x="659219" y="53163"/>
                </a:cubicBezTo>
                <a:cubicBezTo>
                  <a:pt x="673396" y="74428"/>
                  <a:pt x="696737" y="91897"/>
                  <a:pt x="701749" y="116958"/>
                </a:cubicBezTo>
                <a:lnTo>
                  <a:pt x="712381" y="170121"/>
                </a:ln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a:extLst>
              <a:ext uri="{FF2B5EF4-FFF2-40B4-BE49-F238E27FC236}">
                <a16:creationId xmlns:a16="http://schemas.microsoft.com/office/drawing/2014/main" xmlns="" id="{C0B2C583-5150-44BD-ABAA-85401E4A9F76}"/>
              </a:ext>
            </a:extLst>
          </p:cNvPr>
          <p:cNvSpPr/>
          <p:nvPr/>
        </p:nvSpPr>
        <p:spPr>
          <a:xfrm>
            <a:off x="7429507" y="3391786"/>
            <a:ext cx="566177" cy="1180368"/>
          </a:xfrm>
          <a:custGeom>
            <a:avLst/>
            <a:gdLst>
              <a:gd name="connsiteX0" fmla="*/ 13284 w 566177"/>
              <a:gd name="connsiteY0" fmla="*/ 0 h 1180368"/>
              <a:gd name="connsiteX1" fmla="*/ 13284 w 566177"/>
              <a:gd name="connsiteY1" fmla="*/ 202019 h 1180368"/>
              <a:gd name="connsiteX2" fmla="*/ 23916 w 566177"/>
              <a:gd name="connsiteY2" fmla="*/ 233916 h 1180368"/>
              <a:gd name="connsiteX3" fmla="*/ 77079 w 566177"/>
              <a:gd name="connsiteY3" fmla="*/ 297712 h 1180368"/>
              <a:gd name="connsiteX4" fmla="*/ 87712 w 566177"/>
              <a:gd name="connsiteY4" fmla="*/ 329609 h 1180368"/>
              <a:gd name="connsiteX5" fmla="*/ 119609 w 566177"/>
              <a:gd name="connsiteY5" fmla="*/ 340242 h 1180368"/>
              <a:gd name="connsiteX6" fmla="*/ 151507 w 566177"/>
              <a:gd name="connsiteY6" fmla="*/ 361507 h 1180368"/>
              <a:gd name="connsiteX7" fmla="*/ 183405 w 566177"/>
              <a:gd name="connsiteY7" fmla="*/ 393405 h 1180368"/>
              <a:gd name="connsiteX8" fmla="*/ 225935 w 566177"/>
              <a:gd name="connsiteY8" fmla="*/ 404037 h 1180368"/>
              <a:gd name="connsiteX9" fmla="*/ 268465 w 566177"/>
              <a:gd name="connsiteY9" fmla="*/ 425302 h 1180368"/>
              <a:gd name="connsiteX10" fmla="*/ 300363 w 566177"/>
              <a:gd name="connsiteY10" fmla="*/ 435935 h 1180368"/>
              <a:gd name="connsiteX11" fmla="*/ 364158 w 566177"/>
              <a:gd name="connsiteY11" fmla="*/ 478465 h 1180368"/>
              <a:gd name="connsiteX12" fmla="*/ 396056 w 566177"/>
              <a:gd name="connsiteY12" fmla="*/ 499730 h 1180368"/>
              <a:gd name="connsiteX13" fmla="*/ 427953 w 566177"/>
              <a:gd name="connsiteY13" fmla="*/ 520995 h 1180368"/>
              <a:gd name="connsiteX14" fmla="*/ 491749 w 566177"/>
              <a:gd name="connsiteY14" fmla="*/ 574158 h 1180368"/>
              <a:gd name="connsiteX15" fmla="*/ 534279 w 566177"/>
              <a:gd name="connsiteY15" fmla="*/ 659219 h 1180368"/>
              <a:gd name="connsiteX16" fmla="*/ 566177 w 566177"/>
              <a:gd name="connsiteY16" fmla="*/ 776177 h 1180368"/>
              <a:gd name="connsiteX17" fmla="*/ 555544 w 566177"/>
              <a:gd name="connsiteY17" fmla="*/ 935665 h 1180368"/>
              <a:gd name="connsiteX18" fmla="*/ 534279 w 566177"/>
              <a:gd name="connsiteY18" fmla="*/ 967563 h 1180368"/>
              <a:gd name="connsiteX19" fmla="*/ 523646 w 566177"/>
              <a:gd name="connsiteY19" fmla="*/ 999461 h 1180368"/>
              <a:gd name="connsiteX20" fmla="*/ 449219 w 566177"/>
              <a:gd name="connsiteY20" fmla="*/ 1052623 h 1180368"/>
              <a:gd name="connsiteX21" fmla="*/ 427953 w 566177"/>
              <a:gd name="connsiteY21" fmla="*/ 1073888 h 1180368"/>
              <a:gd name="connsiteX22" fmla="*/ 396056 w 566177"/>
              <a:gd name="connsiteY22" fmla="*/ 1084521 h 1180368"/>
              <a:gd name="connsiteX23" fmla="*/ 364158 w 566177"/>
              <a:gd name="connsiteY23" fmla="*/ 1105786 h 1180368"/>
              <a:gd name="connsiteX24" fmla="*/ 332260 w 566177"/>
              <a:gd name="connsiteY24" fmla="*/ 1116419 h 1180368"/>
              <a:gd name="connsiteX25" fmla="*/ 268465 w 566177"/>
              <a:gd name="connsiteY25" fmla="*/ 1148316 h 1180368"/>
              <a:gd name="connsiteX26" fmla="*/ 204670 w 566177"/>
              <a:gd name="connsiteY26" fmla="*/ 1158949 h 1180368"/>
              <a:gd name="connsiteX27" fmla="*/ 108977 w 566177"/>
              <a:gd name="connsiteY27" fmla="*/ 1180214 h 118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177" h="1180368">
                <a:moveTo>
                  <a:pt x="13284" y="0"/>
                </a:moveTo>
                <a:cubicBezTo>
                  <a:pt x="-5341" y="93121"/>
                  <a:pt x="-3493" y="59417"/>
                  <a:pt x="13284" y="202019"/>
                </a:cubicBezTo>
                <a:cubicBezTo>
                  <a:pt x="14593" y="213150"/>
                  <a:pt x="18904" y="223892"/>
                  <a:pt x="23916" y="233916"/>
                </a:cubicBezTo>
                <a:cubicBezTo>
                  <a:pt x="38719" y="263523"/>
                  <a:pt x="53563" y="274196"/>
                  <a:pt x="77079" y="297712"/>
                </a:cubicBezTo>
                <a:cubicBezTo>
                  <a:pt x="80623" y="308344"/>
                  <a:pt x="79787" y="321684"/>
                  <a:pt x="87712" y="329609"/>
                </a:cubicBezTo>
                <a:cubicBezTo>
                  <a:pt x="95637" y="337534"/>
                  <a:pt x="109585" y="335230"/>
                  <a:pt x="119609" y="340242"/>
                </a:cubicBezTo>
                <a:cubicBezTo>
                  <a:pt x="131039" y="345957"/>
                  <a:pt x="141690" y="353326"/>
                  <a:pt x="151507" y="361507"/>
                </a:cubicBezTo>
                <a:cubicBezTo>
                  <a:pt x="163059" y="371133"/>
                  <a:pt x="170349" y="385945"/>
                  <a:pt x="183405" y="393405"/>
                </a:cubicBezTo>
                <a:cubicBezTo>
                  <a:pt x="196093" y="400655"/>
                  <a:pt x="211758" y="400493"/>
                  <a:pt x="225935" y="404037"/>
                </a:cubicBezTo>
                <a:cubicBezTo>
                  <a:pt x="240112" y="411125"/>
                  <a:pt x="253897" y="419058"/>
                  <a:pt x="268465" y="425302"/>
                </a:cubicBezTo>
                <a:cubicBezTo>
                  <a:pt x="278767" y="429717"/>
                  <a:pt x="290566" y="430492"/>
                  <a:pt x="300363" y="435935"/>
                </a:cubicBezTo>
                <a:cubicBezTo>
                  <a:pt x="322704" y="448347"/>
                  <a:pt x="342893" y="464288"/>
                  <a:pt x="364158" y="478465"/>
                </a:cubicBezTo>
                <a:lnTo>
                  <a:pt x="396056" y="499730"/>
                </a:lnTo>
                <a:cubicBezTo>
                  <a:pt x="406688" y="506818"/>
                  <a:pt x="418917" y="511959"/>
                  <a:pt x="427953" y="520995"/>
                </a:cubicBezTo>
                <a:cubicBezTo>
                  <a:pt x="461749" y="554791"/>
                  <a:pt x="441199" y="536246"/>
                  <a:pt x="491749" y="574158"/>
                </a:cubicBezTo>
                <a:cubicBezTo>
                  <a:pt x="505926" y="602512"/>
                  <a:pt x="524254" y="629145"/>
                  <a:pt x="534279" y="659219"/>
                </a:cubicBezTo>
                <a:cubicBezTo>
                  <a:pt x="561259" y="740159"/>
                  <a:pt x="551148" y="701034"/>
                  <a:pt x="566177" y="776177"/>
                </a:cubicBezTo>
                <a:cubicBezTo>
                  <a:pt x="562633" y="829340"/>
                  <a:pt x="564303" y="883109"/>
                  <a:pt x="555544" y="935665"/>
                </a:cubicBezTo>
                <a:cubicBezTo>
                  <a:pt x="553443" y="948270"/>
                  <a:pt x="539994" y="956133"/>
                  <a:pt x="534279" y="967563"/>
                </a:cubicBezTo>
                <a:cubicBezTo>
                  <a:pt x="529267" y="977588"/>
                  <a:pt x="530821" y="990851"/>
                  <a:pt x="523646" y="999461"/>
                </a:cubicBezTo>
                <a:cubicBezTo>
                  <a:pt x="508683" y="1017416"/>
                  <a:pt x="468610" y="1037111"/>
                  <a:pt x="449219" y="1052623"/>
                </a:cubicBezTo>
                <a:cubicBezTo>
                  <a:pt x="441391" y="1058885"/>
                  <a:pt x="436549" y="1068730"/>
                  <a:pt x="427953" y="1073888"/>
                </a:cubicBezTo>
                <a:cubicBezTo>
                  <a:pt x="418343" y="1079654"/>
                  <a:pt x="406080" y="1079509"/>
                  <a:pt x="396056" y="1084521"/>
                </a:cubicBezTo>
                <a:cubicBezTo>
                  <a:pt x="384626" y="1090236"/>
                  <a:pt x="375588" y="1100071"/>
                  <a:pt x="364158" y="1105786"/>
                </a:cubicBezTo>
                <a:cubicBezTo>
                  <a:pt x="354133" y="1110798"/>
                  <a:pt x="342285" y="1111407"/>
                  <a:pt x="332260" y="1116419"/>
                </a:cubicBezTo>
                <a:cubicBezTo>
                  <a:pt x="286377" y="1139361"/>
                  <a:pt x="316574" y="1137625"/>
                  <a:pt x="268465" y="1148316"/>
                </a:cubicBezTo>
                <a:cubicBezTo>
                  <a:pt x="247420" y="1152993"/>
                  <a:pt x="225585" y="1153720"/>
                  <a:pt x="204670" y="1158949"/>
                </a:cubicBezTo>
                <a:cubicBezTo>
                  <a:pt x="106162" y="1183576"/>
                  <a:pt x="174970" y="1180214"/>
                  <a:pt x="108977" y="1180214"/>
                </a:cubicBez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a:extLst>
              <a:ext uri="{FF2B5EF4-FFF2-40B4-BE49-F238E27FC236}">
                <a16:creationId xmlns:a16="http://schemas.microsoft.com/office/drawing/2014/main" xmlns="" id="{DD4AC914-30C0-4773-93D1-B61275B93605}"/>
              </a:ext>
            </a:extLst>
          </p:cNvPr>
          <p:cNvSpPr/>
          <p:nvPr/>
        </p:nvSpPr>
        <p:spPr>
          <a:xfrm>
            <a:off x="6644728" y="3104707"/>
            <a:ext cx="596044" cy="180753"/>
          </a:xfrm>
          <a:custGeom>
            <a:avLst/>
            <a:gdLst>
              <a:gd name="connsiteX0" fmla="*/ 596044 w 596044"/>
              <a:gd name="connsiteY0" fmla="*/ 63795 h 180753"/>
              <a:gd name="connsiteX1" fmla="*/ 542881 w 596044"/>
              <a:gd name="connsiteY1" fmla="*/ 31898 h 180753"/>
              <a:gd name="connsiteX2" fmla="*/ 479086 w 596044"/>
              <a:gd name="connsiteY2" fmla="*/ 0 h 180753"/>
              <a:gd name="connsiteX3" fmla="*/ 170742 w 596044"/>
              <a:gd name="connsiteY3" fmla="*/ 10633 h 180753"/>
              <a:gd name="connsiteX4" fmla="*/ 75049 w 596044"/>
              <a:gd name="connsiteY4" fmla="*/ 63795 h 180753"/>
              <a:gd name="connsiteX5" fmla="*/ 43151 w 596044"/>
              <a:gd name="connsiteY5" fmla="*/ 85060 h 180753"/>
              <a:gd name="connsiteX6" fmla="*/ 11253 w 596044"/>
              <a:gd name="connsiteY6" fmla="*/ 106326 h 180753"/>
              <a:gd name="connsiteX7" fmla="*/ 621 w 596044"/>
              <a:gd name="connsiteY7" fmla="*/ 180753 h 18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044" h="180753">
                <a:moveTo>
                  <a:pt x="596044" y="63795"/>
                </a:moveTo>
                <a:cubicBezTo>
                  <a:pt x="578323" y="53163"/>
                  <a:pt x="561365" y="41140"/>
                  <a:pt x="542881" y="31898"/>
                </a:cubicBezTo>
                <a:cubicBezTo>
                  <a:pt x="454844" y="-12121"/>
                  <a:pt x="570498" y="60940"/>
                  <a:pt x="479086" y="0"/>
                </a:cubicBezTo>
                <a:cubicBezTo>
                  <a:pt x="376305" y="3544"/>
                  <a:pt x="273384" y="4218"/>
                  <a:pt x="170742" y="10633"/>
                </a:cubicBezTo>
                <a:cubicBezTo>
                  <a:pt x="139764" y="12569"/>
                  <a:pt x="90783" y="53306"/>
                  <a:pt x="75049" y="63795"/>
                </a:cubicBezTo>
                <a:lnTo>
                  <a:pt x="43151" y="85060"/>
                </a:lnTo>
                <a:lnTo>
                  <a:pt x="11253" y="106326"/>
                </a:lnTo>
                <a:cubicBezTo>
                  <a:pt x="-3862" y="151672"/>
                  <a:pt x="621" y="127016"/>
                  <a:pt x="621" y="180753"/>
                </a:cubicBez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a:extLst>
              <a:ext uri="{FF2B5EF4-FFF2-40B4-BE49-F238E27FC236}">
                <a16:creationId xmlns:a16="http://schemas.microsoft.com/office/drawing/2014/main" xmlns="" id="{DCAAA1F9-8A19-49FE-BCDA-5C128EECEBF7}"/>
              </a:ext>
            </a:extLst>
          </p:cNvPr>
          <p:cNvSpPr/>
          <p:nvPr/>
        </p:nvSpPr>
        <p:spPr>
          <a:xfrm>
            <a:off x="4561367" y="2796363"/>
            <a:ext cx="1020726" cy="489097"/>
          </a:xfrm>
          <a:custGeom>
            <a:avLst/>
            <a:gdLst>
              <a:gd name="connsiteX0" fmla="*/ 0 w 1020726"/>
              <a:gd name="connsiteY0" fmla="*/ 0 h 489097"/>
              <a:gd name="connsiteX1" fmla="*/ 85061 w 1020726"/>
              <a:gd name="connsiteY1" fmla="*/ 233916 h 489097"/>
              <a:gd name="connsiteX2" fmla="*/ 191386 w 1020726"/>
              <a:gd name="connsiteY2" fmla="*/ 340242 h 489097"/>
              <a:gd name="connsiteX3" fmla="*/ 212652 w 1020726"/>
              <a:gd name="connsiteY3" fmla="*/ 361507 h 489097"/>
              <a:gd name="connsiteX4" fmla="*/ 276447 w 1020726"/>
              <a:gd name="connsiteY4" fmla="*/ 404037 h 489097"/>
              <a:gd name="connsiteX5" fmla="*/ 308345 w 1020726"/>
              <a:gd name="connsiteY5" fmla="*/ 435935 h 489097"/>
              <a:gd name="connsiteX6" fmla="*/ 372140 w 1020726"/>
              <a:gd name="connsiteY6" fmla="*/ 457200 h 489097"/>
              <a:gd name="connsiteX7" fmla="*/ 446568 w 1020726"/>
              <a:gd name="connsiteY7" fmla="*/ 478465 h 489097"/>
              <a:gd name="connsiteX8" fmla="*/ 680484 w 1020726"/>
              <a:gd name="connsiteY8" fmla="*/ 467832 h 489097"/>
              <a:gd name="connsiteX9" fmla="*/ 765545 w 1020726"/>
              <a:gd name="connsiteY9" fmla="*/ 446567 h 489097"/>
              <a:gd name="connsiteX10" fmla="*/ 818707 w 1020726"/>
              <a:gd name="connsiteY10" fmla="*/ 435935 h 489097"/>
              <a:gd name="connsiteX11" fmla="*/ 946298 w 1020726"/>
              <a:gd name="connsiteY11" fmla="*/ 446567 h 489097"/>
              <a:gd name="connsiteX12" fmla="*/ 1010093 w 1020726"/>
              <a:gd name="connsiteY12" fmla="*/ 467832 h 489097"/>
              <a:gd name="connsiteX13" fmla="*/ 1020726 w 1020726"/>
              <a:gd name="connsiteY13" fmla="*/ 489097 h 48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0726" h="489097">
                <a:moveTo>
                  <a:pt x="0" y="0"/>
                </a:moveTo>
                <a:cubicBezTo>
                  <a:pt x="28354" y="77972"/>
                  <a:pt x="52378" y="157657"/>
                  <a:pt x="85061" y="233916"/>
                </a:cubicBezTo>
                <a:cubicBezTo>
                  <a:pt x="127588" y="333144"/>
                  <a:pt x="120506" y="269366"/>
                  <a:pt x="191386" y="340242"/>
                </a:cubicBezTo>
                <a:cubicBezTo>
                  <a:pt x="198475" y="347330"/>
                  <a:pt x="204632" y="355492"/>
                  <a:pt x="212652" y="361507"/>
                </a:cubicBezTo>
                <a:cubicBezTo>
                  <a:pt x="233098" y="376841"/>
                  <a:pt x="258375" y="385965"/>
                  <a:pt x="276447" y="404037"/>
                </a:cubicBezTo>
                <a:cubicBezTo>
                  <a:pt x="287080" y="414670"/>
                  <a:pt x="295200" y="428632"/>
                  <a:pt x="308345" y="435935"/>
                </a:cubicBezTo>
                <a:cubicBezTo>
                  <a:pt x="327939" y="446821"/>
                  <a:pt x="350394" y="451764"/>
                  <a:pt x="372140" y="457200"/>
                </a:cubicBezTo>
                <a:cubicBezTo>
                  <a:pt x="425543" y="470550"/>
                  <a:pt x="400807" y="463211"/>
                  <a:pt x="446568" y="478465"/>
                </a:cubicBezTo>
                <a:cubicBezTo>
                  <a:pt x="524540" y="474921"/>
                  <a:pt x="602819" y="475599"/>
                  <a:pt x="680484" y="467832"/>
                </a:cubicBezTo>
                <a:cubicBezTo>
                  <a:pt x="709565" y="464924"/>
                  <a:pt x="736886" y="452299"/>
                  <a:pt x="765545" y="446567"/>
                </a:cubicBezTo>
                <a:lnTo>
                  <a:pt x="818707" y="435935"/>
                </a:lnTo>
                <a:cubicBezTo>
                  <a:pt x="861237" y="439479"/>
                  <a:pt x="904201" y="439551"/>
                  <a:pt x="946298" y="446567"/>
                </a:cubicBezTo>
                <a:cubicBezTo>
                  <a:pt x="968408" y="450252"/>
                  <a:pt x="1000068" y="447783"/>
                  <a:pt x="1010093" y="467832"/>
                </a:cubicBezTo>
                <a:lnTo>
                  <a:pt x="1020726" y="489097"/>
                </a:ln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xmlns="" id="{FF96C325-2C60-4421-A797-0350985A7764}"/>
              </a:ext>
            </a:extLst>
          </p:cNvPr>
          <p:cNvSpPr/>
          <p:nvPr/>
        </p:nvSpPr>
        <p:spPr>
          <a:xfrm>
            <a:off x="4157330" y="2849526"/>
            <a:ext cx="531628" cy="1626781"/>
          </a:xfrm>
          <a:custGeom>
            <a:avLst/>
            <a:gdLst>
              <a:gd name="connsiteX0" fmla="*/ 53163 w 531628"/>
              <a:gd name="connsiteY0" fmla="*/ 0 h 1626781"/>
              <a:gd name="connsiteX1" fmla="*/ 31898 w 531628"/>
              <a:gd name="connsiteY1" fmla="*/ 53162 h 1626781"/>
              <a:gd name="connsiteX2" fmla="*/ 0 w 531628"/>
              <a:gd name="connsiteY2" fmla="*/ 318976 h 1626781"/>
              <a:gd name="connsiteX3" fmla="*/ 10633 w 531628"/>
              <a:gd name="connsiteY3" fmla="*/ 914400 h 1626781"/>
              <a:gd name="connsiteX4" fmla="*/ 74428 w 531628"/>
              <a:gd name="connsiteY4" fmla="*/ 1041990 h 1626781"/>
              <a:gd name="connsiteX5" fmla="*/ 116958 w 531628"/>
              <a:gd name="connsiteY5" fmla="*/ 1105786 h 1626781"/>
              <a:gd name="connsiteX6" fmla="*/ 138223 w 531628"/>
              <a:gd name="connsiteY6" fmla="*/ 1137683 h 1626781"/>
              <a:gd name="connsiteX7" fmla="*/ 159489 w 531628"/>
              <a:gd name="connsiteY7" fmla="*/ 1158948 h 1626781"/>
              <a:gd name="connsiteX8" fmla="*/ 233917 w 531628"/>
              <a:gd name="connsiteY8" fmla="*/ 1254641 h 1626781"/>
              <a:gd name="connsiteX9" fmla="*/ 287079 w 531628"/>
              <a:gd name="connsiteY9" fmla="*/ 1329069 h 1626781"/>
              <a:gd name="connsiteX10" fmla="*/ 297712 w 531628"/>
              <a:gd name="connsiteY10" fmla="*/ 1360967 h 1626781"/>
              <a:gd name="connsiteX11" fmla="*/ 361507 w 531628"/>
              <a:gd name="connsiteY11" fmla="*/ 1435395 h 1626781"/>
              <a:gd name="connsiteX12" fmla="*/ 372140 w 531628"/>
              <a:gd name="connsiteY12" fmla="*/ 1477925 h 1626781"/>
              <a:gd name="connsiteX13" fmla="*/ 425303 w 531628"/>
              <a:gd name="connsiteY13" fmla="*/ 1541721 h 1626781"/>
              <a:gd name="connsiteX14" fmla="*/ 435935 w 531628"/>
              <a:gd name="connsiteY14" fmla="*/ 1573618 h 1626781"/>
              <a:gd name="connsiteX15" fmla="*/ 510363 w 531628"/>
              <a:gd name="connsiteY15" fmla="*/ 1616148 h 1626781"/>
              <a:gd name="connsiteX16" fmla="*/ 531628 w 531628"/>
              <a:gd name="connsiteY16" fmla="*/ 1626781 h 162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628" h="1626781">
                <a:moveTo>
                  <a:pt x="53163" y="0"/>
                </a:moveTo>
                <a:cubicBezTo>
                  <a:pt x="46075" y="17721"/>
                  <a:pt x="34695" y="34282"/>
                  <a:pt x="31898" y="53162"/>
                </a:cubicBezTo>
                <a:cubicBezTo>
                  <a:pt x="-15631" y="373983"/>
                  <a:pt x="39007" y="201961"/>
                  <a:pt x="0" y="318976"/>
                </a:cubicBezTo>
                <a:cubicBezTo>
                  <a:pt x="3544" y="517451"/>
                  <a:pt x="1039" y="716126"/>
                  <a:pt x="10633" y="914400"/>
                </a:cubicBezTo>
                <a:cubicBezTo>
                  <a:pt x="12930" y="961866"/>
                  <a:pt x="50306" y="1005807"/>
                  <a:pt x="74428" y="1041990"/>
                </a:cubicBezTo>
                <a:lnTo>
                  <a:pt x="116958" y="1105786"/>
                </a:lnTo>
                <a:cubicBezTo>
                  <a:pt x="124046" y="1116418"/>
                  <a:pt x="129187" y="1128647"/>
                  <a:pt x="138223" y="1137683"/>
                </a:cubicBezTo>
                <a:cubicBezTo>
                  <a:pt x="145312" y="1144771"/>
                  <a:pt x="153474" y="1150928"/>
                  <a:pt x="159489" y="1158948"/>
                </a:cubicBezTo>
                <a:cubicBezTo>
                  <a:pt x="235797" y="1260692"/>
                  <a:pt x="168981" y="1189707"/>
                  <a:pt x="233917" y="1254641"/>
                </a:cubicBezTo>
                <a:cubicBezTo>
                  <a:pt x="307340" y="1401491"/>
                  <a:pt x="200873" y="1199761"/>
                  <a:pt x="287079" y="1329069"/>
                </a:cubicBezTo>
                <a:cubicBezTo>
                  <a:pt x="293296" y="1338394"/>
                  <a:pt x="292700" y="1350942"/>
                  <a:pt x="297712" y="1360967"/>
                </a:cubicBezTo>
                <a:cubicBezTo>
                  <a:pt x="313906" y="1393354"/>
                  <a:pt x="335345" y="1409233"/>
                  <a:pt x="361507" y="1435395"/>
                </a:cubicBezTo>
                <a:cubicBezTo>
                  <a:pt x="365051" y="1449572"/>
                  <a:pt x="365605" y="1464855"/>
                  <a:pt x="372140" y="1477925"/>
                </a:cubicBezTo>
                <a:cubicBezTo>
                  <a:pt x="384778" y="1503201"/>
                  <a:pt x="405804" y="1522222"/>
                  <a:pt x="425303" y="1541721"/>
                </a:cubicBezTo>
                <a:cubicBezTo>
                  <a:pt x="428847" y="1552353"/>
                  <a:pt x="428760" y="1565008"/>
                  <a:pt x="435935" y="1573618"/>
                </a:cubicBezTo>
                <a:cubicBezTo>
                  <a:pt x="464885" y="1608358"/>
                  <a:pt x="475913" y="1602368"/>
                  <a:pt x="510363" y="1616148"/>
                </a:cubicBezTo>
                <a:cubicBezTo>
                  <a:pt x="517721" y="1619091"/>
                  <a:pt x="524540" y="1623237"/>
                  <a:pt x="531628" y="1626781"/>
                </a:cubicBez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形状 41">
            <a:extLst>
              <a:ext uri="{FF2B5EF4-FFF2-40B4-BE49-F238E27FC236}">
                <a16:creationId xmlns:a16="http://schemas.microsoft.com/office/drawing/2014/main" xmlns="" id="{276555BC-FEEC-48AF-9DD8-C27E92020613}"/>
              </a:ext>
            </a:extLst>
          </p:cNvPr>
          <p:cNvSpPr/>
          <p:nvPr/>
        </p:nvSpPr>
        <p:spPr>
          <a:xfrm>
            <a:off x="6251944" y="2594344"/>
            <a:ext cx="382772" cy="670184"/>
          </a:xfrm>
          <a:custGeom>
            <a:avLst/>
            <a:gdLst>
              <a:gd name="connsiteX0" fmla="*/ 0 w 382772"/>
              <a:gd name="connsiteY0" fmla="*/ 0 h 670184"/>
              <a:gd name="connsiteX1" fmla="*/ 31898 w 382772"/>
              <a:gd name="connsiteY1" fmla="*/ 191386 h 670184"/>
              <a:gd name="connsiteX2" fmla="*/ 53163 w 382772"/>
              <a:gd name="connsiteY2" fmla="*/ 255182 h 670184"/>
              <a:gd name="connsiteX3" fmla="*/ 106326 w 382772"/>
              <a:gd name="connsiteY3" fmla="*/ 318977 h 670184"/>
              <a:gd name="connsiteX4" fmla="*/ 148856 w 382772"/>
              <a:gd name="connsiteY4" fmla="*/ 382772 h 670184"/>
              <a:gd name="connsiteX5" fmla="*/ 170121 w 382772"/>
              <a:gd name="connsiteY5" fmla="*/ 414670 h 670184"/>
              <a:gd name="connsiteX6" fmla="*/ 202019 w 382772"/>
              <a:gd name="connsiteY6" fmla="*/ 457200 h 670184"/>
              <a:gd name="connsiteX7" fmla="*/ 244549 w 382772"/>
              <a:gd name="connsiteY7" fmla="*/ 520996 h 670184"/>
              <a:gd name="connsiteX8" fmla="*/ 276447 w 382772"/>
              <a:gd name="connsiteY8" fmla="*/ 542261 h 670184"/>
              <a:gd name="connsiteX9" fmla="*/ 308344 w 382772"/>
              <a:gd name="connsiteY9" fmla="*/ 606056 h 670184"/>
              <a:gd name="connsiteX10" fmla="*/ 340242 w 382772"/>
              <a:gd name="connsiteY10" fmla="*/ 637954 h 670184"/>
              <a:gd name="connsiteX11" fmla="*/ 382772 w 382772"/>
              <a:gd name="connsiteY11" fmla="*/ 669851 h 67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772" h="670184">
                <a:moveTo>
                  <a:pt x="0" y="0"/>
                </a:moveTo>
                <a:cubicBezTo>
                  <a:pt x="8335" y="83344"/>
                  <a:pt x="6266" y="114489"/>
                  <a:pt x="31898" y="191386"/>
                </a:cubicBezTo>
                <a:cubicBezTo>
                  <a:pt x="38986" y="212651"/>
                  <a:pt x="37313" y="239332"/>
                  <a:pt x="53163" y="255182"/>
                </a:cubicBezTo>
                <a:cubicBezTo>
                  <a:pt x="94097" y="296115"/>
                  <a:pt x="76720" y="274568"/>
                  <a:pt x="106326" y="318977"/>
                </a:cubicBezTo>
                <a:cubicBezTo>
                  <a:pt x="125011" y="375035"/>
                  <a:pt x="104608" y="329675"/>
                  <a:pt x="148856" y="382772"/>
                </a:cubicBezTo>
                <a:cubicBezTo>
                  <a:pt x="157037" y="392589"/>
                  <a:pt x="162693" y="404271"/>
                  <a:pt x="170121" y="414670"/>
                </a:cubicBezTo>
                <a:cubicBezTo>
                  <a:pt x="180421" y="429090"/>
                  <a:pt x="191857" y="442682"/>
                  <a:pt x="202019" y="457200"/>
                </a:cubicBezTo>
                <a:cubicBezTo>
                  <a:pt x="216675" y="478138"/>
                  <a:pt x="223284" y="506819"/>
                  <a:pt x="244549" y="520996"/>
                </a:cubicBezTo>
                <a:lnTo>
                  <a:pt x="276447" y="542261"/>
                </a:lnTo>
                <a:cubicBezTo>
                  <a:pt x="287103" y="574229"/>
                  <a:pt x="285443" y="578574"/>
                  <a:pt x="308344" y="606056"/>
                </a:cubicBezTo>
                <a:cubicBezTo>
                  <a:pt x="317970" y="617608"/>
                  <a:pt x="330616" y="626402"/>
                  <a:pt x="340242" y="637954"/>
                </a:cubicBezTo>
                <a:cubicBezTo>
                  <a:pt x="371738" y="675749"/>
                  <a:pt x="345234" y="669851"/>
                  <a:pt x="382772" y="669851"/>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a:extLst>
              <a:ext uri="{FF2B5EF4-FFF2-40B4-BE49-F238E27FC236}">
                <a16:creationId xmlns:a16="http://schemas.microsoft.com/office/drawing/2014/main" xmlns="" id="{0C2436C3-ADFB-4C40-A2D8-E18AD81DC205}"/>
              </a:ext>
            </a:extLst>
          </p:cNvPr>
          <p:cNvSpPr/>
          <p:nvPr/>
        </p:nvSpPr>
        <p:spPr>
          <a:xfrm>
            <a:off x="5560828" y="2594345"/>
            <a:ext cx="396875" cy="691116"/>
          </a:xfrm>
          <a:custGeom>
            <a:avLst/>
            <a:gdLst>
              <a:gd name="connsiteX0" fmla="*/ 350874 w 364427"/>
              <a:gd name="connsiteY0" fmla="*/ 0 h 680483"/>
              <a:gd name="connsiteX1" fmla="*/ 350874 w 364427"/>
              <a:gd name="connsiteY1" fmla="*/ 435935 h 680483"/>
              <a:gd name="connsiteX2" fmla="*/ 244549 w 364427"/>
              <a:gd name="connsiteY2" fmla="*/ 489097 h 680483"/>
              <a:gd name="connsiteX3" fmla="*/ 212651 w 364427"/>
              <a:gd name="connsiteY3" fmla="*/ 510363 h 680483"/>
              <a:gd name="connsiteX4" fmla="*/ 148856 w 364427"/>
              <a:gd name="connsiteY4" fmla="*/ 542260 h 680483"/>
              <a:gd name="connsiteX5" fmla="*/ 85060 w 364427"/>
              <a:gd name="connsiteY5" fmla="*/ 606056 h 680483"/>
              <a:gd name="connsiteX6" fmla="*/ 21265 w 364427"/>
              <a:gd name="connsiteY6" fmla="*/ 648586 h 680483"/>
              <a:gd name="connsiteX7" fmla="*/ 0 w 364427"/>
              <a:gd name="connsiteY7" fmla="*/ 680483 h 68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27" h="680483">
                <a:moveTo>
                  <a:pt x="350874" y="0"/>
                </a:moveTo>
                <a:cubicBezTo>
                  <a:pt x="358478" y="121652"/>
                  <a:pt x="377139" y="327122"/>
                  <a:pt x="350874" y="435935"/>
                </a:cubicBezTo>
                <a:cubicBezTo>
                  <a:pt x="342744" y="469616"/>
                  <a:pt x="273094" y="481961"/>
                  <a:pt x="244549" y="489097"/>
                </a:cubicBezTo>
                <a:cubicBezTo>
                  <a:pt x="233916" y="496186"/>
                  <a:pt x="224081" y="504648"/>
                  <a:pt x="212651" y="510363"/>
                </a:cubicBezTo>
                <a:cubicBezTo>
                  <a:pt x="170421" y="531478"/>
                  <a:pt x="188036" y="507433"/>
                  <a:pt x="148856" y="542260"/>
                </a:cubicBezTo>
                <a:cubicBezTo>
                  <a:pt x="126379" y="562240"/>
                  <a:pt x="110083" y="589374"/>
                  <a:pt x="85060" y="606056"/>
                </a:cubicBezTo>
                <a:lnTo>
                  <a:pt x="21265" y="648586"/>
                </a:lnTo>
                <a:lnTo>
                  <a:pt x="0" y="680483"/>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63571619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down)">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righ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up)">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4" grpId="0" animBg="1"/>
      <p:bldP spid="35" grpId="0" animBg="1"/>
      <p:bldP spid="38" grpId="0" animBg="1"/>
      <p:bldP spid="40" grpId="0" animBg="1"/>
      <p:bldP spid="41" grpId="0" animBg="1"/>
      <p:bldP spid="42" grpId="0" animBg="1"/>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6039A80C-5FCB-45F6-9F03-AB1CB392674A}"/>
              </a:ext>
            </a:extLst>
          </p:cNvPr>
          <p:cNvSpPr>
            <a:spLocks noChangeArrowheads="1"/>
          </p:cNvSpPr>
          <p:nvPr/>
        </p:nvSpPr>
        <p:spPr bwMode="auto">
          <a:xfrm>
            <a:off x="545725" y="247558"/>
            <a:ext cx="5184576"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a:t>
            </a:r>
            <a:r>
              <a:rPr lang="zh-CN" altLang="en-US" sz="3200" b="1" dirty="0">
                <a:solidFill>
                  <a:srgbClr val="FF0000"/>
                </a:solidFill>
                <a:latin typeface="微软雅黑" pitchFamily="34" charset="-122"/>
                <a:ea typeface="微软雅黑" pitchFamily="34" charset="-122"/>
                <a:cs typeface="仿宋"/>
              </a:rPr>
              <a:t>进行实验与收集证据</a:t>
            </a:r>
          </a:p>
        </p:txBody>
      </p:sp>
      <p:sp>
        <p:nvSpPr>
          <p:cNvPr id="6" name="Rectangle 7">
            <a:extLst>
              <a:ext uri="{FF2B5EF4-FFF2-40B4-BE49-F238E27FC236}">
                <a16:creationId xmlns:a16="http://schemas.microsoft.com/office/drawing/2014/main" xmlns="" id="{60B65708-3F59-414F-982B-67ADA9795210}"/>
              </a:ext>
            </a:extLst>
          </p:cNvPr>
          <p:cNvSpPr>
            <a:spLocks noChangeArrowheads="1"/>
          </p:cNvSpPr>
          <p:nvPr/>
        </p:nvSpPr>
        <p:spPr bwMode="auto">
          <a:xfrm>
            <a:off x="434464" y="787400"/>
            <a:ext cx="8193209"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a:t>
            </a:r>
            <a:r>
              <a:rPr lang="en-US" altLang="zh-CN" sz="3200" b="1" dirty="0">
                <a:solidFill>
                  <a:srgbClr val="000099"/>
                </a:solidFill>
                <a:latin typeface="微软雅黑" pitchFamily="34" charset="-122"/>
                <a:ea typeface="微软雅黑" pitchFamily="34" charset="-122"/>
                <a:cs typeface="仿宋"/>
              </a:rPr>
              <a:t>1</a:t>
            </a:r>
            <a:r>
              <a:rPr lang="zh-CN" altLang="en-US" sz="3200" b="1" dirty="0">
                <a:solidFill>
                  <a:srgbClr val="000099"/>
                </a:solidFill>
                <a:latin typeface="微软雅黑" pitchFamily="34" charset="-122"/>
                <a:ea typeface="微软雅黑" pitchFamily="34" charset="-122"/>
                <a:cs typeface="仿宋"/>
              </a:rPr>
              <a:t>）如图，闭合开关前滑片</a:t>
            </a:r>
            <a:r>
              <a:rPr lang="en-US" altLang="zh-CN" sz="3200" b="1" dirty="0">
                <a:solidFill>
                  <a:srgbClr val="000099"/>
                </a:solidFill>
                <a:latin typeface="微软雅黑" pitchFamily="34" charset="-122"/>
                <a:ea typeface="微软雅黑" pitchFamily="34" charset="-122"/>
                <a:cs typeface="仿宋"/>
              </a:rPr>
              <a:t>P</a:t>
            </a:r>
            <a:r>
              <a:rPr lang="zh-CN" altLang="en-US" sz="3200" b="1" dirty="0">
                <a:solidFill>
                  <a:srgbClr val="000099"/>
                </a:solidFill>
                <a:latin typeface="微软雅黑" pitchFamily="34" charset="-122"/>
                <a:ea typeface="微软雅黑" pitchFamily="34" charset="-122"/>
                <a:cs typeface="仿宋"/>
              </a:rPr>
              <a:t>应</a:t>
            </a:r>
            <a:r>
              <a:rPr lang="en-US" altLang="zh-CN" sz="3200" b="1" u="sng" dirty="0">
                <a:solidFill>
                  <a:srgbClr val="000099"/>
                </a:solidFill>
                <a:latin typeface="微软雅黑" pitchFamily="34" charset="-122"/>
                <a:ea typeface="微软雅黑" pitchFamily="34" charset="-122"/>
                <a:cs typeface="仿宋"/>
              </a:rPr>
              <a:t>        </a:t>
            </a:r>
            <a:r>
              <a:rPr lang="zh-CN" altLang="en-US" sz="3200" b="1" dirty="0">
                <a:solidFill>
                  <a:srgbClr val="000099"/>
                </a:solidFill>
                <a:latin typeface="微软雅黑" pitchFamily="34" charset="-122"/>
                <a:ea typeface="微软雅黑" pitchFamily="34" charset="-122"/>
                <a:cs typeface="仿宋"/>
              </a:rPr>
              <a:t>端；</a:t>
            </a:r>
          </a:p>
        </p:txBody>
      </p:sp>
      <p:grpSp>
        <p:nvGrpSpPr>
          <p:cNvPr id="39" name="组合 38">
            <a:extLst>
              <a:ext uri="{FF2B5EF4-FFF2-40B4-BE49-F238E27FC236}">
                <a16:creationId xmlns:a16="http://schemas.microsoft.com/office/drawing/2014/main" xmlns="" id="{B678C496-8444-4CFE-95EA-2E73FB41521D}"/>
              </a:ext>
            </a:extLst>
          </p:cNvPr>
          <p:cNvGrpSpPr/>
          <p:nvPr/>
        </p:nvGrpSpPr>
        <p:grpSpPr>
          <a:xfrm>
            <a:off x="3794646" y="1514254"/>
            <a:ext cx="4977905" cy="3257836"/>
            <a:chOff x="3815006" y="1488566"/>
            <a:chExt cx="4977905" cy="3257836"/>
          </a:xfrm>
        </p:grpSpPr>
        <p:pic>
          <p:nvPicPr>
            <p:cNvPr id="19" name="图片 18">
              <a:extLst>
                <a:ext uri="{FF2B5EF4-FFF2-40B4-BE49-F238E27FC236}">
                  <a16:creationId xmlns:a16="http://schemas.microsoft.com/office/drawing/2014/main" xmlns="" id="{218570D8-3E4B-4C80-A35C-68157E8D2AA4}"/>
                </a:ext>
              </a:extLst>
            </p:cNvPr>
            <p:cNvPicPr>
              <a:picLocks noChangeAspect="1"/>
            </p:cNvPicPr>
            <p:nvPr/>
          </p:nvPicPr>
          <p:blipFill>
            <a:blip r:embed="rId2"/>
            <a:stretch>
              <a:fillRect/>
            </a:stretch>
          </p:blipFill>
          <p:spPr>
            <a:xfrm>
              <a:off x="5334294" y="3130086"/>
              <a:ext cx="1509403" cy="579832"/>
            </a:xfrm>
            <a:prstGeom prst="rect">
              <a:avLst/>
            </a:prstGeom>
          </p:spPr>
        </p:pic>
        <p:pic>
          <p:nvPicPr>
            <p:cNvPr id="22" name="图片 21">
              <a:extLst>
                <a:ext uri="{FF2B5EF4-FFF2-40B4-BE49-F238E27FC236}">
                  <a16:creationId xmlns:a16="http://schemas.microsoft.com/office/drawing/2014/main" xmlns="" id="{642B88AD-E318-4D39-AE13-C0D8350BD719}"/>
                </a:ext>
              </a:extLst>
            </p:cNvPr>
            <p:cNvPicPr>
              <a:picLocks noChangeAspect="1"/>
            </p:cNvPicPr>
            <p:nvPr/>
          </p:nvPicPr>
          <p:blipFill>
            <a:blip r:embed="rId3"/>
            <a:stretch>
              <a:fillRect/>
            </a:stretch>
          </p:blipFill>
          <p:spPr>
            <a:xfrm>
              <a:off x="4588343" y="4097497"/>
              <a:ext cx="1657143" cy="580952"/>
            </a:xfrm>
            <a:prstGeom prst="rect">
              <a:avLst/>
            </a:prstGeom>
          </p:spPr>
        </p:pic>
        <p:pic>
          <p:nvPicPr>
            <p:cNvPr id="23" name="图片 22">
              <a:extLst>
                <a:ext uri="{FF2B5EF4-FFF2-40B4-BE49-F238E27FC236}">
                  <a16:creationId xmlns:a16="http://schemas.microsoft.com/office/drawing/2014/main" xmlns="" id="{C2FBB2E9-96DE-4FE1-8728-A97F0132C158}"/>
                </a:ext>
              </a:extLst>
            </p:cNvPr>
            <p:cNvPicPr>
              <a:picLocks noChangeAspect="1"/>
            </p:cNvPicPr>
            <p:nvPr/>
          </p:nvPicPr>
          <p:blipFill>
            <a:blip r:embed="rId4"/>
            <a:stretch>
              <a:fillRect/>
            </a:stretch>
          </p:blipFill>
          <p:spPr>
            <a:xfrm>
              <a:off x="6732240" y="4155926"/>
              <a:ext cx="1076190" cy="590476"/>
            </a:xfrm>
            <a:prstGeom prst="rect">
              <a:avLst/>
            </a:prstGeom>
          </p:spPr>
        </p:pic>
        <p:pic>
          <p:nvPicPr>
            <p:cNvPr id="51" name="图片 7">
              <a:extLst>
                <a:ext uri="{FF2B5EF4-FFF2-40B4-BE49-F238E27FC236}">
                  <a16:creationId xmlns:a16="http://schemas.microsoft.com/office/drawing/2014/main" xmlns="" id="{203ED28F-865C-4364-AF60-D70FECFA75D2}"/>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43582" y="2927531"/>
              <a:ext cx="1649329" cy="85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图片 25">
              <a:extLst>
                <a:ext uri="{FF2B5EF4-FFF2-40B4-BE49-F238E27FC236}">
                  <a16:creationId xmlns:a16="http://schemas.microsoft.com/office/drawing/2014/main" xmlns="" id="{F6D09168-4ED8-4EC1-BFA3-E9ADAD77F64E}"/>
                </a:ext>
              </a:extLst>
            </p:cNvPr>
            <p:cNvPicPr>
              <a:picLocks noChangeAspect="1"/>
            </p:cNvPicPr>
            <p:nvPr/>
          </p:nvPicPr>
          <p:blipFill>
            <a:blip r:embed="rId6"/>
            <a:stretch>
              <a:fillRect/>
            </a:stretch>
          </p:blipFill>
          <p:spPr>
            <a:xfrm>
              <a:off x="5655722" y="1488566"/>
              <a:ext cx="1238433" cy="1491350"/>
            </a:xfrm>
            <a:prstGeom prst="rect">
              <a:avLst/>
            </a:prstGeom>
          </p:spPr>
        </p:pic>
        <p:pic>
          <p:nvPicPr>
            <p:cNvPr id="55" name="图片 54">
              <a:extLst>
                <a:ext uri="{FF2B5EF4-FFF2-40B4-BE49-F238E27FC236}">
                  <a16:creationId xmlns:a16="http://schemas.microsoft.com/office/drawing/2014/main" xmlns="" id="{83288DBF-A233-4136-9E5C-8E8CF38C90D4}"/>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815006" y="1638090"/>
              <a:ext cx="1472846" cy="1556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 name="组合 1">
            <a:extLst>
              <a:ext uri="{FF2B5EF4-FFF2-40B4-BE49-F238E27FC236}">
                <a16:creationId xmlns:a16="http://schemas.microsoft.com/office/drawing/2014/main" xmlns="" id="{CACB4585-5536-4BA6-B3B6-A6DF9A88E94B}"/>
              </a:ext>
            </a:extLst>
          </p:cNvPr>
          <p:cNvGrpSpPr/>
          <p:nvPr/>
        </p:nvGrpSpPr>
        <p:grpSpPr>
          <a:xfrm>
            <a:off x="4169818" y="2744452"/>
            <a:ext cx="3838354" cy="1775791"/>
            <a:chOff x="4157330" y="2796363"/>
            <a:chExt cx="3838354" cy="1775791"/>
          </a:xfrm>
        </p:grpSpPr>
        <p:sp>
          <p:nvSpPr>
            <p:cNvPr id="34" name="任意多边形: 形状 33">
              <a:extLst>
                <a:ext uri="{FF2B5EF4-FFF2-40B4-BE49-F238E27FC236}">
                  <a16:creationId xmlns:a16="http://schemas.microsoft.com/office/drawing/2014/main" xmlns="" id="{F303BAD2-71B0-4E37-890E-537F3A2C46E2}"/>
                </a:ext>
              </a:extLst>
            </p:cNvPr>
            <p:cNvSpPr/>
            <p:nvPr/>
          </p:nvSpPr>
          <p:spPr>
            <a:xfrm>
              <a:off x="6134986" y="4380614"/>
              <a:ext cx="712381" cy="170121"/>
            </a:xfrm>
            <a:custGeom>
              <a:avLst/>
              <a:gdLst>
                <a:gd name="connsiteX0" fmla="*/ 0 w 712381"/>
                <a:gd name="connsiteY0" fmla="*/ 116958 h 170121"/>
                <a:gd name="connsiteX1" fmla="*/ 223284 w 712381"/>
                <a:gd name="connsiteY1" fmla="*/ 53163 h 170121"/>
                <a:gd name="connsiteX2" fmla="*/ 265814 w 712381"/>
                <a:gd name="connsiteY2" fmla="*/ 42530 h 170121"/>
                <a:gd name="connsiteX3" fmla="*/ 329609 w 712381"/>
                <a:gd name="connsiteY3" fmla="*/ 21265 h 170121"/>
                <a:gd name="connsiteX4" fmla="*/ 361507 w 712381"/>
                <a:gd name="connsiteY4" fmla="*/ 10633 h 170121"/>
                <a:gd name="connsiteX5" fmla="*/ 425302 w 712381"/>
                <a:gd name="connsiteY5" fmla="*/ 0 h 170121"/>
                <a:gd name="connsiteX6" fmla="*/ 595423 w 712381"/>
                <a:gd name="connsiteY6" fmla="*/ 21265 h 170121"/>
                <a:gd name="connsiteX7" fmla="*/ 627321 w 712381"/>
                <a:gd name="connsiteY7" fmla="*/ 31898 h 170121"/>
                <a:gd name="connsiteX8" fmla="*/ 659219 w 712381"/>
                <a:gd name="connsiteY8" fmla="*/ 53163 h 170121"/>
                <a:gd name="connsiteX9" fmla="*/ 701749 w 712381"/>
                <a:gd name="connsiteY9" fmla="*/ 116958 h 170121"/>
                <a:gd name="connsiteX10" fmla="*/ 712381 w 712381"/>
                <a:gd name="connsiteY10" fmla="*/ 170121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2381" h="170121">
                  <a:moveTo>
                    <a:pt x="0" y="116958"/>
                  </a:moveTo>
                  <a:lnTo>
                    <a:pt x="223284" y="53163"/>
                  </a:lnTo>
                  <a:cubicBezTo>
                    <a:pt x="237356" y="49223"/>
                    <a:pt x="251817" y="46729"/>
                    <a:pt x="265814" y="42530"/>
                  </a:cubicBezTo>
                  <a:cubicBezTo>
                    <a:pt x="287284" y="36089"/>
                    <a:pt x="308344" y="28353"/>
                    <a:pt x="329609" y="21265"/>
                  </a:cubicBezTo>
                  <a:cubicBezTo>
                    <a:pt x="340242" y="17721"/>
                    <a:pt x="350452" y="12476"/>
                    <a:pt x="361507" y="10633"/>
                  </a:cubicBezTo>
                  <a:lnTo>
                    <a:pt x="425302" y="0"/>
                  </a:lnTo>
                  <a:cubicBezTo>
                    <a:pt x="524184" y="8240"/>
                    <a:pt x="526306" y="1517"/>
                    <a:pt x="595423" y="21265"/>
                  </a:cubicBezTo>
                  <a:cubicBezTo>
                    <a:pt x="606200" y="24344"/>
                    <a:pt x="617296" y="26886"/>
                    <a:pt x="627321" y="31898"/>
                  </a:cubicBezTo>
                  <a:cubicBezTo>
                    <a:pt x="638751" y="37613"/>
                    <a:pt x="648586" y="46075"/>
                    <a:pt x="659219" y="53163"/>
                  </a:cubicBezTo>
                  <a:cubicBezTo>
                    <a:pt x="673396" y="74428"/>
                    <a:pt x="696737" y="91897"/>
                    <a:pt x="701749" y="116958"/>
                  </a:cubicBezTo>
                  <a:lnTo>
                    <a:pt x="712381" y="170121"/>
                  </a:ln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形状 34">
              <a:extLst>
                <a:ext uri="{FF2B5EF4-FFF2-40B4-BE49-F238E27FC236}">
                  <a16:creationId xmlns:a16="http://schemas.microsoft.com/office/drawing/2014/main" xmlns="" id="{C0B2C583-5150-44BD-ABAA-85401E4A9F76}"/>
                </a:ext>
              </a:extLst>
            </p:cNvPr>
            <p:cNvSpPr/>
            <p:nvPr/>
          </p:nvSpPr>
          <p:spPr>
            <a:xfrm>
              <a:off x="7429507" y="3391786"/>
              <a:ext cx="566177" cy="1180368"/>
            </a:xfrm>
            <a:custGeom>
              <a:avLst/>
              <a:gdLst>
                <a:gd name="connsiteX0" fmla="*/ 13284 w 566177"/>
                <a:gd name="connsiteY0" fmla="*/ 0 h 1180368"/>
                <a:gd name="connsiteX1" fmla="*/ 13284 w 566177"/>
                <a:gd name="connsiteY1" fmla="*/ 202019 h 1180368"/>
                <a:gd name="connsiteX2" fmla="*/ 23916 w 566177"/>
                <a:gd name="connsiteY2" fmla="*/ 233916 h 1180368"/>
                <a:gd name="connsiteX3" fmla="*/ 77079 w 566177"/>
                <a:gd name="connsiteY3" fmla="*/ 297712 h 1180368"/>
                <a:gd name="connsiteX4" fmla="*/ 87712 w 566177"/>
                <a:gd name="connsiteY4" fmla="*/ 329609 h 1180368"/>
                <a:gd name="connsiteX5" fmla="*/ 119609 w 566177"/>
                <a:gd name="connsiteY5" fmla="*/ 340242 h 1180368"/>
                <a:gd name="connsiteX6" fmla="*/ 151507 w 566177"/>
                <a:gd name="connsiteY6" fmla="*/ 361507 h 1180368"/>
                <a:gd name="connsiteX7" fmla="*/ 183405 w 566177"/>
                <a:gd name="connsiteY7" fmla="*/ 393405 h 1180368"/>
                <a:gd name="connsiteX8" fmla="*/ 225935 w 566177"/>
                <a:gd name="connsiteY8" fmla="*/ 404037 h 1180368"/>
                <a:gd name="connsiteX9" fmla="*/ 268465 w 566177"/>
                <a:gd name="connsiteY9" fmla="*/ 425302 h 1180368"/>
                <a:gd name="connsiteX10" fmla="*/ 300363 w 566177"/>
                <a:gd name="connsiteY10" fmla="*/ 435935 h 1180368"/>
                <a:gd name="connsiteX11" fmla="*/ 364158 w 566177"/>
                <a:gd name="connsiteY11" fmla="*/ 478465 h 1180368"/>
                <a:gd name="connsiteX12" fmla="*/ 396056 w 566177"/>
                <a:gd name="connsiteY12" fmla="*/ 499730 h 1180368"/>
                <a:gd name="connsiteX13" fmla="*/ 427953 w 566177"/>
                <a:gd name="connsiteY13" fmla="*/ 520995 h 1180368"/>
                <a:gd name="connsiteX14" fmla="*/ 491749 w 566177"/>
                <a:gd name="connsiteY14" fmla="*/ 574158 h 1180368"/>
                <a:gd name="connsiteX15" fmla="*/ 534279 w 566177"/>
                <a:gd name="connsiteY15" fmla="*/ 659219 h 1180368"/>
                <a:gd name="connsiteX16" fmla="*/ 566177 w 566177"/>
                <a:gd name="connsiteY16" fmla="*/ 776177 h 1180368"/>
                <a:gd name="connsiteX17" fmla="*/ 555544 w 566177"/>
                <a:gd name="connsiteY17" fmla="*/ 935665 h 1180368"/>
                <a:gd name="connsiteX18" fmla="*/ 534279 w 566177"/>
                <a:gd name="connsiteY18" fmla="*/ 967563 h 1180368"/>
                <a:gd name="connsiteX19" fmla="*/ 523646 w 566177"/>
                <a:gd name="connsiteY19" fmla="*/ 999461 h 1180368"/>
                <a:gd name="connsiteX20" fmla="*/ 449219 w 566177"/>
                <a:gd name="connsiteY20" fmla="*/ 1052623 h 1180368"/>
                <a:gd name="connsiteX21" fmla="*/ 427953 w 566177"/>
                <a:gd name="connsiteY21" fmla="*/ 1073888 h 1180368"/>
                <a:gd name="connsiteX22" fmla="*/ 396056 w 566177"/>
                <a:gd name="connsiteY22" fmla="*/ 1084521 h 1180368"/>
                <a:gd name="connsiteX23" fmla="*/ 364158 w 566177"/>
                <a:gd name="connsiteY23" fmla="*/ 1105786 h 1180368"/>
                <a:gd name="connsiteX24" fmla="*/ 332260 w 566177"/>
                <a:gd name="connsiteY24" fmla="*/ 1116419 h 1180368"/>
                <a:gd name="connsiteX25" fmla="*/ 268465 w 566177"/>
                <a:gd name="connsiteY25" fmla="*/ 1148316 h 1180368"/>
                <a:gd name="connsiteX26" fmla="*/ 204670 w 566177"/>
                <a:gd name="connsiteY26" fmla="*/ 1158949 h 1180368"/>
                <a:gd name="connsiteX27" fmla="*/ 108977 w 566177"/>
                <a:gd name="connsiteY27" fmla="*/ 1180214 h 118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177" h="1180368">
                  <a:moveTo>
                    <a:pt x="13284" y="0"/>
                  </a:moveTo>
                  <a:cubicBezTo>
                    <a:pt x="-5341" y="93121"/>
                    <a:pt x="-3493" y="59417"/>
                    <a:pt x="13284" y="202019"/>
                  </a:cubicBezTo>
                  <a:cubicBezTo>
                    <a:pt x="14593" y="213150"/>
                    <a:pt x="18904" y="223892"/>
                    <a:pt x="23916" y="233916"/>
                  </a:cubicBezTo>
                  <a:cubicBezTo>
                    <a:pt x="38719" y="263523"/>
                    <a:pt x="53563" y="274196"/>
                    <a:pt x="77079" y="297712"/>
                  </a:cubicBezTo>
                  <a:cubicBezTo>
                    <a:pt x="80623" y="308344"/>
                    <a:pt x="79787" y="321684"/>
                    <a:pt x="87712" y="329609"/>
                  </a:cubicBezTo>
                  <a:cubicBezTo>
                    <a:pt x="95637" y="337534"/>
                    <a:pt x="109585" y="335230"/>
                    <a:pt x="119609" y="340242"/>
                  </a:cubicBezTo>
                  <a:cubicBezTo>
                    <a:pt x="131039" y="345957"/>
                    <a:pt x="141690" y="353326"/>
                    <a:pt x="151507" y="361507"/>
                  </a:cubicBezTo>
                  <a:cubicBezTo>
                    <a:pt x="163059" y="371133"/>
                    <a:pt x="170349" y="385945"/>
                    <a:pt x="183405" y="393405"/>
                  </a:cubicBezTo>
                  <a:cubicBezTo>
                    <a:pt x="196093" y="400655"/>
                    <a:pt x="211758" y="400493"/>
                    <a:pt x="225935" y="404037"/>
                  </a:cubicBezTo>
                  <a:cubicBezTo>
                    <a:pt x="240112" y="411125"/>
                    <a:pt x="253897" y="419058"/>
                    <a:pt x="268465" y="425302"/>
                  </a:cubicBezTo>
                  <a:cubicBezTo>
                    <a:pt x="278767" y="429717"/>
                    <a:pt x="290566" y="430492"/>
                    <a:pt x="300363" y="435935"/>
                  </a:cubicBezTo>
                  <a:cubicBezTo>
                    <a:pt x="322704" y="448347"/>
                    <a:pt x="342893" y="464288"/>
                    <a:pt x="364158" y="478465"/>
                  </a:cubicBezTo>
                  <a:lnTo>
                    <a:pt x="396056" y="499730"/>
                  </a:lnTo>
                  <a:cubicBezTo>
                    <a:pt x="406688" y="506818"/>
                    <a:pt x="418917" y="511959"/>
                    <a:pt x="427953" y="520995"/>
                  </a:cubicBezTo>
                  <a:cubicBezTo>
                    <a:pt x="461749" y="554791"/>
                    <a:pt x="441199" y="536246"/>
                    <a:pt x="491749" y="574158"/>
                  </a:cubicBezTo>
                  <a:cubicBezTo>
                    <a:pt x="505926" y="602512"/>
                    <a:pt x="524254" y="629145"/>
                    <a:pt x="534279" y="659219"/>
                  </a:cubicBezTo>
                  <a:cubicBezTo>
                    <a:pt x="561259" y="740159"/>
                    <a:pt x="551148" y="701034"/>
                    <a:pt x="566177" y="776177"/>
                  </a:cubicBezTo>
                  <a:cubicBezTo>
                    <a:pt x="562633" y="829340"/>
                    <a:pt x="564303" y="883109"/>
                    <a:pt x="555544" y="935665"/>
                  </a:cubicBezTo>
                  <a:cubicBezTo>
                    <a:pt x="553443" y="948270"/>
                    <a:pt x="539994" y="956133"/>
                    <a:pt x="534279" y="967563"/>
                  </a:cubicBezTo>
                  <a:cubicBezTo>
                    <a:pt x="529267" y="977588"/>
                    <a:pt x="530821" y="990851"/>
                    <a:pt x="523646" y="999461"/>
                  </a:cubicBezTo>
                  <a:cubicBezTo>
                    <a:pt x="508683" y="1017416"/>
                    <a:pt x="468610" y="1037111"/>
                    <a:pt x="449219" y="1052623"/>
                  </a:cubicBezTo>
                  <a:cubicBezTo>
                    <a:pt x="441391" y="1058885"/>
                    <a:pt x="436549" y="1068730"/>
                    <a:pt x="427953" y="1073888"/>
                  </a:cubicBezTo>
                  <a:cubicBezTo>
                    <a:pt x="418343" y="1079654"/>
                    <a:pt x="406080" y="1079509"/>
                    <a:pt x="396056" y="1084521"/>
                  </a:cubicBezTo>
                  <a:cubicBezTo>
                    <a:pt x="384626" y="1090236"/>
                    <a:pt x="375588" y="1100071"/>
                    <a:pt x="364158" y="1105786"/>
                  </a:cubicBezTo>
                  <a:cubicBezTo>
                    <a:pt x="354133" y="1110798"/>
                    <a:pt x="342285" y="1111407"/>
                    <a:pt x="332260" y="1116419"/>
                  </a:cubicBezTo>
                  <a:cubicBezTo>
                    <a:pt x="286377" y="1139361"/>
                    <a:pt x="316574" y="1137625"/>
                    <a:pt x="268465" y="1148316"/>
                  </a:cubicBezTo>
                  <a:cubicBezTo>
                    <a:pt x="247420" y="1152993"/>
                    <a:pt x="225585" y="1153720"/>
                    <a:pt x="204670" y="1158949"/>
                  </a:cubicBezTo>
                  <a:cubicBezTo>
                    <a:pt x="106162" y="1183576"/>
                    <a:pt x="174970" y="1180214"/>
                    <a:pt x="108977" y="1180214"/>
                  </a:cubicBez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形状 37">
              <a:extLst>
                <a:ext uri="{FF2B5EF4-FFF2-40B4-BE49-F238E27FC236}">
                  <a16:creationId xmlns:a16="http://schemas.microsoft.com/office/drawing/2014/main" xmlns="" id="{DD4AC914-30C0-4773-93D1-B61275B93605}"/>
                </a:ext>
              </a:extLst>
            </p:cNvPr>
            <p:cNvSpPr/>
            <p:nvPr/>
          </p:nvSpPr>
          <p:spPr>
            <a:xfrm>
              <a:off x="6595888" y="3236817"/>
              <a:ext cx="618544" cy="80856"/>
            </a:xfrm>
            <a:custGeom>
              <a:avLst/>
              <a:gdLst>
                <a:gd name="connsiteX0" fmla="*/ 596044 w 596044"/>
                <a:gd name="connsiteY0" fmla="*/ 63795 h 180753"/>
                <a:gd name="connsiteX1" fmla="*/ 542881 w 596044"/>
                <a:gd name="connsiteY1" fmla="*/ 31898 h 180753"/>
                <a:gd name="connsiteX2" fmla="*/ 479086 w 596044"/>
                <a:gd name="connsiteY2" fmla="*/ 0 h 180753"/>
                <a:gd name="connsiteX3" fmla="*/ 170742 w 596044"/>
                <a:gd name="connsiteY3" fmla="*/ 10633 h 180753"/>
                <a:gd name="connsiteX4" fmla="*/ 75049 w 596044"/>
                <a:gd name="connsiteY4" fmla="*/ 63795 h 180753"/>
                <a:gd name="connsiteX5" fmla="*/ 43151 w 596044"/>
                <a:gd name="connsiteY5" fmla="*/ 85060 h 180753"/>
                <a:gd name="connsiteX6" fmla="*/ 11253 w 596044"/>
                <a:gd name="connsiteY6" fmla="*/ 106326 h 180753"/>
                <a:gd name="connsiteX7" fmla="*/ 621 w 596044"/>
                <a:gd name="connsiteY7" fmla="*/ 180753 h 18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044" h="180753">
                  <a:moveTo>
                    <a:pt x="596044" y="63795"/>
                  </a:moveTo>
                  <a:cubicBezTo>
                    <a:pt x="578323" y="53163"/>
                    <a:pt x="561365" y="41140"/>
                    <a:pt x="542881" y="31898"/>
                  </a:cubicBezTo>
                  <a:cubicBezTo>
                    <a:pt x="454844" y="-12121"/>
                    <a:pt x="570498" y="60940"/>
                    <a:pt x="479086" y="0"/>
                  </a:cubicBezTo>
                  <a:cubicBezTo>
                    <a:pt x="376305" y="3544"/>
                    <a:pt x="273384" y="4218"/>
                    <a:pt x="170742" y="10633"/>
                  </a:cubicBezTo>
                  <a:cubicBezTo>
                    <a:pt x="139764" y="12569"/>
                    <a:pt x="90783" y="53306"/>
                    <a:pt x="75049" y="63795"/>
                  </a:cubicBezTo>
                  <a:lnTo>
                    <a:pt x="43151" y="85060"/>
                  </a:lnTo>
                  <a:lnTo>
                    <a:pt x="11253" y="106326"/>
                  </a:lnTo>
                  <a:cubicBezTo>
                    <a:pt x="-3862" y="151672"/>
                    <a:pt x="621" y="127016"/>
                    <a:pt x="621" y="180753"/>
                  </a:cubicBez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a:extLst>
                <a:ext uri="{FF2B5EF4-FFF2-40B4-BE49-F238E27FC236}">
                  <a16:creationId xmlns:a16="http://schemas.microsoft.com/office/drawing/2014/main" xmlns="" id="{DCAAA1F9-8A19-49FE-BCDA-5C128EECEBF7}"/>
                </a:ext>
              </a:extLst>
            </p:cNvPr>
            <p:cNvSpPr/>
            <p:nvPr/>
          </p:nvSpPr>
          <p:spPr>
            <a:xfrm>
              <a:off x="4561367" y="2796363"/>
              <a:ext cx="1020726" cy="489097"/>
            </a:xfrm>
            <a:custGeom>
              <a:avLst/>
              <a:gdLst>
                <a:gd name="connsiteX0" fmla="*/ 0 w 1020726"/>
                <a:gd name="connsiteY0" fmla="*/ 0 h 489097"/>
                <a:gd name="connsiteX1" fmla="*/ 85061 w 1020726"/>
                <a:gd name="connsiteY1" fmla="*/ 233916 h 489097"/>
                <a:gd name="connsiteX2" fmla="*/ 191386 w 1020726"/>
                <a:gd name="connsiteY2" fmla="*/ 340242 h 489097"/>
                <a:gd name="connsiteX3" fmla="*/ 212652 w 1020726"/>
                <a:gd name="connsiteY3" fmla="*/ 361507 h 489097"/>
                <a:gd name="connsiteX4" fmla="*/ 276447 w 1020726"/>
                <a:gd name="connsiteY4" fmla="*/ 404037 h 489097"/>
                <a:gd name="connsiteX5" fmla="*/ 308345 w 1020726"/>
                <a:gd name="connsiteY5" fmla="*/ 435935 h 489097"/>
                <a:gd name="connsiteX6" fmla="*/ 372140 w 1020726"/>
                <a:gd name="connsiteY6" fmla="*/ 457200 h 489097"/>
                <a:gd name="connsiteX7" fmla="*/ 446568 w 1020726"/>
                <a:gd name="connsiteY7" fmla="*/ 478465 h 489097"/>
                <a:gd name="connsiteX8" fmla="*/ 680484 w 1020726"/>
                <a:gd name="connsiteY8" fmla="*/ 467832 h 489097"/>
                <a:gd name="connsiteX9" fmla="*/ 765545 w 1020726"/>
                <a:gd name="connsiteY9" fmla="*/ 446567 h 489097"/>
                <a:gd name="connsiteX10" fmla="*/ 818707 w 1020726"/>
                <a:gd name="connsiteY10" fmla="*/ 435935 h 489097"/>
                <a:gd name="connsiteX11" fmla="*/ 946298 w 1020726"/>
                <a:gd name="connsiteY11" fmla="*/ 446567 h 489097"/>
                <a:gd name="connsiteX12" fmla="*/ 1010093 w 1020726"/>
                <a:gd name="connsiteY12" fmla="*/ 467832 h 489097"/>
                <a:gd name="connsiteX13" fmla="*/ 1020726 w 1020726"/>
                <a:gd name="connsiteY13" fmla="*/ 489097 h 48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0726" h="489097">
                  <a:moveTo>
                    <a:pt x="0" y="0"/>
                  </a:moveTo>
                  <a:cubicBezTo>
                    <a:pt x="28354" y="77972"/>
                    <a:pt x="52378" y="157657"/>
                    <a:pt x="85061" y="233916"/>
                  </a:cubicBezTo>
                  <a:cubicBezTo>
                    <a:pt x="127588" y="333144"/>
                    <a:pt x="120506" y="269366"/>
                    <a:pt x="191386" y="340242"/>
                  </a:cubicBezTo>
                  <a:cubicBezTo>
                    <a:pt x="198475" y="347330"/>
                    <a:pt x="204632" y="355492"/>
                    <a:pt x="212652" y="361507"/>
                  </a:cubicBezTo>
                  <a:cubicBezTo>
                    <a:pt x="233098" y="376841"/>
                    <a:pt x="258375" y="385965"/>
                    <a:pt x="276447" y="404037"/>
                  </a:cubicBezTo>
                  <a:cubicBezTo>
                    <a:pt x="287080" y="414670"/>
                    <a:pt x="295200" y="428632"/>
                    <a:pt x="308345" y="435935"/>
                  </a:cubicBezTo>
                  <a:cubicBezTo>
                    <a:pt x="327939" y="446821"/>
                    <a:pt x="350394" y="451764"/>
                    <a:pt x="372140" y="457200"/>
                  </a:cubicBezTo>
                  <a:cubicBezTo>
                    <a:pt x="425543" y="470550"/>
                    <a:pt x="400807" y="463211"/>
                    <a:pt x="446568" y="478465"/>
                  </a:cubicBezTo>
                  <a:cubicBezTo>
                    <a:pt x="524540" y="474921"/>
                    <a:pt x="602819" y="475599"/>
                    <a:pt x="680484" y="467832"/>
                  </a:cubicBezTo>
                  <a:cubicBezTo>
                    <a:pt x="709565" y="464924"/>
                    <a:pt x="736886" y="452299"/>
                    <a:pt x="765545" y="446567"/>
                  </a:cubicBezTo>
                  <a:lnTo>
                    <a:pt x="818707" y="435935"/>
                  </a:lnTo>
                  <a:cubicBezTo>
                    <a:pt x="861237" y="439479"/>
                    <a:pt x="904201" y="439551"/>
                    <a:pt x="946298" y="446567"/>
                  </a:cubicBezTo>
                  <a:cubicBezTo>
                    <a:pt x="968408" y="450252"/>
                    <a:pt x="1000068" y="447783"/>
                    <a:pt x="1010093" y="467832"/>
                  </a:cubicBezTo>
                  <a:lnTo>
                    <a:pt x="1020726" y="489097"/>
                  </a:ln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a:extLst>
                <a:ext uri="{FF2B5EF4-FFF2-40B4-BE49-F238E27FC236}">
                  <a16:creationId xmlns:a16="http://schemas.microsoft.com/office/drawing/2014/main" xmlns="" id="{FF96C325-2C60-4421-A797-0350985A7764}"/>
                </a:ext>
              </a:extLst>
            </p:cNvPr>
            <p:cNvSpPr/>
            <p:nvPr/>
          </p:nvSpPr>
          <p:spPr>
            <a:xfrm>
              <a:off x="4157330" y="2849526"/>
              <a:ext cx="531628" cy="1626781"/>
            </a:xfrm>
            <a:custGeom>
              <a:avLst/>
              <a:gdLst>
                <a:gd name="connsiteX0" fmla="*/ 53163 w 531628"/>
                <a:gd name="connsiteY0" fmla="*/ 0 h 1626781"/>
                <a:gd name="connsiteX1" fmla="*/ 31898 w 531628"/>
                <a:gd name="connsiteY1" fmla="*/ 53162 h 1626781"/>
                <a:gd name="connsiteX2" fmla="*/ 0 w 531628"/>
                <a:gd name="connsiteY2" fmla="*/ 318976 h 1626781"/>
                <a:gd name="connsiteX3" fmla="*/ 10633 w 531628"/>
                <a:gd name="connsiteY3" fmla="*/ 914400 h 1626781"/>
                <a:gd name="connsiteX4" fmla="*/ 74428 w 531628"/>
                <a:gd name="connsiteY4" fmla="*/ 1041990 h 1626781"/>
                <a:gd name="connsiteX5" fmla="*/ 116958 w 531628"/>
                <a:gd name="connsiteY5" fmla="*/ 1105786 h 1626781"/>
                <a:gd name="connsiteX6" fmla="*/ 138223 w 531628"/>
                <a:gd name="connsiteY6" fmla="*/ 1137683 h 1626781"/>
                <a:gd name="connsiteX7" fmla="*/ 159489 w 531628"/>
                <a:gd name="connsiteY7" fmla="*/ 1158948 h 1626781"/>
                <a:gd name="connsiteX8" fmla="*/ 233917 w 531628"/>
                <a:gd name="connsiteY8" fmla="*/ 1254641 h 1626781"/>
                <a:gd name="connsiteX9" fmla="*/ 287079 w 531628"/>
                <a:gd name="connsiteY9" fmla="*/ 1329069 h 1626781"/>
                <a:gd name="connsiteX10" fmla="*/ 297712 w 531628"/>
                <a:gd name="connsiteY10" fmla="*/ 1360967 h 1626781"/>
                <a:gd name="connsiteX11" fmla="*/ 361507 w 531628"/>
                <a:gd name="connsiteY11" fmla="*/ 1435395 h 1626781"/>
                <a:gd name="connsiteX12" fmla="*/ 372140 w 531628"/>
                <a:gd name="connsiteY12" fmla="*/ 1477925 h 1626781"/>
                <a:gd name="connsiteX13" fmla="*/ 425303 w 531628"/>
                <a:gd name="connsiteY13" fmla="*/ 1541721 h 1626781"/>
                <a:gd name="connsiteX14" fmla="*/ 435935 w 531628"/>
                <a:gd name="connsiteY14" fmla="*/ 1573618 h 1626781"/>
                <a:gd name="connsiteX15" fmla="*/ 510363 w 531628"/>
                <a:gd name="connsiteY15" fmla="*/ 1616148 h 1626781"/>
                <a:gd name="connsiteX16" fmla="*/ 531628 w 531628"/>
                <a:gd name="connsiteY16" fmla="*/ 1626781 h 162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628" h="1626781">
                  <a:moveTo>
                    <a:pt x="53163" y="0"/>
                  </a:moveTo>
                  <a:cubicBezTo>
                    <a:pt x="46075" y="17721"/>
                    <a:pt x="34695" y="34282"/>
                    <a:pt x="31898" y="53162"/>
                  </a:cubicBezTo>
                  <a:cubicBezTo>
                    <a:pt x="-15631" y="373983"/>
                    <a:pt x="39007" y="201961"/>
                    <a:pt x="0" y="318976"/>
                  </a:cubicBezTo>
                  <a:cubicBezTo>
                    <a:pt x="3544" y="517451"/>
                    <a:pt x="1039" y="716126"/>
                    <a:pt x="10633" y="914400"/>
                  </a:cubicBezTo>
                  <a:cubicBezTo>
                    <a:pt x="12930" y="961866"/>
                    <a:pt x="50306" y="1005807"/>
                    <a:pt x="74428" y="1041990"/>
                  </a:cubicBezTo>
                  <a:lnTo>
                    <a:pt x="116958" y="1105786"/>
                  </a:lnTo>
                  <a:cubicBezTo>
                    <a:pt x="124046" y="1116418"/>
                    <a:pt x="129187" y="1128647"/>
                    <a:pt x="138223" y="1137683"/>
                  </a:cubicBezTo>
                  <a:cubicBezTo>
                    <a:pt x="145312" y="1144771"/>
                    <a:pt x="153474" y="1150928"/>
                    <a:pt x="159489" y="1158948"/>
                  </a:cubicBezTo>
                  <a:cubicBezTo>
                    <a:pt x="235797" y="1260692"/>
                    <a:pt x="168981" y="1189707"/>
                    <a:pt x="233917" y="1254641"/>
                  </a:cubicBezTo>
                  <a:cubicBezTo>
                    <a:pt x="307340" y="1401491"/>
                    <a:pt x="200873" y="1199761"/>
                    <a:pt x="287079" y="1329069"/>
                  </a:cubicBezTo>
                  <a:cubicBezTo>
                    <a:pt x="293296" y="1338394"/>
                    <a:pt x="292700" y="1350942"/>
                    <a:pt x="297712" y="1360967"/>
                  </a:cubicBezTo>
                  <a:cubicBezTo>
                    <a:pt x="313906" y="1393354"/>
                    <a:pt x="335345" y="1409233"/>
                    <a:pt x="361507" y="1435395"/>
                  </a:cubicBezTo>
                  <a:cubicBezTo>
                    <a:pt x="365051" y="1449572"/>
                    <a:pt x="365605" y="1464855"/>
                    <a:pt x="372140" y="1477925"/>
                  </a:cubicBezTo>
                  <a:cubicBezTo>
                    <a:pt x="384778" y="1503201"/>
                    <a:pt x="405804" y="1522222"/>
                    <a:pt x="425303" y="1541721"/>
                  </a:cubicBezTo>
                  <a:cubicBezTo>
                    <a:pt x="428847" y="1552353"/>
                    <a:pt x="428760" y="1565008"/>
                    <a:pt x="435935" y="1573618"/>
                  </a:cubicBezTo>
                  <a:cubicBezTo>
                    <a:pt x="464885" y="1608358"/>
                    <a:pt x="475913" y="1602368"/>
                    <a:pt x="510363" y="1616148"/>
                  </a:cubicBezTo>
                  <a:cubicBezTo>
                    <a:pt x="517721" y="1619091"/>
                    <a:pt x="524540" y="1623237"/>
                    <a:pt x="531628" y="1626781"/>
                  </a:cubicBezTo>
                </a:path>
              </a:pathLst>
            </a:custGeom>
            <a:noFill/>
            <a:ln w="317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xmlns="" id="{4124B08E-A4DD-4FFE-8C2C-EFCE9041E374}"/>
              </a:ext>
            </a:extLst>
          </p:cNvPr>
          <p:cNvGrpSpPr/>
          <p:nvPr/>
        </p:nvGrpSpPr>
        <p:grpSpPr>
          <a:xfrm>
            <a:off x="5560828" y="2594344"/>
            <a:ext cx="1073888" cy="691117"/>
            <a:chOff x="5560828" y="2594344"/>
            <a:chExt cx="1073888" cy="691117"/>
          </a:xfrm>
        </p:grpSpPr>
        <p:sp>
          <p:nvSpPr>
            <p:cNvPr id="42" name="任意多边形: 形状 41">
              <a:extLst>
                <a:ext uri="{FF2B5EF4-FFF2-40B4-BE49-F238E27FC236}">
                  <a16:creationId xmlns:a16="http://schemas.microsoft.com/office/drawing/2014/main" xmlns="" id="{276555BC-FEEC-48AF-9DD8-C27E92020613}"/>
                </a:ext>
              </a:extLst>
            </p:cNvPr>
            <p:cNvSpPr/>
            <p:nvPr/>
          </p:nvSpPr>
          <p:spPr>
            <a:xfrm>
              <a:off x="6251944" y="2594344"/>
              <a:ext cx="382772" cy="670184"/>
            </a:xfrm>
            <a:custGeom>
              <a:avLst/>
              <a:gdLst>
                <a:gd name="connsiteX0" fmla="*/ 0 w 382772"/>
                <a:gd name="connsiteY0" fmla="*/ 0 h 670184"/>
                <a:gd name="connsiteX1" fmla="*/ 31898 w 382772"/>
                <a:gd name="connsiteY1" fmla="*/ 191386 h 670184"/>
                <a:gd name="connsiteX2" fmla="*/ 53163 w 382772"/>
                <a:gd name="connsiteY2" fmla="*/ 255182 h 670184"/>
                <a:gd name="connsiteX3" fmla="*/ 106326 w 382772"/>
                <a:gd name="connsiteY3" fmla="*/ 318977 h 670184"/>
                <a:gd name="connsiteX4" fmla="*/ 148856 w 382772"/>
                <a:gd name="connsiteY4" fmla="*/ 382772 h 670184"/>
                <a:gd name="connsiteX5" fmla="*/ 170121 w 382772"/>
                <a:gd name="connsiteY5" fmla="*/ 414670 h 670184"/>
                <a:gd name="connsiteX6" fmla="*/ 202019 w 382772"/>
                <a:gd name="connsiteY6" fmla="*/ 457200 h 670184"/>
                <a:gd name="connsiteX7" fmla="*/ 244549 w 382772"/>
                <a:gd name="connsiteY7" fmla="*/ 520996 h 670184"/>
                <a:gd name="connsiteX8" fmla="*/ 276447 w 382772"/>
                <a:gd name="connsiteY8" fmla="*/ 542261 h 670184"/>
                <a:gd name="connsiteX9" fmla="*/ 308344 w 382772"/>
                <a:gd name="connsiteY9" fmla="*/ 606056 h 670184"/>
                <a:gd name="connsiteX10" fmla="*/ 340242 w 382772"/>
                <a:gd name="connsiteY10" fmla="*/ 637954 h 670184"/>
                <a:gd name="connsiteX11" fmla="*/ 382772 w 382772"/>
                <a:gd name="connsiteY11" fmla="*/ 669851 h 67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772" h="670184">
                  <a:moveTo>
                    <a:pt x="0" y="0"/>
                  </a:moveTo>
                  <a:cubicBezTo>
                    <a:pt x="8335" y="83344"/>
                    <a:pt x="6266" y="114489"/>
                    <a:pt x="31898" y="191386"/>
                  </a:cubicBezTo>
                  <a:cubicBezTo>
                    <a:pt x="38986" y="212651"/>
                    <a:pt x="37313" y="239332"/>
                    <a:pt x="53163" y="255182"/>
                  </a:cubicBezTo>
                  <a:cubicBezTo>
                    <a:pt x="94097" y="296115"/>
                    <a:pt x="76720" y="274568"/>
                    <a:pt x="106326" y="318977"/>
                  </a:cubicBezTo>
                  <a:cubicBezTo>
                    <a:pt x="125011" y="375035"/>
                    <a:pt x="104608" y="329675"/>
                    <a:pt x="148856" y="382772"/>
                  </a:cubicBezTo>
                  <a:cubicBezTo>
                    <a:pt x="157037" y="392589"/>
                    <a:pt x="162693" y="404271"/>
                    <a:pt x="170121" y="414670"/>
                  </a:cubicBezTo>
                  <a:cubicBezTo>
                    <a:pt x="180421" y="429090"/>
                    <a:pt x="191857" y="442682"/>
                    <a:pt x="202019" y="457200"/>
                  </a:cubicBezTo>
                  <a:cubicBezTo>
                    <a:pt x="216675" y="478138"/>
                    <a:pt x="223284" y="506819"/>
                    <a:pt x="244549" y="520996"/>
                  </a:cubicBezTo>
                  <a:lnTo>
                    <a:pt x="276447" y="542261"/>
                  </a:lnTo>
                  <a:cubicBezTo>
                    <a:pt x="287103" y="574229"/>
                    <a:pt x="285443" y="578574"/>
                    <a:pt x="308344" y="606056"/>
                  </a:cubicBezTo>
                  <a:cubicBezTo>
                    <a:pt x="317970" y="617608"/>
                    <a:pt x="330616" y="626402"/>
                    <a:pt x="340242" y="637954"/>
                  </a:cubicBezTo>
                  <a:cubicBezTo>
                    <a:pt x="371738" y="675749"/>
                    <a:pt x="345234" y="669851"/>
                    <a:pt x="382772" y="669851"/>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形状 42">
              <a:extLst>
                <a:ext uri="{FF2B5EF4-FFF2-40B4-BE49-F238E27FC236}">
                  <a16:creationId xmlns:a16="http://schemas.microsoft.com/office/drawing/2014/main" xmlns="" id="{0C2436C3-ADFB-4C40-A2D8-E18AD81DC205}"/>
                </a:ext>
              </a:extLst>
            </p:cNvPr>
            <p:cNvSpPr/>
            <p:nvPr/>
          </p:nvSpPr>
          <p:spPr>
            <a:xfrm>
              <a:off x="5560828" y="2594345"/>
              <a:ext cx="396875" cy="691116"/>
            </a:xfrm>
            <a:custGeom>
              <a:avLst/>
              <a:gdLst>
                <a:gd name="connsiteX0" fmla="*/ 350874 w 364427"/>
                <a:gd name="connsiteY0" fmla="*/ 0 h 680483"/>
                <a:gd name="connsiteX1" fmla="*/ 350874 w 364427"/>
                <a:gd name="connsiteY1" fmla="*/ 435935 h 680483"/>
                <a:gd name="connsiteX2" fmla="*/ 244549 w 364427"/>
                <a:gd name="connsiteY2" fmla="*/ 489097 h 680483"/>
                <a:gd name="connsiteX3" fmla="*/ 212651 w 364427"/>
                <a:gd name="connsiteY3" fmla="*/ 510363 h 680483"/>
                <a:gd name="connsiteX4" fmla="*/ 148856 w 364427"/>
                <a:gd name="connsiteY4" fmla="*/ 542260 h 680483"/>
                <a:gd name="connsiteX5" fmla="*/ 85060 w 364427"/>
                <a:gd name="connsiteY5" fmla="*/ 606056 h 680483"/>
                <a:gd name="connsiteX6" fmla="*/ 21265 w 364427"/>
                <a:gd name="connsiteY6" fmla="*/ 648586 h 680483"/>
                <a:gd name="connsiteX7" fmla="*/ 0 w 364427"/>
                <a:gd name="connsiteY7" fmla="*/ 680483 h 68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27" h="680483">
                  <a:moveTo>
                    <a:pt x="350874" y="0"/>
                  </a:moveTo>
                  <a:cubicBezTo>
                    <a:pt x="358478" y="121652"/>
                    <a:pt x="377139" y="327122"/>
                    <a:pt x="350874" y="435935"/>
                  </a:cubicBezTo>
                  <a:cubicBezTo>
                    <a:pt x="342744" y="469616"/>
                    <a:pt x="273094" y="481961"/>
                    <a:pt x="244549" y="489097"/>
                  </a:cubicBezTo>
                  <a:cubicBezTo>
                    <a:pt x="233916" y="496186"/>
                    <a:pt x="224081" y="504648"/>
                    <a:pt x="212651" y="510363"/>
                  </a:cubicBezTo>
                  <a:cubicBezTo>
                    <a:pt x="170421" y="531478"/>
                    <a:pt x="188036" y="507433"/>
                    <a:pt x="148856" y="542260"/>
                  </a:cubicBezTo>
                  <a:cubicBezTo>
                    <a:pt x="126379" y="562240"/>
                    <a:pt x="110083" y="589374"/>
                    <a:pt x="85060" y="606056"/>
                  </a:cubicBezTo>
                  <a:lnTo>
                    <a:pt x="21265" y="648586"/>
                  </a:lnTo>
                  <a:lnTo>
                    <a:pt x="0" y="680483"/>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Rectangle 7">
            <a:extLst>
              <a:ext uri="{FF2B5EF4-FFF2-40B4-BE49-F238E27FC236}">
                <a16:creationId xmlns:a16="http://schemas.microsoft.com/office/drawing/2014/main" xmlns="" id="{983A33F6-0591-4350-AE7F-7E9B3A7DC0D0}"/>
              </a:ext>
            </a:extLst>
          </p:cNvPr>
          <p:cNvSpPr>
            <a:spLocks noChangeArrowheads="1"/>
          </p:cNvSpPr>
          <p:nvPr/>
        </p:nvSpPr>
        <p:spPr bwMode="auto">
          <a:xfrm>
            <a:off x="483718" y="1367572"/>
            <a:ext cx="3447021" cy="253146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a:t>
            </a:r>
            <a:r>
              <a:rPr lang="en-US" altLang="zh-CN" sz="3200" b="1" dirty="0">
                <a:solidFill>
                  <a:srgbClr val="000099"/>
                </a:solidFill>
                <a:latin typeface="微软雅黑" pitchFamily="34" charset="-122"/>
                <a:ea typeface="微软雅黑" pitchFamily="34" charset="-122"/>
                <a:cs typeface="仿宋"/>
              </a:rPr>
              <a:t>2</a:t>
            </a:r>
            <a:r>
              <a:rPr lang="zh-CN" altLang="en-US" sz="3200" b="1" dirty="0">
                <a:solidFill>
                  <a:srgbClr val="000099"/>
                </a:solidFill>
                <a:latin typeface="微软雅黑" pitchFamily="34" charset="-122"/>
                <a:ea typeface="微软雅黑" pitchFamily="34" charset="-122"/>
                <a:cs typeface="仿宋"/>
              </a:rPr>
              <a:t>）移动滑片</a:t>
            </a:r>
            <a:r>
              <a:rPr lang="en-US" altLang="zh-CN" sz="3200" b="1" dirty="0">
                <a:solidFill>
                  <a:srgbClr val="000099"/>
                </a:solidFill>
                <a:latin typeface="微软雅黑" pitchFamily="34" charset="-122"/>
                <a:ea typeface="微软雅黑" pitchFamily="34" charset="-122"/>
                <a:cs typeface="仿宋"/>
              </a:rPr>
              <a:t>P</a:t>
            </a:r>
            <a:r>
              <a:rPr lang="zh-CN" altLang="en-US" sz="3200" b="1" dirty="0">
                <a:solidFill>
                  <a:srgbClr val="000099"/>
                </a:solidFill>
                <a:latin typeface="微软雅黑" pitchFamily="34" charset="-122"/>
                <a:ea typeface="微软雅黑" pitchFamily="34" charset="-122"/>
                <a:cs typeface="仿宋"/>
              </a:rPr>
              <a:t>调节定值电阻</a:t>
            </a:r>
            <a:r>
              <a:rPr lang="en-US" altLang="zh-CN" sz="3200" b="1" dirty="0">
                <a:solidFill>
                  <a:srgbClr val="000099"/>
                </a:solidFill>
                <a:latin typeface="微软雅黑" pitchFamily="34" charset="-122"/>
                <a:ea typeface="微软雅黑" pitchFamily="34" charset="-122"/>
                <a:cs typeface="仿宋"/>
              </a:rPr>
              <a:t>R</a:t>
            </a:r>
            <a:r>
              <a:rPr lang="zh-CN" altLang="en-US" sz="3200" b="1" dirty="0">
                <a:solidFill>
                  <a:srgbClr val="000099"/>
                </a:solidFill>
                <a:latin typeface="微软雅黑" pitchFamily="34" charset="-122"/>
                <a:ea typeface="微软雅黑" pitchFamily="34" charset="-122"/>
                <a:cs typeface="仿宋"/>
              </a:rPr>
              <a:t>两端的电压不变，测量并记录几组电阻和电流值。</a:t>
            </a:r>
          </a:p>
        </p:txBody>
      </p:sp>
      <p:sp>
        <p:nvSpPr>
          <p:cNvPr id="24" name="Rectangle 7">
            <a:extLst>
              <a:ext uri="{FF2B5EF4-FFF2-40B4-BE49-F238E27FC236}">
                <a16:creationId xmlns:a16="http://schemas.microsoft.com/office/drawing/2014/main" xmlns="" id="{520EC44F-AFA0-41AA-AA58-D938EDB520BD}"/>
              </a:ext>
            </a:extLst>
          </p:cNvPr>
          <p:cNvSpPr>
            <a:spLocks noChangeArrowheads="1"/>
          </p:cNvSpPr>
          <p:nvPr/>
        </p:nvSpPr>
        <p:spPr bwMode="auto">
          <a:xfrm>
            <a:off x="483718" y="3930059"/>
            <a:ext cx="2926895"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en-US" altLang="zh-CN" sz="3200" b="1" dirty="0">
                <a:solidFill>
                  <a:srgbClr val="000099"/>
                </a:solidFill>
                <a:latin typeface="微软雅黑" pitchFamily="34" charset="-122"/>
                <a:ea typeface="微软雅黑" pitchFamily="34" charset="-122"/>
                <a:cs typeface="仿宋"/>
              </a:rPr>
              <a:t>U= </a:t>
            </a:r>
            <a:r>
              <a:rPr lang="en-US" altLang="zh-CN" sz="3200" b="1" u="sng" dirty="0">
                <a:solidFill>
                  <a:srgbClr val="000099"/>
                </a:solidFill>
                <a:latin typeface="微软雅黑" panose="020B0503020204020204" pitchFamily="34" charset="-122"/>
                <a:ea typeface="微软雅黑" panose="020B0503020204020204" pitchFamily="34" charset="-122"/>
                <a:cs typeface="仿宋"/>
              </a:rPr>
              <a:t>       V</a:t>
            </a:r>
            <a:r>
              <a:rPr lang="zh-CN" altLang="en-US" sz="3200" b="1" dirty="0">
                <a:solidFill>
                  <a:srgbClr val="000099"/>
                </a:solidFill>
                <a:latin typeface="微软雅黑" pitchFamily="34" charset="-122"/>
                <a:ea typeface="微软雅黑" pitchFamily="34" charset="-122"/>
                <a:cs typeface="仿宋"/>
              </a:rPr>
              <a:t>。</a:t>
            </a:r>
          </a:p>
        </p:txBody>
      </p:sp>
      <p:sp>
        <p:nvSpPr>
          <p:cNvPr id="25" name="Text Box 7">
            <a:extLst>
              <a:ext uri="{FF2B5EF4-FFF2-40B4-BE49-F238E27FC236}">
                <a16:creationId xmlns:a16="http://schemas.microsoft.com/office/drawing/2014/main" xmlns="" id="{30669159-289E-4CCB-80F2-2AD1BA07A0F0}"/>
              </a:ext>
            </a:extLst>
          </p:cNvPr>
          <p:cNvSpPr txBox="1">
            <a:spLocks noChangeArrowheads="1"/>
          </p:cNvSpPr>
          <p:nvPr/>
        </p:nvSpPr>
        <p:spPr bwMode="auto">
          <a:xfrm>
            <a:off x="7226920" y="787400"/>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zh-CN" altLang="en-US" sz="3200" b="1" dirty="0">
                <a:solidFill>
                  <a:srgbClr val="FF0000"/>
                </a:solidFill>
                <a:latin typeface="微软雅黑" pitchFamily="34" charset="-122"/>
                <a:ea typeface="微软雅黑" pitchFamily="34" charset="-122"/>
              </a:rPr>
              <a:t>右</a:t>
            </a:r>
            <a:r>
              <a:rPr lang="en-US" altLang="zh-CN" sz="3200" b="1" dirty="0">
                <a:solidFill>
                  <a:srgbClr val="FF0000"/>
                </a:solidFill>
                <a:latin typeface="微软雅黑" pitchFamily="34" charset="-122"/>
                <a:ea typeface="微软雅黑" pitchFamily="34" charset="-122"/>
              </a:rPr>
              <a:t> </a:t>
            </a:r>
            <a:endParaRPr lang="zh-CN" altLang="zh-CN" sz="3200" b="1" dirty="0">
              <a:solidFill>
                <a:srgbClr val="FF0000"/>
              </a:solidFill>
              <a:latin typeface="微软雅黑" pitchFamily="34" charset="-122"/>
              <a:ea typeface="微软雅黑" pitchFamily="34" charset="-122"/>
            </a:endParaRPr>
          </a:p>
        </p:txBody>
      </p:sp>
      <p:sp>
        <p:nvSpPr>
          <p:cNvPr id="27" name="Text Box 7">
            <a:extLst>
              <a:ext uri="{FF2B5EF4-FFF2-40B4-BE49-F238E27FC236}">
                <a16:creationId xmlns:a16="http://schemas.microsoft.com/office/drawing/2014/main" xmlns="" id="{9080E6F0-595A-47D7-8A3E-D78D5731FD12}"/>
              </a:ext>
            </a:extLst>
          </p:cNvPr>
          <p:cNvSpPr txBox="1">
            <a:spLocks noChangeArrowheads="1"/>
          </p:cNvSpPr>
          <p:nvPr/>
        </p:nvSpPr>
        <p:spPr bwMode="auto">
          <a:xfrm>
            <a:off x="2085675" y="3937132"/>
            <a:ext cx="60585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2 </a:t>
            </a:r>
            <a:endParaRPr lang="zh-CN" altLang="zh-CN" sz="32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xmlns="" val="386090055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ox(i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 grpId="0"/>
      <p:bldP spid="24" grpId="0"/>
      <p:bldP spid="25" grpId="0" autoUpdateAnimBg="0"/>
      <p:bldP spid="2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2B90017A-BE61-4D33-824F-05B59B702CD0}"/>
              </a:ext>
            </a:extLst>
          </p:cNvPr>
          <p:cNvSpPr>
            <a:spLocks noChangeArrowheads="1"/>
          </p:cNvSpPr>
          <p:nvPr/>
        </p:nvSpPr>
        <p:spPr bwMode="auto">
          <a:xfrm>
            <a:off x="395536" y="411510"/>
            <a:ext cx="5184576" cy="561692"/>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a:t>
            </a:r>
            <a:r>
              <a:rPr lang="zh-CN" altLang="en-US" sz="3200" b="1" dirty="0">
                <a:solidFill>
                  <a:srgbClr val="FF0000"/>
                </a:solidFill>
                <a:latin typeface="微软雅黑" pitchFamily="34" charset="-122"/>
                <a:ea typeface="微软雅黑" pitchFamily="34" charset="-122"/>
                <a:cs typeface="仿宋"/>
              </a:rPr>
              <a:t>进行实验与收集证据</a:t>
            </a:r>
          </a:p>
        </p:txBody>
      </p:sp>
      <p:graphicFrame>
        <p:nvGraphicFramePr>
          <p:cNvPr id="5" name="表格 4">
            <a:extLst>
              <a:ext uri="{FF2B5EF4-FFF2-40B4-BE49-F238E27FC236}">
                <a16:creationId xmlns:a16="http://schemas.microsoft.com/office/drawing/2014/main" xmlns="" id="{70AD9D19-2C28-47F3-8DFD-55EAA381AFD0}"/>
              </a:ext>
            </a:extLst>
          </p:cNvPr>
          <p:cNvGraphicFramePr>
            <a:graphicFrameLocks noGrp="1"/>
          </p:cNvGraphicFramePr>
          <p:nvPr>
            <p:extLst>
              <p:ext uri="{D42A27DB-BD31-4B8C-83A1-F6EECF244321}">
                <p14:modId xmlns:p14="http://schemas.microsoft.com/office/powerpoint/2010/main" xmlns="" val="604629114"/>
              </p:ext>
            </p:extLst>
          </p:nvPr>
        </p:nvGraphicFramePr>
        <p:xfrm>
          <a:off x="1345868" y="1491138"/>
          <a:ext cx="6096000" cy="103632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xmlns="" val="3205252061"/>
                    </a:ext>
                  </a:extLst>
                </a:gridCol>
                <a:gridCol w="1008112">
                  <a:extLst>
                    <a:ext uri="{9D8B030D-6E8A-4147-A177-3AD203B41FA5}">
                      <a16:colId xmlns:a16="http://schemas.microsoft.com/office/drawing/2014/main" xmlns="" val="375494018"/>
                    </a:ext>
                  </a:extLst>
                </a:gridCol>
                <a:gridCol w="1152128">
                  <a:extLst>
                    <a:ext uri="{9D8B030D-6E8A-4147-A177-3AD203B41FA5}">
                      <a16:colId xmlns:a16="http://schemas.microsoft.com/office/drawing/2014/main" xmlns="" val="4009396567"/>
                    </a:ext>
                  </a:extLst>
                </a:gridCol>
                <a:gridCol w="1080120">
                  <a:extLst>
                    <a:ext uri="{9D8B030D-6E8A-4147-A177-3AD203B41FA5}">
                      <a16:colId xmlns:a16="http://schemas.microsoft.com/office/drawing/2014/main" xmlns="" val="3152593671"/>
                    </a:ext>
                  </a:extLst>
                </a:gridCol>
                <a:gridCol w="1055440">
                  <a:extLst>
                    <a:ext uri="{9D8B030D-6E8A-4147-A177-3AD203B41FA5}">
                      <a16:colId xmlns:a16="http://schemas.microsoft.com/office/drawing/2014/main" xmlns="" val="1272235133"/>
                    </a:ext>
                  </a:extLst>
                </a:gridCol>
              </a:tblGrid>
              <a:tr h="370840">
                <a:tc>
                  <a:txBody>
                    <a:bodyPr/>
                    <a:lstStyle/>
                    <a:p>
                      <a:r>
                        <a:rPr lang="zh-CN" altLang="en-US" sz="2800" dirty="0">
                          <a:solidFill>
                            <a:srgbClr val="FF0000"/>
                          </a:solidFill>
                          <a:latin typeface="微软雅黑" panose="020B0503020204020204" pitchFamily="34" charset="-122"/>
                          <a:ea typeface="微软雅黑" panose="020B0503020204020204" pitchFamily="34" charset="-122"/>
                        </a:rPr>
                        <a:t>电阻</a:t>
                      </a:r>
                      <a:r>
                        <a:rPr lang="en-US" altLang="zh-CN" sz="2800" dirty="0">
                          <a:solidFill>
                            <a:srgbClr val="FF0000"/>
                          </a:solidFill>
                          <a:latin typeface="微软雅黑" panose="020B0503020204020204" pitchFamily="34" charset="-122"/>
                          <a:ea typeface="微软雅黑" panose="020B0503020204020204" pitchFamily="34" charset="-122"/>
                        </a:rPr>
                        <a:t>R/V </a:t>
                      </a:r>
                      <a:endParaRPr lang="zh-CN" altLang="en-US" sz="2800" dirty="0">
                        <a:solidFill>
                          <a:srgbClr val="FF0000"/>
                        </a:solidFill>
                        <a:latin typeface="微软雅黑" panose="020B0503020204020204" pitchFamily="34" charset="-122"/>
                        <a:ea typeface="微软雅黑" panose="020B0503020204020204" pitchFamily="34" charset="-122"/>
                      </a:endParaRPr>
                    </a:p>
                  </a:txBody>
                  <a:tcPr/>
                </a:tc>
                <a:tc>
                  <a:txBody>
                    <a:bodyPr/>
                    <a:lstStyle/>
                    <a:p>
                      <a:endParaRPr lang="zh-CN" altLang="en-US" sz="2800" dirty="0">
                        <a:solidFill>
                          <a:srgbClr val="FF0000"/>
                        </a:solidFill>
                        <a:latin typeface="微软雅黑" panose="020B0503020204020204" pitchFamily="34" charset="-122"/>
                        <a:ea typeface="微软雅黑" panose="020B0503020204020204" pitchFamily="34" charset="-122"/>
                      </a:endParaRPr>
                    </a:p>
                  </a:txBody>
                  <a:tcPr/>
                </a:tc>
                <a:tc>
                  <a:txBody>
                    <a:bodyPr/>
                    <a:lstStyle/>
                    <a:p>
                      <a:endParaRPr lang="zh-CN" altLang="en-US" sz="2800" dirty="0">
                        <a:solidFill>
                          <a:srgbClr val="FF0000"/>
                        </a:solidFill>
                        <a:latin typeface="微软雅黑" panose="020B0503020204020204" pitchFamily="34" charset="-122"/>
                        <a:ea typeface="微软雅黑" panose="020B0503020204020204" pitchFamily="34" charset="-122"/>
                      </a:endParaRPr>
                    </a:p>
                  </a:txBody>
                  <a:tcPr/>
                </a:tc>
                <a:tc>
                  <a:txBody>
                    <a:bodyPr/>
                    <a:lstStyle/>
                    <a:p>
                      <a:endParaRPr lang="zh-CN" altLang="en-US" sz="2800" dirty="0">
                        <a:solidFill>
                          <a:srgbClr val="FF0000"/>
                        </a:solidFill>
                        <a:latin typeface="微软雅黑" panose="020B0503020204020204" pitchFamily="34" charset="-122"/>
                        <a:ea typeface="微软雅黑" panose="020B0503020204020204" pitchFamily="34" charset="-122"/>
                      </a:endParaRPr>
                    </a:p>
                  </a:txBody>
                  <a:tcPr/>
                </a:tc>
                <a:tc>
                  <a:txBody>
                    <a:bodyPr/>
                    <a:lstStyle/>
                    <a:p>
                      <a:endParaRPr lang="zh-CN" altLang="en-US" sz="2800" dirty="0">
                        <a:solidFill>
                          <a:srgbClr val="FF0000"/>
                        </a:solidFill>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xmlns="" val="531795571"/>
                  </a:ext>
                </a:extLst>
              </a:tr>
              <a:tr h="370840">
                <a:tc>
                  <a:txBody>
                    <a:bodyPr/>
                    <a:lstStyle/>
                    <a:p>
                      <a:r>
                        <a:rPr lang="zh-CN" altLang="en-US" sz="2800" b="1" dirty="0">
                          <a:solidFill>
                            <a:srgbClr val="000099"/>
                          </a:solidFill>
                          <a:latin typeface="微软雅黑" panose="020B0503020204020204" pitchFamily="34" charset="-122"/>
                          <a:ea typeface="微软雅黑" panose="020B0503020204020204" pitchFamily="34" charset="-122"/>
                        </a:rPr>
                        <a:t>电流Ｉ</a:t>
                      </a:r>
                      <a:r>
                        <a:rPr lang="en-US" altLang="zh-CN" sz="2800" b="1" dirty="0">
                          <a:solidFill>
                            <a:srgbClr val="000099"/>
                          </a:solidFill>
                          <a:latin typeface="微软雅黑" panose="020B0503020204020204" pitchFamily="34" charset="-122"/>
                          <a:ea typeface="微软雅黑" panose="020B0503020204020204" pitchFamily="34" charset="-122"/>
                        </a:rPr>
                        <a:t>/A</a:t>
                      </a:r>
                      <a:endParaRPr lang="zh-CN" altLang="en-US" sz="2800" b="1" dirty="0">
                        <a:solidFill>
                          <a:srgbClr val="000099"/>
                        </a:solidFill>
                        <a:latin typeface="微软雅黑" panose="020B0503020204020204" pitchFamily="34" charset="-122"/>
                        <a:ea typeface="微软雅黑" panose="020B0503020204020204" pitchFamily="34" charset="-122"/>
                      </a:endParaRPr>
                    </a:p>
                  </a:txBody>
                  <a:tcPr/>
                </a:tc>
                <a:tc>
                  <a:txBody>
                    <a:bodyPr/>
                    <a:lstStyle/>
                    <a:p>
                      <a:endParaRPr lang="zh-CN" altLang="en-US" sz="2800"/>
                    </a:p>
                  </a:txBody>
                  <a:tcPr/>
                </a:tc>
                <a:tc>
                  <a:txBody>
                    <a:bodyPr/>
                    <a:lstStyle/>
                    <a:p>
                      <a:endParaRPr lang="zh-CN" altLang="en-US" sz="2800"/>
                    </a:p>
                  </a:txBody>
                  <a:tcPr/>
                </a:tc>
                <a:tc>
                  <a:txBody>
                    <a:bodyPr/>
                    <a:lstStyle/>
                    <a:p>
                      <a:endParaRPr lang="zh-CN" altLang="en-US" sz="2800" dirty="0"/>
                    </a:p>
                  </a:txBody>
                  <a:tcPr/>
                </a:tc>
                <a:tc>
                  <a:txBody>
                    <a:bodyPr/>
                    <a:lstStyle/>
                    <a:p>
                      <a:endParaRPr lang="zh-CN" altLang="en-US" sz="2800" dirty="0"/>
                    </a:p>
                  </a:txBody>
                  <a:tcPr/>
                </a:tc>
                <a:extLst>
                  <a:ext uri="{0D108BD9-81ED-4DB2-BD59-A6C34878D82A}">
                    <a16:rowId xmlns:a16="http://schemas.microsoft.com/office/drawing/2014/main" xmlns="" val="420094189"/>
                  </a:ext>
                </a:extLst>
              </a:tr>
            </a:tbl>
          </a:graphicData>
        </a:graphic>
      </p:graphicFrame>
      <p:grpSp>
        <p:nvGrpSpPr>
          <p:cNvPr id="15" name="组合 14">
            <a:extLst>
              <a:ext uri="{FF2B5EF4-FFF2-40B4-BE49-F238E27FC236}">
                <a16:creationId xmlns:a16="http://schemas.microsoft.com/office/drawing/2014/main" xmlns="" id="{B94A5FA6-F09A-4311-8C18-FFCD27F7A51F}"/>
              </a:ext>
            </a:extLst>
          </p:cNvPr>
          <p:cNvGrpSpPr/>
          <p:nvPr/>
        </p:nvGrpSpPr>
        <p:grpSpPr>
          <a:xfrm>
            <a:off x="3319754" y="1472195"/>
            <a:ext cx="840909" cy="1118825"/>
            <a:chOff x="3246030" y="1472195"/>
            <a:chExt cx="1701854" cy="1118825"/>
          </a:xfrm>
        </p:grpSpPr>
        <p:sp>
          <p:nvSpPr>
            <p:cNvPr id="6" name="Text Box 7">
              <a:extLst>
                <a:ext uri="{FF2B5EF4-FFF2-40B4-BE49-F238E27FC236}">
                  <a16:creationId xmlns:a16="http://schemas.microsoft.com/office/drawing/2014/main" xmlns="" id="{F86A84DF-C9BA-4DFF-91EE-241BB310169F}"/>
                </a:ext>
              </a:extLst>
            </p:cNvPr>
            <p:cNvSpPr txBox="1">
              <a:spLocks noChangeArrowheads="1"/>
            </p:cNvSpPr>
            <p:nvPr/>
          </p:nvSpPr>
          <p:spPr bwMode="auto">
            <a:xfrm>
              <a:off x="3391762" y="1472195"/>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5 </a:t>
              </a:r>
              <a:endParaRPr lang="zh-CN" altLang="zh-CN" sz="3200" b="1" dirty="0">
                <a:solidFill>
                  <a:srgbClr val="FF0000"/>
                </a:solidFill>
                <a:latin typeface="微软雅黑" pitchFamily="34" charset="-122"/>
                <a:ea typeface="微软雅黑" pitchFamily="34" charset="-122"/>
              </a:endParaRPr>
            </a:p>
          </p:txBody>
        </p:sp>
        <p:sp>
          <p:nvSpPr>
            <p:cNvPr id="7" name="Text Box 7">
              <a:extLst>
                <a:ext uri="{FF2B5EF4-FFF2-40B4-BE49-F238E27FC236}">
                  <a16:creationId xmlns:a16="http://schemas.microsoft.com/office/drawing/2014/main" xmlns="" id="{FC4B307F-F147-4DF1-B219-706EBCCEDD5F}"/>
                </a:ext>
              </a:extLst>
            </p:cNvPr>
            <p:cNvSpPr txBox="1">
              <a:spLocks noChangeArrowheads="1"/>
            </p:cNvSpPr>
            <p:nvPr/>
          </p:nvSpPr>
          <p:spPr bwMode="auto">
            <a:xfrm>
              <a:off x="3246030" y="2029328"/>
              <a:ext cx="170185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0.4 </a:t>
              </a:r>
              <a:endParaRPr lang="zh-CN" altLang="zh-CN" sz="3200" b="1" dirty="0">
                <a:solidFill>
                  <a:srgbClr val="FF0000"/>
                </a:solidFill>
                <a:latin typeface="微软雅黑" pitchFamily="34" charset="-122"/>
                <a:ea typeface="微软雅黑" pitchFamily="34" charset="-122"/>
              </a:endParaRPr>
            </a:p>
          </p:txBody>
        </p:sp>
      </p:grpSp>
      <p:grpSp>
        <p:nvGrpSpPr>
          <p:cNvPr id="16" name="组合 15">
            <a:extLst>
              <a:ext uri="{FF2B5EF4-FFF2-40B4-BE49-F238E27FC236}">
                <a16:creationId xmlns:a16="http://schemas.microsoft.com/office/drawing/2014/main" xmlns="" id="{C723091C-76EB-4B4A-AE97-FDD83018812D}"/>
              </a:ext>
            </a:extLst>
          </p:cNvPr>
          <p:cNvGrpSpPr/>
          <p:nvPr/>
        </p:nvGrpSpPr>
        <p:grpSpPr>
          <a:xfrm>
            <a:off x="4294227" y="1473700"/>
            <a:ext cx="1021509" cy="1085539"/>
            <a:chOff x="4294228" y="1473700"/>
            <a:chExt cx="1376713" cy="1085539"/>
          </a:xfrm>
        </p:grpSpPr>
        <p:sp>
          <p:nvSpPr>
            <p:cNvPr id="8" name="Text Box 7">
              <a:extLst>
                <a:ext uri="{FF2B5EF4-FFF2-40B4-BE49-F238E27FC236}">
                  <a16:creationId xmlns:a16="http://schemas.microsoft.com/office/drawing/2014/main" xmlns="" id="{AD31E7CA-CB41-47C0-BBA3-813142D30C17}"/>
                </a:ext>
              </a:extLst>
            </p:cNvPr>
            <p:cNvSpPr txBox="1">
              <a:spLocks noChangeArrowheads="1"/>
            </p:cNvSpPr>
            <p:nvPr/>
          </p:nvSpPr>
          <p:spPr bwMode="auto">
            <a:xfrm>
              <a:off x="4385057" y="1473700"/>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10 </a:t>
              </a:r>
              <a:endParaRPr lang="zh-CN" altLang="zh-CN" sz="3200" b="1" dirty="0">
                <a:solidFill>
                  <a:srgbClr val="FF0000"/>
                </a:solidFill>
                <a:latin typeface="微软雅黑" pitchFamily="34" charset="-122"/>
                <a:ea typeface="微软雅黑" pitchFamily="34" charset="-122"/>
              </a:endParaRPr>
            </a:p>
          </p:txBody>
        </p:sp>
        <p:sp>
          <p:nvSpPr>
            <p:cNvPr id="9" name="Text Box 7">
              <a:extLst>
                <a:ext uri="{FF2B5EF4-FFF2-40B4-BE49-F238E27FC236}">
                  <a16:creationId xmlns:a16="http://schemas.microsoft.com/office/drawing/2014/main" xmlns="" id="{7611A8AA-D386-403D-9E26-8E18DEC948FE}"/>
                </a:ext>
              </a:extLst>
            </p:cNvPr>
            <p:cNvSpPr txBox="1">
              <a:spLocks noChangeArrowheads="1"/>
            </p:cNvSpPr>
            <p:nvPr/>
          </p:nvSpPr>
          <p:spPr bwMode="auto">
            <a:xfrm>
              <a:off x="4294228" y="1997547"/>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0.2 </a:t>
              </a:r>
              <a:endParaRPr lang="zh-CN" altLang="zh-CN" sz="3200" b="1" dirty="0">
                <a:solidFill>
                  <a:srgbClr val="FF0000"/>
                </a:solidFill>
                <a:latin typeface="微软雅黑" pitchFamily="34" charset="-122"/>
                <a:ea typeface="微软雅黑" pitchFamily="34" charset="-122"/>
              </a:endParaRPr>
            </a:p>
          </p:txBody>
        </p:sp>
      </p:grpSp>
      <p:grpSp>
        <p:nvGrpSpPr>
          <p:cNvPr id="17" name="组合 16">
            <a:extLst>
              <a:ext uri="{FF2B5EF4-FFF2-40B4-BE49-F238E27FC236}">
                <a16:creationId xmlns:a16="http://schemas.microsoft.com/office/drawing/2014/main" xmlns="" id="{BB8037B5-046A-4CBC-8494-F62DC477CB70}"/>
              </a:ext>
            </a:extLst>
          </p:cNvPr>
          <p:cNvGrpSpPr/>
          <p:nvPr/>
        </p:nvGrpSpPr>
        <p:grpSpPr>
          <a:xfrm>
            <a:off x="5379692" y="1489946"/>
            <a:ext cx="1013963" cy="1056455"/>
            <a:chOff x="5379690" y="1489946"/>
            <a:chExt cx="1084727" cy="1056455"/>
          </a:xfrm>
        </p:grpSpPr>
        <p:sp>
          <p:nvSpPr>
            <p:cNvPr id="10" name="Text Box 7">
              <a:extLst>
                <a:ext uri="{FF2B5EF4-FFF2-40B4-BE49-F238E27FC236}">
                  <a16:creationId xmlns:a16="http://schemas.microsoft.com/office/drawing/2014/main" xmlns="" id="{8F32F050-0201-413F-8F7C-11CFF5E42399}"/>
                </a:ext>
              </a:extLst>
            </p:cNvPr>
            <p:cNvSpPr txBox="1">
              <a:spLocks noChangeArrowheads="1"/>
            </p:cNvSpPr>
            <p:nvPr/>
          </p:nvSpPr>
          <p:spPr bwMode="auto">
            <a:xfrm>
              <a:off x="5479880" y="1489946"/>
              <a:ext cx="902239"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15 </a:t>
              </a:r>
              <a:endParaRPr lang="zh-CN" altLang="zh-CN" sz="3200" b="1" dirty="0">
                <a:solidFill>
                  <a:srgbClr val="FF0000"/>
                </a:solidFill>
                <a:latin typeface="微软雅黑" pitchFamily="34" charset="-122"/>
                <a:ea typeface="微软雅黑" pitchFamily="34" charset="-122"/>
              </a:endParaRPr>
            </a:p>
          </p:txBody>
        </p:sp>
        <p:sp>
          <p:nvSpPr>
            <p:cNvPr id="11" name="Text Box 7">
              <a:extLst>
                <a:ext uri="{FF2B5EF4-FFF2-40B4-BE49-F238E27FC236}">
                  <a16:creationId xmlns:a16="http://schemas.microsoft.com/office/drawing/2014/main" xmlns="" id="{8FC049AE-B2B6-4DE9-A1A8-F40E02807CB0}"/>
                </a:ext>
              </a:extLst>
            </p:cNvPr>
            <p:cNvSpPr txBox="1">
              <a:spLocks noChangeArrowheads="1"/>
            </p:cNvSpPr>
            <p:nvPr/>
          </p:nvSpPr>
          <p:spPr bwMode="auto">
            <a:xfrm>
              <a:off x="5379690" y="1984709"/>
              <a:ext cx="1084727"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0.12 </a:t>
              </a:r>
              <a:endParaRPr lang="zh-CN" altLang="zh-CN" sz="3200" b="1" dirty="0">
                <a:solidFill>
                  <a:srgbClr val="FF0000"/>
                </a:solidFill>
                <a:latin typeface="微软雅黑" pitchFamily="34" charset="-122"/>
                <a:ea typeface="微软雅黑" pitchFamily="34" charset="-122"/>
              </a:endParaRPr>
            </a:p>
          </p:txBody>
        </p:sp>
      </p:grpSp>
      <p:grpSp>
        <p:nvGrpSpPr>
          <p:cNvPr id="18" name="组合 17">
            <a:extLst>
              <a:ext uri="{FF2B5EF4-FFF2-40B4-BE49-F238E27FC236}">
                <a16:creationId xmlns:a16="http://schemas.microsoft.com/office/drawing/2014/main" xmlns="" id="{E0C84BE7-4E96-4C06-9FB7-AABEDCE84F1A}"/>
              </a:ext>
            </a:extLst>
          </p:cNvPr>
          <p:cNvGrpSpPr/>
          <p:nvPr/>
        </p:nvGrpSpPr>
        <p:grpSpPr>
          <a:xfrm>
            <a:off x="6551265" y="1500759"/>
            <a:ext cx="976204" cy="1045642"/>
            <a:chOff x="6551265" y="1500759"/>
            <a:chExt cx="976204" cy="1045642"/>
          </a:xfrm>
        </p:grpSpPr>
        <p:sp>
          <p:nvSpPr>
            <p:cNvPr id="12" name="Text Box 7">
              <a:extLst>
                <a:ext uri="{FF2B5EF4-FFF2-40B4-BE49-F238E27FC236}">
                  <a16:creationId xmlns:a16="http://schemas.microsoft.com/office/drawing/2014/main" xmlns="" id="{C1390F9F-B641-463D-9A39-DCA2F269AAE6}"/>
                </a:ext>
              </a:extLst>
            </p:cNvPr>
            <p:cNvSpPr txBox="1">
              <a:spLocks noChangeArrowheads="1"/>
            </p:cNvSpPr>
            <p:nvPr/>
          </p:nvSpPr>
          <p:spPr bwMode="auto">
            <a:xfrm>
              <a:off x="6595938" y="1500759"/>
              <a:ext cx="792470"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20 </a:t>
              </a:r>
              <a:endParaRPr lang="zh-CN" altLang="zh-CN" sz="3200" b="1" dirty="0">
                <a:solidFill>
                  <a:srgbClr val="FF0000"/>
                </a:solidFill>
                <a:latin typeface="微软雅黑" pitchFamily="34" charset="-122"/>
                <a:ea typeface="微软雅黑" pitchFamily="34" charset="-122"/>
              </a:endParaRPr>
            </a:p>
          </p:txBody>
        </p:sp>
        <p:sp>
          <p:nvSpPr>
            <p:cNvPr id="13" name="Text Box 7">
              <a:extLst>
                <a:ext uri="{FF2B5EF4-FFF2-40B4-BE49-F238E27FC236}">
                  <a16:creationId xmlns:a16="http://schemas.microsoft.com/office/drawing/2014/main" xmlns="" id="{47DB656E-7775-491C-84CD-2985C4D88D96}"/>
                </a:ext>
              </a:extLst>
            </p:cNvPr>
            <p:cNvSpPr txBox="1">
              <a:spLocks noChangeArrowheads="1"/>
            </p:cNvSpPr>
            <p:nvPr/>
          </p:nvSpPr>
          <p:spPr bwMode="auto">
            <a:xfrm>
              <a:off x="6551265" y="1984709"/>
              <a:ext cx="97620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0.1 </a:t>
              </a:r>
              <a:endParaRPr lang="zh-CN" altLang="zh-CN" sz="3200" b="1" dirty="0">
                <a:solidFill>
                  <a:srgbClr val="FF0000"/>
                </a:solidFill>
                <a:latin typeface="微软雅黑" pitchFamily="34" charset="-122"/>
                <a:ea typeface="微软雅黑" pitchFamily="34" charset="-122"/>
              </a:endParaRPr>
            </a:p>
          </p:txBody>
        </p:sp>
      </p:grpSp>
      <p:sp>
        <p:nvSpPr>
          <p:cNvPr id="14" name="Rectangle 7">
            <a:extLst>
              <a:ext uri="{FF2B5EF4-FFF2-40B4-BE49-F238E27FC236}">
                <a16:creationId xmlns:a16="http://schemas.microsoft.com/office/drawing/2014/main" xmlns="" id="{84B50C83-1358-47D5-9AA7-A587662E3228}"/>
              </a:ext>
            </a:extLst>
          </p:cNvPr>
          <p:cNvSpPr>
            <a:spLocks noChangeArrowheads="1"/>
          </p:cNvSpPr>
          <p:nvPr/>
        </p:nvSpPr>
        <p:spPr bwMode="auto">
          <a:xfrm>
            <a:off x="447245" y="2931790"/>
            <a:ext cx="7893247" cy="1054135"/>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a:t>
            </a:r>
            <a:r>
              <a:rPr lang="zh-CN" altLang="en-US" sz="3200" b="1" dirty="0">
                <a:solidFill>
                  <a:srgbClr val="FF0000"/>
                </a:solidFill>
                <a:latin typeface="微软雅黑" pitchFamily="34" charset="-122"/>
                <a:ea typeface="微软雅黑" pitchFamily="34" charset="-122"/>
                <a:cs typeface="仿宋"/>
              </a:rPr>
              <a:t>分析论证：电压一定时，导体中的电流与导体的电阻成反比。</a:t>
            </a:r>
          </a:p>
        </p:txBody>
      </p:sp>
    </p:spTree>
    <p:extLst>
      <p:ext uri="{BB962C8B-B14F-4D97-AF65-F5344CB8AC3E}">
        <p14:creationId xmlns:p14="http://schemas.microsoft.com/office/powerpoint/2010/main" xmlns="" val="91993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539552" y="555526"/>
            <a:ext cx="3168352" cy="646329"/>
          </a:xfrm>
          <a:prstGeom prst="rect">
            <a:avLst/>
          </a:prstGeom>
          <a:noFill/>
        </p:spPr>
        <p:txBody>
          <a:bodyPr wrap="square" lIns="91438" tIns="45719" rIns="91438" bIns="45719">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lang="zh-CN" altLang="en-US" sz="360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latin typeface="微软雅黑" pitchFamily="34" charset="-122"/>
                <a:ea typeface="微软雅黑" pitchFamily="34" charset="-122"/>
              </a:rPr>
              <a:t>想想议议</a:t>
            </a:r>
            <a:r>
              <a:rPr kumimoji="0" lang="en-US" altLang="zh-CN"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rPr>
              <a:t>   </a:t>
            </a:r>
            <a:endParaRPr kumimoji="0" lang="zh-CN" altLang="en-US"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endParaRPr>
          </a:p>
        </p:txBody>
      </p:sp>
      <mc:AlternateContent xmlns:mc="http://schemas.openxmlformats.org/markup-compatibility/2006">
        <mc:Choice xmlns:a14="http://schemas.microsoft.com/office/drawing/2010/main" xmlns="" Requires="a14">
          <p:sp>
            <p:nvSpPr>
              <p:cNvPr id="8" name="Rectangle 7"/>
              <p:cNvSpPr>
                <a:spLocks noChangeArrowheads="1"/>
              </p:cNvSpPr>
              <p:nvPr/>
            </p:nvSpPr>
            <p:spPr bwMode="auto">
              <a:xfrm>
                <a:off x="827584" y="1347614"/>
                <a:ext cx="7560840" cy="2028248"/>
              </a:xfrm>
              <a:prstGeom prst="rect">
                <a:avLst/>
              </a:prstGeom>
              <a:noFill/>
              <a:ln w="9525">
                <a:noFill/>
                <a:miter lim="800000"/>
                <a:headEnd/>
                <a:tailEnd/>
              </a:ln>
            </p:spPr>
            <p:txBody>
              <a:bodyPr wrap="square" lIns="68580" tIns="34290" rIns="68580" bIns="34290">
                <a:spAutoFit/>
              </a:bodyPr>
              <a:lstStyle/>
              <a:p>
                <a:pPr lvl="0" eaLnBrk="1" hangingPunct="1">
                  <a:defRPr/>
                </a:pPr>
                <a:r>
                  <a:rPr lang="zh-CN" altLang="en-US" sz="3200" b="1" dirty="0">
                    <a:solidFill>
                      <a:srgbClr val="000099"/>
                    </a:solidFill>
                    <a:latin typeface="微软雅黑" pitchFamily="34" charset="-122"/>
                    <a:ea typeface="微软雅黑" pitchFamily="34" charset="-122"/>
                    <a:cs typeface="仿宋"/>
                  </a:rPr>
                  <a:t>      利用“探究电流与电压的关系”的实验数据计算</a:t>
                </a:r>
                <a14:m>
                  <m:oMath xmlns:m="http://schemas.openxmlformats.org/officeDocument/2006/math">
                    <m:box>
                      <m:boxPr>
                        <m:ctrlPr>
                          <a:rPr lang="zh-CN" altLang="en-US" sz="3200" b="1" i="1" smtClean="0">
                            <a:solidFill>
                              <a:srgbClr val="000099"/>
                            </a:solidFill>
                            <a:latin typeface="Cambria Math" panose="02040503050406030204" pitchFamily="18" charset="0"/>
                            <a:ea typeface="微软雅黑" pitchFamily="34" charset="-122"/>
                            <a:cs typeface="仿宋"/>
                          </a:rPr>
                        </m:ctrlPr>
                      </m:boxPr>
                      <m:e>
                        <m:f>
                          <m:fPr>
                            <m:ctrlPr>
                              <a:rPr lang="en-US" altLang="zh-CN" sz="3200" b="1" i="1" smtClean="0">
                                <a:solidFill>
                                  <a:srgbClr val="000099"/>
                                </a:solidFill>
                                <a:latin typeface="Cambria Math" panose="02040503050406030204" pitchFamily="18" charset="0"/>
                                <a:ea typeface="微软雅黑" pitchFamily="34" charset="-122"/>
                                <a:cs typeface="仿宋"/>
                              </a:rPr>
                            </m:ctrlPr>
                          </m:fPr>
                          <m:num>
                            <m:r>
                              <a:rPr lang="en-US" altLang="zh-CN" sz="3200" b="1" i="1" smtClean="0">
                                <a:solidFill>
                                  <a:srgbClr val="000099"/>
                                </a:solidFill>
                                <a:latin typeface="Cambria Math" panose="02040503050406030204" pitchFamily="18" charset="0"/>
                                <a:ea typeface="微软雅黑" pitchFamily="34" charset="-122"/>
                                <a:cs typeface="仿宋"/>
                              </a:rPr>
                              <m:t>𝑼</m:t>
                            </m:r>
                          </m:num>
                          <m:den>
                            <m:r>
                              <a:rPr lang="zh-CN" altLang="en-US" sz="3200" b="1" i="1" smtClean="0">
                                <a:solidFill>
                                  <a:srgbClr val="000099"/>
                                </a:solidFill>
                                <a:latin typeface="Cambria Math" panose="02040503050406030204" pitchFamily="18" charset="0"/>
                                <a:ea typeface="微软雅黑" pitchFamily="34" charset="-122"/>
                                <a:cs typeface="仿宋"/>
                              </a:rPr>
                              <m:t>Ｉ</m:t>
                            </m:r>
                          </m:den>
                        </m:f>
                      </m:e>
                    </m:box>
                  </m:oMath>
                </a14:m>
                <a:r>
                  <a:rPr lang="zh-CN" altLang="en-US" sz="3200" b="1" dirty="0">
                    <a:solidFill>
                      <a:srgbClr val="000099"/>
                    </a:solidFill>
                    <a:latin typeface="微软雅黑" pitchFamily="34" charset="-122"/>
                    <a:ea typeface="微软雅黑" pitchFamily="34" charset="-122"/>
                    <a:cs typeface="仿宋"/>
                  </a:rPr>
                  <a:t>，并与电阻</a:t>
                </a:r>
                <a:r>
                  <a:rPr lang="en-US" altLang="zh-CN" sz="3200" b="1" dirty="0">
                    <a:solidFill>
                      <a:srgbClr val="000099"/>
                    </a:solidFill>
                    <a:latin typeface="微软雅黑" pitchFamily="34" charset="-122"/>
                    <a:ea typeface="微软雅黑" pitchFamily="34" charset="-122"/>
                    <a:cs typeface="仿宋"/>
                  </a:rPr>
                  <a:t>R</a:t>
                </a:r>
                <a:r>
                  <a:rPr lang="zh-CN" altLang="en-US" sz="3200" b="1" dirty="0">
                    <a:solidFill>
                      <a:srgbClr val="000099"/>
                    </a:solidFill>
                    <a:latin typeface="微软雅黑" pitchFamily="34" charset="-122"/>
                    <a:ea typeface="微软雅黑" pitchFamily="34" charset="-122"/>
                    <a:cs typeface="仿宋"/>
                  </a:rPr>
                  <a:t>比较，看看电阻</a:t>
                </a:r>
                <a:r>
                  <a:rPr lang="en-US" altLang="zh-CN" sz="3200" b="1" dirty="0">
                    <a:solidFill>
                      <a:srgbClr val="000099"/>
                    </a:solidFill>
                    <a:latin typeface="微软雅黑" pitchFamily="34" charset="-122"/>
                    <a:ea typeface="微软雅黑" pitchFamily="34" charset="-122"/>
                    <a:cs typeface="仿宋"/>
                  </a:rPr>
                  <a:t>R</a:t>
                </a:r>
                <a:r>
                  <a:rPr lang="zh-CN" altLang="en-US" sz="3200" b="1" dirty="0">
                    <a:solidFill>
                      <a:srgbClr val="000099"/>
                    </a:solidFill>
                    <a:latin typeface="微软雅黑" pitchFamily="34" charset="-122"/>
                    <a:ea typeface="微软雅黑" pitchFamily="34" charset="-122"/>
                    <a:cs typeface="仿宋"/>
                  </a:rPr>
                  <a:t>与</a:t>
                </a:r>
                <a14:m>
                  <m:oMath xmlns:m="http://schemas.openxmlformats.org/officeDocument/2006/math">
                    <m:box>
                      <m:boxPr>
                        <m:ctrlPr>
                          <a:rPr lang="zh-CN" altLang="en-US" sz="3200" b="1" i="1">
                            <a:solidFill>
                              <a:srgbClr val="000099"/>
                            </a:solidFill>
                            <a:latin typeface="Cambria Math" panose="02040503050406030204" pitchFamily="18" charset="0"/>
                            <a:ea typeface="微软雅黑" pitchFamily="34" charset="-122"/>
                            <a:cs typeface="仿宋"/>
                          </a:rPr>
                        </m:ctrlPr>
                      </m:boxPr>
                      <m:e>
                        <m:f>
                          <m:fPr>
                            <m:ctrlPr>
                              <a:rPr lang="en-US" altLang="zh-CN" sz="3200" b="1" i="1">
                                <a:solidFill>
                                  <a:srgbClr val="000099"/>
                                </a:solidFill>
                                <a:latin typeface="Cambria Math" panose="02040503050406030204" pitchFamily="18" charset="0"/>
                                <a:ea typeface="微软雅黑" pitchFamily="34" charset="-122"/>
                                <a:cs typeface="仿宋"/>
                              </a:rPr>
                            </m:ctrlPr>
                          </m:fPr>
                          <m:num>
                            <m:r>
                              <a:rPr lang="en-US" altLang="zh-CN" sz="3200" b="1" i="1">
                                <a:solidFill>
                                  <a:srgbClr val="000099"/>
                                </a:solidFill>
                                <a:latin typeface="Cambria Math" panose="02040503050406030204" pitchFamily="18" charset="0"/>
                                <a:ea typeface="微软雅黑" pitchFamily="34" charset="-122"/>
                                <a:cs typeface="仿宋"/>
                              </a:rPr>
                              <m:t>𝑼</m:t>
                            </m:r>
                          </m:num>
                          <m:den>
                            <m:r>
                              <a:rPr lang="zh-CN" altLang="en-US" sz="3200" b="1" i="1">
                                <a:solidFill>
                                  <a:srgbClr val="000099"/>
                                </a:solidFill>
                                <a:latin typeface="Cambria Math" panose="02040503050406030204" pitchFamily="18" charset="0"/>
                                <a:ea typeface="微软雅黑" pitchFamily="34" charset="-122"/>
                                <a:cs typeface="仿宋"/>
                              </a:rPr>
                              <m:t>Ｉ</m:t>
                            </m:r>
                          </m:den>
                        </m:f>
                      </m:e>
                    </m:box>
                    <m:r>
                      <a:rPr lang="zh-CN" altLang="en-US" sz="3200" b="1" i="1" smtClean="0">
                        <a:solidFill>
                          <a:srgbClr val="000099"/>
                        </a:solidFill>
                        <a:latin typeface="Cambria Math" panose="02040503050406030204" pitchFamily="18" charset="0"/>
                        <a:ea typeface="微软雅黑" pitchFamily="34" charset="-122"/>
                        <a:cs typeface="仿宋"/>
                      </a:rPr>
                      <m:t>有</m:t>
                    </m:r>
                  </m:oMath>
                </a14:m>
                <a:r>
                  <a:rPr lang="zh-CN" altLang="en-US" sz="3200" b="1" dirty="0">
                    <a:solidFill>
                      <a:srgbClr val="000099"/>
                    </a:solidFill>
                    <a:latin typeface="微软雅黑" pitchFamily="34" charset="-122"/>
                    <a:ea typeface="微软雅黑" pitchFamily="34" charset="-122"/>
                    <a:cs typeface="仿宋"/>
                  </a:rPr>
                  <a:t>什么关系。</a:t>
                </a:r>
                <a:endParaRPr kumimoji="0" lang="zh-CN" altLang="en-US" sz="3200" b="1"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仿宋"/>
                </a:endParaRPr>
              </a:p>
            </p:txBody>
          </p:sp>
        </mc:Choice>
        <mc:Fallback>
          <p:sp>
            <p:nvSpPr>
              <p:cNvPr id="8" name="Rectangle 7"/>
              <p:cNvSpPr>
                <a:spLocks noRot="1" noChangeAspect="1" noMove="1" noResize="1" noEditPoints="1" noAdjustHandles="1" noChangeArrowheads="1" noChangeShapeType="1" noTextEdit="1"/>
              </p:cNvSpPr>
              <p:nvPr/>
            </p:nvSpPr>
            <p:spPr bwMode="auto">
              <a:xfrm>
                <a:off x="827584" y="1347614"/>
                <a:ext cx="7560840" cy="2028248"/>
              </a:xfrm>
              <a:prstGeom prst="rect">
                <a:avLst/>
              </a:prstGeom>
              <a:blipFill>
                <a:blip r:embed="rId2"/>
                <a:stretch>
                  <a:fillRect l="-2339" t="-4505" b="-2703"/>
                </a:stretch>
              </a:blipFill>
              <a:ln w="9525">
                <a:noFill/>
                <a:miter lim="800000"/>
                <a:headEnd/>
                <a:tailEnd/>
              </a:ln>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5" name="Rectangle 7">
                <a:extLst>
                  <a:ext uri="{FF2B5EF4-FFF2-40B4-BE49-F238E27FC236}">
                    <a16:creationId xmlns:a16="http://schemas.microsoft.com/office/drawing/2014/main" id="{A56FBB97-9877-45F9-BCD6-D8AA04544D57}"/>
                  </a:ext>
                </a:extLst>
              </p:cNvPr>
              <p:cNvSpPr>
                <a:spLocks noChangeArrowheads="1"/>
              </p:cNvSpPr>
              <p:nvPr/>
            </p:nvSpPr>
            <p:spPr bwMode="auto">
              <a:xfrm>
                <a:off x="827584" y="3291830"/>
                <a:ext cx="7560840" cy="1535805"/>
              </a:xfrm>
              <a:prstGeom prst="rect">
                <a:avLst/>
              </a:prstGeom>
              <a:noFill/>
              <a:ln w="9525">
                <a:noFill/>
                <a:miter lim="800000"/>
                <a:headEnd/>
                <a:tailEnd/>
              </a:ln>
            </p:spPr>
            <p:txBody>
              <a:bodyPr wrap="square" lIns="68580" tIns="34290" rIns="68580" bIns="34290">
                <a:spAutoFit/>
              </a:bodyPr>
              <a:lstStyle/>
              <a:p>
                <a:pPr lvl="0" eaLnBrk="1" hangingPunct="1">
                  <a:defRPr/>
                </a:pPr>
                <a:r>
                  <a:rPr lang="zh-CN" altLang="en-US" sz="3200" b="1" dirty="0">
                    <a:solidFill>
                      <a:srgbClr val="000099"/>
                    </a:solidFill>
                    <a:latin typeface="微软雅黑" pitchFamily="34" charset="-122"/>
                    <a:ea typeface="微软雅黑" pitchFamily="34" charset="-122"/>
                    <a:cs typeface="仿宋"/>
                  </a:rPr>
                  <a:t>      计算</a:t>
                </a:r>
                <a14:m>
                  <m:oMath xmlns:m="http://schemas.openxmlformats.org/officeDocument/2006/math">
                    <m:box>
                      <m:boxPr>
                        <m:ctrlPr>
                          <a:rPr lang="zh-CN" altLang="en-US" sz="3200" b="1" i="1" smtClean="0">
                            <a:solidFill>
                              <a:srgbClr val="000099"/>
                            </a:solidFill>
                            <a:latin typeface="Cambria Math" panose="02040503050406030204" pitchFamily="18" charset="0"/>
                            <a:ea typeface="微软雅黑" pitchFamily="34" charset="-122"/>
                            <a:cs typeface="仿宋"/>
                          </a:rPr>
                        </m:ctrlPr>
                      </m:boxPr>
                      <m:e>
                        <m:f>
                          <m:fPr>
                            <m:ctrlPr>
                              <a:rPr lang="en-US" altLang="zh-CN" sz="3200" b="1" i="1" smtClean="0">
                                <a:solidFill>
                                  <a:srgbClr val="000099"/>
                                </a:solidFill>
                                <a:latin typeface="Cambria Math" panose="02040503050406030204" pitchFamily="18" charset="0"/>
                                <a:ea typeface="微软雅黑" pitchFamily="34" charset="-122"/>
                                <a:cs typeface="仿宋"/>
                              </a:rPr>
                            </m:ctrlPr>
                          </m:fPr>
                          <m:num>
                            <m:r>
                              <a:rPr lang="en-US" altLang="zh-CN" sz="3200" b="1" i="1" smtClean="0">
                                <a:solidFill>
                                  <a:srgbClr val="000099"/>
                                </a:solidFill>
                                <a:latin typeface="Cambria Math" panose="02040503050406030204" pitchFamily="18" charset="0"/>
                                <a:ea typeface="微软雅黑" pitchFamily="34" charset="-122"/>
                                <a:cs typeface="仿宋"/>
                              </a:rPr>
                              <m:t>𝑼</m:t>
                            </m:r>
                          </m:num>
                          <m:den>
                            <m:r>
                              <a:rPr lang="zh-CN" altLang="en-US" sz="3200" b="1" i="1" smtClean="0">
                                <a:solidFill>
                                  <a:srgbClr val="000099"/>
                                </a:solidFill>
                                <a:latin typeface="Cambria Math" panose="02040503050406030204" pitchFamily="18" charset="0"/>
                                <a:ea typeface="微软雅黑" pitchFamily="34" charset="-122"/>
                                <a:cs typeface="仿宋"/>
                              </a:rPr>
                              <m:t>Ｉ</m:t>
                            </m:r>
                          </m:den>
                        </m:f>
                      </m:e>
                    </m:box>
                  </m:oMath>
                </a14:m>
                <a:r>
                  <a:rPr lang="en-US" altLang="zh-CN" sz="3200" b="1" dirty="0">
                    <a:solidFill>
                      <a:srgbClr val="000099"/>
                    </a:solidFill>
                    <a:latin typeface="微软雅黑" pitchFamily="34" charset="-122"/>
                    <a:ea typeface="微软雅黑" pitchFamily="34" charset="-122"/>
                    <a:cs typeface="仿宋"/>
                  </a:rPr>
                  <a:t>=</a:t>
                </a:r>
                <a14:m>
                  <m:oMath xmlns:m="http://schemas.openxmlformats.org/officeDocument/2006/math">
                    <m:box>
                      <m:boxPr>
                        <m:ctrlPr>
                          <a:rPr lang="en-US" altLang="zh-CN" sz="3200" b="1" i="1" dirty="0" smtClean="0">
                            <a:solidFill>
                              <a:srgbClr val="000099"/>
                            </a:solidFill>
                            <a:latin typeface="Cambria Math" panose="02040503050406030204" pitchFamily="18" charset="0"/>
                            <a:ea typeface="微软雅黑" pitchFamily="34" charset="-122"/>
                            <a:cs typeface="仿宋"/>
                          </a:rPr>
                        </m:ctrlPr>
                      </m:boxPr>
                      <m:e>
                        <m:f>
                          <m:fPr>
                            <m:ctrlPr>
                              <a:rPr lang="en-US" altLang="zh-CN" sz="3200" b="1" i="1" dirty="0" smtClean="0">
                                <a:solidFill>
                                  <a:srgbClr val="000099"/>
                                </a:solidFill>
                                <a:latin typeface="Cambria Math" panose="02040503050406030204" pitchFamily="18" charset="0"/>
                                <a:ea typeface="微软雅黑" pitchFamily="34" charset="-122"/>
                                <a:cs typeface="仿宋"/>
                              </a:rPr>
                            </m:ctrlPr>
                          </m:fPr>
                          <m:num>
                            <m:r>
                              <a:rPr lang="en-US" altLang="zh-CN" sz="3200" b="1" i="1" dirty="0" smtClean="0">
                                <a:solidFill>
                                  <a:srgbClr val="000099"/>
                                </a:solidFill>
                                <a:latin typeface="Cambria Math" panose="02040503050406030204" pitchFamily="18" charset="0"/>
                                <a:ea typeface="微软雅黑" pitchFamily="34" charset="-122"/>
                                <a:cs typeface="仿宋"/>
                              </a:rPr>
                              <m:t>𝟏</m:t>
                            </m:r>
                            <m:r>
                              <m:rPr>
                                <m:sty m:val="p"/>
                              </m:rPr>
                              <a:rPr lang="en-US" altLang="zh-CN" sz="3200" b="1" i="1" dirty="0">
                                <a:solidFill>
                                  <a:srgbClr val="000099"/>
                                </a:solidFill>
                                <a:latin typeface="Cambria Math" panose="02040503050406030204" pitchFamily="18" charset="0"/>
                                <a:ea typeface="微软雅黑" pitchFamily="34" charset="-122"/>
                                <a:cs typeface="仿宋"/>
                              </a:rPr>
                              <m:t>V</m:t>
                            </m:r>
                          </m:num>
                          <m:den>
                            <m:r>
                              <a:rPr lang="en-US" altLang="zh-CN" sz="3200" b="1" i="1" dirty="0" smtClean="0">
                                <a:solidFill>
                                  <a:srgbClr val="000099"/>
                                </a:solidFill>
                                <a:latin typeface="Cambria Math" panose="02040503050406030204" pitchFamily="18" charset="0"/>
                                <a:ea typeface="微软雅黑" pitchFamily="34" charset="-122"/>
                                <a:cs typeface="仿宋"/>
                              </a:rPr>
                              <m:t>𝟎</m:t>
                            </m:r>
                            <m:r>
                              <a:rPr lang="en-US" altLang="zh-CN" sz="3200" b="1" i="1" dirty="0" smtClean="0">
                                <a:solidFill>
                                  <a:srgbClr val="000099"/>
                                </a:solidFill>
                                <a:latin typeface="Cambria Math" panose="02040503050406030204" pitchFamily="18" charset="0"/>
                                <a:ea typeface="微软雅黑" pitchFamily="34" charset="-122"/>
                                <a:cs typeface="仿宋"/>
                              </a:rPr>
                              <m:t>.</m:t>
                            </m:r>
                            <m:r>
                              <a:rPr lang="en-US" altLang="zh-CN" sz="3200" b="1" i="1" dirty="0" smtClean="0">
                                <a:solidFill>
                                  <a:srgbClr val="000099"/>
                                </a:solidFill>
                                <a:latin typeface="Cambria Math" panose="02040503050406030204" pitchFamily="18" charset="0"/>
                                <a:ea typeface="微软雅黑" pitchFamily="34" charset="-122"/>
                                <a:cs typeface="仿宋"/>
                              </a:rPr>
                              <m:t>𝟏</m:t>
                            </m:r>
                            <m:r>
                              <m:rPr>
                                <m:sty m:val="p"/>
                              </m:rPr>
                              <a:rPr lang="en-US" altLang="zh-CN" sz="3200" b="1" i="1" dirty="0">
                                <a:solidFill>
                                  <a:srgbClr val="000099"/>
                                </a:solidFill>
                                <a:latin typeface="Cambria Math" panose="02040503050406030204" pitchFamily="18" charset="0"/>
                                <a:ea typeface="微软雅黑" pitchFamily="34" charset="-122"/>
                                <a:cs typeface="仿宋"/>
                              </a:rPr>
                              <m:t>A</m:t>
                            </m:r>
                          </m:den>
                        </m:f>
                      </m:e>
                    </m:box>
                  </m:oMath>
                </a14:m>
                <a:r>
                  <a:rPr lang="en-US" altLang="zh-CN" sz="3200" b="1" dirty="0">
                    <a:solidFill>
                      <a:srgbClr val="000099"/>
                    </a:solidFill>
                    <a:latin typeface="微软雅黑" pitchFamily="34" charset="-122"/>
                    <a:ea typeface="微软雅黑" pitchFamily="34" charset="-122"/>
                    <a:cs typeface="仿宋"/>
                  </a:rPr>
                  <a:t>=10</a:t>
                </a:r>
                <a14:m>
                  <m:oMath xmlns:m="http://schemas.openxmlformats.org/officeDocument/2006/math">
                    <m:box>
                      <m:boxPr>
                        <m:ctrlPr>
                          <a:rPr lang="en-US" altLang="zh-CN" sz="3200" b="1" i="1" smtClean="0">
                            <a:solidFill>
                              <a:srgbClr val="000099"/>
                            </a:solidFill>
                            <a:latin typeface="Cambria Math" panose="02040503050406030204" pitchFamily="18" charset="0"/>
                            <a:ea typeface="微软雅黑" pitchFamily="34" charset="-122"/>
                            <a:cs typeface="仿宋"/>
                          </a:rPr>
                        </m:ctrlPr>
                      </m:boxPr>
                      <m:e>
                        <m:f>
                          <m:fPr>
                            <m:ctrlPr>
                              <a:rPr lang="en-US" altLang="zh-CN" sz="3200" b="1" i="1" smtClean="0">
                                <a:solidFill>
                                  <a:srgbClr val="000099"/>
                                </a:solidFill>
                                <a:latin typeface="Cambria Math" panose="02040503050406030204" pitchFamily="18" charset="0"/>
                                <a:ea typeface="微软雅黑" pitchFamily="34" charset="-122"/>
                                <a:cs typeface="仿宋"/>
                              </a:rPr>
                            </m:ctrlPr>
                          </m:fPr>
                          <m:num>
                            <m:r>
                              <m:rPr>
                                <m:sty m:val="p"/>
                              </m:rPr>
                              <a:rPr lang="en-US" altLang="zh-CN" sz="3200" b="1" i="1">
                                <a:solidFill>
                                  <a:srgbClr val="000099"/>
                                </a:solidFill>
                                <a:latin typeface="Cambria Math" panose="02040503050406030204" pitchFamily="18" charset="0"/>
                                <a:ea typeface="微软雅黑" pitchFamily="34" charset="-122"/>
                                <a:cs typeface="仿宋"/>
                              </a:rPr>
                              <m:t>V</m:t>
                            </m:r>
                          </m:num>
                          <m:den>
                            <m:r>
                              <m:rPr>
                                <m:sty m:val="p"/>
                              </m:rPr>
                              <a:rPr lang="en-US" altLang="zh-CN" sz="3200" b="1" i="1">
                                <a:solidFill>
                                  <a:srgbClr val="000099"/>
                                </a:solidFill>
                                <a:latin typeface="Cambria Math" panose="02040503050406030204" pitchFamily="18" charset="0"/>
                                <a:ea typeface="微软雅黑" pitchFamily="34" charset="-122"/>
                                <a:cs typeface="仿宋"/>
                              </a:rPr>
                              <m:t>A</m:t>
                            </m:r>
                          </m:den>
                        </m:f>
                      </m:e>
                    </m:box>
                  </m:oMath>
                </a14:m>
                <a:r>
                  <a:rPr lang="zh-CN" altLang="en-US" sz="3200" b="1" dirty="0">
                    <a:solidFill>
                      <a:srgbClr val="000099"/>
                    </a:solidFill>
                    <a:latin typeface="微软雅黑" pitchFamily="34" charset="-122"/>
                    <a:ea typeface="微软雅黑" pitchFamily="34" charset="-122"/>
                    <a:cs typeface="仿宋"/>
                  </a:rPr>
                  <a:t>，</a:t>
                </a:r>
                <a:r>
                  <a:rPr lang="en-US" altLang="zh-CN" sz="3200" b="1" dirty="0">
                    <a:solidFill>
                      <a:srgbClr val="000099"/>
                    </a:solidFill>
                    <a:latin typeface="微软雅黑" pitchFamily="34" charset="-122"/>
                    <a:ea typeface="微软雅黑" pitchFamily="34" charset="-122"/>
                    <a:cs typeface="仿宋"/>
                  </a:rPr>
                  <a:t>R=10</a:t>
                </a:r>
                <a:r>
                  <a:rPr lang="el-GR" altLang="zh-CN" sz="3200" b="1" dirty="0">
                    <a:solidFill>
                      <a:srgbClr val="000099"/>
                    </a:solidFill>
                    <a:latin typeface="微软雅黑" panose="020B0503020204020204" pitchFamily="34" charset="-122"/>
                    <a:ea typeface="微软雅黑" panose="020B0503020204020204" pitchFamily="34" charset="-122"/>
                    <a:cs typeface="仿宋"/>
                  </a:rPr>
                  <a:t>Ω</a:t>
                </a:r>
                <a:r>
                  <a:rPr lang="zh-CN" altLang="en-US" sz="3200" b="1" dirty="0">
                    <a:solidFill>
                      <a:srgbClr val="000099"/>
                    </a:solidFill>
                    <a:latin typeface="微软雅黑" pitchFamily="34" charset="-122"/>
                    <a:ea typeface="微软雅黑" pitchFamily="34" charset="-122"/>
                    <a:cs typeface="仿宋"/>
                  </a:rPr>
                  <a:t>。电阻</a:t>
                </a:r>
                <a:r>
                  <a:rPr lang="en-US" altLang="zh-CN" sz="3200" b="1" dirty="0">
                    <a:solidFill>
                      <a:srgbClr val="000099"/>
                    </a:solidFill>
                    <a:latin typeface="微软雅黑" pitchFamily="34" charset="-122"/>
                    <a:ea typeface="微软雅黑" pitchFamily="34" charset="-122"/>
                    <a:cs typeface="仿宋"/>
                  </a:rPr>
                  <a:t>R</a:t>
                </a:r>
                <a:r>
                  <a:rPr lang="zh-CN" altLang="en-US" sz="3200" b="1" dirty="0">
                    <a:solidFill>
                      <a:srgbClr val="000099"/>
                    </a:solidFill>
                    <a:latin typeface="微软雅黑" pitchFamily="34" charset="-122"/>
                    <a:ea typeface="微软雅黑" pitchFamily="34" charset="-122"/>
                    <a:cs typeface="仿宋"/>
                  </a:rPr>
                  <a:t>与</a:t>
                </a:r>
                <a14:m>
                  <m:oMath xmlns:m="http://schemas.openxmlformats.org/officeDocument/2006/math">
                    <m:box>
                      <m:boxPr>
                        <m:ctrlPr>
                          <a:rPr lang="zh-CN" altLang="en-US" sz="3200" b="1" i="1">
                            <a:solidFill>
                              <a:srgbClr val="000099"/>
                            </a:solidFill>
                            <a:latin typeface="Cambria Math" panose="02040503050406030204" pitchFamily="18" charset="0"/>
                            <a:ea typeface="微软雅黑" pitchFamily="34" charset="-122"/>
                            <a:cs typeface="仿宋"/>
                          </a:rPr>
                        </m:ctrlPr>
                      </m:boxPr>
                      <m:e>
                        <m:f>
                          <m:fPr>
                            <m:ctrlPr>
                              <a:rPr lang="en-US" altLang="zh-CN" sz="3200" b="1" i="1">
                                <a:solidFill>
                                  <a:srgbClr val="000099"/>
                                </a:solidFill>
                                <a:latin typeface="Cambria Math" panose="02040503050406030204" pitchFamily="18" charset="0"/>
                                <a:ea typeface="微软雅黑" pitchFamily="34" charset="-122"/>
                                <a:cs typeface="仿宋"/>
                              </a:rPr>
                            </m:ctrlPr>
                          </m:fPr>
                          <m:num>
                            <m:r>
                              <a:rPr lang="en-US" altLang="zh-CN" sz="3200" b="1" i="1">
                                <a:solidFill>
                                  <a:srgbClr val="000099"/>
                                </a:solidFill>
                                <a:latin typeface="Cambria Math" panose="02040503050406030204" pitchFamily="18" charset="0"/>
                                <a:ea typeface="微软雅黑" pitchFamily="34" charset="-122"/>
                                <a:cs typeface="仿宋"/>
                              </a:rPr>
                              <m:t>𝑼</m:t>
                            </m:r>
                          </m:num>
                          <m:den>
                            <m:r>
                              <a:rPr lang="zh-CN" altLang="en-US" sz="3200" b="1" i="1">
                                <a:solidFill>
                                  <a:srgbClr val="000099"/>
                                </a:solidFill>
                                <a:latin typeface="Cambria Math" panose="02040503050406030204" pitchFamily="18" charset="0"/>
                                <a:ea typeface="微软雅黑" pitchFamily="34" charset="-122"/>
                                <a:cs typeface="仿宋"/>
                              </a:rPr>
                              <m:t>Ｉ</m:t>
                            </m:r>
                          </m:den>
                        </m:f>
                      </m:e>
                    </m:box>
                    <m:r>
                      <a:rPr lang="zh-CN" altLang="en-US" sz="3200" b="1" i="1" smtClean="0">
                        <a:solidFill>
                          <a:srgbClr val="000099"/>
                        </a:solidFill>
                        <a:latin typeface="Cambria Math" panose="02040503050406030204" pitchFamily="18" charset="0"/>
                        <a:ea typeface="微软雅黑" pitchFamily="34" charset="-122"/>
                        <a:cs typeface="仿宋"/>
                      </a:rPr>
                      <m:t>有</m:t>
                    </m:r>
                    <m:r>
                      <a:rPr lang="zh-CN" altLang="en-US" sz="3200" b="1" i="1" smtClean="0">
                        <a:solidFill>
                          <a:srgbClr val="FF0000"/>
                        </a:solidFill>
                        <a:latin typeface="Cambria Math" panose="02040503050406030204" pitchFamily="18" charset="0"/>
                        <a:ea typeface="微软雅黑" pitchFamily="34" charset="-122"/>
                        <a:cs typeface="仿宋"/>
                      </a:rPr>
                      <m:t>数值</m:t>
                    </m:r>
                  </m:oMath>
                </a14:m>
                <a:r>
                  <a:rPr lang="zh-CN" altLang="en-US" sz="3200" b="1" dirty="0">
                    <a:solidFill>
                      <a:srgbClr val="FF0000"/>
                    </a:solidFill>
                    <a:latin typeface="微软雅黑" pitchFamily="34" charset="-122"/>
                    <a:ea typeface="微软雅黑" pitchFamily="34" charset="-122"/>
                    <a:cs typeface="仿宋"/>
                  </a:rPr>
                  <a:t>相等</a:t>
                </a:r>
                <a:r>
                  <a:rPr lang="zh-CN" altLang="en-US" sz="3200" b="1" dirty="0">
                    <a:solidFill>
                      <a:srgbClr val="000099"/>
                    </a:solidFill>
                    <a:latin typeface="微软雅黑" pitchFamily="34" charset="-122"/>
                    <a:ea typeface="微软雅黑" pitchFamily="34" charset="-122"/>
                    <a:cs typeface="仿宋"/>
                  </a:rPr>
                  <a:t>的关系。</a:t>
                </a:r>
                <a:endParaRPr kumimoji="0" lang="zh-CN" altLang="en-US" sz="3200" b="1"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仿宋"/>
                </a:endParaRPr>
              </a:p>
            </p:txBody>
          </p:sp>
        </mc:Choice>
        <mc:Fallback>
          <p:sp>
            <p:nvSpPr>
              <p:cNvPr id="5" name="Rectangle 7">
                <a:extLst>
                  <a:ext uri="{FF2B5EF4-FFF2-40B4-BE49-F238E27FC236}">
                    <a16:creationId xmlns:a16="http://schemas.microsoft.com/office/drawing/2014/main" xmlns="" xmlns:a14="http://schemas.microsoft.com/office/drawing/2010/main" id="{A56FBB97-9877-45F9-BCD6-D8AA04544D57}"/>
                  </a:ext>
                </a:extLst>
              </p:cNvPr>
              <p:cNvSpPr>
                <a:spLocks noRot="1" noChangeAspect="1" noMove="1" noResize="1" noEditPoints="1" noAdjustHandles="1" noChangeArrowheads="1" noChangeShapeType="1" noTextEdit="1"/>
              </p:cNvSpPr>
              <p:nvPr/>
            </p:nvSpPr>
            <p:spPr bwMode="auto">
              <a:xfrm>
                <a:off x="827584" y="3291830"/>
                <a:ext cx="7560840" cy="1535805"/>
              </a:xfrm>
              <a:prstGeom prst="rect">
                <a:avLst/>
              </a:prstGeom>
              <a:blipFill>
                <a:blip r:embed="rId3"/>
                <a:stretch>
                  <a:fillRect l="-2339" r="-161" b="-3968"/>
                </a:stretch>
              </a:blipFill>
              <a:ln w="9525">
                <a:noFill/>
                <a:miter lim="800000"/>
                <a:headEnd/>
                <a:tailEnd/>
              </a:ln>
            </p:spPr>
            <p:txBody>
              <a:bodyPr/>
              <a:lstStyle/>
              <a:p>
                <a:r>
                  <a:rPr lang="zh-CN" altLang="en-US">
                    <a:noFill/>
                  </a:rPr>
                  <a:t> </a:t>
                </a:r>
              </a:p>
            </p:txBody>
          </p:sp>
        </mc:Fallback>
      </mc:AlternateContent>
    </p:spTree>
    <p:extLst>
      <p:ext uri="{BB962C8B-B14F-4D97-AF65-F5344CB8AC3E}">
        <p14:creationId xmlns:p14="http://schemas.microsoft.com/office/powerpoint/2010/main" xmlns="" val="298920156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3347864" y="339502"/>
            <a:ext cx="2143140" cy="504056"/>
          </a:xfrm>
          <a:prstGeom prst="rect">
            <a:avLst/>
          </a:prstGeom>
        </p:spPr>
        <p:txBody>
          <a:bodyPr wrap="none" lIns="68580" tIns="34290" rIns="68580" bIns="34290" fromWordArt="1">
            <a:prstTxWarp prst="textSlantUp">
              <a:avLst>
                <a:gd name="adj" fmla="val 0"/>
              </a:avLst>
            </a:prstTxWarp>
          </a:bodyPr>
          <a:lstStyle/>
          <a:p>
            <a:r>
              <a:rPr lang="zh-CN" altLang="en-US" sz="2700" kern="10" dirty="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华文行楷"/>
                <a:ea typeface="华文行楷"/>
              </a:rPr>
              <a:t>我的收获</a:t>
            </a:r>
          </a:p>
        </p:txBody>
      </p:sp>
      <p:sp>
        <p:nvSpPr>
          <p:cNvPr id="5" name="Rectangle 7"/>
          <p:cNvSpPr>
            <a:spLocks noChangeArrowheads="1"/>
          </p:cNvSpPr>
          <p:nvPr/>
        </p:nvSpPr>
        <p:spPr bwMode="auto">
          <a:xfrm>
            <a:off x="755576" y="951570"/>
            <a:ext cx="7848872" cy="992579"/>
          </a:xfrm>
          <a:prstGeom prst="rect">
            <a:avLst/>
          </a:prstGeom>
          <a:noFill/>
          <a:ln w="9525">
            <a:noFill/>
            <a:miter lim="800000"/>
            <a:headEnd/>
            <a:tailEnd/>
          </a:ln>
        </p:spPr>
        <p:txBody>
          <a:bodyPr wrap="square" lIns="68580" tIns="34290" rIns="68580" bIns="34290">
            <a:spAutoFit/>
          </a:bodyPr>
          <a:lstStyle/>
          <a:p>
            <a:pPr lvl="0" eaLnBrk="1" hangingPunct="1">
              <a:defRPr/>
            </a:pPr>
            <a:r>
              <a:rPr lang="zh-CN" altLang="en-US" sz="3200" b="1" dirty="0">
                <a:solidFill>
                  <a:srgbClr val="000099"/>
                </a:solidFill>
                <a:latin typeface="微软雅黑" pitchFamily="34" charset="-122"/>
                <a:ea typeface="微软雅黑" pitchFamily="34" charset="-122"/>
                <a:cs typeface="仿宋"/>
              </a:rPr>
              <a:t>      </a:t>
            </a:r>
            <a:r>
              <a:rPr lang="en-US" altLang="zh-CN" sz="2800" b="1" dirty="0">
                <a:solidFill>
                  <a:srgbClr val="000099"/>
                </a:solidFill>
                <a:latin typeface="微软雅黑" pitchFamily="34" charset="-122"/>
                <a:ea typeface="微软雅黑" pitchFamily="34" charset="-122"/>
                <a:cs typeface="仿宋"/>
              </a:rPr>
              <a:t>1.</a:t>
            </a:r>
            <a:r>
              <a:rPr lang="zh-CN" altLang="en-US" sz="2800" b="1" dirty="0">
                <a:solidFill>
                  <a:srgbClr val="000099"/>
                </a:solidFill>
                <a:latin typeface="微软雅黑" pitchFamily="34" charset="-122"/>
                <a:ea typeface="微软雅黑" pitchFamily="34" charset="-122"/>
                <a:cs typeface="仿宋"/>
              </a:rPr>
              <a:t>在</a:t>
            </a:r>
            <a:r>
              <a:rPr lang="zh-CN" altLang="en-US" sz="2800" b="1" dirty="0">
                <a:solidFill>
                  <a:srgbClr val="FF0000"/>
                </a:solidFill>
                <a:latin typeface="微软雅黑" pitchFamily="34" charset="-122"/>
                <a:ea typeface="微软雅黑" pitchFamily="34" charset="-122"/>
                <a:cs typeface="仿宋"/>
              </a:rPr>
              <a:t>电阻一定</a:t>
            </a:r>
            <a:r>
              <a:rPr lang="zh-CN" altLang="en-US" sz="2800" b="1" dirty="0">
                <a:solidFill>
                  <a:srgbClr val="000099"/>
                </a:solidFill>
                <a:latin typeface="微软雅黑" pitchFamily="34" charset="-122"/>
                <a:ea typeface="微软雅黑" pitchFamily="34" charset="-122"/>
                <a:cs typeface="仿宋"/>
              </a:rPr>
              <a:t>的情况下，通过导体的</a:t>
            </a:r>
            <a:r>
              <a:rPr lang="zh-CN" altLang="en-US" sz="2800" b="1" dirty="0">
                <a:solidFill>
                  <a:srgbClr val="FF0000"/>
                </a:solidFill>
                <a:latin typeface="微软雅黑" pitchFamily="34" charset="-122"/>
                <a:ea typeface="微软雅黑" pitchFamily="34" charset="-122"/>
                <a:cs typeface="仿宋"/>
              </a:rPr>
              <a:t>电流</a:t>
            </a:r>
            <a:r>
              <a:rPr lang="zh-CN" altLang="en-US" sz="2800" b="1" dirty="0">
                <a:solidFill>
                  <a:srgbClr val="000099"/>
                </a:solidFill>
                <a:latin typeface="微软雅黑" pitchFamily="34" charset="-122"/>
                <a:ea typeface="微软雅黑" pitchFamily="34" charset="-122"/>
                <a:cs typeface="仿宋"/>
              </a:rPr>
              <a:t>与导体两端的</a:t>
            </a:r>
            <a:r>
              <a:rPr lang="zh-CN" altLang="en-US" sz="2800" b="1" dirty="0">
                <a:solidFill>
                  <a:srgbClr val="FF0000"/>
                </a:solidFill>
                <a:latin typeface="微软雅黑" pitchFamily="34" charset="-122"/>
                <a:ea typeface="微软雅黑" pitchFamily="34" charset="-122"/>
                <a:cs typeface="仿宋"/>
              </a:rPr>
              <a:t>电压成正比</a:t>
            </a:r>
            <a:r>
              <a:rPr lang="zh-CN" altLang="en-US" sz="2800" b="1" dirty="0">
                <a:solidFill>
                  <a:srgbClr val="000099"/>
                </a:solidFill>
                <a:latin typeface="微软雅黑" pitchFamily="34" charset="-122"/>
                <a:ea typeface="微软雅黑" pitchFamily="34" charset="-122"/>
                <a:cs typeface="仿宋"/>
              </a:rPr>
              <a:t>。</a:t>
            </a:r>
            <a:endParaRPr kumimoji="0" lang="zh-CN" altLang="en-US" sz="2800" b="1"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仿宋"/>
            </a:endParaRPr>
          </a:p>
        </p:txBody>
      </p:sp>
      <p:sp>
        <p:nvSpPr>
          <p:cNvPr id="8" name="Rectangle 7">
            <a:extLst>
              <a:ext uri="{FF2B5EF4-FFF2-40B4-BE49-F238E27FC236}">
                <a16:creationId xmlns:a16="http://schemas.microsoft.com/office/drawing/2014/main" xmlns="" id="{0BCED320-0874-4CA9-AF20-CCD5BE2EB803}"/>
              </a:ext>
            </a:extLst>
          </p:cNvPr>
          <p:cNvSpPr>
            <a:spLocks noChangeArrowheads="1"/>
          </p:cNvSpPr>
          <p:nvPr/>
        </p:nvSpPr>
        <p:spPr bwMode="auto">
          <a:xfrm>
            <a:off x="781563" y="1944149"/>
            <a:ext cx="7848872" cy="992579"/>
          </a:xfrm>
          <a:prstGeom prst="rect">
            <a:avLst/>
          </a:prstGeom>
          <a:noFill/>
          <a:ln w="9525">
            <a:noFill/>
            <a:miter lim="800000"/>
            <a:headEnd/>
            <a:tailEnd/>
          </a:ln>
        </p:spPr>
        <p:txBody>
          <a:bodyPr wrap="square" lIns="68580" tIns="34290" rIns="68580" bIns="34290">
            <a:spAutoFit/>
          </a:bodyPr>
          <a:lstStyle/>
          <a:p>
            <a:pPr lvl="0" eaLnBrk="1" hangingPunct="1">
              <a:defRPr/>
            </a:pPr>
            <a:r>
              <a:rPr lang="zh-CN" altLang="en-US" sz="3200" b="1" dirty="0">
                <a:solidFill>
                  <a:srgbClr val="000099"/>
                </a:solidFill>
                <a:latin typeface="微软雅黑" pitchFamily="34" charset="-122"/>
                <a:ea typeface="微软雅黑" pitchFamily="34" charset="-122"/>
                <a:cs typeface="仿宋"/>
              </a:rPr>
              <a:t>      </a:t>
            </a:r>
            <a:r>
              <a:rPr lang="en-US" altLang="zh-CN" sz="2800" b="1" dirty="0">
                <a:solidFill>
                  <a:srgbClr val="000099"/>
                </a:solidFill>
                <a:latin typeface="微软雅黑" pitchFamily="34" charset="-122"/>
                <a:ea typeface="微软雅黑" pitchFamily="34" charset="-122"/>
                <a:cs typeface="仿宋"/>
              </a:rPr>
              <a:t>2.</a:t>
            </a:r>
            <a:r>
              <a:rPr lang="zh-CN" altLang="en-US" sz="2800" b="1" dirty="0">
                <a:solidFill>
                  <a:srgbClr val="000099"/>
                </a:solidFill>
                <a:latin typeface="微软雅黑" pitchFamily="34" charset="-122"/>
                <a:ea typeface="微软雅黑" pitchFamily="34" charset="-122"/>
                <a:cs typeface="仿宋"/>
              </a:rPr>
              <a:t>在</a:t>
            </a:r>
            <a:r>
              <a:rPr lang="zh-CN" altLang="en-US" sz="2800" b="1" dirty="0">
                <a:solidFill>
                  <a:srgbClr val="FF0000"/>
                </a:solidFill>
                <a:latin typeface="微软雅黑" pitchFamily="34" charset="-122"/>
                <a:ea typeface="微软雅黑" pitchFamily="34" charset="-122"/>
                <a:cs typeface="仿宋"/>
              </a:rPr>
              <a:t>电压一定</a:t>
            </a:r>
            <a:r>
              <a:rPr lang="zh-CN" altLang="en-US" sz="2800" b="1" dirty="0">
                <a:solidFill>
                  <a:srgbClr val="000099"/>
                </a:solidFill>
                <a:latin typeface="微软雅黑" pitchFamily="34" charset="-122"/>
                <a:ea typeface="微软雅黑" pitchFamily="34" charset="-122"/>
                <a:cs typeface="仿宋"/>
              </a:rPr>
              <a:t>的情况下，通过导体的</a:t>
            </a:r>
            <a:r>
              <a:rPr lang="zh-CN" altLang="en-US" sz="2800" b="1" dirty="0">
                <a:solidFill>
                  <a:srgbClr val="FF0000"/>
                </a:solidFill>
                <a:latin typeface="微软雅黑" pitchFamily="34" charset="-122"/>
                <a:ea typeface="微软雅黑" pitchFamily="34" charset="-122"/>
                <a:cs typeface="仿宋"/>
              </a:rPr>
              <a:t>电流</a:t>
            </a:r>
            <a:r>
              <a:rPr lang="zh-CN" altLang="en-US" sz="2800" b="1" dirty="0">
                <a:solidFill>
                  <a:srgbClr val="000099"/>
                </a:solidFill>
                <a:latin typeface="微软雅黑" pitchFamily="34" charset="-122"/>
                <a:ea typeface="微软雅黑" pitchFamily="34" charset="-122"/>
                <a:cs typeface="仿宋"/>
              </a:rPr>
              <a:t>与导体的</a:t>
            </a:r>
            <a:r>
              <a:rPr lang="zh-CN" altLang="en-US" sz="2800" b="1" dirty="0">
                <a:solidFill>
                  <a:srgbClr val="FF0000"/>
                </a:solidFill>
                <a:latin typeface="微软雅黑" pitchFamily="34" charset="-122"/>
                <a:ea typeface="微软雅黑" pitchFamily="34" charset="-122"/>
                <a:cs typeface="仿宋"/>
              </a:rPr>
              <a:t>电阻成反比</a:t>
            </a:r>
            <a:r>
              <a:rPr lang="zh-CN" altLang="en-US" sz="2800" b="1" dirty="0">
                <a:solidFill>
                  <a:srgbClr val="000099"/>
                </a:solidFill>
                <a:latin typeface="微软雅黑" pitchFamily="34" charset="-122"/>
                <a:ea typeface="微软雅黑" pitchFamily="34" charset="-122"/>
                <a:cs typeface="仿宋"/>
              </a:rPr>
              <a:t>。</a:t>
            </a:r>
            <a:endParaRPr kumimoji="0" lang="zh-CN" altLang="en-US" sz="2800" b="1"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仿宋"/>
            </a:endParaRPr>
          </a:p>
        </p:txBody>
      </p:sp>
      <p:sp>
        <p:nvSpPr>
          <p:cNvPr id="9" name="Rectangle 7">
            <a:extLst>
              <a:ext uri="{FF2B5EF4-FFF2-40B4-BE49-F238E27FC236}">
                <a16:creationId xmlns:a16="http://schemas.microsoft.com/office/drawing/2014/main" xmlns="" id="{64E49C49-89FF-49CE-9310-F340D084920A}"/>
              </a:ext>
            </a:extLst>
          </p:cNvPr>
          <p:cNvSpPr>
            <a:spLocks noChangeArrowheads="1"/>
          </p:cNvSpPr>
          <p:nvPr/>
        </p:nvSpPr>
        <p:spPr bwMode="auto">
          <a:xfrm>
            <a:off x="755576" y="2936728"/>
            <a:ext cx="7848872" cy="1423467"/>
          </a:xfrm>
          <a:prstGeom prst="rect">
            <a:avLst/>
          </a:prstGeom>
          <a:noFill/>
          <a:ln w="9525">
            <a:noFill/>
            <a:miter lim="800000"/>
            <a:headEnd/>
            <a:tailEnd/>
          </a:ln>
        </p:spPr>
        <p:txBody>
          <a:bodyPr wrap="square" lIns="68580" tIns="34290" rIns="68580" bIns="34290">
            <a:spAutoFit/>
          </a:bodyPr>
          <a:lstStyle/>
          <a:p>
            <a:pPr lvl="0" eaLnBrk="1" hangingPunct="1">
              <a:defRPr/>
            </a:pPr>
            <a:r>
              <a:rPr lang="zh-CN" altLang="en-US" sz="3200" b="1" dirty="0">
                <a:solidFill>
                  <a:srgbClr val="000099"/>
                </a:solidFill>
                <a:latin typeface="微软雅黑" pitchFamily="34" charset="-122"/>
                <a:ea typeface="微软雅黑" pitchFamily="34" charset="-122"/>
                <a:cs typeface="仿宋"/>
              </a:rPr>
              <a:t>      </a:t>
            </a:r>
            <a:r>
              <a:rPr lang="en-US" altLang="zh-CN" sz="2800" b="1" dirty="0">
                <a:solidFill>
                  <a:srgbClr val="000099"/>
                </a:solidFill>
                <a:latin typeface="微软雅黑" pitchFamily="34" charset="-122"/>
                <a:ea typeface="微软雅黑" pitchFamily="34" charset="-122"/>
                <a:cs typeface="仿宋"/>
              </a:rPr>
              <a:t>3.</a:t>
            </a:r>
            <a:r>
              <a:rPr lang="zh-CN" altLang="en-US" sz="2800" b="1" dirty="0">
                <a:solidFill>
                  <a:srgbClr val="000099"/>
                </a:solidFill>
                <a:latin typeface="微软雅黑" pitchFamily="34" charset="-122"/>
                <a:ea typeface="微软雅黑" pitchFamily="34" charset="-122"/>
                <a:cs typeface="仿宋"/>
              </a:rPr>
              <a:t>实验方法：控制变量法。关键：利用滑动变阻器</a:t>
            </a:r>
            <a:r>
              <a:rPr lang="zh-CN" altLang="en-US" sz="2800" b="1" dirty="0">
                <a:solidFill>
                  <a:srgbClr val="FF0000"/>
                </a:solidFill>
                <a:latin typeface="微软雅黑" pitchFamily="34" charset="-122"/>
                <a:ea typeface="微软雅黑" pitchFamily="34" charset="-122"/>
                <a:cs typeface="仿宋"/>
              </a:rPr>
              <a:t>改变</a:t>
            </a:r>
            <a:r>
              <a:rPr lang="zh-CN" altLang="en-US" sz="2800" b="1" dirty="0">
                <a:solidFill>
                  <a:srgbClr val="000099"/>
                </a:solidFill>
                <a:latin typeface="微软雅黑" pitchFamily="34" charset="-122"/>
                <a:ea typeface="微软雅黑" pitchFamily="34" charset="-122"/>
                <a:cs typeface="仿宋"/>
              </a:rPr>
              <a:t>定值电阻两端</a:t>
            </a:r>
            <a:r>
              <a:rPr lang="zh-CN" altLang="en-US" sz="2800" b="1" dirty="0">
                <a:solidFill>
                  <a:srgbClr val="FF0000"/>
                </a:solidFill>
                <a:latin typeface="微软雅黑" pitchFamily="34" charset="-122"/>
                <a:ea typeface="微软雅黑" pitchFamily="34" charset="-122"/>
                <a:cs typeface="仿宋"/>
              </a:rPr>
              <a:t>电压</a:t>
            </a:r>
            <a:r>
              <a:rPr lang="zh-CN" altLang="en-US" sz="2800" b="1" dirty="0">
                <a:solidFill>
                  <a:srgbClr val="000099"/>
                </a:solidFill>
                <a:latin typeface="微软雅黑" pitchFamily="34" charset="-122"/>
                <a:ea typeface="微软雅黑" pitchFamily="34" charset="-122"/>
                <a:cs typeface="仿宋"/>
              </a:rPr>
              <a:t>；利用滑动变阻器</a:t>
            </a:r>
            <a:r>
              <a:rPr lang="zh-CN" altLang="en-US" sz="2800" b="1" dirty="0">
                <a:solidFill>
                  <a:srgbClr val="FF0000"/>
                </a:solidFill>
                <a:latin typeface="微软雅黑" pitchFamily="34" charset="-122"/>
                <a:ea typeface="微软雅黑" pitchFamily="34" charset="-122"/>
                <a:cs typeface="仿宋"/>
              </a:rPr>
              <a:t>调节</a:t>
            </a:r>
            <a:r>
              <a:rPr lang="zh-CN" altLang="en-US" sz="2800" b="1" dirty="0">
                <a:solidFill>
                  <a:srgbClr val="000099"/>
                </a:solidFill>
                <a:latin typeface="微软雅黑" pitchFamily="34" charset="-122"/>
                <a:ea typeface="微软雅黑" pitchFamily="34" charset="-122"/>
                <a:cs typeface="仿宋"/>
              </a:rPr>
              <a:t>定值电阻两</a:t>
            </a:r>
            <a:r>
              <a:rPr lang="zh-CN" altLang="en-US" sz="2800" b="1" dirty="0">
                <a:solidFill>
                  <a:srgbClr val="FF0000"/>
                </a:solidFill>
                <a:latin typeface="微软雅黑" pitchFamily="34" charset="-122"/>
                <a:ea typeface="微软雅黑" pitchFamily="34" charset="-122"/>
                <a:cs typeface="仿宋"/>
              </a:rPr>
              <a:t>端电压等于定值</a:t>
            </a:r>
            <a:r>
              <a:rPr lang="zh-CN" altLang="en-US" sz="2800" b="1" dirty="0">
                <a:solidFill>
                  <a:srgbClr val="000099"/>
                </a:solidFill>
                <a:latin typeface="微软雅黑" pitchFamily="34" charset="-122"/>
                <a:ea typeface="微软雅黑" pitchFamily="34" charset="-122"/>
                <a:cs typeface="仿宋"/>
              </a:rPr>
              <a:t>。</a:t>
            </a:r>
            <a:endParaRPr kumimoji="0" lang="zh-CN" altLang="en-US" sz="2800" b="1"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仿宋"/>
            </a:endParaRPr>
          </a:p>
        </p:txBody>
      </p:sp>
    </p:spTree>
    <p:extLst>
      <p:ext uri="{BB962C8B-B14F-4D97-AF65-F5344CB8AC3E}">
        <p14:creationId xmlns:p14="http://schemas.microsoft.com/office/powerpoint/2010/main" xmlns="" val="28336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9552" y="915566"/>
            <a:ext cx="8072494" cy="3539430"/>
          </a:xfrm>
          <a:prstGeom prst="rect">
            <a:avLst/>
          </a:prstGeom>
          <a:noFill/>
        </p:spPr>
        <p:txBody>
          <a:bodyPr wrap="square" rtlCol="0">
            <a:spAutoFit/>
          </a:bodyPr>
          <a:lstStyle/>
          <a:p>
            <a:r>
              <a:rPr lang="en-US" sz="3200" dirty="0">
                <a:solidFill>
                  <a:srgbClr val="000099"/>
                </a:solidFill>
                <a:latin typeface="微软雅黑" pitchFamily="34" charset="-122"/>
                <a:ea typeface="微软雅黑" pitchFamily="34" charset="-122"/>
              </a:rPr>
              <a:t>1.</a:t>
            </a:r>
            <a:r>
              <a:rPr lang="zh-CN" altLang="en-US" sz="3200" dirty="0">
                <a:solidFill>
                  <a:srgbClr val="000099"/>
                </a:solidFill>
                <a:latin typeface="微软雅黑" pitchFamily="34" charset="-122"/>
                <a:ea typeface="微软雅黑" pitchFamily="34" charset="-122"/>
              </a:rPr>
              <a:t>在“探究电流与电压和电阻的关系”实验中，用如图所示的电路图进行实验，下列说法正确的是                                 （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A.</a:t>
            </a:r>
            <a:r>
              <a:rPr lang="zh-CN" altLang="en-US" sz="3200" dirty="0">
                <a:solidFill>
                  <a:srgbClr val="000099"/>
                </a:solidFill>
                <a:latin typeface="微软雅黑" pitchFamily="34" charset="-122"/>
                <a:ea typeface="微软雅黑" pitchFamily="34" charset="-122"/>
              </a:rPr>
              <a:t>连接电路时，开关应闭合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B.</a:t>
            </a:r>
            <a:r>
              <a:rPr lang="zh-CN" altLang="en-US" sz="3200" dirty="0">
                <a:solidFill>
                  <a:srgbClr val="000099"/>
                </a:solidFill>
                <a:latin typeface="微软雅黑" pitchFamily="34" charset="-122"/>
                <a:ea typeface="微软雅黑" pitchFamily="34" charset="-122"/>
              </a:rPr>
              <a:t>闭合开关前，滑片</a:t>
            </a:r>
            <a:r>
              <a:rPr lang="en-US" altLang="zh-CN" sz="3200" dirty="0">
                <a:solidFill>
                  <a:srgbClr val="000099"/>
                </a:solidFill>
                <a:latin typeface="微软雅黑" pitchFamily="34" charset="-122"/>
                <a:ea typeface="微软雅黑" pitchFamily="34" charset="-122"/>
              </a:rPr>
              <a:t>P</a:t>
            </a:r>
            <a:r>
              <a:rPr lang="zh-CN" altLang="en-US" sz="3200" dirty="0">
                <a:solidFill>
                  <a:srgbClr val="000099"/>
                </a:solidFill>
                <a:latin typeface="微软雅黑" pitchFamily="34" charset="-122"/>
                <a:ea typeface="微软雅黑" pitchFamily="34" charset="-122"/>
              </a:rPr>
              <a:t>应在</a:t>
            </a:r>
            <a:r>
              <a:rPr lang="en-US" altLang="zh-CN" sz="3200" dirty="0">
                <a:solidFill>
                  <a:srgbClr val="000099"/>
                </a:solidFill>
                <a:latin typeface="微软雅黑" pitchFamily="34" charset="-122"/>
                <a:ea typeface="微软雅黑" pitchFamily="34" charset="-122"/>
              </a:rPr>
              <a:t>a</a:t>
            </a:r>
            <a:r>
              <a:rPr lang="zh-CN" altLang="en-US" sz="3200" dirty="0">
                <a:solidFill>
                  <a:srgbClr val="000099"/>
                </a:solidFill>
                <a:latin typeface="微软雅黑" pitchFamily="34" charset="-122"/>
                <a:ea typeface="微软雅黑" pitchFamily="34" charset="-122"/>
              </a:rPr>
              <a:t>端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C.</a:t>
            </a:r>
            <a:r>
              <a:rPr lang="zh-CN" altLang="en-US" sz="3200" dirty="0">
                <a:solidFill>
                  <a:srgbClr val="000099"/>
                </a:solidFill>
                <a:latin typeface="微软雅黑" pitchFamily="34" charset="-122"/>
                <a:ea typeface="微软雅黑" pitchFamily="34" charset="-122"/>
              </a:rPr>
              <a:t>滑片</a:t>
            </a:r>
            <a:r>
              <a:rPr lang="en-US" altLang="zh-CN" sz="3200" dirty="0">
                <a:solidFill>
                  <a:srgbClr val="000099"/>
                </a:solidFill>
                <a:latin typeface="微软雅黑" pitchFamily="34" charset="-122"/>
                <a:ea typeface="微软雅黑" pitchFamily="34" charset="-122"/>
              </a:rPr>
              <a:t>P</a:t>
            </a:r>
            <a:r>
              <a:rPr lang="zh-CN" altLang="en-US" sz="3200" dirty="0">
                <a:solidFill>
                  <a:srgbClr val="000099"/>
                </a:solidFill>
                <a:latin typeface="微软雅黑" pitchFamily="34" charset="-122"/>
                <a:ea typeface="微软雅黑" pitchFamily="34" charset="-122"/>
              </a:rPr>
              <a:t>向</a:t>
            </a:r>
            <a:r>
              <a:rPr lang="en-US" altLang="zh-CN" sz="3200" dirty="0">
                <a:solidFill>
                  <a:srgbClr val="000099"/>
                </a:solidFill>
                <a:latin typeface="微软雅黑" pitchFamily="34" charset="-122"/>
                <a:ea typeface="微软雅黑" pitchFamily="34" charset="-122"/>
              </a:rPr>
              <a:t>a</a:t>
            </a:r>
            <a:r>
              <a:rPr lang="zh-CN" altLang="en-US" sz="3200" dirty="0">
                <a:solidFill>
                  <a:srgbClr val="000099"/>
                </a:solidFill>
                <a:latin typeface="微软雅黑" pitchFamily="34" charset="-122"/>
                <a:ea typeface="微软雅黑" pitchFamily="34" charset="-122"/>
              </a:rPr>
              <a:t>电压表示数变小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D.</a:t>
            </a:r>
            <a:r>
              <a:rPr lang="zh-CN" altLang="en-US" sz="3200" dirty="0">
                <a:solidFill>
                  <a:srgbClr val="000099"/>
                </a:solidFill>
                <a:latin typeface="微软雅黑" pitchFamily="34" charset="-122"/>
                <a:ea typeface="微软雅黑" pitchFamily="34" charset="-122"/>
              </a:rPr>
              <a:t>滑片</a:t>
            </a:r>
            <a:r>
              <a:rPr lang="en-US" altLang="zh-CN" sz="3200" dirty="0">
                <a:solidFill>
                  <a:srgbClr val="000099"/>
                </a:solidFill>
                <a:latin typeface="微软雅黑" pitchFamily="34" charset="-122"/>
                <a:ea typeface="微软雅黑" pitchFamily="34" charset="-122"/>
              </a:rPr>
              <a:t>P</a:t>
            </a:r>
            <a:r>
              <a:rPr lang="zh-CN" altLang="en-US" sz="3200" dirty="0">
                <a:solidFill>
                  <a:srgbClr val="000099"/>
                </a:solidFill>
                <a:latin typeface="微软雅黑" pitchFamily="34" charset="-122"/>
                <a:ea typeface="微软雅黑" pitchFamily="34" charset="-122"/>
              </a:rPr>
              <a:t>向</a:t>
            </a:r>
            <a:r>
              <a:rPr lang="en-US" altLang="zh-CN" sz="3200" dirty="0">
                <a:solidFill>
                  <a:srgbClr val="000099"/>
                </a:solidFill>
                <a:latin typeface="微软雅黑" pitchFamily="34" charset="-122"/>
                <a:ea typeface="微软雅黑" pitchFamily="34" charset="-122"/>
              </a:rPr>
              <a:t>a</a:t>
            </a:r>
            <a:r>
              <a:rPr lang="zh-CN" altLang="en-US" sz="3200" dirty="0">
                <a:solidFill>
                  <a:srgbClr val="000099"/>
                </a:solidFill>
                <a:latin typeface="微软雅黑" pitchFamily="34" charset="-122"/>
                <a:ea typeface="微软雅黑" pitchFamily="34" charset="-122"/>
              </a:rPr>
              <a:t>电压表示数变大</a:t>
            </a:r>
          </a:p>
        </p:txBody>
      </p:sp>
      <p:sp>
        <p:nvSpPr>
          <p:cNvPr id="5" name="Text Box 7"/>
          <p:cNvSpPr txBox="1">
            <a:spLocks noChangeArrowheads="1"/>
          </p:cNvSpPr>
          <p:nvPr/>
        </p:nvSpPr>
        <p:spPr bwMode="auto">
          <a:xfrm>
            <a:off x="7108281" y="1900449"/>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D </a:t>
            </a:r>
            <a:endParaRPr lang="zh-CN" altLang="zh-CN" sz="3200" b="1" dirty="0">
              <a:solidFill>
                <a:srgbClr val="FF0000"/>
              </a:solidFill>
              <a:latin typeface="微软雅黑" pitchFamily="34" charset="-122"/>
              <a:ea typeface="微软雅黑" pitchFamily="34" charset="-122"/>
            </a:endParaRPr>
          </a:p>
        </p:txBody>
      </p:sp>
      <p:sp>
        <p:nvSpPr>
          <p:cNvPr id="6" name="WordArt 4"/>
          <p:cNvSpPr>
            <a:spLocks noChangeArrowheads="1" noChangeShapeType="1" noTextEdit="1"/>
          </p:cNvSpPr>
          <p:nvPr/>
        </p:nvSpPr>
        <p:spPr bwMode="auto">
          <a:xfrm>
            <a:off x="467544" y="304321"/>
            <a:ext cx="2143140" cy="642942"/>
          </a:xfrm>
          <a:prstGeom prst="rect">
            <a:avLst/>
          </a:prstGeom>
        </p:spPr>
        <p:txBody>
          <a:bodyPr wrap="none" lIns="68580" tIns="34290" rIns="68580" bIns="34290" fromWordArt="1">
            <a:prstTxWarp prst="textSlantUp">
              <a:avLst>
                <a:gd name="adj" fmla="val 0"/>
              </a:avLst>
            </a:prstTxWarp>
          </a:bodyPr>
          <a:lstStyle/>
          <a:p>
            <a:r>
              <a:rPr lang="zh-CN" altLang="en-US" sz="2700" kern="10" dirty="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华文行楷"/>
                <a:ea typeface="华文行楷"/>
              </a:rPr>
              <a:t>达标练习</a:t>
            </a:r>
          </a:p>
        </p:txBody>
      </p:sp>
      <p:pic>
        <p:nvPicPr>
          <p:cNvPr id="43" name="图片 42">
            <a:extLst>
              <a:ext uri="{FF2B5EF4-FFF2-40B4-BE49-F238E27FC236}">
                <a16:creationId xmlns:a16="http://schemas.microsoft.com/office/drawing/2014/main" xmlns="" id="{2013B7DA-867C-4C5C-B92E-2C65F879EC1A}"/>
              </a:ext>
            </a:extLst>
          </p:cNvPr>
          <p:cNvPicPr>
            <a:picLocks noChangeAspect="1"/>
          </p:cNvPicPr>
          <p:nvPr/>
        </p:nvPicPr>
        <p:blipFill>
          <a:blip r:embed="rId2"/>
          <a:stretch>
            <a:fillRect/>
          </a:stretch>
        </p:blipFill>
        <p:spPr>
          <a:xfrm>
            <a:off x="6300192" y="2368053"/>
            <a:ext cx="2093973" cy="1619339"/>
          </a:xfrm>
          <a:prstGeom prst="rect">
            <a:avLst/>
          </a:prstGeom>
        </p:spPr>
      </p:pic>
    </p:spTree>
    <p:extLst>
      <p:ext uri="{BB962C8B-B14F-4D97-AF65-F5344CB8AC3E}">
        <p14:creationId xmlns:p14="http://schemas.microsoft.com/office/powerpoint/2010/main" xmlns="" val="74339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9552" y="915566"/>
            <a:ext cx="8072494" cy="3539430"/>
          </a:xfrm>
          <a:prstGeom prst="rect">
            <a:avLst/>
          </a:prstGeom>
          <a:noFill/>
        </p:spPr>
        <p:txBody>
          <a:bodyPr wrap="square" rtlCol="0">
            <a:spAutoFit/>
          </a:bodyPr>
          <a:lstStyle/>
          <a:p>
            <a:r>
              <a:rPr lang="en-US" sz="3200" dirty="0">
                <a:solidFill>
                  <a:srgbClr val="000099"/>
                </a:solidFill>
                <a:latin typeface="微软雅黑" pitchFamily="34" charset="-122"/>
                <a:ea typeface="微软雅黑" pitchFamily="34" charset="-122"/>
              </a:rPr>
              <a:t>2.</a:t>
            </a:r>
            <a:r>
              <a:rPr lang="zh-CN" altLang="en-US" sz="3200" dirty="0">
                <a:solidFill>
                  <a:srgbClr val="000099"/>
                </a:solidFill>
                <a:latin typeface="微软雅黑" pitchFamily="34" charset="-122"/>
                <a:ea typeface="微软雅黑" pitchFamily="34" charset="-122"/>
              </a:rPr>
              <a:t>在“探究电流与电压和电阻的关系”实验中，用如图所示的电路图进行实验，下列说法不正确的是                             （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A.</a:t>
            </a:r>
            <a:r>
              <a:rPr lang="zh-CN" altLang="en-US" sz="3200" dirty="0">
                <a:solidFill>
                  <a:srgbClr val="000099"/>
                </a:solidFill>
                <a:latin typeface="微软雅黑" pitchFamily="34" charset="-122"/>
                <a:ea typeface="微软雅黑" pitchFamily="34" charset="-122"/>
              </a:rPr>
              <a:t>连接电路时，开关应断开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B.</a:t>
            </a:r>
            <a:r>
              <a:rPr lang="zh-CN" altLang="en-US" sz="3200" dirty="0">
                <a:solidFill>
                  <a:srgbClr val="000099"/>
                </a:solidFill>
                <a:latin typeface="微软雅黑" pitchFamily="34" charset="-122"/>
                <a:ea typeface="微软雅黑" pitchFamily="34" charset="-122"/>
              </a:rPr>
              <a:t>闭合开关前，滑片</a:t>
            </a:r>
            <a:r>
              <a:rPr lang="en-US" altLang="zh-CN" sz="3200" dirty="0">
                <a:solidFill>
                  <a:srgbClr val="000099"/>
                </a:solidFill>
                <a:latin typeface="微软雅黑" pitchFamily="34" charset="-122"/>
                <a:ea typeface="微软雅黑" pitchFamily="34" charset="-122"/>
              </a:rPr>
              <a:t>P</a:t>
            </a:r>
            <a:r>
              <a:rPr lang="zh-CN" altLang="en-US" sz="3200" dirty="0">
                <a:solidFill>
                  <a:srgbClr val="000099"/>
                </a:solidFill>
                <a:latin typeface="微软雅黑" pitchFamily="34" charset="-122"/>
                <a:ea typeface="微软雅黑" pitchFamily="34" charset="-122"/>
              </a:rPr>
              <a:t>应在</a:t>
            </a:r>
            <a:r>
              <a:rPr lang="en-US" altLang="zh-CN" sz="3200" dirty="0">
                <a:solidFill>
                  <a:srgbClr val="000099"/>
                </a:solidFill>
                <a:latin typeface="微软雅黑" pitchFamily="34" charset="-122"/>
                <a:ea typeface="微软雅黑" pitchFamily="34" charset="-122"/>
              </a:rPr>
              <a:t>b</a:t>
            </a:r>
            <a:r>
              <a:rPr lang="zh-CN" altLang="en-US" sz="3200" dirty="0">
                <a:solidFill>
                  <a:srgbClr val="000099"/>
                </a:solidFill>
                <a:latin typeface="微软雅黑" pitchFamily="34" charset="-122"/>
                <a:ea typeface="微软雅黑" pitchFamily="34" charset="-122"/>
              </a:rPr>
              <a:t>端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C.</a:t>
            </a:r>
            <a:r>
              <a:rPr lang="zh-CN" altLang="en-US" sz="3200" dirty="0">
                <a:solidFill>
                  <a:srgbClr val="000099"/>
                </a:solidFill>
                <a:latin typeface="微软雅黑" pitchFamily="34" charset="-122"/>
                <a:ea typeface="微软雅黑" pitchFamily="34" charset="-122"/>
              </a:rPr>
              <a:t>滑片</a:t>
            </a:r>
            <a:r>
              <a:rPr lang="en-US" altLang="zh-CN" sz="3200" dirty="0">
                <a:solidFill>
                  <a:srgbClr val="000099"/>
                </a:solidFill>
                <a:latin typeface="微软雅黑" pitchFamily="34" charset="-122"/>
                <a:ea typeface="微软雅黑" pitchFamily="34" charset="-122"/>
              </a:rPr>
              <a:t>P</a:t>
            </a:r>
            <a:r>
              <a:rPr lang="zh-CN" altLang="en-US" sz="3200" dirty="0">
                <a:solidFill>
                  <a:srgbClr val="000099"/>
                </a:solidFill>
                <a:latin typeface="微软雅黑" pitchFamily="34" charset="-122"/>
                <a:ea typeface="微软雅黑" pitchFamily="34" charset="-122"/>
              </a:rPr>
              <a:t>向</a:t>
            </a:r>
            <a:r>
              <a:rPr lang="en-US" altLang="zh-CN" sz="3200" dirty="0">
                <a:solidFill>
                  <a:srgbClr val="000099"/>
                </a:solidFill>
                <a:latin typeface="微软雅黑" pitchFamily="34" charset="-122"/>
                <a:ea typeface="微软雅黑" pitchFamily="34" charset="-122"/>
              </a:rPr>
              <a:t>b</a:t>
            </a:r>
            <a:r>
              <a:rPr lang="zh-CN" altLang="en-US" sz="3200" dirty="0">
                <a:solidFill>
                  <a:srgbClr val="000099"/>
                </a:solidFill>
                <a:latin typeface="微软雅黑" pitchFamily="34" charset="-122"/>
                <a:ea typeface="微软雅黑" pitchFamily="34" charset="-122"/>
              </a:rPr>
              <a:t>电压表示数变大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D.</a:t>
            </a:r>
            <a:r>
              <a:rPr lang="zh-CN" altLang="en-US" sz="3200" dirty="0">
                <a:solidFill>
                  <a:srgbClr val="000099"/>
                </a:solidFill>
                <a:latin typeface="微软雅黑" pitchFamily="34" charset="-122"/>
                <a:ea typeface="微软雅黑" pitchFamily="34" charset="-122"/>
              </a:rPr>
              <a:t>滑片</a:t>
            </a:r>
            <a:r>
              <a:rPr lang="en-US" altLang="zh-CN" sz="3200" dirty="0">
                <a:solidFill>
                  <a:srgbClr val="000099"/>
                </a:solidFill>
                <a:latin typeface="微软雅黑" pitchFamily="34" charset="-122"/>
                <a:ea typeface="微软雅黑" pitchFamily="34" charset="-122"/>
              </a:rPr>
              <a:t>P</a:t>
            </a:r>
            <a:r>
              <a:rPr lang="zh-CN" altLang="en-US" sz="3200" dirty="0">
                <a:solidFill>
                  <a:srgbClr val="000099"/>
                </a:solidFill>
                <a:latin typeface="微软雅黑" pitchFamily="34" charset="-122"/>
                <a:ea typeface="微软雅黑" pitchFamily="34" charset="-122"/>
              </a:rPr>
              <a:t>向</a:t>
            </a:r>
            <a:r>
              <a:rPr lang="en-US" altLang="zh-CN" sz="3200" dirty="0">
                <a:solidFill>
                  <a:srgbClr val="000099"/>
                </a:solidFill>
                <a:latin typeface="微软雅黑" pitchFamily="34" charset="-122"/>
                <a:ea typeface="微软雅黑" pitchFamily="34" charset="-122"/>
              </a:rPr>
              <a:t>b</a:t>
            </a:r>
            <a:r>
              <a:rPr lang="zh-CN" altLang="en-US" sz="3200" dirty="0">
                <a:solidFill>
                  <a:srgbClr val="000099"/>
                </a:solidFill>
                <a:latin typeface="微软雅黑" pitchFamily="34" charset="-122"/>
                <a:ea typeface="微软雅黑" pitchFamily="34" charset="-122"/>
              </a:rPr>
              <a:t>电压表示数变小</a:t>
            </a:r>
          </a:p>
        </p:txBody>
      </p:sp>
      <p:sp>
        <p:nvSpPr>
          <p:cNvPr id="5" name="Text Box 7"/>
          <p:cNvSpPr txBox="1">
            <a:spLocks noChangeArrowheads="1"/>
          </p:cNvSpPr>
          <p:nvPr/>
        </p:nvSpPr>
        <p:spPr bwMode="auto">
          <a:xfrm>
            <a:off x="7095592" y="1900449"/>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C  </a:t>
            </a:r>
            <a:endParaRPr lang="zh-CN" altLang="zh-CN" sz="3200" b="1" dirty="0">
              <a:solidFill>
                <a:srgbClr val="FF0000"/>
              </a:solidFill>
              <a:latin typeface="微软雅黑" pitchFamily="34" charset="-122"/>
              <a:ea typeface="微软雅黑" pitchFamily="34" charset="-122"/>
            </a:endParaRPr>
          </a:p>
        </p:txBody>
      </p:sp>
      <p:sp>
        <p:nvSpPr>
          <p:cNvPr id="6" name="WordArt 4"/>
          <p:cNvSpPr>
            <a:spLocks noChangeArrowheads="1" noChangeShapeType="1" noTextEdit="1"/>
          </p:cNvSpPr>
          <p:nvPr/>
        </p:nvSpPr>
        <p:spPr bwMode="auto">
          <a:xfrm>
            <a:off x="467544" y="304321"/>
            <a:ext cx="2143140" cy="642942"/>
          </a:xfrm>
          <a:prstGeom prst="rect">
            <a:avLst/>
          </a:prstGeom>
        </p:spPr>
        <p:txBody>
          <a:bodyPr wrap="none" lIns="68580" tIns="34290" rIns="68580" bIns="34290" fromWordArt="1">
            <a:prstTxWarp prst="textSlantUp">
              <a:avLst>
                <a:gd name="adj" fmla="val 0"/>
              </a:avLst>
            </a:prstTxWarp>
          </a:bodyPr>
          <a:lstStyle/>
          <a:p>
            <a:r>
              <a:rPr lang="zh-CN" altLang="en-US" sz="2700" kern="10" dirty="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华文行楷"/>
                <a:ea typeface="华文行楷"/>
              </a:rPr>
              <a:t>达标练习</a:t>
            </a:r>
          </a:p>
        </p:txBody>
      </p:sp>
      <p:pic>
        <p:nvPicPr>
          <p:cNvPr id="43" name="图片 42">
            <a:extLst>
              <a:ext uri="{FF2B5EF4-FFF2-40B4-BE49-F238E27FC236}">
                <a16:creationId xmlns:a16="http://schemas.microsoft.com/office/drawing/2014/main" xmlns="" id="{2013B7DA-867C-4C5C-B92E-2C65F879EC1A}"/>
              </a:ext>
            </a:extLst>
          </p:cNvPr>
          <p:cNvPicPr>
            <a:picLocks noChangeAspect="1"/>
          </p:cNvPicPr>
          <p:nvPr/>
        </p:nvPicPr>
        <p:blipFill>
          <a:blip r:embed="rId2"/>
          <a:stretch>
            <a:fillRect/>
          </a:stretch>
        </p:blipFill>
        <p:spPr>
          <a:xfrm>
            <a:off x="6300192" y="2368053"/>
            <a:ext cx="2093973" cy="1619339"/>
          </a:xfrm>
          <a:prstGeom prst="rect">
            <a:avLst/>
          </a:prstGeom>
        </p:spPr>
      </p:pic>
    </p:spTree>
    <p:extLst>
      <p:ext uri="{BB962C8B-B14F-4D97-AF65-F5344CB8AC3E}">
        <p14:creationId xmlns:p14="http://schemas.microsoft.com/office/powerpoint/2010/main" xmlns="" val="31126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83568" y="339502"/>
            <a:ext cx="3929090" cy="646331"/>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n-cs"/>
              </a:rPr>
              <a:t>教学目标</a:t>
            </a:r>
          </a:p>
        </p:txBody>
      </p:sp>
      <p:sp>
        <p:nvSpPr>
          <p:cNvPr id="4" name="TextBox 2"/>
          <p:cNvSpPr txBox="1">
            <a:spLocks noChangeArrowheads="1"/>
          </p:cNvSpPr>
          <p:nvPr/>
        </p:nvSpPr>
        <p:spPr bwMode="auto">
          <a:xfrm>
            <a:off x="856255" y="843558"/>
            <a:ext cx="7512806" cy="4031873"/>
          </a:xfrm>
          <a:prstGeom prst="rect">
            <a:avLst/>
          </a:prstGeom>
          <a:noFill/>
          <a:ln w="9525">
            <a:noFill/>
            <a:miter lim="800000"/>
            <a:headEnd/>
            <a:tailEnd/>
          </a:ln>
        </p:spPr>
        <p:txBody>
          <a:bodyPr wrap="square">
            <a:spAutoFit/>
          </a:bodyPr>
          <a:lstStyle/>
          <a:p>
            <a:pPr lvl="0">
              <a:defRPr/>
            </a:pPr>
            <a:r>
              <a:rPr kumimoji="0" lang="en-US" altLang="zh-CN" sz="32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mn-cs"/>
              </a:rPr>
              <a:t>2.</a:t>
            </a:r>
            <a:r>
              <a:rPr kumimoji="0" lang="zh-CN" altLang="en-US" sz="3200" b="1" i="0" u="none" strike="noStrike" kern="1200" cap="none" spc="0" normalizeH="0" baseline="0" noProof="0" dirty="0">
                <a:ln>
                  <a:noFill/>
                </a:ln>
                <a:solidFill>
                  <a:srgbClr val="000099"/>
                </a:solidFill>
                <a:effectLst/>
                <a:uLnTx/>
                <a:uFillTx/>
                <a:latin typeface="微软雅黑" pitchFamily="34" charset="-122"/>
                <a:ea typeface="微软雅黑" pitchFamily="34" charset="-122"/>
                <a:cs typeface="+mn-cs"/>
              </a:rPr>
              <a:t>过程与</a:t>
            </a:r>
            <a:r>
              <a:rPr lang="zh-CN" altLang="en-US" sz="3200" b="1" dirty="0">
                <a:solidFill>
                  <a:srgbClr val="000099"/>
                </a:solidFill>
                <a:latin typeface="微软雅黑" pitchFamily="34" charset="-122"/>
                <a:ea typeface="微软雅黑" pitchFamily="34" charset="-122"/>
              </a:rPr>
              <a:t>方法</a:t>
            </a:r>
            <a:endParaRPr lang="en-US" altLang="zh-CN" sz="3200" b="1" dirty="0">
              <a:solidFill>
                <a:srgbClr val="000099"/>
              </a:solidFill>
              <a:latin typeface="微软雅黑" pitchFamily="34" charset="-122"/>
              <a:ea typeface="微软雅黑" pitchFamily="34" charset="-122"/>
            </a:endParaRPr>
          </a:p>
          <a:p>
            <a:pPr lvl="0">
              <a:defRPr/>
            </a:pPr>
            <a:r>
              <a:rPr lang="zh-CN" altLang="en-US" sz="3200" b="1" dirty="0">
                <a:solidFill>
                  <a:srgbClr val="000099"/>
                </a:solidFill>
                <a:latin typeface="微软雅黑" pitchFamily="34" charset="-122"/>
                <a:ea typeface="微软雅黑" pitchFamily="34" charset="-122"/>
              </a:rPr>
              <a:t>（</a:t>
            </a:r>
            <a:r>
              <a:rPr lang="en-US" altLang="zh-CN" sz="3200" b="1" dirty="0">
                <a:solidFill>
                  <a:srgbClr val="000099"/>
                </a:solidFill>
                <a:latin typeface="微软雅黑" pitchFamily="34" charset="-122"/>
                <a:ea typeface="微软雅黑" pitchFamily="34" charset="-122"/>
              </a:rPr>
              <a:t>1</a:t>
            </a:r>
            <a:r>
              <a:rPr lang="zh-CN" altLang="en-US" sz="3200" b="1" dirty="0">
                <a:solidFill>
                  <a:srgbClr val="000099"/>
                </a:solidFill>
                <a:latin typeface="微软雅黑" pitchFamily="34" charset="-122"/>
                <a:ea typeface="微软雅黑" pitchFamily="34" charset="-122"/>
              </a:rPr>
              <a:t>）过探究过程，进一步体会科学探究方法；</a:t>
            </a:r>
          </a:p>
          <a:p>
            <a:pPr lvl="0">
              <a:defRPr/>
            </a:pPr>
            <a:r>
              <a:rPr lang="zh-CN" altLang="en-US" sz="3200" b="1" dirty="0">
                <a:solidFill>
                  <a:srgbClr val="000099"/>
                </a:solidFill>
                <a:latin typeface="微软雅黑" pitchFamily="34" charset="-122"/>
                <a:ea typeface="微软雅黑" pitchFamily="34" charset="-122"/>
              </a:rPr>
              <a:t> （</a:t>
            </a:r>
            <a:r>
              <a:rPr lang="en-US" altLang="zh-CN" sz="3200" b="1" dirty="0">
                <a:solidFill>
                  <a:srgbClr val="000099"/>
                </a:solidFill>
                <a:latin typeface="微软雅黑" pitchFamily="34" charset="-122"/>
                <a:ea typeface="微软雅黑" pitchFamily="34" charset="-122"/>
              </a:rPr>
              <a:t>2</a:t>
            </a:r>
            <a:r>
              <a:rPr lang="zh-CN" altLang="en-US" sz="3200" b="1" dirty="0">
                <a:solidFill>
                  <a:srgbClr val="000099"/>
                </a:solidFill>
                <a:latin typeface="微软雅黑" pitchFamily="34" charset="-122"/>
                <a:ea typeface="微软雅黑" pitchFamily="34" charset="-122"/>
              </a:rPr>
              <a:t>）体会用“控制变量法”的研究方法研究物理规律的思路，学习用图像研究物理问题；</a:t>
            </a:r>
          </a:p>
          <a:p>
            <a:pPr lvl="0">
              <a:defRPr/>
            </a:pPr>
            <a:r>
              <a:rPr lang="zh-CN" altLang="en-US" sz="3200" b="1" dirty="0">
                <a:solidFill>
                  <a:srgbClr val="000099"/>
                </a:solidFill>
                <a:latin typeface="微软雅黑" pitchFamily="34" charset="-122"/>
                <a:ea typeface="微软雅黑" pitchFamily="34" charset="-122"/>
              </a:rPr>
              <a:t> （</a:t>
            </a:r>
            <a:r>
              <a:rPr lang="en-US" altLang="zh-CN" sz="3200" b="1" dirty="0">
                <a:solidFill>
                  <a:srgbClr val="000099"/>
                </a:solidFill>
                <a:latin typeface="微软雅黑" pitchFamily="34" charset="-122"/>
                <a:ea typeface="微软雅黑" pitchFamily="34" charset="-122"/>
              </a:rPr>
              <a:t>3</a:t>
            </a:r>
            <a:r>
              <a:rPr lang="zh-CN" altLang="en-US" sz="3200" b="1" dirty="0">
                <a:solidFill>
                  <a:srgbClr val="000099"/>
                </a:solidFill>
                <a:latin typeface="微软雅黑" pitchFamily="34" charset="-122"/>
                <a:ea typeface="微软雅黑" pitchFamily="34" charset="-122"/>
              </a:rPr>
              <a:t>）通过实验、分析和探索的过程，提高根据实验数据归纳物理规律的能力。</a:t>
            </a:r>
            <a:endParaRPr kumimoji="0" lang="en-US" altLang="zh-CN" sz="3200" b="1" i="0" u="none" strike="noStrike" kern="1200" cap="none" spc="0" normalizeH="0" baseline="0" noProof="0" dirty="0">
              <a:ln>
                <a:noFill/>
              </a:ln>
              <a:solidFill>
                <a:srgbClr val="000099"/>
              </a:solidFill>
              <a:effectLst/>
              <a:uLnTx/>
              <a:uFillTx/>
              <a:latin typeface="微软雅黑" pitchFamily="34" charset="-122"/>
              <a:ea typeface="微软雅黑" pitchFamily="34" charset="-122"/>
            </a:endParaRPr>
          </a:p>
        </p:txBody>
      </p:sp>
    </p:spTree>
    <p:extLst>
      <p:ext uri="{BB962C8B-B14F-4D97-AF65-F5344CB8AC3E}">
        <p14:creationId xmlns:p14="http://schemas.microsoft.com/office/powerpoint/2010/main" xmlns="" val="372759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9552" y="915566"/>
            <a:ext cx="8072494" cy="3539430"/>
          </a:xfrm>
          <a:prstGeom prst="rect">
            <a:avLst/>
          </a:prstGeom>
          <a:noFill/>
        </p:spPr>
        <p:txBody>
          <a:bodyPr wrap="square" rtlCol="0">
            <a:spAutoFit/>
          </a:bodyPr>
          <a:lstStyle/>
          <a:p>
            <a:r>
              <a:rPr lang="en-US" sz="3200" dirty="0">
                <a:solidFill>
                  <a:srgbClr val="000099"/>
                </a:solidFill>
                <a:latin typeface="微软雅黑" pitchFamily="34" charset="-122"/>
                <a:ea typeface="微软雅黑" pitchFamily="34" charset="-122"/>
              </a:rPr>
              <a:t>3.</a:t>
            </a:r>
            <a:r>
              <a:rPr lang="zh-CN" altLang="en-US" sz="3200" dirty="0">
                <a:solidFill>
                  <a:srgbClr val="000099"/>
                </a:solidFill>
                <a:latin typeface="微软雅黑" pitchFamily="34" charset="-122"/>
                <a:ea typeface="微软雅黑" pitchFamily="34" charset="-122"/>
              </a:rPr>
              <a:t>在“探究电流与电压和电阻的关系”实验中，用如图所示的电路图进行实验，下列说法正确的是                             （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A.</a:t>
            </a:r>
            <a:r>
              <a:rPr lang="zh-CN" altLang="en-US" sz="3200" dirty="0">
                <a:solidFill>
                  <a:srgbClr val="000099"/>
                </a:solidFill>
                <a:latin typeface="微软雅黑" pitchFamily="34" charset="-122"/>
                <a:ea typeface="微软雅黑" pitchFamily="34" charset="-122"/>
              </a:rPr>
              <a:t>电压表只能用</a:t>
            </a:r>
            <a:r>
              <a:rPr lang="en-US" altLang="zh-CN" sz="3200" dirty="0">
                <a:solidFill>
                  <a:srgbClr val="000099"/>
                </a:solidFill>
                <a:latin typeface="微软雅黑" pitchFamily="34" charset="-122"/>
                <a:ea typeface="微软雅黑" pitchFamily="34" charset="-122"/>
              </a:rPr>
              <a:t>0~3V</a:t>
            </a:r>
            <a:r>
              <a:rPr lang="zh-CN" altLang="en-US" sz="3200" dirty="0">
                <a:solidFill>
                  <a:srgbClr val="000099"/>
                </a:solidFill>
                <a:latin typeface="微软雅黑" pitchFamily="34" charset="-122"/>
                <a:ea typeface="微软雅黑" pitchFamily="34" charset="-122"/>
              </a:rPr>
              <a:t>量程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B.</a:t>
            </a:r>
            <a:r>
              <a:rPr lang="zh-CN" altLang="en-US" sz="3200" dirty="0">
                <a:solidFill>
                  <a:srgbClr val="000099"/>
                </a:solidFill>
                <a:latin typeface="微软雅黑" pitchFamily="34" charset="-122"/>
                <a:ea typeface="微软雅黑" pitchFamily="34" charset="-122"/>
              </a:rPr>
              <a:t>电流表只能用</a:t>
            </a:r>
            <a:r>
              <a:rPr lang="en-US" altLang="zh-CN" sz="3200" dirty="0">
                <a:solidFill>
                  <a:srgbClr val="000099"/>
                </a:solidFill>
                <a:latin typeface="微软雅黑" pitchFamily="34" charset="-122"/>
                <a:ea typeface="微软雅黑" pitchFamily="34" charset="-122"/>
              </a:rPr>
              <a:t>0~0.6A</a:t>
            </a:r>
            <a:r>
              <a:rPr lang="zh-CN" altLang="en-US" sz="3200" dirty="0">
                <a:solidFill>
                  <a:srgbClr val="000099"/>
                </a:solidFill>
                <a:latin typeface="微软雅黑" pitchFamily="34" charset="-122"/>
                <a:ea typeface="微软雅黑" pitchFamily="34" charset="-122"/>
              </a:rPr>
              <a:t>量程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C.</a:t>
            </a:r>
            <a:r>
              <a:rPr lang="zh-CN" altLang="en-US" sz="3200" dirty="0">
                <a:solidFill>
                  <a:srgbClr val="000099"/>
                </a:solidFill>
                <a:latin typeface="微软雅黑" pitchFamily="34" charset="-122"/>
                <a:ea typeface="微软雅黑" pitchFamily="34" charset="-122"/>
              </a:rPr>
              <a:t>变阻器只能改变电压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D.</a:t>
            </a:r>
            <a:r>
              <a:rPr lang="zh-CN" altLang="en-US" sz="3200" dirty="0">
                <a:solidFill>
                  <a:srgbClr val="000099"/>
                </a:solidFill>
                <a:latin typeface="微软雅黑" pitchFamily="34" charset="-122"/>
                <a:ea typeface="微软雅黑" pitchFamily="34" charset="-122"/>
              </a:rPr>
              <a:t>滑片</a:t>
            </a:r>
            <a:r>
              <a:rPr lang="en-US" altLang="zh-CN" sz="3200" dirty="0">
                <a:solidFill>
                  <a:srgbClr val="000099"/>
                </a:solidFill>
                <a:latin typeface="微软雅黑" pitchFamily="34" charset="-122"/>
                <a:ea typeface="微软雅黑" pitchFamily="34" charset="-122"/>
              </a:rPr>
              <a:t>P</a:t>
            </a:r>
            <a:r>
              <a:rPr lang="zh-CN" altLang="en-US" sz="3200" dirty="0">
                <a:solidFill>
                  <a:srgbClr val="000099"/>
                </a:solidFill>
                <a:latin typeface="微软雅黑" pitchFamily="34" charset="-122"/>
                <a:ea typeface="微软雅黑" pitchFamily="34" charset="-122"/>
              </a:rPr>
              <a:t>向</a:t>
            </a:r>
            <a:r>
              <a:rPr lang="en-US" altLang="zh-CN" sz="3200" dirty="0">
                <a:solidFill>
                  <a:srgbClr val="000099"/>
                </a:solidFill>
                <a:latin typeface="微软雅黑" pitchFamily="34" charset="-122"/>
                <a:ea typeface="微软雅黑" pitchFamily="34" charset="-122"/>
              </a:rPr>
              <a:t>b</a:t>
            </a:r>
            <a:r>
              <a:rPr lang="zh-CN" altLang="en-US" sz="3200" dirty="0">
                <a:solidFill>
                  <a:srgbClr val="000099"/>
                </a:solidFill>
                <a:latin typeface="微软雅黑" pitchFamily="34" charset="-122"/>
                <a:ea typeface="微软雅黑" pitchFamily="34" charset="-122"/>
              </a:rPr>
              <a:t>电流表示数变小</a:t>
            </a:r>
          </a:p>
        </p:txBody>
      </p:sp>
      <p:sp>
        <p:nvSpPr>
          <p:cNvPr id="5" name="Text Box 7"/>
          <p:cNvSpPr txBox="1">
            <a:spLocks noChangeArrowheads="1"/>
          </p:cNvSpPr>
          <p:nvPr/>
        </p:nvSpPr>
        <p:spPr bwMode="auto">
          <a:xfrm>
            <a:off x="6704236" y="1918479"/>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D  </a:t>
            </a:r>
            <a:endParaRPr lang="zh-CN" altLang="zh-CN" sz="3200" b="1" dirty="0">
              <a:solidFill>
                <a:srgbClr val="FF0000"/>
              </a:solidFill>
              <a:latin typeface="微软雅黑" pitchFamily="34" charset="-122"/>
              <a:ea typeface="微软雅黑" pitchFamily="34" charset="-122"/>
            </a:endParaRPr>
          </a:p>
        </p:txBody>
      </p:sp>
      <p:sp>
        <p:nvSpPr>
          <p:cNvPr id="6" name="WordArt 4"/>
          <p:cNvSpPr>
            <a:spLocks noChangeArrowheads="1" noChangeShapeType="1" noTextEdit="1"/>
          </p:cNvSpPr>
          <p:nvPr/>
        </p:nvSpPr>
        <p:spPr bwMode="auto">
          <a:xfrm>
            <a:off x="467544" y="304321"/>
            <a:ext cx="2143140" cy="642942"/>
          </a:xfrm>
          <a:prstGeom prst="rect">
            <a:avLst/>
          </a:prstGeom>
        </p:spPr>
        <p:txBody>
          <a:bodyPr wrap="none" lIns="68580" tIns="34290" rIns="68580" bIns="34290" fromWordArt="1">
            <a:prstTxWarp prst="textSlantUp">
              <a:avLst>
                <a:gd name="adj" fmla="val 0"/>
              </a:avLst>
            </a:prstTxWarp>
          </a:bodyPr>
          <a:lstStyle/>
          <a:p>
            <a:r>
              <a:rPr lang="zh-CN" altLang="en-US" sz="2700" kern="10" dirty="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华文行楷"/>
                <a:ea typeface="华文行楷"/>
              </a:rPr>
              <a:t>达标练习</a:t>
            </a:r>
          </a:p>
        </p:txBody>
      </p:sp>
      <p:pic>
        <p:nvPicPr>
          <p:cNvPr id="43" name="图片 42">
            <a:extLst>
              <a:ext uri="{FF2B5EF4-FFF2-40B4-BE49-F238E27FC236}">
                <a16:creationId xmlns:a16="http://schemas.microsoft.com/office/drawing/2014/main" xmlns="" id="{2013B7DA-867C-4C5C-B92E-2C65F879EC1A}"/>
              </a:ext>
            </a:extLst>
          </p:cNvPr>
          <p:cNvPicPr>
            <a:picLocks noChangeAspect="1"/>
          </p:cNvPicPr>
          <p:nvPr/>
        </p:nvPicPr>
        <p:blipFill>
          <a:blip r:embed="rId2"/>
          <a:stretch>
            <a:fillRect/>
          </a:stretch>
        </p:blipFill>
        <p:spPr>
          <a:xfrm>
            <a:off x="6300192" y="2368053"/>
            <a:ext cx="2093973" cy="1619339"/>
          </a:xfrm>
          <a:prstGeom prst="rect">
            <a:avLst/>
          </a:prstGeom>
        </p:spPr>
      </p:pic>
    </p:spTree>
    <p:extLst>
      <p:ext uri="{BB962C8B-B14F-4D97-AF65-F5344CB8AC3E}">
        <p14:creationId xmlns:p14="http://schemas.microsoft.com/office/powerpoint/2010/main" xmlns="" val="221566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9552" y="1419622"/>
            <a:ext cx="8072494" cy="3046988"/>
          </a:xfrm>
          <a:prstGeom prst="rect">
            <a:avLst/>
          </a:prstGeom>
          <a:noFill/>
        </p:spPr>
        <p:txBody>
          <a:bodyPr wrap="square" rtlCol="0">
            <a:spAutoFit/>
          </a:bodyPr>
          <a:lstStyle/>
          <a:p>
            <a:r>
              <a:rPr lang="en-US" sz="3200" dirty="0">
                <a:solidFill>
                  <a:srgbClr val="000099"/>
                </a:solidFill>
                <a:latin typeface="微软雅黑" pitchFamily="34" charset="-122"/>
                <a:ea typeface="微软雅黑" pitchFamily="34" charset="-122"/>
              </a:rPr>
              <a:t>4.</a:t>
            </a:r>
            <a:r>
              <a:rPr lang="zh-CN" altLang="en-US" sz="3200" dirty="0">
                <a:solidFill>
                  <a:srgbClr val="000099"/>
                </a:solidFill>
                <a:latin typeface="微软雅黑" pitchFamily="34" charset="-122"/>
                <a:ea typeface="微软雅黑" pitchFamily="34" charset="-122"/>
              </a:rPr>
              <a:t>已知</a:t>
            </a:r>
            <a:r>
              <a:rPr lang="en-US" altLang="zh-CN" sz="3200" dirty="0">
                <a:solidFill>
                  <a:srgbClr val="000099"/>
                </a:solidFill>
                <a:latin typeface="微软雅黑" pitchFamily="34" charset="-122"/>
                <a:ea typeface="微软雅黑" pitchFamily="34" charset="-122"/>
              </a:rPr>
              <a:t>R</a:t>
            </a:r>
            <a:r>
              <a:rPr lang="en-US" altLang="zh-CN" sz="3200" baseline="-25000" dirty="0">
                <a:solidFill>
                  <a:srgbClr val="000099"/>
                </a:solidFill>
                <a:latin typeface="微软雅黑" pitchFamily="34" charset="-122"/>
                <a:ea typeface="微软雅黑" pitchFamily="34" charset="-122"/>
              </a:rPr>
              <a:t>1</a:t>
            </a:r>
            <a:r>
              <a:rPr lang="zh-CN" altLang="en-US" sz="3200" dirty="0">
                <a:solidFill>
                  <a:srgbClr val="000099"/>
                </a:solidFill>
                <a:latin typeface="微软雅黑" pitchFamily="34" charset="-122"/>
                <a:ea typeface="微软雅黑" pitchFamily="34" charset="-122"/>
              </a:rPr>
              <a:t>＝</a:t>
            </a:r>
            <a:r>
              <a:rPr lang="en-US" altLang="zh-CN" sz="3200" dirty="0">
                <a:solidFill>
                  <a:srgbClr val="000099"/>
                </a:solidFill>
                <a:latin typeface="微软雅黑" pitchFamily="34" charset="-122"/>
                <a:ea typeface="微软雅黑" pitchFamily="34" charset="-122"/>
              </a:rPr>
              <a:t>5Ω</a:t>
            </a:r>
            <a:r>
              <a:rPr lang="zh-CN" altLang="en-US" sz="3200" dirty="0">
                <a:solidFill>
                  <a:srgbClr val="000099"/>
                </a:solidFill>
                <a:latin typeface="微软雅黑" pitchFamily="34" charset="-122"/>
                <a:ea typeface="微软雅黑" pitchFamily="34" charset="-122"/>
              </a:rPr>
              <a:t>，</a:t>
            </a:r>
            <a:r>
              <a:rPr lang="en-US" altLang="zh-CN" sz="3200" dirty="0">
                <a:solidFill>
                  <a:srgbClr val="000099"/>
                </a:solidFill>
                <a:latin typeface="微软雅黑" pitchFamily="34" charset="-122"/>
                <a:ea typeface="微软雅黑" pitchFamily="34" charset="-122"/>
              </a:rPr>
              <a:t>R</a:t>
            </a:r>
            <a:r>
              <a:rPr lang="en-US" altLang="zh-CN" sz="3200" baseline="-25000" dirty="0">
                <a:solidFill>
                  <a:srgbClr val="000099"/>
                </a:solidFill>
                <a:latin typeface="微软雅黑" pitchFamily="34" charset="-122"/>
                <a:ea typeface="微软雅黑" pitchFamily="34" charset="-122"/>
              </a:rPr>
              <a:t>2</a:t>
            </a:r>
            <a:r>
              <a:rPr lang="en-US" altLang="zh-CN" sz="3200" dirty="0">
                <a:solidFill>
                  <a:srgbClr val="000099"/>
                </a:solidFill>
                <a:latin typeface="微软雅黑" pitchFamily="34" charset="-122"/>
                <a:ea typeface="微软雅黑" pitchFamily="34" charset="-122"/>
              </a:rPr>
              <a:t>=10Ω</a:t>
            </a:r>
            <a:r>
              <a:rPr lang="zh-CN" altLang="en-US" sz="3200" dirty="0">
                <a:solidFill>
                  <a:srgbClr val="000099"/>
                </a:solidFill>
                <a:latin typeface="微软雅黑" pitchFamily="34" charset="-122"/>
                <a:ea typeface="微软雅黑" pitchFamily="34" charset="-122"/>
              </a:rPr>
              <a:t>，分别把</a:t>
            </a:r>
            <a:r>
              <a:rPr lang="en-US" altLang="zh-CN" sz="3200" dirty="0">
                <a:solidFill>
                  <a:srgbClr val="000099"/>
                </a:solidFill>
                <a:latin typeface="微软雅黑" pitchFamily="34" charset="-122"/>
                <a:ea typeface="微软雅黑" pitchFamily="34" charset="-122"/>
              </a:rPr>
              <a:t>R</a:t>
            </a:r>
            <a:r>
              <a:rPr lang="en-US" altLang="zh-CN" sz="3200" baseline="-25000" dirty="0">
                <a:solidFill>
                  <a:srgbClr val="000099"/>
                </a:solidFill>
                <a:latin typeface="微软雅黑" pitchFamily="34" charset="-122"/>
                <a:ea typeface="微软雅黑" pitchFamily="34" charset="-122"/>
              </a:rPr>
              <a:t>1</a:t>
            </a:r>
            <a:r>
              <a:rPr lang="zh-CN" altLang="en-US" sz="3200" dirty="0">
                <a:solidFill>
                  <a:srgbClr val="000099"/>
                </a:solidFill>
                <a:latin typeface="微软雅黑" pitchFamily="34" charset="-122"/>
                <a:ea typeface="微软雅黑" pitchFamily="34" charset="-122"/>
              </a:rPr>
              <a:t>、</a:t>
            </a:r>
            <a:r>
              <a:rPr lang="en-US" altLang="zh-CN" sz="3200" dirty="0">
                <a:solidFill>
                  <a:srgbClr val="000099"/>
                </a:solidFill>
                <a:latin typeface="微软雅黑" pitchFamily="34" charset="-122"/>
                <a:ea typeface="微软雅黑" pitchFamily="34" charset="-122"/>
              </a:rPr>
              <a:t>R</a:t>
            </a:r>
            <a:r>
              <a:rPr lang="en-US" altLang="zh-CN" sz="3200" baseline="-25000" dirty="0">
                <a:solidFill>
                  <a:srgbClr val="000099"/>
                </a:solidFill>
                <a:latin typeface="微软雅黑" pitchFamily="34" charset="-122"/>
                <a:ea typeface="微软雅黑" pitchFamily="34" charset="-122"/>
              </a:rPr>
              <a:t>2</a:t>
            </a:r>
            <a:r>
              <a:rPr lang="zh-CN" altLang="en-US" sz="3200" dirty="0">
                <a:solidFill>
                  <a:srgbClr val="000099"/>
                </a:solidFill>
                <a:latin typeface="微软雅黑" pitchFamily="34" charset="-122"/>
                <a:ea typeface="微软雅黑" pitchFamily="34" charset="-122"/>
              </a:rPr>
              <a:t>接到</a:t>
            </a:r>
            <a:r>
              <a:rPr lang="en-US" altLang="zh-CN" sz="3200" dirty="0">
                <a:solidFill>
                  <a:srgbClr val="000099"/>
                </a:solidFill>
                <a:latin typeface="微软雅黑" pitchFamily="34" charset="-122"/>
                <a:ea typeface="微软雅黑" pitchFamily="34" charset="-122"/>
              </a:rPr>
              <a:t>4V</a:t>
            </a:r>
            <a:r>
              <a:rPr lang="zh-CN" altLang="en-US" sz="3200" dirty="0">
                <a:solidFill>
                  <a:srgbClr val="000099"/>
                </a:solidFill>
                <a:latin typeface="微软雅黑" pitchFamily="34" charset="-122"/>
                <a:ea typeface="微软雅黑" pitchFamily="34" charset="-122"/>
              </a:rPr>
              <a:t>的电源上，通过它们的电流比</a:t>
            </a:r>
            <a:r>
              <a:rPr lang="en-US" altLang="zh-CN" sz="3200" dirty="0">
                <a:solidFill>
                  <a:srgbClr val="000099"/>
                </a:solidFill>
                <a:latin typeface="微软雅黑" pitchFamily="34" charset="-122"/>
                <a:ea typeface="微软雅黑" pitchFamily="34" charset="-122"/>
              </a:rPr>
              <a:t>I</a:t>
            </a:r>
            <a:r>
              <a:rPr lang="en-US" altLang="zh-CN" sz="3200" baseline="-25000" dirty="0">
                <a:solidFill>
                  <a:srgbClr val="000099"/>
                </a:solidFill>
                <a:latin typeface="微软雅黑" pitchFamily="34" charset="-122"/>
                <a:ea typeface="微软雅黑" pitchFamily="34" charset="-122"/>
              </a:rPr>
              <a:t>1</a:t>
            </a:r>
            <a:r>
              <a:rPr lang="en-US" altLang="zh-CN" sz="3200" dirty="0">
                <a:solidFill>
                  <a:srgbClr val="000099"/>
                </a:solidFill>
                <a:latin typeface="微软雅黑" pitchFamily="34" charset="-122"/>
                <a:ea typeface="微软雅黑" pitchFamily="34" charset="-122"/>
              </a:rPr>
              <a:t>∶I</a:t>
            </a:r>
            <a:r>
              <a:rPr lang="en-US" altLang="zh-CN" sz="3200" baseline="-25000" dirty="0">
                <a:solidFill>
                  <a:srgbClr val="000099"/>
                </a:solidFill>
                <a:latin typeface="微软雅黑" pitchFamily="34" charset="-122"/>
                <a:ea typeface="微软雅黑" pitchFamily="34" charset="-122"/>
              </a:rPr>
              <a:t>2</a:t>
            </a:r>
            <a:r>
              <a:rPr lang="zh-CN" altLang="en-US" sz="3200" dirty="0">
                <a:solidFill>
                  <a:srgbClr val="000099"/>
                </a:solidFill>
                <a:latin typeface="微软雅黑" pitchFamily="34" charset="-122"/>
                <a:ea typeface="微软雅黑" pitchFamily="34" charset="-122"/>
              </a:rPr>
              <a:t>等于                                    （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A</a:t>
            </a:r>
            <a:r>
              <a:rPr lang="zh-CN" altLang="en-US" sz="3200" dirty="0">
                <a:solidFill>
                  <a:srgbClr val="000099"/>
                </a:solidFill>
                <a:latin typeface="微软雅黑" pitchFamily="34" charset="-122"/>
                <a:ea typeface="微软雅黑" pitchFamily="34" charset="-122"/>
              </a:rPr>
              <a:t>．</a:t>
            </a:r>
            <a:r>
              <a:rPr lang="en-US" altLang="zh-CN" sz="3200" dirty="0">
                <a:solidFill>
                  <a:srgbClr val="000099"/>
                </a:solidFill>
                <a:latin typeface="微软雅黑" pitchFamily="34" charset="-122"/>
                <a:ea typeface="微软雅黑" pitchFamily="34" charset="-122"/>
              </a:rPr>
              <a:t>1∶2</a:t>
            </a:r>
            <a:r>
              <a:rPr lang="zh-CN" altLang="en-US" sz="3200" dirty="0">
                <a:solidFill>
                  <a:srgbClr val="000099"/>
                </a:solidFill>
                <a:latin typeface="微软雅黑" pitchFamily="34" charset="-122"/>
                <a:ea typeface="微软雅黑" pitchFamily="34" charset="-122"/>
              </a:rPr>
              <a:t>　 </a:t>
            </a:r>
            <a:r>
              <a:rPr lang="en-US" altLang="zh-CN" sz="3200" dirty="0">
                <a:solidFill>
                  <a:srgbClr val="000099"/>
                </a:solidFill>
                <a:latin typeface="微软雅黑" pitchFamily="34" charset="-122"/>
                <a:ea typeface="微软雅黑" pitchFamily="34" charset="-122"/>
              </a:rPr>
              <a:t>B</a:t>
            </a:r>
            <a:r>
              <a:rPr lang="zh-CN" altLang="en-US" sz="3200" dirty="0">
                <a:solidFill>
                  <a:srgbClr val="000099"/>
                </a:solidFill>
                <a:latin typeface="微软雅黑" pitchFamily="34" charset="-122"/>
                <a:ea typeface="微软雅黑" pitchFamily="34" charset="-122"/>
              </a:rPr>
              <a:t>．</a:t>
            </a:r>
            <a:r>
              <a:rPr lang="en-US" altLang="zh-CN" sz="3200" dirty="0">
                <a:solidFill>
                  <a:srgbClr val="000099"/>
                </a:solidFill>
                <a:latin typeface="微软雅黑" pitchFamily="34" charset="-122"/>
                <a:ea typeface="微软雅黑" pitchFamily="34" charset="-122"/>
              </a:rPr>
              <a:t>2∶1</a:t>
            </a:r>
            <a:r>
              <a:rPr lang="zh-CN" altLang="en-US" sz="3200" dirty="0">
                <a:solidFill>
                  <a:srgbClr val="000099"/>
                </a:solidFill>
                <a:latin typeface="微软雅黑" pitchFamily="34" charset="-122"/>
                <a:ea typeface="微软雅黑" pitchFamily="34" charset="-122"/>
              </a:rPr>
              <a:t>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C</a:t>
            </a:r>
            <a:r>
              <a:rPr lang="zh-CN" altLang="en-US" sz="3200" dirty="0">
                <a:solidFill>
                  <a:srgbClr val="000099"/>
                </a:solidFill>
                <a:latin typeface="微软雅黑" pitchFamily="34" charset="-122"/>
                <a:ea typeface="微软雅黑" pitchFamily="34" charset="-122"/>
              </a:rPr>
              <a:t>．</a:t>
            </a:r>
            <a:r>
              <a:rPr lang="en-US" altLang="zh-CN" sz="3200" dirty="0">
                <a:solidFill>
                  <a:srgbClr val="000099"/>
                </a:solidFill>
                <a:latin typeface="微软雅黑" pitchFamily="34" charset="-122"/>
                <a:ea typeface="微软雅黑" pitchFamily="34" charset="-122"/>
              </a:rPr>
              <a:t>1∶1</a:t>
            </a:r>
            <a:r>
              <a:rPr lang="zh-CN" altLang="en-US" sz="3200" dirty="0">
                <a:solidFill>
                  <a:srgbClr val="000099"/>
                </a:solidFill>
                <a:latin typeface="微软雅黑" pitchFamily="34" charset="-122"/>
                <a:ea typeface="微软雅黑" pitchFamily="34" charset="-122"/>
              </a:rPr>
              <a:t>　 </a:t>
            </a:r>
            <a:r>
              <a:rPr lang="en-US" altLang="zh-CN" sz="3200" dirty="0">
                <a:solidFill>
                  <a:srgbClr val="000099"/>
                </a:solidFill>
                <a:latin typeface="微软雅黑" pitchFamily="34" charset="-122"/>
                <a:ea typeface="微软雅黑" pitchFamily="34" charset="-122"/>
              </a:rPr>
              <a:t>D</a:t>
            </a:r>
            <a:r>
              <a:rPr lang="zh-CN" altLang="en-US" sz="3200" dirty="0">
                <a:solidFill>
                  <a:srgbClr val="000099"/>
                </a:solidFill>
                <a:latin typeface="微软雅黑" pitchFamily="34" charset="-122"/>
                <a:ea typeface="微软雅黑" pitchFamily="34" charset="-122"/>
              </a:rPr>
              <a:t>．</a:t>
            </a:r>
            <a:r>
              <a:rPr lang="en-US" altLang="zh-CN" sz="3200" dirty="0">
                <a:solidFill>
                  <a:srgbClr val="000099"/>
                </a:solidFill>
                <a:latin typeface="微软雅黑" pitchFamily="34" charset="-122"/>
                <a:ea typeface="微软雅黑" pitchFamily="34" charset="-122"/>
              </a:rPr>
              <a:t>4∶1</a:t>
            </a:r>
          </a:p>
          <a:p>
            <a:endParaRPr lang="zh-CN" altLang="en-US" sz="3200" dirty="0">
              <a:solidFill>
                <a:srgbClr val="000099"/>
              </a:solidFill>
              <a:latin typeface="微软雅黑" pitchFamily="34" charset="-122"/>
              <a:ea typeface="微软雅黑" pitchFamily="34" charset="-122"/>
            </a:endParaRPr>
          </a:p>
        </p:txBody>
      </p:sp>
      <p:sp>
        <p:nvSpPr>
          <p:cNvPr id="5" name="Text Box 7"/>
          <p:cNvSpPr txBox="1">
            <a:spLocks noChangeArrowheads="1"/>
          </p:cNvSpPr>
          <p:nvPr/>
        </p:nvSpPr>
        <p:spPr bwMode="auto">
          <a:xfrm>
            <a:off x="5868144" y="2381424"/>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B </a:t>
            </a:r>
            <a:endParaRPr lang="zh-CN" altLang="zh-CN" sz="3200" b="1" dirty="0">
              <a:solidFill>
                <a:srgbClr val="FF0000"/>
              </a:solidFill>
              <a:latin typeface="微软雅黑" pitchFamily="34" charset="-122"/>
              <a:ea typeface="微软雅黑" pitchFamily="34" charset="-122"/>
            </a:endParaRPr>
          </a:p>
        </p:txBody>
      </p:sp>
      <p:sp>
        <p:nvSpPr>
          <p:cNvPr id="6" name="WordArt 4"/>
          <p:cNvSpPr>
            <a:spLocks noChangeArrowheads="1" noChangeShapeType="1" noTextEdit="1"/>
          </p:cNvSpPr>
          <p:nvPr/>
        </p:nvSpPr>
        <p:spPr bwMode="auto">
          <a:xfrm>
            <a:off x="395536" y="483518"/>
            <a:ext cx="2143140" cy="642942"/>
          </a:xfrm>
          <a:prstGeom prst="rect">
            <a:avLst/>
          </a:prstGeom>
        </p:spPr>
        <p:txBody>
          <a:bodyPr wrap="none" lIns="68580" tIns="34290" rIns="68580" bIns="34290" fromWordArt="1">
            <a:prstTxWarp prst="textSlantUp">
              <a:avLst>
                <a:gd name="adj" fmla="val 0"/>
              </a:avLst>
            </a:prstTxWarp>
          </a:bodyPr>
          <a:lstStyle/>
          <a:p>
            <a:r>
              <a:rPr lang="zh-CN" altLang="en-US" sz="2700" kern="10" dirty="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华文行楷"/>
                <a:ea typeface="华文行楷"/>
              </a:rPr>
              <a:t>达标练习</a:t>
            </a:r>
          </a:p>
        </p:txBody>
      </p:sp>
    </p:spTree>
    <p:extLst>
      <p:ext uri="{BB962C8B-B14F-4D97-AF65-F5344CB8AC3E}">
        <p14:creationId xmlns:p14="http://schemas.microsoft.com/office/powerpoint/2010/main" xmlns="" val="191577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9552" y="1097760"/>
            <a:ext cx="8072494" cy="3539430"/>
          </a:xfrm>
          <a:prstGeom prst="rect">
            <a:avLst/>
          </a:prstGeom>
          <a:noFill/>
        </p:spPr>
        <p:txBody>
          <a:bodyPr wrap="square" rtlCol="0">
            <a:spAutoFit/>
          </a:bodyPr>
          <a:lstStyle/>
          <a:p>
            <a:r>
              <a:rPr lang="en-US" sz="3200" dirty="0">
                <a:solidFill>
                  <a:srgbClr val="000099"/>
                </a:solidFill>
                <a:latin typeface="微软雅黑" pitchFamily="34" charset="-122"/>
                <a:ea typeface="微软雅黑" pitchFamily="34" charset="-122"/>
              </a:rPr>
              <a:t>5.</a:t>
            </a:r>
            <a:r>
              <a:rPr lang="zh-CN" altLang="en-US" sz="3200" dirty="0">
                <a:solidFill>
                  <a:srgbClr val="000099"/>
                </a:solidFill>
                <a:latin typeface="微软雅黑" pitchFamily="34" charset="-122"/>
                <a:ea typeface="微软雅黑" pitchFamily="34" charset="-122"/>
              </a:rPr>
              <a:t>一个定值电阻接到电路中 ，如果把它两端的电压增大到原来的</a:t>
            </a:r>
            <a:r>
              <a:rPr lang="en-US" altLang="zh-CN" sz="3200" dirty="0">
                <a:solidFill>
                  <a:srgbClr val="000099"/>
                </a:solidFill>
                <a:latin typeface="微软雅黑" pitchFamily="34" charset="-122"/>
                <a:ea typeface="微软雅黑" pitchFamily="34" charset="-122"/>
              </a:rPr>
              <a:t>2</a:t>
            </a:r>
            <a:r>
              <a:rPr lang="zh-CN" altLang="en-US" sz="3200" dirty="0">
                <a:solidFill>
                  <a:srgbClr val="000099"/>
                </a:solidFill>
                <a:latin typeface="微软雅黑" pitchFamily="34" charset="-122"/>
                <a:ea typeface="微软雅黑" pitchFamily="34" charset="-122"/>
              </a:rPr>
              <a:t>倍，下列说法中正确的是                                         （      ）                              </a:t>
            </a:r>
          </a:p>
          <a:p>
            <a:r>
              <a:rPr lang="zh-CN" altLang="en-US" sz="3200" dirty="0">
                <a:solidFill>
                  <a:srgbClr val="000099"/>
                </a:solidFill>
                <a:latin typeface="微软雅黑" pitchFamily="34" charset="-122"/>
                <a:ea typeface="微软雅黑" pitchFamily="34" charset="-122"/>
              </a:rPr>
              <a:t>　　</a:t>
            </a:r>
            <a:r>
              <a:rPr lang="en-US" altLang="zh-CN" sz="3200" dirty="0">
                <a:solidFill>
                  <a:srgbClr val="000099"/>
                </a:solidFill>
                <a:latin typeface="微软雅黑" pitchFamily="34" charset="-122"/>
                <a:ea typeface="微软雅黑" pitchFamily="34" charset="-122"/>
              </a:rPr>
              <a:t>A</a:t>
            </a:r>
            <a:r>
              <a:rPr lang="zh-CN" altLang="en-US" sz="3200" dirty="0">
                <a:solidFill>
                  <a:srgbClr val="000099"/>
                </a:solidFill>
                <a:latin typeface="微软雅黑" pitchFamily="34" charset="-122"/>
                <a:ea typeface="微软雅黑" pitchFamily="34" charset="-122"/>
              </a:rPr>
              <a:t>．它的电阻是原来的二倍               </a:t>
            </a:r>
          </a:p>
          <a:p>
            <a:r>
              <a:rPr lang="zh-CN" altLang="en-US" sz="3200" dirty="0">
                <a:solidFill>
                  <a:srgbClr val="000099"/>
                </a:solidFill>
                <a:latin typeface="微软雅黑" pitchFamily="34" charset="-122"/>
                <a:ea typeface="微软雅黑" pitchFamily="34" charset="-122"/>
              </a:rPr>
              <a:t>　　</a:t>
            </a:r>
            <a:r>
              <a:rPr lang="en-US" altLang="zh-CN" sz="3200" dirty="0">
                <a:solidFill>
                  <a:srgbClr val="000099"/>
                </a:solidFill>
                <a:latin typeface="微软雅黑" pitchFamily="34" charset="-122"/>
                <a:ea typeface="微软雅黑" pitchFamily="34" charset="-122"/>
              </a:rPr>
              <a:t>B</a:t>
            </a:r>
            <a:r>
              <a:rPr lang="zh-CN" altLang="en-US" sz="3200" dirty="0">
                <a:solidFill>
                  <a:srgbClr val="000099"/>
                </a:solidFill>
                <a:latin typeface="微软雅黑" pitchFamily="34" charset="-122"/>
                <a:ea typeface="微软雅黑" pitchFamily="34" charset="-122"/>
              </a:rPr>
              <a:t>．它的电流保持不变</a:t>
            </a:r>
          </a:p>
          <a:p>
            <a:r>
              <a:rPr lang="zh-CN" altLang="en-US" sz="3200" dirty="0">
                <a:solidFill>
                  <a:srgbClr val="000099"/>
                </a:solidFill>
                <a:latin typeface="微软雅黑" pitchFamily="34" charset="-122"/>
                <a:ea typeface="微软雅黑" pitchFamily="34" charset="-122"/>
              </a:rPr>
              <a:t>　　</a:t>
            </a:r>
            <a:r>
              <a:rPr lang="en-US" altLang="zh-CN" sz="3200" dirty="0">
                <a:solidFill>
                  <a:srgbClr val="000099"/>
                </a:solidFill>
                <a:latin typeface="微软雅黑" pitchFamily="34" charset="-122"/>
                <a:ea typeface="微软雅黑" pitchFamily="34" charset="-122"/>
              </a:rPr>
              <a:t>C</a:t>
            </a:r>
            <a:r>
              <a:rPr lang="zh-CN" altLang="en-US" sz="3200" dirty="0">
                <a:solidFill>
                  <a:srgbClr val="000099"/>
                </a:solidFill>
                <a:latin typeface="微软雅黑" pitchFamily="34" charset="-122"/>
                <a:ea typeface="微软雅黑" pitchFamily="34" charset="-122"/>
              </a:rPr>
              <a:t>．它的电流是原来的二分之一           </a:t>
            </a:r>
          </a:p>
          <a:p>
            <a:r>
              <a:rPr lang="zh-CN" altLang="en-US" sz="3200" dirty="0">
                <a:solidFill>
                  <a:srgbClr val="000099"/>
                </a:solidFill>
                <a:latin typeface="微软雅黑" pitchFamily="34" charset="-122"/>
                <a:ea typeface="微软雅黑" pitchFamily="34" charset="-122"/>
              </a:rPr>
              <a:t>　　</a:t>
            </a:r>
            <a:r>
              <a:rPr lang="en-US" altLang="zh-CN" sz="3200" dirty="0">
                <a:solidFill>
                  <a:srgbClr val="000099"/>
                </a:solidFill>
                <a:latin typeface="微软雅黑" pitchFamily="34" charset="-122"/>
                <a:ea typeface="微软雅黑" pitchFamily="34" charset="-122"/>
              </a:rPr>
              <a:t>D</a:t>
            </a:r>
            <a:r>
              <a:rPr lang="zh-CN" altLang="en-US" sz="3200" dirty="0">
                <a:solidFill>
                  <a:srgbClr val="000099"/>
                </a:solidFill>
                <a:latin typeface="微软雅黑" pitchFamily="34" charset="-122"/>
                <a:ea typeface="微软雅黑" pitchFamily="34" charset="-122"/>
              </a:rPr>
              <a:t>．它的电流是原来的二倍</a:t>
            </a:r>
          </a:p>
        </p:txBody>
      </p:sp>
      <p:sp>
        <p:nvSpPr>
          <p:cNvPr id="5" name="Text Box 7"/>
          <p:cNvSpPr txBox="1">
            <a:spLocks noChangeArrowheads="1"/>
          </p:cNvSpPr>
          <p:nvPr/>
        </p:nvSpPr>
        <p:spPr bwMode="auto">
          <a:xfrm>
            <a:off x="6732240" y="2067694"/>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D </a:t>
            </a:r>
            <a:endParaRPr lang="zh-CN" altLang="zh-CN" sz="3200" b="1" dirty="0">
              <a:solidFill>
                <a:srgbClr val="FF0000"/>
              </a:solidFill>
              <a:latin typeface="微软雅黑" pitchFamily="34" charset="-122"/>
              <a:ea typeface="微软雅黑" pitchFamily="34" charset="-122"/>
            </a:endParaRPr>
          </a:p>
        </p:txBody>
      </p:sp>
      <p:sp>
        <p:nvSpPr>
          <p:cNvPr id="6" name="WordArt 4"/>
          <p:cNvSpPr>
            <a:spLocks noChangeArrowheads="1" noChangeShapeType="1" noTextEdit="1"/>
          </p:cNvSpPr>
          <p:nvPr/>
        </p:nvSpPr>
        <p:spPr bwMode="auto">
          <a:xfrm>
            <a:off x="467544" y="304321"/>
            <a:ext cx="2143140" cy="642942"/>
          </a:xfrm>
          <a:prstGeom prst="rect">
            <a:avLst/>
          </a:prstGeom>
        </p:spPr>
        <p:txBody>
          <a:bodyPr wrap="none" lIns="68580" tIns="34290" rIns="68580" bIns="34290" fromWordArt="1">
            <a:prstTxWarp prst="textSlantUp">
              <a:avLst>
                <a:gd name="adj" fmla="val 0"/>
              </a:avLst>
            </a:prstTxWarp>
          </a:bodyPr>
          <a:lstStyle/>
          <a:p>
            <a:r>
              <a:rPr lang="zh-CN" altLang="en-US" sz="2700" kern="10" dirty="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华文行楷"/>
                <a:ea typeface="华文行楷"/>
              </a:rPr>
              <a:t>达标练习</a:t>
            </a:r>
          </a:p>
        </p:txBody>
      </p:sp>
    </p:spTree>
    <p:extLst>
      <p:ext uri="{BB962C8B-B14F-4D97-AF65-F5344CB8AC3E}">
        <p14:creationId xmlns:p14="http://schemas.microsoft.com/office/powerpoint/2010/main" xmlns="" val="110743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9552" y="915566"/>
            <a:ext cx="8072494" cy="3539430"/>
          </a:xfrm>
          <a:prstGeom prst="rect">
            <a:avLst/>
          </a:prstGeom>
          <a:noFill/>
        </p:spPr>
        <p:txBody>
          <a:bodyPr wrap="square" rtlCol="0">
            <a:spAutoFit/>
          </a:bodyPr>
          <a:lstStyle/>
          <a:p>
            <a:r>
              <a:rPr lang="en-US" sz="3200" dirty="0">
                <a:solidFill>
                  <a:srgbClr val="000099"/>
                </a:solidFill>
                <a:latin typeface="微软雅黑" pitchFamily="34" charset="-122"/>
                <a:ea typeface="微软雅黑" pitchFamily="34" charset="-122"/>
              </a:rPr>
              <a:t>6.</a:t>
            </a:r>
            <a:r>
              <a:rPr lang="zh-CN" altLang="en-US" sz="3200" dirty="0">
                <a:solidFill>
                  <a:srgbClr val="000099"/>
                </a:solidFill>
                <a:latin typeface="微软雅黑" pitchFamily="34" charset="-122"/>
                <a:ea typeface="微软雅黑" pitchFamily="34" charset="-122"/>
              </a:rPr>
              <a:t>在“探究电流与电压和电阻的关系”实验中，当探究“电流与电阻关系”，下列说法正确的是                                 （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A.</a:t>
            </a:r>
            <a:r>
              <a:rPr lang="zh-CN" altLang="en-US" sz="3200" dirty="0">
                <a:solidFill>
                  <a:srgbClr val="000099"/>
                </a:solidFill>
                <a:latin typeface="微软雅黑" pitchFamily="34" charset="-122"/>
                <a:ea typeface="微软雅黑" pitchFamily="34" charset="-122"/>
              </a:rPr>
              <a:t>保持滑片</a:t>
            </a:r>
            <a:r>
              <a:rPr lang="en-US" altLang="zh-CN" sz="3200" dirty="0">
                <a:solidFill>
                  <a:srgbClr val="000099"/>
                </a:solidFill>
                <a:latin typeface="微软雅黑" pitchFamily="34" charset="-122"/>
                <a:ea typeface="微软雅黑" pitchFamily="34" charset="-122"/>
              </a:rPr>
              <a:t>P</a:t>
            </a:r>
            <a:r>
              <a:rPr lang="zh-CN" altLang="en-US" sz="3200" dirty="0">
                <a:solidFill>
                  <a:srgbClr val="000099"/>
                </a:solidFill>
                <a:latin typeface="微软雅黑" pitchFamily="34" charset="-122"/>
                <a:ea typeface="微软雅黑" pitchFamily="34" charset="-122"/>
              </a:rPr>
              <a:t>的位置不变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B.</a:t>
            </a:r>
            <a:r>
              <a:rPr lang="zh-CN" altLang="en-US" sz="3200" dirty="0">
                <a:solidFill>
                  <a:srgbClr val="000099"/>
                </a:solidFill>
                <a:latin typeface="微软雅黑" pitchFamily="34" charset="-122"/>
                <a:ea typeface="微软雅黑" pitchFamily="34" charset="-122"/>
              </a:rPr>
              <a:t>保持定值电阻两端电压不变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C.</a:t>
            </a:r>
            <a:r>
              <a:rPr lang="zh-CN" altLang="en-US" sz="3200" dirty="0">
                <a:solidFill>
                  <a:srgbClr val="000099"/>
                </a:solidFill>
                <a:latin typeface="微软雅黑" pitchFamily="34" charset="-122"/>
                <a:ea typeface="微软雅黑" pitchFamily="34" charset="-122"/>
              </a:rPr>
              <a:t>保持电路中电流不变          </a:t>
            </a:r>
            <a:endParaRPr lang="en-US" altLang="zh-CN" sz="3200" dirty="0">
              <a:solidFill>
                <a:srgbClr val="000099"/>
              </a:solidFill>
              <a:latin typeface="微软雅黑" pitchFamily="34" charset="-122"/>
              <a:ea typeface="微软雅黑" pitchFamily="34" charset="-122"/>
            </a:endParaRPr>
          </a:p>
          <a:p>
            <a:r>
              <a:rPr lang="en-US" altLang="zh-CN" sz="3200" dirty="0">
                <a:solidFill>
                  <a:srgbClr val="000099"/>
                </a:solidFill>
                <a:latin typeface="微软雅黑" pitchFamily="34" charset="-122"/>
                <a:ea typeface="微软雅黑" pitchFamily="34" charset="-122"/>
              </a:rPr>
              <a:t>D.</a:t>
            </a:r>
            <a:r>
              <a:rPr lang="zh-CN" altLang="en-US" sz="3200" dirty="0">
                <a:solidFill>
                  <a:srgbClr val="000099"/>
                </a:solidFill>
                <a:latin typeface="微软雅黑" pitchFamily="34" charset="-122"/>
                <a:ea typeface="微软雅黑" pitchFamily="34" charset="-122"/>
              </a:rPr>
              <a:t>保持</a:t>
            </a:r>
            <a:r>
              <a:rPr lang="en-US" altLang="zh-CN" sz="3200" dirty="0">
                <a:solidFill>
                  <a:srgbClr val="000099"/>
                </a:solidFill>
                <a:latin typeface="微软雅黑" pitchFamily="34" charset="-122"/>
                <a:ea typeface="微软雅黑" pitchFamily="34" charset="-122"/>
              </a:rPr>
              <a:t>R</a:t>
            </a:r>
            <a:r>
              <a:rPr lang="zh-CN" altLang="en-US" sz="3200" dirty="0">
                <a:solidFill>
                  <a:srgbClr val="000099"/>
                </a:solidFill>
                <a:latin typeface="微软雅黑" pitchFamily="34" charset="-122"/>
                <a:ea typeface="微软雅黑" pitchFamily="34" charset="-122"/>
              </a:rPr>
              <a:t>不变，调节滑片</a:t>
            </a:r>
            <a:r>
              <a:rPr lang="en-US" altLang="zh-CN" sz="3200" dirty="0">
                <a:solidFill>
                  <a:srgbClr val="000099"/>
                </a:solidFill>
                <a:latin typeface="微软雅黑" pitchFamily="34" charset="-122"/>
                <a:ea typeface="微软雅黑" pitchFamily="34" charset="-122"/>
              </a:rPr>
              <a:t>P</a:t>
            </a:r>
            <a:r>
              <a:rPr lang="zh-CN" altLang="en-US" sz="3200" dirty="0">
                <a:solidFill>
                  <a:srgbClr val="000099"/>
                </a:solidFill>
                <a:latin typeface="微软雅黑" pitchFamily="34" charset="-122"/>
                <a:ea typeface="微软雅黑" pitchFamily="34" charset="-122"/>
              </a:rPr>
              <a:t>的位置</a:t>
            </a:r>
          </a:p>
        </p:txBody>
      </p:sp>
      <p:sp>
        <p:nvSpPr>
          <p:cNvPr id="5" name="Text Box 7"/>
          <p:cNvSpPr txBox="1">
            <a:spLocks noChangeArrowheads="1"/>
          </p:cNvSpPr>
          <p:nvPr/>
        </p:nvSpPr>
        <p:spPr bwMode="auto">
          <a:xfrm>
            <a:off x="6804248" y="1950075"/>
            <a:ext cx="1285884" cy="561692"/>
          </a:xfrm>
          <a:prstGeom prst="rect">
            <a:avLst/>
          </a:prstGeom>
          <a:noFill/>
          <a:ln w="9525">
            <a:noFill/>
            <a:miter lim="800000"/>
            <a:headEnd/>
            <a:tailEnd/>
          </a:ln>
        </p:spPr>
        <p:txBody>
          <a:bodyPr wrap="square" lIns="68580" tIns="34290" rIns="68580" bIns="34290">
            <a:spAutoFit/>
          </a:bodyPr>
          <a:lstStyle/>
          <a:p>
            <a:pPr>
              <a:spcBef>
                <a:spcPct val="50000"/>
              </a:spcBef>
            </a:pPr>
            <a:r>
              <a:rPr lang="en-US" altLang="zh-CN" sz="3200" b="1" dirty="0">
                <a:solidFill>
                  <a:srgbClr val="FF0000"/>
                </a:solidFill>
                <a:latin typeface="微软雅黑" pitchFamily="34" charset="-122"/>
                <a:ea typeface="微软雅黑" pitchFamily="34" charset="-122"/>
              </a:rPr>
              <a:t>B </a:t>
            </a:r>
            <a:endParaRPr lang="zh-CN" altLang="zh-CN" sz="3200" b="1" dirty="0">
              <a:solidFill>
                <a:srgbClr val="FF0000"/>
              </a:solidFill>
              <a:latin typeface="微软雅黑" pitchFamily="34" charset="-122"/>
              <a:ea typeface="微软雅黑" pitchFamily="34" charset="-122"/>
            </a:endParaRPr>
          </a:p>
        </p:txBody>
      </p:sp>
      <p:sp>
        <p:nvSpPr>
          <p:cNvPr id="6" name="WordArt 4"/>
          <p:cNvSpPr>
            <a:spLocks noChangeArrowheads="1" noChangeShapeType="1" noTextEdit="1"/>
          </p:cNvSpPr>
          <p:nvPr/>
        </p:nvSpPr>
        <p:spPr bwMode="auto">
          <a:xfrm>
            <a:off x="467544" y="304321"/>
            <a:ext cx="2143140" cy="642942"/>
          </a:xfrm>
          <a:prstGeom prst="rect">
            <a:avLst/>
          </a:prstGeom>
        </p:spPr>
        <p:txBody>
          <a:bodyPr wrap="none" lIns="68580" tIns="34290" rIns="68580" bIns="34290" fromWordArt="1">
            <a:prstTxWarp prst="textSlantUp">
              <a:avLst>
                <a:gd name="adj" fmla="val 0"/>
              </a:avLst>
            </a:prstTxWarp>
          </a:bodyPr>
          <a:lstStyle/>
          <a:p>
            <a:r>
              <a:rPr lang="zh-CN" altLang="en-US" sz="2700" kern="10" dirty="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华文行楷"/>
                <a:ea typeface="华文行楷"/>
              </a:rPr>
              <a:t>达标练习</a:t>
            </a:r>
          </a:p>
        </p:txBody>
      </p:sp>
      <p:pic>
        <p:nvPicPr>
          <p:cNvPr id="43" name="图片 42">
            <a:extLst>
              <a:ext uri="{FF2B5EF4-FFF2-40B4-BE49-F238E27FC236}">
                <a16:creationId xmlns:a16="http://schemas.microsoft.com/office/drawing/2014/main" xmlns="" id="{2013B7DA-867C-4C5C-B92E-2C65F879EC1A}"/>
              </a:ext>
            </a:extLst>
          </p:cNvPr>
          <p:cNvPicPr>
            <a:picLocks noChangeAspect="1"/>
          </p:cNvPicPr>
          <p:nvPr/>
        </p:nvPicPr>
        <p:blipFill>
          <a:blip r:embed="rId2"/>
          <a:stretch>
            <a:fillRect/>
          </a:stretch>
        </p:blipFill>
        <p:spPr>
          <a:xfrm>
            <a:off x="6518073" y="2817389"/>
            <a:ext cx="2093973" cy="1619339"/>
          </a:xfrm>
          <a:prstGeom prst="rect">
            <a:avLst/>
          </a:prstGeom>
        </p:spPr>
      </p:pic>
    </p:spTree>
    <p:extLst>
      <p:ext uri="{BB962C8B-B14F-4D97-AF65-F5344CB8AC3E}">
        <p14:creationId xmlns:p14="http://schemas.microsoft.com/office/powerpoint/2010/main" xmlns="" val="152382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83568" y="339502"/>
            <a:ext cx="3929090" cy="646331"/>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微软雅黑" pitchFamily="34" charset="-122"/>
                <a:ea typeface="微软雅黑" pitchFamily="34" charset="-122"/>
                <a:cs typeface="+mn-cs"/>
              </a:rPr>
              <a:t>教学目标</a:t>
            </a:r>
          </a:p>
        </p:txBody>
      </p:sp>
      <p:sp>
        <p:nvSpPr>
          <p:cNvPr id="4" name="TextBox 2"/>
          <p:cNvSpPr txBox="1">
            <a:spLocks noChangeArrowheads="1"/>
          </p:cNvSpPr>
          <p:nvPr/>
        </p:nvSpPr>
        <p:spPr bwMode="auto">
          <a:xfrm>
            <a:off x="856255" y="974423"/>
            <a:ext cx="7512806" cy="4524315"/>
          </a:xfrm>
          <a:prstGeom prst="rect">
            <a:avLst/>
          </a:prstGeom>
          <a:noFill/>
          <a:ln w="9525">
            <a:noFill/>
            <a:miter lim="800000"/>
            <a:headEnd/>
            <a:tailEnd/>
          </a:ln>
        </p:spPr>
        <p:txBody>
          <a:bodyPr wrap="square">
            <a:spAutoFit/>
          </a:bodyPr>
          <a:lstStyle/>
          <a:p>
            <a:pPr lvl="0">
              <a:defRPr/>
            </a:pPr>
            <a:r>
              <a:rPr lang="en-US" altLang="zh-CN" sz="3200" b="1" dirty="0">
                <a:solidFill>
                  <a:srgbClr val="000099"/>
                </a:solidFill>
                <a:latin typeface="微软雅黑" pitchFamily="34" charset="-122"/>
                <a:ea typeface="微软雅黑" pitchFamily="34" charset="-122"/>
              </a:rPr>
              <a:t>3.</a:t>
            </a:r>
            <a:r>
              <a:rPr lang="zh-CN" altLang="en-US" sz="3200" b="1" dirty="0">
                <a:solidFill>
                  <a:srgbClr val="000099"/>
                </a:solidFill>
                <a:latin typeface="微软雅黑" pitchFamily="34" charset="-122"/>
                <a:ea typeface="微软雅黑" pitchFamily="34" charset="-122"/>
              </a:rPr>
              <a:t>情感态度与价值观</a:t>
            </a:r>
            <a:endParaRPr lang="en-US" altLang="zh-CN" sz="3200" b="1" dirty="0">
              <a:solidFill>
                <a:srgbClr val="000099"/>
              </a:solidFill>
              <a:latin typeface="微软雅黑" pitchFamily="34" charset="-122"/>
              <a:ea typeface="微软雅黑" pitchFamily="34" charset="-122"/>
            </a:endParaRPr>
          </a:p>
          <a:p>
            <a:pPr lvl="0">
              <a:defRPr/>
            </a:pPr>
            <a:r>
              <a:rPr lang="zh-CN" altLang="en-US" sz="3200" b="1" dirty="0">
                <a:solidFill>
                  <a:srgbClr val="000099"/>
                </a:solidFill>
                <a:latin typeface="微软雅黑" pitchFamily="34" charset="-122"/>
                <a:ea typeface="微软雅黑" pitchFamily="34" charset="-122"/>
              </a:rPr>
              <a:t>（</a:t>
            </a:r>
            <a:r>
              <a:rPr lang="en-US" altLang="zh-CN" sz="3200" b="1" dirty="0">
                <a:solidFill>
                  <a:srgbClr val="000099"/>
                </a:solidFill>
                <a:latin typeface="微软雅黑" pitchFamily="34" charset="-122"/>
                <a:ea typeface="微软雅黑" pitchFamily="34" charset="-122"/>
              </a:rPr>
              <a:t>1</a:t>
            </a:r>
            <a:r>
              <a:rPr lang="zh-CN" altLang="en-US" sz="3200" b="1" dirty="0">
                <a:solidFill>
                  <a:srgbClr val="000099"/>
                </a:solidFill>
                <a:latin typeface="微软雅黑" pitchFamily="34" charset="-122"/>
                <a:ea typeface="微软雅黑" pitchFamily="34" charset="-122"/>
              </a:rPr>
              <a:t>）在收集、处理数据的过程中培养学生实事求是的科学态度；</a:t>
            </a:r>
          </a:p>
          <a:p>
            <a:pPr lvl="0">
              <a:defRPr/>
            </a:pPr>
            <a:r>
              <a:rPr lang="zh-CN" altLang="en-US" sz="3200" b="1" dirty="0">
                <a:solidFill>
                  <a:srgbClr val="000099"/>
                </a:solidFill>
                <a:latin typeface="微软雅黑" pitchFamily="34" charset="-122"/>
                <a:ea typeface="微软雅黑" pitchFamily="34" charset="-122"/>
              </a:rPr>
              <a:t> （</a:t>
            </a:r>
            <a:r>
              <a:rPr lang="en-US" altLang="zh-CN" sz="3200" b="1" dirty="0">
                <a:solidFill>
                  <a:srgbClr val="000099"/>
                </a:solidFill>
                <a:latin typeface="微软雅黑" pitchFamily="34" charset="-122"/>
                <a:ea typeface="微软雅黑" pitchFamily="34" charset="-122"/>
              </a:rPr>
              <a:t>2</a:t>
            </a:r>
            <a:r>
              <a:rPr lang="zh-CN" altLang="en-US" sz="3200" b="1" dirty="0">
                <a:solidFill>
                  <a:srgbClr val="000099"/>
                </a:solidFill>
                <a:latin typeface="微软雅黑" pitchFamily="34" charset="-122"/>
                <a:ea typeface="微软雅黑" pitchFamily="34" charset="-122"/>
              </a:rPr>
              <a:t>）通过探究，揭示物理规律，使学生获得探索未知世界的乐趣；</a:t>
            </a:r>
          </a:p>
          <a:p>
            <a:pPr lvl="0">
              <a:defRPr/>
            </a:pPr>
            <a:r>
              <a:rPr lang="zh-CN" altLang="en-US" sz="3200" b="1" dirty="0">
                <a:solidFill>
                  <a:srgbClr val="000099"/>
                </a:solidFill>
                <a:latin typeface="微软雅黑" pitchFamily="34" charset="-122"/>
                <a:ea typeface="微软雅黑" pitchFamily="34" charset="-122"/>
              </a:rPr>
              <a:t> （</a:t>
            </a:r>
            <a:r>
              <a:rPr lang="en-US" altLang="zh-CN" sz="3200" b="1" dirty="0">
                <a:solidFill>
                  <a:srgbClr val="000099"/>
                </a:solidFill>
                <a:latin typeface="微软雅黑" pitchFamily="34" charset="-122"/>
                <a:ea typeface="微软雅黑" pitchFamily="34" charset="-122"/>
              </a:rPr>
              <a:t>3</a:t>
            </a:r>
            <a:r>
              <a:rPr lang="zh-CN" altLang="en-US" sz="3200" b="1" dirty="0">
                <a:solidFill>
                  <a:srgbClr val="000099"/>
                </a:solidFill>
                <a:latin typeface="微软雅黑" pitchFamily="34" charset="-122"/>
                <a:ea typeface="微软雅黑" pitchFamily="34" charset="-122"/>
              </a:rPr>
              <a:t>）重视学生对物流规律的客观性、普遍性和科学性的认识，注意学生科学世界观的形成。</a:t>
            </a:r>
          </a:p>
          <a:p>
            <a:pPr lvl="0">
              <a:defRPr/>
            </a:pPr>
            <a:r>
              <a:rPr lang="zh-CN" altLang="en-US" sz="3200" b="1" dirty="0">
                <a:solidFill>
                  <a:srgbClr val="000099"/>
                </a:solidFill>
                <a:latin typeface="微软雅黑" pitchFamily="34" charset="-122"/>
                <a:ea typeface="微软雅黑" pitchFamily="34" charset="-122"/>
              </a:rPr>
              <a:t>     </a:t>
            </a:r>
            <a:endParaRPr kumimoji="0" lang="en-US" altLang="zh-CN" sz="3200" b="1" i="0" u="none" strike="noStrike" kern="1200" cap="none" spc="0" normalizeH="0" baseline="0" noProof="0" dirty="0">
              <a:ln>
                <a:noFill/>
              </a:ln>
              <a:solidFill>
                <a:srgbClr val="000099"/>
              </a:solidFill>
              <a:effectLst/>
              <a:uLnTx/>
              <a:uFillTx/>
              <a:latin typeface="微软雅黑" pitchFamily="34" charset="-122"/>
              <a:ea typeface="微软雅黑" pitchFamily="34" charset="-122"/>
            </a:endParaRPr>
          </a:p>
        </p:txBody>
      </p:sp>
    </p:spTree>
    <p:extLst>
      <p:ext uri="{BB962C8B-B14F-4D97-AF65-F5344CB8AC3E}">
        <p14:creationId xmlns:p14="http://schemas.microsoft.com/office/powerpoint/2010/main" xmlns="" val="318796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arn(inVertical)">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14348" y="571486"/>
            <a:ext cx="3929090" cy="646331"/>
          </a:xfrm>
          <a:prstGeom prst="rect">
            <a:avLst/>
          </a:prstGeom>
          <a:noFill/>
          <a:ln w="9525">
            <a:noFill/>
            <a:miter lim="800000"/>
            <a:headEnd/>
            <a:tailEnd/>
          </a:ln>
        </p:spPr>
        <p:txBody>
          <a:bodyPr wrap="square">
            <a:spAutoFit/>
          </a:bodyPr>
          <a:lstStyle/>
          <a:p>
            <a:r>
              <a:rPr lang="zh-CN" altLang="en-US" sz="3600" b="1" dirty="0">
                <a:solidFill>
                  <a:srgbClr val="FF0000"/>
                </a:solidFill>
                <a:latin typeface="微软雅黑" pitchFamily="34" charset="-122"/>
                <a:ea typeface="微软雅黑" pitchFamily="34" charset="-122"/>
              </a:rPr>
              <a:t>教学重点</a:t>
            </a:r>
          </a:p>
        </p:txBody>
      </p:sp>
      <p:sp>
        <p:nvSpPr>
          <p:cNvPr id="3" name="TextBox 2"/>
          <p:cNvSpPr txBox="1">
            <a:spLocks noChangeArrowheads="1"/>
          </p:cNvSpPr>
          <p:nvPr/>
        </p:nvSpPr>
        <p:spPr bwMode="auto">
          <a:xfrm>
            <a:off x="971600" y="1308413"/>
            <a:ext cx="7170020" cy="1077218"/>
          </a:xfrm>
          <a:prstGeom prst="rect">
            <a:avLst/>
          </a:prstGeom>
          <a:noFill/>
          <a:ln w="9525">
            <a:noFill/>
            <a:miter lim="800000"/>
            <a:headEnd/>
            <a:tailEnd/>
          </a:ln>
        </p:spPr>
        <p:txBody>
          <a:bodyPr wrap="square">
            <a:spAutoFit/>
          </a:bodyPr>
          <a:lstStyle/>
          <a:p>
            <a:r>
              <a:rPr lang="zh-CN" altLang="en-US" sz="3200" dirty="0">
                <a:solidFill>
                  <a:srgbClr val="0000FF"/>
                </a:solidFill>
                <a:latin typeface="微软雅黑" pitchFamily="34" charset="-122"/>
                <a:ea typeface="微软雅黑" pitchFamily="34" charset="-122"/>
              </a:rPr>
              <a:t>      </a:t>
            </a:r>
            <a:r>
              <a:rPr lang="zh-CN" altLang="en-US" sz="3200" b="1" dirty="0">
                <a:solidFill>
                  <a:srgbClr val="000099"/>
                </a:solidFill>
                <a:latin typeface="微软雅黑" pitchFamily="34" charset="-122"/>
                <a:ea typeface="微软雅黑" pitchFamily="34" charset="-122"/>
              </a:rPr>
              <a:t>通过经历完整的实验探究，认识电流、电压和电阻的关系。</a:t>
            </a:r>
            <a:endParaRPr lang="en-US" altLang="zh-CN" sz="3200" b="1" dirty="0">
              <a:solidFill>
                <a:srgbClr val="000099"/>
              </a:solidFill>
              <a:latin typeface="微软雅黑" pitchFamily="34" charset="-122"/>
              <a:ea typeface="微软雅黑" pitchFamily="34" charset="-122"/>
            </a:endParaRPr>
          </a:p>
        </p:txBody>
      </p:sp>
      <p:sp>
        <p:nvSpPr>
          <p:cNvPr id="4" name="TextBox 3"/>
          <p:cNvSpPr txBox="1">
            <a:spLocks noChangeArrowheads="1"/>
          </p:cNvSpPr>
          <p:nvPr/>
        </p:nvSpPr>
        <p:spPr bwMode="auto">
          <a:xfrm>
            <a:off x="769950" y="2509471"/>
            <a:ext cx="3929090" cy="646331"/>
          </a:xfrm>
          <a:prstGeom prst="rect">
            <a:avLst/>
          </a:prstGeom>
          <a:noFill/>
          <a:ln w="9525">
            <a:noFill/>
            <a:miter lim="800000"/>
            <a:headEnd/>
            <a:tailEnd/>
          </a:ln>
        </p:spPr>
        <p:txBody>
          <a:bodyPr wrap="square">
            <a:spAutoFit/>
          </a:bodyPr>
          <a:lstStyle/>
          <a:p>
            <a:r>
              <a:rPr lang="zh-CN" altLang="en-US" sz="3600" b="1" dirty="0">
                <a:solidFill>
                  <a:srgbClr val="FF0000"/>
                </a:solidFill>
                <a:latin typeface="微软雅黑" pitchFamily="34" charset="-122"/>
                <a:ea typeface="微软雅黑" pitchFamily="34" charset="-122"/>
              </a:rPr>
              <a:t>教学难点</a:t>
            </a:r>
          </a:p>
        </p:txBody>
      </p:sp>
      <p:sp>
        <p:nvSpPr>
          <p:cNvPr id="7" name="TextBox 2"/>
          <p:cNvSpPr txBox="1">
            <a:spLocks noChangeArrowheads="1"/>
          </p:cNvSpPr>
          <p:nvPr/>
        </p:nvSpPr>
        <p:spPr bwMode="auto">
          <a:xfrm>
            <a:off x="769950" y="3272163"/>
            <a:ext cx="8194538" cy="1077218"/>
          </a:xfrm>
          <a:prstGeom prst="rect">
            <a:avLst/>
          </a:prstGeom>
          <a:noFill/>
          <a:ln w="9525">
            <a:noFill/>
            <a:miter lim="800000"/>
            <a:headEnd/>
            <a:tailEnd/>
          </a:ln>
        </p:spPr>
        <p:txBody>
          <a:bodyPr wrap="square">
            <a:spAutoFit/>
          </a:bodyPr>
          <a:lstStyle/>
          <a:p>
            <a:r>
              <a:rPr lang="zh-CN" altLang="en-US" sz="3200" dirty="0">
                <a:solidFill>
                  <a:srgbClr val="000099"/>
                </a:solidFill>
                <a:latin typeface="微软雅黑" pitchFamily="34" charset="-122"/>
                <a:ea typeface="微软雅黑" pitchFamily="34" charset="-122"/>
              </a:rPr>
              <a:t>      </a:t>
            </a:r>
            <a:r>
              <a:rPr lang="zh-CN" altLang="en-US" sz="3200" b="1" dirty="0">
                <a:solidFill>
                  <a:srgbClr val="000099"/>
                </a:solidFill>
                <a:latin typeface="微软雅黑" pitchFamily="34" charset="-122"/>
                <a:ea typeface="微软雅黑" pitchFamily="34" charset="-122"/>
              </a:rPr>
              <a:t>运用控制变量法开展实验和对实验数据进行分析得到结论。</a:t>
            </a:r>
            <a:endParaRPr lang="en-US" altLang="zh-CN" sz="3200" b="1" dirty="0">
              <a:solidFill>
                <a:srgbClr val="000099"/>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899592" y="301785"/>
            <a:ext cx="7790600" cy="646329"/>
          </a:xfrm>
          <a:prstGeom prst="rect">
            <a:avLst/>
          </a:prstGeom>
          <a:noFill/>
        </p:spPr>
        <p:txBody>
          <a:bodyPr wrap="square" lIns="91438" tIns="45719" rIns="91438" bIns="45719">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lang="zh-CN" altLang="en-US" sz="360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latin typeface="微软雅黑" pitchFamily="34" charset="-122"/>
                <a:ea typeface="微软雅黑" pitchFamily="34" charset="-122"/>
              </a:rPr>
              <a:t>流过音箱的电流是怎样改变音量的？</a:t>
            </a:r>
            <a:r>
              <a:rPr kumimoji="0" lang="en-US" altLang="zh-CN"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rPr>
              <a:t>   </a:t>
            </a:r>
            <a:endParaRPr kumimoji="0" lang="zh-CN" altLang="en-US"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endParaRPr>
          </a:p>
        </p:txBody>
      </p:sp>
      <p:pic>
        <p:nvPicPr>
          <p:cNvPr id="2" name="图片 1">
            <a:extLst>
              <a:ext uri="{FF2B5EF4-FFF2-40B4-BE49-F238E27FC236}">
                <a16:creationId xmlns:a16="http://schemas.microsoft.com/office/drawing/2014/main" xmlns="" id="{8FB9414B-D46A-4887-A7B7-D35E138B9060}"/>
              </a:ext>
            </a:extLst>
          </p:cNvPr>
          <p:cNvPicPr>
            <a:picLocks noChangeAspect="1"/>
          </p:cNvPicPr>
          <p:nvPr/>
        </p:nvPicPr>
        <p:blipFill>
          <a:blip r:embed="rId2"/>
          <a:stretch>
            <a:fillRect/>
          </a:stretch>
        </p:blipFill>
        <p:spPr>
          <a:xfrm>
            <a:off x="1115616" y="942099"/>
            <a:ext cx="6972587" cy="4002706"/>
          </a:xfrm>
          <a:prstGeom prst="rect">
            <a:avLst/>
          </a:prstGeom>
        </p:spPr>
      </p:pic>
    </p:spTree>
    <p:extLst>
      <p:ext uri="{BB962C8B-B14F-4D97-AF65-F5344CB8AC3E}">
        <p14:creationId xmlns:p14="http://schemas.microsoft.com/office/powerpoint/2010/main" xmlns="" val="94457149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475656" y="341245"/>
            <a:ext cx="6854496" cy="646329"/>
          </a:xfrm>
          <a:prstGeom prst="rect">
            <a:avLst/>
          </a:prstGeom>
          <a:noFill/>
        </p:spPr>
        <p:txBody>
          <a:bodyPr wrap="square" lIns="91438" tIns="45719" rIns="91438" bIns="45719">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lang="zh-CN" altLang="en-US" sz="360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latin typeface="微软雅黑" pitchFamily="34" charset="-122"/>
                <a:ea typeface="微软雅黑" pitchFamily="34" charset="-122"/>
              </a:rPr>
              <a:t>电流的流动遵循怎样的规律？</a:t>
            </a:r>
            <a:r>
              <a:rPr kumimoji="0" lang="en-US" altLang="zh-CN"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rPr>
              <a:t>   </a:t>
            </a:r>
            <a:endParaRPr kumimoji="0" lang="zh-CN" altLang="en-US"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endParaRPr>
          </a:p>
        </p:txBody>
      </p:sp>
      <p:pic>
        <p:nvPicPr>
          <p:cNvPr id="3" name="图片 2"/>
          <p:cNvPicPr>
            <a:picLocks noChangeAspect="1"/>
          </p:cNvPicPr>
          <p:nvPr/>
        </p:nvPicPr>
        <p:blipFill>
          <a:blip r:embed="rId2"/>
          <a:stretch>
            <a:fillRect/>
          </a:stretch>
        </p:blipFill>
        <p:spPr>
          <a:xfrm>
            <a:off x="467544" y="987574"/>
            <a:ext cx="8208912" cy="3888431"/>
          </a:xfrm>
          <a:prstGeom prst="rect">
            <a:avLst/>
          </a:prstGeom>
        </p:spPr>
      </p:pic>
    </p:spTree>
    <p:extLst>
      <p:ext uri="{BB962C8B-B14F-4D97-AF65-F5344CB8AC3E}">
        <p14:creationId xmlns:p14="http://schemas.microsoft.com/office/powerpoint/2010/main" xmlns="" val="42525262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395536" y="341245"/>
            <a:ext cx="8784976" cy="646329"/>
          </a:xfrm>
          <a:prstGeom prst="rect">
            <a:avLst/>
          </a:prstGeom>
          <a:noFill/>
        </p:spPr>
        <p:txBody>
          <a:bodyPr wrap="square" lIns="91438" tIns="45719" rIns="91438" bIns="45719">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lang="zh-CN" altLang="en-US" sz="360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latin typeface="微软雅黑" pitchFamily="34" charset="-122"/>
                <a:ea typeface="微软雅黑" pitchFamily="34" charset="-122"/>
              </a:rPr>
              <a:t>电流、电压、电阻各自扮演着什么角色？</a:t>
            </a:r>
            <a:r>
              <a:rPr kumimoji="0" lang="en-US" altLang="zh-CN"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rPr>
              <a:t>   </a:t>
            </a:r>
            <a:endParaRPr kumimoji="0" lang="zh-CN" altLang="en-US" sz="3600" b="0" i="0" u="none" strike="noStrike" kern="1200" cap="none" spc="0" normalizeH="0" baseline="0" noProof="0" dirty="0">
              <a:ln w="18000">
                <a:solidFill>
                  <a:srgbClr val="333399">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微软雅黑" pitchFamily="34" charset="-122"/>
              <a:ea typeface="微软雅黑" pitchFamily="34" charset="-122"/>
              <a:cs typeface="+mn-cs"/>
            </a:endParaRPr>
          </a:p>
        </p:txBody>
      </p:sp>
      <p:pic>
        <p:nvPicPr>
          <p:cNvPr id="6" name="图片 5"/>
          <p:cNvPicPr>
            <a:picLocks noChangeAspect="1"/>
          </p:cNvPicPr>
          <p:nvPr/>
        </p:nvPicPr>
        <p:blipFill>
          <a:blip r:embed="rId2"/>
          <a:stretch>
            <a:fillRect/>
          </a:stretch>
        </p:blipFill>
        <p:spPr>
          <a:xfrm>
            <a:off x="467544" y="956708"/>
            <a:ext cx="8183470" cy="3888432"/>
          </a:xfrm>
          <a:prstGeom prst="rect">
            <a:avLst/>
          </a:prstGeom>
        </p:spPr>
      </p:pic>
    </p:spTree>
    <p:extLst>
      <p:ext uri="{BB962C8B-B14F-4D97-AF65-F5344CB8AC3E}">
        <p14:creationId xmlns:p14="http://schemas.microsoft.com/office/powerpoint/2010/main" xmlns="" val="246337673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xmlns="" id="{BDB07898-0A27-40AA-89B5-553BA5AAA3A5}"/>
              </a:ext>
            </a:extLst>
          </p:cNvPr>
          <p:cNvSpPr>
            <a:spLocks noChangeArrowheads="1"/>
          </p:cNvSpPr>
          <p:nvPr/>
        </p:nvSpPr>
        <p:spPr bwMode="auto">
          <a:xfrm>
            <a:off x="614195" y="411510"/>
            <a:ext cx="7773020" cy="2039020"/>
          </a:xfrm>
          <a:prstGeom prst="rect">
            <a:avLst/>
          </a:prstGeom>
          <a:noFill/>
          <a:ln w="9525">
            <a:noFill/>
            <a:miter lim="800000"/>
            <a:headEnd/>
            <a:tailEnd/>
          </a:ln>
        </p:spPr>
        <p:txBody>
          <a:bodyPr wrap="square" lIns="68580" tIns="34290" rIns="68580" bIns="34290">
            <a:spAutoFit/>
          </a:bodyPr>
          <a:lstStyle/>
          <a:p>
            <a:pPr eaLnBrk="1" hangingPunct="1"/>
            <a:r>
              <a:rPr lang="zh-CN" altLang="en-US" sz="3200" b="1" dirty="0">
                <a:solidFill>
                  <a:prstClr val="black"/>
                </a:solidFill>
                <a:latin typeface="宋体" pitchFamily="2" charset="-122"/>
                <a:ea typeface="仿宋"/>
                <a:cs typeface="仿宋"/>
              </a:rPr>
              <a:t>   </a:t>
            </a:r>
            <a:r>
              <a:rPr lang="zh-CN" altLang="en-US" sz="3200" b="1" dirty="0">
                <a:solidFill>
                  <a:srgbClr val="000099"/>
                </a:solidFill>
                <a:latin typeface="微软雅黑" pitchFamily="34" charset="-122"/>
                <a:ea typeface="微软雅黑" pitchFamily="34" charset="-122"/>
                <a:cs typeface="仿宋"/>
              </a:rPr>
              <a:t>  电压是产生电流的原因，由此可以想到：电压越高，电流可能越大；电阻表示导体对电流的阻碍作用，电阻越大，电流会越小。</a:t>
            </a:r>
            <a:endParaRPr lang="zh-CN" altLang="en-US" sz="3200" b="1" dirty="0">
              <a:solidFill>
                <a:srgbClr val="FF0000"/>
              </a:solidFill>
              <a:latin typeface="微软雅黑" pitchFamily="34" charset="-122"/>
              <a:ea typeface="微软雅黑" pitchFamily="34" charset="-122"/>
              <a:cs typeface="仿宋"/>
            </a:endParaRPr>
          </a:p>
        </p:txBody>
      </p:sp>
      <p:pic>
        <p:nvPicPr>
          <p:cNvPr id="2" name="图片 1">
            <a:extLst>
              <a:ext uri="{FF2B5EF4-FFF2-40B4-BE49-F238E27FC236}">
                <a16:creationId xmlns:a16="http://schemas.microsoft.com/office/drawing/2014/main" xmlns="" id="{4BA177DC-BE16-4405-96E5-56DBFF5B453D}"/>
              </a:ext>
            </a:extLst>
          </p:cNvPr>
          <p:cNvPicPr>
            <a:picLocks noChangeAspect="1"/>
          </p:cNvPicPr>
          <p:nvPr/>
        </p:nvPicPr>
        <p:blipFill>
          <a:blip r:embed="rId3"/>
          <a:stretch>
            <a:fillRect/>
          </a:stretch>
        </p:blipFill>
        <p:spPr>
          <a:xfrm>
            <a:off x="2123728" y="1923678"/>
            <a:ext cx="4609938" cy="2905712"/>
          </a:xfrm>
          <a:prstGeom prst="rect">
            <a:avLst/>
          </a:prstGeom>
        </p:spPr>
      </p:pic>
    </p:spTree>
    <p:extLst>
      <p:ext uri="{BB962C8B-B14F-4D97-AF65-F5344CB8AC3E}">
        <p14:creationId xmlns:p14="http://schemas.microsoft.com/office/powerpoint/2010/main" xmlns="" val="282794588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模板2">
  <a:themeElements>
    <a:clrScheme name="21世纪教育网精品课件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世纪教育网精品课件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1世纪教育网精品课件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世纪教育网精品课件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世纪教育网精品课件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世纪教育网精品课件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世纪教育网精品课件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世纪教育网精品课件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世纪教育网精品课件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世纪教育网精品课件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世纪教育网精品课件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世纪教育网精品课件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世纪教育网精品课件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世纪教育网精品课件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5_5.1欧姆定律（1）">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21世纪教育网精品课件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世纪教育网精品课件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世纪教育网精品课件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世纪教育网精品课件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世纪教育网精品课件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世纪教育网精品课件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世纪教育网精品课件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世纪教育网精品课件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世纪教育网精品课件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世纪教育网精品课件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世纪教育网精品课件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世纪教育网精品课件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世纪教育网精品课件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模板2</Template>
  <TotalTime>3814</TotalTime>
  <Words>1317</Words>
  <PresentationFormat>全屏显示(16:9)</PresentationFormat>
  <Paragraphs>181</Paragraphs>
  <Slides>33</Slides>
  <Notes>4</Notes>
  <HiddenSlides>0</HiddenSlides>
  <MMClips>0</MMClips>
  <ScaleCrop>false</ScaleCrop>
  <HeadingPairs>
    <vt:vector size="4" baseType="variant">
      <vt:variant>
        <vt:lpstr>主题</vt:lpstr>
      </vt:variant>
      <vt:variant>
        <vt:i4>3</vt:i4>
      </vt:variant>
      <vt:variant>
        <vt:lpstr>幻灯片标题</vt:lpstr>
      </vt:variant>
      <vt:variant>
        <vt:i4>33</vt:i4>
      </vt:variant>
    </vt:vector>
  </HeadingPairs>
  <TitlesOfParts>
    <vt:vector size="36" baseType="lpstr">
      <vt:lpstr>模板2</vt:lpstr>
      <vt:lpstr>默认设计模板</vt:lpstr>
      <vt:lpstr>5_5.1欧姆定律（1）</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2008-10-13T16:48:40Z</dcterms:created>
  <dcterms:modified xsi:type="dcterms:W3CDTF">2018-10-21T02:32:29Z</dcterms:modified>
</cp:coreProperties>
</file>