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2"/>
    <p:sldId id="264" r:id="rId3"/>
    <p:sldId id="306" r:id="rId4"/>
    <p:sldId id="308" r:id="rId5"/>
    <p:sldId id="309" r:id="rId6"/>
    <p:sldId id="310" r:id="rId7"/>
    <p:sldId id="311" r:id="rId8"/>
    <p:sldId id="312" r:id="rId9"/>
    <p:sldId id="313" r:id="rId10"/>
    <p:sldId id="314" r:id="rId11"/>
    <p:sldId id="315" r:id="rId12"/>
    <p:sldId id="260" r:id="rId13"/>
    <p:sldId id="316" r:id="rId14"/>
    <p:sldId id="317" r:id="rId15"/>
    <p:sldId id="318" r:id="rId16"/>
    <p:sldId id="319" r:id="rId17"/>
    <p:sldId id="320" r:id="rId18"/>
    <p:sldId id="321" r:id="rId19"/>
    <p:sldId id="307" r:id="rId20"/>
    <p:sldId id="322" r:id="rId21"/>
    <p:sldId id="323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4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3" autoAdjust="0"/>
    <p:restoredTop sz="94333" autoAdjust="0"/>
  </p:normalViewPr>
  <p:slideViewPr>
    <p:cSldViewPr snapToGrid="0">
      <p:cViewPr varScale="1">
        <p:scale>
          <a:sx n="89" d="100"/>
          <a:sy n="89" d="100"/>
        </p:scale>
        <p:origin x="-168" y="-108"/>
      </p:cViewPr>
      <p:guideLst>
        <p:guide orient="horz" pos="21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microsoft.com/office/2015/10/relationships/revisionInfo" Target="revisionInfo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rId2" action="ppaction://hlinksldjump" tooltip="点击进入"/>
          </p:cNvPr>
          <p:cNvSpPr/>
          <p:nvPr userDrawn="1"/>
        </p:nvSpPr>
        <p:spPr>
          <a:xfrm>
            <a:off x="2695657" y="469878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知识网络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4730622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重点突破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rId2" action="ppaction://hlinksldjump" tooltip="点击进入"/>
          </p:cNvPr>
          <p:cNvSpPr/>
          <p:nvPr userDrawn="1"/>
        </p:nvSpPr>
        <p:spPr>
          <a:xfrm>
            <a:off x="6736877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实验活动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>
            <a:hlinkClick r:id="rId2" action="ppaction://hlinksldjump" tooltip="点击进入"/>
          </p:cNvPr>
          <p:cNvSpPr/>
          <p:nvPr userDrawn="1"/>
        </p:nvSpPr>
        <p:spPr>
          <a:xfrm>
            <a:off x="8772941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初高衔接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" Target="../slides/slide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" y="0"/>
            <a:ext cx="2423592" cy="90872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第七章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同侧圆角矩形 11">
            <a:hlinkClick r:id="rId12" action="ppaction://hlinksldjump" tooltip="点击进入"/>
          </p:cNvPr>
          <p:cNvSpPr/>
          <p:nvPr/>
        </p:nvSpPr>
        <p:spPr>
          <a:xfrm>
            <a:off x="2674810" y="485731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知识网络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灯片编号占位符 3"/>
          <p:cNvSpPr txBox="1"/>
          <p:nvPr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‹#›</a:t>
            </a:fld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同侧圆角矩形 17">
            <a:hlinkClick r:id="rId13" action="ppaction://hlinksldjump" tooltip="点击进入"/>
          </p:cNvPr>
          <p:cNvSpPr/>
          <p:nvPr/>
        </p:nvSpPr>
        <p:spPr>
          <a:xfrm>
            <a:off x="4703741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重点突破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同侧圆角矩形 18">
            <a:hlinkClick r:id="rId14" action="ppaction://hlinksldjump" tooltip="点击进入"/>
          </p:cNvPr>
          <p:cNvSpPr/>
          <p:nvPr/>
        </p:nvSpPr>
        <p:spPr>
          <a:xfrm>
            <a:off x="6732672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实验活动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2719410" y="0"/>
            <a:ext cx="9105900" cy="467380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zh-CN" sz="2000" b="1" i="0" kern="120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zh-CN" dirty="0" smtClean="0"/>
              <a:t>章末小结与提升</a:t>
            </a:r>
            <a:endParaRPr lang="zh-CN" altLang="zh-CN" sz="2000" b="1" i="0" kern="1200" dirty="0">
              <a:solidFill>
                <a:schemeClr val="tx1"/>
              </a:solidFill>
              <a:effectLst/>
              <a:latin typeface="+mj-lt"/>
              <a:ea typeface="+mj-ea"/>
              <a:cs typeface="+mj-cs"/>
            </a:endParaRPr>
          </a:p>
        </p:txBody>
      </p:sp>
      <p:sp>
        <p:nvSpPr>
          <p:cNvPr id="11" name="同侧圆角矩形 10">
            <a:hlinkClick r:id="rId14" action="ppaction://hlinksldjump" tooltip="点击进入"/>
          </p:cNvPr>
          <p:cNvSpPr/>
          <p:nvPr userDrawn="1"/>
        </p:nvSpPr>
        <p:spPr>
          <a:xfrm>
            <a:off x="8761603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初高衔接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.emf"/><Relationship Id="rId5" Type="http://schemas.openxmlformats.org/officeDocument/2006/relationships/package" Target="../embeddings/Microsoft_Word_Document1.docx"/><Relationship Id="rId4" Type="http://schemas.openxmlformats.org/officeDocument/2006/relationships/oleObject" Target="../embeddings/oleObject1.bin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章末小结与提升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72695"/>
            <a:ext cx="11430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9.(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邵阳中考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一物体在水平推力作用下沿水平方向做匀速直线运动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B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物体受到的重力和物体受到的摩擦力是一对平衡力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物体受到的重力和地面对物体的支持力是一对平衡力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物体对地面的压力和地面对物体的支持力是一对平衡力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物体受到的重力和物体受到的推力是一对平衡力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6" name="19ZHWG165.EPS" descr="id:2147490623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164774" y="2282253"/>
            <a:ext cx="3577146" cy="154859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65893" y="1793475"/>
            <a:ext cx="356533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164756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748183"/>
            <a:ext cx="11430000" cy="315233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水平桌面上的甲、乙两物体分别在水平拉力作用下处于静止状态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。甲受到的摩擦力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B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N	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N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大于乙受到的摩擦力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等于乙受到的摩擦力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7" name="18ZKXWJ765.EPS" descr="id:2147490630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5102732" y="2574035"/>
            <a:ext cx="4236339" cy="194110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17359" y="2302965"/>
            <a:ext cx="356533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7134013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56884"/>
            <a:ext cx="11430000" cy="137954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NEU-BZ-S92"/>
                <a:ea typeface="方正宋黑_GBK"/>
                <a:cs typeface="Times New Roman" panose="02020603050405020304" pitchFamily="18" charset="0"/>
              </a:rPr>
              <a:t>实验一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ea typeface="方正宋黑_GBK"/>
                <a:cs typeface="Times New Roman" panose="02020603050405020304" pitchFamily="18" charset="0"/>
              </a:rPr>
              <a:t>探究阻力对物体运动的影响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实验原理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物体在不受外力时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将一直保持静止状态或匀速直线运动状态。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实验装置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17ZKXWE179.EPS" descr="id:214749064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16350" y="2685197"/>
            <a:ext cx="5742305" cy="2839427"/>
          </a:xfrm>
          <a:prstGeom prst="rect">
            <a:avLst/>
          </a:prstGeom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1768615"/>
            <a:ext cx="11430000" cy="31358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实验步骤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把毛巾铺在水平木板上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将滑块从斜面上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点释放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记下滑块最终停在毛巾上的位置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把毛巾拿掉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将滑块从斜面上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点释放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记下滑块最终停在木板上的位置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把玻璃板放在水平木板上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将滑块从斜面上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点释放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记下滑块最终停在玻璃板上的位置。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实验结论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在其他条件相同的情况下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平面越光滑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滑块受到的摩擦力越小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前进的距离就越远。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04490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25556"/>
            <a:ext cx="11430000" cy="18227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【针对训练】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探究运动和力的关系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的实验中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让同一辆小车从相同的高度处由静止开始沿斜面滑下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如图所示。第一次水平木板上铺有毛巾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第二次是棉布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第三次直接滑在水平木板上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小车在三种不同的水平面运动一段距离后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分别停在木板上的不同位置。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5" name="17ZKXWL5.EPS" descr="id:2147490651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884422" y="2748299"/>
            <a:ext cx="4089146" cy="1233654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81000" y="4030230"/>
            <a:ext cx="11430000" cy="27091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小车在三种不同的水平面上运动时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水平面越光滑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小车运动的距离越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远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远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近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表明小车受到的摩擦力越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小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如果小车在水平面上受到的阻力为零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物体将保持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匀速直线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运动状态不变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英国科学家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牛顿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对上面的实验进行科学的推理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并概括出了著名的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牛顿第一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定律。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888549" y="4132009"/>
            <a:ext cx="800694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9886597" y="4459810"/>
            <a:ext cx="7992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5508460" y="4559753"/>
            <a:ext cx="800694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5506508" y="4887554"/>
            <a:ext cx="7992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8727958" y="4994263"/>
            <a:ext cx="166479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8721848" y="5322064"/>
            <a:ext cx="167320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2435049" y="5873558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2426788" y="6201359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10048758" y="5873844"/>
            <a:ext cx="1590086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10042648" y="6201645"/>
            <a:ext cx="1598121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558877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12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1157204"/>
            <a:ext cx="11430000" cy="182274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NEU-BZ-S92"/>
                <a:ea typeface="方正宋黑_GBK"/>
                <a:cs typeface="Times New Roman" panose="02020603050405020304" pitchFamily="18" charset="0"/>
              </a:rPr>
              <a:t>实验二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ea typeface="方正宋黑_GBK"/>
                <a:cs typeface="Times New Roman" panose="02020603050405020304" pitchFamily="18" charset="0"/>
              </a:rPr>
              <a:t>探究二力平衡的条件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实验原理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物体受两个力的作用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若能保持匀速直线运动状态或静止状态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那么这两个力相互平衡。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实验装置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6" name="17ZKXWL6A.EPS" descr="id:214749065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755199" y="3045904"/>
            <a:ext cx="4267137" cy="2721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980169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930652"/>
            <a:ext cx="11430000" cy="58115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实验步骤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控制纸板两端拉力在同一直线上且方向相反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通过改变盘中砝码的质量来改变纸板受到的拉力的大小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探究纸板在拉力满足什么条件时能静止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达到平衡状态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控制纸板两端拉力大小不变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将纸板旋转一定角度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使拉力不在同一条直线上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探究纸板在拉力满足什么条件时能静止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达到平衡状态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控制纸板两端拉力大小不变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且在同一直线上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将纸板从中间剪断使其一分为二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观察纸板能否保持平衡状态。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实验结论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二力平衡的条件是作用在同一物体上的两个力大小相等、方向相反、作用在同一直线上。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实验拓展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选择纸板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而不选择木块或者小车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是为了减小摩擦力对实验的影响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选择静止状态作为研究状态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是因为匀速直线运动状态不好控制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该实验的方法主要是控制变量法。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944821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88338"/>
            <a:ext cx="11430000" cy="9363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【针对训练】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某实验小组要探究二力平衡的条件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实验中每个钩码的重力相同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摩擦力忽略不计。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4" name="17ZKXWL7.EPS" descr="id:214749066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231900" y="2036877"/>
            <a:ext cx="9289796" cy="2450571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381000" y="4548724"/>
            <a:ext cx="11430000" cy="13795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如图甲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当左、右两端同时各挂两个钩码时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小车静止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的方向</a:t>
            </a:r>
            <a:r>
              <a:rPr lang="zh-CN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相反</a:t>
            </a:r>
            <a:r>
              <a:rPr lang="zh-CN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大小</a:t>
            </a:r>
            <a:r>
              <a:rPr lang="zh-CN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相等</a:t>
            </a:r>
            <a:r>
              <a:rPr lang="zh-CN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当左、右两端同时取下一个钩码时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小车仍静止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当右端再挂上一个钩码时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小车将做变速运动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zh-CN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235672" y="4654358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10227411" y="4982159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159405" y="5072047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1151144" y="5399848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10591178" y="5075905"/>
            <a:ext cx="661731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10589097" y="5403706"/>
            <a:ext cx="66049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8378556" y="5537640"/>
            <a:ext cx="661731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8376475" y="5865441"/>
            <a:ext cx="66049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487517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2142614"/>
            <a:ext cx="11430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对比图甲、乙、丙所示三次实验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当小车静止时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水平方向上受到的两个力的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大小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相等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小车受非平衡力作用时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运动状态将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改变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若用轻质硬纸片代替图中的小车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两端挂相同数量的钩码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硬纸片保持静止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用剪刀将硬纸片从中间剪开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发现分开后的硬纸片向相反方向运动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由此可以得到二力平衡的又一个条件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两个力必须作用在同一物体上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10435" y="2675742"/>
            <a:ext cx="1065723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508730" y="3003543"/>
            <a:ext cx="106373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6504835" y="2675742"/>
            <a:ext cx="1065723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6503130" y="3003543"/>
            <a:ext cx="106373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2169902" y="3996543"/>
            <a:ext cx="4479254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2168197" y="4324344"/>
            <a:ext cx="4470898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758030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923081"/>
            <a:ext cx="11430000" cy="58539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力的合成与分解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两个力合成时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分别以表示这两个力的线段作为邻边作出平行四边形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这两个邻边所夹的对角线表示合力的大小和方向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的合力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这个法则叫平行四边形法则。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力的分解是力的合成的逆运算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也遵循平行四边形法则。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共点力平衡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物体在多个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两个或以上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力的作用下处于静止或匀速直线运动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就说这几个力是平衡力。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4" name="18ZMTWJ328.EPS" descr="id:2147490679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433508" y="2813605"/>
            <a:ext cx="5324983" cy="1975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638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/>
        </p:nvPicPr>
        <p:blipFill>
          <a:blip r:embed="rId3"/>
          <a:stretch>
            <a:fillRect/>
          </a:stretch>
        </p:blipFill>
        <p:spPr>
          <a:xfrm>
            <a:off x="832802" y="3299600"/>
            <a:ext cx="278006" cy="1061365"/>
          </a:xfrm>
          <a:prstGeom prst="rect">
            <a:avLst/>
          </a:prstGeom>
        </p:spPr>
      </p:pic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5919909"/>
              </p:ext>
            </p:extLst>
          </p:nvPr>
        </p:nvGraphicFramePr>
        <p:xfrm>
          <a:off x="1219641" y="916754"/>
          <a:ext cx="10026533" cy="58270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文档" r:id="rId5" imgW="5802311" imgH="3372094" progId="Word.Document.12">
                  <p:embed/>
                </p:oleObj>
              </mc:Choice>
              <mc:Fallback>
                <p:oleObj name="文档" r:id="rId5" imgW="5802311" imgH="337209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219641" y="916754"/>
                        <a:ext cx="10026533" cy="58270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4026483" y="995777"/>
            <a:ext cx="631621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145949" y="2542355"/>
            <a:ext cx="631621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610940" y="4259297"/>
            <a:ext cx="522001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401162" y="5083386"/>
            <a:ext cx="522001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970317" y="5105964"/>
            <a:ext cx="522001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9866851" y="5105964"/>
            <a:ext cx="522001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5533635" y="6280009"/>
            <a:ext cx="522001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67254"/>
            <a:ext cx="11430000" cy="22659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【针对训练】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1.(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菏泽中考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阅读并计算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作用于同一点的两个力的合成符合平行四边形定则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线段的长短表示力的大小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箭头方向表示力的方向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如图甲、乙所示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以表示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这两个力的线段为邻边作平行四边形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这两个邻边之间的对角线就代表合力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的大小和方向。请计算图丙中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合力的大小是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5" name="19ZFWG71.EPS" descr="id:2147490686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463418" y="3473132"/>
            <a:ext cx="7314565" cy="193060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85970" y="3001403"/>
            <a:ext cx="800694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4784018" y="3329204"/>
            <a:ext cx="7992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5208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923748"/>
            <a:ext cx="11430000" cy="13630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一箱子静止在斜面上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按照重力作用的实际效果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可以将重力沿斜面方向和垂直斜面方向进行分解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两个力分别用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请用作图法将重力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沿上述方向进行分解。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6" name="18ZMTWJ331.EPS" descr="id:2147490693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816475" y="2254501"/>
            <a:ext cx="2095754" cy="1737599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3992100"/>
            <a:ext cx="2193229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</a:t>
            </a: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示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7" name="18ZMTWJ318.EPS" descr="id:214749070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4712716" y="4358161"/>
            <a:ext cx="2553716" cy="2292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94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20628"/>
            <a:ext cx="114300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类型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牛顿第一定律及惯性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1.(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陕西中考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用尺子快速水平击打盖在杯口的硬纸片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鸡蛋由于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具有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惯性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未随纸片一起飞出。假设纸片飞出后不再受任何力的作用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纸片将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保持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匀速直线运动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状态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19ZHWD37.EPS" descr="id:2147490567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337050" y="2985755"/>
            <a:ext cx="3409950" cy="280217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19007" y="1668978"/>
            <a:ext cx="76426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cxnSp>
        <p:nvCxnSpPr>
          <p:cNvPr id="5" name="直接连接符 4"/>
          <p:cNvCxnSpPr/>
          <p:nvPr/>
        </p:nvCxnSpPr>
        <p:spPr>
          <a:xfrm>
            <a:off x="10507866" y="2005422"/>
            <a:ext cx="76426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9693333" y="2082086"/>
            <a:ext cx="2014396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9686340" y="2409887"/>
            <a:ext cx="2024574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1244692"/>
            <a:ext cx="11430000" cy="13795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某次演习任务中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一架飞机要对地面上某一指定目标进行定点轰炸。则飞行员应在飞机到达目标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前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正上方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投弹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才能击中目标。投弹后飞机的惯性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变小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5" name="19ZKXWJ152.EPS" descr="id:214749057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586797" y="2673005"/>
            <a:ext cx="4362387" cy="3086984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575508" y="1761341"/>
            <a:ext cx="800694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3573556" y="2089142"/>
            <a:ext cx="7992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2085094" y="2219152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2076833" y="2546953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423908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1464148"/>
            <a:ext cx="11430000" cy="13795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正在匀速向右直行的小车车厢的光滑地板上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放着质量不同的甲、乙两个球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当小车突然加速时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两个球相对于车都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向左运动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向左运动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向右运动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静止不动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两个球之间的距离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不变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6" name="19ZKXWJ153.EPS" descr="id:2147490581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845432" y="2916845"/>
            <a:ext cx="3750183" cy="216609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282981" y="1991419"/>
            <a:ext cx="166479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7276871" y="2319220"/>
            <a:ext cx="167320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6013627" y="2441330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6005366" y="2769131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830854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677174"/>
            <a:ext cx="11430000" cy="319472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一天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在某段市区道路上发生了一起两小车追尾相撞事故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交警询问时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前车司机说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我的车速很慢。后车突然加速撞了我的车尾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当时我女儿坐在后排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撞车导致她的头撞到了前排座椅背上。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后车司机说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前车司机在行驶过程中突然刹车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我来不及刹车就追尾撞上了。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请你用学过的物理知识判断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说谎的是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前车司机　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判断的理由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因为在追尾时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前车被撞瞬间突然加速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而前车中的人由于惯性会向后倒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所以前车司机女儿的头不会撞在前排座椅背上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073203" y="3097730"/>
            <a:ext cx="166479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8067093" y="3425531"/>
            <a:ext cx="167320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473336" y="3948056"/>
            <a:ext cx="11337663" cy="8390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395890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937748"/>
            <a:ext cx="11430000" cy="13795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类型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力的合成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用轻细绳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OC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悬挂一质量为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的物块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细绳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OC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竖直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物体静止。则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绳、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绳上作用在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点的拉力的合力大小为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mg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竖直向上　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4" name="18ZMTWJ332.EPS" descr="id:214749059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705604" y="2317293"/>
            <a:ext cx="2780284" cy="2425692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381000" y="4790420"/>
            <a:ext cx="114300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某班男同学与女同学拔河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男生共有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每人用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450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女生共有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每人用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300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则绳子受到的合力为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A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A.0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B.150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C.18000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	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D.1500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992015" y="1930675"/>
            <a:ext cx="800694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7990063" y="2258476"/>
            <a:ext cx="7992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9642358" y="1908097"/>
            <a:ext cx="166479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9636248" y="2235898"/>
            <a:ext cx="167320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4303915" y="5315608"/>
            <a:ext cx="356533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843061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05972"/>
            <a:ext cx="11430000" cy="18227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类型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平衡力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将一重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的小球沿水平方向抛出后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小球的运动轨迹如图所示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不考虑空气的阻力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。如果要使小球在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点开始做匀速直线运动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则应该从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点开始施加一个大小为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竖直向上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的力。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6" name="19ZKXWJ154.EPS" descr="id:2147490609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575428" y="3135820"/>
            <a:ext cx="2349627" cy="244801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98047" y="2607929"/>
            <a:ext cx="1665877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1493959" y="2937202"/>
            <a:ext cx="166399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10473851" y="2165689"/>
            <a:ext cx="76426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cxnSp>
        <p:nvCxnSpPr>
          <p:cNvPr id="8" name="直接连接符 7"/>
          <p:cNvCxnSpPr/>
          <p:nvPr/>
        </p:nvCxnSpPr>
        <p:spPr>
          <a:xfrm>
            <a:off x="10462710" y="2502133"/>
            <a:ext cx="76426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9830358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330036"/>
            <a:ext cx="11430000" cy="13795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氢气球下挂一重物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重物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只在重力和绳的拉力作用下恰能沿直线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方向做匀速直线运动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若不计空气阻力和风力的影响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图中气球和重物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在运动中所处的相对位置正确的是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D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5" name="19ZKXWJ155.EPS" descr="id:2147490616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789112" y="2758349"/>
            <a:ext cx="7891336" cy="261364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56846" y="2316071"/>
            <a:ext cx="356533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0114045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数学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演示文稿1" id="{11934D07-9902-4280-ABF9-2FE07C3AE1A5}" vid="{87782EAB-3497-4ED0-AAFF-99308829BE0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数学模板</Template>
  <TotalTime>25</TotalTime>
  <Words>1204</Words>
  <Application>Microsoft Office PowerPoint</Application>
  <PresentationFormat>自定义</PresentationFormat>
  <Paragraphs>89</Paragraphs>
  <Slides>21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3" baseType="lpstr">
      <vt:lpstr>数学模板</vt:lpstr>
      <vt:lpstr>文档</vt:lpstr>
      <vt:lpstr>章末小结与提升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　集合与常用逻辑用语</dc:title>
  <dc:creator>AutoBVT</dc:creator>
  <cp:lastModifiedBy>dreamsummit</cp:lastModifiedBy>
  <cp:revision>8</cp:revision>
  <dcterms:created xsi:type="dcterms:W3CDTF">2019-12-15T03:38:36Z</dcterms:created>
  <dcterms:modified xsi:type="dcterms:W3CDTF">2019-12-25T03:10:43Z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