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81" r:id="rId2"/>
    <p:sldMasterId id="2147483714" r:id="rId3"/>
  </p:sldMasterIdLst>
  <p:sldIdLst>
    <p:sldId id="256" r:id="rId4"/>
    <p:sldId id="257" r:id="rId5"/>
    <p:sldId id="259" r:id="rId6"/>
    <p:sldId id="260" r:id="rId7"/>
    <p:sldId id="288" r:id="rId8"/>
    <p:sldId id="264" r:id="rId9"/>
    <p:sldId id="261" r:id="rId10"/>
    <p:sldId id="262" r:id="rId11"/>
    <p:sldId id="263" r:id="rId12"/>
    <p:sldId id="266" r:id="rId13"/>
    <p:sldId id="289" r:id="rId14"/>
    <p:sldId id="290" r:id="rId15"/>
    <p:sldId id="269" r:id="rId16"/>
    <p:sldId id="291" r:id="rId17"/>
    <p:sldId id="272" r:id="rId18"/>
    <p:sldId id="274" r:id="rId19"/>
    <p:sldId id="275" r:id="rId20"/>
    <p:sldId id="276" r:id="rId21"/>
    <p:sldId id="277" r:id="rId22"/>
    <p:sldId id="278" r:id="rId23"/>
    <p:sldId id="287" r:id="rId24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tags" Target="tags/tag1.xml" /><Relationship Id="rId26" Type="http://schemas.openxmlformats.org/officeDocument/2006/relationships/presProps" Target="presProps.xml" /><Relationship Id="rId27" Type="http://schemas.openxmlformats.org/officeDocument/2006/relationships/viewProps" Target="viewProps.xml" /><Relationship Id="rId28" Type="http://schemas.openxmlformats.org/officeDocument/2006/relationships/theme" Target="theme/theme1.xml" /><Relationship Id="rId29" Type="http://schemas.openxmlformats.org/officeDocument/2006/relationships/tableStyles" Target="tableStyles.xml" /><Relationship Id="rId3" Type="http://schemas.openxmlformats.org/officeDocument/2006/relationships/slideMaster" Target="slideMasters/slideMaster3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6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6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6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6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7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7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7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7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7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7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7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7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7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8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8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8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8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8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8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8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8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8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9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9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9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9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9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9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slideLayout" Target="../slideLayouts/slideLayout23.xml" /><Relationship Id="rId24" Type="http://schemas.openxmlformats.org/officeDocument/2006/relationships/slideLayout" Target="../slideLayouts/slideLayout24.xml" /><Relationship Id="rId25" Type="http://schemas.openxmlformats.org/officeDocument/2006/relationships/slideLayout" Target="../slideLayouts/slideLayout25.xml" /><Relationship Id="rId26" Type="http://schemas.openxmlformats.org/officeDocument/2006/relationships/slideLayout" Target="../slideLayouts/slideLayout26.xml" /><Relationship Id="rId27" Type="http://schemas.openxmlformats.org/officeDocument/2006/relationships/slideLayout" Target="../slideLayouts/slideLayout27.xml" /><Relationship Id="rId28" Type="http://schemas.openxmlformats.org/officeDocument/2006/relationships/slideLayout" Target="../slideLayouts/slideLayout28.xml" /><Relationship Id="rId29" Type="http://schemas.openxmlformats.org/officeDocument/2006/relationships/slideLayout" Target="../slideLayouts/slideLayout29.xml" /><Relationship Id="rId3" Type="http://schemas.openxmlformats.org/officeDocument/2006/relationships/slideLayout" Target="../slideLayouts/slideLayout3.xml" /><Relationship Id="rId30" Type="http://schemas.openxmlformats.org/officeDocument/2006/relationships/slideLayout" Target="../slideLayouts/slideLayout30.xml" /><Relationship Id="rId31" Type="http://schemas.openxmlformats.org/officeDocument/2006/relationships/slideLayout" Target="../slideLayouts/slideLayout31.xml" /><Relationship Id="rId32" Type="http://schemas.openxmlformats.org/officeDocument/2006/relationships/slideLayout" Target="../slideLayouts/slideLayout32.xml" /><Relationship Id="rId33" Type="http://schemas.openxmlformats.org/officeDocument/2006/relationships/image" Target="file:///D:\qq&#25991;&#20214;\712321467\Image\C2C\Image2\%7b75232B38-A165-1FB7-499C-2E1C792CACB5%7d.png" TargetMode="External" /><Relationship Id="rId34" Type="http://schemas.openxmlformats.org/officeDocument/2006/relationships/image" Target="../media/image1.png" /><Relationship Id="rId35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3.xml" /><Relationship Id="rId10" Type="http://schemas.openxmlformats.org/officeDocument/2006/relationships/slideLayout" Target="../slideLayouts/slideLayout42.xml" /><Relationship Id="rId11" Type="http://schemas.openxmlformats.org/officeDocument/2006/relationships/slideLayout" Target="../slideLayouts/slideLayout43.xml" /><Relationship Id="rId12" Type="http://schemas.openxmlformats.org/officeDocument/2006/relationships/slideLayout" Target="../slideLayouts/slideLayout44.xml" /><Relationship Id="rId13" Type="http://schemas.openxmlformats.org/officeDocument/2006/relationships/slideLayout" Target="../slideLayouts/slideLayout45.xml" /><Relationship Id="rId14" Type="http://schemas.openxmlformats.org/officeDocument/2006/relationships/slideLayout" Target="../slideLayouts/slideLayout46.xml" /><Relationship Id="rId15" Type="http://schemas.openxmlformats.org/officeDocument/2006/relationships/slideLayout" Target="../slideLayouts/slideLayout47.xml" /><Relationship Id="rId16" Type="http://schemas.openxmlformats.org/officeDocument/2006/relationships/slideLayout" Target="../slideLayouts/slideLayout48.xml" /><Relationship Id="rId17" Type="http://schemas.openxmlformats.org/officeDocument/2006/relationships/slideLayout" Target="../slideLayouts/slideLayout49.xml" /><Relationship Id="rId18" Type="http://schemas.openxmlformats.org/officeDocument/2006/relationships/slideLayout" Target="../slideLayouts/slideLayout50.xml" /><Relationship Id="rId19" Type="http://schemas.openxmlformats.org/officeDocument/2006/relationships/slideLayout" Target="../slideLayouts/slideLayout51.xml" /><Relationship Id="rId2" Type="http://schemas.openxmlformats.org/officeDocument/2006/relationships/slideLayout" Target="../slideLayouts/slideLayout34.xml" /><Relationship Id="rId20" Type="http://schemas.openxmlformats.org/officeDocument/2006/relationships/slideLayout" Target="../slideLayouts/slideLayout52.xml" /><Relationship Id="rId21" Type="http://schemas.openxmlformats.org/officeDocument/2006/relationships/slideLayout" Target="../slideLayouts/slideLayout53.xml" /><Relationship Id="rId22" Type="http://schemas.openxmlformats.org/officeDocument/2006/relationships/slideLayout" Target="../slideLayouts/slideLayout54.xml" /><Relationship Id="rId23" Type="http://schemas.openxmlformats.org/officeDocument/2006/relationships/slideLayout" Target="../slideLayouts/slideLayout55.xml" /><Relationship Id="rId24" Type="http://schemas.openxmlformats.org/officeDocument/2006/relationships/slideLayout" Target="../slideLayouts/slideLayout56.xml" /><Relationship Id="rId25" Type="http://schemas.openxmlformats.org/officeDocument/2006/relationships/slideLayout" Target="../slideLayouts/slideLayout57.xml" /><Relationship Id="rId26" Type="http://schemas.openxmlformats.org/officeDocument/2006/relationships/slideLayout" Target="../slideLayouts/slideLayout58.xml" /><Relationship Id="rId27" Type="http://schemas.openxmlformats.org/officeDocument/2006/relationships/slideLayout" Target="../slideLayouts/slideLayout59.xml" /><Relationship Id="rId28" Type="http://schemas.openxmlformats.org/officeDocument/2006/relationships/slideLayout" Target="../slideLayouts/slideLayout60.xml" /><Relationship Id="rId29" Type="http://schemas.openxmlformats.org/officeDocument/2006/relationships/slideLayout" Target="../slideLayouts/slideLayout61.xml" /><Relationship Id="rId3" Type="http://schemas.openxmlformats.org/officeDocument/2006/relationships/slideLayout" Target="../slideLayouts/slideLayout35.xml" /><Relationship Id="rId30" Type="http://schemas.openxmlformats.org/officeDocument/2006/relationships/slideLayout" Target="../slideLayouts/slideLayout62.xml" /><Relationship Id="rId31" Type="http://schemas.openxmlformats.org/officeDocument/2006/relationships/slideLayout" Target="../slideLayouts/slideLayout63.xml" /><Relationship Id="rId32" Type="http://schemas.openxmlformats.org/officeDocument/2006/relationships/slideLayout" Target="../slideLayouts/slideLayout64.xml" /><Relationship Id="rId33" Type="http://schemas.openxmlformats.org/officeDocument/2006/relationships/image" Target="file:///D:\qq&#25991;&#20214;\712321467\Image\C2C\Image2\%7b75232B38-A165-1FB7-499C-2E1C792CACB5%7d.png" TargetMode="External" /><Relationship Id="rId34" Type="http://schemas.openxmlformats.org/officeDocument/2006/relationships/image" Target="../media/image1.png" /><Relationship Id="rId35" Type="http://schemas.openxmlformats.org/officeDocument/2006/relationships/theme" Target="../theme/theme2.xml" /><Relationship Id="rId4" Type="http://schemas.openxmlformats.org/officeDocument/2006/relationships/slideLayout" Target="../slideLayouts/slideLayout36.xml" /><Relationship Id="rId5" Type="http://schemas.openxmlformats.org/officeDocument/2006/relationships/slideLayout" Target="../slideLayouts/slideLayout37.xml" /><Relationship Id="rId6" Type="http://schemas.openxmlformats.org/officeDocument/2006/relationships/slideLayout" Target="../slideLayouts/slideLayout38.xml" /><Relationship Id="rId7" Type="http://schemas.openxmlformats.org/officeDocument/2006/relationships/slideLayout" Target="../slideLayouts/slideLayout39.xml" /><Relationship Id="rId8" Type="http://schemas.openxmlformats.org/officeDocument/2006/relationships/slideLayout" Target="../slideLayouts/slideLayout40.xml" /><Relationship Id="rId9" Type="http://schemas.openxmlformats.org/officeDocument/2006/relationships/slideLayout" Target="../slideLayouts/slideLayout41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5.xml" /><Relationship Id="rId10" Type="http://schemas.openxmlformats.org/officeDocument/2006/relationships/slideLayout" Target="../slideLayouts/slideLayout74.xml" /><Relationship Id="rId11" Type="http://schemas.openxmlformats.org/officeDocument/2006/relationships/slideLayout" Target="../slideLayouts/slideLayout75.xml" /><Relationship Id="rId12" Type="http://schemas.openxmlformats.org/officeDocument/2006/relationships/slideLayout" Target="../slideLayouts/slideLayout76.xml" /><Relationship Id="rId13" Type="http://schemas.openxmlformats.org/officeDocument/2006/relationships/slideLayout" Target="../slideLayouts/slideLayout77.xml" /><Relationship Id="rId14" Type="http://schemas.openxmlformats.org/officeDocument/2006/relationships/slideLayout" Target="../slideLayouts/slideLayout78.xml" /><Relationship Id="rId15" Type="http://schemas.openxmlformats.org/officeDocument/2006/relationships/slideLayout" Target="../slideLayouts/slideLayout79.xml" /><Relationship Id="rId16" Type="http://schemas.openxmlformats.org/officeDocument/2006/relationships/slideLayout" Target="../slideLayouts/slideLayout80.xml" /><Relationship Id="rId17" Type="http://schemas.openxmlformats.org/officeDocument/2006/relationships/slideLayout" Target="../slideLayouts/slideLayout81.xml" /><Relationship Id="rId18" Type="http://schemas.openxmlformats.org/officeDocument/2006/relationships/slideLayout" Target="../slideLayouts/slideLayout82.xml" /><Relationship Id="rId19" Type="http://schemas.openxmlformats.org/officeDocument/2006/relationships/slideLayout" Target="../slideLayouts/slideLayout83.xml" /><Relationship Id="rId2" Type="http://schemas.openxmlformats.org/officeDocument/2006/relationships/slideLayout" Target="../slideLayouts/slideLayout66.xml" /><Relationship Id="rId20" Type="http://schemas.openxmlformats.org/officeDocument/2006/relationships/slideLayout" Target="../slideLayouts/slideLayout84.xml" /><Relationship Id="rId21" Type="http://schemas.openxmlformats.org/officeDocument/2006/relationships/slideLayout" Target="../slideLayouts/slideLayout85.xml" /><Relationship Id="rId22" Type="http://schemas.openxmlformats.org/officeDocument/2006/relationships/slideLayout" Target="../slideLayouts/slideLayout86.xml" /><Relationship Id="rId23" Type="http://schemas.openxmlformats.org/officeDocument/2006/relationships/slideLayout" Target="../slideLayouts/slideLayout87.xml" /><Relationship Id="rId24" Type="http://schemas.openxmlformats.org/officeDocument/2006/relationships/slideLayout" Target="../slideLayouts/slideLayout88.xml" /><Relationship Id="rId25" Type="http://schemas.openxmlformats.org/officeDocument/2006/relationships/slideLayout" Target="../slideLayouts/slideLayout89.xml" /><Relationship Id="rId26" Type="http://schemas.openxmlformats.org/officeDocument/2006/relationships/slideLayout" Target="../slideLayouts/slideLayout90.xml" /><Relationship Id="rId27" Type="http://schemas.openxmlformats.org/officeDocument/2006/relationships/slideLayout" Target="../slideLayouts/slideLayout91.xml" /><Relationship Id="rId28" Type="http://schemas.openxmlformats.org/officeDocument/2006/relationships/slideLayout" Target="../slideLayouts/slideLayout92.xml" /><Relationship Id="rId29" Type="http://schemas.openxmlformats.org/officeDocument/2006/relationships/slideLayout" Target="../slideLayouts/slideLayout93.xml" /><Relationship Id="rId3" Type="http://schemas.openxmlformats.org/officeDocument/2006/relationships/slideLayout" Target="../slideLayouts/slideLayout67.xml" /><Relationship Id="rId30" Type="http://schemas.openxmlformats.org/officeDocument/2006/relationships/slideLayout" Target="../slideLayouts/slideLayout94.xml" /><Relationship Id="rId31" Type="http://schemas.openxmlformats.org/officeDocument/2006/relationships/slideLayout" Target="../slideLayouts/slideLayout95.xml" /><Relationship Id="rId32" Type="http://schemas.openxmlformats.org/officeDocument/2006/relationships/slideLayout" Target="../slideLayouts/slideLayout96.xml" /><Relationship Id="rId33" Type="http://schemas.openxmlformats.org/officeDocument/2006/relationships/image" Target="file:///D:\qq&#25991;&#20214;\712321467\Image\C2C\Image2\%7b75232B38-A165-1FB7-499C-2E1C792CACB5%7d.png" TargetMode="External" /><Relationship Id="rId34" Type="http://schemas.openxmlformats.org/officeDocument/2006/relationships/image" Target="../media/image1.png" /><Relationship Id="rId35" Type="http://schemas.openxmlformats.org/officeDocument/2006/relationships/theme" Target="../theme/theme3.xml" /><Relationship Id="rId4" Type="http://schemas.openxmlformats.org/officeDocument/2006/relationships/slideLayout" Target="../slideLayouts/slideLayout68.xml" /><Relationship Id="rId5" Type="http://schemas.openxmlformats.org/officeDocument/2006/relationships/slideLayout" Target="../slideLayouts/slideLayout69.xml" /><Relationship Id="rId6" Type="http://schemas.openxmlformats.org/officeDocument/2006/relationships/slideLayout" Target="../slideLayouts/slideLayout70.xml" /><Relationship Id="rId7" Type="http://schemas.openxmlformats.org/officeDocument/2006/relationships/slideLayout" Target="../slideLayouts/slideLayout71.xml" /><Relationship Id="rId8" Type="http://schemas.openxmlformats.org/officeDocument/2006/relationships/slideLayout" Target="../slideLayouts/slideLayout72.xml" /><Relationship Id="rId9" Type="http://schemas.openxmlformats.org/officeDocument/2006/relationships/slideLayout" Target="../slideLayouts/slideLayout7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rotWithShape="0">
          <a:gsLst>
            <a:gs pos="35000">
              <a:srgbClr val="F7FAFD"/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0" y="706120"/>
            <a:ext cx="12172315" cy="9525"/>
          </a:xfrm>
          <a:prstGeom prst="line">
            <a:avLst/>
          </a:prstGeom>
          <a:ln w="6350">
            <a:solidFill>
              <a:schemeClr val="accent1">
                <a:lumMod val="75000"/>
                <a:alpha val="3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 userDrawn="1"/>
        </p:nvSpPr>
        <p:spPr>
          <a:xfrm>
            <a:off x="10200640" y="245745"/>
            <a:ext cx="1838325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3.2   </a:t>
            </a:r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电路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1073743875" descr="学科网 zxxk.com" title=""/>
          <p:cNvPicPr>
            <a:picLocks noChangeAspect="1"/>
          </p:cNvPicPr>
          <p:nvPr/>
        </p:nvPicPr>
        <p:blipFill>
          <a:blip r:embed="rId34" r:link="rId3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rotWithShape="0">
          <a:gsLst>
            <a:gs pos="35000">
              <a:srgbClr val="F7FAFD"/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0" y="706120"/>
            <a:ext cx="12172315" cy="9525"/>
          </a:xfrm>
          <a:prstGeom prst="line">
            <a:avLst/>
          </a:prstGeom>
          <a:ln w="6350">
            <a:solidFill>
              <a:schemeClr val="accent1">
                <a:lumMod val="75000"/>
                <a:alpha val="3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 userDrawn="1"/>
        </p:nvSpPr>
        <p:spPr>
          <a:xfrm>
            <a:off x="10200640" y="245745"/>
            <a:ext cx="1838325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3.2   </a:t>
            </a:r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电路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1073743875" descr="学科网 zxxk.com" title=""/>
          <p:cNvPicPr>
            <a:picLocks noChangeAspect="1"/>
          </p:cNvPicPr>
          <p:nvPr/>
        </p:nvPicPr>
        <p:blipFill>
          <a:blip r:embed="rId34" r:link="rId3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rotWithShape="0">
          <a:gsLst>
            <a:gs pos="35000">
              <a:srgbClr val="F7FAFD"/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0" y="706120"/>
            <a:ext cx="12172315" cy="9525"/>
          </a:xfrm>
          <a:prstGeom prst="line">
            <a:avLst/>
          </a:prstGeom>
          <a:ln w="6350">
            <a:solidFill>
              <a:schemeClr val="accent1">
                <a:lumMod val="75000"/>
                <a:alpha val="3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 userDrawn="1"/>
        </p:nvSpPr>
        <p:spPr>
          <a:xfrm>
            <a:off x="10200640" y="245745"/>
            <a:ext cx="1838325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3.2   </a:t>
            </a:r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电路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1073743875" descr="学科网 zxxk.com" title=""/>
          <p:cNvPicPr>
            <a:picLocks noChangeAspect="1"/>
          </p:cNvPicPr>
          <p:nvPr/>
        </p:nvPicPr>
        <p:blipFill>
          <a:blip r:embed="rId34" r:link="rId3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  <p:sldLayoutId id="2147483734" r:id="rId20"/>
    <p:sldLayoutId id="2147483735" r:id="rId21"/>
    <p:sldLayoutId id="2147483736" r:id="rId22"/>
    <p:sldLayoutId id="2147483737" r:id="rId23"/>
    <p:sldLayoutId id="2147483738" r:id="rId24"/>
    <p:sldLayoutId id="2147483739" r:id="rId25"/>
    <p:sldLayoutId id="2147483740" r:id="rId26"/>
    <p:sldLayoutId id="2147483741" r:id="rId27"/>
    <p:sldLayoutId id="2147483742" r:id="rId28"/>
    <p:sldLayoutId id="2147483743" r:id="rId29"/>
    <p:sldLayoutId id="2147483744" r:id="rId30"/>
    <p:sldLayoutId id="2147483745" r:id="rId31"/>
    <p:sldLayoutId id="2147483746" r:id="rId3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39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3.xml" /><Relationship Id="rId2" Type="http://schemas.openxmlformats.org/officeDocument/2006/relationships/image" Target="../media/image40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5.xml" /><Relationship Id="rId2" Type="http://schemas.openxmlformats.org/officeDocument/2006/relationships/image" Target="../media/image41.png" /><Relationship Id="rId3" Type="http://schemas.openxmlformats.org/officeDocument/2006/relationships/image" Target="../media/image4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4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3.xml" /><Relationship Id="rId2" Type="http://schemas.openxmlformats.org/officeDocument/2006/relationships/image" Target="../media/image43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44.png" /><Relationship Id="rId3" Type="http://schemas.openxmlformats.org/officeDocument/2006/relationships/image" Target="../media/image45.png" /><Relationship Id="rId4" Type="http://schemas.openxmlformats.org/officeDocument/2006/relationships/image" Target="../media/image46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47.gif" /><Relationship Id="rId3" Type="http://schemas.openxmlformats.org/officeDocument/2006/relationships/image" Target="../media/image48.jpeg" /><Relationship Id="rId4" Type="http://schemas.openxmlformats.org/officeDocument/2006/relationships/image" Target="../media/image49.jpeg" /><Relationship Id="rId5" Type="http://schemas.openxmlformats.org/officeDocument/2006/relationships/image" Target="../media/image50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image" Target="../media/image47.gif" /><Relationship Id="rId3" Type="http://schemas.openxmlformats.org/officeDocument/2006/relationships/image" Target="../media/image48.jpeg" /><Relationship Id="rId4" Type="http://schemas.openxmlformats.org/officeDocument/2006/relationships/image" Target="../media/image49.jpeg" /><Relationship Id="rId5" Type="http://schemas.openxmlformats.org/officeDocument/2006/relationships/image" Target="../media/image50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47.gif" /><Relationship Id="rId3" Type="http://schemas.openxmlformats.org/officeDocument/2006/relationships/image" Target="../media/image48.jpeg" /><Relationship Id="rId4" Type="http://schemas.openxmlformats.org/officeDocument/2006/relationships/image" Target="../media/image49.jpeg" /><Relationship Id="rId5" Type="http://schemas.openxmlformats.org/officeDocument/2006/relationships/image" Target="../media/image50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2" Type="http://schemas.openxmlformats.org/officeDocument/2006/relationships/image" Target="../media/image48.jpeg" /><Relationship Id="rId3" Type="http://schemas.openxmlformats.org/officeDocument/2006/relationships/image" Target="../media/image49.jpeg" /><Relationship Id="rId4" Type="http://schemas.openxmlformats.org/officeDocument/2006/relationships/image" Target="../media/image50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Relationship Id="rId2" Type="http://schemas.openxmlformats.org/officeDocument/2006/relationships/image" Target="../media/image51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2.xml" /><Relationship Id="rId2" Type="http://schemas.openxmlformats.org/officeDocument/2006/relationships/image" Target="../media/image52.png" /><Relationship Id="rId3" Type="http://schemas.openxmlformats.org/officeDocument/2006/relationships/image" Target="../media/image53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4.png" /><Relationship Id="rId3" Type="http://schemas.openxmlformats.org/officeDocument/2006/relationships/image" Target="../media/image5.png" /><Relationship Id="rId4" Type="http://schemas.openxmlformats.org/officeDocument/2006/relationships/image" Target="../media/image6.png" /><Relationship Id="rId5" Type="http://schemas.openxmlformats.org/officeDocument/2006/relationships/image" Target="../media/image7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Relationship Id="rId2" Type="http://schemas.openxmlformats.org/officeDocument/2006/relationships/image" Target="../media/image8.png" /><Relationship Id="rId3" Type="http://schemas.openxmlformats.org/officeDocument/2006/relationships/image" Target="../media/image9.png" /><Relationship Id="rId4" Type="http://schemas.openxmlformats.org/officeDocument/2006/relationships/image" Target="../media/image10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1.png" /><Relationship Id="rId3" Type="http://schemas.openxmlformats.org/officeDocument/2006/relationships/image" Target="../media/image12.png" /><Relationship Id="rId4" Type="http://schemas.openxmlformats.org/officeDocument/2006/relationships/image" Target="../media/image13.png" /><Relationship Id="rId5" Type="http://schemas.openxmlformats.org/officeDocument/2006/relationships/image" Target="../media/image14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5.png" /><Relationship Id="rId3" Type="http://schemas.openxmlformats.org/officeDocument/2006/relationships/image" Target="../media/image16.png" /><Relationship Id="rId4" Type="http://schemas.openxmlformats.org/officeDocument/2006/relationships/image" Target="../media/image17.png" /><Relationship Id="rId5" Type="http://schemas.openxmlformats.org/officeDocument/2006/relationships/image" Target="../media/image18.png" /><Relationship Id="rId6" Type="http://schemas.openxmlformats.org/officeDocument/2006/relationships/image" Target="../media/image19.png" /><Relationship Id="rId7" Type="http://schemas.openxmlformats.org/officeDocument/2006/relationships/image" Target="../media/image20.png" /><Relationship Id="rId8" Type="http://schemas.openxmlformats.org/officeDocument/2006/relationships/image" Target="../media/image21.png" /><Relationship Id="rId9" Type="http://schemas.openxmlformats.org/officeDocument/2006/relationships/image" Target="../media/image2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3.png" /><Relationship Id="rId3" Type="http://schemas.openxmlformats.org/officeDocument/2006/relationships/image" Target="../media/image24.png" /><Relationship Id="rId4" Type="http://schemas.openxmlformats.org/officeDocument/2006/relationships/image" Target="../media/image25.png" /><Relationship Id="rId5" Type="http://schemas.openxmlformats.org/officeDocument/2006/relationships/image" Target="../media/image26.png" /><Relationship Id="rId6" Type="http://schemas.openxmlformats.org/officeDocument/2006/relationships/image" Target="../media/image27.png" /><Relationship Id="rId7" Type="http://schemas.openxmlformats.org/officeDocument/2006/relationships/image" Target="../media/image28.png" /><Relationship Id="rId8" Type="http://schemas.openxmlformats.org/officeDocument/2006/relationships/image" Target="../media/image29.png" /><Relationship Id="rId9" Type="http://schemas.openxmlformats.org/officeDocument/2006/relationships/image" Target="../media/image30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1.png" /><Relationship Id="rId3" Type="http://schemas.openxmlformats.org/officeDocument/2006/relationships/image" Target="../media/image32.png" /><Relationship Id="rId4" Type="http://schemas.openxmlformats.org/officeDocument/2006/relationships/image" Target="../media/image33.png" /><Relationship Id="rId5" Type="http://schemas.openxmlformats.org/officeDocument/2006/relationships/image" Target="../media/image34.png" /><Relationship Id="rId6" Type="http://schemas.openxmlformats.org/officeDocument/2006/relationships/image" Target="../media/image35.png" /><Relationship Id="rId7" Type="http://schemas.openxmlformats.org/officeDocument/2006/relationships/image" Target="../media/image36.png" /><Relationship Id="rId8" Type="http://schemas.openxmlformats.org/officeDocument/2006/relationships/image" Target="../media/image37.png" /><Relationship Id="rId9" Type="http://schemas.openxmlformats.org/officeDocument/2006/relationships/image" Target="../media/image38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" name="图片 12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-5715" y="-7620"/>
            <a:ext cx="12197715" cy="6866255"/>
          </a:xfrm>
          <a:prstGeom prst="rect">
            <a:avLst/>
          </a:prstGeom>
        </p:spPr>
      </p:pic>
      <p:sp>
        <p:nvSpPr>
          <p:cNvPr id="3" name="文本1" title=""/>
          <p:cNvSpPr txBox="1"/>
          <p:nvPr/>
        </p:nvSpPr>
        <p:spPr>
          <a:xfrm>
            <a:off x="7594816" y="4740545"/>
            <a:ext cx="1905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</a:p>
        </p:txBody>
      </p:sp>
      <p:sp>
        <p:nvSpPr>
          <p:cNvPr id="10" name="文本1" title=""/>
          <p:cNvSpPr txBox="1"/>
          <p:nvPr/>
        </p:nvSpPr>
        <p:spPr>
          <a:xfrm>
            <a:off x="421005" y="5786120"/>
            <a:ext cx="11349990" cy="668655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/>
            <a:r>
              <a:rPr lang="zh-CN" altLang="en-US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教科版物理九年级上册</a:t>
            </a:r>
            <a:r>
              <a:rPr lang="en-US" altLang="zh-CN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en-US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章</a:t>
            </a:r>
            <a:r>
              <a:rPr lang="en-US" altLang="zh-CN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4000" b="1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简单电路</a:t>
            </a:r>
            <a:endParaRPr lang="zh-CN" altLang="en-US" sz="4000" b="1" i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" name="矩形 19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二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通路、开路和短路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465455" y="1114425"/>
            <a:ext cx="1138745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通路</a:t>
            </a:r>
            <a:r>
              <a:rPr lang="zh-CN" altLang="en-US" sz="2800" b="1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800" b="1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closed circuit</a:t>
            </a:r>
            <a:r>
              <a:rPr lang="zh-CN" altLang="en-US" sz="2800" b="1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 sz="2800">
                <a:solidFill>
                  <a:srgbClr val="00AFAD"/>
                </a:solidFill>
                <a:latin typeface="汉仪旗黑-55简"/>
                <a:ea typeface="汉仪旗黑-55简"/>
              </a:rPr>
              <a:t>：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闭合电路中的开关，就有电流通过用电器，接通的电路</a:t>
            </a:r>
            <a:r>
              <a:rPr lang="zh-CN" altLang="en-US" sz="2800">
                <a:solidFill>
                  <a:srgbClr val="231F20"/>
                </a:solidFill>
                <a:latin typeface="FZSSJW--GB1-0"/>
                <a:ea typeface="FZSSJW--GB1-0"/>
              </a:rPr>
              <a:t>。</a:t>
            </a:r>
            <a:endParaRPr lang="zh-CN" altLang="en-US" sz="2800">
              <a:solidFill>
                <a:srgbClr val="231F20"/>
              </a:solidFill>
              <a:latin typeface="FZSSJW--GB1-0"/>
              <a:ea typeface="FZSSJW--GB1-0"/>
            </a:endParaRPr>
          </a:p>
        </p:txBody>
      </p:sp>
      <p:pic>
        <p:nvPicPr>
          <p:cNvPr id="22" name="图片 21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1455103" y="1929130"/>
            <a:ext cx="9610725" cy="46672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" name="矩形 19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二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通路、开路和短路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465455" y="1114425"/>
            <a:ext cx="1138745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开路（open circuit）</a:t>
            </a:r>
            <a:r>
              <a:rPr lang="zh-CN" altLang="en-US" sz="2800" b="1">
                <a:solidFill>
                  <a:srgbClr val="00AFAD"/>
                </a:solidFill>
                <a:latin typeface="汉仪旗黑-55简"/>
                <a:ea typeface="汉仪旗黑-55简"/>
              </a:rPr>
              <a:t>：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</a:rPr>
              <a:t>断开开关，电路中就没有电流了，断开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</a:rPr>
              <a:t>的电路。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996950" y="1687195"/>
            <a:ext cx="9316085" cy="448373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" name="矩形 19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二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通路、开路和短路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465455" y="1114425"/>
            <a:ext cx="1138745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短路（</a:t>
            </a:r>
            <a:r>
              <a:rPr lang="en-US" altLang="zh-CN" sz="2800" b="1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short circuit</a:t>
            </a:r>
            <a:r>
              <a:rPr lang="zh-CN" altLang="en-US" sz="2800" b="1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 sz="2800" b="1">
                <a:solidFill>
                  <a:srgbClr val="00AFAD"/>
                </a:solidFill>
                <a:latin typeface="汉仪旗黑-55简"/>
                <a:ea typeface="汉仪旗黑-55简"/>
              </a:rPr>
              <a:t>：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</a:rPr>
              <a:t>由于错误的操作或故障，使导线不通过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</a:rPr>
              <a:t>用电器直接跟电源两极连接。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0" y="1823085"/>
            <a:ext cx="4845050" cy="4694555"/>
          </a:xfrm>
          <a:prstGeom prst="rect">
            <a:avLst/>
          </a:prstGeom>
        </p:spPr>
      </p:pic>
      <p:sp>
        <p:nvSpPr>
          <p:cNvPr id="4" name="文本框 3" title=""/>
          <p:cNvSpPr txBox="1"/>
          <p:nvPr/>
        </p:nvSpPr>
        <p:spPr>
          <a:xfrm>
            <a:off x="581025" y="2837815"/>
            <a:ext cx="542925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短路时，用电器不能正常工作，而且会烧坏电源，甚至造成火灾。因此，一定要避免短路。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217400" y="10299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1" title=""/>
          <p:cNvSpPr txBox="1"/>
          <p:nvPr/>
        </p:nvSpPr>
        <p:spPr>
          <a:xfrm>
            <a:off x="846455" y="922655"/>
            <a:ext cx="10179050" cy="15201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如图所示，把导线接在一个小灯泡的两端，你会看到这个小灯泡熄灭了，而另一个小灯泡还在发光，这是为什么？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title=""/>
          <p:cNvPicPr/>
          <p:nvPr/>
        </p:nvPicPr>
        <p:blipFill>
          <a:blip r:embed="rId2">
            <a:lum bright="-12000" contrast="30000"/>
          </a:blip>
          <a:stretch>
            <a:fillRect/>
          </a:stretch>
        </p:blipFill>
        <p:spPr>
          <a:xfrm>
            <a:off x="2936875" y="2590800"/>
            <a:ext cx="5299075" cy="3599180"/>
          </a:xfrm>
          <a:prstGeom prst="rect">
            <a:avLst/>
          </a:prstGeom>
        </p:spPr>
      </p:pic>
      <p:sp>
        <p:nvSpPr>
          <p:cNvPr id="20" name="矩形 19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二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通路、开路和短路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2" title=""/>
          <p:cNvSpPr txBox="1"/>
          <p:nvPr/>
        </p:nvSpPr>
        <p:spPr>
          <a:xfrm>
            <a:off x="1296670" y="1078230"/>
            <a:ext cx="9201785" cy="143065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en-US" altLang="zh-CN" sz="2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如果电路是接通的，但用电器两端被导线直接连通，这种情况叫做该</a:t>
            </a:r>
            <a:r>
              <a:rPr lang="zh-CN" altLang="en-US" sz="26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用电器被短接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6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形状1" title=""/>
          <p:cNvSpPr txBox="1"/>
          <p:nvPr/>
        </p:nvSpPr>
        <p:spPr>
          <a:xfrm>
            <a:off x="5566162" y="3428743"/>
            <a:ext cx="4622092" cy="1316974"/>
          </a:xfrm>
          <a:custGeom>
            <a:gdLst>
              <a:gd name="connsiteX0" fmla="*/ 2717041 w 4622092"/>
              <a:gd name="connsiteY0" fmla="*/ 0 h 1316974"/>
              <a:gd name="connsiteX1" fmla="*/ 2985302 w 4622092"/>
              <a:gd name="connsiteY1" fmla="*/ 0 h 1316974"/>
              <a:gd name="connsiteX2" fmla="*/ 3433583 w 4622092"/>
              <a:gd name="connsiteY2" fmla="*/ 143627 h 1316974"/>
              <a:gd name="connsiteX3" fmla="*/ 4071170 w 4622092"/>
              <a:gd name="connsiteY3" fmla="*/ 136667 h 1316974"/>
              <a:gd name="connsiteX4" fmla="*/ 4434710 w 4622092"/>
              <a:gd name="connsiteY4" fmla="*/ 503351 h 1316974"/>
              <a:gd name="connsiteX5" fmla="*/ 4540376 w 4622092"/>
              <a:gd name="connsiteY5" fmla="*/ 625463 h 1316974"/>
              <a:gd name="connsiteX6" fmla="*/ 4622092 w 4622092"/>
              <a:gd name="connsiteY6" fmla="*/ 1003788 h 1316974"/>
              <a:gd name="connsiteX7" fmla="*/ 3662195 w 4622092"/>
              <a:gd name="connsiteY7" fmla="*/ 1167883 h 1316974"/>
              <a:gd name="connsiteX8" fmla="*/ 3335211 w 4622092"/>
              <a:gd name="connsiteY8" fmla="*/ 1257675 h 1316974"/>
              <a:gd name="connsiteX9" fmla="*/ 2346592 w 4622092"/>
              <a:gd name="connsiteY9" fmla="*/ 1316974 h 1316974"/>
              <a:gd name="connsiteX10" fmla="*/ 1695052 w 4622092"/>
              <a:gd name="connsiteY10" fmla="*/ 1202182 h 1316974"/>
              <a:gd name="connsiteX11" fmla="*/ 1099900 w 4622092"/>
              <a:gd name="connsiteY11" fmla="*/ 1217580 h 1316974"/>
              <a:gd name="connsiteX12" fmla="*/ 658137 w 4622092"/>
              <a:gd name="connsiteY12" fmla="*/ 1055792 h 1316974"/>
              <a:gd name="connsiteX13" fmla="*/ 279646 w 4622092"/>
              <a:gd name="connsiteY13" fmla="*/ 1056064 h 1316974"/>
              <a:gd name="connsiteX14" fmla="*/ 0 w 4622092"/>
              <a:gd name="connsiteY14" fmla="*/ 713966 h 1316974"/>
              <a:gd name="connsiteX15" fmla="*/ 213155 w 4622092"/>
              <a:gd name="connsiteY15" fmla="*/ 558275 h 1316974"/>
              <a:gd name="connsiteX16" fmla="*/ 187382 w 4622092"/>
              <a:gd name="connsiteY16" fmla="*/ 337669 h 1316974"/>
              <a:gd name="connsiteX17" fmla="*/ 894416 w 4622092"/>
              <a:gd name="connsiteY17" fmla="*/ 223637 h 1316974"/>
              <a:gd name="connsiteX18" fmla="*/ 1179773 w 4622092"/>
              <a:gd name="connsiteY18" fmla="*/ 122160 h 1316974"/>
              <a:gd name="connsiteX19" fmla="*/ 1957388 w 4622092"/>
              <a:gd name="connsiteY19" fmla="*/ 37273 h 1316974"/>
              <a:gd name="connsiteX20" fmla="*/ 2345952 w 4622092"/>
              <a:gd name="connsiteY20" fmla="*/ 28798 h 131697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22092" h="1316974">
                <a:moveTo>
                  <a:pt x="2717041" y="0"/>
                </a:moveTo>
                <a:cubicBezTo>
                  <a:pt x="2985302" y="0"/>
                  <a:pt x="3224598" y="63257"/>
                  <a:pt x="3347695" y="156398"/>
                </a:cubicBezTo>
                <a:cubicBezTo>
                  <a:pt x="3433583" y="143627"/>
                  <a:pt x="3526184" y="136667"/>
                  <a:pt x="3622721" y="136667"/>
                </a:cubicBezTo>
                <a:cubicBezTo>
                  <a:pt x="4071170" y="136667"/>
                  <a:pt x="4434710" y="286856"/>
                  <a:pt x="4434710" y="472123"/>
                </a:cubicBezTo>
                <a:cubicBezTo>
                  <a:pt x="4434710" y="503351"/>
                  <a:pt x="4424381" y="533582"/>
                  <a:pt x="4405059" y="562265"/>
                </a:cubicBezTo>
                <a:cubicBezTo>
                  <a:pt x="4540376" y="625463"/>
                  <a:pt x="4622092" y="707073"/>
                  <a:pt x="4622092" y="795154"/>
                </a:cubicBezTo>
                <a:cubicBezTo>
                  <a:pt x="4622092" y="1003788"/>
                  <a:pt x="4216605" y="1167883"/>
                  <a:pt x="3716412" y="1167883"/>
                </a:cubicBezTo>
                <a:cubicBezTo>
                  <a:pt x="3662195" y="1167883"/>
                  <a:pt x="3609092" y="1165955"/>
                  <a:pt x="3557496" y="1162251"/>
                </a:cubicBezTo>
                <a:cubicBezTo>
                  <a:pt x="3335211" y="1257675"/>
                  <a:pt x="3025251" y="1316974"/>
                  <a:pt x="2685810" y="1316974"/>
                </a:cubicBezTo>
                <a:cubicBezTo>
                  <a:pt x="2346592" y="1316974"/>
                  <a:pt x="2041635" y="1262941"/>
                  <a:pt x="1817954" y="1175033"/>
                </a:cubicBezTo>
                <a:cubicBezTo>
                  <a:pt x="1695052" y="1202182"/>
                  <a:pt x="1554573" y="1217580"/>
                  <a:pt x="1405366" y="1217580"/>
                </a:cubicBezTo>
                <a:cubicBezTo>
                  <a:pt x="1099900" y="1217580"/>
                  <a:pt x="831017" y="1153044"/>
                  <a:pt x="674644" y="1055258"/>
                </a:cubicBezTo>
                <a:cubicBezTo>
                  <a:pt x="658137" y="1055792"/>
                  <a:pt x="641450" y="1056064"/>
                  <a:pt x="624607" y="1056064"/>
                </a:cubicBezTo>
                <a:cubicBezTo>
                  <a:pt x="279646" y="1056064"/>
                  <a:pt x="0" y="942032"/>
                  <a:pt x="0" y="795154"/>
                </a:cubicBezTo>
                <a:cubicBezTo>
                  <a:pt x="0" y="713966"/>
                  <a:pt x="101964" y="640224"/>
                  <a:pt x="258704" y="594538"/>
                </a:cubicBezTo>
                <a:cubicBezTo>
                  <a:pt x="213155" y="558275"/>
                  <a:pt x="187382" y="516712"/>
                  <a:pt x="187382" y="472123"/>
                </a:cubicBezTo>
                <a:cubicBezTo>
                  <a:pt x="187382" y="337669"/>
                  <a:pt x="467028" y="223637"/>
                  <a:pt x="811989" y="223637"/>
                </a:cubicBezTo>
                <a:cubicBezTo>
                  <a:pt x="894416" y="223637"/>
                  <a:pt x="973114" y="230148"/>
                  <a:pt x="1045158" y="241892"/>
                </a:cubicBezTo>
                <a:cubicBezTo>
                  <a:pt x="1179773" y="122160"/>
                  <a:pt x="1475703" y="37273"/>
                  <a:pt x="1811360" y="37273"/>
                </a:cubicBezTo>
                <a:cubicBezTo>
                  <a:pt x="1957388" y="37273"/>
                  <a:pt x="2094051" y="51356"/>
                  <a:pt x="2213958" y="76142"/>
                </a:cubicBezTo>
                <a:cubicBezTo>
                  <a:pt x="2345952" y="28798"/>
                  <a:pt x="2521535" y="0"/>
                  <a:pt x="2717041" y="0"/>
                </a:cubicBezTo>
                <a:close/>
              </a:path>
            </a:pathLst>
          </a:custGeom>
          <a:solidFill>
            <a:srgbClr val="CCFAFF">
              <a:alpha val="100000"/>
            </a:srgbClr>
          </a:solidFill>
          <a:ln w="19050">
            <a:solidFill>
              <a:srgbClr val="FFFF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2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小灯泡被短接而熄灭，电流流经外加导线而绕过了小灯泡</a:t>
            </a:r>
            <a:endParaRPr lang="zh-CN" altLang="en-US" sz="22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title=""/>
          <p:cNvPicPr/>
          <p:nvPr/>
        </p:nvPicPr>
        <p:blipFill>
          <a:blip r:embed="rId2">
            <a:lum bright="-12000" contrast="12000"/>
          </a:blip>
          <a:stretch>
            <a:fillRect/>
          </a:stretch>
        </p:blipFill>
        <p:spPr>
          <a:xfrm>
            <a:off x="514350" y="2812098"/>
            <a:ext cx="4572000" cy="3114675"/>
          </a:xfrm>
          <a:prstGeom prst="rect">
            <a:avLst/>
          </a:prstGeom>
        </p:spPr>
      </p:pic>
      <p:sp>
        <p:nvSpPr>
          <p:cNvPr id="20" name="矩形 19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二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通路、开路和短路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" name="矩形 19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三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电路图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pSp>
        <p:nvGrpSpPr>
          <p:cNvPr id="14" name="组合 13" title=""/>
          <p:cNvGrpSpPr/>
          <p:nvPr/>
        </p:nvGrpSpPr>
        <p:grpSpPr>
          <a:xfrm>
            <a:off x="5352415" y="846455"/>
            <a:ext cx="6424930" cy="5953760"/>
            <a:chOff x="7849" y="1333"/>
            <a:chExt cx="10118" cy="9376"/>
          </a:xfrm>
        </p:grpSpPr>
        <p:pic>
          <p:nvPicPr>
            <p:cNvPr id="3" name="图片1"/>
            <p:cNvPicPr>
              <a:picLocks noChangeAspect="1"/>
            </p:cNvPicPr>
            <p:nvPr/>
          </p:nvPicPr>
          <p:blipFill>
            <a:blip r:embed="rId2">
              <a:lum bright="-12000" contrast="36000"/>
            </a:blip>
            <a:srcRect l="6031" t="4206" r="10090" b="8183"/>
            <a:stretch>
              <a:fillRect/>
            </a:stretch>
          </p:blipFill>
          <p:spPr>
            <a:xfrm>
              <a:off x="7849" y="1333"/>
              <a:ext cx="10119" cy="9377"/>
            </a:xfrm>
            <a:prstGeom prst="octagon">
              <a:avLst/>
            </a:prstGeom>
          </p:spPr>
        </p:pic>
        <p:sp>
          <p:nvSpPr>
            <p:cNvPr id="4" name="等腰三角形 3"/>
            <p:cNvSpPr/>
            <p:nvPr/>
          </p:nvSpPr>
          <p:spPr>
            <a:xfrm rot="15960000">
              <a:off x="13579" y="5418"/>
              <a:ext cx="1184" cy="1205"/>
            </a:xfrm>
            <a:prstGeom prst="triangle">
              <a:avLst/>
            </a:prstGeom>
            <a:solidFill>
              <a:srgbClr val="A1ECF6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13741" y="5659"/>
              <a:ext cx="1369" cy="822"/>
              <a:chOff x="2058" y="3025"/>
              <a:chExt cx="3944" cy="2362"/>
            </a:xfrm>
          </p:grpSpPr>
          <p:pic>
            <p:nvPicPr>
              <p:cNvPr id="5" name="图片 4"/>
              <p:cNvPicPr/>
              <p:nvPr/>
            </p:nvPicPr>
            <p:blipFill>
              <a:blip r:embed="rId3"/>
              <a:srcRect t="32105"/>
              <a:stretch>
                <a:fillRect/>
              </a:stretch>
            </p:blipFill>
            <p:spPr>
              <a:xfrm flipH="1">
                <a:off x="2058" y="3453"/>
                <a:ext cx="3945" cy="1935"/>
              </a:xfrm>
              <a:prstGeom prst="rect">
                <a:avLst/>
              </a:prstGeom>
            </p:spPr>
          </p:pic>
          <p:sp>
            <p:nvSpPr>
              <p:cNvPr id="7" name="等腰三角形 6"/>
              <p:cNvSpPr/>
              <p:nvPr/>
            </p:nvSpPr>
            <p:spPr>
              <a:xfrm rot="1800000">
                <a:off x="3569" y="3253"/>
                <a:ext cx="1070" cy="586"/>
              </a:xfrm>
              <a:prstGeom prst="triangle">
                <a:avLst/>
              </a:prstGeom>
              <a:solidFill>
                <a:srgbClr val="A1ECF6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6" name="图片 5"/>
              <p:cNvPicPr/>
              <p:nvPr/>
            </p:nvPicPr>
            <p:blipFill>
              <a:blip r:embed="rId3"/>
              <a:srcRect l="35741" r="-11179" b="55614"/>
              <a:stretch>
                <a:fillRect/>
              </a:stretch>
            </p:blipFill>
            <p:spPr>
              <a:xfrm>
                <a:off x="3712" y="3025"/>
                <a:ext cx="2200" cy="791"/>
              </a:xfrm>
              <a:prstGeom prst="rect">
                <a:avLst/>
              </a:prstGeom>
            </p:spPr>
          </p:pic>
        </p:grpSp>
        <p:sp>
          <p:nvSpPr>
            <p:cNvPr id="9" name="梯形 8"/>
            <p:cNvSpPr/>
            <p:nvPr/>
          </p:nvSpPr>
          <p:spPr>
            <a:xfrm rot="15780000">
              <a:off x="15385" y="5388"/>
              <a:ext cx="2400" cy="1235"/>
            </a:xfrm>
            <a:prstGeom prst="trapezoid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6079" y="5054"/>
              <a:ext cx="666" cy="2077"/>
              <a:chOff x="5229" y="2471"/>
              <a:chExt cx="2220" cy="5822"/>
            </a:xfrm>
          </p:grpSpPr>
          <p:pic>
            <p:nvPicPr>
              <p:cNvPr id="10" name="图片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29" y="2471"/>
                <a:ext cx="2221" cy="5335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/>
            </p:nvSpPr>
            <p:spPr>
              <a:xfrm>
                <a:off x="5893" y="7391"/>
                <a:ext cx="397" cy="50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6430" y="7791"/>
                <a:ext cx="397" cy="50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5" name="文本框 14" title=""/>
          <p:cNvSpPr txBox="1"/>
          <p:nvPr/>
        </p:nvSpPr>
        <p:spPr>
          <a:xfrm>
            <a:off x="135255" y="1077595"/>
            <a:ext cx="5091430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在设计电路时，画出电路中的电源、开关、用电器等元件的实物图，不是一件容易的事情，且不规范。因此，国家制定了统一标准，规定了电路图形符号。使用这种符号画出的电路叫作</a:t>
            </a:r>
            <a:r>
              <a:rPr lang="zh-CN" altLang="en-US" sz="280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电路图（</a:t>
            </a:r>
            <a:r>
              <a:rPr lang="en-US" altLang="zh-CN" sz="2800" b="1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circuit diagram</a:t>
            </a:r>
            <a:r>
              <a:rPr lang="zh-CN" altLang="en-US" sz="280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1688716" y="1109789"/>
            <a:ext cx="7000558" cy="6863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（1）元件位置安排要适当，分布要均匀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1" title=""/>
          <p:cNvSpPr txBox="1"/>
          <p:nvPr/>
        </p:nvSpPr>
        <p:spPr>
          <a:xfrm>
            <a:off x="6248400" y="3886200"/>
            <a:ext cx="381000" cy="381000"/>
          </a:xfrm>
          <a:custGeom>
            <a:gdLst>
              <a:gd name="connsiteX0" fmla="*/ 285750 w 381000"/>
              <a:gd name="connsiteY0" fmla="*/ 0 h 381000"/>
              <a:gd name="connsiteX1" fmla="*/ 381000 w 381000"/>
              <a:gd name="connsiteY1" fmla="*/ 190500 h 381000"/>
              <a:gd name="connsiteX2" fmla="*/ 285750 w 381000"/>
              <a:gd name="connsiteY2" fmla="*/ 381000 h 381000"/>
              <a:gd name="connsiteX3" fmla="*/ 285750 w 381000"/>
              <a:gd name="connsiteY3" fmla="*/ 285750 h 381000"/>
              <a:gd name="connsiteX4" fmla="*/ 0 w 381000"/>
              <a:gd name="connsiteY4" fmla="*/ 285750 h 381000"/>
              <a:gd name="connsiteX5" fmla="*/ 0 w 381000"/>
              <a:gd name="connsiteY5" fmla="*/ 95250 h 381000"/>
              <a:gd name="connsiteX6" fmla="*/ 285750 w 381000"/>
              <a:gd name="connsiteY6" fmla="*/ 95250 h 381000"/>
              <a:gd name="connsiteX7" fmla="*/ 285750 w 381000"/>
              <a:gd name="connsiteY7" fmla="*/ 0 h 381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81000">
                <a:moveTo>
                  <a:pt x="285750" y="0"/>
                </a:moveTo>
                <a:lnTo>
                  <a:pt x="381000" y="190500"/>
                </a:lnTo>
                <a:lnTo>
                  <a:pt x="285750" y="381000"/>
                </a:lnTo>
                <a:lnTo>
                  <a:pt x="285750" y="285750"/>
                </a:lnTo>
                <a:lnTo>
                  <a:pt x="0" y="285750"/>
                </a:lnTo>
                <a:lnTo>
                  <a:pt x="0" y="95250"/>
                </a:lnTo>
                <a:lnTo>
                  <a:pt x="285750" y="95250"/>
                </a:lnTo>
                <a:lnTo>
                  <a:pt x="28575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4" name="组合1" title=""/>
          <p:cNvGrpSpPr/>
          <p:nvPr/>
        </p:nvGrpSpPr>
        <p:grpSpPr>
          <a:xfrm>
            <a:off x="7611666" y="1856680"/>
            <a:ext cx="3084195" cy="869914"/>
            <a:chExt cx="3084195" cy="869914"/>
          </a:xfrm>
        </p:grpSpPr>
        <p:sp>
          <p:nvSpPr>
            <p:cNvPr id="5" name="文本3"/>
            <p:cNvSpPr txBox="1"/>
            <p:nvPr/>
          </p:nvSpPr>
          <p:spPr>
            <a:xfrm>
              <a:off x="0" y="183515"/>
              <a:ext cx="3084195" cy="68639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900"/>
                </a:lnSpc>
              </a:pP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这样画好吗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6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7724" y="0"/>
              <a:ext cx="692150" cy="762000"/>
            </a:xfrm>
            <a:prstGeom prst="rect">
              <a:avLst/>
            </a:prstGeom>
          </p:spPr>
        </p:pic>
      </p:grpSp>
      <p:grpSp>
        <p:nvGrpSpPr>
          <p:cNvPr id="8" name="组合2" title=""/>
          <p:cNvGrpSpPr/>
          <p:nvPr/>
        </p:nvGrpSpPr>
        <p:grpSpPr>
          <a:xfrm>
            <a:off x="7422191" y="3276445"/>
            <a:ext cx="3260127" cy="2989062"/>
            <a:chOff x="344249" y="306083"/>
            <a:chExt cx="3260127" cy="2989062"/>
          </a:xfrm>
        </p:grpSpPr>
        <p:sp>
          <p:nvSpPr>
            <p:cNvPr id="10" name="文本4"/>
            <p:cNvSpPr txBox="1"/>
            <p:nvPr/>
          </p:nvSpPr>
          <p:spPr>
            <a:xfrm>
              <a:off x="1359279" y="2594419"/>
              <a:ext cx="1320838" cy="70072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900"/>
                </a:lnSpc>
              </a:pPr>
              <a:r>
                <a:rPr lang="zh-CN" altLang="en-US" sz="28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电路图</a:t>
              </a:r>
              <a:endPara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形状3"/>
            <p:cNvSpPr txBox="1"/>
            <p:nvPr/>
          </p:nvSpPr>
          <p:spPr>
            <a:xfrm flipH="1">
              <a:off x="347400" y="2224064"/>
              <a:ext cx="317051" cy="1905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4"/>
            <p:cNvSpPr txBox="1"/>
            <p:nvPr/>
          </p:nvSpPr>
          <p:spPr>
            <a:xfrm>
              <a:off x="2419759" y="308915"/>
              <a:ext cx="1167323" cy="1905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形状5"/>
            <p:cNvSpPr txBox="1"/>
            <p:nvPr/>
          </p:nvSpPr>
          <p:spPr>
            <a:xfrm>
              <a:off x="3578165" y="1295968"/>
              <a:ext cx="19050" cy="916452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形状6"/>
            <p:cNvSpPr txBox="1"/>
            <p:nvPr/>
          </p:nvSpPr>
          <p:spPr>
            <a:xfrm flipV="1">
              <a:off x="344249" y="326644"/>
              <a:ext cx="19050" cy="1906337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形状7"/>
            <p:cNvSpPr txBox="1"/>
            <p:nvPr/>
          </p:nvSpPr>
          <p:spPr>
            <a:xfrm flipV="1">
              <a:off x="347400" y="317119"/>
              <a:ext cx="2461466" cy="1905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形状8"/>
            <p:cNvSpPr txBox="1"/>
            <p:nvPr/>
          </p:nvSpPr>
          <p:spPr>
            <a:xfrm>
              <a:off x="3578165" y="306083"/>
              <a:ext cx="19050" cy="989886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形状9"/>
            <p:cNvSpPr txBox="1"/>
            <p:nvPr/>
          </p:nvSpPr>
          <p:spPr>
            <a:xfrm>
              <a:off x="3255620" y="2206440"/>
              <a:ext cx="348756" cy="1905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形状10"/>
            <p:cNvSpPr txBox="1"/>
            <p:nvPr/>
          </p:nvSpPr>
          <p:spPr>
            <a:xfrm>
              <a:off x="1102558" y="2224064"/>
              <a:ext cx="533222" cy="1905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形状11"/>
            <p:cNvSpPr txBox="1"/>
            <p:nvPr/>
          </p:nvSpPr>
          <p:spPr>
            <a:xfrm flipV="1">
              <a:off x="1863479" y="2212420"/>
              <a:ext cx="922329" cy="2056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形状12"/>
            <p:cNvSpPr txBox="1"/>
            <p:nvPr/>
          </p:nvSpPr>
          <p:spPr>
            <a:xfrm>
              <a:off x="1854562" y="1909874"/>
              <a:ext cx="19050" cy="56397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形状13"/>
            <p:cNvSpPr txBox="1"/>
            <p:nvPr/>
          </p:nvSpPr>
          <p:spPr>
            <a:xfrm>
              <a:off x="1626863" y="2050866"/>
              <a:ext cx="19050" cy="28198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2" name="形状14"/>
            <p:cNvSpPr txBox="1"/>
            <p:nvPr/>
          </p:nvSpPr>
          <p:spPr>
            <a:xfrm>
              <a:off x="655882" y="1976161"/>
              <a:ext cx="472694" cy="250173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3" name="形状15"/>
            <p:cNvSpPr txBox="1"/>
            <p:nvPr/>
          </p:nvSpPr>
          <p:spPr>
            <a:xfrm>
              <a:off x="2787363" y="1990895"/>
              <a:ext cx="464574" cy="463998"/>
            </a:xfrm>
            <a:custGeom>
              <a:gdLst>
                <a:gd name="connsiteX0" fmla="*/ 232287 w 464574"/>
                <a:gd name="connsiteY0" fmla="*/ 0 h 463998"/>
                <a:gd name="connsiteX1" fmla="*/ 360575 w 464574"/>
                <a:gd name="connsiteY1" fmla="*/ 0 h 463998"/>
                <a:gd name="connsiteX2" fmla="*/ 464574 w 464574"/>
                <a:gd name="connsiteY2" fmla="*/ 360128 h 463998"/>
                <a:gd name="connsiteX3" fmla="*/ 103998 w 464574"/>
                <a:gd name="connsiteY3" fmla="*/ 463998 h 463998"/>
                <a:gd name="connsiteX4" fmla="*/ 0 w 464574"/>
                <a:gd name="connsiteY4" fmla="*/ 103869 h 46399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4574" h="463998">
                  <a:moveTo>
                    <a:pt x="232287" y="0"/>
                  </a:moveTo>
                  <a:cubicBezTo>
                    <a:pt x="360575" y="0"/>
                    <a:pt x="464574" y="103869"/>
                    <a:pt x="464574" y="231999"/>
                  </a:cubicBezTo>
                  <a:cubicBezTo>
                    <a:pt x="464574" y="360128"/>
                    <a:pt x="360575" y="463998"/>
                    <a:pt x="232287" y="463998"/>
                  </a:cubicBezTo>
                  <a:cubicBezTo>
                    <a:pt x="103998" y="463998"/>
                    <a:pt x="0" y="360128"/>
                    <a:pt x="0" y="231999"/>
                  </a:cubicBezTo>
                  <a:cubicBezTo>
                    <a:pt x="0" y="103869"/>
                    <a:pt x="103998" y="0"/>
                    <a:pt x="232287" y="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4" name="形状16"/>
            <p:cNvSpPr txBox="1"/>
            <p:nvPr/>
          </p:nvSpPr>
          <p:spPr>
            <a:xfrm>
              <a:off x="2851956" y="2055408"/>
              <a:ext cx="323959" cy="31264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形状17"/>
            <p:cNvSpPr txBox="1"/>
            <p:nvPr/>
          </p:nvSpPr>
          <p:spPr>
            <a:xfrm flipH="1">
              <a:off x="2851956" y="2043994"/>
              <a:ext cx="303091" cy="334972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6" name="组合3" title=""/>
          <p:cNvGrpSpPr/>
          <p:nvPr/>
        </p:nvGrpSpPr>
        <p:grpSpPr>
          <a:xfrm>
            <a:off x="1997488" y="2429085"/>
            <a:ext cx="4246562" cy="3337035"/>
            <a:chExt cx="4246562" cy="3337035"/>
          </a:xfrm>
        </p:grpSpPr>
        <p:sp>
          <p:nvSpPr>
            <p:cNvPr id="27" name="文本5"/>
            <p:cNvSpPr txBox="1"/>
            <p:nvPr/>
          </p:nvSpPr>
          <p:spPr>
            <a:xfrm>
              <a:off x="1165707" y="2650636"/>
              <a:ext cx="2006407" cy="68639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900"/>
                </a:lnSpc>
              </a:pP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实物连线图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8" name="图片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0"/>
              <a:ext cx="1728787" cy="1207163"/>
            </a:xfrm>
            <a:prstGeom prst="rect">
              <a:avLst/>
            </a:prstGeom>
          </p:spPr>
        </p:pic>
        <p:pic>
          <p:nvPicPr>
            <p:cNvPr id="29" name="图片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23962" y="1658260"/>
              <a:ext cx="2232025" cy="879958"/>
            </a:xfrm>
            <a:prstGeom prst="rect">
              <a:avLst/>
            </a:prstGeom>
          </p:spPr>
        </p:pic>
        <p:pic>
          <p:nvPicPr>
            <p:cNvPr id="30" name="图片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3462" y="136600"/>
              <a:ext cx="1943100" cy="1242107"/>
            </a:xfrm>
            <a:prstGeom prst="rect">
              <a:avLst/>
            </a:prstGeom>
          </p:spPr>
        </p:pic>
        <p:sp>
          <p:nvSpPr>
            <p:cNvPr id="31" name="形状19"/>
            <p:cNvSpPr txBox="1"/>
            <p:nvPr/>
          </p:nvSpPr>
          <p:spPr>
            <a:xfrm>
              <a:off x="163512" y="684588"/>
              <a:ext cx="1168400" cy="1493070"/>
            </a:xfrm>
            <a:custGeom>
              <a:gdLst>
                <a:gd name="connsiteX0" fmla="*/ 1168400 w 1168400"/>
                <a:gd name="connsiteY0" fmla="*/ 1493070 h 1493070"/>
                <a:gd name="connsiteX1" fmla="*/ 721942 w 1168400"/>
                <a:gd name="connsiteY1" fmla="*/ 1165767 h 1493070"/>
                <a:gd name="connsiteX2" fmla="*/ -77083 w 1168400"/>
                <a:gd name="connsiteY2" fmla="*/ 340775 h 149307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1493070" fill="none">
                  <a:moveTo>
                    <a:pt x="1168400" y="1493070"/>
                  </a:moveTo>
                  <a:cubicBezTo>
                    <a:pt x="721942" y="1165767"/>
                    <a:pt x="275484" y="838465"/>
                    <a:pt x="99201" y="589620"/>
                  </a:cubicBezTo>
                  <a:cubicBezTo>
                    <a:pt x="-77083" y="340775"/>
                    <a:pt x="16808" y="170387"/>
                    <a:pt x="110698" y="0"/>
                  </a:cubicBezTo>
                </a:path>
              </a:pathLst>
            </a:custGeom>
            <a:ln w="3810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2" name="形状20"/>
            <p:cNvSpPr txBox="1"/>
            <p:nvPr/>
          </p:nvSpPr>
          <p:spPr>
            <a:xfrm>
              <a:off x="3300412" y="954611"/>
              <a:ext cx="746125" cy="1264344"/>
            </a:xfrm>
            <a:custGeom>
              <a:gdLst>
                <a:gd name="connsiteX0" fmla="*/ 548171 w 746125"/>
                <a:gd name="connsiteY0" fmla="*/ 0 h 1264344"/>
                <a:gd name="connsiteX1" fmla="*/ 677471 w 746125"/>
                <a:gd name="connsiteY1" fmla="*/ 325135 h 1264344"/>
                <a:gd name="connsiteX2" fmla="*/ 624047 w 746125"/>
                <a:gd name="connsiteY2" fmla="*/ 1071719 h 126434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6125" h="1264344" fill="none">
                  <a:moveTo>
                    <a:pt x="548171" y="0"/>
                  </a:moveTo>
                  <a:cubicBezTo>
                    <a:pt x="677471" y="325135"/>
                    <a:pt x="806771" y="650271"/>
                    <a:pt x="715409" y="860995"/>
                  </a:cubicBezTo>
                  <a:cubicBezTo>
                    <a:pt x="624047" y="1071719"/>
                    <a:pt x="0" y="1264344"/>
                    <a:pt x="0" y="1264344"/>
                  </a:cubicBezTo>
                </a:path>
              </a:pathLst>
            </a:custGeom>
            <a:ln w="38100">
              <a:solidFill>
                <a:srgbClr val="00B0F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3" name="形状18"/>
            <p:cNvSpPr txBox="1"/>
            <p:nvPr/>
          </p:nvSpPr>
          <p:spPr>
            <a:xfrm>
              <a:off x="1421709" y="831292"/>
              <a:ext cx="1375394" cy="274896"/>
            </a:xfrm>
            <a:custGeom>
              <a:gdLst>
                <a:gd name="connsiteX0" fmla="*/ 0 w 1375394"/>
                <a:gd name="connsiteY0" fmla="*/ 0 h 274896"/>
                <a:gd name="connsiteX1" fmla="*/ 1206371 w 1375394"/>
                <a:gd name="connsiteY1" fmla="*/ 400107 h 274896"/>
                <a:gd name="connsiteX2" fmla="*/ 1441513 w 1375394"/>
                <a:gd name="connsiteY2" fmla="*/ 35620 h 27489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5394" h="274896" fill="none">
                  <a:moveTo>
                    <a:pt x="0" y="0"/>
                  </a:moveTo>
                  <a:quadBezTo>
                    <a:pt x="1206371" y="400107"/>
                    <a:pt x="1323942" y="217864"/>
                  </a:quadBezTo>
                  <a:quadBezTo>
                    <a:pt x="1441513" y="35620"/>
                    <a:pt x="1290425" y="167588"/>
                  </a:quadBezTo>
                </a:path>
              </a:pathLst>
            </a:custGeom>
            <a:ln w="47625">
              <a:solidFill>
                <a:srgbClr val="3B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34" name="矩形 33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三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电路图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7237019" y="1495997"/>
            <a:ext cx="3522980" cy="1066800"/>
            <a:chExt cx="3522980" cy="1066800"/>
          </a:xfrm>
        </p:grpSpPr>
        <p:sp>
          <p:nvSpPr>
            <p:cNvPr id="3" name="文本2"/>
            <p:cNvSpPr txBox="1"/>
            <p:nvPr/>
          </p:nvSpPr>
          <p:spPr>
            <a:xfrm>
              <a:off x="0" y="213359"/>
              <a:ext cx="3465818" cy="68639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900"/>
                </a:lnSpc>
              </a:pP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这样画怎么样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54429" y="0"/>
              <a:ext cx="968551" cy="1066800"/>
            </a:xfrm>
            <a:prstGeom prst="rect">
              <a:avLst/>
            </a:prstGeom>
          </p:spPr>
        </p:pic>
      </p:grpSp>
      <p:sp>
        <p:nvSpPr>
          <p:cNvPr id="5" name="文本1" title=""/>
          <p:cNvSpPr txBox="1"/>
          <p:nvPr/>
        </p:nvSpPr>
        <p:spPr>
          <a:xfrm>
            <a:off x="1743393" y="966153"/>
            <a:ext cx="6998970" cy="6863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（2）元件不要画在拐角处。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2" title=""/>
          <p:cNvGrpSpPr/>
          <p:nvPr/>
        </p:nvGrpSpPr>
        <p:grpSpPr>
          <a:xfrm>
            <a:off x="7212041" y="3099671"/>
            <a:ext cx="3833038" cy="2265672"/>
            <a:chOff x="265535" y="390602"/>
            <a:chExt cx="3833038" cy="2265672"/>
          </a:xfrm>
        </p:grpSpPr>
        <p:sp>
          <p:nvSpPr>
            <p:cNvPr id="8" name="形状2"/>
            <p:cNvSpPr txBox="1"/>
            <p:nvPr/>
          </p:nvSpPr>
          <p:spPr>
            <a:xfrm rot="10800000">
              <a:off x="3717541" y="532057"/>
              <a:ext cx="381032" cy="381000"/>
            </a:xfrm>
            <a:custGeom>
              <a:gdLst>
                <a:gd name="connsiteX0" fmla="*/ 285782 w 381032"/>
                <a:gd name="connsiteY0" fmla="*/ 0 h 381000"/>
                <a:gd name="connsiteX1" fmla="*/ 381032 w 381032"/>
                <a:gd name="connsiteY1" fmla="*/ 190500 h 381000"/>
                <a:gd name="connsiteX2" fmla="*/ 285782 w 381032"/>
                <a:gd name="connsiteY2" fmla="*/ 381000 h 381000"/>
                <a:gd name="connsiteX3" fmla="*/ 285782 w 381032"/>
                <a:gd name="connsiteY3" fmla="*/ 285750 h 381000"/>
                <a:gd name="connsiteX4" fmla="*/ 0 w 381032"/>
                <a:gd name="connsiteY4" fmla="*/ 285750 h 381000"/>
                <a:gd name="connsiteX5" fmla="*/ 0 w 381032"/>
                <a:gd name="connsiteY5" fmla="*/ 95250 h 381000"/>
                <a:gd name="connsiteX6" fmla="*/ 285782 w 381032"/>
                <a:gd name="connsiteY6" fmla="*/ 95250 h 381000"/>
                <a:gd name="connsiteX7" fmla="*/ 285782 w 381032"/>
                <a:gd name="connsiteY7" fmla="*/ 0 h 3810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32" h="381000">
                  <a:moveTo>
                    <a:pt x="285782" y="0"/>
                  </a:moveTo>
                  <a:lnTo>
                    <a:pt x="381032" y="190500"/>
                  </a:lnTo>
                  <a:lnTo>
                    <a:pt x="285782" y="381000"/>
                  </a:lnTo>
                  <a:lnTo>
                    <a:pt x="285782" y="285750"/>
                  </a:lnTo>
                  <a:lnTo>
                    <a:pt x="0" y="285750"/>
                  </a:lnTo>
                  <a:lnTo>
                    <a:pt x="0" y="95250"/>
                  </a:lnTo>
                  <a:lnTo>
                    <a:pt x="285782" y="95250"/>
                  </a:lnTo>
                  <a:lnTo>
                    <a:pt x="285782" y="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3"/>
            <p:cNvSpPr txBox="1"/>
            <p:nvPr/>
          </p:nvSpPr>
          <p:spPr>
            <a:xfrm flipH="1">
              <a:off x="279008" y="1959140"/>
              <a:ext cx="1021285" cy="119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4"/>
            <p:cNvSpPr txBox="1"/>
            <p:nvPr/>
          </p:nvSpPr>
          <p:spPr>
            <a:xfrm flipV="1">
              <a:off x="284398" y="546618"/>
              <a:ext cx="1191" cy="1414815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0"/>
            <p:cNvSpPr txBox="1"/>
            <p:nvPr/>
          </p:nvSpPr>
          <p:spPr>
            <a:xfrm>
              <a:off x="265535" y="521280"/>
              <a:ext cx="1493743" cy="119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1"/>
            <p:cNvSpPr txBox="1"/>
            <p:nvPr/>
          </p:nvSpPr>
          <p:spPr>
            <a:xfrm>
              <a:off x="1792520" y="390602"/>
              <a:ext cx="398331" cy="170216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形状5"/>
            <p:cNvSpPr txBox="1"/>
            <p:nvPr/>
          </p:nvSpPr>
          <p:spPr>
            <a:xfrm>
              <a:off x="2170677" y="553497"/>
              <a:ext cx="926971" cy="119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形状6"/>
            <p:cNvSpPr txBox="1"/>
            <p:nvPr/>
          </p:nvSpPr>
          <p:spPr>
            <a:xfrm>
              <a:off x="3240466" y="929558"/>
              <a:ext cx="1191" cy="101353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形状7"/>
            <p:cNvSpPr txBox="1"/>
            <p:nvPr/>
          </p:nvSpPr>
          <p:spPr>
            <a:xfrm flipV="1">
              <a:off x="1558983" y="1945381"/>
              <a:ext cx="1697651" cy="18344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形状8"/>
            <p:cNvSpPr txBox="1"/>
            <p:nvPr/>
          </p:nvSpPr>
          <p:spPr>
            <a:xfrm>
              <a:off x="1300294" y="1743593"/>
              <a:ext cx="1191" cy="440267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形状9"/>
            <p:cNvSpPr txBox="1"/>
            <p:nvPr/>
          </p:nvSpPr>
          <p:spPr>
            <a:xfrm>
              <a:off x="1558983" y="1633526"/>
              <a:ext cx="1191" cy="660400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形状12"/>
            <p:cNvSpPr txBox="1"/>
            <p:nvPr/>
          </p:nvSpPr>
          <p:spPr>
            <a:xfrm>
              <a:off x="3013409" y="484176"/>
              <a:ext cx="454549" cy="454511"/>
            </a:xfrm>
            <a:custGeom>
              <a:gdLst>
                <a:gd name="connsiteX0" fmla="*/ 227275 w 454549"/>
                <a:gd name="connsiteY0" fmla="*/ 0 h 454511"/>
                <a:gd name="connsiteX1" fmla="*/ 352795 w 454549"/>
                <a:gd name="connsiteY1" fmla="*/ 0 h 454511"/>
                <a:gd name="connsiteX2" fmla="*/ 454549 w 454549"/>
                <a:gd name="connsiteY2" fmla="*/ 352765 h 454511"/>
                <a:gd name="connsiteX3" fmla="*/ 101754 w 454549"/>
                <a:gd name="connsiteY3" fmla="*/ 454511 h 454511"/>
                <a:gd name="connsiteX4" fmla="*/ 0 w 454549"/>
                <a:gd name="connsiteY4" fmla="*/ 101746 h 45451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49" h="454511">
                  <a:moveTo>
                    <a:pt x="227275" y="0"/>
                  </a:moveTo>
                  <a:cubicBezTo>
                    <a:pt x="352795" y="0"/>
                    <a:pt x="454549" y="101746"/>
                    <a:pt x="454549" y="227256"/>
                  </a:cubicBezTo>
                  <a:cubicBezTo>
                    <a:pt x="454549" y="352765"/>
                    <a:pt x="352795" y="454511"/>
                    <a:pt x="227275" y="454511"/>
                  </a:cubicBezTo>
                  <a:cubicBezTo>
                    <a:pt x="101754" y="454511"/>
                    <a:pt x="0" y="352765"/>
                    <a:pt x="0" y="227256"/>
                  </a:cubicBezTo>
                  <a:cubicBezTo>
                    <a:pt x="0" y="101746"/>
                    <a:pt x="101754" y="0"/>
                    <a:pt x="227275" y="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形状13"/>
            <p:cNvSpPr txBox="1"/>
            <p:nvPr/>
          </p:nvSpPr>
          <p:spPr>
            <a:xfrm>
              <a:off x="3076609" y="547370"/>
              <a:ext cx="317455" cy="306248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形状14"/>
            <p:cNvSpPr txBox="1"/>
            <p:nvPr/>
          </p:nvSpPr>
          <p:spPr>
            <a:xfrm flipH="1">
              <a:off x="3076609" y="536676"/>
              <a:ext cx="296551" cy="328123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文本3"/>
            <p:cNvSpPr txBox="1"/>
            <p:nvPr/>
          </p:nvSpPr>
          <p:spPr>
            <a:xfrm>
              <a:off x="1871310" y="1969875"/>
              <a:ext cx="1292330" cy="68639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900"/>
                </a:lnSpc>
              </a:pPr>
              <a:r>
                <a:rPr lang="zh-CN" altLang="en-US" sz="28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电路图</a:t>
              </a:r>
              <a:endPara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2" name="组合3" title=""/>
          <p:cNvGrpSpPr/>
          <p:nvPr/>
        </p:nvGrpSpPr>
        <p:grpSpPr>
          <a:xfrm>
            <a:off x="1874158" y="2562777"/>
            <a:ext cx="4247197" cy="3227280"/>
            <a:chExt cx="4247197" cy="3227280"/>
          </a:xfrm>
        </p:grpSpPr>
        <p:sp>
          <p:nvSpPr>
            <p:cNvPr id="23" name="文本4"/>
            <p:cNvSpPr txBox="1"/>
            <p:nvPr/>
          </p:nvSpPr>
          <p:spPr>
            <a:xfrm>
              <a:off x="1106424" y="2608211"/>
              <a:ext cx="2006407" cy="6190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实物连线图</a:t>
              </a:r>
              <a:endPara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24" name="图片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0"/>
              <a:ext cx="1729046" cy="1207224"/>
            </a:xfrm>
            <a:prstGeom prst="rect">
              <a:avLst/>
            </a:prstGeom>
          </p:spPr>
        </p:pic>
        <p:pic>
          <p:nvPicPr>
            <p:cNvPr id="25" name="图片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24145" y="1658345"/>
              <a:ext cx="2232359" cy="880003"/>
            </a:xfrm>
            <a:prstGeom prst="rect">
              <a:avLst/>
            </a:prstGeom>
          </p:spPr>
        </p:pic>
        <p:pic>
          <p:nvPicPr>
            <p:cNvPr id="26" name="图片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3807" y="136607"/>
              <a:ext cx="1943390" cy="1242170"/>
            </a:xfrm>
            <a:prstGeom prst="rect">
              <a:avLst/>
            </a:prstGeom>
          </p:spPr>
        </p:pic>
        <p:sp>
          <p:nvSpPr>
            <p:cNvPr id="27" name="形状16"/>
            <p:cNvSpPr txBox="1"/>
            <p:nvPr/>
          </p:nvSpPr>
          <p:spPr>
            <a:xfrm>
              <a:off x="163537" y="684623"/>
              <a:ext cx="1168575" cy="1493146"/>
            </a:xfrm>
            <a:custGeom>
              <a:gdLst>
                <a:gd name="connsiteX0" fmla="*/ 1168575 w 1168575"/>
                <a:gd name="connsiteY0" fmla="*/ 1493146 h 1493146"/>
                <a:gd name="connsiteX1" fmla="*/ 722050 w 1168575"/>
                <a:gd name="connsiteY1" fmla="*/ 1165826 h 1493146"/>
                <a:gd name="connsiteX2" fmla="*/ -77094 w 1168575"/>
                <a:gd name="connsiteY2" fmla="*/ 340792 h 149314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575" h="1493146" fill="none">
                  <a:moveTo>
                    <a:pt x="1168575" y="1493146"/>
                  </a:moveTo>
                  <a:cubicBezTo>
                    <a:pt x="722050" y="1165826"/>
                    <a:pt x="275526" y="838507"/>
                    <a:pt x="99216" y="589650"/>
                  </a:cubicBezTo>
                  <a:cubicBezTo>
                    <a:pt x="-77094" y="340792"/>
                    <a:pt x="16810" y="170396"/>
                    <a:pt x="110714" y="0"/>
                  </a:cubicBezTo>
                </a:path>
              </a:pathLst>
            </a:custGeom>
            <a:ln w="3810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8" name="形状17"/>
            <p:cNvSpPr txBox="1"/>
            <p:nvPr/>
          </p:nvSpPr>
          <p:spPr>
            <a:xfrm>
              <a:off x="3300906" y="954660"/>
              <a:ext cx="746237" cy="1264408"/>
            </a:xfrm>
            <a:custGeom>
              <a:gdLst>
                <a:gd name="connsiteX0" fmla="*/ 548252 w 746237"/>
                <a:gd name="connsiteY0" fmla="*/ 0 h 1264408"/>
                <a:gd name="connsiteX1" fmla="*/ 677572 w 746237"/>
                <a:gd name="connsiteY1" fmla="*/ 325152 h 1264408"/>
                <a:gd name="connsiteX2" fmla="*/ 624141 w 746237"/>
                <a:gd name="connsiteY2" fmla="*/ 1071774 h 12644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6236" h="1264408" fill="none">
                  <a:moveTo>
                    <a:pt x="548252" y="0"/>
                  </a:moveTo>
                  <a:cubicBezTo>
                    <a:pt x="677572" y="325152"/>
                    <a:pt x="806892" y="650304"/>
                    <a:pt x="715516" y="861039"/>
                  </a:cubicBezTo>
                  <a:cubicBezTo>
                    <a:pt x="624141" y="1071774"/>
                    <a:pt x="0" y="1264408"/>
                    <a:pt x="0" y="1264408"/>
                  </a:cubicBezTo>
                </a:path>
              </a:pathLst>
            </a:custGeom>
            <a:ln w="38100">
              <a:solidFill>
                <a:srgbClr val="00B0F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形状15"/>
            <p:cNvSpPr txBox="1"/>
            <p:nvPr/>
          </p:nvSpPr>
          <p:spPr>
            <a:xfrm>
              <a:off x="1444076" y="677636"/>
              <a:ext cx="1349083" cy="405023"/>
            </a:xfrm>
            <a:custGeom>
              <a:gdLst>
                <a:gd name="connsiteX0" fmla="*/ 0 w 1349083"/>
                <a:gd name="connsiteY0" fmla="*/ 156297 h 405023"/>
                <a:gd name="connsiteX1" fmla="*/ 367968 w 1349083"/>
                <a:gd name="connsiteY1" fmla="*/ -41839 h 405023"/>
                <a:gd name="connsiteX2" fmla="*/ 1212801 w 1349083"/>
                <a:gd name="connsiteY2" fmla="*/ 130180 h 40502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9083" h="405023" fill="none">
                  <a:moveTo>
                    <a:pt x="0" y="156297"/>
                  </a:moveTo>
                  <a:quadBezTo>
                    <a:pt x="367968" y="-41839"/>
                    <a:pt x="628458" y="11200"/>
                  </a:quadBezTo>
                  <a:quadBezTo>
                    <a:pt x="1212801" y="130180"/>
                    <a:pt x="1349083" y="405023"/>
                  </a:quadBezTo>
                </a:path>
              </a:pathLst>
            </a:custGeom>
            <a:ln w="47625">
              <a:solidFill>
                <a:srgbClr val="3B00FF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30" name="矩形 29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三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电路图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819150" y="1096010"/>
            <a:ext cx="9701530" cy="10801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（3）整个电路图最好呈长方形，有棱有角，导线要横平竖直。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1" title=""/>
          <p:cNvSpPr txBox="1"/>
          <p:nvPr/>
        </p:nvSpPr>
        <p:spPr>
          <a:xfrm>
            <a:off x="6248400" y="3975100"/>
            <a:ext cx="381000" cy="381000"/>
          </a:xfrm>
          <a:custGeom>
            <a:gdLst>
              <a:gd name="connsiteX0" fmla="*/ 285750 w 381000"/>
              <a:gd name="connsiteY0" fmla="*/ 0 h 381000"/>
              <a:gd name="connsiteX1" fmla="*/ 381000 w 381000"/>
              <a:gd name="connsiteY1" fmla="*/ 190500 h 381000"/>
              <a:gd name="connsiteX2" fmla="*/ 285750 w 381000"/>
              <a:gd name="connsiteY2" fmla="*/ 381000 h 381000"/>
              <a:gd name="connsiteX3" fmla="*/ 285750 w 381000"/>
              <a:gd name="connsiteY3" fmla="*/ 285750 h 381000"/>
              <a:gd name="connsiteX4" fmla="*/ 0 w 381000"/>
              <a:gd name="connsiteY4" fmla="*/ 285750 h 381000"/>
              <a:gd name="connsiteX5" fmla="*/ 0 w 381000"/>
              <a:gd name="connsiteY5" fmla="*/ 95250 h 381000"/>
              <a:gd name="connsiteX6" fmla="*/ 285750 w 381000"/>
              <a:gd name="connsiteY6" fmla="*/ 95250 h 381000"/>
              <a:gd name="connsiteX7" fmla="*/ 285750 w 381000"/>
              <a:gd name="connsiteY7" fmla="*/ 0 h 381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81000">
                <a:moveTo>
                  <a:pt x="285750" y="0"/>
                </a:moveTo>
                <a:lnTo>
                  <a:pt x="381000" y="190500"/>
                </a:lnTo>
                <a:lnTo>
                  <a:pt x="285750" y="381000"/>
                </a:lnTo>
                <a:lnTo>
                  <a:pt x="285750" y="285750"/>
                </a:lnTo>
                <a:lnTo>
                  <a:pt x="0" y="285750"/>
                </a:lnTo>
                <a:lnTo>
                  <a:pt x="0" y="95250"/>
                </a:lnTo>
                <a:lnTo>
                  <a:pt x="285750" y="95250"/>
                </a:lnTo>
                <a:lnTo>
                  <a:pt x="28575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4" name="组合1" title=""/>
          <p:cNvGrpSpPr/>
          <p:nvPr/>
        </p:nvGrpSpPr>
        <p:grpSpPr>
          <a:xfrm>
            <a:off x="7178030" y="2050542"/>
            <a:ext cx="2124710" cy="807433"/>
            <a:chExt cx="2124710" cy="807433"/>
          </a:xfrm>
        </p:grpSpPr>
        <p:sp>
          <p:nvSpPr>
            <p:cNvPr id="5" name="文本2"/>
            <p:cNvSpPr txBox="1"/>
            <p:nvPr/>
          </p:nvSpPr>
          <p:spPr>
            <a:xfrm>
              <a:off x="0" y="121034"/>
              <a:ext cx="1941195" cy="68639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900"/>
                </a:lnSpc>
              </a:pP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这样呢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6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4640" y="0"/>
              <a:ext cx="560070" cy="617220"/>
            </a:xfrm>
            <a:prstGeom prst="rect">
              <a:avLst/>
            </a:prstGeom>
          </p:spPr>
        </p:pic>
      </p:grpSp>
      <p:grpSp>
        <p:nvGrpSpPr>
          <p:cNvPr id="7" name="组合2" title=""/>
          <p:cNvGrpSpPr/>
          <p:nvPr/>
        </p:nvGrpSpPr>
        <p:grpSpPr>
          <a:xfrm>
            <a:off x="7039072" y="3176607"/>
            <a:ext cx="3243264" cy="2926383"/>
            <a:chOff x="147706" y="140532"/>
            <a:chExt cx="3243264" cy="2926383"/>
          </a:xfrm>
        </p:grpSpPr>
        <p:sp>
          <p:nvSpPr>
            <p:cNvPr id="9" name="形状3"/>
            <p:cNvSpPr txBox="1"/>
            <p:nvPr/>
          </p:nvSpPr>
          <p:spPr>
            <a:xfrm flipH="1">
              <a:off x="693941" y="1980863"/>
              <a:ext cx="751071" cy="119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4"/>
            <p:cNvSpPr txBox="1"/>
            <p:nvPr/>
          </p:nvSpPr>
          <p:spPr>
            <a:xfrm flipV="1">
              <a:off x="2240891" y="341815"/>
              <a:ext cx="804415" cy="7128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5"/>
            <p:cNvSpPr txBox="1"/>
            <p:nvPr/>
          </p:nvSpPr>
          <p:spPr>
            <a:xfrm>
              <a:off x="147706" y="339439"/>
              <a:ext cx="1826469" cy="1679824"/>
            </a:xfrm>
            <a:custGeom>
              <a:gdLst>
                <a:gd name="connsiteX0" fmla="*/ 559177 w 1826469"/>
                <a:gd name="connsiteY0" fmla="*/ 1679824 h 1679824"/>
                <a:gd name="connsiteX1" fmla="*/ 317788 w 1826469"/>
                <a:gd name="connsiteY1" fmla="*/ 1423184 h 1679824"/>
                <a:gd name="connsiteX2" fmla="*/ -44296 w 1826469"/>
                <a:gd name="connsiteY2" fmla="*/ 699927 h 1679824"/>
                <a:gd name="connsiteX3" fmla="*/ 317788 w 1826469"/>
                <a:gd name="connsiteY3" fmla="*/ 202201 h 1679824"/>
                <a:gd name="connsiteX4" fmla="*/ 906174 w 1826469"/>
                <a:gd name="connsiteY4" fmla="*/ 544387 h 1679824"/>
                <a:gd name="connsiteX5" fmla="*/ 1298431 w 1826469"/>
                <a:gd name="connsiteY5" fmla="*/ 715481 h 1679824"/>
                <a:gd name="connsiteX6" fmla="*/ 1434212 w 1826469"/>
                <a:gd name="connsiteY6" fmla="*/ 186647 h 1679824"/>
                <a:gd name="connsiteX7" fmla="*/ 1630341 w 1826469"/>
                <a:gd name="connsiteY7" fmla="*/ 139985 h 167982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6469" h="1679824" fill="none">
                  <a:moveTo>
                    <a:pt x="559177" y="1679824"/>
                  </a:moveTo>
                  <a:cubicBezTo>
                    <a:pt x="317788" y="1423184"/>
                    <a:pt x="76399" y="1166544"/>
                    <a:pt x="16052" y="933235"/>
                  </a:cubicBezTo>
                  <a:cubicBezTo>
                    <a:pt x="-44296" y="699927"/>
                    <a:pt x="76399" y="357740"/>
                    <a:pt x="197093" y="279971"/>
                  </a:cubicBezTo>
                  <a:cubicBezTo>
                    <a:pt x="317788" y="202201"/>
                    <a:pt x="574264" y="388848"/>
                    <a:pt x="740219" y="466618"/>
                  </a:cubicBezTo>
                  <a:cubicBezTo>
                    <a:pt x="906174" y="544387"/>
                    <a:pt x="1087215" y="777696"/>
                    <a:pt x="1192823" y="746588"/>
                  </a:cubicBezTo>
                  <a:cubicBezTo>
                    <a:pt x="1298431" y="715481"/>
                    <a:pt x="1313517" y="373294"/>
                    <a:pt x="1373865" y="279971"/>
                  </a:cubicBezTo>
                  <a:cubicBezTo>
                    <a:pt x="1434212" y="186647"/>
                    <a:pt x="1479472" y="233309"/>
                    <a:pt x="1554906" y="186647"/>
                  </a:cubicBezTo>
                  <a:cubicBezTo>
                    <a:pt x="1630341" y="139985"/>
                    <a:pt x="1728405" y="69993"/>
                    <a:pt x="1826469" y="0"/>
                  </a:cubicBezTo>
                </a:path>
              </a:pathLst>
            </a:cu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6"/>
            <p:cNvSpPr txBox="1"/>
            <p:nvPr/>
          </p:nvSpPr>
          <p:spPr>
            <a:xfrm>
              <a:off x="1683989" y="1216179"/>
              <a:ext cx="1706981" cy="781700"/>
            </a:xfrm>
            <a:custGeom>
              <a:gdLst>
                <a:gd name="connsiteX0" fmla="*/ 0 w 1706981"/>
                <a:gd name="connsiteY0" fmla="*/ 745817 h 781700"/>
                <a:gd name="connsiteX1" fmla="*/ 660233 w 1706981"/>
                <a:gd name="connsiteY1" fmla="*/ 776893 h 781700"/>
                <a:gd name="connsiteX2" fmla="*/ 1848654 w 1706981"/>
                <a:gd name="connsiteY2" fmla="*/ 683666 h 781700"/>
                <a:gd name="connsiteX3" fmla="*/ 1562552 w 1706981"/>
                <a:gd name="connsiteY3" fmla="*/ 248606 h 7817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6981" h="781700" fill="none">
                  <a:moveTo>
                    <a:pt x="0" y="745817"/>
                  </a:moveTo>
                  <a:cubicBezTo>
                    <a:pt x="660233" y="776893"/>
                    <a:pt x="1320467" y="807968"/>
                    <a:pt x="1584560" y="745817"/>
                  </a:cubicBezTo>
                  <a:cubicBezTo>
                    <a:pt x="1848654" y="683666"/>
                    <a:pt x="1606568" y="497211"/>
                    <a:pt x="1584560" y="372909"/>
                  </a:cubicBezTo>
                  <a:cubicBezTo>
                    <a:pt x="1562552" y="248606"/>
                    <a:pt x="1507533" y="124303"/>
                    <a:pt x="1452514" y="0"/>
                  </a:cubicBezTo>
                </a:path>
              </a:pathLst>
            </a:cu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形状7"/>
            <p:cNvSpPr txBox="1"/>
            <p:nvPr/>
          </p:nvSpPr>
          <p:spPr>
            <a:xfrm>
              <a:off x="3041038" y="348943"/>
              <a:ext cx="76814" cy="477574"/>
            </a:xfrm>
            <a:custGeom>
              <a:gdLst>
                <a:gd name="connsiteX0" fmla="*/ 0 w 76814"/>
                <a:gd name="connsiteY0" fmla="*/ 0 h 477574"/>
                <a:gd name="connsiteX1" fmla="*/ 0 w 76814"/>
                <a:gd name="connsiteY1" fmla="*/ 0 h 47757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814" h="477574" fill="none">
                  <a:moveTo>
                    <a:pt x="0" y="0"/>
                  </a:moveTo>
                  <a:cubicBezTo>
                    <a:pt x="0" y="0"/>
                    <a:pt x="38407" y="238787"/>
                    <a:pt x="76814" y="477574"/>
                  </a:cubicBezTo>
                </a:path>
              </a:pathLst>
            </a:cu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形状8"/>
            <p:cNvSpPr txBox="1"/>
            <p:nvPr/>
          </p:nvSpPr>
          <p:spPr>
            <a:xfrm>
              <a:off x="1479151" y="1883832"/>
              <a:ext cx="2134" cy="342142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形状9"/>
            <p:cNvSpPr txBox="1"/>
            <p:nvPr/>
          </p:nvSpPr>
          <p:spPr>
            <a:xfrm>
              <a:off x="1683989" y="1769784"/>
              <a:ext cx="2134" cy="570237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形状10"/>
            <p:cNvSpPr txBox="1"/>
            <p:nvPr/>
          </p:nvSpPr>
          <p:spPr>
            <a:xfrm>
              <a:off x="1898780" y="140532"/>
              <a:ext cx="353345" cy="214046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形状11"/>
            <p:cNvSpPr txBox="1"/>
            <p:nvPr/>
          </p:nvSpPr>
          <p:spPr>
            <a:xfrm>
              <a:off x="2895622" y="801994"/>
              <a:ext cx="454556" cy="454481"/>
            </a:xfrm>
            <a:custGeom>
              <a:gdLst>
                <a:gd name="connsiteX0" fmla="*/ 227278 w 454556"/>
                <a:gd name="connsiteY0" fmla="*/ 0 h 454481"/>
                <a:gd name="connsiteX1" fmla="*/ 352800 w 454556"/>
                <a:gd name="connsiteY1" fmla="*/ 0 h 454481"/>
                <a:gd name="connsiteX2" fmla="*/ 454556 w 454556"/>
                <a:gd name="connsiteY2" fmla="*/ 352742 h 454481"/>
                <a:gd name="connsiteX3" fmla="*/ 101756 w 454556"/>
                <a:gd name="connsiteY3" fmla="*/ 454481 h 454481"/>
                <a:gd name="connsiteX4" fmla="*/ 0 w 454556"/>
                <a:gd name="connsiteY4" fmla="*/ 101739 h 45448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56" h="454481">
                  <a:moveTo>
                    <a:pt x="227278" y="0"/>
                  </a:moveTo>
                  <a:cubicBezTo>
                    <a:pt x="352800" y="0"/>
                    <a:pt x="454556" y="101739"/>
                    <a:pt x="454556" y="227240"/>
                  </a:cubicBezTo>
                  <a:cubicBezTo>
                    <a:pt x="454556" y="352742"/>
                    <a:pt x="352800" y="454481"/>
                    <a:pt x="227278" y="454481"/>
                  </a:cubicBezTo>
                  <a:cubicBezTo>
                    <a:pt x="101756" y="454481"/>
                    <a:pt x="0" y="352742"/>
                    <a:pt x="0" y="227240"/>
                  </a:cubicBezTo>
                  <a:cubicBezTo>
                    <a:pt x="0" y="101739"/>
                    <a:pt x="101756" y="0"/>
                    <a:pt x="227278" y="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形状12"/>
            <p:cNvSpPr txBox="1"/>
            <p:nvPr/>
          </p:nvSpPr>
          <p:spPr>
            <a:xfrm>
              <a:off x="2958822" y="865184"/>
              <a:ext cx="317460" cy="306228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形状13"/>
            <p:cNvSpPr txBox="1"/>
            <p:nvPr/>
          </p:nvSpPr>
          <p:spPr>
            <a:xfrm flipH="1">
              <a:off x="2958822" y="854490"/>
              <a:ext cx="296555" cy="32810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文本3"/>
            <p:cNvSpPr txBox="1"/>
            <p:nvPr/>
          </p:nvSpPr>
          <p:spPr>
            <a:xfrm>
              <a:off x="1228168" y="2447846"/>
              <a:ext cx="1292594" cy="6190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电路图</a:t>
              </a:r>
              <a:endPara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1" name="组合3" title=""/>
          <p:cNvGrpSpPr/>
          <p:nvPr/>
        </p:nvGrpSpPr>
        <p:grpSpPr>
          <a:xfrm>
            <a:off x="1920945" y="2551928"/>
            <a:ext cx="4247197" cy="3294610"/>
            <a:chExt cx="4247197" cy="3294610"/>
          </a:xfrm>
        </p:grpSpPr>
        <p:sp>
          <p:nvSpPr>
            <p:cNvPr id="22" name="文本4"/>
            <p:cNvSpPr txBox="1"/>
            <p:nvPr/>
          </p:nvSpPr>
          <p:spPr>
            <a:xfrm>
              <a:off x="1106424" y="2608211"/>
              <a:ext cx="2006407" cy="68639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900"/>
                </a:lnSpc>
              </a:pP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实物连线图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3" name="图片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0"/>
              <a:ext cx="1729046" cy="1207224"/>
            </a:xfrm>
            <a:prstGeom prst="rect">
              <a:avLst/>
            </a:prstGeom>
          </p:spPr>
        </p:pic>
        <p:pic>
          <p:nvPicPr>
            <p:cNvPr id="24" name="图片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24145" y="1658345"/>
              <a:ext cx="2232359" cy="880003"/>
            </a:xfrm>
            <a:prstGeom prst="rect">
              <a:avLst/>
            </a:prstGeom>
          </p:spPr>
        </p:pic>
        <p:pic>
          <p:nvPicPr>
            <p:cNvPr id="25" name="图片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3807" y="136607"/>
              <a:ext cx="1943390" cy="1242170"/>
            </a:xfrm>
            <a:prstGeom prst="rect">
              <a:avLst/>
            </a:prstGeom>
          </p:spPr>
        </p:pic>
        <p:sp>
          <p:nvSpPr>
            <p:cNvPr id="26" name="形状15"/>
            <p:cNvSpPr txBox="1"/>
            <p:nvPr/>
          </p:nvSpPr>
          <p:spPr>
            <a:xfrm>
              <a:off x="163537" y="684624"/>
              <a:ext cx="1168575" cy="1493146"/>
            </a:xfrm>
            <a:custGeom>
              <a:gdLst>
                <a:gd name="connsiteX0" fmla="*/ 1168575 w 1168575"/>
                <a:gd name="connsiteY0" fmla="*/ 1493146 h 1493146"/>
                <a:gd name="connsiteX1" fmla="*/ 722050 w 1168575"/>
                <a:gd name="connsiteY1" fmla="*/ 1165826 h 1493146"/>
                <a:gd name="connsiteX2" fmla="*/ -77094 w 1168575"/>
                <a:gd name="connsiteY2" fmla="*/ 340792 h 149314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575" h="1493146" fill="none">
                  <a:moveTo>
                    <a:pt x="1168575" y="1493146"/>
                  </a:moveTo>
                  <a:cubicBezTo>
                    <a:pt x="722050" y="1165826"/>
                    <a:pt x="275526" y="838507"/>
                    <a:pt x="99216" y="589650"/>
                  </a:cubicBezTo>
                  <a:cubicBezTo>
                    <a:pt x="-77094" y="340792"/>
                    <a:pt x="16810" y="170396"/>
                    <a:pt x="110714" y="0"/>
                  </a:cubicBezTo>
                </a:path>
              </a:pathLst>
            </a:custGeom>
            <a:ln w="3810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7" name="形状16"/>
            <p:cNvSpPr txBox="1"/>
            <p:nvPr/>
          </p:nvSpPr>
          <p:spPr>
            <a:xfrm>
              <a:off x="3300906" y="954661"/>
              <a:ext cx="746237" cy="1264408"/>
            </a:xfrm>
            <a:custGeom>
              <a:gdLst>
                <a:gd name="connsiteX0" fmla="*/ 548252 w 746237"/>
                <a:gd name="connsiteY0" fmla="*/ 0 h 1264408"/>
                <a:gd name="connsiteX1" fmla="*/ 677572 w 746237"/>
                <a:gd name="connsiteY1" fmla="*/ 325152 h 1264408"/>
                <a:gd name="connsiteX2" fmla="*/ 624141 w 746237"/>
                <a:gd name="connsiteY2" fmla="*/ 1071774 h 12644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6236" h="1264408" fill="none">
                  <a:moveTo>
                    <a:pt x="548252" y="0"/>
                  </a:moveTo>
                  <a:cubicBezTo>
                    <a:pt x="677572" y="325152"/>
                    <a:pt x="806892" y="650304"/>
                    <a:pt x="715516" y="861039"/>
                  </a:cubicBezTo>
                  <a:cubicBezTo>
                    <a:pt x="624141" y="1071774"/>
                    <a:pt x="0" y="1264408"/>
                    <a:pt x="0" y="1264408"/>
                  </a:cubicBezTo>
                </a:path>
              </a:pathLst>
            </a:custGeom>
            <a:ln w="38100">
              <a:solidFill>
                <a:srgbClr val="00B0F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8" name="形状14"/>
            <p:cNvSpPr txBox="1"/>
            <p:nvPr/>
          </p:nvSpPr>
          <p:spPr>
            <a:xfrm>
              <a:off x="1439188" y="716505"/>
              <a:ext cx="1323942" cy="324269"/>
            </a:xfrm>
            <a:custGeom>
              <a:gdLst>
                <a:gd name="connsiteX0" fmla="*/ 0 w 1323942"/>
                <a:gd name="connsiteY0" fmla="*/ 114785 h 324269"/>
                <a:gd name="connsiteX1" fmla="*/ 317849 w 1323942"/>
                <a:gd name="connsiteY1" fmla="*/ -40418 h 324269"/>
                <a:gd name="connsiteX2" fmla="*/ 1267861 w 1323942"/>
                <a:gd name="connsiteY2" fmla="*/ 146954 h 32426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42" h="324269" fill="none">
                  <a:moveTo>
                    <a:pt x="0" y="114785"/>
                  </a:moveTo>
                  <a:quadBezTo>
                    <a:pt x="317849" y="-40418"/>
                    <a:pt x="594936" y="14232"/>
                  </a:quadBezTo>
                  <a:quadBezTo>
                    <a:pt x="1267861" y="146954"/>
                    <a:pt x="1323942" y="324269"/>
                  </a:quadBezTo>
                </a:path>
              </a:pathLst>
            </a:custGeom>
            <a:ln w="47625">
              <a:solidFill>
                <a:srgbClr val="3B00FF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9" name="矩形 28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三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电路图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1639033" y="956250"/>
            <a:ext cx="9596123" cy="134103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元件位置安排要适当，分布要均匀，元件不要画在拐角处。整个电路图最好呈长方形，有棱有角，导线要横平竖直。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1" title=""/>
          <p:cNvGrpSpPr/>
          <p:nvPr/>
        </p:nvGrpSpPr>
        <p:grpSpPr>
          <a:xfrm>
            <a:off x="7055444" y="2909735"/>
            <a:ext cx="3728825" cy="2513814"/>
            <a:chExt cx="3728825" cy="2513814"/>
          </a:xfrm>
        </p:grpSpPr>
        <p:sp>
          <p:nvSpPr>
            <p:cNvPr id="4" name="形状1"/>
            <p:cNvSpPr txBox="1"/>
            <p:nvPr/>
          </p:nvSpPr>
          <p:spPr>
            <a:xfrm>
              <a:off x="0" y="0"/>
              <a:ext cx="3728825" cy="2513814"/>
            </a:xfrm>
            <a:custGeom>
              <a:gdLst>
                <a:gd name="connsiteX0" fmla="*/ 418969 w 3728825"/>
                <a:gd name="connsiteY0" fmla="*/ 0 h 2513814"/>
                <a:gd name="connsiteX1" fmla="*/ 3309856 w 3728825"/>
                <a:gd name="connsiteY1" fmla="*/ 0 h 2513814"/>
                <a:gd name="connsiteX2" fmla="*/ 3420973 w 3728825"/>
                <a:gd name="connsiteY2" fmla="*/ 0 h 2513814"/>
                <a:gd name="connsiteX3" fmla="*/ 3684683 w 3728825"/>
                <a:gd name="connsiteY3" fmla="*/ 201285 h 2513814"/>
                <a:gd name="connsiteX4" fmla="*/ 3728825 w 3728825"/>
                <a:gd name="connsiteY4" fmla="*/ 2094845 h 2513814"/>
                <a:gd name="connsiteX5" fmla="*/ 3728824 w 3728825"/>
                <a:gd name="connsiteY5" fmla="*/ 2326236 h 2513814"/>
                <a:gd name="connsiteX6" fmla="*/ 418969 w 3728825"/>
                <a:gd name="connsiteY6" fmla="*/ 2513814 h 2513814"/>
                <a:gd name="connsiteX7" fmla="*/ 187579 w 3728825"/>
                <a:gd name="connsiteY7" fmla="*/ 2513814 h 2513814"/>
                <a:gd name="connsiteX8" fmla="*/ 0 w 3728825"/>
                <a:gd name="connsiteY8" fmla="*/ 418969 h 2513814"/>
                <a:gd name="connsiteX9" fmla="*/ 0 w 3728825"/>
                <a:gd name="connsiteY9" fmla="*/ 187579 h 251381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28824" h="2513814">
                  <a:moveTo>
                    <a:pt x="418969" y="0"/>
                  </a:moveTo>
                  <a:lnTo>
                    <a:pt x="3309856" y="0"/>
                  </a:lnTo>
                  <a:cubicBezTo>
                    <a:pt x="3420973" y="0"/>
                    <a:pt x="3527539" y="44141"/>
                    <a:pt x="3606111" y="122713"/>
                  </a:cubicBezTo>
                  <a:cubicBezTo>
                    <a:pt x="3684683" y="201285"/>
                    <a:pt x="3728825" y="307852"/>
                    <a:pt x="3728825" y="418969"/>
                  </a:cubicBezTo>
                  <a:lnTo>
                    <a:pt x="3728825" y="2094845"/>
                  </a:lnTo>
                  <a:cubicBezTo>
                    <a:pt x="3728824" y="2326236"/>
                    <a:pt x="3541246" y="2513814"/>
                    <a:pt x="3309856" y="2513814"/>
                  </a:cubicBezTo>
                  <a:lnTo>
                    <a:pt x="418969" y="2513814"/>
                  </a:lnTo>
                  <a:cubicBezTo>
                    <a:pt x="187579" y="2513814"/>
                    <a:pt x="0" y="2326236"/>
                    <a:pt x="0" y="2094845"/>
                  </a:cubicBezTo>
                  <a:lnTo>
                    <a:pt x="0" y="418969"/>
                  </a:lnTo>
                  <a:cubicBezTo>
                    <a:pt x="0" y="187579"/>
                    <a:pt x="187579" y="0"/>
                    <a:pt x="418969" y="0"/>
                  </a:cubicBezTo>
                  <a:close/>
                </a:path>
              </a:pathLst>
            </a:custGeom>
            <a:solidFill>
              <a:srgbClr val="CCFAFF">
                <a:alpha val="100000"/>
              </a:srgbClr>
            </a:solidFill>
            <a:ln w="38100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359921" y="405139"/>
              <a:ext cx="1550208" cy="119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3"/>
            <p:cNvSpPr txBox="1"/>
            <p:nvPr/>
          </p:nvSpPr>
          <p:spPr>
            <a:xfrm>
              <a:off x="1768443" y="185310"/>
              <a:ext cx="408388" cy="219829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4"/>
            <p:cNvSpPr txBox="1"/>
            <p:nvPr/>
          </p:nvSpPr>
          <p:spPr>
            <a:xfrm flipH="1">
              <a:off x="373811" y="2087090"/>
              <a:ext cx="877896" cy="119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5"/>
            <p:cNvSpPr txBox="1"/>
            <p:nvPr/>
          </p:nvSpPr>
          <p:spPr>
            <a:xfrm flipV="1">
              <a:off x="376590" y="382134"/>
              <a:ext cx="1191" cy="1704956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6"/>
            <p:cNvSpPr txBox="1"/>
            <p:nvPr/>
          </p:nvSpPr>
          <p:spPr>
            <a:xfrm>
              <a:off x="2176831" y="420476"/>
              <a:ext cx="1019581" cy="119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7"/>
            <p:cNvSpPr txBox="1"/>
            <p:nvPr/>
          </p:nvSpPr>
          <p:spPr>
            <a:xfrm>
              <a:off x="3210304" y="420476"/>
              <a:ext cx="1191" cy="513787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8"/>
            <p:cNvSpPr txBox="1"/>
            <p:nvPr/>
          </p:nvSpPr>
          <p:spPr>
            <a:xfrm>
              <a:off x="3196413" y="1379035"/>
              <a:ext cx="1191" cy="690162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9"/>
            <p:cNvSpPr txBox="1"/>
            <p:nvPr/>
          </p:nvSpPr>
          <p:spPr>
            <a:xfrm flipV="1">
              <a:off x="1560082" y="2071753"/>
              <a:ext cx="1653000" cy="28118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形状10"/>
            <p:cNvSpPr txBox="1"/>
            <p:nvPr/>
          </p:nvSpPr>
          <p:spPr>
            <a:xfrm>
              <a:off x="1293379" y="1977175"/>
              <a:ext cx="1191" cy="245391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形状11"/>
            <p:cNvSpPr txBox="1"/>
            <p:nvPr/>
          </p:nvSpPr>
          <p:spPr>
            <a:xfrm>
              <a:off x="1560082" y="1731784"/>
              <a:ext cx="1191" cy="613478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形状12"/>
            <p:cNvSpPr txBox="1"/>
            <p:nvPr/>
          </p:nvSpPr>
          <p:spPr>
            <a:xfrm>
              <a:off x="2984423" y="917777"/>
              <a:ext cx="454629" cy="454311"/>
            </a:xfrm>
            <a:custGeom>
              <a:gdLst>
                <a:gd name="connsiteX0" fmla="*/ 227315 w 454629"/>
                <a:gd name="connsiteY0" fmla="*/ 0 h 454311"/>
                <a:gd name="connsiteX1" fmla="*/ 352857 w 454629"/>
                <a:gd name="connsiteY1" fmla="*/ 0 h 454311"/>
                <a:gd name="connsiteX2" fmla="*/ 454629 w 454629"/>
                <a:gd name="connsiteY2" fmla="*/ 352610 h 454311"/>
                <a:gd name="connsiteX3" fmla="*/ 101772 w 454629"/>
                <a:gd name="connsiteY3" fmla="*/ 454311 h 454311"/>
                <a:gd name="connsiteX4" fmla="*/ 0 w 454629"/>
                <a:gd name="connsiteY4" fmla="*/ 101701 h 45431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628" h="454311">
                  <a:moveTo>
                    <a:pt x="227315" y="0"/>
                  </a:moveTo>
                  <a:cubicBezTo>
                    <a:pt x="352857" y="0"/>
                    <a:pt x="454629" y="101701"/>
                    <a:pt x="454629" y="227155"/>
                  </a:cubicBezTo>
                  <a:cubicBezTo>
                    <a:pt x="454629" y="352610"/>
                    <a:pt x="352857" y="454311"/>
                    <a:pt x="227315" y="454311"/>
                  </a:cubicBezTo>
                  <a:cubicBezTo>
                    <a:pt x="101772" y="454311"/>
                    <a:pt x="0" y="352610"/>
                    <a:pt x="0" y="227155"/>
                  </a:cubicBezTo>
                  <a:cubicBezTo>
                    <a:pt x="0" y="101701"/>
                    <a:pt x="101772" y="0"/>
                    <a:pt x="227315" y="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形状13"/>
            <p:cNvSpPr txBox="1"/>
            <p:nvPr/>
          </p:nvSpPr>
          <p:spPr>
            <a:xfrm>
              <a:off x="3047633" y="980943"/>
              <a:ext cx="317511" cy="306113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形状14"/>
            <p:cNvSpPr txBox="1"/>
            <p:nvPr/>
          </p:nvSpPr>
          <p:spPr>
            <a:xfrm flipH="1">
              <a:off x="3047633" y="970253"/>
              <a:ext cx="296603" cy="327978"/>
            </a:xfrm>
            <a:prstGeom prst="line">
              <a:avLst/>
            </a:prstGeom>
            <a:ln w="3810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8" name="组合2" title=""/>
          <p:cNvGrpSpPr/>
          <p:nvPr/>
        </p:nvGrpSpPr>
        <p:grpSpPr>
          <a:xfrm>
            <a:off x="1994287" y="2840612"/>
            <a:ext cx="4247197" cy="3227280"/>
            <a:chExt cx="4247197" cy="3227280"/>
          </a:xfrm>
        </p:grpSpPr>
        <p:sp>
          <p:nvSpPr>
            <p:cNvPr id="19" name="文本2"/>
            <p:cNvSpPr txBox="1"/>
            <p:nvPr/>
          </p:nvSpPr>
          <p:spPr>
            <a:xfrm>
              <a:off x="1106424" y="2608211"/>
              <a:ext cx="2006407" cy="61906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1" i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实物连线图</a:t>
              </a:r>
              <a:endParaRPr lang="zh-CN" altLang="en-US" sz="2800" b="1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20" name="图片1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0"/>
              <a:ext cx="1729046" cy="1207224"/>
            </a:xfrm>
            <a:prstGeom prst="rect">
              <a:avLst/>
            </a:prstGeom>
          </p:spPr>
        </p:pic>
        <p:pic>
          <p:nvPicPr>
            <p:cNvPr id="21" name="图片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24146" y="1658345"/>
              <a:ext cx="2232359" cy="880003"/>
            </a:xfrm>
            <a:prstGeom prst="rect">
              <a:avLst/>
            </a:prstGeom>
          </p:spPr>
        </p:pic>
        <p:pic>
          <p:nvPicPr>
            <p:cNvPr id="22" name="图片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3807" y="136607"/>
              <a:ext cx="1943390" cy="1242170"/>
            </a:xfrm>
            <a:prstGeom prst="rect">
              <a:avLst/>
            </a:prstGeom>
          </p:spPr>
        </p:pic>
        <p:sp>
          <p:nvSpPr>
            <p:cNvPr id="23" name="形状16"/>
            <p:cNvSpPr txBox="1"/>
            <p:nvPr/>
          </p:nvSpPr>
          <p:spPr>
            <a:xfrm>
              <a:off x="163537" y="684623"/>
              <a:ext cx="1168575" cy="1493146"/>
            </a:xfrm>
            <a:custGeom>
              <a:gdLst>
                <a:gd name="connsiteX0" fmla="*/ 1168575 w 1168575"/>
                <a:gd name="connsiteY0" fmla="*/ 1493146 h 1493146"/>
                <a:gd name="connsiteX1" fmla="*/ 722050 w 1168575"/>
                <a:gd name="connsiteY1" fmla="*/ 1165826 h 1493146"/>
                <a:gd name="connsiteX2" fmla="*/ -77094 w 1168575"/>
                <a:gd name="connsiteY2" fmla="*/ 340792 h 149314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575" h="1493146" fill="none">
                  <a:moveTo>
                    <a:pt x="1168575" y="1493146"/>
                  </a:moveTo>
                  <a:cubicBezTo>
                    <a:pt x="722050" y="1165826"/>
                    <a:pt x="275526" y="838507"/>
                    <a:pt x="99216" y="589650"/>
                  </a:cubicBezTo>
                  <a:cubicBezTo>
                    <a:pt x="-77094" y="340792"/>
                    <a:pt x="16810" y="170396"/>
                    <a:pt x="110714" y="0"/>
                  </a:cubicBezTo>
                </a:path>
              </a:pathLst>
            </a:custGeom>
            <a:ln w="38100">
              <a:solidFill>
                <a:srgbClr val="C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4" name="形状17"/>
            <p:cNvSpPr txBox="1"/>
            <p:nvPr/>
          </p:nvSpPr>
          <p:spPr>
            <a:xfrm>
              <a:off x="3300906" y="954660"/>
              <a:ext cx="746237" cy="1264408"/>
            </a:xfrm>
            <a:custGeom>
              <a:gdLst>
                <a:gd name="connsiteX0" fmla="*/ 548252 w 746237"/>
                <a:gd name="connsiteY0" fmla="*/ 0 h 1264408"/>
                <a:gd name="connsiteX1" fmla="*/ 677572 w 746237"/>
                <a:gd name="connsiteY1" fmla="*/ 325152 h 1264408"/>
                <a:gd name="connsiteX2" fmla="*/ 624141 w 746237"/>
                <a:gd name="connsiteY2" fmla="*/ 1071774 h 12644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6236" h="1264408" fill="none">
                  <a:moveTo>
                    <a:pt x="548252" y="0"/>
                  </a:moveTo>
                  <a:cubicBezTo>
                    <a:pt x="677572" y="325152"/>
                    <a:pt x="806892" y="650304"/>
                    <a:pt x="715516" y="861039"/>
                  </a:cubicBezTo>
                  <a:cubicBezTo>
                    <a:pt x="624141" y="1071774"/>
                    <a:pt x="0" y="1264408"/>
                    <a:pt x="0" y="1264408"/>
                  </a:cubicBezTo>
                </a:path>
              </a:pathLst>
            </a:custGeom>
            <a:ln w="38100">
              <a:solidFill>
                <a:srgbClr val="00B0F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形状15"/>
            <p:cNvSpPr txBox="1"/>
            <p:nvPr/>
          </p:nvSpPr>
          <p:spPr>
            <a:xfrm>
              <a:off x="1444076" y="677636"/>
              <a:ext cx="1349083" cy="405023"/>
            </a:xfrm>
            <a:custGeom>
              <a:gdLst>
                <a:gd name="connsiteX0" fmla="*/ 0 w 1349083"/>
                <a:gd name="connsiteY0" fmla="*/ 156297 h 405023"/>
                <a:gd name="connsiteX1" fmla="*/ 367968 w 1349083"/>
                <a:gd name="connsiteY1" fmla="*/ -41839 h 405023"/>
                <a:gd name="connsiteX2" fmla="*/ 1212801 w 1349083"/>
                <a:gd name="connsiteY2" fmla="*/ 130180 h 40502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9083" h="405023" fill="none">
                  <a:moveTo>
                    <a:pt x="0" y="156297"/>
                  </a:moveTo>
                  <a:quadBezTo>
                    <a:pt x="367968" y="-41839"/>
                    <a:pt x="628458" y="11200"/>
                  </a:quadBezTo>
                  <a:quadBezTo>
                    <a:pt x="1212801" y="130180"/>
                    <a:pt x="1349083" y="405023"/>
                  </a:quadBezTo>
                </a:path>
              </a:pathLst>
            </a:custGeom>
            <a:ln w="47625">
              <a:solidFill>
                <a:srgbClr val="3B00FF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9" name="矩形 28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三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电路图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374015" y="1954530"/>
            <a:ext cx="5194300" cy="360235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en-US" altLang="zh-CN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水沿江河奔流，车顺道路前行，电荷在电路中流动。</a:t>
            </a:r>
            <a:endParaRPr lang="zh-CN" altLang="en-US" sz="25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ct val="150000"/>
              </a:lnSpc>
            </a:pPr>
            <a:r>
              <a:rPr lang="en-US" altLang="zh-CN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从小小的台灯到高高架起的电网线路，从奔驰的汽车到飞向太空的火箭</a:t>
            </a:r>
            <a:r>
              <a:rPr lang="en-US" altLang="zh-CN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r>
              <a:rPr lang="zh-CN" altLang="en-US" sz="25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，电路无处不在。电路是如何组成的？</a:t>
            </a:r>
            <a:endParaRPr lang="zh-CN" altLang="en-US" sz="25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085" y="2218690"/>
            <a:ext cx="4927600" cy="3407410"/>
          </a:xfrm>
          <a:prstGeom prst="rect">
            <a:avLst/>
          </a:prstGeom>
        </p:spPr>
      </p:pic>
      <p:sp>
        <p:nvSpPr>
          <p:cNvPr id="5" name="矩形 4" title=""/>
          <p:cNvSpPr/>
          <p:nvPr/>
        </p:nvSpPr>
        <p:spPr>
          <a:xfrm>
            <a:off x="238125" y="67945"/>
            <a:ext cx="221488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新课引入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形状3" title=""/>
          <p:cNvSpPr txBox="1"/>
          <p:nvPr/>
        </p:nvSpPr>
        <p:spPr>
          <a:xfrm>
            <a:off x="5786438" y="4205923"/>
            <a:ext cx="381000" cy="381000"/>
          </a:xfrm>
          <a:custGeom>
            <a:gdLst>
              <a:gd name="connsiteX0" fmla="*/ 285750 w 381000"/>
              <a:gd name="connsiteY0" fmla="*/ 0 h 381000"/>
              <a:gd name="connsiteX1" fmla="*/ 381000 w 381000"/>
              <a:gd name="connsiteY1" fmla="*/ 190500 h 381000"/>
              <a:gd name="connsiteX2" fmla="*/ 285750 w 381000"/>
              <a:gd name="connsiteY2" fmla="*/ 381000 h 381000"/>
              <a:gd name="connsiteX3" fmla="*/ 285750 w 381000"/>
              <a:gd name="connsiteY3" fmla="*/ 285750 h 381000"/>
              <a:gd name="connsiteX4" fmla="*/ 0 w 381000"/>
              <a:gd name="connsiteY4" fmla="*/ 285750 h 381000"/>
              <a:gd name="connsiteX5" fmla="*/ 0 w 381000"/>
              <a:gd name="connsiteY5" fmla="*/ 95250 h 381000"/>
              <a:gd name="connsiteX6" fmla="*/ 285750 w 381000"/>
              <a:gd name="connsiteY6" fmla="*/ 95250 h 381000"/>
              <a:gd name="connsiteX7" fmla="*/ 285750 w 381000"/>
              <a:gd name="connsiteY7" fmla="*/ 0 h 381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1000" h="381000">
                <a:moveTo>
                  <a:pt x="285750" y="0"/>
                </a:moveTo>
                <a:lnTo>
                  <a:pt x="381000" y="190500"/>
                </a:lnTo>
                <a:lnTo>
                  <a:pt x="285750" y="381000"/>
                </a:lnTo>
                <a:lnTo>
                  <a:pt x="285750" y="285750"/>
                </a:lnTo>
                <a:lnTo>
                  <a:pt x="0" y="285750"/>
                </a:lnTo>
                <a:lnTo>
                  <a:pt x="0" y="95250"/>
                </a:lnTo>
                <a:lnTo>
                  <a:pt x="285750" y="95250"/>
                </a:lnTo>
                <a:lnTo>
                  <a:pt x="285750" y="0"/>
                </a:lnTo>
                <a:close/>
              </a:path>
            </a:pathLst>
          </a:custGeom>
          <a:solidFill>
            <a:srgbClr val="CCFAFF">
              <a:alpha val="100000"/>
            </a:srgbClr>
          </a:solidFill>
          <a:ln w="9525">
            <a:solidFill>
              <a:srgbClr val="00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8" name="组合3" title=""/>
          <p:cNvGrpSpPr/>
          <p:nvPr/>
        </p:nvGrpSpPr>
        <p:grpSpPr>
          <a:xfrm>
            <a:off x="7076031" y="3707368"/>
            <a:ext cx="1830388" cy="1269445"/>
            <a:chExt cx="1830388" cy="1269445"/>
          </a:xfrm>
        </p:grpSpPr>
        <p:sp>
          <p:nvSpPr>
            <p:cNvPr id="39" name="形状32"/>
            <p:cNvSpPr txBox="1"/>
            <p:nvPr/>
          </p:nvSpPr>
          <p:spPr>
            <a:xfrm flipH="1" flipV="1">
              <a:off x="7937" y="1185302"/>
              <a:ext cx="889518" cy="1191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0" name="形状33"/>
            <p:cNvSpPr txBox="1"/>
            <p:nvPr/>
          </p:nvSpPr>
          <p:spPr>
            <a:xfrm flipV="1">
              <a:off x="9525" y="126445"/>
              <a:ext cx="1191" cy="1058863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1" name="形状34"/>
            <p:cNvSpPr txBox="1"/>
            <p:nvPr/>
          </p:nvSpPr>
          <p:spPr>
            <a:xfrm>
              <a:off x="0" y="140732"/>
              <a:ext cx="885825" cy="1191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2" name="形状35"/>
            <p:cNvSpPr txBox="1"/>
            <p:nvPr/>
          </p:nvSpPr>
          <p:spPr>
            <a:xfrm flipH="1">
              <a:off x="866060" y="0"/>
              <a:ext cx="234950" cy="136525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3" name="形状36"/>
            <p:cNvSpPr txBox="1"/>
            <p:nvPr/>
          </p:nvSpPr>
          <p:spPr>
            <a:xfrm>
              <a:off x="1039812" y="150257"/>
              <a:ext cx="582613" cy="1191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4" name="形状37"/>
            <p:cNvSpPr txBox="1"/>
            <p:nvPr/>
          </p:nvSpPr>
          <p:spPr>
            <a:xfrm>
              <a:off x="1630362" y="150257"/>
              <a:ext cx="1191" cy="379412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5" name="形状38"/>
            <p:cNvSpPr txBox="1"/>
            <p:nvPr/>
          </p:nvSpPr>
          <p:spPr>
            <a:xfrm>
              <a:off x="1622425" y="678895"/>
              <a:ext cx="1191" cy="495300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6" name="形状39"/>
            <p:cNvSpPr txBox="1"/>
            <p:nvPr/>
          </p:nvSpPr>
          <p:spPr>
            <a:xfrm>
              <a:off x="958850" y="1175782"/>
              <a:ext cx="673100" cy="1191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7" name="形状40"/>
            <p:cNvSpPr txBox="1"/>
            <p:nvPr/>
          </p:nvSpPr>
          <p:spPr>
            <a:xfrm>
              <a:off x="1633538" y="529670"/>
              <a:ext cx="95250" cy="1191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8" name="形状41"/>
            <p:cNvSpPr txBox="1"/>
            <p:nvPr/>
          </p:nvSpPr>
          <p:spPr>
            <a:xfrm>
              <a:off x="1630362" y="680482"/>
              <a:ext cx="93663" cy="1191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9" name="形状42"/>
            <p:cNvSpPr txBox="1"/>
            <p:nvPr/>
          </p:nvSpPr>
          <p:spPr>
            <a:xfrm>
              <a:off x="1739900" y="456645"/>
              <a:ext cx="90488" cy="293687"/>
            </a:xfrm>
            <a:custGeom>
              <a:gdLst>
                <a:gd name="connsiteX0" fmla="*/ 0 w 90488"/>
                <a:gd name="connsiteY0" fmla="*/ 0 h 293687"/>
                <a:gd name="connsiteX1" fmla="*/ 11792 w 90488"/>
                <a:gd name="connsiteY1" fmla="*/ 3671 h 293687"/>
                <a:gd name="connsiteX2" fmla="*/ 53720 w 90488"/>
                <a:gd name="connsiteY2" fmla="*/ 28145 h 293687"/>
                <a:gd name="connsiteX3" fmla="*/ 96958 w 90488"/>
                <a:gd name="connsiteY3" fmla="*/ 138278 h 293687"/>
                <a:gd name="connsiteX4" fmla="*/ 66822 w 90488"/>
                <a:gd name="connsiteY4" fmla="*/ 236174 h 2936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88" h="293687" fill="none">
                  <a:moveTo>
                    <a:pt x="0" y="0"/>
                  </a:moveTo>
                  <a:cubicBezTo>
                    <a:pt x="11792" y="3671"/>
                    <a:pt x="26205" y="2447"/>
                    <a:pt x="34066" y="9790"/>
                  </a:cubicBezTo>
                  <a:cubicBezTo>
                    <a:pt x="53720" y="28145"/>
                    <a:pt x="78615" y="73422"/>
                    <a:pt x="78615" y="73422"/>
                  </a:cubicBezTo>
                  <a:cubicBezTo>
                    <a:pt x="96958" y="138278"/>
                    <a:pt x="91717" y="93001"/>
                    <a:pt x="78615" y="167647"/>
                  </a:cubicBezTo>
                  <a:cubicBezTo>
                    <a:pt x="66822" y="236174"/>
                    <a:pt x="85166" y="293687"/>
                    <a:pt x="0" y="293687"/>
                  </a:cubicBezTo>
                </a:path>
              </a:pathLst>
            </a:cu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0" name="形状43"/>
            <p:cNvSpPr txBox="1"/>
            <p:nvPr/>
          </p:nvSpPr>
          <p:spPr>
            <a:xfrm>
              <a:off x="1738313" y="456645"/>
              <a:ext cx="1191" cy="284162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1" name="形状44"/>
            <p:cNvSpPr txBox="1"/>
            <p:nvPr/>
          </p:nvSpPr>
          <p:spPr>
            <a:xfrm>
              <a:off x="904966" y="1124188"/>
              <a:ext cx="1191" cy="96838"/>
            </a:xfrm>
            <a:prstGeom prst="line">
              <a:avLst/>
            </a:prstGeom>
            <a:ln w="476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2" name="形状45"/>
            <p:cNvSpPr txBox="1"/>
            <p:nvPr/>
          </p:nvSpPr>
          <p:spPr>
            <a:xfrm>
              <a:off x="960437" y="1075770"/>
              <a:ext cx="1191" cy="193675"/>
            </a:xfrm>
            <a:prstGeom prst="line">
              <a:avLst/>
            </a:prstGeom>
            <a:ln w="2857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68" name="矩形 67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三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电路图：实战演练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9" name="图片 68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648970" y="2536825"/>
            <a:ext cx="5137785" cy="35382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图片 3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6586220" y="2163445"/>
            <a:ext cx="5025390" cy="2840990"/>
          </a:xfrm>
          <a:prstGeom prst="rect">
            <a:avLst/>
          </a:prstGeom>
        </p:spPr>
      </p:pic>
      <p:pic>
        <p:nvPicPr>
          <p:cNvPr id="6" name="图片 5" titl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009650" y="2057400"/>
            <a:ext cx="4850765" cy="3233420"/>
          </a:xfrm>
          <a:prstGeom prst="rect">
            <a:avLst/>
          </a:prstGeom>
        </p:spPr>
      </p:pic>
      <p:sp>
        <p:nvSpPr>
          <p:cNvPr id="7" name="矩形 6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三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电路图：实战演练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/>
        </p:nvSpPr>
        <p:spPr>
          <a:xfrm>
            <a:off x="238125" y="67945"/>
            <a:ext cx="221488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紧盯目标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5" name="形状7" title=""/>
          <p:cNvSpPr txBox="1"/>
          <p:nvPr/>
        </p:nvSpPr>
        <p:spPr>
          <a:xfrm>
            <a:off x="1190625" y="1140460"/>
            <a:ext cx="9075420" cy="1222375"/>
          </a:xfrm>
          <a:custGeom>
            <a:gdLst>
              <a:gd name="connsiteX0" fmla="*/ 109500 w 7748588"/>
              <a:gd name="connsiteY0" fmla="*/ 0 h 1222375"/>
              <a:gd name="connsiteX1" fmla="*/ 7639088 w 7748588"/>
              <a:gd name="connsiteY1" fmla="*/ 0 h 1222375"/>
              <a:gd name="connsiteX2" fmla="*/ 7699563 w 7748588"/>
              <a:gd name="connsiteY2" fmla="*/ 0 h 1222375"/>
              <a:gd name="connsiteX3" fmla="*/ 7748588 w 7748588"/>
              <a:gd name="connsiteY3" fmla="*/ 1112875 h 1222375"/>
              <a:gd name="connsiteX4" fmla="*/ 7748588 w 7748588"/>
              <a:gd name="connsiteY4" fmla="*/ 1173350 h 1222375"/>
              <a:gd name="connsiteX5" fmla="*/ 109500 w 7748588"/>
              <a:gd name="connsiteY5" fmla="*/ 1222375 h 1222375"/>
              <a:gd name="connsiteX6" fmla="*/ 49025 w 7748588"/>
              <a:gd name="connsiteY6" fmla="*/ 1222375 h 1222375"/>
              <a:gd name="connsiteX7" fmla="*/ 0 w 7748588"/>
              <a:gd name="connsiteY7" fmla="*/ 109500 h 1222375"/>
              <a:gd name="connsiteX8" fmla="*/ 0 w 7748588"/>
              <a:gd name="connsiteY8" fmla="*/ 49025 h 12223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8588" h="1222375">
                <a:moveTo>
                  <a:pt x="109500" y="0"/>
                </a:moveTo>
                <a:lnTo>
                  <a:pt x="7639088" y="0"/>
                </a:lnTo>
                <a:cubicBezTo>
                  <a:pt x="7699563" y="0"/>
                  <a:pt x="7748588" y="49025"/>
                  <a:pt x="7748588" y="109500"/>
                </a:cubicBezTo>
                <a:lnTo>
                  <a:pt x="7748588" y="1112875"/>
                </a:lnTo>
                <a:cubicBezTo>
                  <a:pt x="7748588" y="1173350"/>
                  <a:pt x="7699563" y="1222375"/>
                  <a:pt x="7639088" y="1222375"/>
                </a:cubicBezTo>
                <a:lnTo>
                  <a:pt x="109500" y="1222375"/>
                </a:lnTo>
                <a:cubicBezTo>
                  <a:pt x="49025" y="1222375"/>
                  <a:pt x="0" y="1173350"/>
                  <a:pt x="0" y="1112875"/>
                </a:cubicBezTo>
                <a:lnTo>
                  <a:pt x="0" y="109500"/>
                </a:lnTo>
                <a:cubicBezTo>
                  <a:pt x="0" y="49025"/>
                  <a:pt x="49025" y="0"/>
                  <a:pt x="10950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1.了解电路的组成以及各部分在电路中所起的作用，了解开关的两种状态；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7" title=""/>
          <p:cNvSpPr txBox="1"/>
          <p:nvPr/>
        </p:nvSpPr>
        <p:spPr>
          <a:xfrm>
            <a:off x="1190625" y="2362835"/>
            <a:ext cx="9075420" cy="1222375"/>
          </a:xfrm>
          <a:custGeom>
            <a:gdLst>
              <a:gd name="connsiteX0" fmla="*/ 109500 w 7748588"/>
              <a:gd name="connsiteY0" fmla="*/ 0 h 1222375"/>
              <a:gd name="connsiteX1" fmla="*/ 7639088 w 7748588"/>
              <a:gd name="connsiteY1" fmla="*/ 0 h 1222375"/>
              <a:gd name="connsiteX2" fmla="*/ 7699563 w 7748588"/>
              <a:gd name="connsiteY2" fmla="*/ 0 h 1222375"/>
              <a:gd name="connsiteX3" fmla="*/ 7748588 w 7748588"/>
              <a:gd name="connsiteY3" fmla="*/ 1112875 h 1222375"/>
              <a:gd name="connsiteX4" fmla="*/ 7748588 w 7748588"/>
              <a:gd name="connsiteY4" fmla="*/ 1173350 h 1222375"/>
              <a:gd name="connsiteX5" fmla="*/ 109500 w 7748588"/>
              <a:gd name="connsiteY5" fmla="*/ 1222375 h 1222375"/>
              <a:gd name="connsiteX6" fmla="*/ 49025 w 7748588"/>
              <a:gd name="connsiteY6" fmla="*/ 1222375 h 1222375"/>
              <a:gd name="connsiteX7" fmla="*/ 0 w 7748588"/>
              <a:gd name="connsiteY7" fmla="*/ 109500 h 1222375"/>
              <a:gd name="connsiteX8" fmla="*/ 0 w 7748588"/>
              <a:gd name="connsiteY8" fmla="*/ 49025 h 12223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8588" h="1222375">
                <a:moveTo>
                  <a:pt x="109500" y="0"/>
                </a:moveTo>
                <a:lnTo>
                  <a:pt x="7639088" y="0"/>
                </a:lnTo>
                <a:cubicBezTo>
                  <a:pt x="7699563" y="0"/>
                  <a:pt x="7748588" y="49025"/>
                  <a:pt x="7748588" y="109500"/>
                </a:cubicBezTo>
                <a:lnTo>
                  <a:pt x="7748588" y="1112875"/>
                </a:lnTo>
                <a:cubicBezTo>
                  <a:pt x="7748588" y="1173350"/>
                  <a:pt x="7699563" y="1222375"/>
                  <a:pt x="7639088" y="1222375"/>
                </a:cubicBezTo>
                <a:lnTo>
                  <a:pt x="109500" y="1222375"/>
                </a:lnTo>
                <a:cubicBezTo>
                  <a:pt x="49025" y="1222375"/>
                  <a:pt x="0" y="1173350"/>
                  <a:pt x="0" y="1112875"/>
                </a:cubicBezTo>
                <a:lnTo>
                  <a:pt x="0" y="109500"/>
                </a:lnTo>
                <a:cubicBezTo>
                  <a:pt x="0" y="49025"/>
                  <a:pt x="49025" y="0"/>
                  <a:pt x="10950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.了解并能判断电路的三种状态；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形状7" title=""/>
          <p:cNvSpPr txBox="1"/>
          <p:nvPr/>
        </p:nvSpPr>
        <p:spPr>
          <a:xfrm>
            <a:off x="1190625" y="3101975"/>
            <a:ext cx="9075420" cy="1222375"/>
          </a:xfrm>
          <a:custGeom>
            <a:gdLst>
              <a:gd name="connsiteX0" fmla="*/ 109500 w 7748588"/>
              <a:gd name="connsiteY0" fmla="*/ 0 h 1222375"/>
              <a:gd name="connsiteX1" fmla="*/ 7639088 w 7748588"/>
              <a:gd name="connsiteY1" fmla="*/ 0 h 1222375"/>
              <a:gd name="connsiteX2" fmla="*/ 7699563 w 7748588"/>
              <a:gd name="connsiteY2" fmla="*/ 0 h 1222375"/>
              <a:gd name="connsiteX3" fmla="*/ 7748588 w 7748588"/>
              <a:gd name="connsiteY3" fmla="*/ 1112875 h 1222375"/>
              <a:gd name="connsiteX4" fmla="*/ 7748588 w 7748588"/>
              <a:gd name="connsiteY4" fmla="*/ 1173350 h 1222375"/>
              <a:gd name="connsiteX5" fmla="*/ 109500 w 7748588"/>
              <a:gd name="connsiteY5" fmla="*/ 1222375 h 1222375"/>
              <a:gd name="connsiteX6" fmla="*/ 49025 w 7748588"/>
              <a:gd name="connsiteY6" fmla="*/ 1222375 h 1222375"/>
              <a:gd name="connsiteX7" fmla="*/ 0 w 7748588"/>
              <a:gd name="connsiteY7" fmla="*/ 109500 h 1222375"/>
              <a:gd name="connsiteX8" fmla="*/ 0 w 7748588"/>
              <a:gd name="connsiteY8" fmla="*/ 49025 h 12223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8588" h="1222375">
                <a:moveTo>
                  <a:pt x="109500" y="0"/>
                </a:moveTo>
                <a:lnTo>
                  <a:pt x="7639088" y="0"/>
                </a:lnTo>
                <a:cubicBezTo>
                  <a:pt x="7699563" y="0"/>
                  <a:pt x="7748588" y="49025"/>
                  <a:pt x="7748588" y="109500"/>
                </a:cubicBezTo>
                <a:lnTo>
                  <a:pt x="7748588" y="1112875"/>
                </a:lnTo>
                <a:cubicBezTo>
                  <a:pt x="7748588" y="1173350"/>
                  <a:pt x="7699563" y="1222375"/>
                  <a:pt x="7639088" y="1222375"/>
                </a:cubicBezTo>
                <a:lnTo>
                  <a:pt x="109500" y="1222375"/>
                </a:lnTo>
                <a:cubicBezTo>
                  <a:pt x="49025" y="1222375"/>
                  <a:pt x="0" y="1173350"/>
                  <a:pt x="0" y="1112875"/>
                </a:cubicBezTo>
                <a:lnTo>
                  <a:pt x="0" y="109500"/>
                </a:lnTo>
                <a:cubicBezTo>
                  <a:pt x="0" y="49025"/>
                  <a:pt x="49025" y="0"/>
                  <a:pt x="10950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.认识并熟记电路中常见的图形符号，能连接简单的实物电路，并能画出简单电路的电路图；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形状7" title=""/>
          <p:cNvSpPr txBox="1"/>
          <p:nvPr/>
        </p:nvSpPr>
        <p:spPr>
          <a:xfrm>
            <a:off x="1190625" y="4408805"/>
            <a:ext cx="9075420" cy="1222375"/>
          </a:xfrm>
          <a:custGeom>
            <a:gdLst>
              <a:gd name="connsiteX0" fmla="*/ 109500 w 7748588"/>
              <a:gd name="connsiteY0" fmla="*/ 0 h 1222375"/>
              <a:gd name="connsiteX1" fmla="*/ 7639088 w 7748588"/>
              <a:gd name="connsiteY1" fmla="*/ 0 h 1222375"/>
              <a:gd name="connsiteX2" fmla="*/ 7699563 w 7748588"/>
              <a:gd name="connsiteY2" fmla="*/ 0 h 1222375"/>
              <a:gd name="connsiteX3" fmla="*/ 7748588 w 7748588"/>
              <a:gd name="connsiteY3" fmla="*/ 1112875 h 1222375"/>
              <a:gd name="connsiteX4" fmla="*/ 7748588 w 7748588"/>
              <a:gd name="connsiteY4" fmla="*/ 1173350 h 1222375"/>
              <a:gd name="connsiteX5" fmla="*/ 109500 w 7748588"/>
              <a:gd name="connsiteY5" fmla="*/ 1222375 h 1222375"/>
              <a:gd name="connsiteX6" fmla="*/ 49025 w 7748588"/>
              <a:gd name="connsiteY6" fmla="*/ 1222375 h 1222375"/>
              <a:gd name="connsiteX7" fmla="*/ 0 w 7748588"/>
              <a:gd name="connsiteY7" fmla="*/ 109500 h 1222375"/>
              <a:gd name="connsiteX8" fmla="*/ 0 w 7748588"/>
              <a:gd name="connsiteY8" fmla="*/ 49025 h 12223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8588" h="1222375">
                <a:moveTo>
                  <a:pt x="109500" y="0"/>
                </a:moveTo>
                <a:lnTo>
                  <a:pt x="7639088" y="0"/>
                </a:lnTo>
                <a:cubicBezTo>
                  <a:pt x="7699563" y="0"/>
                  <a:pt x="7748588" y="49025"/>
                  <a:pt x="7748588" y="109500"/>
                </a:cubicBezTo>
                <a:lnTo>
                  <a:pt x="7748588" y="1112875"/>
                </a:lnTo>
                <a:cubicBezTo>
                  <a:pt x="7748588" y="1173350"/>
                  <a:pt x="7699563" y="1222375"/>
                  <a:pt x="7639088" y="1222375"/>
                </a:cubicBezTo>
                <a:lnTo>
                  <a:pt x="109500" y="1222375"/>
                </a:lnTo>
                <a:cubicBezTo>
                  <a:pt x="49025" y="1222375"/>
                  <a:pt x="0" y="1173350"/>
                  <a:pt x="0" y="1112875"/>
                </a:cubicBezTo>
                <a:lnTo>
                  <a:pt x="0" y="109500"/>
                </a:lnTo>
                <a:cubicBezTo>
                  <a:pt x="0" y="49025"/>
                  <a:pt x="49025" y="0"/>
                  <a:pt x="10950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en-US" altLang="zh-CN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.能判断简单电路中电流的方向。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/>
        </p:nvSpPr>
        <p:spPr>
          <a:xfrm>
            <a:off x="238125" y="67945"/>
            <a:ext cx="721487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一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电路的组成：亲自动手试试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831850" y="1443990"/>
            <a:ext cx="3663950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让灯泡亮起来现有电池、灯泡、开 关 和 导 线（图 </a:t>
            </a:r>
            <a:r>
              <a:rPr lang="en-US" altLang="zh-CN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3-2-2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），试着把它们连接起来，使灯泡发光，并能控制 它的亮灭。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8" name="图片 17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8684895" y="1859280"/>
            <a:ext cx="2845435" cy="1483360"/>
          </a:xfrm>
          <a:prstGeom prst="rect">
            <a:avLst/>
          </a:prstGeom>
        </p:spPr>
      </p:pic>
      <p:pic>
        <p:nvPicPr>
          <p:cNvPr id="19" name="图片 18" title=""/>
          <p:cNvPicPr/>
          <p:nvPr/>
        </p:nvPicPr>
        <p:blipFill>
          <a:blip r:embed="rId3"/>
          <a:stretch>
            <a:fillRect/>
          </a:stretch>
        </p:blipFill>
        <p:spPr>
          <a:xfrm>
            <a:off x="5039360" y="1762125"/>
            <a:ext cx="3529330" cy="1101725"/>
          </a:xfrm>
          <a:prstGeom prst="rect">
            <a:avLst/>
          </a:prstGeom>
        </p:spPr>
      </p:pic>
      <p:pic>
        <p:nvPicPr>
          <p:cNvPr id="20" name="图片 19" title=""/>
          <p:cNvPicPr/>
          <p:nvPr/>
        </p:nvPicPr>
        <p:blipFill>
          <a:blip r:embed="rId4"/>
          <a:stretch>
            <a:fillRect/>
          </a:stretch>
        </p:blipFill>
        <p:spPr>
          <a:xfrm>
            <a:off x="5140325" y="3206115"/>
            <a:ext cx="3481705" cy="1871980"/>
          </a:xfrm>
          <a:prstGeom prst="rect">
            <a:avLst/>
          </a:prstGeom>
        </p:spPr>
      </p:pic>
      <p:pic>
        <p:nvPicPr>
          <p:cNvPr id="21" name="图片 20" title=""/>
          <p:cNvPicPr/>
          <p:nvPr/>
        </p:nvPicPr>
        <p:blipFill>
          <a:blip r:embed="rId5"/>
          <a:stretch>
            <a:fillRect/>
          </a:stretch>
        </p:blipFill>
        <p:spPr>
          <a:xfrm>
            <a:off x="8781415" y="3722370"/>
            <a:ext cx="2218055" cy="143764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610" y="3035027"/>
            <a:ext cx="1842935" cy="1232021"/>
          </a:xfrm>
          <a:prstGeom prst="rect">
            <a:avLst/>
          </a:prstGeom>
        </p:spPr>
      </p:pic>
      <p:pic>
        <p:nvPicPr>
          <p:cNvPr id="7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711" y="1369514"/>
            <a:ext cx="1971513" cy="1440447"/>
          </a:xfrm>
          <a:prstGeom prst="rect">
            <a:avLst/>
          </a:prstGeom>
        </p:spPr>
      </p:pic>
      <p:pic>
        <p:nvPicPr>
          <p:cNvPr id="8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2095" y="3274457"/>
            <a:ext cx="3276028" cy="1352912"/>
          </a:xfrm>
          <a:prstGeom prst="rect">
            <a:avLst/>
          </a:prstGeom>
        </p:spPr>
      </p:pic>
      <p:sp>
        <p:nvSpPr>
          <p:cNvPr id="9" name="形状1" title=""/>
          <p:cNvSpPr txBox="1"/>
          <p:nvPr/>
        </p:nvSpPr>
        <p:spPr>
          <a:xfrm>
            <a:off x="3485826" y="3152556"/>
            <a:ext cx="1044575" cy="504825"/>
          </a:xfrm>
          <a:custGeom>
            <a:gdLst>
              <a:gd name="connsiteX0" fmla="*/ 84139 w 1044575"/>
              <a:gd name="connsiteY0" fmla="*/ 0 h 504825"/>
              <a:gd name="connsiteX1" fmla="*/ 960436 w 1044575"/>
              <a:gd name="connsiteY1" fmla="*/ 0 h 504825"/>
              <a:gd name="connsiteX2" fmla="*/ 1006905 w 1044575"/>
              <a:gd name="connsiteY2" fmla="*/ 0 h 504825"/>
              <a:gd name="connsiteX3" fmla="*/ 1044575 w 1044575"/>
              <a:gd name="connsiteY3" fmla="*/ 420686 h 504825"/>
              <a:gd name="connsiteX4" fmla="*/ 1044575 w 1044575"/>
              <a:gd name="connsiteY4" fmla="*/ 467155 h 504825"/>
              <a:gd name="connsiteX5" fmla="*/ 432246 w 1044575"/>
              <a:gd name="connsiteY5" fmla="*/ 504825 h 504825"/>
              <a:gd name="connsiteX6" fmla="*/ -590571 w 1044575"/>
              <a:gd name="connsiteY6" fmla="*/ 1003294 h 504825"/>
              <a:gd name="connsiteX7" fmla="*/ 11501 w 1044575"/>
              <a:gd name="connsiteY7" fmla="*/ 460512 h 504825"/>
              <a:gd name="connsiteX8" fmla="*/ 6405 w 1044575"/>
              <a:gd name="connsiteY8" fmla="*/ 452884 h 504825"/>
              <a:gd name="connsiteX9" fmla="*/ 2216 w 1044575"/>
              <a:gd name="connsiteY9" fmla="*/ 442772 h 504825"/>
              <a:gd name="connsiteX10" fmla="*/ 0 w 1044575"/>
              <a:gd name="connsiteY10" fmla="*/ 84139 h 504825"/>
              <a:gd name="connsiteX11" fmla="*/ 0 w 1044575"/>
              <a:gd name="connsiteY11" fmla="*/ 37670 h 5048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35146" h="1003294">
                <a:moveTo>
                  <a:pt x="84139" y="0"/>
                </a:moveTo>
                <a:lnTo>
                  <a:pt x="960436" y="0"/>
                </a:lnTo>
                <a:cubicBezTo>
                  <a:pt x="1006905" y="0"/>
                  <a:pt x="1044575" y="37670"/>
                  <a:pt x="1044575" y="84139"/>
                </a:cubicBezTo>
                <a:lnTo>
                  <a:pt x="1044575" y="420686"/>
                </a:lnTo>
                <a:cubicBezTo>
                  <a:pt x="1044575" y="467155"/>
                  <a:pt x="1006905" y="504825"/>
                  <a:pt x="960436" y="504825"/>
                </a:cubicBezTo>
                <a:lnTo>
                  <a:pt x="432246" y="504825"/>
                </a:lnTo>
                <a:lnTo>
                  <a:pt x="-590571" y="1003294"/>
                </a:lnTo>
                <a:lnTo>
                  <a:pt x="11501" y="460512"/>
                </a:lnTo>
                <a:lnTo>
                  <a:pt x="6405" y="452884"/>
                </a:lnTo>
                <a:cubicBezTo>
                  <a:pt x="2216" y="442772"/>
                  <a:pt x="0" y="431843"/>
                  <a:pt x="0" y="420686"/>
                </a:cubicBezTo>
                <a:lnTo>
                  <a:pt x="0" y="84139"/>
                </a:lnTo>
                <a:cubicBezTo>
                  <a:pt x="0" y="37670"/>
                  <a:pt x="37670" y="0"/>
                  <a:pt x="84139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19050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36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电源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形状2" title=""/>
          <p:cNvSpPr txBox="1"/>
          <p:nvPr/>
        </p:nvSpPr>
        <p:spPr>
          <a:xfrm>
            <a:off x="4090892" y="1440523"/>
            <a:ext cx="1441450" cy="576262"/>
          </a:xfrm>
          <a:custGeom>
            <a:gdLst>
              <a:gd name="connsiteX0" fmla="*/ 96046 w 1441450"/>
              <a:gd name="connsiteY0" fmla="*/ 0 h 576262"/>
              <a:gd name="connsiteX1" fmla="*/ 1345404 w 1441450"/>
              <a:gd name="connsiteY1" fmla="*/ 0 h 576262"/>
              <a:gd name="connsiteX2" fmla="*/ 1398449 w 1441450"/>
              <a:gd name="connsiteY2" fmla="*/ 0 h 576262"/>
              <a:gd name="connsiteX3" fmla="*/ 1441450 w 1441450"/>
              <a:gd name="connsiteY3" fmla="*/ 480216 h 576262"/>
              <a:gd name="connsiteX4" fmla="*/ 1441450 w 1441450"/>
              <a:gd name="connsiteY4" fmla="*/ 533261 h 576262"/>
              <a:gd name="connsiteX5" fmla="*/ 631491 w 1441450"/>
              <a:gd name="connsiteY5" fmla="*/ 576262 h 576262"/>
              <a:gd name="connsiteX6" fmla="*/ -100037 w 1441450"/>
              <a:gd name="connsiteY6" fmla="*/ 968385 h 576262"/>
              <a:gd name="connsiteX7" fmla="*/ 216235 w 1441450"/>
              <a:gd name="connsiteY7" fmla="*/ 576262 h 576262"/>
              <a:gd name="connsiteX8" fmla="*/ 96046 w 1441450"/>
              <a:gd name="connsiteY8" fmla="*/ 576262 h 576262"/>
              <a:gd name="connsiteX9" fmla="*/ 43001 w 1441450"/>
              <a:gd name="connsiteY9" fmla="*/ 576262 h 576262"/>
              <a:gd name="connsiteX10" fmla="*/ 0 w 1441450"/>
              <a:gd name="connsiteY10" fmla="*/ 96046 h 576262"/>
              <a:gd name="connsiteX11" fmla="*/ 0 w 1441450"/>
              <a:gd name="connsiteY11" fmla="*/ 43001 h 5762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41487" h="968384">
                <a:moveTo>
                  <a:pt x="96046" y="0"/>
                </a:moveTo>
                <a:lnTo>
                  <a:pt x="1345404" y="0"/>
                </a:lnTo>
                <a:cubicBezTo>
                  <a:pt x="1398449" y="0"/>
                  <a:pt x="1441450" y="43001"/>
                  <a:pt x="1441450" y="96046"/>
                </a:cubicBezTo>
                <a:lnTo>
                  <a:pt x="1441450" y="480216"/>
                </a:lnTo>
                <a:cubicBezTo>
                  <a:pt x="1441450" y="533261"/>
                  <a:pt x="1398449" y="576262"/>
                  <a:pt x="1345404" y="576262"/>
                </a:cubicBezTo>
                <a:lnTo>
                  <a:pt x="631491" y="576262"/>
                </a:lnTo>
                <a:lnTo>
                  <a:pt x="-100037" y="968385"/>
                </a:lnTo>
                <a:lnTo>
                  <a:pt x="216235" y="576262"/>
                </a:lnTo>
                <a:lnTo>
                  <a:pt x="96046" y="576262"/>
                </a:lnTo>
                <a:cubicBezTo>
                  <a:pt x="43001" y="576262"/>
                  <a:pt x="0" y="533261"/>
                  <a:pt x="0" y="480216"/>
                </a:cubicBezTo>
                <a:lnTo>
                  <a:pt x="0" y="96046"/>
                </a:lnTo>
                <a:cubicBezTo>
                  <a:pt x="0" y="43001"/>
                  <a:pt x="43001" y="0"/>
                  <a:pt x="96046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19050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36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用电器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形状3" title=""/>
          <p:cNvSpPr txBox="1"/>
          <p:nvPr/>
        </p:nvSpPr>
        <p:spPr>
          <a:xfrm>
            <a:off x="8542563" y="2810180"/>
            <a:ext cx="1152525" cy="576263"/>
          </a:xfrm>
          <a:custGeom>
            <a:gdLst>
              <a:gd name="connsiteX0" fmla="*/ 96046 w 1152525"/>
              <a:gd name="connsiteY0" fmla="*/ 0 h 576263"/>
              <a:gd name="connsiteX1" fmla="*/ 1056479 w 1152525"/>
              <a:gd name="connsiteY1" fmla="*/ 0 h 576263"/>
              <a:gd name="connsiteX2" fmla="*/ 1109524 w 1152525"/>
              <a:gd name="connsiteY2" fmla="*/ 0 h 576263"/>
              <a:gd name="connsiteX3" fmla="*/ 1152525 w 1152525"/>
              <a:gd name="connsiteY3" fmla="*/ 480217 h 576263"/>
              <a:gd name="connsiteX4" fmla="*/ 1152525 w 1152525"/>
              <a:gd name="connsiteY4" fmla="*/ 533262 h 576263"/>
              <a:gd name="connsiteX5" fmla="*/ 96046 w 1152525"/>
              <a:gd name="connsiteY5" fmla="*/ 576263 h 576263"/>
              <a:gd name="connsiteX6" fmla="*/ 70573 w 1152525"/>
              <a:gd name="connsiteY6" fmla="*/ 576263 h 576263"/>
              <a:gd name="connsiteX7" fmla="*/ 16311 w 1152525"/>
              <a:gd name="connsiteY7" fmla="*/ 530442 h 576263"/>
              <a:gd name="connsiteX8" fmla="*/ -1522405 w 1152525"/>
              <a:gd name="connsiteY8" fmla="*/ 604834 h 576263"/>
              <a:gd name="connsiteX9" fmla="*/ 0 w 1152525"/>
              <a:gd name="connsiteY9" fmla="*/ 214083 h 576263"/>
              <a:gd name="connsiteX10" fmla="*/ 0 w 1152525"/>
              <a:gd name="connsiteY10" fmla="*/ 96046 h 576263"/>
              <a:gd name="connsiteX11" fmla="*/ 0 w 1152525"/>
              <a:gd name="connsiteY11" fmla="*/ 43001 h 57626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74930" h="604834">
                <a:moveTo>
                  <a:pt x="96046" y="0"/>
                </a:moveTo>
                <a:lnTo>
                  <a:pt x="1056479" y="0"/>
                </a:lnTo>
                <a:cubicBezTo>
                  <a:pt x="1109524" y="0"/>
                  <a:pt x="1152525" y="43001"/>
                  <a:pt x="1152525" y="96046"/>
                </a:cubicBezTo>
                <a:lnTo>
                  <a:pt x="1152525" y="480217"/>
                </a:lnTo>
                <a:cubicBezTo>
                  <a:pt x="1152525" y="533262"/>
                  <a:pt x="1109524" y="576263"/>
                  <a:pt x="1056479" y="576263"/>
                </a:cubicBezTo>
                <a:lnTo>
                  <a:pt x="96046" y="576263"/>
                </a:lnTo>
                <a:cubicBezTo>
                  <a:pt x="70573" y="576263"/>
                  <a:pt x="46143" y="566144"/>
                  <a:pt x="28131" y="548132"/>
                </a:cubicBezTo>
                <a:lnTo>
                  <a:pt x="16311" y="530442"/>
                </a:lnTo>
                <a:lnTo>
                  <a:pt x="-1522405" y="604834"/>
                </a:lnTo>
                <a:lnTo>
                  <a:pt x="0" y="214083"/>
                </a:lnTo>
                <a:lnTo>
                  <a:pt x="0" y="96046"/>
                </a:lnTo>
                <a:cubicBezTo>
                  <a:pt x="0" y="43001"/>
                  <a:pt x="43001" y="0"/>
                  <a:pt x="96046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19050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39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开关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形状4" title=""/>
          <p:cNvSpPr txBox="1"/>
          <p:nvPr/>
        </p:nvSpPr>
        <p:spPr>
          <a:xfrm>
            <a:off x="2957922" y="2254054"/>
            <a:ext cx="2681402" cy="1793188"/>
          </a:xfrm>
          <a:custGeom>
            <a:gdLst>
              <a:gd name="connsiteX0" fmla="*/ 50276 w 2681402"/>
              <a:gd name="connsiteY0" fmla="*/ 1793188 h 1793188"/>
              <a:gd name="connsiteX1" fmla="*/ 25138 w 2681402"/>
              <a:gd name="connsiteY1" fmla="*/ 1734532 h 1793188"/>
              <a:gd name="connsiteX2" fmla="*/ 25138 w 2681402"/>
              <a:gd name="connsiteY2" fmla="*/ 1558565 h 1793188"/>
              <a:gd name="connsiteX3" fmla="*/ 0 w 2681402"/>
              <a:gd name="connsiteY3" fmla="*/ 1315563 h 1793188"/>
              <a:gd name="connsiteX4" fmla="*/ 75414 w 2681402"/>
              <a:gd name="connsiteY4" fmla="*/ 1122837 h 1793188"/>
              <a:gd name="connsiteX5" fmla="*/ 452647 w 2681402"/>
              <a:gd name="connsiteY5" fmla="*/ 821380 h 1793188"/>
              <a:gd name="connsiteX6" fmla="*/ 913353 w 2681402"/>
              <a:gd name="connsiteY6" fmla="*/ 670351 h 1793188"/>
              <a:gd name="connsiteX7" fmla="*/ 1332322 w 2681402"/>
              <a:gd name="connsiteY7" fmla="*/ 402210 h 1793188"/>
              <a:gd name="connsiteX8" fmla="*/ 1793188 w 2681402"/>
              <a:gd name="connsiteY8" fmla="*/ 192726 h 1793188"/>
              <a:gd name="connsiteX9" fmla="*/ 2245674 w 2681402"/>
              <a:gd name="connsiteY9" fmla="*/ 92173 h 1793188"/>
              <a:gd name="connsiteX10" fmla="*/ 2538953 w 2681402"/>
              <a:gd name="connsiteY10" fmla="*/ 67035 h 1793188"/>
              <a:gd name="connsiteX11" fmla="*/ 2681402 w 2681402"/>
              <a:gd name="connsiteY11" fmla="*/ 0 h 179318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81402" h="1793188" fill="none">
                <a:moveTo>
                  <a:pt x="50276" y="1793188"/>
                </a:moveTo>
                <a:lnTo>
                  <a:pt x="25138" y="1734532"/>
                </a:lnTo>
                <a:lnTo>
                  <a:pt x="25138" y="1558565"/>
                </a:lnTo>
                <a:lnTo>
                  <a:pt x="0" y="1315563"/>
                </a:lnTo>
                <a:lnTo>
                  <a:pt x="75414" y="1122837"/>
                </a:lnTo>
                <a:lnTo>
                  <a:pt x="452647" y="821380"/>
                </a:lnTo>
                <a:lnTo>
                  <a:pt x="913353" y="670351"/>
                </a:lnTo>
                <a:lnTo>
                  <a:pt x="1332322" y="402210"/>
                </a:lnTo>
                <a:lnTo>
                  <a:pt x="1793188" y="192726"/>
                </a:lnTo>
                <a:lnTo>
                  <a:pt x="2245674" y="92173"/>
                </a:lnTo>
                <a:lnTo>
                  <a:pt x="2538953" y="67035"/>
                </a:lnTo>
                <a:lnTo>
                  <a:pt x="2681402" y="0"/>
                </a:lnTo>
              </a:path>
            </a:pathLst>
          </a:custGeom>
          <a:ln w="3810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3" name="形状5" title=""/>
          <p:cNvSpPr txBox="1"/>
          <p:nvPr/>
        </p:nvSpPr>
        <p:spPr>
          <a:xfrm>
            <a:off x="6871093" y="2203777"/>
            <a:ext cx="2354606" cy="1709898"/>
          </a:xfrm>
          <a:custGeom>
            <a:gdLst>
              <a:gd name="connsiteX0" fmla="*/ 0 w 2354606"/>
              <a:gd name="connsiteY0" fmla="*/ 0 h 1709898"/>
              <a:gd name="connsiteX1" fmla="*/ 75414 w 2354606"/>
              <a:gd name="connsiteY1" fmla="*/ 108932 h 1709898"/>
              <a:gd name="connsiteX2" fmla="*/ 284899 w 2354606"/>
              <a:gd name="connsiteY2" fmla="*/ 108932 h 1709898"/>
              <a:gd name="connsiteX3" fmla="*/ 611695 w 2354606"/>
              <a:gd name="connsiteY3" fmla="*/ 159208 h 1709898"/>
              <a:gd name="connsiteX4" fmla="*/ 972008 w 2354606"/>
              <a:gd name="connsiteY4" fmla="*/ 268140 h 1709898"/>
              <a:gd name="connsiteX5" fmla="*/ 1030664 w 2354606"/>
              <a:gd name="connsiteY5" fmla="*/ 243002 h 1709898"/>
              <a:gd name="connsiteX6" fmla="*/ 1265287 w 2354606"/>
              <a:gd name="connsiteY6" fmla="*/ 561419 h 1709898"/>
              <a:gd name="connsiteX7" fmla="*/ 2103225 w 2354606"/>
              <a:gd name="connsiteY7" fmla="*/ 1198252 h 1709898"/>
              <a:gd name="connsiteX8" fmla="*/ 2354606 w 2354606"/>
              <a:gd name="connsiteY8" fmla="*/ 1357460 h 1709898"/>
              <a:gd name="connsiteX9" fmla="*/ 2329468 w 2354606"/>
              <a:gd name="connsiteY9" fmla="*/ 1575324 h 1709898"/>
              <a:gd name="connsiteX10" fmla="*/ 2229591 w 2354606"/>
              <a:gd name="connsiteY10" fmla="*/ 1709897 h 17098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54606" h="1709898" fill="none">
                <a:moveTo>
                  <a:pt x="0" y="0"/>
                </a:moveTo>
                <a:lnTo>
                  <a:pt x="75414" y="108932"/>
                </a:lnTo>
                <a:lnTo>
                  <a:pt x="284899" y="108932"/>
                </a:lnTo>
                <a:lnTo>
                  <a:pt x="611695" y="159208"/>
                </a:lnTo>
                <a:lnTo>
                  <a:pt x="972008" y="268140"/>
                </a:lnTo>
                <a:quadBezTo>
                  <a:pt x="1030664" y="243002"/>
                  <a:pt x="1147975" y="402210"/>
                </a:quadBezTo>
                <a:quadBezTo>
                  <a:pt x="1265287" y="561419"/>
                  <a:pt x="1650738" y="963629"/>
                </a:quadBezTo>
                <a:lnTo>
                  <a:pt x="2103225" y="1198252"/>
                </a:lnTo>
                <a:lnTo>
                  <a:pt x="2354606" y="1357460"/>
                </a:lnTo>
                <a:lnTo>
                  <a:pt x="2329468" y="1575324"/>
                </a:lnTo>
                <a:lnTo>
                  <a:pt x="2229591" y="1709897"/>
                </a:lnTo>
              </a:path>
            </a:pathLst>
          </a:custGeom>
          <a:ln w="3810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4" name="形状6" title=""/>
          <p:cNvSpPr txBox="1"/>
          <p:nvPr/>
        </p:nvSpPr>
        <p:spPr>
          <a:xfrm>
            <a:off x="5647703" y="3963447"/>
            <a:ext cx="2446779" cy="115250"/>
          </a:xfrm>
          <a:custGeom>
            <a:gdLst>
              <a:gd name="connsiteX0" fmla="*/ 0 w 2446779"/>
              <a:gd name="connsiteY0" fmla="*/ 58656 h 115250"/>
              <a:gd name="connsiteX1" fmla="*/ 16759 w 2446779"/>
              <a:gd name="connsiteY1" fmla="*/ 58656 h 115250"/>
              <a:gd name="connsiteX2" fmla="*/ 167588 w 2446779"/>
              <a:gd name="connsiteY2" fmla="*/ 16759 h 115250"/>
              <a:gd name="connsiteX3" fmla="*/ 636833 w 2446779"/>
              <a:gd name="connsiteY3" fmla="*/ 25138 h 115250"/>
              <a:gd name="connsiteX4" fmla="*/ 1365839 w 2446779"/>
              <a:gd name="connsiteY4" fmla="*/ 100553 h 115250"/>
              <a:gd name="connsiteX5" fmla="*/ 1876981 w 2446779"/>
              <a:gd name="connsiteY5" fmla="*/ 108932 h 115250"/>
              <a:gd name="connsiteX6" fmla="*/ 2262381 w 2446779"/>
              <a:gd name="connsiteY6" fmla="*/ 115250 h 115250"/>
              <a:gd name="connsiteX7" fmla="*/ 2446779 w 2446779"/>
              <a:gd name="connsiteY7" fmla="*/ 0 h 11525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46779" h="115250" fill="none">
                <a:moveTo>
                  <a:pt x="0" y="58656"/>
                </a:moveTo>
                <a:lnTo>
                  <a:pt x="16759" y="58656"/>
                </a:lnTo>
                <a:lnTo>
                  <a:pt x="167588" y="16759"/>
                </a:lnTo>
                <a:lnTo>
                  <a:pt x="636833" y="25138"/>
                </a:lnTo>
                <a:lnTo>
                  <a:pt x="1365839" y="100553"/>
                </a:lnTo>
                <a:lnTo>
                  <a:pt x="1876981" y="108932"/>
                </a:lnTo>
                <a:lnTo>
                  <a:pt x="2262381" y="115250"/>
                </a:lnTo>
                <a:lnTo>
                  <a:pt x="2446779" y="0"/>
                </a:lnTo>
              </a:path>
            </a:pathLst>
          </a:custGeom>
          <a:solidFill>
            <a:srgbClr val="FF0000"/>
          </a:solidFill>
          <a:ln w="38100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形状7" title=""/>
          <p:cNvSpPr txBox="1"/>
          <p:nvPr/>
        </p:nvSpPr>
        <p:spPr>
          <a:xfrm>
            <a:off x="714375" y="4793615"/>
            <a:ext cx="11304905" cy="1222375"/>
          </a:xfrm>
          <a:custGeom>
            <a:gdLst>
              <a:gd name="connsiteX0" fmla="*/ 109500 w 7748588"/>
              <a:gd name="connsiteY0" fmla="*/ 0 h 1222375"/>
              <a:gd name="connsiteX1" fmla="*/ 7639088 w 7748588"/>
              <a:gd name="connsiteY1" fmla="*/ 0 h 1222375"/>
              <a:gd name="connsiteX2" fmla="*/ 7699563 w 7748588"/>
              <a:gd name="connsiteY2" fmla="*/ 0 h 1222375"/>
              <a:gd name="connsiteX3" fmla="*/ 7748588 w 7748588"/>
              <a:gd name="connsiteY3" fmla="*/ 1112875 h 1222375"/>
              <a:gd name="connsiteX4" fmla="*/ 7748588 w 7748588"/>
              <a:gd name="connsiteY4" fmla="*/ 1173350 h 1222375"/>
              <a:gd name="connsiteX5" fmla="*/ 109500 w 7748588"/>
              <a:gd name="connsiteY5" fmla="*/ 1222375 h 1222375"/>
              <a:gd name="connsiteX6" fmla="*/ 49025 w 7748588"/>
              <a:gd name="connsiteY6" fmla="*/ 1222375 h 1222375"/>
              <a:gd name="connsiteX7" fmla="*/ 0 w 7748588"/>
              <a:gd name="connsiteY7" fmla="*/ 109500 h 1222375"/>
              <a:gd name="connsiteX8" fmla="*/ 0 w 7748588"/>
              <a:gd name="connsiteY8" fmla="*/ 49025 h 12223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48588" h="1222375">
                <a:moveTo>
                  <a:pt x="109500" y="0"/>
                </a:moveTo>
                <a:lnTo>
                  <a:pt x="7639088" y="0"/>
                </a:lnTo>
                <a:cubicBezTo>
                  <a:pt x="7699563" y="0"/>
                  <a:pt x="7748588" y="49025"/>
                  <a:pt x="7748588" y="109500"/>
                </a:cubicBezTo>
                <a:lnTo>
                  <a:pt x="7748588" y="1112875"/>
                </a:lnTo>
                <a:cubicBezTo>
                  <a:pt x="7748588" y="1173350"/>
                  <a:pt x="7699563" y="1222375"/>
                  <a:pt x="7639088" y="1222375"/>
                </a:cubicBezTo>
                <a:lnTo>
                  <a:pt x="109500" y="1222375"/>
                </a:lnTo>
                <a:cubicBezTo>
                  <a:pt x="49025" y="1222375"/>
                  <a:pt x="0" y="1173350"/>
                  <a:pt x="0" y="1112875"/>
                </a:cubicBezTo>
                <a:lnTo>
                  <a:pt x="0" y="109500"/>
                </a:lnTo>
                <a:cubicBezTo>
                  <a:pt x="0" y="49025"/>
                  <a:pt x="49025" y="0"/>
                  <a:pt x="10950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如果灯泡亮起来了，我们就连成了一个简单的电路（</a:t>
            </a:r>
            <a:r>
              <a:rPr lang="en-US" altLang="zh-CN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electric circuit</a:t>
            </a:r>
            <a:r>
              <a:rPr lang="zh-CN" altLang="en-US" sz="26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）。</a:t>
            </a:r>
            <a:endParaRPr lang="zh-CN" altLang="en-US" sz="26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 title=""/>
          <p:cNvSpPr/>
          <p:nvPr/>
        </p:nvSpPr>
        <p:spPr>
          <a:xfrm>
            <a:off x="238125" y="67945"/>
            <a:ext cx="401701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一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电路的组成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1779556" y="572472"/>
            <a:ext cx="3997007" cy="5141102"/>
          </a:xfrm>
          <a:prstGeom prst="rect">
            <a:avLst/>
          </a:prstGeom>
          <a:noFill/>
        </p:spPr>
        <p:txBody>
          <a:bodyPr anchor="t"/>
          <a:lstStyle/>
          <a:p>
            <a:pPr marL="342900" algn="l">
              <a:lnSpc>
                <a:spcPts val="97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（1）电  源：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algn="l">
              <a:lnSpc>
                <a:spcPts val="97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（2）用电器：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algn="l">
              <a:lnSpc>
                <a:spcPts val="97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（3）导  线：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algn="l">
              <a:lnSpc>
                <a:spcPts val="97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（4）开  关：</a:t>
            </a:r>
            <a:endParaRPr lang="zh-CN" altLang="en-US" sz="28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1" title=""/>
          <p:cNvSpPr txBox="1"/>
          <p:nvPr/>
        </p:nvSpPr>
        <p:spPr>
          <a:xfrm>
            <a:off x="4316730" y="1257300"/>
            <a:ext cx="5655310" cy="659130"/>
          </a:xfrm>
          <a:custGeom>
            <a:gdLst>
              <a:gd name="connsiteX0" fmla="*/ 109804 w 2166937"/>
              <a:gd name="connsiteY0" fmla="*/ 0 h 658813"/>
              <a:gd name="connsiteX1" fmla="*/ 2057133 w 2166937"/>
              <a:gd name="connsiteY1" fmla="*/ 0 h 658813"/>
              <a:gd name="connsiteX2" fmla="*/ 2086254 w 2166937"/>
              <a:gd name="connsiteY2" fmla="*/ 0 h 658813"/>
              <a:gd name="connsiteX3" fmla="*/ 2155368 w 2166937"/>
              <a:gd name="connsiteY3" fmla="*/ 52753 h 658813"/>
              <a:gd name="connsiteX4" fmla="*/ 2166937 w 2166937"/>
              <a:gd name="connsiteY4" fmla="*/ 549009 h 658813"/>
              <a:gd name="connsiteX5" fmla="*/ 2166937 w 2166937"/>
              <a:gd name="connsiteY5" fmla="*/ 578131 h 658813"/>
              <a:gd name="connsiteX6" fmla="*/ 2114184 w 2166937"/>
              <a:gd name="connsiteY6" fmla="*/ 647244 h 658813"/>
              <a:gd name="connsiteX7" fmla="*/ 109804 w 2166937"/>
              <a:gd name="connsiteY7" fmla="*/ 658813 h 658813"/>
              <a:gd name="connsiteX8" fmla="*/ 49161 w 2166937"/>
              <a:gd name="connsiteY8" fmla="*/ 658813 h 658813"/>
              <a:gd name="connsiteX9" fmla="*/ 0 w 2166937"/>
              <a:gd name="connsiteY9" fmla="*/ 109804 h 658813"/>
              <a:gd name="connsiteX10" fmla="*/ 0 w 2166937"/>
              <a:gd name="connsiteY10" fmla="*/ 49161 h 65881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66937" h="658813">
                <a:moveTo>
                  <a:pt x="109804" y="0"/>
                </a:moveTo>
                <a:lnTo>
                  <a:pt x="2057133" y="0"/>
                </a:lnTo>
                <a:cubicBezTo>
                  <a:pt x="2086254" y="0"/>
                  <a:pt x="2114184" y="11569"/>
                  <a:pt x="2134776" y="32161"/>
                </a:cubicBezTo>
                <a:cubicBezTo>
                  <a:pt x="2155368" y="52753"/>
                  <a:pt x="2166937" y="80682"/>
                  <a:pt x="2166937" y="109804"/>
                </a:cubicBezTo>
                <a:lnTo>
                  <a:pt x="2166937" y="549009"/>
                </a:lnTo>
                <a:cubicBezTo>
                  <a:pt x="2166937" y="578131"/>
                  <a:pt x="2155368" y="606060"/>
                  <a:pt x="2134776" y="626652"/>
                </a:cubicBezTo>
                <a:cubicBezTo>
                  <a:pt x="2114184" y="647244"/>
                  <a:pt x="2086254" y="658813"/>
                  <a:pt x="2057133" y="658813"/>
                </a:cubicBezTo>
                <a:lnTo>
                  <a:pt x="109804" y="658813"/>
                </a:lnTo>
                <a:cubicBezTo>
                  <a:pt x="49161" y="658813"/>
                  <a:pt x="0" y="609652"/>
                  <a:pt x="0" y="549009"/>
                </a:cubicBezTo>
                <a:lnTo>
                  <a:pt x="0" y="109804"/>
                </a:lnTo>
                <a:cubicBezTo>
                  <a:pt x="0" y="49161"/>
                  <a:pt x="49161" y="0"/>
                  <a:pt x="109804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电池提供能量，是持续供电的装置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形状2" title=""/>
          <p:cNvSpPr txBox="1"/>
          <p:nvPr/>
        </p:nvSpPr>
        <p:spPr>
          <a:xfrm>
            <a:off x="4316730" y="2356485"/>
            <a:ext cx="6967855" cy="659130"/>
          </a:xfrm>
          <a:custGeom>
            <a:gdLst>
              <a:gd name="connsiteX0" fmla="*/ 109804 w 2374900"/>
              <a:gd name="connsiteY0" fmla="*/ 0 h 658813"/>
              <a:gd name="connsiteX1" fmla="*/ 2265096 w 2374900"/>
              <a:gd name="connsiteY1" fmla="*/ 0 h 658813"/>
              <a:gd name="connsiteX2" fmla="*/ 2325739 w 2374900"/>
              <a:gd name="connsiteY2" fmla="*/ 0 h 658813"/>
              <a:gd name="connsiteX3" fmla="*/ 2374900 w 2374900"/>
              <a:gd name="connsiteY3" fmla="*/ 549009 h 658813"/>
              <a:gd name="connsiteX4" fmla="*/ 2374900 w 2374900"/>
              <a:gd name="connsiteY4" fmla="*/ 609652 h 658813"/>
              <a:gd name="connsiteX5" fmla="*/ 109804 w 2374900"/>
              <a:gd name="connsiteY5" fmla="*/ 658813 h 658813"/>
              <a:gd name="connsiteX6" fmla="*/ 49161 w 2374900"/>
              <a:gd name="connsiteY6" fmla="*/ 658813 h 658813"/>
              <a:gd name="connsiteX7" fmla="*/ 0 w 2374900"/>
              <a:gd name="connsiteY7" fmla="*/ 109804 h 658813"/>
              <a:gd name="connsiteX8" fmla="*/ 0 w 2374900"/>
              <a:gd name="connsiteY8" fmla="*/ 49161 h 65881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4900" h="658813">
                <a:moveTo>
                  <a:pt x="109804" y="0"/>
                </a:moveTo>
                <a:lnTo>
                  <a:pt x="2265096" y="0"/>
                </a:lnTo>
                <a:cubicBezTo>
                  <a:pt x="2325739" y="0"/>
                  <a:pt x="2374900" y="49161"/>
                  <a:pt x="2374900" y="109804"/>
                </a:cubicBezTo>
                <a:lnTo>
                  <a:pt x="2374900" y="549009"/>
                </a:lnTo>
                <a:cubicBezTo>
                  <a:pt x="2374900" y="609652"/>
                  <a:pt x="2325739" y="658813"/>
                  <a:pt x="2265096" y="658813"/>
                </a:cubicBezTo>
                <a:lnTo>
                  <a:pt x="109804" y="658813"/>
                </a:lnTo>
                <a:cubicBezTo>
                  <a:pt x="49161" y="658813"/>
                  <a:pt x="0" y="609652"/>
                  <a:pt x="0" y="549009"/>
                </a:cubicBezTo>
                <a:lnTo>
                  <a:pt x="0" y="109804"/>
                </a:lnTo>
                <a:cubicBezTo>
                  <a:pt x="0" y="49161"/>
                  <a:pt x="49161" y="0"/>
                  <a:pt x="109804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灯泡消耗电能，将电能转化成光能和内能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形状3" title=""/>
          <p:cNvSpPr txBox="1"/>
          <p:nvPr/>
        </p:nvSpPr>
        <p:spPr>
          <a:xfrm>
            <a:off x="4392295" y="3574415"/>
            <a:ext cx="6182995" cy="660400"/>
          </a:xfrm>
          <a:custGeom>
            <a:gdLst>
              <a:gd name="connsiteX0" fmla="*/ 110069 w 2374900"/>
              <a:gd name="connsiteY0" fmla="*/ 0 h 660400"/>
              <a:gd name="connsiteX1" fmla="*/ 2264831 w 2374900"/>
              <a:gd name="connsiteY1" fmla="*/ 0 h 660400"/>
              <a:gd name="connsiteX2" fmla="*/ 2325620 w 2374900"/>
              <a:gd name="connsiteY2" fmla="*/ 0 h 660400"/>
              <a:gd name="connsiteX3" fmla="*/ 2374900 w 2374900"/>
              <a:gd name="connsiteY3" fmla="*/ 550331 h 660400"/>
              <a:gd name="connsiteX4" fmla="*/ 2374900 w 2374900"/>
              <a:gd name="connsiteY4" fmla="*/ 579523 h 660400"/>
              <a:gd name="connsiteX5" fmla="*/ 2322020 w 2374900"/>
              <a:gd name="connsiteY5" fmla="*/ 648803 h 660400"/>
              <a:gd name="connsiteX6" fmla="*/ 110069 w 2374900"/>
              <a:gd name="connsiteY6" fmla="*/ 660400 h 660400"/>
              <a:gd name="connsiteX7" fmla="*/ 80877 w 2374900"/>
              <a:gd name="connsiteY7" fmla="*/ 660400 h 660400"/>
              <a:gd name="connsiteX8" fmla="*/ 11597 w 2374900"/>
              <a:gd name="connsiteY8" fmla="*/ 607520 h 660400"/>
              <a:gd name="connsiteX9" fmla="*/ 0 w 2374900"/>
              <a:gd name="connsiteY9" fmla="*/ 110069 h 660400"/>
              <a:gd name="connsiteX10" fmla="*/ 0 w 2374900"/>
              <a:gd name="connsiteY10" fmla="*/ 49280 h 6604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74900" h="660400">
                <a:moveTo>
                  <a:pt x="110069" y="0"/>
                </a:moveTo>
                <a:lnTo>
                  <a:pt x="2264831" y="0"/>
                </a:lnTo>
                <a:cubicBezTo>
                  <a:pt x="2325620" y="0"/>
                  <a:pt x="2374900" y="49280"/>
                  <a:pt x="2374900" y="110069"/>
                </a:cubicBezTo>
                <a:lnTo>
                  <a:pt x="2374900" y="550331"/>
                </a:lnTo>
                <a:cubicBezTo>
                  <a:pt x="2374900" y="579523"/>
                  <a:pt x="2363303" y="607520"/>
                  <a:pt x="2342662" y="628162"/>
                </a:cubicBezTo>
                <a:cubicBezTo>
                  <a:pt x="2322020" y="648803"/>
                  <a:pt x="2294023" y="660400"/>
                  <a:pt x="2264831" y="660400"/>
                </a:cubicBezTo>
                <a:lnTo>
                  <a:pt x="110069" y="660400"/>
                </a:lnTo>
                <a:cubicBezTo>
                  <a:pt x="80877" y="660400"/>
                  <a:pt x="52880" y="648804"/>
                  <a:pt x="32238" y="628162"/>
                </a:cubicBezTo>
                <a:cubicBezTo>
                  <a:pt x="11597" y="607520"/>
                  <a:pt x="0" y="579523"/>
                  <a:pt x="0" y="550331"/>
                </a:cubicBezTo>
                <a:lnTo>
                  <a:pt x="0" y="110069"/>
                </a:lnTo>
                <a:cubicBezTo>
                  <a:pt x="0" y="49280"/>
                  <a:pt x="49280" y="0"/>
                  <a:pt x="110069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把电源、用电器、开关连接起来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形状4" title=""/>
          <p:cNvSpPr txBox="1"/>
          <p:nvPr/>
        </p:nvSpPr>
        <p:spPr>
          <a:xfrm>
            <a:off x="4392295" y="4792980"/>
            <a:ext cx="3663315" cy="660400"/>
          </a:xfrm>
          <a:custGeom>
            <a:gdLst>
              <a:gd name="connsiteX0" fmla="*/ 110069 w 2374900"/>
              <a:gd name="connsiteY0" fmla="*/ 0 h 660400"/>
              <a:gd name="connsiteX1" fmla="*/ 2264831 w 2374900"/>
              <a:gd name="connsiteY1" fmla="*/ 0 h 660400"/>
              <a:gd name="connsiteX2" fmla="*/ 2325620 w 2374900"/>
              <a:gd name="connsiteY2" fmla="*/ 0 h 660400"/>
              <a:gd name="connsiteX3" fmla="*/ 2374900 w 2374900"/>
              <a:gd name="connsiteY3" fmla="*/ 550331 h 660400"/>
              <a:gd name="connsiteX4" fmla="*/ 2374900 w 2374900"/>
              <a:gd name="connsiteY4" fmla="*/ 579523 h 660400"/>
              <a:gd name="connsiteX5" fmla="*/ 2322020 w 2374900"/>
              <a:gd name="connsiteY5" fmla="*/ 648803 h 660400"/>
              <a:gd name="connsiteX6" fmla="*/ 110069 w 2374900"/>
              <a:gd name="connsiteY6" fmla="*/ 660400 h 660400"/>
              <a:gd name="connsiteX7" fmla="*/ 80877 w 2374900"/>
              <a:gd name="connsiteY7" fmla="*/ 660400 h 660400"/>
              <a:gd name="connsiteX8" fmla="*/ 11597 w 2374900"/>
              <a:gd name="connsiteY8" fmla="*/ 607520 h 660400"/>
              <a:gd name="connsiteX9" fmla="*/ 0 w 2374900"/>
              <a:gd name="connsiteY9" fmla="*/ 110069 h 660400"/>
              <a:gd name="connsiteX10" fmla="*/ 0 w 2374900"/>
              <a:gd name="connsiteY10" fmla="*/ 49280 h 6604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74900" h="660400">
                <a:moveTo>
                  <a:pt x="110069" y="0"/>
                </a:moveTo>
                <a:lnTo>
                  <a:pt x="2264831" y="0"/>
                </a:lnTo>
                <a:cubicBezTo>
                  <a:pt x="2325620" y="0"/>
                  <a:pt x="2374900" y="49280"/>
                  <a:pt x="2374900" y="110069"/>
                </a:cubicBezTo>
                <a:lnTo>
                  <a:pt x="2374900" y="550331"/>
                </a:lnTo>
                <a:cubicBezTo>
                  <a:pt x="2374900" y="579523"/>
                  <a:pt x="2363303" y="607520"/>
                  <a:pt x="2342662" y="628162"/>
                </a:cubicBezTo>
                <a:cubicBezTo>
                  <a:pt x="2322020" y="648803"/>
                  <a:pt x="2294023" y="660400"/>
                  <a:pt x="2264831" y="660400"/>
                </a:cubicBezTo>
                <a:lnTo>
                  <a:pt x="110069" y="660400"/>
                </a:lnTo>
                <a:cubicBezTo>
                  <a:pt x="80877" y="660400"/>
                  <a:pt x="52880" y="648804"/>
                  <a:pt x="32238" y="628162"/>
                </a:cubicBezTo>
                <a:cubicBezTo>
                  <a:pt x="11597" y="607520"/>
                  <a:pt x="0" y="579523"/>
                  <a:pt x="0" y="550331"/>
                </a:cubicBezTo>
                <a:lnTo>
                  <a:pt x="0" y="110069"/>
                </a:lnTo>
                <a:cubicBezTo>
                  <a:pt x="0" y="49280"/>
                  <a:pt x="49280" y="0"/>
                  <a:pt x="110069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控制着电流的通断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1" title=""/>
          <p:cNvPicPr>
            <a:picLocks noChangeAspect="1"/>
          </p:cNvPicPr>
          <p:nvPr/>
        </p:nvPicPr>
        <p:blipFill>
          <a:blip r:embed="rId2"/>
          <a:srcRect l="4104" r="6518"/>
          <a:stretch>
            <a:fillRect/>
          </a:stretch>
        </p:blipFill>
        <p:spPr>
          <a:xfrm>
            <a:off x="712470" y="1981200"/>
            <a:ext cx="1717040" cy="1034415"/>
          </a:xfrm>
          <a:prstGeom prst="rect">
            <a:avLst/>
          </a:prstGeom>
        </p:spPr>
      </p:pic>
      <p:pic>
        <p:nvPicPr>
          <p:cNvPr id="10" name="图片2" title=""/>
          <p:cNvPicPr>
            <a:picLocks noChangeAspect="1"/>
          </p:cNvPicPr>
          <p:nvPr/>
        </p:nvPicPr>
        <p:blipFill>
          <a:blip r:embed="rId3"/>
          <a:srcRect l="3252" r="-349"/>
          <a:stretch>
            <a:fillRect/>
          </a:stretch>
        </p:blipFill>
        <p:spPr>
          <a:xfrm>
            <a:off x="471805" y="1151255"/>
            <a:ext cx="1957705" cy="629920"/>
          </a:xfrm>
          <a:prstGeom prst="rect">
            <a:avLst/>
          </a:prstGeom>
        </p:spPr>
      </p:pic>
      <p:pic>
        <p:nvPicPr>
          <p:cNvPr id="11" name="图片3" title=""/>
          <p:cNvPicPr>
            <a:picLocks noChangeAspect="1"/>
          </p:cNvPicPr>
          <p:nvPr/>
        </p:nvPicPr>
        <p:blipFill>
          <a:blip r:embed="rId4"/>
          <a:srcRect t="769" b="769"/>
          <a:stretch>
            <a:fillRect/>
          </a:stretch>
        </p:blipFill>
        <p:spPr>
          <a:xfrm>
            <a:off x="807847" y="4635757"/>
            <a:ext cx="1527175" cy="974725"/>
          </a:xfrm>
          <a:prstGeom prst="rect">
            <a:avLst/>
          </a:prstGeom>
        </p:spPr>
      </p:pic>
      <p:pic>
        <p:nvPicPr>
          <p:cNvPr id="13" name="图片4" title=""/>
          <p:cNvPicPr>
            <a:picLocks noChangeAspect="1"/>
          </p:cNvPicPr>
          <p:nvPr/>
        </p:nvPicPr>
        <p:blipFill>
          <a:blip r:embed="rId5">
            <a:lum bright="-24000" contrast="12000"/>
          </a:blip>
          <a:srcRect l="582" r="863"/>
          <a:stretch>
            <a:fillRect/>
          </a:stretch>
        </p:blipFill>
        <p:spPr>
          <a:xfrm>
            <a:off x="621665" y="3620135"/>
            <a:ext cx="1658620" cy="744220"/>
          </a:xfrm>
          <a:prstGeom prst="rect">
            <a:avLst/>
          </a:prstGeom>
        </p:spPr>
      </p:pic>
      <p:sp>
        <p:nvSpPr>
          <p:cNvPr id="16" name="矩形 15" title=""/>
          <p:cNvSpPr/>
          <p:nvPr/>
        </p:nvSpPr>
        <p:spPr>
          <a:xfrm>
            <a:off x="238125" y="67945"/>
            <a:ext cx="401701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一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电路的组成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  <p:bldP spid="4" grpId="0" animBg="1"/>
      <p:bldP spid="9" grpId="0" animBg="1"/>
      <p:bldP spid="5" grpId="0" animBg="1"/>
      <p:bldP spid="6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206" y="1501807"/>
            <a:ext cx="1944688" cy="1782763"/>
          </a:xfrm>
          <a:prstGeom prst="rect">
            <a:avLst/>
          </a:prstGeom>
        </p:spPr>
      </p:pic>
      <p:pic>
        <p:nvPicPr>
          <p:cNvPr id="3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175" y="1501775"/>
            <a:ext cx="1776413" cy="1784350"/>
          </a:xfrm>
          <a:prstGeom prst="rect">
            <a:avLst/>
          </a:prstGeom>
        </p:spPr>
      </p:pic>
      <p:pic>
        <p:nvPicPr>
          <p:cNvPr id="4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7073" y="1506855"/>
            <a:ext cx="1857375" cy="1774825"/>
          </a:xfrm>
          <a:prstGeom prst="rect">
            <a:avLst/>
          </a:prstGeom>
        </p:spPr>
      </p:pic>
      <p:pic>
        <p:nvPicPr>
          <p:cNvPr id="5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0400" y="1501775"/>
            <a:ext cx="1906588" cy="1774825"/>
          </a:xfrm>
          <a:prstGeom prst="rect">
            <a:avLst/>
          </a:prstGeom>
        </p:spPr>
      </p:pic>
      <p:pic>
        <p:nvPicPr>
          <p:cNvPr id="6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4085" y="3882962"/>
            <a:ext cx="1908175" cy="1800225"/>
          </a:xfrm>
          <a:prstGeom prst="rect">
            <a:avLst/>
          </a:prstGeom>
        </p:spPr>
      </p:pic>
      <p:pic>
        <p:nvPicPr>
          <p:cNvPr id="7" name="图片6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2871" y="3950027"/>
            <a:ext cx="1727200" cy="1800225"/>
          </a:xfrm>
          <a:prstGeom prst="rect">
            <a:avLst/>
          </a:prstGeom>
        </p:spPr>
      </p:pic>
      <p:pic>
        <p:nvPicPr>
          <p:cNvPr id="8" name="图片7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0368" y="3882990"/>
            <a:ext cx="1990725" cy="1800225"/>
          </a:xfrm>
          <a:prstGeom prst="rect">
            <a:avLst/>
          </a:prstGeom>
        </p:spPr>
      </p:pic>
      <p:pic>
        <p:nvPicPr>
          <p:cNvPr id="9" name="图片8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46797" y="3882962"/>
            <a:ext cx="1908175" cy="1800225"/>
          </a:xfrm>
          <a:prstGeom prst="rect">
            <a:avLst/>
          </a:prstGeom>
        </p:spPr>
      </p:pic>
      <p:sp>
        <p:nvSpPr>
          <p:cNvPr id="10" name="形状1" title=""/>
          <p:cNvSpPr txBox="1"/>
          <p:nvPr/>
        </p:nvSpPr>
        <p:spPr>
          <a:xfrm>
            <a:off x="2171700" y="3284538"/>
            <a:ext cx="1333500" cy="530225"/>
          </a:xfrm>
          <a:custGeom>
            <a:gdLst>
              <a:gd name="connsiteX0" fmla="*/ 0 w 1333500"/>
              <a:gd name="connsiteY0" fmla="*/ 0 h 530225"/>
              <a:gd name="connsiteX1" fmla="*/ 1333500 w 1333500"/>
              <a:gd name="connsiteY1" fmla="*/ 0 h 530225"/>
              <a:gd name="connsiteX2" fmla="*/ 1333500 w 1333500"/>
              <a:gd name="connsiteY2" fmla="*/ 530225 h 530225"/>
              <a:gd name="connsiteX3" fmla="*/ 0 w 1333500"/>
              <a:gd name="connsiteY3" fmla="*/ 530225 h 530225"/>
              <a:gd name="connsiteX4" fmla="*/ 0 w 1333500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0" h="530225">
                <a:moveTo>
                  <a:pt x="0" y="0"/>
                </a:moveTo>
                <a:lnTo>
                  <a:pt x="1333500" y="0"/>
                </a:lnTo>
                <a:lnTo>
                  <a:pt x="1333500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干电池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形状2" title=""/>
          <p:cNvSpPr txBox="1"/>
          <p:nvPr/>
        </p:nvSpPr>
        <p:spPr>
          <a:xfrm>
            <a:off x="4008438" y="3284538"/>
            <a:ext cx="1871662" cy="530225"/>
          </a:xfrm>
          <a:custGeom>
            <a:gdLst>
              <a:gd name="connsiteX0" fmla="*/ 0 w 1871662"/>
              <a:gd name="connsiteY0" fmla="*/ 0 h 530225"/>
              <a:gd name="connsiteX1" fmla="*/ 1871662 w 1871662"/>
              <a:gd name="connsiteY1" fmla="*/ 0 h 530225"/>
              <a:gd name="connsiteX2" fmla="*/ 1871662 w 1871662"/>
              <a:gd name="connsiteY2" fmla="*/ 530225 h 530225"/>
              <a:gd name="connsiteX3" fmla="*/ 0 w 1871662"/>
              <a:gd name="connsiteY3" fmla="*/ 530225 h 530225"/>
              <a:gd name="connsiteX4" fmla="*/ 0 w 1871662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0225">
                <a:moveTo>
                  <a:pt x="0" y="0"/>
                </a:moveTo>
                <a:lnTo>
                  <a:pt x="1871662" y="0"/>
                </a:lnTo>
                <a:lnTo>
                  <a:pt x="187166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氧化银电池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形状3" title=""/>
          <p:cNvSpPr txBox="1"/>
          <p:nvPr/>
        </p:nvSpPr>
        <p:spPr>
          <a:xfrm>
            <a:off x="6165056" y="3284506"/>
            <a:ext cx="1871662" cy="530225"/>
          </a:xfrm>
          <a:custGeom>
            <a:gdLst>
              <a:gd name="connsiteX0" fmla="*/ 0 w 1871662"/>
              <a:gd name="connsiteY0" fmla="*/ 0 h 530225"/>
              <a:gd name="connsiteX1" fmla="*/ 1871662 w 1871662"/>
              <a:gd name="connsiteY1" fmla="*/ 0 h 530225"/>
              <a:gd name="connsiteX2" fmla="*/ 1871662 w 1871662"/>
              <a:gd name="connsiteY2" fmla="*/ 530225 h 530225"/>
              <a:gd name="connsiteX3" fmla="*/ 0 w 1871662"/>
              <a:gd name="connsiteY3" fmla="*/ 530225 h 530225"/>
              <a:gd name="connsiteX4" fmla="*/ 0 w 1871662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0225">
                <a:moveTo>
                  <a:pt x="0" y="0"/>
                </a:moveTo>
                <a:lnTo>
                  <a:pt x="1871662" y="0"/>
                </a:lnTo>
                <a:lnTo>
                  <a:pt x="187166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蓄电池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形状4" title=""/>
          <p:cNvSpPr txBox="1"/>
          <p:nvPr/>
        </p:nvSpPr>
        <p:spPr>
          <a:xfrm>
            <a:off x="8220075" y="3284538"/>
            <a:ext cx="1871663" cy="530225"/>
          </a:xfrm>
          <a:custGeom>
            <a:gdLst>
              <a:gd name="connsiteX0" fmla="*/ 0 w 1871663"/>
              <a:gd name="connsiteY0" fmla="*/ 0 h 530225"/>
              <a:gd name="connsiteX1" fmla="*/ 1871663 w 1871663"/>
              <a:gd name="connsiteY1" fmla="*/ 0 h 530225"/>
              <a:gd name="connsiteX2" fmla="*/ 1871663 w 1871663"/>
              <a:gd name="connsiteY2" fmla="*/ 530225 h 530225"/>
              <a:gd name="connsiteX3" fmla="*/ 0 w 1871663"/>
              <a:gd name="connsiteY3" fmla="*/ 530225 h 530225"/>
              <a:gd name="connsiteX4" fmla="*/ 0 w 1871663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3" h="530225">
                <a:moveTo>
                  <a:pt x="0" y="0"/>
                </a:moveTo>
                <a:lnTo>
                  <a:pt x="1871663" y="0"/>
                </a:lnTo>
                <a:lnTo>
                  <a:pt x="1871663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硅光电池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形状5" title=""/>
          <p:cNvSpPr txBox="1"/>
          <p:nvPr/>
        </p:nvSpPr>
        <p:spPr>
          <a:xfrm>
            <a:off x="1955768" y="5683186"/>
            <a:ext cx="1692275" cy="530225"/>
          </a:xfrm>
          <a:custGeom>
            <a:gdLst>
              <a:gd name="connsiteX0" fmla="*/ 0 w 1692275"/>
              <a:gd name="connsiteY0" fmla="*/ 0 h 530225"/>
              <a:gd name="connsiteX1" fmla="*/ 1692275 w 1692275"/>
              <a:gd name="connsiteY1" fmla="*/ 0 h 530225"/>
              <a:gd name="connsiteX2" fmla="*/ 1692275 w 1692275"/>
              <a:gd name="connsiteY2" fmla="*/ 530225 h 530225"/>
              <a:gd name="connsiteX3" fmla="*/ 0 w 1692275"/>
              <a:gd name="connsiteY3" fmla="*/ 530225 h 530225"/>
              <a:gd name="connsiteX4" fmla="*/ 0 w 1692275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2275" h="530225">
                <a:moveTo>
                  <a:pt x="0" y="0"/>
                </a:moveTo>
                <a:lnTo>
                  <a:pt x="1692275" y="0"/>
                </a:lnTo>
                <a:lnTo>
                  <a:pt x="1692275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锂电池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形状6" title=""/>
          <p:cNvSpPr txBox="1"/>
          <p:nvPr/>
        </p:nvSpPr>
        <p:spPr>
          <a:xfrm>
            <a:off x="4067175" y="5750242"/>
            <a:ext cx="1871663" cy="530225"/>
          </a:xfrm>
          <a:custGeom>
            <a:gdLst>
              <a:gd name="connsiteX0" fmla="*/ 0 w 1871663"/>
              <a:gd name="connsiteY0" fmla="*/ 0 h 530225"/>
              <a:gd name="connsiteX1" fmla="*/ 1871663 w 1871663"/>
              <a:gd name="connsiteY1" fmla="*/ 0 h 530225"/>
              <a:gd name="connsiteX2" fmla="*/ 1871663 w 1871663"/>
              <a:gd name="connsiteY2" fmla="*/ 530225 h 530225"/>
              <a:gd name="connsiteX3" fmla="*/ 0 w 1871663"/>
              <a:gd name="connsiteY3" fmla="*/ 530225 h 530225"/>
              <a:gd name="connsiteX4" fmla="*/ 0 w 1871663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3" h="530225">
                <a:moveTo>
                  <a:pt x="0" y="0"/>
                </a:moveTo>
                <a:lnTo>
                  <a:pt x="1871663" y="0"/>
                </a:lnTo>
                <a:lnTo>
                  <a:pt x="1871663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学生电源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形状7" title=""/>
          <p:cNvSpPr txBox="1"/>
          <p:nvPr/>
        </p:nvSpPr>
        <p:spPr>
          <a:xfrm>
            <a:off x="6139624" y="5750242"/>
            <a:ext cx="1871663" cy="530225"/>
          </a:xfrm>
          <a:custGeom>
            <a:gdLst>
              <a:gd name="connsiteX0" fmla="*/ 0 w 1871663"/>
              <a:gd name="connsiteY0" fmla="*/ 0 h 530225"/>
              <a:gd name="connsiteX1" fmla="*/ 1871663 w 1871663"/>
              <a:gd name="connsiteY1" fmla="*/ 0 h 530225"/>
              <a:gd name="connsiteX2" fmla="*/ 1871663 w 1871663"/>
              <a:gd name="connsiteY2" fmla="*/ 530225 h 530225"/>
              <a:gd name="connsiteX3" fmla="*/ 0 w 1871663"/>
              <a:gd name="connsiteY3" fmla="*/ 530225 h 530225"/>
              <a:gd name="connsiteX4" fmla="*/ 0 w 1871663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3" h="530225">
                <a:moveTo>
                  <a:pt x="0" y="0"/>
                </a:moveTo>
                <a:lnTo>
                  <a:pt x="1871663" y="0"/>
                </a:lnTo>
                <a:lnTo>
                  <a:pt x="1871663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燃料电池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形状8" title=""/>
          <p:cNvSpPr txBox="1"/>
          <p:nvPr/>
        </p:nvSpPr>
        <p:spPr>
          <a:xfrm>
            <a:off x="8339900" y="5616178"/>
            <a:ext cx="1871662" cy="530225"/>
          </a:xfrm>
          <a:custGeom>
            <a:gdLst>
              <a:gd name="connsiteX0" fmla="*/ 0 w 1871662"/>
              <a:gd name="connsiteY0" fmla="*/ 0 h 530225"/>
              <a:gd name="connsiteX1" fmla="*/ 1871662 w 1871662"/>
              <a:gd name="connsiteY1" fmla="*/ 0 h 530225"/>
              <a:gd name="connsiteX2" fmla="*/ 1871662 w 1871662"/>
              <a:gd name="connsiteY2" fmla="*/ 530225 h 530225"/>
              <a:gd name="connsiteX3" fmla="*/ 0 w 1871662"/>
              <a:gd name="connsiteY3" fmla="*/ 530225 h 530225"/>
              <a:gd name="connsiteX4" fmla="*/ 0 w 1871662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0225">
                <a:moveTo>
                  <a:pt x="0" y="0"/>
                </a:moveTo>
                <a:lnTo>
                  <a:pt x="1871662" y="0"/>
                </a:lnTo>
                <a:lnTo>
                  <a:pt x="187166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发电机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 title=""/>
          <p:cNvSpPr/>
          <p:nvPr/>
        </p:nvSpPr>
        <p:spPr>
          <a:xfrm>
            <a:off x="238125" y="67945"/>
            <a:ext cx="564134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一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电路的组成：电源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2057600" y="3107931"/>
            <a:ext cx="1728787" cy="530225"/>
          </a:xfrm>
          <a:custGeom>
            <a:gdLst>
              <a:gd name="connsiteX0" fmla="*/ 0 w 1728787"/>
              <a:gd name="connsiteY0" fmla="*/ 0 h 530225"/>
              <a:gd name="connsiteX1" fmla="*/ 1728787 w 1728787"/>
              <a:gd name="connsiteY1" fmla="*/ 0 h 530225"/>
              <a:gd name="connsiteX2" fmla="*/ 1728787 w 1728787"/>
              <a:gd name="connsiteY2" fmla="*/ 530225 h 530225"/>
              <a:gd name="connsiteX3" fmla="*/ 0 w 1728787"/>
              <a:gd name="connsiteY3" fmla="*/ 530225 h 530225"/>
              <a:gd name="connsiteX4" fmla="*/ 0 w 1728787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786" h="530225">
                <a:moveTo>
                  <a:pt x="0" y="0"/>
                </a:moveTo>
                <a:lnTo>
                  <a:pt x="1728787" y="0"/>
                </a:lnTo>
                <a:lnTo>
                  <a:pt x="1728787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电视机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2" title=""/>
          <p:cNvSpPr txBox="1"/>
          <p:nvPr/>
        </p:nvSpPr>
        <p:spPr>
          <a:xfrm>
            <a:off x="4322931" y="3108112"/>
            <a:ext cx="1871662" cy="530225"/>
          </a:xfrm>
          <a:custGeom>
            <a:gdLst>
              <a:gd name="connsiteX0" fmla="*/ 0 w 1871662"/>
              <a:gd name="connsiteY0" fmla="*/ 0 h 530225"/>
              <a:gd name="connsiteX1" fmla="*/ 1871662 w 1871662"/>
              <a:gd name="connsiteY1" fmla="*/ 0 h 530225"/>
              <a:gd name="connsiteX2" fmla="*/ 1871662 w 1871662"/>
              <a:gd name="connsiteY2" fmla="*/ 530225 h 530225"/>
              <a:gd name="connsiteX3" fmla="*/ 0 w 1871662"/>
              <a:gd name="connsiteY3" fmla="*/ 530225 h 530225"/>
              <a:gd name="connsiteX4" fmla="*/ 0 w 1871662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0225">
                <a:moveTo>
                  <a:pt x="0" y="0"/>
                </a:moveTo>
                <a:lnTo>
                  <a:pt x="1871662" y="0"/>
                </a:lnTo>
                <a:lnTo>
                  <a:pt x="187166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电冰箱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形状3" title=""/>
          <p:cNvSpPr txBox="1"/>
          <p:nvPr/>
        </p:nvSpPr>
        <p:spPr>
          <a:xfrm>
            <a:off x="6628295" y="3098359"/>
            <a:ext cx="1871662" cy="530225"/>
          </a:xfrm>
          <a:custGeom>
            <a:gdLst>
              <a:gd name="connsiteX0" fmla="*/ 0 w 1871662"/>
              <a:gd name="connsiteY0" fmla="*/ 0 h 530225"/>
              <a:gd name="connsiteX1" fmla="*/ 1871662 w 1871662"/>
              <a:gd name="connsiteY1" fmla="*/ 0 h 530225"/>
              <a:gd name="connsiteX2" fmla="*/ 1871662 w 1871662"/>
              <a:gd name="connsiteY2" fmla="*/ 530225 h 530225"/>
              <a:gd name="connsiteX3" fmla="*/ 0 w 1871662"/>
              <a:gd name="connsiteY3" fmla="*/ 530225 h 530225"/>
              <a:gd name="connsiteX4" fmla="*/ 0 w 1871662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0225">
                <a:moveTo>
                  <a:pt x="0" y="0"/>
                </a:moveTo>
                <a:lnTo>
                  <a:pt x="1871662" y="0"/>
                </a:lnTo>
                <a:lnTo>
                  <a:pt x="187166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洗衣机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形状4" title=""/>
          <p:cNvSpPr txBox="1"/>
          <p:nvPr/>
        </p:nvSpPr>
        <p:spPr>
          <a:xfrm>
            <a:off x="8782917" y="2989250"/>
            <a:ext cx="1871663" cy="530225"/>
          </a:xfrm>
          <a:custGeom>
            <a:gdLst>
              <a:gd name="connsiteX0" fmla="*/ 0 w 1871663"/>
              <a:gd name="connsiteY0" fmla="*/ 0 h 530225"/>
              <a:gd name="connsiteX1" fmla="*/ 1871663 w 1871663"/>
              <a:gd name="connsiteY1" fmla="*/ 0 h 530225"/>
              <a:gd name="connsiteX2" fmla="*/ 1871663 w 1871663"/>
              <a:gd name="connsiteY2" fmla="*/ 530225 h 530225"/>
              <a:gd name="connsiteX3" fmla="*/ 0 w 1871663"/>
              <a:gd name="connsiteY3" fmla="*/ 530225 h 530225"/>
              <a:gd name="connsiteX4" fmla="*/ 0 w 1871663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3" h="530225">
                <a:moveTo>
                  <a:pt x="0" y="0"/>
                </a:moveTo>
                <a:lnTo>
                  <a:pt x="1871663" y="0"/>
                </a:lnTo>
                <a:lnTo>
                  <a:pt x="1871663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电风扇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形状5" title=""/>
          <p:cNvSpPr txBox="1"/>
          <p:nvPr/>
        </p:nvSpPr>
        <p:spPr>
          <a:xfrm>
            <a:off x="1993744" y="5596890"/>
            <a:ext cx="1476375" cy="530225"/>
          </a:xfrm>
          <a:custGeom>
            <a:gdLst>
              <a:gd name="connsiteX0" fmla="*/ 0 w 1476375"/>
              <a:gd name="connsiteY0" fmla="*/ 0 h 530225"/>
              <a:gd name="connsiteX1" fmla="*/ 1476375 w 1476375"/>
              <a:gd name="connsiteY1" fmla="*/ 0 h 530225"/>
              <a:gd name="connsiteX2" fmla="*/ 1476375 w 1476375"/>
              <a:gd name="connsiteY2" fmla="*/ 530225 h 530225"/>
              <a:gd name="connsiteX3" fmla="*/ 0 w 1476375"/>
              <a:gd name="connsiteY3" fmla="*/ 530225 h 530225"/>
              <a:gd name="connsiteX4" fmla="*/ 0 w 1476375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6375" h="530225">
                <a:moveTo>
                  <a:pt x="0" y="0"/>
                </a:moveTo>
                <a:lnTo>
                  <a:pt x="1476375" y="0"/>
                </a:lnTo>
                <a:lnTo>
                  <a:pt x="1476375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台灯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形状6" title=""/>
          <p:cNvSpPr txBox="1"/>
          <p:nvPr/>
        </p:nvSpPr>
        <p:spPr>
          <a:xfrm>
            <a:off x="4227233" y="5503154"/>
            <a:ext cx="1871662" cy="530225"/>
          </a:xfrm>
          <a:custGeom>
            <a:gdLst>
              <a:gd name="connsiteX0" fmla="*/ 0 w 1871662"/>
              <a:gd name="connsiteY0" fmla="*/ 0 h 530225"/>
              <a:gd name="connsiteX1" fmla="*/ 1871662 w 1871662"/>
              <a:gd name="connsiteY1" fmla="*/ 0 h 530225"/>
              <a:gd name="connsiteX2" fmla="*/ 1871662 w 1871662"/>
              <a:gd name="connsiteY2" fmla="*/ 530225 h 530225"/>
              <a:gd name="connsiteX3" fmla="*/ 0 w 1871662"/>
              <a:gd name="connsiteY3" fmla="*/ 530225 h 530225"/>
              <a:gd name="connsiteX4" fmla="*/ 0 w 1871662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0225">
                <a:moveTo>
                  <a:pt x="0" y="0"/>
                </a:moveTo>
                <a:lnTo>
                  <a:pt x="1871662" y="0"/>
                </a:lnTo>
                <a:lnTo>
                  <a:pt x="187166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微波炉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形状7" title=""/>
          <p:cNvSpPr txBox="1"/>
          <p:nvPr/>
        </p:nvSpPr>
        <p:spPr>
          <a:xfrm>
            <a:off x="6543780" y="5503564"/>
            <a:ext cx="1871662" cy="530225"/>
          </a:xfrm>
          <a:custGeom>
            <a:gdLst>
              <a:gd name="connsiteX0" fmla="*/ 0 w 1871662"/>
              <a:gd name="connsiteY0" fmla="*/ 0 h 530225"/>
              <a:gd name="connsiteX1" fmla="*/ 1871662 w 1871662"/>
              <a:gd name="connsiteY1" fmla="*/ 0 h 530225"/>
              <a:gd name="connsiteX2" fmla="*/ 1871662 w 1871662"/>
              <a:gd name="connsiteY2" fmla="*/ 530225 h 530225"/>
              <a:gd name="connsiteX3" fmla="*/ 0 w 1871662"/>
              <a:gd name="connsiteY3" fmla="*/ 530225 h 530225"/>
              <a:gd name="connsiteX4" fmla="*/ 0 w 1871662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0225">
                <a:moveTo>
                  <a:pt x="0" y="0"/>
                </a:moveTo>
                <a:lnTo>
                  <a:pt x="1871662" y="0"/>
                </a:lnTo>
                <a:lnTo>
                  <a:pt x="187166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电脑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形状8" title=""/>
          <p:cNvSpPr txBox="1"/>
          <p:nvPr/>
        </p:nvSpPr>
        <p:spPr>
          <a:xfrm>
            <a:off x="8944670" y="5503297"/>
            <a:ext cx="1547813" cy="530225"/>
          </a:xfrm>
          <a:custGeom>
            <a:gdLst>
              <a:gd name="connsiteX0" fmla="*/ 0 w 1547813"/>
              <a:gd name="connsiteY0" fmla="*/ 0 h 530225"/>
              <a:gd name="connsiteX1" fmla="*/ 1547813 w 1547813"/>
              <a:gd name="connsiteY1" fmla="*/ 0 h 530225"/>
              <a:gd name="connsiteX2" fmla="*/ 1547813 w 1547813"/>
              <a:gd name="connsiteY2" fmla="*/ 530225 h 530225"/>
              <a:gd name="connsiteX3" fmla="*/ 0 w 1547813"/>
              <a:gd name="connsiteY3" fmla="*/ 530225 h 530225"/>
              <a:gd name="connsiteX4" fmla="*/ 0 w 1547813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7813" h="530225">
                <a:moveTo>
                  <a:pt x="0" y="0"/>
                </a:moveTo>
                <a:lnTo>
                  <a:pt x="1547813" y="0"/>
                </a:lnTo>
                <a:lnTo>
                  <a:pt x="1547813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FF7E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电烤箱</a:t>
            </a:r>
            <a:endParaRPr lang="zh-CN" altLang="en-US" sz="2400" b="0" i="0">
              <a:solidFill>
                <a:srgbClr val="FF7E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273" y="1274836"/>
            <a:ext cx="2387600" cy="1830387"/>
          </a:xfrm>
          <a:prstGeom prst="rect">
            <a:avLst/>
          </a:prstGeom>
        </p:spPr>
      </p:pic>
      <p:pic>
        <p:nvPicPr>
          <p:cNvPr id="11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232" y="1276226"/>
            <a:ext cx="1930400" cy="1827212"/>
          </a:xfrm>
          <a:prstGeom prst="rect">
            <a:avLst/>
          </a:prstGeom>
        </p:spPr>
      </p:pic>
      <p:pic>
        <p:nvPicPr>
          <p:cNvPr id="12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8661" y="1275769"/>
            <a:ext cx="1765300" cy="1870075"/>
          </a:xfrm>
          <a:prstGeom prst="rect">
            <a:avLst/>
          </a:prstGeom>
        </p:spPr>
      </p:pic>
      <p:pic>
        <p:nvPicPr>
          <p:cNvPr id="13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3879" y="1255166"/>
            <a:ext cx="1709738" cy="1870075"/>
          </a:xfrm>
          <a:prstGeom prst="rect">
            <a:avLst/>
          </a:prstGeom>
        </p:spPr>
      </p:pic>
      <p:pic>
        <p:nvPicPr>
          <p:cNvPr id="14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7039" y="3910108"/>
            <a:ext cx="2286000" cy="1730375"/>
          </a:xfrm>
          <a:prstGeom prst="rect">
            <a:avLst/>
          </a:prstGeom>
        </p:spPr>
      </p:pic>
      <p:pic>
        <p:nvPicPr>
          <p:cNvPr id="15" name="图片6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8254" y="3805657"/>
            <a:ext cx="1387475" cy="1835150"/>
          </a:xfrm>
          <a:prstGeom prst="rect">
            <a:avLst/>
          </a:prstGeom>
        </p:spPr>
      </p:pic>
      <p:pic>
        <p:nvPicPr>
          <p:cNvPr id="16" name="图片7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69426" y="3698900"/>
            <a:ext cx="1604962" cy="1738313"/>
          </a:xfrm>
          <a:prstGeom prst="rect">
            <a:avLst/>
          </a:prstGeom>
        </p:spPr>
      </p:pic>
      <p:pic>
        <p:nvPicPr>
          <p:cNvPr id="17" name="图片8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9074" y="3805780"/>
            <a:ext cx="2049463" cy="1738313"/>
          </a:xfrm>
          <a:prstGeom prst="rect">
            <a:avLst/>
          </a:prstGeom>
        </p:spPr>
      </p:pic>
      <p:sp>
        <p:nvSpPr>
          <p:cNvPr id="19" name="矩形 18" title=""/>
          <p:cNvSpPr/>
          <p:nvPr/>
        </p:nvSpPr>
        <p:spPr>
          <a:xfrm>
            <a:off x="238125" y="67945"/>
            <a:ext cx="564134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一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电路的组成：用电器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2162175" y="3163891"/>
            <a:ext cx="1728787" cy="530225"/>
          </a:xfrm>
          <a:custGeom>
            <a:gdLst>
              <a:gd name="connsiteX0" fmla="*/ 0 w 1728787"/>
              <a:gd name="connsiteY0" fmla="*/ 0 h 530225"/>
              <a:gd name="connsiteX1" fmla="*/ 1728787 w 1728787"/>
              <a:gd name="connsiteY1" fmla="*/ 0 h 530225"/>
              <a:gd name="connsiteX2" fmla="*/ 1728787 w 1728787"/>
              <a:gd name="connsiteY2" fmla="*/ 530225 h 530225"/>
              <a:gd name="connsiteX3" fmla="*/ 0 w 1728787"/>
              <a:gd name="connsiteY3" fmla="*/ 530225 h 530225"/>
              <a:gd name="connsiteX4" fmla="*/ 0 w 1728787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786" h="530225">
                <a:moveTo>
                  <a:pt x="0" y="0"/>
                </a:moveTo>
                <a:lnTo>
                  <a:pt x="1728787" y="0"/>
                </a:lnTo>
                <a:lnTo>
                  <a:pt x="1728787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按钮开关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2" title=""/>
          <p:cNvSpPr txBox="1"/>
          <p:nvPr/>
        </p:nvSpPr>
        <p:spPr>
          <a:xfrm>
            <a:off x="4257856" y="3163919"/>
            <a:ext cx="1871662" cy="533400"/>
          </a:xfrm>
          <a:custGeom>
            <a:gdLst>
              <a:gd name="connsiteX0" fmla="*/ 0 w 1871662"/>
              <a:gd name="connsiteY0" fmla="*/ 0 h 533400"/>
              <a:gd name="connsiteX1" fmla="*/ 1871662 w 1871662"/>
              <a:gd name="connsiteY1" fmla="*/ 0 h 533400"/>
              <a:gd name="connsiteX2" fmla="*/ 1871662 w 1871662"/>
              <a:gd name="connsiteY2" fmla="*/ 533400 h 533400"/>
              <a:gd name="connsiteX3" fmla="*/ 0 w 1871662"/>
              <a:gd name="connsiteY3" fmla="*/ 533400 h 533400"/>
              <a:gd name="connsiteX4" fmla="*/ 0 w 1871662"/>
              <a:gd name="connsiteY4" fmla="*/ 0 h 5334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3400">
                <a:moveTo>
                  <a:pt x="0" y="0"/>
                </a:moveTo>
                <a:lnTo>
                  <a:pt x="1871662" y="0"/>
                </a:lnTo>
                <a:lnTo>
                  <a:pt x="1871662" y="533400"/>
                </a:lnTo>
                <a:lnTo>
                  <a:pt x="0" y="5334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拉线开关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形状3" title=""/>
          <p:cNvSpPr txBox="1"/>
          <p:nvPr/>
        </p:nvSpPr>
        <p:spPr>
          <a:xfrm>
            <a:off x="6383369" y="3163919"/>
            <a:ext cx="1871662" cy="530225"/>
          </a:xfrm>
          <a:custGeom>
            <a:gdLst>
              <a:gd name="connsiteX0" fmla="*/ 0 w 1871662"/>
              <a:gd name="connsiteY0" fmla="*/ 0 h 530225"/>
              <a:gd name="connsiteX1" fmla="*/ 1871662 w 1871662"/>
              <a:gd name="connsiteY1" fmla="*/ 0 h 530225"/>
              <a:gd name="connsiteX2" fmla="*/ 1871662 w 1871662"/>
              <a:gd name="connsiteY2" fmla="*/ 530225 h 530225"/>
              <a:gd name="connsiteX3" fmla="*/ 0 w 1871662"/>
              <a:gd name="connsiteY3" fmla="*/ 530225 h 530225"/>
              <a:gd name="connsiteX4" fmla="*/ 0 w 1871662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0225">
                <a:moveTo>
                  <a:pt x="0" y="0"/>
                </a:moveTo>
                <a:lnTo>
                  <a:pt x="1871662" y="0"/>
                </a:lnTo>
                <a:lnTo>
                  <a:pt x="187166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单刀开关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形状4" title=""/>
          <p:cNvSpPr txBox="1"/>
          <p:nvPr/>
        </p:nvSpPr>
        <p:spPr>
          <a:xfrm>
            <a:off x="8567738" y="3123628"/>
            <a:ext cx="1871663" cy="530225"/>
          </a:xfrm>
          <a:custGeom>
            <a:gdLst>
              <a:gd name="connsiteX0" fmla="*/ 0 w 1871663"/>
              <a:gd name="connsiteY0" fmla="*/ 0 h 530225"/>
              <a:gd name="connsiteX1" fmla="*/ 1871663 w 1871663"/>
              <a:gd name="connsiteY1" fmla="*/ 0 h 530225"/>
              <a:gd name="connsiteX2" fmla="*/ 1871663 w 1871663"/>
              <a:gd name="connsiteY2" fmla="*/ 530225 h 530225"/>
              <a:gd name="connsiteX3" fmla="*/ 0 w 1871663"/>
              <a:gd name="connsiteY3" fmla="*/ 530225 h 530225"/>
              <a:gd name="connsiteX4" fmla="*/ 0 w 1871663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3" h="530225">
                <a:moveTo>
                  <a:pt x="0" y="0"/>
                </a:moveTo>
                <a:lnTo>
                  <a:pt x="1871663" y="0"/>
                </a:lnTo>
                <a:lnTo>
                  <a:pt x="1871663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空气开关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形状5" title=""/>
          <p:cNvSpPr txBox="1"/>
          <p:nvPr/>
        </p:nvSpPr>
        <p:spPr>
          <a:xfrm>
            <a:off x="2090738" y="5436775"/>
            <a:ext cx="1871662" cy="530225"/>
          </a:xfrm>
          <a:custGeom>
            <a:gdLst>
              <a:gd name="connsiteX0" fmla="*/ 0 w 1871662"/>
              <a:gd name="connsiteY0" fmla="*/ 0 h 530225"/>
              <a:gd name="connsiteX1" fmla="*/ 1871662 w 1871662"/>
              <a:gd name="connsiteY1" fmla="*/ 0 h 530225"/>
              <a:gd name="connsiteX2" fmla="*/ 1871662 w 1871662"/>
              <a:gd name="connsiteY2" fmla="*/ 530225 h 530225"/>
              <a:gd name="connsiteX3" fmla="*/ 0 w 1871662"/>
              <a:gd name="connsiteY3" fmla="*/ 530225 h 530225"/>
              <a:gd name="connsiteX4" fmla="*/ 0 w 1871662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0225">
                <a:moveTo>
                  <a:pt x="0" y="0"/>
                </a:moveTo>
                <a:lnTo>
                  <a:pt x="1871662" y="0"/>
                </a:lnTo>
                <a:lnTo>
                  <a:pt x="187166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声控开关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形状6" title=""/>
          <p:cNvSpPr txBox="1"/>
          <p:nvPr/>
        </p:nvSpPr>
        <p:spPr>
          <a:xfrm>
            <a:off x="4278344" y="5436775"/>
            <a:ext cx="1871662" cy="530225"/>
          </a:xfrm>
          <a:custGeom>
            <a:gdLst>
              <a:gd name="connsiteX0" fmla="*/ 0 w 1871662"/>
              <a:gd name="connsiteY0" fmla="*/ 0 h 530225"/>
              <a:gd name="connsiteX1" fmla="*/ 1871662 w 1871662"/>
              <a:gd name="connsiteY1" fmla="*/ 0 h 530225"/>
              <a:gd name="connsiteX2" fmla="*/ 1871662 w 1871662"/>
              <a:gd name="connsiteY2" fmla="*/ 530225 h 530225"/>
              <a:gd name="connsiteX3" fmla="*/ 0 w 1871662"/>
              <a:gd name="connsiteY3" fmla="*/ 530225 h 530225"/>
              <a:gd name="connsiteX4" fmla="*/ 0 w 1871662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0225">
                <a:moveTo>
                  <a:pt x="0" y="0"/>
                </a:moveTo>
                <a:lnTo>
                  <a:pt x="1871662" y="0"/>
                </a:lnTo>
                <a:lnTo>
                  <a:pt x="187166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光控开关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形状7" title=""/>
          <p:cNvSpPr txBox="1"/>
          <p:nvPr/>
        </p:nvSpPr>
        <p:spPr>
          <a:xfrm>
            <a:off x="6431756" y="5436794"/>
            <a:ext cx="1871662" cy="530225"/>
          </a:xfrm>
          <a:custGeom>
            <a:gdLst>
              <a:gd name="connsiteX0" fmla="*/ 0 w 1871662"/>
              <a:gd name="connsiteY0" fmla="*/ 0 h 530225"/>
              <a:gd name="connsiteX1" fmla="*/ 1871662 w 1871662"/>
              <a:gd name="connsiteY1" fmla="*/ 0 h 530225"/>
              <a:gd name="connsiteX2" fmla="*/ 1871662 w 1871662"/>
              <a:gd name="connsiteY2" fmla="*/ 530225 h 530225"/>
              <a:gd name="connsiteX3" fmla="*/ 0 w 1871662"/>
              <a:gd name="connsiteY3" fmla="*/ 530225 h 530225"/>
              <a:gd name="connsiteX4" fmla="*/ 0 w 1871662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1" h="530225">
                <a:moveTo>
                  <a:pt x="0" y="0"/>
                </a:moveTo>
                <a:lnTo>
                  <a:pt x="1871662" y="0"/>
                </a:lnTo>
                <a:lnTo>
                  <a:pt x="187166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感应开关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形状8" title=""/>
          <p:cNvSpPr txBox="1"/>
          <p:nvPr/>
        </p:nvSpPr>
        <p:spPr>
          <a:xfrm>
            <a:off x="8567738" y="5378139"/>
            <a:ext cx="1871663" cy="530225"/>
          </a:xfrm>
          <a:custGeom>
            <a:gdLst>
              <a:gd name="connsiteX0" fmla="*/ 0 w 1871663"/>
              <a:gd name="connsiteY0" fmla="*/ 0 h 530225"/>
              <a:gd name="connsiteX1" fmla="*/ 1871663 w 1871663"/>
              <a:gd name="connsiteY1" fmla="*/ 0 h 530225"/>
              <a:gd name="connsiteX2" fmla="*/ 1871663 w 1871663"/>
              <a:gd name="connsiteY2" fmla="*/ 530225 h 530225"/>
              <a:gd name="connsiteX3" fmla="*/ 0 w 1871663"/>
              <a:gd name="connsiteY3" fmla="*/ 530225 h 530225"/>
              <a:gd name="connsiteX4" fmla="*/ 0 w 1871663"/>
              <a:gd name="connsiteY4" fmla="*/ 0 h 5302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663" h="530225">
                <a:moveTo>
                  <a:pt x="0" y="0"/>
                </a:moveTo>
                <a:lnTo>
                  <a:pt x="1871663" y="0"/>
                </a:lnTo>
                <a:lnTo>
                  <a:pt x="1871663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ctr">
              <a:lnSpc>
                <a:spcPts val="40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温控开关</a:t>
            </a:r>
            <a:endParaRPr lang="zh-CN" altLang="en-US" sz="24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03" y="1414758"/>
            <a:ext cx="2116138" cy="1865313"/>
          </a:xfrm>
          <a:prstGeom prst="rect">
            <a:avLst/>
          </a:prstGeom>
        </p:spPr>
      </p:pic>
      <p:pic>
        <p:nvPicPr>
          <p:cNvPr id="11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857" y="1414748"/>
            <a:ext cx="2052637" cy="1870075"/>
          </a:xfrm>
          <a:prstGeom prst="rect">
            <a:avLst/>
          </a:prstGeom>
        </p:spPr>
      </p:pic>
      <p:pic>
        <p:nvPicPr>
          <p:cNvPr id="12" name="图片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235" y="1414748"/>
            <a:ext cx="2136775" cy="1870075"/>
          </a:xfrm>
          <a:prstGeom prst="rect">
            <a:avLst/>
          </a:prstGeom>
        </p:spPr>
      </p:pic>
      <p:pic>
        <p:nvPicPr>
          <p:cNvPr id="13" name="图片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0868" y="1406052"/>
            <a:ext cx="1968500" cy="1887538"/>
          </a:xfrm>
          <a:prstGeom prst="rect">
            <a:avLst/>
          </a:prstGeom>
        </p:spPr>
      </p:pic>
      <p:pic>
        <p:nvPicPr>
          <p:cNvPr id="14" name="图片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2316" y="3793303"/>
            <a:ext cx="2068512" cy="1785938"/>
          </a:xfrm>
          <a:prstGeom prst="rect">
            <a:avLst/>
          </a:prstGeom>
        </p:spPr>
      </p:pic>
      <p:pic>
        <p:nvPicPr>
          <p:cNvPr id="15" name="图片6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9447" y="3811591"/>
            <a:ext cx="1979613" cy="1749425"/>
          </a:xfrm>
          <a:prstGeom prst="rect">
            <a:avLst/>
          </a:prstGeom>
        </p:spPr>
      </p:pic>
      <p:pic>
        <p:nvPicPr>
          <p:cNvPr id="16" name="图片7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6306" y="3825878"/>
            <a:ext cx="1914525" cy="1720850"/>
          </a:xfrm>
          <a:prstGeom prst="rect">
            <a:avLst/>
          </a:prstGeom>
        </p:spPr>
      </p:pic>
      <p:pic>
        <p:nvPicPr>
          <p:cNvPr id="17" name="图片8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0319" y="3821906"/>
            <a:ext cx="2014537" cy="1728787"/>
          </a:xfrm>
          <a:prstGeom prst="rect">
            <a:avLst/>
          </a:prstGeom>
        </p:spPr>
      </p:pic>
      <p:sp>
        <p:nvSpPr>
          <p:cNvPr id="19" name="矩形 18" title=""/>
          <p:cNvSpPr/>
          <p:nvPr/>
        </p:nvSpPr>
        <p:spPr>
          <a:xfrm>
            <a:off x="238125" y="67945"/>
            <a:ext cx="6697980" cy="7067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一</a:t>
            </a:r>
            <a:r>
              <a:rPr lang="en-US" altLang="zh-CN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电路的组成：各种开关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88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等线 Light</vt:lpstr>
      <vt:lpstr>等线</vt:lpstr>
      <vt:lpstr>微软雅黑</vt:lpstr>
      <vt:lpstr>汉仪旗黑-55简</vt:lpstr>
      <vt:lpstr>FZSSJW--GB1-0</vt:lpstr>
      <vt:lpstr>宋体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2026-01-05T20:04:17Z</cp:lastPrinted>
  <dcterms:created xsi:type="dcterms:W3CDTF">2026-01-05T20:04:17Z</dcterms:created>
  <dcterms:modified xsi:type="dcterms:W3CDTF">2026-01-05T12:04:17Z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