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0" r:id="rId2"/>
    <p:sldId id="281" r:id="rId3"/>
    <p:sldId id="285" r:id="rId4"/>
    <p:sldId id="284" r:id="rId5"/>
    <p:sldId id="283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68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1152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982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-4445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53895"/>
            <a:ext cx="6457950" cy="1383030"/>
            <a:chOff x="-92237" y="2072009"/>
            <a:chExt cx="6457950" cy="138359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229198" y="2072009"/>
              <a:ext cx="4662170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第二十二章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能源和可持续发展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核能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90" name="图片 28689" descr="172040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845" y="1433830"/>
            <a:ext cx="4427855" cy="385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TextBox 11"/>
          <p:cNvSpPr txBox="1"/>
          <p:nvPr/>
        </p:nvSpPr>
        <p:spPr>
          <a:xfrm>
            <a:off x="718185" y="2048510"/>
            <a:ext cx="183642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将质量较小的原子核结合起来，也会释放出巨大的核能。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grpSp>
        <p:nvGrpSpPr>
          <p:cNvPr id="28698" name="组合 28697"/>
          <p:cNvGrpSpPr/>
          <p:nvPr/>
        </p:nvGrpSpPr>
        <p:grpSpPr>
          <a:xfrm>
            <a:off x="3121025" y="2621280"/>
            <a:ext cx="1855470" cy="518795"/>
            <a:chOff x="839" y="1706"/>
            <a:chExt cx="1169" cy="327"/>
          </a:xfrm>
        </p:grpSpPr>
        <p:sp>
          <p:nvSpPr>
            <p:cNvPr id="28680" name="矩形 15"/>
            <p:cNvSpPr/>
            <p:nvPr/>
          </p:nvSpPr>
          <p:spPr>
            <a:xfrm>
              <a:off x="839" y="1706"/>
              <a:ext cx="39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氘</a:t>
              </a:r>
            </a:p>
          </p:txBody>
        </p:sp>
        <p:sp>
          <p:nvSpPr>
            <p:cNvPr id="28681" name="矩形 16"/>
            <p:cNvSpPr/>
            <p:nvPr/>
          </p:nvSpPr>
          <p:spPr>
            <a:xfrm>
              <a:off x="1678" y="1706"/>
              <a:ext cx="33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氚</a:t>
              </a:r>
            </a:p>
          </p:txBody>
        </p:sp>
      </p:grpSp>
      <p:sp>
        <p:nvSpPr>
          <p:cNvPr id="28685" name="矩形 22"/>
          <p:cNvSpPr/>
          <p:nvPr/>
        </p:nvSpPr>
        <p:spPr>
          <a:xfrm>
            <a:off x="2581275" y="4637405"/>
            <a:ext cx="104267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氦核</a:t>
            </a:r>
          </a:p>
        </p:txBody>
      </p:sp>
      <p:sp>
        <p:nvSpPr>
          <p:cNvPr id="28686" name="矩形 23"/>
          <p:cNvSpPr/>
          <p:nvPr/>
        </p:nvSpPr>
        <p:spPr>
          <a:xfrm>
            <a:off x="4632325" y="4600575"/>
            <a:ext cx="118872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中子</a:t>
            </a:r>
          </a:p>
        </p:txBody>
      </p:sp>
      <p:sp>
        <p:nvSpPr>
          <p:cNvPr id="28687" name="TextBox 14"/>
          <p:cNvSpPr txBox="1"/>
          <p:nvPr/>
        </p:nvSpPr>
        <p:spPr>
          <a:xfrm>
            <a:off x="2220595" y="5681980"/>
            <a:ext cx="824420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氘核与氚核在超高温下结合形成氦核和一个中子，能释放大量核能。这一过程就是聚变。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8689" name="矩形 4"/>
          <p:cNvSpPr/>
          <p:nvPr/>
        </p:nvSpPr>
        <p:spPr>
          <a:xfrm>
            <a:off x="322580" y="845185"/>
            <a:ext cx="262763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三、聚变</a:t>
            </a:r>
          </a:p>
        </p:txBody>
      </p:sp>
      <p:grpSp>
        <p:nvGrpSpPr>
          <p:cNvPr id="28699" name="组合 28698"/>
          <p:cNvGrpSpPr/>
          <p:nvPr/>
        </p:nvGrpSpPr>
        <p:grpSpPr>
          <a:xfrm>
            <a:off x="3481070" y="3126105"/>
            <a:ext cx="1152525" cy="539750"/>
            <a:chOff x="1066" y="2024"/>
            <a:chExt cx="726" cy="340"/>
          </a:xfrm>
        </p:grpSpPr>
        <p:sp>
          <p:nvSpPr>
            <p:cNvPr id="28692" name="直接连接符 28691"/>
            <p:cNvSpPr/>
            <p:nvPr/>
          </p:nvSpPr>
          <p:spPr>
            <a:xfrm>
              <a:off x="1066" y="2024"/>
              <a:ext cx="227" cy="34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28693" name="直接连接符 28692"/>
            <p:cNvSpPr/>
            <p:nvPr/>
          </p:nvSpPr>
          <p:spPr>
            <a:xfrm flipH="1">
              <a:off x="1542" y="2024"/>
              <a:ext cx="250" cy="34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lg"/>
            </a:ln>
          </p:spPr>
        </p:sp>
      </p:grpSp>
      <p:sp>
        <p:nvSpPr>
          <p:cNvPr id="28696" name="矩形 23"/>
          <p:cNvSpPr/>
          <p:nvPr/>
        </p:nvSpPr>
        <p:spPr>
          <a:xfrm>
            <a:off x="3623945" y="4926330"/>
            <a:ext cx="1081405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能量</a:t>
            </a:r>
          </a:p>
        </p:txBody>
      </p:sp>
      <p:sp>
        <p:nvSpPr>
          <p:cNvPr id="28682" name="矩形 17"/>
          <p:cNvSpPr/>
          <p:nvPr/>
        </p:nvSpPr>
        <p:spPr>
          <a:xfrm>
            <a:off x="3589020" y="3700780"/>
            <a:ext cx="898525" cy="5187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聚变</a:t>
            </a:r>
          </a:p>
        </p:txBody>
      </p:sp>
      <p:sp>
        <p:nvSpPr>
          <p:cNvPr id="28694" name="直接连接符 28693"/>
          <p:cNvSpPr/>
          <p:nvPr/>
        </p:nvSpPr>
        <p:spPr>
          <a:xfrm flipH="1">
            <a:off x="3373120" y="4168775"/>
            <a:ext cx="431800" cy="46863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8695" name="直接连接符 28694"/>
          <p:cNvSpPr/>
          <p:nvPr/>
        </p:nvSpPr>
        <p:spPr>
          <a:xfrm>
            <a:off x="4308475" y="4168775"/>
            <a:ext cx="431800" cy="5048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8697" name="直接连接符 28696"/>
          <p:cNvSpPr/>
          <p:nvPr/>
        </p:nvSpPr>
        <p:spPr>
          <a:xfrm flipH="1">
            <a:off x="4057650" y="4203700"/>
            <a:ext cx="0" cy="7207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6" grpId="0"/>
      <p:bldP spid="28687" grpId="0"/>
      <p:bldP spid="286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4610" y="263525"/>
            <a:ext cx="882650" cy="732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Picture 2" descr="E:\电子课件编制\22章\2\hydrogen-bom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5890" y="861695"/>
            <a:ext cx="4642485" cy="6078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11"/>
          <p:cNvSpPr txBox="1"/>
          <p:nvPr/>
        </p:nvSpPr>
        <p:spPr>
          <a:xfrm>
            <a:off x="1197610" y="900430"/>
            <a:ext cx="362936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氘核和氚核都属于氢核的一种。大量氢核的聚变，可以在瞬间释放惊人的能量。氢弹利用的就是聚变瞬间释放的能量。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27652" name="TextBox 11"/>
          <p:cNvSpPr txBox="1"/>
          <p:nvPr/>
        </p:nvSpPr>
        <p:spPr>
          <a:xfrm>
            <a:off x="1197610" y="3872963"/>
            <a:ext cx="5389684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rIns="1800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可控聚变尚未实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r>
              <a:rPr lang="zh-CN" altLang="en-US" sz="2800" b="1" dirty="0">
                <a:latin typeface="宋体" panose="02010600030101010101" pitchFamily="2" charset="-122"/>
              </a:rPr>
              <a:t>现，海水中蕴藏着丰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r>
              <a:rPr lang="zh-CN" altLang="en-US" sz="2800" b="1" dirty="0">
                <a:latin typeface="宋体" panose="02010600030101010101" pitchFamily="2" charset="-122"/>
              </a:rPr>
              <a:t>富的氘核，科学家预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r>
              <a:rPr lang="zh-CN" altLang="en-US" sz="2800" b="1" dirty="0">
                <a:latin typeface="宋体" panose="02010600030101010101" pitchFamily="2" charset="-122"/>
              </a:rPr>
              <a:t>言，通过可控聚变来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r>
              <a:rPr lang="zh-CN" altLang="en-US" sz="2800" b="1" dirty="0">
                <a:latin typeface="宋体" panose="02010600030101010101" pitchFamily="2" charset="-122"/>
              </a:rPr>
              <a:t>利用核能，将有望彻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r>
              <a:rPr lang="zh-CN" altLang="en-US" sz="2800" b="1" dirty="0">
                <a:latin typeface="宋体" panose="02010600030101010101" pitchFamily="2" charset="-122"/>
              </a:rPr>
              <a:t>底解决人类能源问题。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pic>
        <p:nvPicPr>
          <p:cNvPr id="27653" name="Picture 3" descr="E:\电子课件编制\22章\2\77.jpg"/>
          <p:cNvPicPr/>
          <p:nvPr/>
        </p:nvPicPr>
        <p:blipFill>
          <a:blip r:embed="rId4"/>
          <a:srcRect l="48431" r="8754"/>
          <a:stretch>
            <a:fillRect/>
          </a:stretch>
        </p:blipFill>
        <p:spPr>
          <a:xfrm>
            <a:off x="6098150" y="756187"/>
            <a:ext cx="4608195" cy="6001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7" name="组合 26626"/>
          <p:cNvGrpSpPr/>
          <p:nvPr/>
        </p:nvGrpSpPr>
        <p:grpSpPr>
          <a:xfrm>
            <a:off x="1861820" y="2433955"/>
            <a:ext cx="3042920" cy="828675"/>
            <a:chOff x="0" y="0"/>
            <a:chExt cx="2523" cy="522"/>
          </a:xfrm>
        </p:grpSpPr>
        <p:pic>
          <p:nvPicPr>
            <p:cNvPr id="26628" name="矩形 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523" cy="5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9" name="文本框 26628"/>
            <p:cNvSpPr txBox="1"/>
            <p:nvPr/>
          </p:nvSpPr>
          <p:spPr>
            <a:xfrm>
              <a:off x="39" y="68"/>
              <a:ext cx="2449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核能</a:t>
              </a:r>
            </a:p>
          </p:txBody>
        </p:sp>
      </p:grpSp>
      <p:grpSp>
        <p:nvGrpSpPr>
          <p:cNvPr id="26630" name="组合 26629"/>
          <p:cNvGrpSpPr/>
          <p:nvPr/>
        </p:nvGrpSpPr>
        <p:grpSpPr>
          <a:xfrm>
            <a:off x="1872615" y="3463925"/>
            <a:ext cx="3043555" cy="805180"/>
            <a:chOff x="0" y="0"/>
            <a:chExt cx="2523" cy="507"/>
          </a:xfrm>
        </p:grpSpPr>
        <p:pic>
          <p:nvPicPr>
            <p:cNvPr id="26631" name="矩形 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523" cy="5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文本框 26631"/>
            <p:cNvSpPr txBox="1"/>
            <p:nvPr/>
          </p:nvSpPr>
          <p:spPr>
            <a:xfrm>
              <a:off x="39" y="54"/>
              <a:ext cx="2449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裂变</a:t>
              </a:r>
              <a:endParaRPr lang="zh-CN" altLang="en-US" sz="3200" b="1" baseline="-250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6633" name="组合 26632"/>
          <p:cNvGrpSpPr/>
          <p:nvPr/>
        </p:nvGrpSpPr>
        <p:grpSpPr>
          <a:xfrm>
            <a:off x="1872615" y="4402455"/>
            <a:ext cx="3043555" cy="804545"/>
            <a:chOff x="0" y="0"/>
            <a:chExt cx="2523" cy="507"/>
          </a:xfrm>
        </p:grpSpPr>
        <p:pic>
          <p:nvPicPr>
            <p:cNvPr id="26634" name="矩形 5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23" cy="5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5" name="文本框 26634"/>
            <p:cNvSpPr txBox="1"/>
            <p:nvPr/>
          </p:nvSpPr>
          <p:spPr>
            <a:xfrm>
              <a:off x="39" y="53"/>
              <a:ext cx="2449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聚变</a:t>
              </a:r>
              <a:endParaRPr lang="zh-CN" altLang="en-US" sz="3200" b="1" baseline="-250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6636" name="组合 26635"/>
          <p:cNvGrpSpPr/>
          <p:nvPr/>
        </p:nvGrpSpPr>
        <p:grpSpPr>
          <a:xfrm>
            <a:off x="4922520" y="2348230"/>
            <a:ext cx="4335145" cy="1522095"/>
            <a:chOff x="0" y="0"/>
            <a:chExt cx="2731" cy="959"/>
          </a:xfrm>
        </p:grpSpPr>
        <p:grpSp>
          <p:nvGrpSpPr>
            <p:cNvPr id="26637" name="组合 26636"/>
            <p:cNvGrpSpPr/>
            <p:nvPr/>
          </p:nvGrpSpPr>
          <p:grpSpPr>
            <a:xfrm>
              <a:off x="1021" y="0"/>
              <a:ext cx="1710" cy="526"/>
              <a:chOff x="0" y="0"/>
              <a:chExt cx="3572256" cy="835152"/>
            </a:xfrm>
          </p:grpSpPr>
          <p:pic>
            <p:nvPicPr>
              <p:cNvPr id="26638" name="矩形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3572256" cy="8351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39" name="文本框 26638"/>
              <p:cNvSpPr txBox="1"/>
              <p:nvPr/>
            </p:nvSpPr>
            <p:spPr>
              <a:xfrm>
                <a:off x="64000" y="115080"/>
                <a:ext cx="3456384" cy="6480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b="1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原子弹</a:t>
                </a:r>
                <a:endParaRPr lang="zh-CN" altLang="en-US" sz="3200" b="1" baseline="-250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cxnSp>
          <p:nvCxnSpPr>
            <p:cNvPr id="26640" name="直接连接符 10"/>
            <p:cNvCxnSpPr/>
            <p:nvPr/>
          </p:nvCxnSpPr>
          <p:spPr>
            <a:xfrm flipV="1">
              <a:off x="0" y="273"/>
              <a:ext cx="1025" cy="68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</p:spPr>
        </p:cxnSp>
      </p:grpSp>
      <p:grpSp>
        <p:nvGrpSpPr>
          <p:cNvPr id="26641" name="组合 26640"/>
          <p:cNvGrpSpPr/>
          <p:nvPr/>
        </p:nvGrpSpPr>
        <p:grpSpPr>
          <a:xfrm>
            <a:off x="4958715" y="3171825"/>
            <a:ext cx="4333875" cy="859155"/>
            <a:chOff x="0" y="0"/>
            <a:chExt cx="2730" cy="541"/>
          </a:xfrm>
        </p:grpSpPr>
        <p:grpSp>
          <p:nvGrpSpPr>
            <p:cNvPr id="26642" name="组合 26641"/>
            <p:cNvGrpSpPr/>
            <p:nvPr/>
          </p:nvGrpSpPr>
          <p:grpSpPr>
            <a:xfrm>
              <a:off x="1020" y="0"/>
              <a:ext cx="1710" cy="541"/>
              <a:chOff x="0" y="0"/>
              <a:chExt cx="3572256" cy="859536"/>
            </a:xfrm>
          </p:grpSpPr>
          <p:pic>
            <p:nvPicPr>
              <p:cNvPr id="26643" name="矩形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3572256" cy="8595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44" name="文本框 26643"/>
              <p:cNvSpPr txBox="1"/>
              <p:nvPr/>
            </p:nvSpPr>
            <p:spPr>
              <a:xfrm>
                <a:off x="64000" y="137928"/>
                <a:ext cx="3456384" cy="6480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b="1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核反应堆</a:t>
                </a:r>
              </a:p>
            </p:txBody>
          </p:sp>
        </p:grpSp>
        <p:cxnSp>
          <p:nvCxnSpPr>
            <p:cNvPr id="26645" name="直接连接符 12"/>
            <p:cNvCxnSpPr/>
            <p:nvPr/>
          </p:nvCxnSpPr>
          <p:spPr>
            <a:xfrm flipV="1">
              <a:off x="0" y="268"/>
              <a:ext cx="1015" cy="25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</p:spPr>
        </p:cxnSp>
      </p:grpSp>
      <p:grpSp>
        <p:nvGrpSpPr>
          <p:cNvPr id="26646" name="组合 26645"/>
          <p:cNvGrpSpPr/>
          <p:nvPr/>
        </p:nvGrpSpPr>
        <p:grpSpPr>
          <a:xfrm>
            <a:off x="4922520" y="4342130"/>
            <a:ext cx="4370070" cy="858520"/>
            <a:chOff x="0" y="0"/>
            <a:chExt cx="2753" cy="541"/>
          </a:xfrm>
        </p:grpSpPr>
        <p:grpSp>
          <p:nvGrpSpPr>
            <p:cNvPr id="26647" name="组合 26646"/>
            <p:cNvGrpSpPr/>
            <p:nvPr/>
          </p:nvGrpSpPr>
          <p:grpSpPr>
            <a:xfrm>
              <a:off x="1043" y="0"/>
              <a:ext cx="1710" cy="541"/>
              <a:chOff x="0" y="0"/>
              <a:chExt cx="3572256" cy="859536"/>
            </a:xfrm>
          </p:grpSpPr>
          <p:pic>
            <p:nvPicPr>
              <p:cNvPr id="26648" name="矩形 8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3572256" cy="8595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49" name="文本框 26648"/>
              <p:cNvSpPr txBox="1"/>
              <p:nvPr/>
            </p:nvSpPr>
            <p:spPr>
              <a:xfrm>
                <a:off x="64000" y="137912"/>
                <a:ext cx="3456384" cy="6480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b="1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氢弹</a:t>
                </a:r>
              </a:p>
            </p:txBody>
          </p:sp>
        </p:grpSp>
        <p:cxnSp>
          <p:nvCxnSpPr>
            <p:cNvPr id="26650" name="直接连接符 14"/>
            <p:cNvCxnSpPr/>
            <p:nvPr/>
          </p:nvCxnSpPr>
          <p:spPr>
            <a:xfrm flipV="1">
              <a:off x="0" y="272"/>
              <a:ext cx="1047" cy="2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</p:spPr>
        </p:cxnSp>
      </p:grpSp>
      <p:grpSp>
        <p:nvGrpSpPr>
          <p:cNvPr id="26652" name="组合 26651"/>
          <p:cNvGrpSpPr/>
          <p:nvPr/>
        </p:nvGrpSpPr>
        <p:grpSpPr>
          <a:xfrm>
            <a:off x="1466215" y="684530"/>
            <a:ext cx="2789555" cy="920750"/>
            <a:chOff x="0" y="0"/>
            <a:chExt cx="2231" cy="580"/>
          </a:xfrm>
        </p:grpSpPr>
        <p:pic>
          <p:nvPicPr>
            <p:cNvPr id="26653" name="圆角矩形 1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4" name="文本框 26653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58715" y="5168900"/>
            <a:ext cx="4338320" cy="1108075"/>
            <a:chOff x="20" y="-157"/>
            <a:chExt cx="2733" cy="698"/>
          </a:xfrm>
        </p:grpSpPr>
        <p:grpSp>
          <p:nvGrpSpPr>
            <p:cNvPr id="3" name="组合 2"/>
            <p:cNvGrpSpPr/>
            <p:nvPr/>
          </p:nvGrpSpPr>
          <p:grpSpPr>
            <a:xfrm>
              <a:off x="1043" y="0"/>
              <a:ext cx="1710" cy="541"/>
              <a:chOff x="0" y="0"/>
              <a:chExt cx="3572256" cy="859536"/>
            </a:xfrm>
          </p:grpSpPr>
          <p:pic>
            <p:nvPicPr>
              <p:cNvPr id="4" name="矩形 8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3572256" cy="8595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64000" y="137912"/>
                <a:ext cx="3456384" cy="6480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b="1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太阳</a:t>
                </a:r>
              </a:p>
            </p:txBody>
          </p:sp>
        </p:grpSp>
        <p:cxnSp>
          <p:nvCxnSpPr>
            <p:cNvPr id="6" name="直接连接符 14"/>
            <p:cNvCxnSpPr/>
            <p:nvPr/>
          </p:nvCxnSpPr>
          <p:spPr>
            <a:xfrm>
              <a:off x="20" y="-157"/>
              <a:ext cx="1027" cy="42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Box 8"/>
          <p:cNvSpPr txBox="1"/>
          <p:nvPr/>
        </p:nvSpPr>
        <p:spPr>
          <a:xfrm>
            <a:off x="2865755" y="1346200"/>
            <a:ext cx="6156325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．原子结构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pic>
        <p:nvPicPr>
          <p:cNvPr id="37892" name="Picture 5" descr="E:\电子课件编制\22章\2\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485" y="3111500"/>
            <a:ext cx="2857500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Picture 6" descr="E:\电子课件编制\22章\2\Hydrogen-Bonds-Colored-JC_20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1496">
            <a:off x="5667375" y="2441575"/>
            <a:ext cx="4573905" cy="42652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894" name="组合 37893"/>
          <p:cNvGrpSpPr/>
          <p:nvPr/>
        </p:nvGrpSpPr>
        <p:grpSpPr>
          <a:xfrm>
            <a:off x="5637530" y="4227195"/>
            <a:ext cx="2447925" cy="519430"/>
            <a:chOff x="0" y="0"/>
            <a:chExt cx="2448272" cy="520039"/>
          </a:xfrm>
        </p:grpSpPr>
        <p:sp>
          <p:nvSpPr>
            <p:cNvPr id="37895" name="矩形 7"/>
            <p:cNvSpPr/>
            <p:nvPr/>
          </p:nvSpPr>
          <p:spPr>
            <a:xfrm>
              <a:off x="0" y="0"/>
              <a:ext cx="1571848" cy="5200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H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2</a:t>
              </a:r>
              <a:r>
                <a:rPr lang="en-US" altLang="zh-CN" sz="2800" b="1">
                  <a:latin typeface="Times New Roman" panose="02020603050405020304" pitchFamily="18" charset="0"/>
                </a:rPr>
                <a:t>O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分</a:t>
              </a:r>
              <a:r>
                <a:rPr lang="zh-CN" altLang="en-US" sz="2800" b="1" dirty="0">
                  <a:latin typeface="Arial" panose="020B0604020202020204" pitchFamily="34" charset="0"/>
                </a:rPr>
                <a:t>子</a:t>
              </a:r>
            </a:p>
          </p:txBody>
        </p:sp>
        <p:cxnSp>
          <p:nvCxnSpPr>
            <p:cNvPr id="37896" name="直接箭头连接符 9"/>
            <p:cNvCxnSpPr>
              <a:endCxn id="37895" idx="3"/>
            </p:cNvCxnSpPr>
            <p:nvPr/>
          </p:nvCxnSpPr>
          <p:spPr>
            <a:xfrm flipH="1" flipV="1">
              <a:off x="1518364" y="261610"/>
              <a:ext cx="929908" cy="170438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</p:spPr>
        </p:cxnSp>
      </p:grpSp>
      <p:sp>
        <p:nvSpPr>
          <p:cNvPr id="37897" name="矩形 12"/>
          <p:cNvSpPr/>
          <p:nvPr/>
        </p:nvSpPr>
        <p:spPr>
          <a:xfrm>
            <a:off x="2865755" y="1912620"/>
            <a:ext cx="820928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以水分子为例：它由一个氧原子和两个氢原子组成。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37899" name="矩形 4"/>
          <p:cNvSpPr/>
          <p:nvPr/>
        </p:nvSpPr>
        <p:spPr>
          <a:xfrm>
            <a:off x="1040130" y="757555"/>
            <a:ext cx="182562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一、核能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  <p:bldP spid="378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865"/>
          <p:cNvGrpSpPr/>
          <p:nvPr/>
        </p:nvGrpSpPr>
        <p:grpSpPr>
          <a:xfrm>
            <a:off x="4660265" y="3649345"/>
            <a:ext cx="3743325" cy="3019425"/>
            <a:chOff x="0" y="0"/>
            <a:chExt cx="4320480" cy="3385151"/>
          </a:xfrm>
        </p:grpSpPr>
        <p:grpSp>
          <p:nvGrpSpPr>
            <p:cNvPr id="36867" name="组合 36866"/>
            <p:cNvGrpSpPr/>
            <p:nvPr/>
          </p:nvGrpSpPr>
          <p:grpSpPr>
            <a:xfrm>
              <a:off x="1836204" y="0"/>
              <a:ext cx="2484276" cy="3385151"/>
              <a:chOff x="0" y="0"/>
              <a:chExt cx="2484276" cy="3385151"/>
            </a:xfrm>
          </p:grpSpPr>
          <p:sp>
            <p:nvSpPr>
              <p:cNvPr id="36868" name="椭圆 10"/>
              <p:cNvSpPr>
                <a:spLocks noChangeAspect="1"/>
              </p:cNvSpPr>
              <p:nvPr/>
            </p:nvSpPr>
            <p:spPr>
              <a:xfrm>
                <a:off x="0" y="0"/>
                <a:ext cx="2484276" cy="2484000"/>
              </a:xfrm>
              <a:prstGeom prst="ellipse">
                <a:avLst/>
              </a:prstGeom>
              <a:noFill/>
              <a:ln w="254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869" name="TextBox 12"/>
              <p:cNvSpPr txBox="1"/>
              <p:nvPr/>
            </p:nvSpPr>
            <p:spPr>
              <a:xfrm>
                <a:off x="1080917" y="2735529"/>
                <a:ext cx="577099" cy="6496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latin typeface="Times New Roman" panose="02020603050405020304" pitchFamily="18" charset="0"/>
                  </a:rPr>
                  <a:t>H</a:t>
                </a:r>
                <a:endParaRPr lang="zh-CN" altLang="en-US" sz="3200" b="1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6870" name="组合 36869"/>
              <p:cNvGrpSpPr/>
              <p:nvPr/>
            </p:nvGrpSpPr>
            <p:grpSpPr>
              <a:xfrm>
                <a:off x="216024" y="72008"/>
                <a:ext cx="476213" cy="476160"/>
                <a:chOff x="0" y="0"/>
                <a:chExt cx="476213" cy="476160"/>
              </a:xfrm>
            </p:grpSpPr>
            <p:sp>
              <p:nvSpPr>
                <p:cNvPr id="36871" name="椭圆 11"/>
                <p:cNvSpPr>
                  <a:spLocks noChangeAspect="1"/>
                </p:cNvSpPr>
                <p:nvPr/>
              </p:nvSpPr>
              <p:spPr>
                <a:xfrm>
                  <a:off x="0" y="0"/>
                  <a:ext cx="476213" cy="476160"/>
                </a:xfrm>
                <a:prstGeom prst="ellipse">
                  <a:avLst/>
                </a:prstGeom>
                <a:solidFill>
                  <a:srgbClr val="17375E"/>
                </a:solidFill>
                <a:ln w="25400" cap="flat" cmpd="sng">
                  <a:solidFill>
                    <a:srgbClr val="17375E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6872" name="矩形 13"/>
                <p:cNvSpPr/>
                <p:nvPr/>
              </p:nvSpPr>
              <p:spPr>
                <a:xfrm rot="502079">
                  <a:off x="93437" y="204119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36873" name="椭圆 21"/>
              <p:cNvSpPr>
                <a:spLocks noChangeAspect="1"/>
              </p:cNvSpPr>
              <p:nvPr/>
            </p:nvSpPr>
            <p:spPr>
              <a:xfrm>
                <a:off x="999604" y="1008112"/>
                <a:ext cx="476213" cy="476160"/>
              </a:xfrm>
              <a:prstGeom prst="ellipse">
                <a:avLst/>
              </a:prstGeom>
              <a:solidFill>
                <a:srgbClr val="C00000"/>
              </a:solidFill>
              <a:ln w="25400" cap="flat" cmpd="sng">
                <a:solidFill>
                  <a:srgbClr val="C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6874" name="组合 36873"/>
              <p:cNvGrpSpPr/>
              <p:nvPr/>
            </p:nvGrpSpPr>
            <p:grpSpPr>
              <a:xfrm>
                <a:off x="1093041" y="1103365"/>
                <a:ext cx="288032" cy="288032"/>
                <a:chOff x="0" y="0"/>
                <a:chExt cx="288032" cy="288032"/>
              </a:xfrm>
            </p:grpSpPr>
            <p:sp>
              <p:nvSpPr>
                <p:cNvPr id="36875" name="矩形 22"/>
                <p:cNvSpPr/>
                <p:nvPr/>
              </p:nvSpPr>
              <p:spPr>
                <a:xfrm rot="502079">
                  <a:off x="0" y="108866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6876" name="矩形 27"/>
                <p:cNvSpPr/>
                <p:nvPr/>
              </p:nvSpPr>
              <p:spPr>
                <a:xfrm rot="5880000">
                  <a:off x="309" y="108012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rot="10800000" vert="eaVert"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cxnSp>
          <p:nvCxnSpPr>
            <p:cNvPr id="36877" name="直接箭头连接符 143"/>
            <p:cNvCxnSpPr/>
            <p:nvPr/>
          </p:nvCxnSpPr>
          <p:spPr>
            <a:xfrm flipV="1">
              <a:off x="0" y="1440160"/>
              <a:ext cx="1512168" cy="504056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</p:spPr>
        </p:cxnSp>
      </p:grpSp>
      <p:sp>
        <p:nvSpPr>
          <p:cNvPr id="36878" name="TextBox 8"/>
          <p:cNvSpPr txBox="1"/>
          <p:nvPr/>
        </p:nvSpPr>
        <p:spPr>
          <a:xfrm>
            <a:off x="1435100" y="646430"/>
            <a:ext cx="8101330" cy="214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原子由原子核和核外电子组成。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）氢原子由原子核和一个核外电子组成。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原子核有一个质子，质子带正电荷，核外电子带负电荷。二者电荷量相同。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pic>
        <p:nvPicPr>
          <p:cNvPr id="36879" name="Picture 6" descr="E:\电子课件编制\22章\2\Hydrogen-Bonds-Colored-JC_2012.png"/>
          <p:cNvPicPr>
            <a:picLocks noChangeAspect="1"/>
          </p:cNvPicPr>
          <p:nvPr/>
        </p:nvPicPr>
        <p:blipFill>
          <a:blip r:embed="rId2"/>
          <a:srcRect t="44411" r="77747" b="26611"/>
          <a:stretch>
            <a:fillRect/>
          </a:stretch>
        </p:blipFill>
        <p:spPr>
          <a:xfrm rot="19231496">
            <a:off x="2514600" y="3491230"/>
            <a:ext cx="2260600" cy="27451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35841"/>
          <p:cNvGrpSpPr/>
          <p:nvPr/>
        </p:nvGrpSpPr>
        <p:grpSpPr>
          <a:xfrm>
            <a:off x="4911090" y="3018155"/>
            <a:ext cx="4392295" cy="3736975"/>
            <a:chOff x="0" y="0"/>
            <a:chExt cx="4868701" cy="4175246"/>
          </a:xfrm>
        </p:grpSpPr>
        <p:grpSp>
          <p:nvGrpSpPr>
            <p:cNvPr id="35843" name="组合 35842"/>
            <p:cNvGrpSpPr/>
            <p:nvPr/>
          </p:nvGrpSpPr>
          <p:grpSpPr>
            <a:xfrm>
              <a:off x="1584176" y="0"/>
              <a:ext cx="3284525" cy="4175246"/>
              <a:chOff x="0" y="0"/>
              <a:chExt cx="3284525" cy="4175246"/>
            </a:xfrm>
          </p:grpSpPr>
          <p:sp>
            <p:nvSpPr>
              <p:cNvPr id="35844" name="椭圆 24"/>
              <p:cNvSpPr>
                <a:spLocks noChangeAspect="1"/>
              </p:cNvSpPr>
              <p:nvPr/>
            </p:nvSpPr>
            <p:spPr>
              <a:xfrm>
                <a:off x="0" y="180384"/>
                <a:ext cx="3276364" cy="3276000"/>
              </a:xfrm>
              <a:prstGeom prst="ellipse">
                <a:avLst/>
              </a:prstGeom>
              <a:noFill/>
              <a:ln w="254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845" name="椭圆 20"/>
              <p:cNvSpPr>
                <a:spLocks noChangeAspect="1"/>
              </p:cNvSpPr>
              <p:nvPr/>
            </p:nvSpPr>
            <p:spPr>
              <a:xfrm>
                <a:off x="396044" y="576064"/>
                <a:ext cx="2484276" cy="2484000"/>
              </a:xfrm>
              <a:prstGeom prst="ellipse">
                <a:avLst/>
              </a:prstGeom>
              <a:noFill/>
              <a:ln w="254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5846" name="组合 35845"/>
              <p:cNvGrpSpPr/>
              <p:nvPr/>
            </p:nvGrpSpPr>
            <p:grpSpPr>
              <a:xfrm>
                <a:off x="216024" y="1584176"/>
                <a:ext cx="476213" cy="476160"/>
                <a:chOff x="0" y="0"/>
                <a:chExt cx="476213" cy="476160"/>
              </a:xfrm>
            </p:grpSpPr>
            <p:sp>
              <p:nvSpPr>
                <p:cNvPr id="35847" name="椭圆 94"/>
                <p:cNvSpPr>
                  <a:spLocks noChangeAspect="1"/>
                </p:cNvSpPr>
                <p:nvPr/>
              </p:nvSpPr>
              <p:spPr>
                <a:xfrm>
                  <a:off x="0" y="0"/>
                  <a:ext cx="476213" cy="476160"/>
                </a:xfrm>
                <a:prstGeom prst="ellipse">
                  <a:avLst/>
                </a:prstGeom>
                <a:solidFill>
                  <a:srgbClr val="17375E"/>
                </a:solidFill>
                <a:ln w="25400" cap="flat" cmpd="sng">
                  <a:solidFill>
                    <a:srgbClr val="17375E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848" name="矩形 95"/>
                <p:cNvSpPr/>
                <p:nvPr/>
              </p:nvSpPr>
              <p:spPr>
                <a:xfrm rot="502079">
                  <a:off x="93437" y="204119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849" name="组合 35848"/>
              <p:cNvGrpSpPr/>
              <p:nvPr/>
            </p:nvGrpSpPr>
            <p:grpSpPr>
              <a:xfrm rot="1457526">
                <a:off x="1224136" y="1401493"/>
                <a:ext cx="828092" cy="828072"/>
                <a:chOff x="0" y="0"/>
                <a:chExt cx="828092" cy="828072"/>
              </a:xfrm>
            </p:grpSpPr>
            <p:grpSp>
              <p:nvGrpSpPr>
                <p:cNvPr id="35850" name="组合 35849"/>
                <p:cNvGrpSpPr/>
                <p:nvPr/>
              </p:nvGrpSpPr>
              <p:grpSpPr>
                <a:xfrm>
                  <a:off x="0" y="216024"/>
                  <a:ext cx="180020" cy="180000"/>
                  <a:chOff x="0" y="0"/>
                  <a:chExt cx="476213" cy="476160"/>
                </a:xfrm>
              </p:grpSpPr>
              <p:sp>
                <p:nvSpPr>
                  <p:cNvPr id="35851" name="椭圆 90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476213" cy="476160"/>
                  </a:xfrm>
                  <a:prstGeom prst="ellipse">
                    <a:avLst/>
                  </a:prstGeom>
                  <a:solidFill>
                    <a:srgbClr val="C00000"/>
                  </a:solidFill>
                  <a:ln w="25400" cap="flat" cmpd="sng">
                    <a:solidFill>
                      <a:srgbClr val="C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 sz="1800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35852" name="组合 35851"/>
                  <p:cNvGrpSpPr/>
                  <p:nvPr/>
                </p:nvGrpSpPr>
                <p:grpSpPr>
                  <a:xfrm rot="1082468">
                    <a:off x="93438" y="95138"/>
                    <a:ext cx="288000" cy="288031"/>
                    <a:chOff x="0" y="0"/>
                    <a:chExt cx="288000" cy="288031"/>
                  </a:xfrm>
                </p:grpSpPr>
                <p:sp>
                  <p:nvSpPr>
                    <p:cNvPr id="35853" name="矩形 92"/>
                    <p:cNvSpPr/>
                    <p:nvPr/>
                  </p:nvSpPr>
                  <p:spPr>
                    <a:xfrm>
                      <a:off x="0" y="125648"/>
                      <a:ext cx="288000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35854" name="矩形 93"/>
                    <p:cNvSpPr/>
                    <p:nvPr/>
                  </p:nvSpPr>
                  <p:spPr>
                    <a:xfrm rot="5377921">
                      <a:off x="1642" y="126015"/>
                      <a:ext cx="288031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5855" name="组合 35854"/>
                <p:cNvGrpSpPr/>
                <p:nvPr/>
              </p:nvGrpSpPr>
              <p:grpSpPr>
                <a:xfrm>
                  <a:off x="0" y="0"/>
                  <a:ext cx="180020" cy="180000"/>
                  <a:chOff x="0" y="0"/>
                  <a:chExt cx="476213" cy="476160"/>
                </a:xfrm>
              </p:grpSpPr>
              <p:sp>
                <p:nvSpPr>
                  <p:cNvPr id="35856" name="椭圆 86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476213" cy="476160"/>
                  </a:xfrm>
                  <a:prstGeom prst="ellipse">
                    <a:avLst/>
                  </a:prstGeom>
                  <a:solidFill>
                    <a:srgbClr val="C00000"/>
                  </a:solidFill>
                  <a:ln w="25400" cap="flat" cmpd="sng">
                    <a:solidFill>
                      <a:srgbClr val="C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 sz="1800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35857" name="组合 35856"/>
                  <p:cNvGrpSpPr/>
                  <p:nvPr/>
                </p:nvGrpSpPr>
                <p:grpSpPr>
                  <a:xfrm rot="1082468">
                    <a:off x="93438" y="95138"/>
                    <a:ext cx="288000" cy="288031"/>
                    <a:chOff x="0" y="0"/>
                    <a:chExt cx="288000" cy="288031"/>
                  </a:xfrm>
                </p:grpSpPr>
                <p:sp>
                  <p:nvSpPr>
                    <p:cNvPr id="35858" name="矩形 88"/>
                    <p:cNvSpPr/>
                    <p:nvPr/>
                  </p:nvSpPr>
                  <p:spPr>
                    <a:xfrm>
                      <a:off x="0" y="125648"/>
                      <a:ext cx="288000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35859" name="矩形 89"/>
                    <p:cNvSpPr/>
                    <p:nvPr/>
                  </p:nvSpPr>
                  <p:spPr>
                    <a:xfrm rot="5377921">
                      <a:off x="1642" y="126015"/>
                      <a:ext cx="288031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5860" name="组合 35859"/>
                <p:cNvGrpSpPr/>
                <p:nvPr/>
              </p:nvGrpSpPr>
              <p:grpSpPr>
                <a:xfrm>
                  <a:off x="0" y="648072"/>
                  <a:ext cx="180020" cy="180000"/>
                  <a:chOff x="0" y="0"/>
                  <a:chExt cx="476213" cy="476160"/>
                </a:xfrm>
              </p:grpSpPr>
              <p:sp>
                <p:nvSpPr>
                  <p:cNvPr id="35861" name="椭圆 63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476213" cy="476160"/>
                  </a:xfrm>
                  <a:prstGeom prst="ellipse">
                    <a:avLst/>
                  </a:prstGeom>
                  <a:solidFill>
                    <a:srgbClr val="C00000"/>
                  </a:solidFill>
                  <a:ln w="25400" cap="flat" cmpd="sng">
                    <a:solidFill>
                      <a:srgbClr val="C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 sz="1800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35862" name="组合 35861"/>
                  <p:cNvGrpSpPr/>
                  <p:nvPr/>
                </p:nvGrpSpPr>
                <p:grpSpPr>
                  <a:xfrm rot="1082468">
                    <a:off x="93438" y="95138"/>
                    <a:ext cx="288000" cy="288031"/>
                    <a:chOff x="0" y="0"/>
                    <a:chExt cx="288000" cy="288031"/>
                  </a:xfrm>
                </p:grpSpPr>
                <p:sp>
                  <p:nvSpPr>
                    <p:cNvPr id="35863" name="矩形 84"/>
                    <p:cNvSpPr/>
                    <p:nvPr/>
                  </p:nvSpPr>
                  <p:spPr>
                    <a:xfrm>
                      <a:off x="0" y="125648"/>
                      <a:ext cx="288000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35864" name="矩形 85"/>
                    <p:cNvSpPr/>
                    <p:nvPr/>
                  </p:nvSpPr>
                  <p:spPr>
                    <a:xfrm rot="5377921">
                      <a:off x="1642" y="126015"/>
                      <a:ext cx="288031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5865" name="组合 35864"/>
                <p:cNvGrpSpPr/>
                <p:nvPr/>
              </p:nvGrpSpPr>
              <p:grpSpPr>
                <a:xfrm>
                  <a:off x="216024" y="0"/>
                  <a:ext cx="180020" cy="180000"/>
                  <a:chOff x="0" y="0"/>
                  <a:chExt cx="476213" cy="476160"/>
                </a:xfrm>
              </p:grpSpPr>
              <p:sp>
                <p:nvSpPr>
                  <p:cNvPr id="35866" name="椭圆 78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476213" cy="476160"/>
                  </a:xfrm>
                  <a:prstGeom prst="ellipse">
                    <a:avLst/>
                  </a:prstGeom>
                  <a:solidFill>
                    <a:srgbClr val="C00000"/>
                  </a:solidFill>
                  <a:ln w="25400" cap="flat" cmpd="sng">
                    <a:solidFill>
                      <a:srgbClr val="C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 sz="1800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35867" name="组合 35866"/>
                  <p:cNvGrpSpPr/>
                  <p:nvPr/>
                </p:nvGrpSpPr>
                <p:grpSpPr>
                  <a:xfrm rot="1082468">
                    <a:off x="93438" y="95138"/>
                    <a:ext cx="288000" cy="288031"/>
                    <a:chOff x="0" y="0"/>
                    <a:chExt cx="288000" cy="288031"/>
                  </a:xfrm>
                </p:grpSpPr>
                <p:sp>
                  <p:nvSpPr>
                    <p:cNvPr id="35868" name="矩形 80"/>
                    <p:cNvSpPr/>
                    <p:nvPr/>
                  </p:nvSpPr>
                  <p:spPr>
                    <a:xfrm>
                      <a:off x="0" y="125648"/>
                      <a:ext cx="288000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35869" name="矩形 71"/>
                    <p:cNvSpPr/>
                    <p:nvPr/>
                  </p:nvSpPr>
                  <p:spPr>
                    <a:xfrm rot="5377921">
                      <a:off x="1642" y="126015"/>
                      <a:ext cx="288031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5870" name="组合 35869"/>
                <p:cNvGrpSpPr/>
                <p:nvPr/>
              </p:nvGrpSpPr>
              <p:grpSpPr>
                <a:xfrm>
                  <a:off x="216024" y="216024"/>
                  <a:ext cx="180020" cy="180000"/>
                  <a:chOff x="0" y="0"/>
                  <a:chExt cx="476213" cy="476160"/>
                </a:xfrm>
              </p:grpSpPr>
              <p:sp>
                <p:nvSpPr>
                  <p:cNvPr id="35871" name="椭圆 74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476213" cy="476160"/>
                  </a:xfrm>
                  <a:prstGeom prst="ellipse">
                    <a:avLst/>
                  </a:prstGeom>
                  <a:solidFill>
                    <a:srgbClr val="C00000"/>
                  </a:solidFill>
                  <a:ln w="25400" cap="flat" cmpd="sng">
                    <a:solidFill>
                      <a:srgbClr val="C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 sz="1800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35872" name="组合 35871"/>
                  <p:cNvGrpSpPr/>
                  <p:nvPr/>
                </p:nvGrpSpPr>
                <p:grpSpPr>
                  <a:xfrm rot="1082468">
                    <a:off x="93438" y="95138"/>
                    <a:ext cx="288000" cy="288031"/>
                    <a:chOff x="0" y="0"/>
                    <a:chExt cx="288000" cy="288031"/>
                  </a:xfrm>
                </p:grpSpPr>
                <p:sp>
                  <p:nvSpPr>
                    <p:cNvPr id="35873" name="矩形 75"/>
                    <p:cNvSpPr/>
                    <p:nvPr/>
                  </p:nvSpPr>
                  <p:spPr>
                    <a:xfrm>
                      <a:off x="0" y="125648"/>
                      <a:ext cx="288000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35874" name="矩形 77"/>
                    <p:cNvSpPr/>
                    <p:nvPr/>
                  </p:nvSpPr>
                  <p:spPr>
                    <a:xfrm rot="5377921">
                      <a:off x="1642" y="126015"/>
                      <a:ext cx="288031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5875" name="组合 35874"/>
                <p:cNvGrpSpPr/>
                <p:nvPr/>
              </p:nvGrpSpPr>
              <p:grpSpPr>
                <a:xfrm>
                  <a:off x="216024" y="432048"/>
                  <a:ext cx="180020" cy="180000"/>
                  <a:chOff x="0" y="0"/>
                  <a:chExt cx="476213" cy="476160"/>
                </a:xfrm>
              </p:grpSpPr>
              <p:sp>
                <p:nvSpPr>
                  <p:cNvPr id="35876" name="椭圆 70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476213" cy="476160"/>
                  </a:xfrm>
                  <a:prstGeom prst="ellipse">
                    <a:avLst/>
                  </a:prstGeom>
                  <a:solidFill>
                    <a:srgbClr val="C00000"/>
                  </a:solidFill>
                  <a:ln w="25400" cap="flat" cmpd="sng">
                    <a:solidFill>
                      <a:srgbClr val="C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 sz="1800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35877" name="组合 35876"/>
                  <p:cNvGrpSpPr/>
                  <p:nvPr/>
                </p:nvGrpSpPr>
                <p:grpSpPr>
                  <a:xfrm rot="1082468">
                    <a:off x="93438" y="95138"/>
                    <a:ext cx="288000" cy="288031"/>
                    <a:chOff x="0" y="0"/>
                    <a:chExt cx="288000" cy="288031"/>
                  </a:xfrm>
                </p:grpSpPr>
                <p:sp>
                  <p:nvSpPr>
                    <p:cNvPr id="35878" name="矩形 72"/>
                    <p:cNvSpPr/>
                    <p:nvPr/>
                  </p:nvSpPr>
                  <p:spPr>
                    <a:xfrm>
                      <a:off x="0" y="125648"/>
                      <a:ext cx="288000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35879" name="矩形 73"/>
                    <p:cNvSpPr/>
                    <p:nvPr/>
                  </p:nvSpPr>
                  <p:spPr>
                    <a:xfrm rot="5377921">
                      <a:off x="1642" y="126015"/>
                      <a:ext cx="288031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5880" name="组合 35879"/>
                <p:cNvGrpSpPr/>
                <p:nvPr/>
              </p:nvGrpSpPr>
              <p:grpSpPr>
                <a:xfrm>
                  <a:off x="216024" y="648072"/>
                  <a:ext cx="180020" cy="180000"/>
                  <a:chOff x="0" y="0"/>
                  <a:chExt cx="476213" cy="476160"/>
                </a:xfrm>
              </p:grpSpPr>
              <p:sp>
                <p:nvSpPr>
                  <p:cNvPr id="35881" name="椭圆 66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476213" cy="476160"/>
                  </a:xfrm>
                  <a:prstGeom prst="ellipse">
                    <a:avLst/>
                  </a:prstGeom>
                  <a:solidFill>
                    <a:srgbClr val="C00000"/>
                  </a:solidFill>
                  <a:ln w="25400" cap="flat" cmpd="sng">
                    <a:solidFill>
                      <a:srgbClr val="C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 sz="1800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35882" name="组合 35881"/>
                  <p:cNvGrpSpPr/>
                  <p:nvPr/>
                </p:nvGrpSpPr>
                <p:grpSpPr>
                  <a:xfrm rot="1082468">
                    <a:off x="93438" y="95138"/>
                    <a:ext cx="288000" cy="288031"/>
                    <a:chOff x="0" y="0"/>
                    <a:chExt cx="288000" cy="288031"/>
                  </a:xfrm>
                </p:grpSpPr>
                <p:sp>
                  <p:nvSpPr>
                    <p:cNvPr id="35883" name="矩形 68"/>
                    <p:cNvSpPr/>
                    <p:nvPr/>
                  </p:nvSpPr>
                  <p:spPr>
                    <a:xfrm>
                      <a:off x="0" y="125648"/>
                      <a:ext cx="288000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35884" name="矩形 69"/>
                    <p:cNvSpPr/>
                    <p:nvPr/>
                  </p:nvSpPr>
                  <p:spPr>
                    <a:xfrm rot="5377921">
                      <a:off x="1642" y="126015"/>
                      <a:ext cx="288031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5885" name="组合 35884"/>
                <p:cNvGrpSpPr/>
                <p:nvPr/>
              </p:nvGrpSpPr>
              <p:grpSpPr>
                <a:xfrm>
                  <a:off x="0" y="432048"/>
                  <a:ext cx="180020" cy="180000"/>
                  <a:chOff x="0" y="0"/>
                  <a:chExt cx="476213" cy="476160"/>
                </a:xfrm>
              </p:grpSpPr>
              <p:sp>
                <p:nvSpPr>
                  <p:cNvPr id="35886" name="椭圆 62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476213" cy="476160"/>
                  </a:xfrm>
                  <a:prstGeom prst="ellipse">
                    <a:avLst/>
                  </a:prstGeom>
                  <a:solidFill>
                    <a:srgbClr val="C00000"/>
                  </a:solidFill>
                  <a:ln w="25400" cap="flat" cmpd="sng">
                    <a:solidFill>
                      <a:srgbClr val="C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 sz="1800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35887" name="组合 35886"/>
                  <p:cNvGrpSpPr/>
                  <p:nvPr/>
                </p:nvGrpSpPr>
                <p:grpSpPr>
                  <a:xfrm rot="1082468">
                    <a:off x="93438" y="95138"/>
                    <a:ext cx="288000" cy="288031"/>
                    <a:chOff x="0" y="0"/>
                    <a:chExt cx="288000" cy="288031"/>
                  </a:xfrm>
                </p:grpSpPr>
                <p:sp>
                  <p:nvSpPr>
                    <p:cNvPr id="35888" name="矩形 64"/>
                    <p:cNvSpPr/>
                    <p:nvPr/>
                  </p:nvSpPr>
                  <p:spPr>
                    <a:xfrm>
                      <a:off x="0" y="125648"/>
                      <a:ext cx="288000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35889" name="矩形 65"/>
                    <p:cNvSpPr/>
                    <p:nvPr/>
                  </p:nvSpPr>
                  <p:spPr>
                    <a:xfrm rot="5377921">
                      <a:off x="1642" y="126015"/>
                      <a:ext cx="288031" cy="3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 anchor="ctr"/>
                    <a:lstStyle/>
                    <a:p>
                      <a:pPr algn="ctr"/>
                      <a:endParaRPr lang="zh-CN" altLang="en-US" sz="1800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35890" name="椭圆 54"/>
                <p:cNvSpPr>
                  <a:spLocks noChangeAspect="1"/>
                </p:cNvSpPr>
                <p:nvPr/>
              </p:nvSpPr>
              <p:spPr>
                <a:xfrm>
                  <a:off x="432048" y="0"/>
                  <a:ext cx="180020" cy="180000"/>
                </a:xfrm>
                <a:prstGeom prst="ellipse">
                  <a:avLst/>
                </a:prstGeom>
                <a:solidFill>
                  <a:srgbClr val="77933C"/>
                </a:solidFill>
                <a:ln w="25400" cap="flat" cmpd="sng">
                  <a:solidFill>
                    <a:srgbClr val="77933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891" name="椭圆 55"/>
                <p:cNvSpPr>
                  <a:spLocks noChangeAspect="1"/>
                </p:cNvSpPr>
                <p:nvPr/>
              </p:nvSpPr>
              <p:spPr>
                <a:xfrm>
                  <a:off x="432048" y="648072"/>
                  <a:ext cx="180020" cy="180000"/>
                </a:xfrm>
                <a:prstGeom prst="ellipse">
                  <a:avLst/>
                </a:prstGeom>
                <a:solidFill>
                  <a:srgbClr val="77933C"/>
                </a:solidFill>
                <a:ln w="25400" cap="flat" cmpd="sng">
                  <a:solidFill>
                    <a:srgbClr val="77933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892" name="椭圆 56"/>
                <p:cNvSpPr>
                  <a:spLocks noChangeAspect="1"/>
                </p:cNvSpPr>
                <p:nvPr/>
              </p:nvSpPr>
              <p:spPr>
                <a:xfrm>
                  <a:off x="648072" y="0"/>
                  <a:ext cx="180020" cy="180000"/>
                </a:xfrm>
                <a:prstGeom prst="ellipse">
                  <a:avLst/>
                </a:prstGeom>
                <a:solidFill>
                  <a:srgbClr val="77933C"/>
                </a:solidFill>
                <a:ln w="25400" cap="flat" cmpd="sng">
                  <a:solidFill>
                    <a:srgbClr val="77933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893" name="椭圆 57"/>
                <p:cNvSpPr>
                  <a:spLocks noChangeAspect="1"/>
                </p:cNvSpPr>
                <p:nvPr/>
              </p:nvSpPr>
              <p:spPr>
                <a:xfrm>
                  <a:off x="432048" y="216024"/>
                  <a:ext cx="180020" cy="180000"/>
                </a:xfrm>
                <a:prstGeom prst="ellipse">
                  <a:avLst/>
                </a:prstGeom>
                <a:solidFill>
                  <a:srgbClr val="77933C"/>
                </a:solidFill>
                <a:ln w="25400" cap="flat" cmpd="sng">
                  <a:solidFill>
                    <a:srgbClr val="77933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894" name="椭圆 58"/>
                <p:cNvSpPr>
                  <a:spLocks noChangeAspect="1"/>
                </p:cNvSpPr>
                <p:nvPr/>
              </p:nvSpPr>
              <p:spPr>
                <a:xfrm>
                  <a:off x="648072" y="216024"/>
                  <a:ext cx="180020" cy="180000"/>
                </a:xfrm>
                <a:prstGeom prst="ellipse">
                  <a:avLst/>
                </a:prstGeom>
                <a:solidFill>
                  <a:srgbClr val="77933C"/>
                </a:solidFill>
                <a:ln w="25400" cap="flat" cmpd="sng">
                  <a:solidFill>
                    <a:srgbClr val="77933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895" name="椭圆 59"/>
                <p:cNvSpPr>
                  <a:spLocks noChangeAspect="1"/>
                </p:cNvSpPr>
                <p:nvPr/>
              </p:nvSpPr>
              <p:spPr>
                <a:xfrm>
                  <a:off x="648072" y="432048"/>
                  <a:ext cx="180020" cy="180000"/>
                </a:xfrm>
                <a:prstGeom prst="ellipse">
                  <a:avLst/>
                </a:prstGeom>
                <a:solidFill>
                  <a:srgbClr val="77933C"/>
                </a:solidFill>
                <a:ln w="25400" cap="flat" cmpd="sng">
                  <a:solidFill>
                    <a:srgbClr val="77933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896" name="椭圆 60"/>
                <p:cNvSpPr>
                  <a:spLocks noChangeAspect="1"/>
                </p:cNvSpPr>
                <p:nvPr/>
              </p:nvSpPr>
              <p:spPr>
                <a:xfrm>
                  <a:off x="648072" y="648072"/>
                  <a:ext cx="180020" cy="180000"/>
                </a:xfrm>
                <a:prstGeom prst="ellipse">
                  <a:avLst/>
                </a:prstGeom>
                <a:solidFill>
                  <a:srgbClr val="77933C"/>
                </a:solidFill>
                <a:ln w="25400" cap="flat" cmpd="sng">
                  <a:solidFill>
                    <a:srgbClr val="77933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897" name="椭圆 61"/>
                <p:cNvSpPr>
                  <a:spLocks noChangeAspect="1"/>
                </p:cNvSpPr>
                <p:nvPr/>
              </p:nvSpPr>
              <p:spPr>
                <a:xfrm>
                  <a:off x="432048" y="432048"/>
                  <a:ext cx="180020" cy="180000"/>
                </a:xfrm>
                <a:prstGeom prst="ellipse">
                  <a:avLst/>
                </a:prstGeom>
                <a:solidFill>
                  <a:srgbClr val="77933C"/>
                </a:solidFill>
                <a:ln w="25400" cap="flat" cmpd="sng">
                  <a:solidFill>
                    <a:srgbClr val="77933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898" name="组合 35897"/>
              <p:cNvGrpSpPr/>
              <p:nvPr/>
            </p:nvGrpSpPr>
            <p:grpSpPr>
              <a:xfrm>
                <a:off x="432048" y="216024"/>
                <a:ext cx="476213" cy="476160"/>
                <a:chOff x="0" y="0"/>
                <a:chExt cx="476213" cy="476160"/>
              </a:xfrm>
            </p:grpSpPr>
            <p:sp>
              <p:nvSpPr>
                <p:cNvPr id="35899" name="椭圆 44"/>
                <p:cNvSpPr>
                  <a:spLocks noChangeAspect="1"/>
                </p:cNvSpPr>
                <p:nvPr/>
              </p:nvSpPr>
              <p:spPr>
                <a:xfrm>
                  <a:off x="0" y="0"/>
                  <a:ext cx="476213" cy="476160"/>
                </a:xfrm>
                <a:prstGeom prst="ellipse">
                  <a:avLst/>
                </a:prstGeom>
                <a:solidFill>
                  <a:srgbClr val="17375E"/>
                </a:solidFill>
                <a:ln w="25400" cap="flat" cmpd="sng">
                  <a:solidFill>
                    <a:srgbClr val="17375E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900" name="矩形 45"/>
                <p:cNvSpPr/>
                <p:nvPr/>
              </p:nvSpPr>
              <p:spPr>
                <a:xfrm rot="502079">
                  <a:off x="93437" y="204119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901" name="组合 35900"/>
              <p:cNvGrpSpPr/>
              <p:nvPr/>
            </p:nvGrpSpPr>
            <p:grpSpPr>
              <a:xfrm>
                <a:off x="2592288" y="1512168"/>
                <a:ext cx="476213" cy="476160"/>
                <a:chOff x="0" y="0"/>
                <a:chExt cx="476213" cy="476160"/>
              </a:xfrm>
            </p:grpSpPr>
            <p:sp>
              <p:nvSpPr>
                <p:cNvPr id="35902" name="椭圆 42"/>
                <p:cNvSpPr>
                  <a:spLocks noChangeAspect="1"/>
                </p:cNvSpPr>
                <p:nvPr/>
              </p:nvSpPr>
              <p:spPr>
                <a:xfrm>
                  <a:off x="0" y="0"/>
                  <a:ext cx="476213" cy="476160"/>
                </a:xfrm>
                <a:prstGeom prst="ellipse">
                  <a:avLst/>
                </a:prstGeom>
                <a:solidFill>
                  <a:srgbClr val="17375E"/>
                </a:solidFill>
                <a:ln w="25400" cap="flat" cmpd="sng">
                  <a:solidFill>
                    <a:srgbClr val="17375E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903" name="矩形 43"/>
                <p:cNvSpPr/>
                <p:nvPr/>
              </p:nvSpPr>
              <p:spPr>
                <a:xfrm rot="502079">
                  <a:off x="93437" y="204119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904" name="组合 35903"/>
              <p:cNvGrpSpPr/>
              <p:nvPr/>
            </p:nvGrpSpPr>
            <p:grpSpPr>
              <a:xfrm>
                <a:off x="936104" y="0"/>
                <a:ext cx="476213" cy="476160"/>
                <a:chOff x="0" y="0"/>
                <a:chExt cx="476213" cy="476160"/>
              </a:xfrm>
            </p:grpSpPr>
            <p:sp>
              <p:nvSpPr>
                <p:cNvPr id="35905" name="椭圆 40"/>
                <p:cNvSpPr>
                  <a:spLocks noChangeAspect="1"/>
                </p:cNvSpPr>
                <p:nvPr/>
              </p:nvSpPr>
              <p:spPr>
                <a:xfrm>
                  <a:off x="0" y="0"/>
                  <a:ext cx="476213" cy="476160"/>
                </a:xfrm>
                <a:prstGeom prst="ellipse">
                  <a:avLst/>
                </a:prstGeom>
                <a:solidFill>
                  <a:srgbClr val="17375E"/>
                </a:solidFill>
                <a:ln w="25400" cap="flat" cmpd="sng">
                  <a:solidFill>
                    <a:srgbClr val="17375E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906" name="矩形 41"/>
                <p:cNvSpPr/>
                <p:nvPr/>
              </p:nvSpPr>
              <p:spPr>
                <a:xfrm rot="502079">
                  <a:off x="93437" y="204119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907" name="组合 35906"/>
              <p:cNvGrpSpPr/>
              <p:nvPr/>
            </p:nvGrpSpPr>
            <p:grpSpPr>
              <a:xfrm>
                <a:off x="2520280" y="2808312"/>
                <a:ext cx="476213" cy="476160"/>
                <a:chOff x="0" y="0"/>
                <a:chExt cx="476213" cy="476160"/>
              </a:xfrm>
            </p:grpSpPr>
            <p:sp>
              <p:nvSpPr>
                <p:cNvPr id="35908" name="椭圆 38"/>
                <p:cNvSpPr>
                  <a:spLocks noChangeAspect="1"/>
                </p:cNvSpPr>
                <p:nvPr/>
              </p:nvSpPr>
              <p:spPr>
                <a:xfrm>
                  <a:off x="0" y="0"/>
                  <a:ext cx="476213" cy="476160"/>
                </a:xfrm>
                <a:prstGeom prst="ellipse">
                  <a:avLst/>
                </a:prstGeom>
                <a:solidFill>
                  <a:srgbClr val="17375E"/>
                </a:solidFill>
                <a:ln w="25400" cap="flat" cmpd="sng">
                  <a:solidFill>
                    <a:srgbClr val="17375E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909" name="矩形 39"/>
                <p:cNvSpPr/>
                <p:nvPr/>
              </p:nvSpPr>
              <p:spPr>
                <a:xfrm rot="502079">
                  <a:off x="93437" y="204119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910" name="组合 35909"/>
              <p:cNvGrpSpPr/>
              <p:nvPr/>
            </p:nvGrpSpPr>
            <p:grpSpPr>
              <a:xfrm>
                <a:off x="1944216" y="3096344"/>
                <a:ext cx="476213" cy="476160"/>
                <a:chOff x="0" y="0"/>
                <a:chExt cx="476213" cy="476160"/>
              </a:xfrm>
            </p:grpSpPr>
            <p:sp>
              <p:nvSpPr>
                <p:cNvPr id="35911" name="椭圆 36"/>
                <p:cNvSpPr>
                  <a:spLocks noChangeAspect="1"/>
                </p:cNvSpPr>
                <p:nvPr/>
              </p:nvSpPr>
              <p:spPr>
                <a:xfrm>
                  <a:off x="0" y="0"/>
                  <a:ext cx="476213" cy="476160"/>
                </a:xfrm>
                <a:prstGeom prst="ellipse">
                  <a:avLst/>
                </a:prstGeom>
                <a:solidFill>
                  <a:srgbClr val="17375E"/>
                </a:solidFill>
                <a:ln w="25400" cap="flat" cmpd="sng">
                  <a:solidFill>
                    <a:srgbClr val="17375E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912" name="矩形 37"/>
                <p:cNvSpPr/>
                <p:nvPr/>
              </p:nvSpPr>
              <p:spPr>
                <a:xfrm rot="502079">
                  <a:off x="93437" y="204119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913" name="组合 35912"/>
              <p:cNvGrpSpPr/>
              <p:nvPr/>
            </p:nvGrpSpPr>
            <p:grpSpPr>
              <a:xfrm>
                <a:off x="27843" y="2448272"/>
                <a:ext cx="476213" cy="476160"/>
                <a:chOff x="0" y="0"/>
                <a:chExt cx="476213" cy="476160"/>
              </a:xfrm>
            </p:grpSpPr>
            <p:sp>
              <p:nvSpPr>
                <p:cNvPr id="35914" name="椭圆 34"/>
                <p:cNvSpPr>
                  <a:spLocks noChangeAspect="1"/>
                </p:cNvSpPr>
                <p:nvPr/>
              </p:nvSpPr>
              <p:spPr>
                <a:xfrm>
                  <a:off x="0" y="0"/>
                  <a:ext cx="476213" cy="476160"/>
                </a:xfrm>
                <a:prstGeom prst="ellipse">
                  <a:avLst/>
                </a:prstGeom>
                <a:solidFill>
                  <a:srgbClr val="17375E"/>
                </a:solidFill>
                <a:ln w="25400" cap="flat" cmpd="sng">
                  <a:solidFill>
                    <a:srgbClr val="17375E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915" name="矩形 35"/>
                <p:cNvSpPr/>
                <p:nvPr/>
              </p:nvSpPr>
              <p:spPr>
                <a:xfrm rot="502079">
                  <a:off x="93437" y="204119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916" name="组合 35915"/>
              <p:cNvGrpSpPr/>
              <p:nvPr/>
            </p:nvGrpSpPr>
            <p:grpSpPr>
              <a:xfrm>
                <a:off x="2808312" y="720080"/>
                <a:ext cx="476213" cy="476160"/>
                <a:chOff x="0" y="0"/>
                <a:chExt cx="476213" cy="476160"/>
              </a:xfrm>
            </p:grpSpPr>
            <p:sp>
              <p:nvSpPr>
                <p:cNvPr id="35917" name="椭圆 32"/>
                <p:cNvSpPr>
                  <a:spLocks noChangeAspect="1"/>
                </p:cNvSpPr>
                <p:nvPr/>
              </p:nvSpPr>
              <p:spPr>
                <a:xfrm>
                  <a:off x="0" y="0"/>
                  <a:ext cx="476213" cy="476160"/>
                </a:xfrm>
                <a:prstGeom prst="ellipse">
                  <a:avLst/>
                </a:prstGeom>
                <a:solidFill>
                  <a:srgbClr val="17375E"/>
                </a:solidFill>
                <a:ln w="25400" cap="flat" cmpd="sng">
                  <a:solidFill>
                    <a:srgbClr val="17375E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918" name="矩形 33"/>
                <p:cNvSpPr/>
                <p:nvPr/>
              </p:nvSpPr>
              <p:spPr>
                <a:xfrm rot="502079">
                  <a:off x="93437" y="204119"/>
                  <a:ext cx="288032" cy="7200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 lang="zh-CN" altLang="en-US" sz="18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35919" name="TextBox 31"/>
              <p:cNvSpPr txBox="1"/>
              <p:nvPr/>
            </p:nvSpPr>
            <p:spPr>
              <a:xfrm>
                <a:off x="1440828" y="3527852"/>
                <a:ext cx="554165" cy="6473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latin typeface="Times New Roman" panose="02020603050405020304" pitchFamily="18" charset="0"/>
                  </a:rPr>
                  <a:t>O</a:t>
                </a:r>
                <a:endParaRPr lang="zh-CN" altLang="en-US" sz="3200" b="1" dirty="0"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35920" name="直接箭头连接符 19"/>
            <p:cNvCxnSpPr/>
            <p:nvPr/>
          </p:nvCxnSpPr>
          <p:spPr>
            <a:xfrm flipV="1">
              <a:off x="0" y="1512168"/>
              <a:ext cx="1512168" cy="144016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</p:spPr>
        </p:cxnSp>
      </p:grpSp>
      <p:sp>
        <p:nvSpPr>
          <p:cNvPr id="35921" name="TextBox 8"/>
          <p:cNvSpPr txBox="1"/>
          <p:nvPr/>
        </p:nvSpPr>
        <p:spPr>
          <a:xfrm>
            <a:off x="1743710" y="786130"/>
            <a:ext cx="8280400" cy="1630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氧原子由原子核和八个核外电子组成。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原子核有八个质子和八个中子，由于中子不带电，所以正负电荷量仍然相同。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pic>
        <p:nvPicPr>
          <p:cNvPr id="35922" name="Picture 6" descr="E:\电子课件编制\22章\2\Hydrogen-Bonds-Colored-JC_2012.png"/>
          <p:cNvPicPr>
            <a:picLocks noChangeAspect="1"/>
          </p:cNvPicPr>
          <p:nvPr/>
        </p:nvPicPr>
        <p:blipFill>
          <a:blip r:embed="rId2"/>
          <a:srcRect t="44411" r="77747" b="26611"/>
          <a:stretch>
            <a:fillRect/>
          </a:stretch>
        </p:blipFill>
        <p:spPr>
          <a:xfrm rot="19231496">
            <a:off x="2566035" y="3738880"/>
            <a:ext cx="2348230" cy="285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2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C:\Users\John\AppData\Roaming\Tencent\Users\76476908\QQ\WinTemp\RichOle\SCP_BBN$4WULZFMWK(N%8ON.jpg"/>
          <p:cNvPicPr>
            <a:picLocks noChangeAspect="1"/>
          </p:cNvPicPr>
          <p:nvPr/>
        </p:nvPicPr>
        <p:blipFill>
          <a:blip r:embed="rId2"/>
          <a:srcRect t="2499" b="5000"/>
          <a:stretch>
            <a:fillRect/>
          </a:stretch>
        </p:blipFill>
        <p:spPr>
          <a:xfrm>
            <a:off x="1932940" y="2897505"/>
            <a:ext cx="2326005" cy="154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Picture 2" descr="E:\电子课件编制\22章\2\12313123.jpg"/>
          <p:cNvPicPr>
            <a:picLocks noChangeAspect="1"/>
          </p:cNvPicPr>
          <p:nvPr/>
        </p:nvPicPr>
        <p:blipFill>
          <a:blip r:embed="rId3"/>
          <a:srcRect l="35280" b="28622"/>
          <a:stretch>
            <a:fillRect/>
          </a:stretch>
        </p:blipFill>
        <p:spPr>
          <a:xfrm>
            <a:off x="7373620" y="2605405"/>
            <a:ext cx="2157095" cy="2057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20" name="组合 34819"/>
          <p:cNvGrpSpPr>
            <a:grpSpLocks noChangeAspect="1"/>
          </p:cNvGrpSpPr>
          <p:nvPr/>
        </p:nvGrpSpPr>
        <p:grpSpPr>
          <a:xfrm>
            <a:off x="4565015" y="2562225"/>
            <a:ext cx="2016125" cy="2028825"/>
            <a:chOff x="0" y="0"/>
            <a:chExt cx="2774082" cy="2644700"/>
          </a:xfrm>
        </p:grpSpPr>
        <p:pic>
          <p:nvPicPr>
            <p:cNvPr id="34821" name="Picture 2" descr="E:\电子课件编制\22章\2\12313123.jpg"/>
            <p:cNvPicPr>
              <a:picLocks noChangeAspect="1"/>
            </p:cNvPicPr>
            <p:nvPr/>
          </p:nvPicPr>
          <p:blipFill>
            <a:blip r:embed="rId3"/>
            <a:srcRect l="35280" b="28622"/>
            <a:stretch>
              <a:fillRect/>
            </a:stretch>
          </p:blipFill>
          <p:spPr>
            <a:xfrm>
              <a:off x="0" y="0"/>
              <a:ext cx="2774082" cy="2644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2" name="Picture 2" descr="E:\电子课件编制\22章\2\12313123.jpg"/>
            <p:cNvPicPr>
              <a:picLocks noChangeAspect="1"/>
            </p:cNvPicPr>
            <p:nvPr/>
          </p:nvPicPr>
          <p:blipFill>
            <a:blip r:embed="rId3"/>
            <a:srcRect l="19565" t="51717" r="63635" b="40509"/>
            <a:stretch>
              <a:fillRect/>
            </a:stretch>
          </p:blipFill>
          <p:spPr>
            <a:xfrm rot="5958979">
              <a:off x="272410" y="954669"/>
              <a:ext cx="720080" cy="2880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3" name="Picture 2" descr="E:\电子课件编制\22章\2\12313123.jpg"/>
            <p:cNvPicPr>
              <a:picLocks noChangeAspect="1"/>
            </p:cNvPicPr>
            <p:nvPr/>
          </p:nvPicPr>
          <p:blipFill>
            <a:blip r:embed="rId3"/>
            <a:srcRect l="19565" t="51717" r="63635" b="40509"/>
            <a:stretch>
              <a:fillRect/>
            </a:stretch>
          </p:blipFill>
          <p:spPr>
            <a:xfrm rot="9509615">
              <a:off x="1035841" y="1490118"/>
              <a:ext cx="720080" cy="2880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4824" name="TextBox 8"/>
          <p:cNvSpPr txBox="1"/>
          <p:nvPr/>
        </p:nvSpPr>
        <p:spPr>
          <a:xfrm>
            <a:off x="1574165" y="4716780"/>
            <a:ext cx="8209280" cy="1372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质量较大的原子核发生分裂或者质量较小的原子核相互结合时，就有可能释放出惊人的能量，这就是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核能</a:t>
            </a:r>
            <a:r>
              <a:rPr lang="zh-CN" altLang="en-US" sz="2800" b="1" dirty="0">
                <a:latin typeface="Arial" panose="020B0604020202020204" pitchFamily="34" charset="0"/>
              </a:rPr>
              <a:t>。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34825" name="矩形 34824"/>
          <p:cNvSpPr/>
          <p:nvPr/>
        </p:nvSpPr>
        <p:spPr>
          <a:xfrm>
            <a:off x="1574165" y="941705"/>
            <a:ext cx="143383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．核能</a:t>
            </a:r>
          </a:p>
        </p:txBody>
      </p:sp>
      <p:sp>
        <p:nvSpPr>
          <p:cNvPr id="34827" name="TextBox 8"/>
          <p:cNvSpPr txBox="1"/>
          <p:nvPr/>
        </p:nvSpPr>
        <p:spPr>
          <a:xfrm>
            <a:off x="1574165" y="1460500"/>
            <a:ext cx="84963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质子和中子依靠强大的核力紧密地结合在一起。要使它们分裂或结合都是极其困难的。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build="p"/>
      <p:bldP spid="348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Box 11"/>
          <p:cNvSpPr txBox="1"/>
          <p:nvPr/>
        </p:nvSpPr>
        <p:spPr>
          <a:xfrm>
            <a:off x="437515" y="1482725"/>
            <a:ext cx="11316970" cy="151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   1938</a:t>
            </a:r>
            <a:r>
              <a:rPr lang="zh-CN" altLang="en-US" sz="2800" b="1" dirty="0">
                <a:latin typeface="Times New Roman" panose="02020603050405020304" pitchFamily="18" charset="0"/>
              </a:rPr>
              <a:t>年，科学家用中子轰击质量比较大的铀</a:t>
            </a:r>
            <a:r>
              <a:rPr lang="en-US" altLang="zh-CN" sz="2800" b="1">
                <a:latin typeface="Times New Roman" panose="02020603050405020304" pitchFamily="18" charset="0"/>
              </a:rPr>
              <a:t>235</a:t>
            </a:r>
            <a:r>
              <a:rPr lang="zh-CN" altLang="en-US" sz="2800" b="1" dirty="0">
                <a:latin typeface="Times New Roman" panose="02020603050405020304" pitchFamily="18" charset="0"/>
              </a:rPr>
              <a:t>原子核，使其发生了裂变。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   1 kg</a:t>
            </a:r>
            <a:r>
              <a:rPr lang="zh-CN" altLang="en-US" sz="2800" b="1" dirty="0">
                <a:latin typeface="Times New Roman" panose="02020603050405020304" pitchFamily="18" charset="0"/>
              </a:rPr>
              <a:t>铀全部裂变，释放的能量超过</a:t>
            </a:r>
            <a:r>
              <a:rPr lang="en-US" altLang="zh-CN" sz="2800" b="1">
                <a:latin typeface="Times New Roman" panose="02020603050405020304" pitchFamily="18" charset="0"/>
              </a:rPr>
              <a:t>2 000 </a:t>
            </a:r>
            <a:r>
              <a:rPr lang="en-US" altLang="zh-CN" sz="2800" b="1" dirty="0">
                <a:latin typeface="Times New Roman" panose="02020603050405020304" pitchFamily="18" charset="0"/>
              </a:rPr>
              <a:t>t</a:t>
            </a:r>
            <a:r>
              <a:rPr lang="zh-CN" altLang="en-US" sz="2800" b="1" dirty="0">
                <a:latin typeface="Times New Roman" panose="02020603050405020304" pitchFamily="18" charset="0"/>
              </a:rPr>
              <a:t>煤完全燃烧时释放的能量。</a:t>
            </a:r>
          </a:p>
        </p:txBody>
      </p:sp>
      <p:sp>
        <p:nvSpPr>
          <p:cNvPr id="33796" name="TextBox 14"/>
          <p:cNvSpPr txBox="1"/>
          <p:nvPr/>
        </p:nvSpPr>
        <p:spPr>
          <a:xfrm>
            <a:off x="5177155" y="3816350"/>
            <a:ext cx="584835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用中子轰击铀核，铀核才能发生裂变，放出能量。</a:t>
            </a:r>
          </a:p>
          <a:p>
            <a:r>
              <a:rPr lang="zh-CN" altLang="en-US" sz="2800" b="1" dirty="0">
                <a:latin typeface="宋体" panose="02010600030101010101" pitchFamily="2" charset="-122"/>
              </a:rPr>
              <a:t>　　外界中子停止轰击，裂变也就停止了。怎样才能让裂变继续下去呢？</a:t>
            </a:r>
          </a:p>
        </p:txBody>
      </p:sp>
      <p:sp>
        <p:nvSpPr>
          <p:cNvPr id="33801" name="矩形 33800"/>
          <p:cNvSpPr/>
          <p:nvPr/>
        </p:nvSpPr>
        <p:spPr>
          <a:xfrm>
            <a:off x="1189355" y="4679950"/>
            <a:ext cx="398780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．发生裂变的条件</a:t>
            </a:r>
          </a:p>
        </p:txBody>
      </p:sp>
      <p:sp>
        <p:nvSpPr>
          <p:cNvPr id="33803" name="矩形 4"/>
          <p:cNvSpPr/>
          <p:nvPr/>
        </p:nvSpPr>
        <p:spPr>
          <a:xfrm>
            <a:off x="633095" y="649605"/>
            <a:ext cx="205295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二、裂变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8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3" descr="C:\Users\John\AppData\Roaming\Tencent\Users\76476908\QQ\WinTemp\RichOle\RP_]GTIF40XPBRKGB4P4G7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0310" y="2653030"/>
            <a:ext cx="2052320" cy="204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TextBox 4"/>
          <p:cNvSpPr txBox="1"/>
          <p:nvPr/>
        </p:nvSpPr>
        <p:spPr>
          <a:xfrm>
            <a:off x="1662430" y="5767705"/>
            <a:ext cx="9144000" cy="461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那么，地球上的能源是否是无尽的呢？</a:t>
            </a:r>
          </a:p>
        </p:txBody>
      </p:sp>
      <p:sp>
        <p:nvSpPr>
          <p:cNvPr id="32773" name="TextBox 8"/>
          <p:cNvSpPr txBox="1"/>
          <p:nvPr/>
        </p:nvSpPr>
        <p:spPr>
          <a:xfrm>
            <a:off x="2094230" y="1681480"/>
            <a:ext cx="8280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将火柴搭成左下图所示结构，点燃第一根火柴后，会发生什么？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2774" name="矩形 32773"/>
          <p:cNvSpPr/>
          <p:nvPr/>
        </p:nvSpPr>
        <p:spPr>
          <a:xfrm>
            <a:off x="746760" y="869950"/>
            <a:ext cx="273558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．链式反应</a:t>
            </a:r>
          </a:p>
        </p:txBody>
      </p:sp>
      <p:sp>
        <p:nvSpPr>
          <p:cNvPr id="32775" name="TextBox 8"/>
          <p:cNvSpPr txBox="1"/>
          <p:nvPr/>
        </p:nvSpPr>
        <p:spPr>
          <a:xfrm>
            <a:off x="2094230" y="4742180"/>
            <a:ext cx="842518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用中子轰击铀</a:t>
            </a:r>
            <a:r>
              <a:rPr lang="en-US" altLang="zh-CN" sz="2800" b="1">
                <a:latin typeface="Times New Roman" panose="02020603050405020304" pitchFamily="18" charset="0"/>
              </a:rPr>
              <a:t>235</a:t>
            </a:r>
            <a:r>
              <a:rPr lang="zh-CN" altLang="en-US" sz="2800" b="1" dirty="0">
                <a:latin typeface="Times New Roman" panose="02020603050405020304" pitchFamily="18" charset="0"/>
              </a:rPr>
              <a:t>原子核，铀核在分裂时，会释放出核能，同时还会产生几个新的中子，这些中子会继续轰击其他铀核。于是就导致一系列铀核持续裂变，并释放出大量核能，这就是裂变中的链式反应。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2778" name="矩形 32777"/>
          <p:cNvSpPr/>
          <p:nvPr/>
        </p:nvSpPr>
        <p:spPr>
          <a:xfrm>
            <a:off x="5293995" y="870585"/>
            <a:ext cx="3276600" cy="518795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想想议议</a:t>
            </a:r>
          </a:p>
        </p:txBody>
      </p:sp>
      <p:pic>
        <p:nvPicPr>
          <p:cNvPr id="32779" name="图片 32778" descr="8@9VH_%MW93WVL%~3%OP@4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260" y="2414905"/>
            <a:ext cx="3671570" cy="2290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0" name="Picture 14" descr="E:\电子课件编制\22章\2\2531170_084404870773_2.jpg"/>
          <p:cNvPicPr>
            <a:picLocks noChangeAspect="1"/>
          </p:cNvPicPr>
          <p:nvPr/>
        </p:nvPicPr>
        <p:blipFill>
          <a:blip r:embed="rId4"/>
          <a:srcRect t="30544" r="48019" b="4489"/>
          <a:stretch>
            <a:fillRect/>
          </a:stretch>
        </p:blipFill>
        <p:spPr>
          <a:xfrm>
            <a:off x="1986280" y="2689225"/>
            <a:ext cx="1393825" cy="177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build="p"/>
      <p:bldP spid="3277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5" name="图片 31754" descr="18EW8Y5A@X70$ET_2KL1GK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785" y="1076960"/>
            <a:ext cx="6806565" cy="4892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TextBox 11"/>
          <p:cNvSpPr txBox="1"/>
          <p:nvPr/>
        </p:nvSpPr>
        <p:spPr>
          <a:xfrm>
            <a:off x="829310" y="1444625"/>
            <a:ext cx="4314825" cy="2934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核电站的核心设备是核反应堆。核反应堆是原子核发生链式反应的场所。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1942</a:t>
            </a:r>
            <a:r>
              <a:rPr lang="zh-CN" altLang="en-US" sz="2800" b="1" dirty="0">
                <a:latin typeface="Times New Roman" panose="02020603050405020304" pitchFamily="18" charset="0"/>
              </a:rPr>
              <a:t>年，人类利用核反应堆第一次实现了可控制的铀核裂变。</a:t>
            </a:r>
          </a:p>
        </p:txBody>
      </p:sp>
      <p:sp>
        <p:nvSpPr>
          <p:cNvPr id="31747" name="矩形 37"/>
          <p:cNvSpPr/>
          <p:nvPr/>
        </p:nvSpPr>
        <p:spPr>
          <a:xfrm>
            <a:off x="904875" y="4490085"/>
            <a:ext cx="41630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目前，全世界已经建成了几百座核电站，核电发电量接近全球发电量的</a:t>
            </a:r>
            <a:r>
              <a:rPr lang="en-US" altLang="zh-CN" sz="2800" b="1">
                <a:latin typeface="Times New Roman" panose="02020603050405020304" pitchFamily="18" charset="0"/>
              </a:rPr>
              <a:t>1/5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31749" name="矩形 31748"/>
          <p:cNvSpPr/>
          <p:nvPr/>
        </p:nvSpPr>
        <p:spPr>
          <a:xfrm>
            <a:off x="829310" y="887095"/>
            <a:ext cx="3933825" cy="5194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．核电站利用核能发电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1"/>
          <p:cNvSpPr txBox="1"/>
          <p:nvPr/>
        </p:nvSpPr>
        <p:spPr>
          <a:xfrm>
            <a:off x="1950085" y="1353820"/>
            <a:ext cx="4284980" cy="197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链式反应如果不加以控制，大量原子核就在一瞬间发生裂变。释放出极大的能量。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0723" name="TextBox 11"/>
          <p:cNvSpPr txBox="1"/>
          <p:nvPr/>
        </p:nvSpPr>
        <p:spPr>
          <a:xfrm>
            <a:off x="2023745" y="3711575"/>
            <a:ext cx="4211320" cy="244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在人类实现可控核裂变大约三年后，即</a:t>
            </a:r>
            <a:r>
              <a:rPr lang="en-US" altLang="zh-CN" sz="2800" b="1">
                <a:latin typeface="Times New Roman" panose="02020603050405020304" pitchFamily="18" charset="0"/>
              </a:rPr>
              <a:t>1945</a:t>
            </a:r>
            <a:r>
              <a:rPr lang="zh-CN" altLang="en-US" sz="2800" b="1" dirty="0">
                <a:latin typeface="宋体" panose="02010600030101010101" pitchFamily="2" charset="-122"/>
              </a:rPr>
              <a:t>年，利用不加控制的核裂变制造的毁灭性武器</a:t>
            </a:r>
            <a:r>
              <a:rPr lang="en-US" altLang="zh-CN" sz="2800" b="1" dirty="0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原子弹爆炸了。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30724" name="Picture 2" descr="E:\电子课件编制\22章\2\Nuclear-Weapon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430" y="830580"/>
            <a:ext cx="4682490" cy="60534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Office PowerPoint</Application>
  <PresentationFormat>自定义</PresentationFormat>
  <Paragraphs>55</Paragraphs>
  <Slides>13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2020-03-03T04:33:00Z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