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4"/>
  </p:notesMasterIdLst>
  <p:handoutMasterIdLst>
    <p:handoutMasterId r:id="rId25"/>
  </p:handoutMasterIdLst>
  <p:sldIdLst>
    <p:sldId id="291" r:id="rId3"/>
    <p:sldId id="290" r:id="rId4"/>
    <p:sldId id="297" r:id="rId5"/>
    <p:sldId id="342" r:id="rId6"/>
    <p:sldId id="327" r:id="rId7"/>
    <p:sldId id="340" r:id="rId8"/>
    <p:sldId id="319" r:id="rId9"/>
    <p:sldId id="330" r:id="rId10"/>
    <p:sldId id="305" r:id="rId11"/>
    <p:sldId id="338" r:id="rId12"/>
    <p:sldId id="315" r:id="rId13"/>
    <p:sldId id="337" r:id="rId14"/>
    <p:sldId id="343" r:id="rId15"/>
    <p:sldId id="268" r:id="rId16"/>
    <p:sldId id="341" r:id="rId17"/>
    <p:sldId id="309" r:id="rId18"/>
    <p:sldId id="307" r:id="rId19"/>
    <p:sldId id="280" r:id="rId20"/>
    <p:sldId id="283" r:id="rId21"/>
    <p:sldId id="301" r:id="rId22"/>
    <p:sldId id="329" r:id="rId23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C2EB"/>
    <a:srgbClr val="026BA5"/>
    <a:srgbClr val="F8AF3A"/>
    <a:srgbClr val="FDC457"/>
    <a:srgbClr val="FBA10F"/>
    <a:srgbClr val="F9B03C"/>
    <a:srgbClr val="CCE4F7"/>
    <a:srgbClr val="FFFFFF"/>
    <a:srgbClr val="FCAE2A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185" autoAdjust="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40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32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691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75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59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368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097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69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20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69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88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42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 smtClean="0"/>
              <a:t>物理精品课件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8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8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3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4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gi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gif"/><Relationship Id="rId5" Type="http://schemas.openxmlformats.org/officeDocument/2006/relationships/image" Target="../media/image55.gif"/><Relationship Id="rId10" Type="http://schemas.openxmlformats.org/officeDocument/2006/relationships/image" Target="../media/image13.png"/><Relationship Id="rId4" Type="http://schemas.openxmlformats.org/officeDocument/2006/relationships/image" Target="../media/image54.gif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20.gif"/><Relationship Id="rId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2.mp4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2.png"/><Relationship Id="rId4" Type="http://schemas.openxmlformats.org/officeDocument/2006/relationships/video" Target="../media/media2.mp4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8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smtClean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第九章 压强</a:t>
            </a:r>
            <a:endParaRPr lang="zh-CN" altLang="en-US" sz="600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523220"/>
          </a:xfrm>
        </p:spPr>
        <p:txBody>
          <a:bodyPr/>
          <a:lstStyle/>
          <a:p>
            <a:pPr algn="ctr"/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</a:t>
            </a:r>
            <a:r>
              <a:rPr lang="zh-CN" altLang="en-US" dirty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流体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压强与流速的关系</a:t>
            </a:r>
            <a:endParaRPr lang="en-US" altLang="zh-CN" dirty="0" smtClean="0">
              <a:solidFill>
                <a:srgbClr val="026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276" y="0"/>
            <a:ext cx="6045724" cy="68656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3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957061" y="259055"/>
            <a:ext cx="4235592" cy="735410"/>
            <a:chOff x="2816463" y="403136"/>
            <a:chExt cx="5002505" cy="899144"/>
          </a:xfrm>
        </p:grpSpPr>
        <p:grpSp>
          <p:nvGrpSpPr>
            <p:cNvPr id="68" name="组合 67"/>
            <p:cNvGrpSpPr/>
            <p:nvPr/>
          </p:nvGrpSpPr>
          <p:grpSpPr>
            <a:xfrm>
              <a:off x="2816463" y="403136"/>
              <a:ext cx="5002505" cy="899144"/>
              <a:chOff x="2758540" y="349904"/>
              <a:chExt cx="5002505" cy="899144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" name="组合 70"/>
              <p:cNvGrpSpPr/>
              <p:nvPr/>
            </p:nvGrpSpPr>
            <p:grpSpPr>
              <a:xfrm>
                <a:off x="2758540" y="349904"/>
                <a:ext cx="5002505" cy="899144"/>
                <a:chOff x="3127094" y="518364"/>
                <a:chExt cx="3835544" cy="689395"/>
              </a:xfrm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3358904" y="667983"/>
                  <a:ext cx="360373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10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2" name="文本框 71"/>
              <p:cNvSpPr txBox="1"/>
              <p:nvPr/>
            </p:nvSpPr>
            <p:spPr>
              <a:xfrm>
                <a:off x="3657683" y="545045"/>
                <a:ext cx="401949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流体压强与流速的关系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2" name="矩形 1"/>
          <p:cNvSpPr/>
          <p:nvPr/>
        </p:nvSpPr>
        <p:spPr>
          <a:xfrm>
            <a:off x="3110455" y="1509658"/>
            <a:ext cx="85033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1912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年秋天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，大型轮船奥林匹克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号在海上全速前进， 另一艘比它小得多的普通巡洋舰霍克号，沿着与它的航线几乎平行的方向疾驶着，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两船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相距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 m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左右。正当两船靠近时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，霍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克号突然偏离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了自己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的航道，向奥林匹克号直冲过来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。两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船剧烈相撞，霍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克号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冲向奥林匹克号，把它的船身撞出了一个大洞。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358" y="3365848"/>
            <a:ext cx="4059295" cy="25917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59782">
            <a:off x="9795325" y="4965591"/>
            <a:ext cx="985544" cy="48889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9208746" y="5500949"/>
            <a:ext cx="988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流速小</a:t>
            </a:r>
            <a:endParaRPr lang="zh-CN" altLang="en-US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433664" y="4889679"/>
            <a:ext cx="1527306" cy="232334"/>
            <a:chOff x="5524108" y="2688571"/>
            <a:chExt cx="1527306" cy="232334"/>
          </a:xfrm>
        </p:grpSpPr>
        <p:cxnSp>
          <p:nvCxnSpPr>
            <p:cNvPr id="46" name="直接箭头连接符 45"/>
            <p:cNvCxnSpPr/>
            <p:nvPr/>
          </p:nvCxnSpPr>
          <p:spPr>
            <a:xfrm flipV="1">
              <a:off x="5524108" y="2804738"/>
              <a:ext cx="763653" cy="11616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 flipV="1">
              <a:off x="6287761" y="2688571"/>
              <a:ext cx="763653" cy="11616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9469419" y="4752269"/>
            <a:ext cx="1527306" cy="232334"/>
            <a:chOff x="5524108" y="2688571"/>
            <a:chExt cx="1527306" cy="232334"/>
          </a:xfrm>
        </p:grpSpPr>
        <p:cxnSp>
          <p:nvCxnSpPr>
            <p:cNvPr id="49" name="直接箭头连接符 48"/>
            <p:cNvCxnSpPr/>
            <p:nvPr/>
          </p:nvCxnSpPr>
          <p:spPr>
            <a:xfrm flipV="1">
              <a:off x="5524108" y="2804738"/>
              <a:ext cx="763653" cy="11616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 flipV="1">
              <a:off x="6287761" y="2688571"/>
              <a:ext cx="763653" cy="11616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 rot="257031">
            <a:off x="9683224" y="5376843"/>
            <a:ext cx="1527306" cy="232334"/>
            <a:chOff x="5524108" y="2688571"/>
            <a:chExt cx="1527306" cy="232334"/>
          </a:xfrm>
        </p:grpSpPr>
        <p:cxnSp>
          <p:nvCxnSpPr>
            <p:cNvPr id="52" name="直接箭头连接符 51"/>
            <p:cNvCxnSpPr/>
            <p:nvPr/>
          </p:nvCxnSpPr>
          <p:spPr>
            <a:xfrm flipV="1">
              <a:off x="5524108" y="2804738"/>
              <a:ext cx="763653" cy="11616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 flipV="1">
              <a:off x="6287761" y="2688571"/>
              <a:ext cx="763653" cy="11616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68711">
            <a:off x="7704992" y="3485556"/>
            <a:ext cx="3943086" cy="140306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264299" y="463387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压强小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79763" y="552599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压强大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 rot="15045958">
            <a:off x="10222636" y="5499285"/>
            <a:ext cx="591131" cy="219134"/>
          </a:xfrm>
          <a:prstGeom prst="rightArrow">
            <a:avLst>
              <a:gd name="adj1" fmla="val 50000"/>
              <a:gd name="adj2" fmla="val 84900"/>
            </a:avLst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" name="右箭头 57"/>
          <p:cNvSpPr/>
          <p:nvPr/>
        </p:nvSpPr>
        <p:spPr>
          <a:xfrm rot="4147358">
            <a:off x="10076876" y="4804846"/>
            <a:ext cx="370582" cy="152252"/>
          </a:xfrm>
          <a:prstGeom prst="rightArrow">
            <a:avLst>
              <a:gd name="adj1" fmla="val 50000"/>
              <a:gd name="adj2" fmla="val 84900"/>
            </a:avLst>
          </a:prstGeom>
          <a:solidFill>
            <a:srgbClr val="0070C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42712" y="4881065"/>
            <a:ext cx="930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546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16" grpId="0"/>
      <p:bldP spid="17" grpId="0"/>
      <p:bldP spid="18" grpId="0" animBg="1"/>
      <p:bldP spid="58" grpId="0" animBg="1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2957062" y="259055"/>
            <a:ext cx="2746155" cy="735410"/>
            <a:chOff x="2816464" y="403136"/>
            <a:chExt cx="3243385" cy="899144"/>
          </a:xfrm>
        </p:grpSpPr>
        <p:grpSp>
          <p:nvGrpSpPr>
            <p:cNvPr id="59" name="组合 58"/>
            <p:cNvGrpSpPr/>
            <p:nvPr/>
          </p:nvGrpSpPr>
          <p:grpSpPr>
            <a:xfrm>
              <a:off x="2816464" y="403136"/>
              <a:ext cx="3243385" cy="899144"/>
              <a:chOff x="2758541" y="349904"/>
              <a:chExt cx="3243385" cy="899144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组合 61"/>
              <p:cNvGrpSpPr/>
              <p:nvPr/>
            </p:nvGrpSpPr>
            <p:grpSpPr>
              <a:xfrm>
                <a:off x="2758541" y="349904"/>
                <a:ext cx="3243385" cy="899144"/>
                <a:chOff x="3127094" y="518364"/>
                <a:chExt cx="2486783" cy="689395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3358904" y="667983"/>
                  <a:ext cx="2254973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63" name="文本框 62"/>
              <p:cNvSpPr txBox="1"/>
              <p:nvPr/>
            </p:nvSpPr>
            <p:spPr>
              <a:xfrm>
                <a:off x="3616623" y="553661"/>
                <a:ext cx="215149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飞机的升力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11" y="1519650"/>
            <a:ext cx="5905500" cy="3800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1145" y="1519650"/>
            <a:ext cx="2421127" cy="1902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1145" y="3491262"/>
            <a:ext cx="2421127" cy="18288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05083" y="5793273"/>
            <a:ext cx="4892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几十吨的飞机为什么能够在空中飞行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秘密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在于机翼。你观察过飞机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的机翼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73" y="5674744"/>
            <a:ext cx="905923" cy="94494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324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957062" y="259055"/>
            <a:ext cx="2746155" cy="735410"/>
            <a:chOff x="2816464" y="403136"/>
            <a:chExt cx="3243385" cy="899144"/>
          </a:xfrm>
        </p:grpSpPr>
        <p:grpSp>
          <p:nvGrpSpPr>
            <p:cNvPr id="69" name="组合 68"/>
            <p:cNvGrpSpPr/>
            <p:nvPr/>
          </p:nvGrpSpPr>
          <p:grpSpPr>
            <a:xfrm>
              <a:off x="2816464" y="403136"/>
              <a:ext cx="3243385" cy="899144"/>
              <a:chOff x="2758541" y="349904"/>
              <a:chExt cx="3243385" cy="899144"/>
            </a:xfrm>
          </p:grpSpPr>
          <p:cxnSp>
            <p:nvCxnSpPr>
              <p:cNvPr id="75" name="直接连接符 7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6" name="组合 75"/>
              <p:cNvGrpSpPr/>
              <p:nvPr/>
            </p:nvGrpSpPr>
            <p:grpSpPr>
              <a:xfrm>
                <a:off x="2758541" y="349904"/>
                <a:ext cx="3243385" cy="899144"/>
                <a:chOff x="3127094" y="518364"/>
                <a:chExt cx="2486783" cy="689395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3358904" y="667983"/>
                  <a:ext cx="2254973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7" name="文本框 76"/>
              <p:cNvSpPr txBox="1"/>
              <p:nvPr/>
            </p:nvSpPr>
            <p:spPr>
              <a:xfrm>
                <a:off x="3616623" y="553661"/>
                <a:ext cx="215149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飞机的升力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16" name="下箭头 15"/>
          <p:cNvSpPr/>
          <p:nvPr/>
        </p:nvSpPr>
        <p:spPr>
          <a:xfrm>
            <a:off x="8798028" y="1930358"/>
            <a:ext cx="141402" cy="386499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7" name="下箭头 56"/>
          <p:cNvSpPr/>
          <p:nvPr/>
        </p:nvSpPr>
        <p:spPr>
          <a:xfrm flipV="1">
            <a:off x="8802986" y="3394940"/>
            <a:ext cx="146116" cy="648912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8887" y="1796210"/>
            <a:ext cx="612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400" dirty="0" smtClean="0"/>
              <a:t>上</a:t>
            </a:r>
            <a:endParaRPr lang="zh-CN" altLang="en-US" sz="1400" dirty="0"/>
          </a:p>
        </p:txBody>
      </p:sp>
      <p:sp>
        <p:nvSpPr>
          <p:cNvPr id="59" name="文本框 58"/>
          <p:cNvSpPr txBox="1"/>
          <p:nvPr/>
        </p:nvSpPr>
        <p:spPr>
          <a:xfrm>
            <a:off x="9068693" y="3655111"/>
            <a:ext cx="612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1400" dirty="0" smtClean="0"/>
              <a:t>下</a:t>
            </a:r>
            <a:endParaRPr lang="zh-CN" altLang="en-US" sz="1400" dirty="0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939" y="6087939"/>
            <a:ext cx="770061" cy="77006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520909" y="1990399"/>
            <a:ext cx="1977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大，压强小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586623" y="3428952"/>
            <a:ext cx="2021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流速小，压强大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6512" y="5099432"/>
            <a:ext cx="1722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机翼上、下表面存在压强差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32130" y="5072937"/>
            <a:ext cx="173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机翼上、下表面存在压力差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082431" y="5185505"/>
            <a:ext cx="1989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产生向上的升力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6665">
            <a:off x="5654069" y="5347661"/>
            <a:ext cx="496977" cy="211428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6665">
            <a:off x="8420450" y="5341431"/>
            <a:ext cx="496977" cy="211428"/>
          </a:xfrm>
          <a:prstGeom prst="rect">
            <a:avLst/>
          </a:prstGeom>
        </p:spPr>
      </p:pic>
      <p:sp>
        <p:nvSpPr>
          <p:cNvPr id="53" name="弦形 52"/>
          <p:cNvSpPr/>
          <p:nvPr/>
        </p:nvSpPr>
        <p:spPr>
          <a:xfrm rot="6252423">
            <a:off x="8434959" y="1141878"/>
            <a:ext cx="2642620" cy="5354816"/>
          </a:xfrm>
          <a:prstGeom prst="chord">
            <a:avLst>
              <a:gd name="adj1" fmla="val 5158742"/>
              <a:gd name="adj2" fmla="val 14472206"/>
            </a:avLst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46169" y="2397043"/>
            <a:ext cx="5486725" cy="2512332"/>
            <a:chOff x="4198900" y="2535393"/>
            <a:chExt cx="5486725" cy="2512332"/>
          </a:xfrm>
        </p:grpSpPr>
        <p:sp>
          <p:nvSpPr>
            <p:cNvPr id="6" name="弦形 5"/>
            <p:cNvSpPr/>
            <p:nvPr/>
          </p:nvSpPr>
          <p:spPr>
            <a:xfrm rot="6252423">
              <a:off x="6129476" y="1412709"/>
              <a:ext cx="2078789" cy="4758195"/>
            </a:xfrm>
            <a:prstGeom prst="chord">
              <a:avLst>
                <a:gd name="adj1" fmla="val 5168025"/>
                <a:gd name="adj2" fmla="val 14472206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1" name="弦形 50"/>
            <p:cNvSpPr/>
            <p:nvPr/>
          </p:nvSpPr>
          <p:spPr>
            <a:xfrm rot="6252423">
              <a:off x="5998724" y="1360823"/>
              <a:ext cx="2347450" cy="5026353"/>
            </a:xfrm>
            <a:prstGeom prst="chord">
              <a:avLst>
                <a:gd name="adj1" fmla="val 5167290"/>
                <a:gd name="adj2" fmla="val 14472206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7851" y="3266651"/>
              <a:ext cx="292231" cy="346696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236608" y="3421145"/>
              <a:ext cx="502485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237434" y="3491583"/>
              <a:ext cx="502485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198900" y="3323213"/>
              <a:ext cx="502485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4270341" y="3238370"/>
              <a:ext cx="344771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圆角矩形 13"/>
            <p:cNvSpPr/>
            <p:nvPr/>
          </p:nvSpPr>
          <p:spPr>
            <a:xfrm>
              <a:off x="8851769" y="3323213"/>
              <a:ext cx="399083" cy="290134"/>
            </a:xfrm>
            <a:prstGeom prst="roundRect">
              <a:avLst/>
            </a:prstGeom>
            <a:solidFill>
              <a:schemeClr val="bg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8876166" y="3440785"/>
              <a:ext cx="502485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8866739" y="3403077"/>
              <a:ext cx="502485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9058691" y="3328723"/>
              <a:ext cx="275423" cy="786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869337" y="3368531"/>
              <a:ext cx="502485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6526576" y="2535393"/>
              <a:ext cx="171413" cy="0"/>
            </a:xfrm>
            <a:prstGeom prst="straightConnector1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/>
            <p:nvPr/>
          </p:nvCxnSpPr>
          <p:spPr>
            <a:xfrm>
              <a:off x="6566312" y="3468280"/>
              <a:ext cx="171413" cy="0"/>
            </a:xfrm>
            <a:prstGeom prst="straightConnector1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圆角矩形 81"/>
          <p:cNvSpPr/>
          <p:nvPr/>
        </p:nvSpPr>
        <p:spPr>
          <a:xfrm>
            <a:off x="3448681" y="4990912"/>
            <a:ext cx="1927343" cy="902503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6322690" y="4993726"/>
            <a:ext cx="1927343" cy="902503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9121274" y="4995732"/>
            <a:ext cx="1927343" cy="902503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升力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57371" y="1840079"/>
            <a:ext cx="3922994" cy="220668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85" name="文本框 84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6392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6" grpId="0" animBg="1"/>
      <p:bldP spid="57" grpId="0" animBg="1"/>
      <p:bldP spid="18" grpId="0"/>
      <p:bldP spid="59" grpId="0"/>
      <p:bldP spid="19" grpId="0"/>
      <p:bldP spid="62" grpId="0"/>
      <p:bldP spid="21" grpId="0"/>
      <p:bldP spid="45" grpId="0"/>
      <p:bldP spid="50" grpId="0"/>
      <p:bldP spid="53" grpId="0" animBg="1"/>
      <p:bldP spid="82" grpId="0" animBg="1"/>
      <p:bldP spid="83" grpId="0" animBg="1"/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957062" y="259055"/>
            <a:ext cx="2746155" cy="735410"/>
            <a:chOff x="2816464" y="403136"/>
            <a:chExt cx="3243385" cy="899144"/>
          </a:xfrm>
        </p:grpSpPr>
        <p:grpSp>
          <p:nvGrpSpPr>
            <p:cNvPr id="69" name="组合 68"/>
            <p:cNvGrpSpPr/>
            <p:nvPr/>
          </p:nvGrpSpPr>
          <p:grpSpPr>
            <a:xfrm>
              <a:off x="2816464" y="403136"/>
              <a:ext cx="3243385" cy="899144"/>
              <a:chOff x="2758541" y="349904"/>
              <a:chExt cx="3243385" cy="899144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组合 73"/>
              <p:cNvGrpSpPr/>
              <p:nvPr/>
            </p:nvGrpSpPr>
            <p:grpSpPr>
              <a:xfrm>
                <a:off x="2758541" y="349904"/>
                <a:ext cx="3243385" cy="899144"/>
                <a:chOff x="3127094" y="518364"/>
                <a:chExt cx="2486783" cy="689395"/>
              </a:xfrm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3358904" y="667983"/>
                  <a:ext cx="2254973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7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5" name="文本框 74"/>
              <p:cNvSpPr txBox="1"/>
              <p:nvPr/>
            </p:nvSpPr>
            <p:spPr>
              <a:xfrm>
                <a:off x="3616623" y="553661"/>
                <a:ext cx="215149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飞机的升力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737" y="1848676"/>
            <a:ext cx="4762877" cy="3168609"/>
          </a:xfrm>
          <a:prstGeom prst="rect">
            <a:avLst/>
          </a:prstGeom>
        </p:spPr>
      </p:pic>
      <p:sp>
        <p:nvSpPr>
          <p:cNvPr id="44" name="下箭头 43"/>
          <p:cNvSpPr/>
          <p:nvPr/>
        </p:nvSpPr>
        <p:spPr>
          <a:xfrm>
            <a:off x="9059947" y="4427964"/>
            <a:ext cx="102906" cy="255776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5" name="下箭头 44"/>
          <p:cNvSpPr/>
          <p:nvPr/>
        </p:nvSpPr>
        <p:spPr>
          <a:xfrm flipV="1">
            <a:off x="9059947" y="4832673"/>
            <a:ext cx="102906" cy="487452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6" name="下箭头 45"/>
          <p:cNvSpPr/>
          <p:nvPr/>
        </p:nvSpPr>
        <p:spPr>
          <a:xfrm>
            <a:off x="8194252" y="4300076"/>
            <a:ext cx="102906" cy="255776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下箭头 46"/>
          <p:cNvSpPr/>
          <p:nvPr/>
        </p:nvSpPr>
        <p:spPr>
          <a:xfrm flipV="1">
            <a:off x="8194252" y="4713415"/>
            <a:ext cx="102906" cy="487452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168797" y="4389822"/>
            <a:ext cx="197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大，压强小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11400" y="4942736"/>
            <a:ext cx="197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流速小，压强大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475" y="1892553"/>
            <a:ext cx="4441645" cy="30931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4242" y="5688437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水翼船可以在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水面上飞速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前进的“奥秘”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12649" y="4716611"/>
            <a:ext cx="725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水翼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1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351" y="1443656"/>
            <a:ext cx="973407" cy="1015335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2957062" y="259055"/>
            <a:ext cx="2746155" cy="735410"/>
            <a:chOff x="2816464" y="403136"/>
            <a:chExt cx="3243385" cy="899144"/>
          </a:xfrm>
        </p:grpSpPr>
        <p:grpSp>
          <p:nvGrpSpPr>
            <p:cNvPr id="69" name="组合 68"/>
            <p:cNvGrpSpPr/>
            <p:nvPr/>
          </p:nvGrpSpPr>
          <p:grpSpPr>
            <a:xfrm>
              <a:off x="2816464" y="403136"/>
              <a:ext cx="3243385" cy="899144"/>
              <a:chOff x="2758541" y="349904"/>
              <a:chExt cx="3243385" cy="899144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组合 73"/>
              <p:cNvGrpSpPr/>
              <p:nvPr/>
            </p:nvGrpSpPr>
            <p:grpSpPr>
              <a:xfrm>
                <a:off x="2758541" y="349904"/>
                <a:ext cx="3243385" cy="899144"/>
                <a:chOff x="3127094" y="518364"/>
                <a:chExt cx="2486783" cy="689395"/>
              </a:xfrm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3358904" y="667983"/>
                  <a:ext cx="2254973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7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5" name="文本框 74"/>
              <p:cNvSpPr txBox="1"/>
              <p:nvPr/>
            </p:nvSpPr>
            <p:spPr>
              <a:xfrm>
                <a:off x="3616623" y="553661"/>
                <a:ext cx="215149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飞机的升力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62" y="3144472"/>
            <a:ext cx="4260862" cy="24926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4432" y="3190238"/>
            <a:ext cx="2885911" cy="1922017"/>
          </a:xfrm>
          <a:prstGeom prst="rect">
            <a:avLst/>
          </a:prstGeom>
        </p:spPr>
      </p:pic>
      <p:sp>
        <p:nvSpPr>
          <p:cNvPr id="80" name="下箭头 79"/>
          <p:cNvSpPr/>
          <p:nvPr/>
        </p:nvSpPr>
        <p:spPr>
          <a:xfrm>
            <a:off x="5195368" y="3244294"/>
            <a:ext cx="141402" cy="386499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" name="下箭头 80"/>
          <p:cNvSpPr/>
          <p:nvPr/>
        </p:nvSpPr>
        <p:spPr>
          <a:xfrm flipV="1">
            <a:off x="5195368" y="4813825"/>
            <a:ext cx="146116" cy="648912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2" name="下箭头 81"/>
          <p:cNvSpPr/>
          <p:nvPr/>
        </p:nvSpPr>
        <p:spPr>
          <a:xfrm>
            <a:off x="9829999" y="2958855"/>
            <a:ext cx="113122" cy="524160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00B050"/>
          </a:solidFill>
          <a:ln w="317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3" name="下箭头 82"/>
          <p:cNvSpPr/>
          <p:nvPr/>
        </p:nvSpPr>
        <p:spPr>
          <a:xfrm flipV="1">
            <a:off x="9829999" y="3735668"/>
            <a:ext cx="113122" cy="294285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00B050"/>
          </a:solidFill>
          <a:ln w="317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6147" y="1772179"/>
            <a:ext cx="7658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在水平公路上高速行驶的汽车，对地面的压力还等于自身的重力吗？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5614714" y="3071282"/>
            <a:ext cx="2017336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流速大，压强小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5614714" y="5122144"/>
            <a:ext cx="2017336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流速小，压强大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9971401" y="4087934"/>
            <a:ext cx="2017336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流速大，压强小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9943121" y="2811380"/>
            <a:ext cx="2017336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流速小，压强大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9587060" y="5149229"/>
            <a:ext cx="1254324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汽车尾翼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755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" grpId="0"/>
      <p:bldP spid="84" grpId="0"/>
      <p:bldP spid="85" grpId="0"/>
      <p:bldP spid="86" grpId="0"/>
      <p:bldP spid="87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647257" y="4009685"/>
            <a:ext cx="7955890" cy="2303423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42230" y="768623"/>
            <a:ext cx="8260917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当火车驶过时</a:t>
            </a:r>
            <a:r>
              <a:rPr lang="zh-CN" alt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，如果人在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安全线以内，即使与火车保持一定的距离，也非常危险，以下现象不能用解释此现象的规律解释的是（　　）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风沿着窗外的墙面吹过时，窗口悬挂的窗帘会飘向窗外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用吸管把饮料吸进嘴里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大风会把不牢固的屋顶掀翻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护航编队各船只多采用前后行驶而非并排行驶</a:t>
            </a:r>
            <a:endParaRPr lang="zh-CN" altLang="en-US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1000" y="1680156"/>
            <a:ext cx="394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944599" y="3970666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60835" y="4449850"/>
            <a:ext cx="7242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火车进站时会使火车附近的空气流速加快，气体的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流速大压强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小，所以火车附近的气压小，而远处的气压大，在安全线内的乘客，会被强大的气压差形成的推力推向火车，对安全构成威胁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ACD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选项中现象均可用流体压强与流速的关系解释；</a:t>
            </a:r>
            <a:endParaRPr lang="zh-CN" altLang="en-US" sz="20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选项中用吸管喝饮料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是利用大气压的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作用。</a:t>
            </a:r>
            <a:endParaRPr lang="zh-CN" altLang="en-US" sz="20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962" y="5983107"/>
            <a:ext cx="1172271" cy="80419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88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384749" y="4263777"/>
            <a:ext cx="7930607" cy="204335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26662" y="745034"/>
            <a:ext cx="8364612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某次飞机事故中，一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架正在高空中飞行的飞机，风挡玻璃突然爆裂，此时副驾驶整个上半身被“吸”出舱外，导致这一现象发生的原因是（　</a:t>
            </a:r>
            <a:r>
              <a:rPr lang="zh-CN" alt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）</a:t>
            </a:r>
            <a:endParaRPr lang="zh-CN" altLang="en-US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副驾驶受到的重力突然减小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舱内气压变大，舱外气压变小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舱内空气流速小压强大，舱外空气流速大压强小</a:t>
            </a:r>
          </a:p>
          <a:p>
            <a:pPr fontAlgn="t">
              <a:lnSpc>
                <a:spcPct val="12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舱内温度降低，压强突然增大</a:t>
            </a:r>
            <a:endParaRPr lang="zh-CN" altLang="en-US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7315" y="1680156"/>
            <a:ext cx="376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63930" y="3970667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25740" y="4925732"/>
            <a:ext cx="67155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正在高空中飞行的飞机，挡风玻璃突然爆裂，舱内空气流速小压强大，舱外空气流速大压强小，故形成向外的压强差，因此副驾驶整个上半身被“吸”出舱外，故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1242" y="210797"/>
            <a:ext cx="1047935" cy="42042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63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983148" y="4253404"/>
            <a:ext cx="7508126" cy="208528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1417" y="985400"/>
            <a:ext cx="79111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图所示，将一根玻璃管制成粗细不同的两段，管的下方与一个装有部分水的连通器相通。当从管的一端吹气时，连通器两端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液面高度变化情况正确的是（　　）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液面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上升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 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液面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下降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 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液面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下降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 A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液面高度均不变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95469" y="1895469"/>
            <a:ext cx="40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145982" y="4074781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34363" y="4804125"/>
            <a:ext cx="6552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从管的一端吹气时，粗细两管中的空气流量是相同的，粗管中的空气流速小、压强大，细管中的空气流速大、压强小，则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液面上方的气体压强大，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液面上方的气体压强小，所以会造成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液面下降，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液面上升。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84617" y="2525360"/>
            <a:ext cx="2455450" cy="1857469"/>
            <a:chOff x="9384617" y="2525360"/>
            <a:chExt cx="2455450" cy="1857469"/>
          </a:xfrm>
        </p:grpSpPr>
        <p:grpSp>
          <p:nvGrpSpPr>
            <p:cNvPr id="32" name="组合 31"/>
            <p:cNvGrpSpPr/>
            <p:nvPr/>
          </p:nvGrpSpPr>
          <p:grpSpPr>
            <a:xfrm>
              <a:off x="9667188" y="2525360"/>
              <a:ext cx="2172879" cy="1857469"/>
              <a:chOff x="6033153" y="1715290"/>
              <a:chExt cx="2351990" cy="2055431"/>
            </a:xfrm>
          </p:grpSpPr>
          <p:sp>
            <p:nvSpPr>
              <p:cNvPr id="33" name="空心弧 32"/>
              <p:cNvSpPr/>
              <p:nvPr/>
            </p:nvSpPr>
            <p:spPr>
              <a:xfrm rot="10800000">
                <a:off x="6928700" y="2969440"/>
                <a:ext cx="848414" cy="801281"/>
              </a:xfrm>
              <a:prstGeom prst="blockArc">
                <a:avLst/>
              </a:prstGeom>
              <a:solidFill>
                <a:srgbClr val="97C2EB"/>
              </a:solidFill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569724" y="2828041"/>
                <a:ext cx="207390" cy="575035"/>
              </a:xfrm>
              <a:prstGeom prst="rect">
                <a:avLst/>
              </a:prstGeom>
              <a:solidFill>
                <a:srgbClr val="97C2EB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928700" y="2828040"/>
                <a:ext cx="207390" cy="575035"/>
              </a:xfrm>
              <a:prstGeom prst="rect">
                <a:avLst/>
              </a:prstGeom>
              <a:solidFill>
                <a:srgbClr val="97C2EB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6928700" y="2121750"/>
                <a:ext cx="0" cy="128132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7126662" y="2121750"/>
                <a:ext cx="2" cy="128603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7578366" y="2017725"/>
                <a:ext cx="786" cy="138063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776329" y="2017725"/>
                <a:ext cx="785" cy="139438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6320671" y="2121750"/>
                <a:ext cx="6080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>
                <a:off x="6330098" y="1729042"/>
                <a:ext cx="1032236" cy="22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7767686" y="2017725"/>
                <a:ext cx="6080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7126663" y="2121750"/>
                <a:ext cx="22624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7352907" y="1866507"/>
                <a:ext cx="103223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7362334" y="2017725"/>
                <a:ext cx="22624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7362334" y="1715290"/>
                <a:ext cx="1" cy="15082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7361549" y="2018804"/>
                <a:ext cx="1573" cy="11240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>
                <a:off x="6033153" y="1932882"/>
                <a:ext cx="593889" cy="0"/>
              </a:xfrm>
              <a:prstGeom prst="straightConnector1">
                <a:avLst/>
              </a:prstGeom>
              <a:ln w="19050"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矩形 4"/>
            <p:cNvSpPr/>
            <p:nvPr/>
          </p:nvSpPr>
          <p:spPr>
            <a:xfrm>
              <a:off x="10113703" y="3383035"/>
              <a:ext cx="3513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11319296" y="3351460"/>
              <a:ext cx="338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384617" y="2718487"/>
              <a:ext cx="748863" cy="368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吹气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5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233958" y="3221621"/>
            <a:ext cx="1990889" cy="901648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816154" y="2103684"/>
            <a:ext cx="1836068" cy="1062405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3357" y="2670276"/>
            <a:ext cx="611261" cy="1937940"/>
            <a:chOff x="4959980" y="2292527"/>
            <a:chExt cx="611261" cy="1937940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244587" y="2292527"/>
              <a:ext cx="21352" cy="193794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244587" y="2292527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223890" y="4208265"/>
              <a:ext cx="347351" cy="13449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59980" y="3294696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5" name="圆角矩形 44"/>
          <p:cNvSpPr/>
          <p:nvPr/>
        </p:nvSpPr>
        <p:spPr>
          <a:xfrm>
            <a:off x="8237557" y="2228436"/>
            <a:ext cx="2820084" cy="825849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流体中流速越大的</a:t>
            </a: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位置，压强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越小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8295586" y="4176492"/>
            <a:ext cx="3195687" cy="738855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机翼上下表面存在压强差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 flipV="1">
            <a:off x="7721296" y="4586014"/>
            <a:ext cx="574291" cy="6724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>
            <a:off x="5842834" y="4119773"/>
            <a:ext cx="1880246" cy="902611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飞机的升力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641" y="5737822"/>
            <a:ext cx="1063169" cy="1063169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组合 94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10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96" name="文本框 95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cxnSp>
        <p:nvCxnSpPr>
          <p:cNvPr id="54" name="直接箭头连接符 53"/>
          <p:cNvCxnSpPr/>
          <p:nvPr/>
        </p:nvCxnSpPr>
        <p:spPr>
          <a:xfrm flipV="1">
            <a:off x="7663266" y="2661984"/>
            <a:ext cx="574291" cy="6724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45" grpId="0" animBg="1"/>
      <p:bldP spid="46" grpId="0" animBg="1"/>
      <p:bldP spid="7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630" y="1238982"/>
            <a:ext cx="3924372" cy="219971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552609" y="563951"/>
            <a:ext cx="1761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弧线球的秘密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622" y="3594737"/>
            <a:ext cx="1446773" cy="22552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458" y="3519549"/>
            <a:ext cx="1361683" cy="240564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586939" y="5827103"/>
            <a:ext cx="2109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足球在没有旋转下水平运动的情形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646" y="4017188"/>
            <a:ext cx="1382605" cy="233369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654706" y="5827102"/>
            <a:ext cx="2431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水平运动和旋转两种运动同时存在的情形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61384" y="5850001"/>
            <a:ext cx="2253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足球只有旋转而没有水平运动的情形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8489449" y="4876271"/>
            <a:ext cx="1266620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流速大，压强小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876760" y="4307256"/>
            <a:ext cx="1266620" cy="398482"/>
          </a:xfrm>
          <a:prstGeom prst="roundRect">
            <a:avLst/>
          </a:prstGeom>
          <a:noFill/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流速小，压强大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47930" y="1246565"/>
            <a:ext cx="3568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弧线球，运动员运用脚法，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踢出球后并使球在空中向前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作弧线运行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的踢球技术。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7947930" y="2427126"/>
            <a:ext cx="1481455" cy="707886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弧线球的物理学原理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081122" y="2427126"/>
            <a:ext cx="1491966" cy="707886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流体压强与流速的关系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0315">
            <a:off x="9510497" y="2665731"/>
            <a:ext cx="491145" cy="22324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62079" y="5977717"/>
            <a:ext cx="822018" cy="68474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4" grpId="0"/>
      <p:bldP spid="27" grpId="0"/>
      <p:bldP spid="25" grpId="0"/>
      <p:bldP spid="35" grpId="0"/>
      <p:bldP spid="36" grpId="0"/>
      <p:bldP spid="28" grpId="0"/>
      <p:bldP spid="3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801772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内容占位符 1"/>
          <p:cNvSpPr txBox="1">
            <a:spLocks/>
          </p:cNvSpPr>
          <p:nvPr/>
        </p:nvSpPr>
        <p:spPr>
          <a:xfrm>
            <a:off x="2949007" y="2295402"/>
            <a:ext cx="8892220" cy="59196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通过实验，能总结出流体压强与流速的关系。</a:t>
            </a:r>
            <a:endParaRPr lang="zh-CN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内容占位符 1"/>
          <p:cNvSpPr txBox="1">
            <a:spLocks/>
          </p:cNvSpPr>
          <p:nvPr/>
        </p:nvSpPr>
        <p:spPr>
          <a:xfrm>
            <a:off x="2949007" y="3410946"/>
            <a:ext cx="9062759" cy="784292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能利用流体压强与流速的关系解释升力产生的原因，进而解释飞机在空中飞行的原因。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 rot="20913814">
            <a:off x="7743972" y="283910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 rot="21106913">
            <a:off x="7841391" y="5313139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02875" y="5165832"/>
            <a:ext cx="6148778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 flipV="1">
            <a:off x="3325224" y="2757533"/>
            <a:ext cx="6036584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7" name="内容占位符 1"/>
          <p:cNvSpPr txBox="1">
            <a:spLocks/>
          </p:cNvSpPr>
          <p:nvPr/>
        </p:nvSpPr>
        <p:spPr>
          <a:xfrm>
            <a:off x="2949007" y="4718823"/>
            <a:ext cx="8892220" cy="59196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能利用流体压强与流速的关系解释生活中的有关现象。</a:t>
            </a:r>
            <a:endParaRPr lang="zh-CN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5" name="文本框 11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99211" y="5511433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5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49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1547" y="4591591"/>
            <a:ext cx="27726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水翼船为什么会在水面上飞速前进？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18" y="3558507"/>
            <a:ext cx="4396329" cy="30616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336" y="450238"/>
            <a:ext cx="5266077" cy="310826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912552" y="1496991"/>
            <a:ext cx="27726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笨重的飞机是怎样升上天空的？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354" y="1390853"/>
            <a:ext cx="1000191" cy="10432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791" y="4562824"/>
            <a:ext cx="1010675" cy="1052982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28" y="5514633"/>
            <a:ext cx="877989" cy="9158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77969" y="511105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是什么力使得硬币向上“跳”起来了？</a:t>
            </a:r>
          </a:p>
        </p:txBody>
      </p:sp>
      <p:sp>
        <p:nvSpPr>
          <p:cNvPr id="11" name="矩形 10"/>
          <p:cNvSpPr/>
          <p:nvPr/>
        </p:nvSpPr>
        <p:spPr>
          <a:xfrm>
            <a:off x="8838961" y="5414776"/>
            <a:ext cx="2628761" cy="1015663"/>
          </a:xfrm>
          <a:prstGeom prst="rect">
            <a:avLst/>
          </a:prstGeom>
          <a:ln w="19050">
            <a:solidFill>
              <a:srgbClr val="00B050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</a:t>
            </a:r>
            <a:r>
              <a:rPr lang="zh-CN" alt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000" dirty="0" smtClean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是不是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气体的压强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跟气体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的流速有关系？</a:t>
            </a:r>
          </a:p>
        </p:txBody>
      </p:sp>
      <p:sp>
        <p:nvSpPr>
          <p:cNvPr id="12" name="矩形 11"/>
          <p:cNvSpPr/>
          <p:nvPr/>
        </p:nvSpPr>
        <p:spPr>
          <a:xfrm>
            <a:off x="7888617" y="1678400"/>
            <a:ext cx="290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硬币下面空气向上的压力大于上面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空气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向下的压力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43838" y="2887354"/>
            <a:ext cx="1958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硬币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空气向上的压强比较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88617" y="3359213"/>
            <a:ext cx="14742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吹气时硬币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上面空气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的流速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5030">
            <a:off x="9530880" y="2483270"/>
            <a:ext cx="503887" cy="229039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7831517" y="76141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吹气时硬币向上“跳”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0113">
            <a:off x="8937685" y="1316616"/>
            <a:ext cx="503887" cy="229039"/>
          </a:xfrm>
          <a:prstGeom prst="rect">
            <a:avLst/>
          </a:prstGeom>
        </p:spPr>
      </p:pic>
      <p:cxnSp>
        <p:nvCxnSpPr>
          <p:cNvPr id="39" name="曲线连接符 38"/>
          <p:cNvCxnSpPr/>
          <p:nvPr/>
        </p:nvCxnSpPr>
        <p:spPr>
          <a:xfrm rot="16200000" flipH="1">
            <a:off x="9050582" y="4207448"/>
            <a:ext cx="931032" cy="876172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曲线连接符 40"/>
          <p:cNvCxnSpPr/>
          <p:nvPr/>
        </p:nvCxnSpPr>
        <p:spPr>
          <a:xfrm rot="16200000" flipH="1">
            <a:off x="9665614" y="4173897"/>
            <a:ext cx="1388804" cy="367645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3463954" y="690000"/>
            <a:ext cx="1236942" cy="537575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954" y="1779859"/>
            <a:ext cx="4224518" cy="289801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045" y="444058"/>
            <a:ext cx="1052744" cy="1263293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137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/>
      <p:bldP spid="13" grpId="0"/>
      <p:bldP spid="34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3759265" y="800536"/>
            <a:ext cx="1236942" cy="537575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5255" y="2465140"/>
            <a:ext cx="2025413" cy="194825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13337" y="2055248"/>
            <a:ext cx="688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吹气</a:t>
            </a:r>
          </a:p>
        </p:txBody>
      </p:sp>
      <p:sp>
        <p:nvSpPr>
          <p:cNvPr id="2" name="矩形 1"/>
          <p:cNvSpPr/>
          <p:nvPr/>
        </p:nvSpPr>
        <p:spPr>
          <a:xfrm>
            <a:off x="3562197" y="4504634"/>
            <a:ext cx="3795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手握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如图所示的两张纸，让纸自由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下垂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两张纸的中间向下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吹气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观察这两张纸怎么运动？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334" y="2389458"/>
            <a:ext cx="2025413" cy="1948254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9073951" y="2040496"/>
            <a:ext cx="688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吹气</a:t>
            </a:r>
          </a:p>
        </p:txBody>
      </p:sp>
      <p:sp>
        <p:nvSpPr>
          <p:cNvPr id="30" name="下箭头 29"/>
          <p:cNvSpPr/>
          <p:nvPr/>
        </p:nvSpPr>
        <p:spPr>
          <a:xfrm rot="16200000" flipV="1">
            <a:off x="9374168" y="3752512"/>
            <a:ext cx="87720" cy="231753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2" name="下箭头 31"/>
          <p:cNvSpPr/>
          <p:nvPr/>
        </p:nvSpPr>
        <p:spPr>
          <a:xfrm rot="5400000" flipH="1" flipV="1">
            <a:off x="8233161" y="3752511"/>
            <a:ext cx="87720" cy="231753"/>
          </a:xfrm>
          <a:prstGeom prst="downArrow">
            <a:avLst>
              <a:gd name="adj1" fmla="val 50000"/>
              <a:gd name="adj2" fmla="val 89535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26180" y="1545818"/>
            <a:ext cx="148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中间空气的流速变大</a:t>
            </a:r>
            <a:endParaRPr lang="zh-CN" altLang="en-US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9730" y="4812410"/>
            <a:ext cx="209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两纸向中间靠拢</a:t>
            </a:r>
            <a:endParaRPr lang="zh-CN" altLang="en-US" sz="2000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" name="曲线连接符 33"/>
          <p:cNvCxnSpPr/>
          <p:nvPr/>
        </p:nvCxnSpPr>
        <p:spPr>
          <a:xfrm rot="16200000" flipH="1">
            <a:off x="8325474" y="2508105"/>
            <a:ext cx="1061035" cy="328128"/>
          </a:xfrm>
          <a:prstGeom prst="curvedConnector3">
            <a:avLst>
              <a:gd name="adj1" fmla="val 46446"/>
            </a:avLst>
          </a:prstGeom>
          <a:ln w="28575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71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8"/>
            </p:par>
          </p:childTnLst>
        </p:cTn>
      </p:par>
    </p:tnLst>
    <p:bldLst>
      <p:bldP spid="2" grpId="0"/>
      <p:bldP spid="29" grpId="0"/>
      <p:bldP spid="30" grpId="0" animBg="1"/>
      <p:bldP spid="32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957061" y="259055"/>
            <a:ext cx="4235592" cy="735410"/>
            <a:chOff x="2816463" y="403136"/>
            <a:chExt cx="5002505" cy="899144"/>
          </a:xfrm>
        </p:grpSpPr>
        <p:grpSp>
          <p:nvGrpSpPr>
            <p:cNvPr id="84" name="组合 83"/>
            <p:cNvGrpSpPr/>
            <p:nvPr/>
          </p:nvGrpSpPr>
          <p:grpSpPr>
            <a:xfrm>
              <a:off x="2816463" y="403136"/>
              <a:ext cx="5002505" cy="899144"/>
              <a:chOff x="2758540" y="349904"/>
              <a:chExt cx="5002505" cy="899144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7" name="组合 86"/>
              <p:cNvGrpSpPr/>
              <p:nvPr/>
            </p:nvGrpSpPr>
            <p:grpSpPr>
              <a:xfrm>
                <a:off x="2758540" y="349904"/>
                <a:ext cx="5002505" cy="899144"/>
                <a:chOff x="3127094" y="518364"/>
                <a:chExt cx="3835544" cy="689395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3358904" y="667983"/>
                  <a:ext cx="360373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9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8" name="文本框 87"/>
              <p:cNvSpPr txBox="1"/>
              <p:nvPr/>
            </p:nvSpPr>
            <p:spPr>
              <a:xfrm>
                <a:off x="3657683" y="545045"/>
                <a:ext cx="401949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流体压强与流速的关系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76" name="图片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26" y="5923215"/>
            <a:ext cx="653592" cy="763052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516008" y="5569272"/>
            <a:ext cx="4969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气体在流速大的地方压强较小，在流速小的地方压强较大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3667517" y="5585687"/>
            <a:ext cx="1304811" cy="6351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气体流体压强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55748" y="1581489"/>
            <a:ext cx="4409649" cy="2480428"/>
          </a:xfrm>
          <a:prstGeom prst="rect">
            <a:avLst/>
          </a:prstGeom>
        </p:spPr>
      </p:pic>
      <p:pic>
        <p:nvPicPr>
          <p:cNvPr id="4" name="气体流体压强2_Trim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4045" y="2457361"/>
            <a:ext cx="4392220" cy="2470624"/>
          </a:xfrm>
          <a:prstGeom prst="rect">
            <a:avLst/>
          </a:prstGeom>
        </p:spPr>
      </p:pic>
      <p:sp>
        <p:nvSpPr>
          <p:cNvPr id="47" name="圆角矩形 46"/>
          <p:cNvSpPr/>
          <p:nvPr/>
        </p:nvSpPr>
        <p:spPr>
          <a:xfrm>
            <a:off x="3355748" y="5266251"/>
            <a:ext cx="7673809" cy="1274016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0265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40" grpId="0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7710" y="5195373"/>
            <a:ext cx="7693819" cy="1292464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2957061" y="259055"/>
            <a:ext cx="4235592" cy="735410"/>
            <a:chOff x="2816463" y="403136"/>
            <a:chExt cx="5002505" cy="899144"/>
          </a:xfrm>
        </p:grpSpPr>
        <p:grpSp>
          <p:nvGrpSpPr>
            <p:cNvPr id="60" name="组合 59"/>
            <p:cNvGrpSpPr/>
            <p:nvPr/>
          </p:nvGrpSpPr>
          <p:grpSpPr>
            <a:xfrm>
              <a:off x="2816463" y="403136"/>
              <a:ext cx="5002505" cy="899144"/>
              <a:chOff x="2758540" y="349904"/>
              <a:chExt cx="5002505" cy="899144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3" name="组合 62"/>
              <p:cNvGrpSpPr/>
              <p:nvPr/>
            </p:nvGrpSpPr>
            <p:grpSpPr>
              <a:xfrm>
                <a:off x="2758540" y="349904"/>
                <a:ext cx="5002505" cy="899144"/>
                <a:chOff x="3127094" y="518364"/>
                <a:chExt cx="3835544" cy="689395"/>
              </a:xfrm>
            </p:grpSpPr>
            <p:sp>
              <p:nvSpPr>
                <p:cNvPr id="65" name="圆角矩形 64"/>
                <p:cNvSpPr/>
                <p:nvPr/>
              </p:nvSpPr>
              <p:spPr>
                <a:xfrm>
                  <a:off x="3358904" y="667983"/>
                  <a:ext cx="360373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64" name="文本框 63"/>
              <p:cNvSpPr txBox="1"/>
              <p:nvPr/>
            </p:nvSpPr>
            <p:spPr>
              <a:xfrm>
                <a:off x="3657683" y="545045"/>
                <a:ext cx="401949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流体压强与流速的关系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87302" y="5512488"/>
            <a:ext cx="4809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液体在流速大的地方压强较小，在流速小的地方压强较大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41760" y="5966345"/>
            <a:ext cx="848413" cy="723196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3655481" y="5512488"/>
            <a:ext cx="1297383" cy="6661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液体流体压强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91918" y="1181841"/>
            <a:ext cx="6585401" cy="3704288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85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9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957061" y="259055"/>
            <a:ext cx="4235592" cy="735410"/>
            <a:chOff x="2816463" y="403136"/>
            <a:chExt cx="5002505" cy="899144"/>
          </a:xfrm>
        </p:grpSpPr>
        <p:grpSp>
          <p:nvGrpSpPr>
            <p:cNvPr id="84" name="组合 83"/>
            <p:cNvGrpSpPr/>
            <p:nvPr/>
          </p:nvGrpSpPr>
          <p:grpSpPr>
            <a:xfrm>
              <a:off x="2816463" y="403136"/>
              <a:ext cx="5002505" cy="899144"/>
              <a:chOff x="2758540" y="349904"/>
              <a:chExt cx="5002505" cy="899144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7" name="组合 86"/>
              <p:cNvGrpSpPr/>
              <p:nvPr/>
            </p:nvGrpSpPr>
            <p:grpSpPr>
              <a:xfrm>
                <a:off x="2758540" y="349904"/>
                <a:ext cx="5002505" cy="899144"/>
                <a:chOff x="3127094" y="518364"/>
                <a:chExt cx="3835544" cy="689395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3358904" y="667983"/>
                  <a:ext cx="360373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9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8" name="文本框 87"/>
              <p:cNvSpPr txBox="1"/>
              <p:nvPr/>
            </p:nvSpPr>
            <p:spPr>
              <a:xfrm>
                <a:off x="3657683" y="545045"/>
                <a:ext cx="401949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流体压强与流速的关系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2" name="矩形 1"/>
          <p:cNvSpPr/>
          <p:nvPr/>
        </p:nvSpPr>
        <p:spPr>
          <a:xfrm>
            <a:off x="3241163" y="1359419"/>
            <a:ext cx="5570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物理学中把具有流动性的液体和气体统称为</a:t>
            </a:r>
            <a:r>
              <a:rPr lang="zh-CN" alt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3049" y="1964382"/>
            <a:ext cx="8145459" cy="1610064"/>
            <a:chOff x="3213049" y="1964382"/>
            <a:chExt cx="8145459" cy="1610064"/>
          </a:xfrm>
        </p:grpSpPr>
        <p:sp>
          <p:nvSpPr>
            <p:cNvPr id="40" name="圆角矩形 39"/>
            <p:cNvSpPr/>
            <p:nvPr/>
          </p:nvSpPr>
          <p:spPr>
            <a:xfrm>
              <a:off x="3213049" y="2300430"/>
              <a:ext cx="8145459" cy="127401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510784" y="1964382"/>
              <a:ext cx="2805176" cy="565648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流体压强与流速的关系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3404825" y="2744310"/>
            <a:ext cx="79065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流体流动时，流速大的地方压强小，流速小的地方压强大。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14" y="3783189"/>
            <a:ext cx="2451755" cy="2451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138" y="4012172"/>
            <a:ext cx="2033047" cy="2204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654" y="3819774"/>
            <a:ext cx="2348060" cy="23480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10784" y="6234944"/>
            <a:ext cx="120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吸尘器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69597" y="6251270"/>
            <a:ext cx="120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油烟机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75448" y="6225936"/>
            <a:ext cx="120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喷雾器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8419" y="4623817"/>
            <a:ext cx="770089" cy="139261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9671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8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957061" y="259055"/>
            <a:ext cx="4235592" cy="735410"/>
            <a:chOff x="2816463" y="403136"/>
            <a:chExt cx="5002505" cy="899144"/>
          </a:xfrm>
        </p:grpSpPr>
        <p:grpSp>
          <p:nvGrpSpPr>
            <p:cNvPr id="39" name="组合 38"/>
            <p:cNvGrpSpPr/>
            <p:nvPr/>
          </p:nvGrpSpPr>
          <p:grpSpPr>
            <a:xfrm>
              <a:off x="2816463" y="403136"/>
              <a:ext cx="5002505" cy="899144"/>
              <a:chOff x="2758540" y="349904"/>
              <a:chExt cx="5002505" cy="899144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组合 41"/>
              <p:cNvGrpSpPr/>
              <p:nvPr/>
            </p:nvGrpSpPr>
            <p:grpSpPr>
              <a:xfrm>
                <a:off x="2758540" y="349904"/>
                <a:ext cx="5002505" cy="899144"/>
                <a:chOff x="3127094" y="518364"/>
                <a:chExt cx="3835544" cy="689395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3358904" y="667983"/>
                  <a:ext cx="360373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3" name="文本框 42"/>
              <p:cNvSpPr txBox="1"/>
              <p:nvPr/>
            </p:nvSpPr>
            <p:spPr>
              <a:xfrm>
                <a:off x="3657683" y="545045"/>
                <a:ext cx="401949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流体压强与流速的关系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232" y="1992930"/>
            <a:ext cx="2979851" cy="31358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579" y="1835285"/>
            <a:ext cx="4082529" cy="29678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67192" y="5128752"/>
            <a:ext cx="42679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在火车站或地铁站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的站台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上，离站台边缘一定距离的地方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标有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一条安全线，人必须站在安全线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以外的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区域候车。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87346" y="2991995"/>
            <a:ext cx="957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流速大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86381" y="2995579"/>
            <a:ext cx="957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流速</a:t>
            </a:r>
            <a:r>
              <a: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  <p:sp>
        <p:nvSpPr>
          <p:cNvPr id="4" name="文本框 3"/>
          <p:cNvSpPr txBox="1"/>
          <p:nvPr/>
        </p:nvSpPr>
        <p:spPr>
          <a:xfrm rot="20853773">
            <a:off x="8263425" y="5294518"/>
            <a:ext cx="2556510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乘车时注意安全！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9652" y="6250391"/>
            <a:ext cx="1319402" cy="51933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83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5"/>
            </p:par>
          </p:childTnLst>
        </p:cTn>
      </p:par>
    </p:tnLst>
    <p:bldLst>
      <p:bldP spid="2" grpId="0"/>
      <p:bldP spid="3" grpId="0"/>
      <p:bldP spid="34" grpId="0"/>
      <p:bldP spid="4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12909</TotalTime>
  <Words>1345</Words>
  <Application>Microsoft Office PowerPoint</Application>
  <PresentationFormat>宽屏</PresentationFormat>
  <Paragraphs>263</Paragraphs>
  <Slides>21</Slides>
  <Notes>15</Notes>
  <HiddenSlides>0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第九章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高洋</cp:lastModifiedBy>
  <cp:revision>1419</cp:revision>
  <cp:lastPrinted>2021-03-01T08:24:18Z</cp:lastPrinted>
  <dcterms:created xsi:type="dcterms:W3CDTF">2018-12-13T05:08:29Z</dcterms:created>
  <dcterms:modified xsi:type="dcterms:W3CDTF">2022-02-21T05:56:46Z</dcterms:modified>
</cp:coreProperties>
</file>