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  <p:sldMasterId id="2147483668" r:id="rId3"/>
  </p:sldMasterIdLst>
  <p:notesMasterIdLst>
    <p:notesMasterId r:id="rId56"/>
  </p:notesMasterIdLst>
  <p:handoutMasterIdLst>
    <p:handoutMasterId r:id="rId57"/>
  </p:handoutMasterIdLst>
  <p:sldIdLst>
    <p:sldId id="256" r:id="rId4"/>
    <p:sldId id="518" r:id="rId5"/>
    <p:sldId id="261" r:id="rId6"/>
    <p:sldId id="271" r:id="rId7"/>
    <p:sldId id="262" r:id="rId8"/>
    <p:sldId id="290" r:id="rId9"/>
    <p:sldId id="291" r:id="rId10"/>
    <p:sldId id="311" r:id="rId11"/>
    <p:sldId id="293" r:id="rId12"/>
    <p:sldId id="519" r:id="rId13"/>
    <p:sldId id="295" r:id="rId14"/>
    <p:sldId id="266" r:id="rId15"/>
    <p:sldId id="265" r:id="rId16"/>
    <p:sldId id="402" r:id="rId17"/>
    <p:sldId id="354" r:id="rId18"/>
    <p:sldId id="565" r:id="rId19"/>
    <p:sldId id="566" r:id="rId20"/>
    <p:sldId id="353" r:id="rId21"/>
    <p:sldId id="355" r:id="rId22"/>
    <p:sldId id="568" r:id="rId23"/>
    <p:sldId id="567" r:id="rId24"/>
    <p:sldId id="569" r:id="rId25"/>
    <p:sldId id="572" r:id="rId26"/>
    <p:sldId id="401" r:id="rId27"/>
    <p:sldId id="399" r:id="rId28"/>
    <p:sldId id="359" r:id="rId29"/>
    <p:sldId id="404" r:id="rId30"/>
    <p:sldId id="520" r:id="rId31"/>
    <p:sldId id="312" r:id="rId32"/>
    <p:sldId id="269" r:id="rId33"/>
    <p:sldId id="341" r:id="rId34"/>
    <p:sldId id="272" r:id="rId35"/>
    <p:sldId id="342" r:id="rId36"/>
    <p:sldId id="515" r:id="rId37"/>
    <p:sldId id="343" r:id="rId38"/>
    <p:sldId id="516" r:id="rId39"/>
    <p:sldId id="403" r:id="rId40"/>
    <p:sldId id="447" r:id="rId41"/>
    <p:sldId id="457" r:id="rId42"/>
    <p:sldId id="456" r:id="rId43"/>
    <p:sldId id="458" r:id="rId44"/>
    <p:sldId id="570" r:id="rId45"/>
    <p:sldId id="571" r:id="rId46"/>
    <p:sldId id="470" r:id="rId47"/>
    <p:sldId id="460" r:id="rId48"/>
    <p:sldId id="521" r:id="rId49"/>
    <p:sldId id="455" r:id="rId50"/>
    <p:sldId id="286" r:id="rId51"/>
    <p:sldId id="287" r:id="rId52"/>
    <p:sldId id="270" r:id="rId53"/>
    <p:sldId id="477" r:id="rId54"/>
    <p:sldId id="478" r:id="rId55"/>
  </p:sldIdLst>
  <p:sldSz cx="9144000" cy="5143500" type="screen16x9"/>
  <p:notesSz cx="9947275" cy="6858000"/>
  <p:custDataLst>
    <p:tags r:id="rId5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2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>
        <p:scale>
          <a:sx n="100" d="100"/>
          <a:sy n="100" d="100"/>
        </p:scale>
        <p:origin x="-864" y="-402"/>
      </p:cViewPr>
      <p:guideLst>
        <p:guide orient="horz" pos="1713"/>
        <p:guide pos="29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handoutMaster" Target="handoutMasters/handoutMaster1.xml"/><Relationship Id="rId61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6" Type="http://schemas.openxmlformats.org/officeDocument/2006/relationships/image" Target="../media/image58.wmf"/><Relationship Id="rId5" Type="http://schemas.openxmlformats.org/officeDocument/2006/relationships/image" Target="../media/image57.wmf"/><Relationship Id="rId4" Type="http://schemas.openxmlformats.org/officeDocument/2006/relationships/image" Target="../media/image5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4" Type="http://schemas.openxmlformats.org/officeDocument/2006/relationships/image" Target="../media/image3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333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698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t>2019/11/12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t>‹#›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t>2019/11/12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t>‹#›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 userDrawn="1"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 userDrawn="1"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 userDrawn="1"/>
        </p:nvSpPr>
        <p:spPr bwMode="auto">
          <a:xfrm>
            <a:off x="6377099" y="39633"/>
            <a:ext cx="17379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18.2 </a:t>
            </a:r>
            <a:r>
              <a:rPr lang="zh-CN" altLang="en-US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电功率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"/>
          <p:cNvSpPr txBox="1">
            <a:spLocks noChangeArrowheads="1"/>
          </p:cNvSpPr>
          <p:nvPr userDrawn="1"/>
        </p:nvSpPr>
        <p:spPr bwMode="auto">
          <a:xfrm>
            <a:off x="6377099" y="39633"/>
            <a:ext cx="17379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18.2 </a:t>
            </a:r>
            <a:r>
              <a:rPr lang="zh-CN" altLang="en-US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电功率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4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" Target="slide2.xml"/><Relationship Id="rId5" Type="http://schemas.openxmlformats.org/officeDocument/2006/relationships/image" Target="../media/image3.jpeg"/><Relationship Id="rId10" Type="http://schemas.openxmlformats.org/officeDocument/2006/relationships/image" Target="../media/image1.png"/><Relationship Id="rId4" Type="http://schemas.openxmlformats.org/officeDocument/2006/relationships/notesSlide" Target="../notesSlides/notesSlide1.xml"/><Relationship Id="rId9" Type="http://schemas.openxmlformats.org/officeDocument/2006/relationships/slide" Target="slide2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0.png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oleObject" Target="../embeddings/oleObject2.bin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2.png"/><Relationship Id="rId5" Type="http://schemas.openxmlformats.org/officeDocument/2006/relationships/hyperlink" Target="&#29992;&#30005;&#33021;&#34920;&#27979;&#30005;&#21151;&#29575;.swf" TargetMode="External"/><Relationship Id="rId4" Type="http://schemas.openxmlformats.org/officeDocument/2006/relationships/image" Target="../media/image21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28.png"/><Relationship Id="rId7" Type="http://schemas.openxmlformats.org/officeDocument/2006/relationships/image" Target="../media/image26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6.png"/><Relationship Id="rId5" Type="http://schemas.openxmlformats.org/officeDocument/2006/relationships/image" Target="../media/image25.wmf"/><Relationship Id="rId10" Type="http://schemas.openxmlformats.org/officeDocument/2006/relationships/slide" Target="slide16.xml"/><Relationship Id="rId4" Type="http://schemas.openxmlformats.org/officeDocument/2006/relationships/oleObject" Target="../embeddings/oleObject3.bin"/><Relationship Id="rId9" Type="http://schemas.openxmlformats.org/officeDocument/2006/relationships/image" Target="../media/image27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.png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8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9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34.wmf"/><Relationship Id="rId4" Type="http://schemas.openxmlformats.org/officeDocument/2006/relationships/image" Target="../media/image31.wmf"/><Relationship Id="rId9" Type="http://schemas.openxmlformats.org/officeDocument/2006/relationships/oleObject" Target="../embeddings/oleObject12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6.png"/><Relationship Id="rId5" Type="http://schemas.openxmlformats.org/officeDocument/2006/relationships/image" Target="../media/image35.wmf"/><Relationship Id="rId4" Type="http://schemas.openxmlformats.org/officeDocument/2006/relationships/oleObject" Target="../embeddings/oleObject13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9.w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.png"/><Relationship Id="rId4" Type="http://schemas.openxmlformats.org/officeDocument/2006/relationships/slide" Target="slide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&#30005;&#33021;&#34920;.swf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oleObject" Target="../embeddings/oleObject15.bin"/><Relationship Id="rId7" Type="http://schemas.openxmlformats.org/officeDocument/2006/relationships/hyperlink" Target="&#20018;&#12289;&#24182;&#32852;&#30005;&#36335;&#20013;&#28783;&#27873;&#30340;&#20142;&#24230;.mp4" TargetMode="Externa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8.png"/><Relationship Id="rId5" Type="http://schemas.openxmlformats.org/officeDocument/2006/relationships/hyperlink" Target="&#28783;&#27873;&#30340;&#23454;&#38469;&#21151;&#29575;.swf" TargetMode="External"/><Relationship Id="rId10" Type="http://schemas.openxmlformats.org/officeDocument/2006/relationships/image" Target="../media/image15.png"/><Relationship Id="rId4" Type="http://schemas.openxmlformats.org/officeDocument/2006/relationships/image" Target="../media/image47.wmf"/><Relationship Id="rId9" Type="http://schemas.openxmlformats.org/officeDocument/2006/relationships/image" Target="../media/image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50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2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51.w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oleObject" Target="../embeddings/oleObject24.bin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57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4.wmf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56.wmf"/><Relationship Id="rId4" Type="http://schemas.openxmlformats.org/officeDocument/2006/relationships/image" Target="../media/image53.wmf"/><Relationship Id="rId9" Type="http://schemas.openxmlformats.org/officeDocument/2006/relationships/oleObject" Target="../embeddings/oleObject22.bin"/><Relationship Id="rId14" Type="http://schemas.openxmlformats.org/officeDocument/2006/relationships/image" Target="../media/image58.wm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tiff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tiff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tiff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1000W&#30340;&#30005;&#28909;&#27700;&#22774;&#25509;&#20837;&#30005;&#36335;&#26102;&#30005;&#33021;&#34920;&#34920;&#30424;&#36716;&#21160;.mp4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hyperlink" Target="9W&#30340;&#33410;&#33021;&#28783;&#25509;&#20837;&#30005;&#36335;&#26102;&#30005;&#33021;&#34920;&#34920;&#30424;&#36716;&#21160;.mp4" TargetMode="Externa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854" y="-2726"/>
            <a:ext cx="9242853" cy="5144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idx="4294967295"/>
            <p:custDataLst>
              <p:tags r:id="rId2"/>
            </p:custDataLst>
          </p:nvPr>
        </p:nvSpPr>
        <p:spPr>
          <a:xfrm>
            <a:off x="-39260" y="1073031"/>
            <a:ext cx="9145442" cy="1960245"/>
          </a:xfrm>
          <a:prstGeom prst="rect">
            <a:avLst/>
          </a:prstGeom>
          <a:solidFill>
            <a:schemeClr val="tx1">
              <a:lumMod val="50000"/>
              <a:lumOff val="50000"/>
              <a:alpha val="40000"/>
            </a:schemeClr>
          </a:solidFill>
          <a:effectLst>
            <a:softEdge rad="63500"/>
          </a:effectLst>
        </p:spPr>
        <p:txBody>
          <a:bodyPr>
            <a:normAutofit fontScale="90000"/>
          </a:bodyPr>
          <a:lstStyle/>
          <a:p>
            <a: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第十八章  电功率</a:t>
            </a:r>
            <a:b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  电功率</a:t>
            </a:r>
          </a:p>
        </p:txBody>
      </p:sp>
      <p:sp>
        <p:nvSpPr>
          <p:cNvPr id="21" name="文本框 11"/>
          <p:cNvSpPr txBox="1">
            <a:spLocks noChangeArrowheads="1"/>
          </p:cNvSpPr>
          <p:nvPr/>
        </p:nvSpPr>
        <p:spPr bwMode="auto">
          <a:xfrm>
            <a:off x="7676435" y="4185128"/>
            <a:ext cx="114236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</a:p>
        </p:txBody>
      </p:sp>
      <p:pic>
        <p:nvPicPr>
          <p:cNvPr id="22" name="图片 8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76435" y="4186320"/>
            <a:ext cx="1403747" cy="367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文本框 11"/>
          <p:cNvSpPr txBox="1">
            <a:spLocks noChangeArrowheads="1"/>
          </p:cNvSpPr>
          <p:nvPr/>
        </p:nvSpPr>
        <p:spPr bwMode="auto">
          <a:xfrm>
            <a:off x="7680240" y="4185763"/>
            <a:ext cx="114236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</a:p>
        </p:txBody>
      </p:sp>
      <p:pic>
        <p:nvPicPr>
          <p:cNvPr id="24" name="图片 8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76435" y="4724165"/>
            <a:ext cx="1403747" cy="367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文本框 11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583378" y="4724400"/>
            <a:ext cx="127317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defTabSz="685800"/>
            <a:r>
              <a:rPr lang="zh-CN" altLang="en-US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</a:p>
        </p:txBody>
      </p:sp>
      <p:pic>
        <p:nvPicPr>
          <p:cNvPr id="29" name="图片 3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784758" y="18437"/>
            <a:ext cx="1321424" cy="520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圆角矩形 29"/>
          <p:cNvSpPr/>
          <p:nvPr/>
        </p:nvSpPr>
        <p:spPr>
          <a:xfrm>
            <a:off x="-107095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-39260" y="16299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版 物理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九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 下册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30721"/>
          <p:cNvSpPr/>
          <p:nvPr/>
        </p:nvSpPr>
        <p:spPr>
          <a:xfrm>
            <a:off x="4990148" y="450665"/>
            <a:ext cx="367760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0" hangingPunct="0">
              <a:buClr>
                <a:schemeClr val="bg1"/>
              </a:buClr>
            </a:pPr>
            <a:r>
              <a:rPr lang="en-US" altLang="zh-CN" sz="32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                  </a:t>
            </a:r>
          </a:p>
          <a:p>
            <a:pPr eaLnBrk="0" hangingPunct="0">
              <a:buClr>
                <a:schemeClr val="bg1"/>
              </a:buClr>
            </a:pPr>
            <a:endParaRPr lang="en-US" altLang="zh-CN" sz="32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0724" name="矩形 30723"/>
          <p:cNvSpPr/>
          <p:nvPr/>
        </p:nvSpPr>
        <p:spPr>
          <a:xfrm>
            <a:off x="541170" y="2623291"/>
            <a:ext cx="792104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0" hangingPunct="0">
              <a:buClr>
                <a:schemeClr val="bg1"/>
              </a:buClr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国际单位制中，式中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的单位分别是焦、瓦、秒。（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1J=1W·s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</a:p>
        </p:txBody>
      </p:sp>
      <p:sp>
        <p:nvSpPr>
          <p:cNvPr id="30727" name="矩形 30726"/>
          <p:cNvSpPr/>
          <p:nvPr/>
        </p:nvSpPr>
        <p:spPr>
          <a:xfrm>
            <a:off x="541170" y="3539289"/>
            <a:ext cx="812658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buClr>
                <a:schemeClr val="bg1"/>
              </a:buClr>
            </a:pP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如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果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和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的单位分别是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千瓦、小时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，那么它们相乘之后，就得到电功另一个单位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千瓦时（度）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31748" name="Rectangle 11"/>
          <p:cNvSpPr/>
          <p:nvPr/>
        </p:nvSpPr>
        <p:spPr>
          <a:xfrm>
            <a:off x="4757457" y="1640571"/>
            <a:ext cx="14420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 </a:t>
            </a:r>
            <a:r>
              <a:rPr lang="en-US" altLang="zh-CN" sz="32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</a:t>
            </a:r>
            <a:r>
              <a:rPr lang="en-US" altLang="zh-CN" sz="32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Pt</a:t>
            </a:r>
          </a:p>
        </p:txBody>
      </p:sp>
      <p:sp>
        <p:nvSpPr>
          <p:cNvPr id="31749" name="AutoShape 13"/>
          <p:cNvSpPr/>
          <p:nvPr/>
        </p:nvSpPr>
        <p:spPr>
          <a:xfrm>
            <a:off x="3978972" y="1812100"/>
            <a:ext cx="511969" cy="226219"/>
          </a:xfrm>
          <a:prstGeom prst="rightArrow">
            <a:avLst>
              <a:gd name="adj1" fmla="val 44444"/>
              <a:gd name="adj2" fmla="val 81578"/>
            </a:avLst>
          </a:prstGeom>
          <a:solidFill>
            <a:srgbClr val="FFFF99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32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31756" name="组合 31755"/>
          <p:cNvGrpSpPr/>
          <p:nvPr/>
        </p:nvGrpSpPr>
        <p:grpSpPr>
          <a:xfrm>
            <a:off x="2344997" y="1434673"/>
            <a:ext cx="1395413" cy="1076325"/>
            <a:chOff x="353" y="3808"/>
            <a:chExt cx="1172" cy="904"/>
          </a:xfrm>
        </p:grpSpPr>
        <p:sp>
          <p:nvSpPr>
            <p:cNvPr id="31757" name="矩形 31756"/>
            <p:cNvSpPr/>
            <p:nvPr/>
          </p:nvSpPr>
          <p:spPr>
            <a:xfrm>
              <a:off x="353" y="3975"/>
              <a:ext cx="680" cy="4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3200" b="1" i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P </a:t>
              </a:r>
              <a:r>
                <a:rPr lang="en-US" altLang="zh-CN" sz="32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</a:t>
              </a:r>
            </a:p>
          </p:txBody>
        </p:sp>
        <p:sp>
          <p:nvSpPr>
            <p:cNvPr id="31758" name="矩形 31757"/>
            <p:cNvSpPr/>
            <p:nvPr/>
          </p:nvSpPr>
          <p:spPr>
            <a:xfrm>
              <a:off x="1002" y="3808"/>
              <a:ext cx="457" cy="9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en-US" altLang="zh-CN" sz="3200" b="1" i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W</a:t>
              </a:r>
            </a:p>
            <a:p>
              <a:pPr algn="ctr"/>
              <a:r>
                <a:rPr lang="en-US" altLang="zh-CN" sz="3200" b="1" i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t</a:t>
              </a:r>
            </a:p>
          </p:txBody>
        </p:sp>
        <p:sp>
          <p:nvSpPr>
            <p:cNvPr id="31759" name="直接连接符 31758"/>
            <p:cNvSpPr/>
            <p:nvPr/>
          </p:nvSpPr>
          <p:spPr>
            <a:xfrm>
              <a:off x="1002" y="4226"/>
              <a:ext cx="523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组合 18"/>
          <p:cNvGrpSpPr/>
          <p:nvPr/>
        </p:nvGrpSpPr>
        <p:grpSpPr bwMode="auto">
          <a:xfrm>
            <a:off x="2332139" y="679106"/>
            <a:ext cx="1487805" cy="426720"/>
            <a:chOff x="2004695" y="686607"/>
            <a:chExt cx="1983740" cy="570436"/>
          </a:xfrm>
        </p:grpSpPr>
        <p:sp>
          <p:nvSpPr>
            <p:cNvPr id="14" name="圆角矩形 13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15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ysClr val="window" lastClr="FFFFFF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4025366" y="641985"/>
            <a:ext cx="256667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</a:rPr>
              <a:t>“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</a:rPr>
              <a:t>千瓦时</a:t>
            </a:r>
            <a:r>
              <a:rPr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</a:rPr>
              <a:t>”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</a:rPr>
              <a:t>的来历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7" grpId="0"/>
      <p:bldP spid="31748" grpId="0"/>
      <p:bldP spid="3174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30721"/>
          <p:cNvSpPr/>
          <p:nvPr/>
        </p:nvSpPr>
        <p:spPr>
          <a:xfrm>
            <a:off x="4990148" y="450665"/>
            <a:ext cx="367760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0" hangingPunct="0">
              <a:buClr>
                <a:schemeClr val="bg1"/>
              </a:buClr>
            </a:pPr>
            <a:r>
              <a:rPr lang="en-US" altLang="zh-CN" sz="32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                  </a:t>
            </a:r>
          </a:p>
          <a:p>
            <a:pPr eaLnBrk="0" hangingPunct="0">
              <a:buClr>
                <a:schemeClr val="bg1"/>
              </a:buClr>
            </a:pPr>
            <a:endParaRPr lang="en-US" altLang="zh-CN" sz="32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30729" name="组合 30728"/>
          <p:cNvGrpSpPr/>
          <p:nvPr/>
        </p:nvGrpSpPr>
        <p:grpSpPr>
          <a:xfrm>
            <a:off x="2823409" y="2116088"/>
            <a:ext cx="4860131" cy="1403747"/>
            <a:chOff x="930" y="2886"/>
            <a:chExt cx="4082" cy="1179"/>
          </a:xfrm>
        </p:grpSpPr>
        <p:sp>
          <p:nvSpPr>
            <p:cNvPr id="30730" name="直接连接符 30729"/>
            <p:cNvSpPr/>
            <p:nvPr/>
          </p:nvSpPr>
          <p:spPr>
            <a:xfrm>
              <a:off x="930" y="2896"/>
              <a:ext cx="0" cy="116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0731" name="组合 30730"/>
            <p:cNvGrpSpPr/>
            <p:nvPr/>
          </p:nvGrpSpPr>
          <p:grpSpPr>
            <a:xfrm>
              <a:off x="930" y="2886"/>
              <a:ext cx="4082" cy="1179"/>
              <a:chOff x="930" y="2886"/>
              <a:chExt cx="4082" cy="1179"/>
            </a:xfrm>
          </p:grpSpPr>
          <p:sp>
            <p:nvSpPr>
              <p:cNvPr id="30732" name="矩形 30731"/>
              <p:cNvSpPr/>
              <p:nvPr/>
            </p:nvSpPr>
            <p:spPr>
              <a:xfrm>
                <a:off x="1156" y="3657"/>
                <a:ext cx="675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charset="0"/>
                    <a:ea typeface="宋体" panose="02010600030101010101" pitchFamily="2" charset="-122"/>
                  </a:rPr>
                  <a:t>电功</a:t>
                </a:r>
              </a:p>
            </p:txBody>
          </p:sp>
          <p:grpSp>
            <p:nvGrpSpPr>
              <p:cNvPr id="30733" name="组合 30732"/>
              <p:cNvGrpSpPr/>
              <p:nvPr/>
            </p:nvGrpSpPr>
            <p:grpSpPr>
              <a:xfrm>
                <a:off x="930" y="2886"/>
                <a:ext cx="4082" cy="1179"/>
                <a:chOff x="930" y="2886"/>
                <a:chExt cx="4082" cy="1179"/>
              </a:xfrm>
            </p:grpSpPr>
            <p:sp>
              <p:nvSpPr>
                <p:cNvPr id="30734" name="直接连接符 30733"/>
                <p:cNvSpPr/>
                <p:nvPr/>
              </p:nvSpPr>
              <p:spPr>
                <a:xfrm flipH="1">
                  <a:off x="930" y="2886"/>
                  <a:ext cx="4082" cy="1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0735" name="直接连接符 30734"/>
                <p:cNvSpPr/>
                <p:nvPr/>
              </p:nvSpPr>
              <p:spPr>
                <a:xfrm flipV="1">
                  <a:off x="938" y="3294"/>
                  <a:ext cx="4074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0736" name="直接连接符 30735"/>
                <p:cNvSpPr/>
                <p:nvPr/>
              </p:nvSpPr>
              <p:spPr>
                <a:xfrm>
                  <a:off x="930" y="3657"/>
                  <a:ext cx="4082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0737" name="直接连接符 30736"/>
                <p:cNvSpPr/>
                <p:nvPr/>
              </p:nvSpPr>
              <p:spPr>
                <a:xfrm flipV="1">
                  <a:off x="938" y="4065"/>
                  <a:ext cx="4074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0738" name="直接连接符 30737"/>
                <p:cNvSpPr/>
                <p:nvPr/>
              </p:nvSpPr>
              <p:spPr>
                <a:xfrm>
                  <a:off x="2064" y="2886"/>
                  <a:ext cx="0" cy="1179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0739" name="直接连接符 30738"/>
                <p:cNvSpPr/>
                <p:nvPr/>
              </p:nvSpPr>
              <p:spPr>
                <a:xfrm>
                  <a:off x="3470" y="2886"/>
                  <a:ext cx="0" cy="1179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0740" name="直接连接符 30739"/>
                <p:cNvSpPr/>
                <p:nvPr/>
              </p:nvSpPr>
              <p:spPr>
                <a:xfrm>
                  <a:off x="5012" y="2886"/>
                  <a:ext cx="0" cy="1179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0741" name="矩形 30740"/>
                <p:cNvSpPr/>
                <p:nvPr/>
              </p:nvSpPr>
              <p:spPr>
                <a:xfrm>
                  <a:off x="975" y="2886"/>
                  <a:ext cx="935" cy="3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lstStyle/>
                <a:p>
                  <a:r>
                    <a:rPr lang="zh-CN" altLang="en-US" sz="2400" b="1" dirty="0">
                      <a:latin typeface="Times New Roman" panose="02020603050405020304" charset="0"/>
                      <a:ea typeface="宋体" panose="02010600030101010101" pitchFamily="2" charset="-122"/>
                    </a:rPr>
                    <a:t>电功率</a:t>
                  </a:r>
                </a:p>
              </p:txBody>
            </p:sp>
            <p:sp>
              <p:nvSpPr>
                <p:cNvPr id="30742" name="矩形 30741"/>
                <p:cNvSpPr/>
                <p:nvPr/>
              </p:nvSpPr>
              <p:spPr>
                <a:xfrm>
                  <a:off x="1111" y="3249"/>
                  <a:ext cx="675" cy="3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lstStyle/>
                <a:p>
                  <a:r>
                    <a:rPr lang="zh-CN" altLang="en-US" sz="2400" b="1" dirty="0">
                      <a:latin typeface="Times New Roman" panose="02020603050405020304" charset="0"/>
                      <a:ea typeface="宋体" panose="02010600030101010101" pitchFamily="2" charset="-122"/>
                    </a:rPr>
                    <a:t>时间</a:t>
                  </a:r>
                </a:p>
              </p:txBody>
            </p:sp>
          </p:grpSp>
        </p:grpSp>
      </p:grpSp>
      <p:sp>
        <p:nvSpPr>
          <p:cNvPr id="30743" name="矩形 30742"/>
          <p:cNvSpPr/>
          <p:nvPr/>
        </p:nvSpPr>
        <p:spPr>
          <a:xfrm>
            <a:off x="4612300" y="2173209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</a:p>
        </p:txBody>
      </p:sp>
      <p:sp>
        <p:nvSpPr>
          <p:cNvPr id="30744" name="矩形 30743"/>
          <p:cNvSpPr/>
          <p:nvPr/>
        </p:nvSpPr>
        <p:spPr>
          <a:xfrm>
            <a:off x="4775912" y="2570631"/>
            <a:ext cx="3213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</a:p>
        </p:txBody>
      </p:sp>
      <p:sp>
        <p:nvSpPr>
          <p:cNvPr id="30745" name="矩形 30744"/>
          <p:cNvSpPr/>
          <p:nvPr/>
        </p:nvSpPr>
        <p:spPr>
          <a:xfrm>
            <a:off x="4717271" y="3084514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</a:t>
            </a:r>
          </a:p>
        </p:txBody>
      </p:sp>
      <p:sp>
        <p:nvSpPr>
          <p:cNvPr id="30746" name="矩形 30745"/>
          <p:cNvSpPr/>
          <p:nvPr/>
        </p:nvSpPr>
        <p:spPr>
          <a:xfrm>
            <a:off x="6422666" y="2156205"/>
            <a:ext cx="744114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kW</a:t>
            </a:r>
          </a:p>
        </p:txBody>
      </p:sp>
      <p:sp>
        <p:nvSpPr>
          <p:cNvPr id="30747" name="矩形 30746"/>
          <p:cNvSpPr/>
          <p:nvPr/>
        </p:nvSpPr>
        <p:spPr>
          <a:xfrm>
            <a:off x="6553032" y="2593976"/>
            <a:ext cx="38504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</a:p>
        </p:txBody>
      </p:sp>
      <p:sp>
        <p:nvSpPr>
          <p:cNvPr id="30748" name="矩形 30747"/>
          <p:cNvSpPr/>
          <p:nvPr/>
        </p:nvSpPr>
        <p:spPr>
          <a:xfrm>
            <a:off x="6184177" y="3079513"/>
            <a:ext cx="11410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kW·h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15641" y="4232381"/>
            <a:ext cx="2040943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</a:rPr>
              <a:t>单位要统一。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44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683" y="985562"/>
            <a:ext cx="1182688" cy="169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4191" y="4103598"/>
            <a:ext cx="1765635" cy="58854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1749046" y="773434"/>
            <a:ext cx="7253174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1kW·h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: 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功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率为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1kW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的用电器工作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1h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所消耗的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电能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3" grpId="0"/>
      <p:bldP spid="30745" grpId="0"/>
      <p:bldP spid="30746" grpId="0"/>
      <p:bldP spid="30748" grpId="0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943" y="2028349"/>
            <a:ext cx="3226121" cy="292954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3155" y="514369"/>
            <a:ext cx="8225790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1. 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某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电视机的电功率是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150W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，每天使用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3h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，一个月用电多少千瓦时？（按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30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天计算）</a:t>
            </a:r>
            <a:endParaRPr lang="zh-CN" altLang="en-US" sz="28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4343" name="文本框 14342"/>
          <p:cNvSpPr txBox="1"/>
          <p:nvPr/>
        </p:nvSpPr>
        <p:spPr>
          <a:xfrm>
            <a:off x="473154" y="1896398"/>
            <a:ext cx="6213395" cy="692497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pl-PL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解：</a:t>
            </a:r>
            <a:r>
              <a:rPr lang="pl-PL" altLang="zh-CN" sz="26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pl-PL" altLang="zh-CN" sz="26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pl-PL" sz="26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pl-PL" altLang="zh-CN" sz="26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50</a:t>
            </a:r>
            <a:r>
              <a:rPr lang="en-US" altLang="pl-PL" sz="26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pl-PL" altLang="zh-CN" sz="26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=0.</a:t>
            </a:r>
            <a:r>
              <a:rPr lang="en-US" altLang="pl-PL" sz="26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pl-PL" altLang="zh-CN" sz="26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5k</a:t>
            </a:r>
            <a:r>
              <a:rPr lang="en-US" altLang="pl-PL" sz="26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pl-PL" altLang="zh-CN" sz="26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pl-PL" altLang="zh-CN" sz="2600" b="1" i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pl-PL" altLang="zh-CN" sz="26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=3h×30=90h</a:t>
            </a:r>
            <a:endParaRPr lang="pl-PL" altLang="zh-CN" sz="26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344" name="文本框 14343"/>
          <p:cNvSpPr txBox="1"/>
          <p:nvPr/>
        </p:nvSpPr>
        <p:spPr>
          <a:xfrm>
            <a:off x="946071" y="3285146"/>
            <a:ext cx="5462588" cy="1292662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</a:rPr>
              <a:t>一个月内消耗的电能</a:t>
            </a:r>
            <a:r>
              <a:rPr lang="zh-CN" altLang="en-US" sz="2600" b="1" dirty="0" smtClean="0"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</a:rPr>
              <a:t>是：</a:t>
            </a:r>
            <a:endParaRPr lang="zh-CN" altLang="en-US" sz="2600" b="1" dirty="0">
              <a:latin typeface="Times New Roman" panose="02020603050405020304" charset="0"/>
              <a:ea typeface="楷体_GB2312" panose="02010609030101010101" pitchFamily="49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</a:rPr>
              <a:t>W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</a:rPr>
              <a:t>Pt</a:t>
            </a:r>
            <a:r>
              <a:rPr lang="en-US" altLang="zh-CN" sz="2600" b="1" dirty="0"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</a:rPr>
              <a:t>=0.15kw×90h=13</a:t>
            </a:r>
            <a:r>
              <a:rPr lang="en-US" altLang="zh-CN" sz="26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</a:rPr>
              <a:t>.5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</a:rPr>
              <a:t>kW·h</a:t>
            </a:r>
          </a:p>
        </p:txBody>
      </p:sp>
      <p:sp>
        <p:nvSpPr>
          <p:cNvPr id="30722" name="矩形 30721"/>
          <p:cNvSpPr/>
          <p:nvPr/>
        </p:nvSpPr>
        <p:spPr>
          <a:xfrm>
            <a:off x="1069181" y="2270734"/>
            <a:ext cx="3677603" cy="12926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0" hangingPunct="0">
              <a:buClr>
                <a:schemeClr val="bg1"/>
              </a:buClr>
            </a:pPr>
            <a:endParaRPr lang="zh-CN" altLang="en-US" sz="26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 eaLnBrk="0" hangingPunct="0">
              <a:buClr>
                <a:schemeClr val="bg1"/>
              </a:buClr>
            </a:pPr>
            <a:r>
              <a:rPr lang="zh-CN" altLang="en-US" sz="26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由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</a:t>
            </a:r>
            <a:r>
              <a:rPr lang="zh-CN" altLang="en-US" sz="26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变形，得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               </a:t>
            </a:r>
          </a:p>
          <a:p>
            <a:pPr eaLnBrk="0" hangingPunct="0">
              <a:buClr>
                <a:schemeClr val="bg1"/>
              </a:buClr>
            </a:pPr>
            <a:endParaRPr lang="en-US" altLang="zh-CN" sz="26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1748" name="Rectangle 11"/>
          <p:cNvSpPr/>
          <p:nvPr/>
        </p:nvSpPr>
        <p:spPr>
          <a:xfrm>
            <a:off x="3913942" y="2686877"/>
            <a:ext cx="113466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Pt</a:t>
            </a:r>
          </a:p>
        </p:txBody>
      </p:sp>
      <p:grpSp>
        <p:nvGrpSpPr>
          <p:cNvPr id="31756" name="组合 31755"/>
          <p:cNvGrpSpPr/>
          <p:nvPr/>
        </p:nvGrpSpPr>
        <p:grpSpPr>
          <a:xfrm>
            <a:off x="1409224" y="2472902"/>
            <a:ext cx="1009649" cy="829866"/>
            <a:chOff x="408" y="3805"/>
            <a:chExt cx="848" cy="697"/>
          </a:xfrm>
        </p:grpSpPr>
        <p:sp>
          <p:nvSpPr>
            <p:cNvPr id="31757" name="矩形 31756"/>
            <p:cNvSpPr/>
            <p:nvPr/>
          </p:nvSpPr>
          <p:spPr>
            <a:xfrm>
              <a:off x="408" y="3945"/>
              <a:ext cx="680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P 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</a:t>
              </a:r>
            </a:p>
          </p:txBody>
        </p:sp>
        <p:sp>
          <p:nvSpPr>
            <p:cNvPr id="31758" name="矩形 31757"/>
            <p:cNvSpPr/>
            <p:nvPr/>
          </p:nvSpPr>
          <p:spPr>
            <a:xfrm>
              <a:off x="875" y="3805"/>
              <a:ext cx="381" cy="6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W</a:t>
              </a:r>
            </a:p>
            <a:p>
              <a:pPr algn="ctr"/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t</a:t>
              </a:r>
            </a:p>
          </p:txBody>
        </p:sp>
        <p:sp>
          <p:nvSpPr>
            <p:cNvPr id="31759" name="直接连接符 31758"/>
            <p:cNvSpPr/>
            <p:nvPr/>
          </p:nvSpPr>
          <p:spPr>
            <a:xfrm>
              <a:off x="928" y="4154"/>
              <a:ext cx="273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" name="矩形 2"/>
          <p:cNvSpPr/>
          <p:nvPr/>
        </p:nvSpPr>
        <p:spPr>
          <a:xfrm>
            <a:off x="5902640" y="2588895"/>
            <a:ext cx="299672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解题心得</a:t>
            </a:r>
          </a:p>
          <a:p>
            <a:pPr lvl="0">
              <a:lnSpc>
                <a:spcPct val="125000"/>
              </a:lnSpc>
            </a:pP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若用小单位焦、瓦、秒来进行计算，会增大计算量。因此在解决此类问题时常用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大单位</a:t>
            </a: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来计算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14344" grpId="0"/>
      <p:bldP spid="30722" grpId="0"/>
      <p:bldP spid="31748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0428" y="734289"/>
            <a:ext cx="7285196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</a:t>
            </a:r>
            <a:r>
              <a:rPr 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1</a:t>
            </a:r>
            <a:r>
              <a:rPr 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度电可以供</a:t>
            </a:r>
            <a:r>
              <a:rPr 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40W</a:t>
            </a:r>
            <a:r>
              <a:rPr 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的灯泡工作多长时间？</a:t>
            </a:r>
            <a:endParaRPr lang="zh-CN" altLang="en-US" sz="28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4343" name="文本框 14342"/>
          <p:cNvSpPr txBox="1"/>
          <p:nvPr/>
        </p:nvSpPr>
        <p:spPr>
          <a:xfrm>
            <a:off x="967581" y="1350104"/>
            <a:ext cx="5462588" cy="656846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pl-PL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解：</a:t>
            </a: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=1</a:t>
            </a:r>
            <a:r>
              <a:rPr lang="en-US" altLang="zh-CN" sz="2800" b="1" dirty="0"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+mn-ea"/>
              </a:rPr>
              <a:t>kW·h</a:t>
            </a:r>
            <a:r>
              <a:rPr lang="zh-CN" altLang="en-US" sz="2800" b="1" dirty="0"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+mn-ea"/>
              </a:rPr>
              <a:t>     </a:t>
            </a:r>
            <a:r>
              <a:rPr lang="pl-PL" altLang="zh-CN" sz="28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pl-PL" altLang="zh-CN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pl-PL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pl-PL" altLang="zh-CN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r>
              <a:rPr lang="en-US" altLang="pl-PL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pl-PL" altLang="zh-CN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=0.</a:t>
            </a:r>
            <a:r>
              <a:rPr lang="en-US" altLang="pl-PL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04</a:t>
            </a:r>
            <a:r>
              <a:rPr lang="pl-PL" altLang="zh-CN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lang="en-US" altLang="pl-PL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pl-PL" altLang="zh-CN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92155" y="3339987"/>
            <a:ext cx="800671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思考：</a:t>
            </a:r>
            <a:r>
              <a:rPr 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1</a:t>
            </a:r>
            <a:r>
              <a:rPr 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度电可以供</a:t>
            </a:r>
            <a:r>
              <a:rPr 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100W</a:t>
            </a:r>
            <a:r>
              <a:rPr 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的灯泡工作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_______</a:t>
            </a:r>
            <a:r>
              <a:rPr lang="en-US" altLang="zh-CN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h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</a:t>
            </a:r>
            <a:r>
              <a:rPr lang="zh-CN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可</a:t>
            </a:r>
            <a:r>
              <a:rPr 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以供</a:t>
            </a:r>
            <a:r>
              <a:rPr 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2 000W</a:t>
            </a:r>
            <a:r>
              <a:rPr 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的空调工作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_______h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74877" y="3474557"/>
            <a:ext cx="598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273448" y="4125432"/>
            <a:ext cx="841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0.5</a:t>
            </a:r>
          </a:p>
        </p:txBody>
      </p:sp>
      <p:grpSp>
        <p:nvGrpSpPr>
          <p:cNvPr id="37893" name="Group 5"/>
          <p:cNvGrpSpPr/>
          <p:nvPr/>
        </p:nvGrpSpPr>
        <p:grpSpPr>
          <a:xfrm>
            <a:off x="1677999" y="2280715"/>
            <a:ext cx="5795963" cy="962024"/>
            <a:chOff x="0" y="1"/>
            <a:chExt cx="4868" cy="808"/>
          </a:xfrm>
        </p:grpSpPr>
        <p:sp>
          <p:nvSpPr>
            <p:cNvPr id="35846" name="Rectangle 6"/>
            <p:cNvSpPr/>
            <p:nvPr/>
          </p:nvSpPr>
          <p:spPr>
            <a:xfrm>
              <a:off x="0" y="137"/>
              <a:ext cx="4868" cy="4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t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=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　 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= 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　　 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    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=  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　　　　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=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 25 h</a:t>
              </a:r>
            </a:p>
          </p:txBody>
        </p:sp>
        <p:sp>
          <p:nvSpPr>
            <p:cNvPr id="35847" name="Rectangle 7"/>
            <p:cNvSpPr/>
            <p:nvPr/>
          </p:nvSpPr>
          <p:spPr>
            <a:xfrm>
              <a:off x="385" y="1"/>
              <a:ext cx="423" cy="8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W</a:t>
              </a:r>
            </a:p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P</a:t>
              </a:r>
            </a:p>
          </p:txBody>
        </p:sp>
        <p:sp>
          <p:nvSpPr>
            <p:cNvPr id="35848" name="Line 8"/>
            <p:cNvSpPr/>
            <p:nvPr/>
          </p:nvSpPr>
          <p:spPr>
            <a:xfrm>
              <a:off x="454" y="370"/>
              <a:ext cx="273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49" name="Rectangle 9"/>
            <p:cNvSpPr/>
            <p:nvPr/>
          </p:nvSpPr>
          <p:spPr>
            <a:xfrm>
              <a:off x="847" y="1"/>
              <a:ext cx="1120" cy="8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1 kW·h</a:t>
              </a:r>
            </a:p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40 W</a:t>
              </a:r>
            </a:p>
          </p:txBody>
        </p:sp>
        <p:sp>
          <p:nvSpPr>
            <p:cNvPr id="35850" name="Line 10"/>
            <p:cNvSpPr/>
            <p:nvPr/>
          </p:nvSpPr>
          <p:spPr>
            <a:xfrm>
              <a:off x="968" y="373"/>
              <a:ext cx="998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51" name="Rectangle 11"/>
            <p:cNvSpPr/>
            <p:nvPr/>
          </p:nvSpPr>
          <p:spPr>
            <a:xfrm>
              <a:off x="2214" y="8"/>
              <a:ext cx="1228" cy="8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1 kW·h</a:t>
              </a:r>
            </a:p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0.04 kW</a:t>
              </a:r>
            </a:p>
          </p:txBody>
        </p:sp>
        <p:sp>
          <p:nvSpPr>
            <p:cNvPr id="35852" name="Line 12"/>
            <p:cNvSpPr/>
            <p:nvPr/>
          </p:nvSpPr>
          <p:spPr>
            <a:xfrm flipV="1">
              <a:off x="2278" y="385"/>
              <a:ext cx="1099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4" grpId="0" bldLvl="0"/>
      <p:bldP spid="6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内容占位符 4"/>
          <p:cNvSpPr>
            <a:spLocks noGrp="1"/>
          </p:cNvSpPr>
          <p:nvPr>
            <p:ph idx="4294967295"/>
          </p:nvPr>
        </p:nvSpPr>
        <p:spPr>
          <a:xfrm>
            <a:off x="1054100" y="625475"/>
            <a:ext cx="8089900" cy="2249488"/>
          </a:xfrm>
          <a:prstGeom prst="rect">
            <a:avLst/>
          </a:prstGeom>
        </p:spPr>
        <p:txBody>
          <a:bodyPr vert="horz" wrap="square" lIns="68580" tIns="34290" rIns="68580" bIns="34290" anchor="t">
            <a:normAutofit lnSpcReduction="10000"/>
          </a:bodyPr>
          <a:lstStyle/>
          <a:p>
            <a:pPr marL="0" indent="0" algn="l"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想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想议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议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: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   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     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一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位电视记者在讲到某工厂上半年共</a:t>
            </a:r>
            <a:r>
              <a:rPr lang="zh-CN" altLang="en-US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节</a:t>
            </a:r>
            <a:r>
              <a:rPr lang="zh-CN" altLang="en-US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约</a:t>
            </a:r>
            <a:r>
              <a:rPr lang="en-US" altLang="zh-CN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5 000kW·h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的时候，手举一只理发用电吹风机说：“我这只电吹风是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500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瓦的，也就是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0.5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千瓦，这个厂节省的电力可以开动</a:t>
            </a:r>
            <a:r>
              <a:rPr lang="en-US" altLang="zh-CN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10 000 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个这样的电吹风。”这位记者错在哪里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？</a:t>
            </a:r>
            <a:endParaRPr lang="zh-CN" altLang="en-US" sz="24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35843" name="矩形 5"/>
          <p:cNvSpPr/>
          <p:nvPr/>
        </p:nvSpPr>
        <p:spPr>
          <a:xfrm>
            <a:off x="605510" y="2634989"/>
            <a:ext cx="819344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      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这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个记者的错误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：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混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淆了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（电能）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kW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·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h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与（电功率）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kW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的关系。</a:t>
            </a:r>
          </a:p>
        </p:txBody>
      </p:sp>
      <p:sp>
        <p:nvSpPr>
          <p:cNvPr id="35844" name="矩形 6"/>
          <p:cNvSpPr/>
          <p:nvPr/>
        </p:nvSpPr>
        <p:spPr>
          <a:xfrm>
            <a:off x="605510" y="3465986"/>
            <a:ext cx="830151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        正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确的说法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是：这些电能可以让功率为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0.5 kW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电吹风正常工作的时间是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:</a:t>
            </a:r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9141952"/>
              </p:ext>
            </p:extLst>
          </p:nvPr>
        </p:nvGraphicFramePr>
        <p:xfrm>
          <a:off x="3027363" y="4124325"/>
          <a:ext cx="3487737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Equation" r:id="rId4" imgW="3162240" imgH="609480" progId="Equation.DSMT4">
                  <p:embed/>
                </p:oleObj>
              </mc:Choice>
              <mc:Fallback>
                <p:oleObj name="Equation" r:id="rId4" imgW="3162240" imgH="60948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27363" y="4124325"/>
                        <a:ext cx="3487737" cy="704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02" t="8041" r="13842" b="5246"/>
          <a:stretch>
            <a:fillRect/>
          </a:stretch>
        </p:blipFill>
        <p:spPr bwMode="auto">
          <a:xfrm>
            <a:off x="202336" y="632559"/>
            <a:ext cx="403174" cy="403173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ldLvl="0"/>
      <p:bldP spid="35844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右箭头 3"/>
          <p:cNvSpPr/>
          <p:nvPr/>
        </p:nvSpPr>
        <p:spPr>
          <a:xfrm>
            <a:off x="4683678" y="764737"/>
            <a:ext cx="522446" cy="1538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文本框 4"/>
          <p:cNvSpPr txBox="1"/>
          <p:nvPr/>
        </p:nvSpPr>
        <p:spPr>
          <a:xfrm>
            <a:off x="5320030" y="648824"/>
            <a:ext cx="106060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原理：</a:t>
            </a:r>
          </a:p>
        </p:txBody>
      </p:sp>
      <p:grpSp>
        <p:nvGrpSpPr>
          <p:cNvPr id="32770" name="组合 32769"/>
          <p:cNvGrpSpPr/>
          <p:nvPr/>
        </p:nvGrpSpPr>
        <p:grpSpPr>
          <a:xfrm>
            <a:off x="6242303" y="476104"/>
            <a:ext cx="1397794" cy="883444"/>
            <a:chOff x="0" y="0"/>
            <a:chExt cx="1174" cy="742"/>
          </a:xfrm>
        </p:grpSpPr>
        <p:sp>
          <p:nvSpPr>
            <p:cNvPr id="32771" name="Rectangle 11"/>
            <p:cNvSpPr/>
            <p:nvPr/>
          </p:nvSpPr>
          <p:spPr>
            <a:xfrm>
              <a:off x="0" y="0"/>
              <a:ext cx="1174" cy="723"/>
            </a:xfrm>
            <a:prstGeom prst="rect">
              <a:avLst/>
            </a:prstGeom>
            <a:solidFill>
              <a:srgbClr val="FFFF99"/>
            </a:solidFill>
            <a:ln w="19050" cap="flat" cmpd="sng">
              <a:solidFill>
                <a:srgbClr val="99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pSp>
          <p:nvGrpSpPr>
            <p:cNvPr id="32772" name="组合 32771"/>
            <p:cNvGrpSpPr/>
            <p:nvPr/>
          </p:nvGrpSpPr>
          <p:grpSpPr>
            <a:xfrm>
              <a:off x="181" y="45"/>
              <a:ext cx="785" cy="697"/>
              <a:chOff x="0" y="0"/>
              <a:chExt cx="785" cy="697"/>
            </a:xfrm>
          </p:grpSpPr>
          <p:sp>
            <p:nvSpPr>
              <p:cNvPr id="32773" name="Rectangle 6"/>
              <p:cNvSpPr/>
              <p:nvPr/>
            </p:nvSpPr>
            <p:spPr>
              <a:xfrm>
                <a:off x="0" y="121"/>
                <a:ext cx="510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P </a:t>
                </a:r>
                <a:r>
                  <a:rPr lang="en-US" altLang="zh-CN" sz="2400" b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=   </a:t>
                </a:r>
              </a:p>
            </p:txBody>
          </p:sp>
          <p:grpSp>
            <p:nvGrpSpPr>
              <p:cNvPr id="32774" name="组合 32773"/>
              <p:cNvGrpSpPr/>
              <p:nvPr/>
            </p:nvGrpSpPr>
            <p:grpSpPr>
              <a:xfrm>
                <a:off x="387" y="0"/>
                <a:ext cx="398" cy="697"/>
                <a:chOff x="0" y="0"/>
                <a:chExt cx="398" cy="697"/>
              </a:xfrm>
            </p:grpSpPr>
            <p:sp>
              <p:nvSpPr>
                <p:cNvPr id="32775" name="Rectangle 7"/>
                <p:cNvSpPr/>
                <p:nvPr/>
              </p:nvSpPr>
              <p:spPr>
                <a:xfrm>
                  <a:off x="0" y="0"/>
                  <a:ext cx="398" cy="69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i="1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W</a:t>
                  </a:r>
                </a:p>
                <a:p>
                  <a:pPr algn="ctr"/>
                  <a:r>
                    <a:rPr lang="en-US" altLang="zh-CN" sz="2400" b="1" i="1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t</a:t>
                  </a:r>
                </a:p>
              </p:txBody>
            </p:sp>
            <p:sp>
              <p:nvSpPr>
                <p:cNvPr id="32776" name="Line 8"/>
                <p:cNvSpPr/>
                <p:nvPr/>
              </p:nvSpPr>
              <p:spPr>
                <a:xfrm>
                  <a:off x="88" y="318"/>
                  <a:ext cx="272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6" name="文本框 5"/>
          <p:cNvSpPr txBox="1"/>
          <p:nvPr/>
        </p:nvSpPr>
        <p:spPr>
          <a:xfrm>
            <a:off x="4329191" y="1571825"/>
            <a:ext cx="152114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测量工具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57645" y="1351244"/>
            <a:ext cx="128301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电能表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979143" y="1839068"/>
            <a:ext cx="128301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停表</a:t>
            </a:r>
          </a:p>
        </p:txBody>
      </p:sp>
      <p:sp>
        <p:nvSpPr>
          <p:cNvPr id="9" name="左大括号 8"/>
          <p:cNvSpPr/>
          <p:nvPr/>
        </p:nvSpPr>
        <p:spPr>
          <a:xfrm>
            <a:off x="5726981" y="1585416"/>
            <a:ext cx="294257" cy="534486"/>
          </a:xfrm>
          <a:prstGeom prst="leftBrace">
            <a:avLst>
              <a:gd name="adj1" fmla="val 15282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文本框 9"/>
          <p:cNvSpPr txBox="1"/>
          <p:nvPr/>
        </p:nvSpPr>
        <p:spPr>
          <a:xfrm>
            <a:off x="3920581" y="2320187"/>
            <a:ext cx="5074449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测量方法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让被测用电器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单独工作，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记录工作一段时间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内铝盘转动的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圈数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180254" y="3773756"/>
            <a:ext cx="1521143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计算公式：</a:t>
            </a:r>
          </a:p>
        </p:txBody>
      </p:sp>
      <p:graphicFrame>
        <p:nvGraphicFramePr>
          <p:cNvPr id="13" name="对象 1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739426" y="3397177"/>
          <a:ext cx="1718310" cy="938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Equation" r:id="rId3" imgW="39624000" imgH="21640800" progId="Equation.DSMT4">
                  <p:embed/>
                </p:oleObj>
              </mc:Choice>
              <mc:Fallback>
                <p:oleObj name="Equation" r:id="rId3" imgW="39624000" imgH="216408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39426" y="3397177"/>
                        <a:ext cx="1718310" cy="938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1258696" y="4415287"/>
            <a:ext cx="6574155" cy="41402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（式中</a:t>
            </a:r>
            <a:r>
              <a:rPr lang="en-US" altLang="zh-CN" sz="21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为电路中消耗</a:t>
            </a:r>
            <a:r>
              <a:rPr lang="en-US" altLang="zh-CN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1kW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·</a:t>
            </a:r>
            <a:r>
              <a:rPr lang="en-US" altLang="zh-CN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电能电能表转动的次数）</a:t>
            </a:r>
          </a:p>
        </p:txBody>
      </p:sp>
      <p:pic>
        <p:nvPicPr>
          <p:cNvPr id="11" name="图片 10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3916" y="1585416"/>
            <a:ext cx="2957513" cy="184070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grpSp>
        <p:nvGrpSpPr>
          <p:cNvPr id="34" name="组合 33"/>
          <p:cNvGrpSpPr/>
          <p:nvPr/>
        </p:nvGrpSpPr>
        <p:grpSpPr>
          <a:xfrm>
            <a:off x="29821" y="1471807"/>
            <a:ext cx="939790" cy="2031114"/>
            <a:chOff x="362185" y="1150512"/>
            <a:chExt cx="939790" cy="2031114"/>
          </a:xfrm>
        </p:grpSpPr>
        <p:sp>
          <p:nvSpPr>
            <p:cNvPr id="35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36" name="Picture 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TextBox 20"/>
            <p:cNvSpPr txBox="1"/>
            <p:nvPr/>
          </p:nvSpPr>
          <p:spPr>
            <a:xfrm>
              <a:off x="362185" y="1664415"/>
              <a:ext cx="677108" cy="15172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片</a:t>
              </a:r>
              <a:endParaRPr lang="en-US" altLang="zh-CN" sz="1600" b="1" spc="3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defTabSz="685165">
                <a:defRPr/>
              </a:pP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演示实验</a:t>
              </a:r>
              <a:endParaRPr lang="zh-CN" altLang="en-US" sz="1600" b="1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55569" y="533905"/>
            <a:ext cx="4528109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用电能表测量用电器的电功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率</a:t>
              </a: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/>
      <p:bldP spid="6" grpId="0" bldLvl="0"/>
      <p:bldP spid="7" grpId="0" bldLvl="0"/>
      <p:bldP spid="8" grpId="0" bldLvl="0"/>
      <p:bldP spid="9" grpId="0" bldLvl="0" animBg="1"/>
      <p:bldP spid="10" grpId="0" bldLvl="0"/>
      <p:bldP spid="12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016" y="540694"/>
            <a:ext cx="8829199" cy="44935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600" b="1" dirty="0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3</a:t>
            </a:r>
            <a:r>
              <a:rPr lang="en-US" altLang="zh-CN" sz="2600" b="1" dirty="0" smtClean="0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小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明全家假期外出旅游</a:t>
            </a: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5</a:t>
            </a: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天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，回到家时</a:t>
            </a: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发</a:t>
            </a:r>
            <a:endParaRPr lang="en-US" altLang="zh-CN" sz="26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现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忘记拔掉电视机的插头</a:t>
            </a: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，电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视</a:t>
            </a: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机一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直</a:t>
            </a: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处</a:t>
            </a:r>
            <a:endParaRPr lang="en-US" altLang="zh-CN" sz="26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于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待机状态，其他电器的</a:t>
            </a: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插头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都已经拔掉</a:t>
            </a: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</a:t>
            </a:r>
            <a:endParaRPr lang="en-US" altLang="zh-CN" sz="26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此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时电能表的信息如图所示</a:t>
            </a: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，为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了计算浪</a:t>
            </a: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费</a:t>
            </a:r>
            <a:endParaRPr lang="en-US" altLang="zh-CN" sz="26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了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多少电能，小明进行了如</a:t>
            </a: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下实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验探究：</a:t>
            </a: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让</a:t>
            </a:r>
            <a:endParaRPr lang="en-US" altLang="zh-CN" sz="26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电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视机处于待机状态，关闭</a:t>
            </a: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家中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其他电器</a:t>
            </a: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并</a:t>
            </a:r>
            <a:endParaRPr lang="en-US" altLang="zh-CN" sz="26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将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插头拔掉，观察到电能表</a:t>
            </a: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转动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一圈所用</a:t>
            </a: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的</a:t>
            </a:r>
            <a:endParaRPr lang="en-US" altLang="zh-CN" sz="26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时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间是4min，小明家的电视</a:t>
            </a: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机处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于待机状态时的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hlinkClick r:id="rId2" action="ppaction://hlinksldjump"/>
              </a:rPr>
              <a:t>电功率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是</a:t>
            </a:r>
            <a:r>
              <a:rPr lang="en-US" altLang="zh-CN" sz="2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_________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W</a:t>
            </a: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，小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明家的电能表在外出旅游前的示数</a:t>
            </a:r>
            <a:r>
              <a:rPr lang="zh-CN" altLang="en-US" sz="26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应该是                                      </a:t>
            </a:r>
            <a:r>
              <a:rPr lang="zh-CN" altLang="en-US" sz="26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207" y="825847"/>
            <a:ext cx="2496793" cy="249679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30079" y="4087848"/>
            <a:ext cx="48434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8691" y="4522962"/>
            <a:ext cx="25841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3     1     6     2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20956" y="4557503"/>
            <a:ext cx="2628092" cy="356495"/>
            <a:chOff x="6314127" y="3967792"/>
            <a:chExt cx="2628092" cy="356495"/>
          </a:xfrm>
        </p:grpSpPr>
        <p:sp>
          <p:nvSpPr>
            <p:cNvPr id="3" name="矩形 2"/>
            <p:cNvSpPr/>
            <p:nvPr/>
          </p:nvSpPr>
          <p:spPr>
            <a:xfrm>
              <a:off x="6314127" y="3967792"/>
              <a:ext cx="2628092" cy="35649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6436260" y="3999608"/>
              <a:ext cx="284259" cy="28467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486043" y="4001516"/>
              <a:ext cx="284259" cy="2844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8026396" y="3999609"/>
              <a:ext cx="284259" cy="28467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541106" y="4009672"/>
              <a:ext cx="284259" cy="28467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6959598" y="4001045"/>
              <a:ext cx="284259" cy="28467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065" y="3346839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/>
              <p:cNvSpPr txBox="1"/>
              <p:nvPr/>
            </p:nvSpPr>
            <p:spPr>
              <a:xfrm>
                <a:off x="543464" y="524150"/>
                <a:ext cx="8455984" cy="452431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charset="0"/>
                  </a:rPr>
                  <a:t>解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charset="0"/>
                  </a:rPr>
                  <a:t>：</a:t>
                </a:r>
                <a:r>
                  <a:rPr lang="zh-CN" altLang="en-US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（1）电能表转盘转1圈消耗的电能：</a:t>
                </a:r>
              </a:p>
              <a:p>
                <a:endParaRPr lang="zh-CN" altLang="en-US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  <a:p>
                <a:r>
                  <a:rPr lang="zh-CN" altLang="en-US" sz="2400" b="1" i="1" dirty="0" smtClean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             W</a:t>
                </a:r>
                <a:r>
                  <a:rPr lang="zh-CN" altLang="en-US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=          kW•h=        </a:t>
                </a:r>
                <a:r>
                  <a:rPr lang="zh-CN" altLang="en-US" sz="2400" b="1" dirty="0" smtClean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×</a:t>
                </a:r>
                <a:r>
                  <a:rPr lang="zh-CN" altLang="en-US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3.6×10</a:t>
                </a:r>
                <a:r>
                  <a:rPr lang="zh-CN" altLang="en-US" sz="2400" b="1" baseline="300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6</a:t>
                </a:r>
                <a:r>
                  <a:rPr lang="zh-CN" altLang="en-US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J=1200J，</a:t>
                </a:r>
              </a:p>
              <a:p>
                <a:endParaRPr lang="zh-CN" altLang="en-US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  <a:p>
                <a:r>
                  <a:rPr lang="zh-CN" altLang="en-US" sz="2400" b="1" dirty="0" smtClean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       电</a:t>
                </a:r>
                <a:r>
                  <a:rPr lang="zh-CN" altLang="en-US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视机的待机功率：</a:t>
                </a:r>
                <a:r>
                  <a:rPr lang="zh-CN" altLang="en-US" sz="2400" b="1" i="1" dirty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P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=</a:t>
                </a:r>
                <a:r>
                  <a:rPr lang="zh-CN" altLang="en-US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                     =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5W</a:t>
                </a:r>
                <a:r>
                  <a:rPr lang="zh-CN" altLang="en-US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=0.005kW；</a:t>
                </a:r>
              </a:p>
              <a:p>
                <a:endParaRPr lang="zh-CN" altLang="en-US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         （</a:t>
                </a:r>
                <a:r>
                  <a:rPr lang="zh-CN" altLang="en-US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2）5天时间电视机因待机消耗的电能：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i="1" dirty="0" smtClean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                       </a:t>
                </a:r>
                <a:r>
                  <a:rPr lang="zh-CN" altLang="en-US" sz="2400" b="1" i="1" dirty="0" smtClean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W</a:t>
                </a:r>
                <a:r>
                  <a:rPr lang="zh-CN" altLang="en-US" sz="2400" b="1" baseline="-25000" dirty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总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=</a:t>
                </a:r>
                <a:r>
                  <a:rPr lang="zh-CN" altLang="en-US" sz="2400" b="1" i="1" dirty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Pt</a:t>
                </a:r>
                <a:r>
                  <a:rPr lang="zh-CN" altLang="en-US" sz="2400" b="1" baseline="-25000" dirty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总</a:t>
                </a:r>
                <a:r>
                  <a:rPr lang="zh-CN" altLang="en-US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=</a:t>
                </a:r>
                <a:r>
                  <a:rPr lang="zh-CN" altLang="en-US" sz="2400" b="1" dirty="0" smtClean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0.005kW×5×24h=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0.6kW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·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h</a:t>
                </a:r>
                <a:r>
                  <a:rPr lang="zh-CN" altLang="en-US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，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       小</a:t>
                </a:r>
                <a:r>
                  <a:rPr lang="zh-CN" altLang="en-US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明家的电能表在外出旅游前的示数</a:t>
                </a:r>
                <a:r>
                  <a:rPr lang="zh-CN" altLang="en-US" sz="2400" b="1" dirty="0" smtClean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为</a:t>
                </a:r>
                <a:endParaRPr lang="en-US" altLang="zh-CN" sz="2400" b="1" dirty="0" smtClean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 </a:t>
                </a:r>
                <a:r>
                  <a:rPr lang="en-US" altLang="zh-CN" sz="2400" b="1" dirty="0" smtClean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                      5316.8</a:t>
                </a:r>
                <a:r>
                  <a:rPr lang="zh-CN" altLang="en-US" sz="2400" b="1" dirty="0" smtClean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kW•h</a:t>
                </a:r>
                <a14:m>
                  <m:oMath xmlns:m="http://schemas.openxmlformats.org/officeDocument/2006/math">
                    <m:r>
                      <a:rPr lang="en-US" altLang="zh-CN" sz="2400" b="1" i="1" dirty="0" smtClean="0">
                        <a:latin typeface="Cambria Math"/>
                        <a:ea typeface="宋体" panose="02010600030101010101" pitchFamily="2" charset="-122"/>
                        <a:cs typeface="Times New Roman" panose="02020603050405020304" charset="0"/>
                      </a:rPr>
                      <m:t>−</m:t>
                    </m:r>
                  </m:oMath>
                </a14:m>
                <a:r>
                  <a:rPr lang="zh-CN" altLang="en-US" sz="2400" b="1" dirty="0" smtClean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0.6kW•h=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5316.2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kW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·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h</a:t>
                </a:r>
                <a:r>
                  <a:rPr lang="zh-CN" altLang="en-US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。</a:t>
                </a:r>
              </a:p>
            </p:txBody>
          </p:sp>
        </mc:Choice>
        <mc:Fallback xmlns=""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464" y="524150"/>
                <a:ext cx="8455984" cy="4524315"/>
              </a:xfrm>
              <a:prstGeom prst="rect">
                <a:avLst/>
              </a:prstGeom>
              <a:blipFill rotWithShape="1">
                <a:blip r:embed="rId3"/>
                <a:stretch>
                  <a:fillRect l="-1081" t="-1482" b="-8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5713992"/>
              </p:ext>
            </p:extLst>
          </p:nvPr>
        </p:nvGraphicFramePr>
        <p:xfrm>
          <a:off x="2084969" y="1133475"/>
          <a:ext cx="718478" cy="6762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8" name="Equation" r:id="rId4" imgW="647640" imgH="609480" progId="Equation.DSMT4">
                  <p:embed/>
                </p:oleObj>
              </mc:Choice>
              <mc:Fallback>
                <p:oleObj name="Equation" r:id="rId4" imgW="647640" imgH="60948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84969" y="1133475"/>
                        <a:ext cx="718478" cy="6762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0902697"/>
              </p:ext>
            </p:extLst>
          </p:nvPr>
        </p:nvGraphicFramePr>
        <p:xfrm>
          <a:off x="3709988" y="1139825"/>
          <a:ext cx="721915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9" name="Equation" r:id="rId6" imgW="647640" imgH="609480" progId="Equation.DSMT4">
                  <p:embed/>
                </p:oleObj>
              </mc:Choice>
              <mc:Fallback>
                <p:oleObj name="Equation" r:id="rId6" imgW="647640" imgH="60948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09988" y="1139825"/>
                        <a:ext cx="721915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354041" y="1868745"/>
          <a:ext cx="1459865" cy="681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0" name="Equation" r:id="rId8" imgW="31394400" imgH="14630400" progId="Equation.DSMT4">
                  <p:embed/>
                </p:oleObj>
              </mc:Choice>
              <mc:Fallback>
                <p:oleObj name="Equation" r:id="rId8" imgW="31394400" imgH="14630400" progId="Equation.DSMT4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54041" y="1868745"/>
                        <a:ext cx="1459865" cy="6813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3">
            <a:hlinkClick r:id="rId10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>
            <a:fillRect/>
          </a:stretch>
        </p:blipFill>
        <p:spPr bwMode="auto">
          <a:xfrm>
            <a:off x="8040489" y="4479154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12"/>
          <p:cNvSpPr/>
          <p:nvPr/>
        </p:nvSpPr>
        <p:spPr>
          <a:xfrm>
            <a:off x="1462264" y="1455627"/>
            <a:ext cx="1109406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charset="0"/>
                <a:ea typeface="黑体" panose="02010609060101010101" pitchFamily="49" charset="-122"/>
              </a:rPr>
              <a:t>P </a:t>
            </a:r>
            <a:r>
              <a:rPr lang="en-US" altLang="zh-CN" sz="2400" b="1" dirty="0" smtClean="0">
                <a:latin typeface="Times New Roman" panose="02020603050405020304" charset="0"/>
                <a:ea typeface="黑体" panose="02010609060101010101" pitchFamily="49" charset="-122"/>
              </a:rPr>
              <a:t>= </a:t>
            </a:r>
            <a:r>
              <a:rPr lang="en-US" altLang="zh-CN" sz="2400" b="1" i="1" dirty="0">
                <a:latin typeface="Times New Roman" panose="02020603050405020304" charset="0"/>
                <a:ea typeface="黑体" panose="02010609060101010101" pitchFamily="49" charset="-122"/>
              </a:rPr>
              <a:t>UI </a:t>
            </a:r>
          </a:p>
        </p:txBody>
      </p:sp>
      <p:grpSp>
        <p:nvGrpSpPr>
          <p:cNvPr id="24580" name="组合 24579"/>
          <p:cNvGrpSpPr/>
          <p:nvPr/>
        </p:nvGrpSpPr>
        <p:grpSpPr>
          <a:xfrm>
            <a:off x="1478834" y="2229541"/>
            <a:ext cx="794793" cy="829866"/>
            <a:chOff x="0" y="-64"/>
            <a:chExt cx="668" cy="697"/>
          </a:xfrm>
        </p:grpSpPr>
        <p:sp>
          <p:nvSpPr>
            <p:cNvPr id="24581" name="Rectangle 13"/>
            <p:cNvSpPr/>
            <p:nvPr/>
          </p:nvSpPr>
          <p:spPr>
            <a:xfrm>
              <a:off x="0" y="91"/>
              <a:ext cx="518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charset="0"/>
                  <a:ea typeface="黑体" panose="02010609060101010101" pitchFamily="49" charset="-122"/>
                </a:rPr>
                <a:t>I</a:t>
              </a:r>
              <a:r>
                <a:rPr lang="en-US" altLang="zh-CN" sz="2400" b="1" dirty="0">
                  <a:latin typeface="Times New Roman" panose="02020603050405020304" charset="0"/>
                  <a:ea typeface="黑体" panose="02010609060101010101" pitchFamily="49" charset="-122"/>
                </a:rPr>
                <a:t> </a:t>
              </a:r>
              <a:r>
                <a:rPr lang="en-US" altLang="zh-CN" sz="2400" b="1" dirty="0" smtClean="0">
                  <a:latin typeface="Times New Roman" panose="02020603050405020304" charset="0"/>
                  <a:ea typeface="黑体" panose="02010609060101010101" pitchFamily="49" charset="-122"/>
                </a:rPr>
                <a:t>= </a:t>
              </a:r>
              <a:endParaRPr lang="en-US" altLang="zh-CN" sz="2400" b="1" i="1" dirty="0"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  <p:grpSp>
          <p:nvGrpSpPr>
            <p:cNvPr id="24582" name="组合 24581"/>
            <p:cNvGrpSpPr/>
            <p:nvPr/>
          </p:nvGrpSpPr>
          <p:grpSpPr>
            <a:xfrm>
              <a:off x="367" y="-64"/>
              <a:ext cx="301" cy="697"/>
              <a:chOff x="74" y="-64"/>
              <a:chExt cx="754" cy="697"/>
            </a:xfrm>
          </p:grpSpPr>
          <p:sp>
            <p:nvSpPr>
              <p:cNvPr id="24583" name="Rectangle 18"/>
              <p:cNvSpPr/>
              <p:nvPr/>
            </p:nvSpPr>
            <p:spPr>
              <a:xfrm>
                <a:off x="74" y="-64"/>
                <a:ext cx="754" cy="6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b="1" i="1" dirty="0">
                    <a:latin typeface="Times New Roman" panose="02020603050405020304" charset="0"/>
                    <a:ea typeface="黑体" panose="02010609060101010101" pitchFamily="49" charset="-122"/>
                  </a:rPr>
                  <a:t>U</a:t>
                </a:r>
              </a:p>
              <a:p>
                <a:pPr algn="ctr"/>
                <a:r>
                  <a:rPr lang="en-US" altLang="zh-CN" sz="2400" b="1" i="1" dirty="0">
                    <a:latin typeface="Times New Roman" panose="02020603050405020304" charset="0"/>
                    <a:ea typeface="黑体" panose="02010609060101010101" pitchFamily="49" charset="-122"/>
                  </a:rPr>
                  <a:t>R</a:t>
                </a:r>
              </a:p>
            </p:txBody>
          </p:sp>
          <p:sp>
            <p:nvSpPr>
              <p:cNvPr id="24584" name="Line 19"/>
              <p:cNvSpPr/>
              <p:nvPr/>
            </p:nvSpPr>
            <p:spPr>
              <a:xfrm>
                <a:off x="198" y="287"/>
                <a:ext cx="605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24585" name="AutoShape 27"/>
          <p:cNvSpPr/>
          <p:nvPr/>
        </p:nvSpPr>
        <p:spPr>
          <a:xfrm>
            <a:off x="2458165" y="1660661"/>
            <a:ext cx="197644" cy="977503"/>
          </a:xfrm>
          <a:prstGeom prst="rightBrace">
            <a:avLst>
              <a:gd name="adj1" fmla="val 56029"/>
              <a:gd name="adj2" fmla="val 50000"/>
            </a:avLst>
          </a:prstGeom>
          <a:noFill/>
          <a:ln w="158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24586" name="AutoShape 36"/>
          <p:cNvSpPr/>
          <p:nvPr/>
        </p:nvSpPr>
        <p:spPr>
          <a:xfrm>
            <a:off x="2810590" y="2028087"/>
            <a:ext cx="511969" cy="226219"/>
          </a:xfrm>
          <a:prstGeom prst="rightArrow">
            <a:avLst>
              <a:gd name="adj1" fmla="val 44444"/>
              <a:gd name="adj2" fmla="val 81578"/>
            </a:avLst>
          </a:prstGeom>
          <a:solidFill>
            <a:srgbClr val="FFFF99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Arial" panose="020B0604020202020204" pitchFamily="34" charset="0"/>
            </a:endParaRPr>
          </a:p>
        </p:txBody>
      </p:sp>
      <p:grpSp>
        <p:nvGrpSpPr>
          <p:cNvPr id="24587" name="组合 24586"/>
          <p:cNvGrpSpPr/>
          <p:nvPr/>
        </p:nvGrpSpPr>
        <p:grpSpPr>
          <a:xfrm>
            <a:off x="3429715" y="1285153"/>
            <a:ext cx="1458515" cy="1537701"/>
            <a:chOff x="0" y="-119062"/>
            <a:chExt cx="1944687" cy="2050628"/>
          </a:xfrm>
        </p:grpSpPr>
        <p:sp>
          <p:nvSpPr>
            <p:cNvPr id="24588" name="AutoShape 28"/>
            <p:cNvSpPr/>
            <p:nvPr/>
          </p:nvSpPr>
          <p:spPr>
            <a:xfrm flipH="1">
              <a:off x="0" y="374650"/>
              <a:ext cx="263525" cy="1303337"/>
            </a:xfrm>
            <a:prstGeom prst="rightBrace">
              <a:avLst>
                <a:gd name="adj1" fmla="val 56029"/>
                <a:gd name="adj2" fmla="val 50000"/>
              </a:avLst>
            </a:prstGeom>
            <a:noFill/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dirty="0">
                <a:latin typeface="Arial" panose="020B0604020202020204" pitchFamily="34" charset="0"/>
              </a:endParaRPr>
            </a:p>
          </p:txBody>
        </p:sp>
        <p:sp>
          <p:nvSpPr>
            <p:cNvPr id="24589" name="Rectangle 31"/>
            <p:cNvSpPr/>
            <p:nvPr/>
          </p:nvSpPr>
          <p:spPr>
            <a:xfrm>
              <a:off x="288925" y="1317625"/>
              <a:ext cx="1655762" cy="6139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charset="0"/>
                  <a:ea typeface="黑体" panose="02010609060101010101" pitchFamily="49" charset="-122"/>
                </a:rPr>
                <a:t>P</a:t>
              </a:r>
              <a:r>
                <a:rPr lang="en-US" altLang="zh-CN" sz="2400" b="1" dirty="0">
                  <a:latin typeface="Times New Roman" panose="02020603050405020304" charset="0"/>
                  <a:ea typeface="黑体" panose="02010609060101010101" pitchFamily="49" charset="-122"/>
                </a:rPr>
                <a:t> = </a:t>
              </a:r>
              <a:r>
                <a:rPr lang="en-US" altLang="zh-CN" sz="2400" b="1" i="1" dirty="0">
                  <a:latin typeface="Times New Roman" panose="02020603050405020304" charset="0"/>
                  <a:ea typeface="黑体" panose="02010609060101010101" pitchFamily="49" charset="-122"/>
                </a:rPr>
                <a:t>I</a:t>
              </a:r>
              <a:r>
                <a:rPr lang="en-US" altLang="zh-CN" sz="2400" b="1" baseline="30000" dirty="0">
                  <a:latin typeface="Times New Roman" panose="02020603050405020304" charset="0"/>
                  <a:ea typeface="黑体" panose="02010609060101010101" pitchFamily="49" charset="-122"/>
                </a:rPr>
                <a:t>2</a:t>
              </a:r>
              <a:r>
                <a:rPr lang="en-US" altLang="zh-CN" sz="2400" b="1" i="1" dirty="0">
                  <a:latin typeface="Times New Roman" panose="02020603050405020304" charset="0"/>
                  <a:ea typeface="黑体" panose="02010609060101010101" pitchFamily="49" charset="-122"/>
                </a:rPr>
                <a:t>R</a:t>
              </a:r>
            </a:p>
          </p:txBody>
        </p:sp>
        <p:grpSp>
          <p:nvGrpSpPr>
            <p:cNvPr id="24590" name="组合 24589"/>
            <p:cNvGrpSpPr/>
            <p:nvPr/>
          </p:nvGrpSpPr>
          <p:grpSpPr>
            <a:xfrm>
              <a:off x="231789" y="-119062"/>
              <a:ext cx="1559264" cy="1106488"/>
              <a:chOff x="0" y="-75"/>
              <a:chExt cx="982" cy="697"/>
            </a:xfrm>
          </p:grpSpPr>
          <p:sp>
            <p:nvSpPr>
              <p:cNvPr id="24591" name="Rectangle 29"/>
              <p:cNvSpPr/>
              <p:nvPr/>
            </p:nvSpPr>
            <p:spPr>
              <a:xfrm>
                <a:off x="0" y="122"/>
                <a:ext cx="520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>
                    <a:latin typeface="Times New Roman" panose="02020603050405020304" charset="0"/>
                    <a:ea typeface="黑体" panose="02010609060101010101" pitchFamily="49" charset="-122"/>
                  </a:rPr>
                  <a:t>P</a:t>
                </a:r>
                <a:r>
                  <a:rPr lang="en-US" altLang="zh-CN" sz="2400" b="1">
                    <a:latin typeface="Times New Roman" panose="02020603050405020304" charset="0"/>
                    <a:ea typeface="黑体" panose="02010609060101010101" pitchFamily="49" charset="-122"/>
                  </a:rPr>
                  <a:t> = </a:t>
                </a:r>
                <a:endParaRPr lang="en-US" altLang="zh-CN" sz="2400" b="1" i="1">
                  <a:latin typeface="Times New Roman" panose="02020603050405020304" charset="0"/>
                  <a:ea typeface="黑体" panose="02010609060101010101" pitchFamily="49" charset="-122"/>
                </a:endParaRPr>
              </a:p>
            </p:txBody>
          </p:sp>
          <p:grpSp>
            <p:nvGrpSpPr>
              <p:cNvPr id="24592" name="组合 24591"/>
              <p:cNvGrpSpPr/>
              <p:nvPr/>
            </p:nvGrpSpPr>
            <p:grpSpPr>
              <a:xfrm>
                <a:off x="335" y="-75"/>
                <a:ext cx="647" cy="697"/>
                <a:chOff x="-204" y="-75"/>
                <a:chExt cx="1373" cy="697"/>
              </a:xfrm>
            </p:grpSpPr>
            <p:sp>
              <p:nvSpPr>
                <p:cNvPr id="24593" name="Rectangle 33"/>
                <p:cNvSpPr/>
                <p:nvPr/>
              </p:nvSpPr>
              <p:spPr>
                <a:xfrm>
                  <a:off x="-204" y="-75"/>
                  <a:ext cx="1373" cy="69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2400" b="1" i="1">
                      <a:latin typeface="Times New Roman" panose="02020603050405020304" charset="0"/>
                      <a:ea typeface="黑体" panose="02010609060101010101" pitchFamily="49" charset="-122"/>
                    </a:rPr>
                    <a:t>U</a:t>
                  </a:r>
                  <a:r>
                    <a:rPr lang="en-US" altLang="zh-CN" sz="2400" b="1" baseline="30000">
                      <a:latin typeface="Times New Roman" panose="02020603050405020304" charset="0"/>
                      <a:ea typeface="黑体" panose="02010609060101010101" pitchFamily="49" charset="-122"/>
                    </a:rPr>
                    <a:t>2</a:t>
                  </a:r>
                </a:p>
                <a:p>
                  <a:pPr algn="ctr"/>
                  <a:r>
                    <a:rPr lang="en-US" altLang="zh-CN" sz="2400" b="1" i="1">
                      <a:latin typeface="Times New Roman" panose="02020603050405020304" charset="0"/>
                      <a:ea typeface="黑体" panose="02010609060101010101" pitchFamily="49" charset="-122"/>
                    </a:rPr>
                    <a:t>R</a:t>
                  </a:r>
                </a:p>
              </p:txBody>
            </p:sp>
            <p:sp>
              <p:nvSpPr>
                <p:cNvPr id="24594" name="Line 34"/>
                <p:cNvSpPr/>
                <p:nvPr/>
              </p:nvSpPr>
              <p:spPr>
                <a:xfrm>
                  <a:off x="180" y="288"/>
                  <a:ext cx="605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3" name="文本框 2"/>
          <p:cNvSpPr txBox="1"/>
          <p:nvPr/>
        </p:nvSpPr>
        <p:spPr>
          <a:xfrm>
            <a:off x="5514624" y="1543872"/>
            <a:ext cx="1854041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适用条件：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纯电阻电路</a:t>
            </a:r>
          </a:p>
        </p:txBody>
      </p:sp>
      <p:sp>
        <p:nvSpPr>
          <p:cNvPr id="4" name="AutoShape 28"/>
          <p:cNvSpPr/>
          <p:nvPr/>
        </p:nvSpPr>
        <p:spPr>
          <a:xfrm rot="10800000" flipH="1">
            <a:off x="4888230" y="1667209"/>
            <a:ext cx="260509" cy="977265"/>
          </a:xfrm>
          <a:prstGeom prst="rightBrace">
            <a:avLst>
              <a:gd name="adj1" fmla="val 56029"/>
              <a:gd name="adj2" fmla="val 50000"/>
            </a:avLst>
          </a:prstGeom>
          <a:noFill/>
          <a:ln w="158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2005" y="1839969"/>
            <a:ext cx="1854041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（普适公式）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5280" y="3244368"/>
            <a:ext cx="85367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对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于一段导体而言，知道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四个物理量中的任意两个，就可以选择对应的公式，来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计算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其他两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个量。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209860" y="611542"/>
            <a:ext cx="4528109" cy="495548"/>
            <a:chOff x="2506980" y="579256"/>
            <a:chExt cx="3958508" cy="495548"/>
          </a:xfrm>
        </p:grpSpPr>
        <p:pic>
          <p:nvPicPr>
            <p:cNvPr id="29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6" name="矩形 35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电功率计算的导出公式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5" grpId="0" bldLvl="0" animBg="1"/>
      <p:bldP spid="24586" grpId="0" bldLvl="0" animBg="1"/>
      <p:bldP spid="3" grpId="0" bldLvl="0"/>
      <p:bldP spid="4" grpId="0" bldLvl="0" animBg="1"/>
      <p:bldP spid="5" grpId="0"/>
      <p:bldP spid="2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00" y="1188275"/>
            <a:ext cx="8915400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例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题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夏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季是多雷电的季节，某次雷电的电流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约为2×10</a:t>
            </a:r>
            <a:r>
              <a:rPr lang="zh-CN" altLang="en-US" sz="2800" b="1" baseline="30000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，电压约1×10</a:t>
            </a:r>
            <a:r>
              <a:rPr lang="zh-CN" altLang="en-US" sz="2800" b="1" baseline="30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8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V，放电时间约0.001s</a:t>
            </a:r>
            <a:r>
              <a:rPr lang="zh-CN" altLang="en-US" sz="28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这次雷电的电功率约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_______kW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，释放的电能约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_________J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4800" y="3219600"/>
            <a:ext cx="87565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解：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UI</a:t>
            </a:r>
            <a:r>
              <a:rPr lang="en-US" altLang="zh-CN" sz="28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1×10</a:t>
            </a:r>
            <a:r>
              <a:rPr lang="zh-CN" altLang="en-US" sz="2800" b="1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8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V×2×10</a:t>
            </a:r>
            <a:r>
              <a:rPr lang="zh-CN" altLang="en-US" sz="2800" b="1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4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2×10</a:t>
            </a:r>
            <a:r>
              <a:rPr lang="en-US" altLang="zh-CN" sz="2800" b="1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12</a:t>
            </a: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W=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9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kW</a:t>
            </a:r>
          </a:p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W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Pt</a:t>
            </a:r>
            <a:r>
              <a:rPr lang="en-US" altLang="zh-CN" sz="28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2×10</a:t>
            </a:r>
            <a:r>
              <a:rPr lang="en-US" altLang="zh-CN" sz="2800" b="1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12</a:t>
            </a: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W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×0.001s</a:t>
            </a: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9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J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15354" y="2566156"/>
            <a:ext cx="120417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9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80930" y="2574253"/>
            <a:ext cx="120417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9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209860" y="577659"/>
            <a:ext cx="4528109" cy="495548"/>
            <a:chOff x="2506980" y="579256"/>
            <a:chExt cx="3958508" cy="495548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电功率的计算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>
            <a:fillRect/>
          </a:stretch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/>
          <p:nvPr/>
        </p:nvGrpSpPr>
        <p:grpSpPr bwMode="auto">
          <a:xfrm>
            <a:off x="0" y="0"/>
            <a:ext cx="1630362" cy="400110"/>
            <a:chOff x="321077" y="536227"/>
            <a:chExt cx="1629583" cy="40017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一</a:t>
              </a:r>
              <a:r>
                <a:rPr lang="zh-CN" altLang="en-US" sz="2000" b="1" dirty="0" smtClean="0">
                  <a:solidFill>
                    <a:prstClr val="white"/>
                  </a:solidFill>
                </a:rPr>
                <a:t>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611168" y="1968639"/>
            <a:ext cx="6085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电功率</a:t>
            </a:r>
          </a:p>
        </p:txBody>
      </p: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>
            <a:fillRect/>
          </a:stretch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43840" y="625290"/>
            <a:ext cx="867441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4.</a:t>
            </a:r>
            <a:r>
              <a:rPr 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一</a:t>
            </a:r>
            <a:r>
              <a:rPr 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个阻值为</a:t>
            </a:r>
            <a:r>
              <a:rPr 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10Ω</a:t>
            </a:r>
            <a:r>
              <a:rPr 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的定值电阻与一只灯泡</a:t>
            </a:r>
            <a:r>
              <a:rPr 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串联接到</a:t>
            </a:r>
            <a:r>
              <a:rPr 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4V</a:t>
            </a:r>
            <a:r>
              <a:rPr 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电源上，定值电阻的功率是</a:t>
            </a:r>
            <a:r>
              <a:rPr 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0.1W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r>
              <a:rPr 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求灯泡</a:t>
            </a:r>
            <a:r>
              <a:rPr 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的电功率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43840" y="2137860"/>
            <a:ext cx="8733949" cy="2306955"/>
            <a:chOff x="430" y="3878"/>
            <a:chExt cx="18339" cy="4844"/>
          </a:xfrm>
        </p:grpSpPr>
        <p:sp>
          <p:nvSpPr>
            <p:cNvPr id="4" name="文本框 3"/>
            <p:cNvSpPr txBox="1"/>
            <p:nvPr/>
          </p:nvSpPr>
          <p:spPr>
            <a:xfrm>
              <a:off x="430" y="3878"/>
              <a:ext cx="18339" cy="48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fontAlgn="auto">
                <a:lnSpc>
                  <a:spcPct val="150000"/>
                </a:lnSpc>
              </a:pPr>
              <a:r>
                <a:rPr lang="zh-CN" sz="2400" b="1" dirty="0">
                  <a:solidFill>
                    <a:srgbClr val="0000FF"/>
                  </a:solidFill>
                  <a:ea typeface="宋体" panose="02010600030101010101" pitchFamily="2" charset="-122"/>
                </a:rPr>
                <a:t>解析：</a:t>
              </a:r>
              <a:r>
                <a:rPr lang="zh-CN" sz="2400" b="1" dirty="0">
                  <a:ea typeface="宋体" panose="02010600030101010101" pitchFamily="2" charset="-122"/>
                </a:rPr>
                <a:t>已知定值电阻的电阻值和功率，可根据</a:t>
              </a:r>
              <a:r>
                <a:rPr lang="en-US" sz="2400" b="1" i="1" dirty="0">
                  <a:latin typeface="Times New Roman" panose="02020603050405020304" charset="0"/>
                  <a:ea typeface="宋体" panose="02010600030101010101" pitchFamily="2" charset="-122"/>
                </a:rPr>
                <a:t>P </a:t>
              </a:r>
              <a:r>
                <a:rPr lang="en-US" sz="2400" b="1" dirty="0">
                  <a:latin typeface="Times New Roman" panose="02020603050405020304" charset="0"/>
                  <a:ea typeface="宋体" panose="02010600030101010101" pitchFamily="2" charset="-122"/>
                </a:rPr>
                <a:t>=</a:t>
              </a:r>
              <a:r>
                <a:rPr lang="en-US" sz="2400" b="1" i="1" dirty="0">
                  <a:latin typeface="Times New Roman" panose="02020603050405020304" charset="0"/>
                  <a:ea typeface="宋体" panose="02010600030101010101" pitchFamily="2" charset="-122"/>
                </a:rPr>
                <a:t>I</a:t>
              </a:r>
              <a:r>
                <a:rPr lang="en-US" sz="2400" b="1" baseline="30000" dirty="0">
                  <a:latin typeface="Times New Roman" panose="02020603050405020304" charset="0"/>
                  <a:ea typeface="宋体" panose="02010600030101010101" pitchFamily="2" charset="-122"/>
                </a:rPr>
                <a:t>2</a:t>
              </a:r>
              <a:r>
                <a:rPr lang="en-US" sz="2400" b="1" i="1" dirty="0">
                  <a:latin typeface="Times New Roman" panose="02020603050405020304" charset="0"/>
                  <a:ea typeface="宋体" panose="02010600030101010101" pitchFamily="2" charset="-122"/>
                </a:rPr>
                <a:t>R</a:t>
              </a:r>
              <a:r>
                <a:rPr lang="zh-CN" sz="2400" b="1" dirty="0">
                  <a:ea typeface="宋体" panose="02010600030101010101" pitchFamily="2" charset="-122"/>
                </a:rPr>
                <a:t>或 </a:t>
              </a:r>
              <a:r>
                <a:rPr lang="en-US" sz="2400" b="1" i="1" dirty="0">
                  <a:latin typeface="Times New Roman" panose="02020603050405020304" charset="0"/>
                  <a:ea typeface="宋体" panose="02010600030101010101" pitchFamily="2" charset="-122"/>
                </a:rPr>
                <a:t>P </a:t>
              </a:r>
              <a:r>
                <a:rPr lang="en-US" sz="2400" b="1" dirty="0">
                  <a:latin typeface="Times New Roman" panose="02020603050405020304" charset="0"/>
                  <a:ea typeface="宋体" panose="02010600030101010101" pitchFamily="2" charset="-122"/>
                </a:rPr>
                <a:t>=       </a:t>
              </a:r>
            </a:p>
            <a:p>
              <a:pPr indent="0" fontAlgn="auto">
                <a:lnSpc>
                  <a:spcPct val="150000"/>
                </a:lnSpc>
              </a:pPr>
              <a:r>
                <a:rPr lang="zh-CN" sz="2400" b="1" dirty="0">
                  <a:ea typeface="宋体" panose="02010600030101010101" pitchFamily="2" charset="-122"/>
                  <a:sym typeface="+mn-ea"/>
                </a:rPr>
                <a:t>求出通过定值电阻的电流或定值电阻两端的电压，然后利用串联电路的电流、电压特点求出灯泡两端的电压及通过的电流，最后根据</a:t>
              </a:r>
              <a:r>
                <a:rPr lang="en-US" sz="2400" b="1" i="1" dirty="0"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P</a:t>
              </a:r>
              <a:r>
                <a:rPr lang="en-US" sz="2400" b="1" dirty="0"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=</a:t>
              </a:r>
              <a:r>
                <a:rPr lang="en-US" sz="2400" b="1" i="1" dirty="0"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UI</a:t>
              </a:r>
              <a:r>
                <a:rPr lang="zh-CN" sz="2400" b="1" dirty="0">
                  <a:ea typeface="宋体" panose="02010600030101010101" pitchFamily="2" charset="-122"/>
                  <a:sym typeface="+mn-ea"/>
                </a:rPr>
                <a:t>求出灯泡的电功率</a:t>
              </a:r>
              <a:r>
                <a:rPr lang="zh-CN" altLang="en-US" sz="2400" b="1" dirty="0" smtClean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。</a:t>
              </a:r>
              <a:endParaRPr lang="zh-CN" altLang="en-US" sz="2400" b="1" dirty="0">
                <a:ea typeface="宋体" panose="02010600030101010101" pitchFamily="2" charset="-122"/>
                <a:sym typeface="+mn-ea"/>
              </a:endParaRPr>
            </a:p>
          </p:txBody>
        </p:sp>
        <p:graphicFrame>
          <p:nvGraphicFramePr>
            <p:cNvPr id="11" name="对象 -2147482615"/>
            <p:cNvGraphicFramePr>
              <a:graphicFrameLocks noChangeAspect="1"/>
            </p:cNvGraphicFramePr>
            <p:nvPr/>
          </p:nvGraphicFramePr>
          <p:xfrm>
            <a:off x="17038" y="3879"/>
            <a:ext cx="915" cy="15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61" r:id="rId3" imgW="254000" imgH="419100" progId="Equation.3">
                    <p:embed/>
                  </p:oleObj>
                </mc:Choice>
                <mc:Fallback>
                  <p:oleObj r:id="rId3" imgW="254000" imgH="419100" progId="Equation.3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7038" y="3879"/>
                          <a:ext cx="915" cy="150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文本框 109"/>
          <p:cNvSpPr txBox="1"/>
          <p:nvPr/>
        </p:nvSpPr>
        <p:spPr>
          <a:xfrm>
            <a:off x="2456974" y="4210024"/>
            <a:ext cx="411575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</a:t>
            </a:r>
            <a:r>
              <a:rPr lang="en-US" sz="24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=</a:t>
            </a:r>
            <a:r>
              <a:rPr lang="en-US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U</a:t>
            </a:r>
            <a:r>
              <a:rPr lang="en-US" sz="24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</a:t>
            </a:r>
            <a:r>
              <a:rPr lang="en-US" sz="24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=3V×0.1A=0.3W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．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165" y="1127734"/>
            <a:ext cx="8790146" cy="681514"/>
            <a:chOff x="960" y="1680"/>
            <a:chExt cx="18217" cy="1431"/>
          </a:xfrm>
        </p:grpSpPr>
        <p:sp>
          <p:nvSpPr>
            <p:cNvPr id="108" name="文本框 107"/>
            <p:cNvSpPr txBox="1"/>
            <p:nvPr/>
          </p:nvSpPr>
          <p:spPr>
            <a:xfrm>
              <a:off x="960" y="2002"/>
              <a:ext cx="18217" cy="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sz="2400" b="1" dirty="0">
                  <a:solidFill>
                    <a:srgbClr val="0000FF"/>
                  </a:solidFill>
                  <a:ea typeface="宋体" panose="02010600030101010101" pitchFamily="2" charset="-122"/>
                </a:rPr>
                <a:t>解：</a:t>
              </a:r>
              <a:r>
                <a:rPr lang="zh-CN" sz="2400" b="1" dirty="0">
                  <a:ea typeface="宋体" panose="02010600030101010101" pitchFamily="2" charset="-122"/>
                </a:rPr>
                <a:t>由</a:t>
              </a:r>
              <a:r>
                <a:rPr lang="en-US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P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=</a:t>
              </a:r>
              <a:r>
                <a:rPr lang="en-US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I</a:t>
              </a:r>
              <a:r>
                <a:rPr lang="en-US" sz="2400" b="1" baseline="30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2</a:t>
              </a:r>
              <a:r>
                <a:rPr lang="en-US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R</a:t>
              </a:r>
              <a:r>
                <a:rPr lang="zh-CN" sz="2400" b="1" dirty="0">
                  <a:ea typeface="宋体" panose="02010600030101010101" pitchFamily="2" charset="-122"/>
                </a:rPr>
                <a:t>可得，通过定值电阻的电流：</a:t>
              </a:r>
              <a:r>
                <a:rPr lang="en-US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I</a:t>
              </a:r>
              <a:r>
                <a:rPr lang="en-US" sz="2400" b="1" i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R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=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                  </a:t>
              </a:r>
              <a:r>
                <a:rPr lang="zh-CN" sz="24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=0.1A</a:t>
              </a:r>
              <a:r>
                <a:rPr lang="zh-CN" sz="2400" b="1" dirty="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      </a:t>
              </a:r>
              <a:endParaRPr lang="zh-CN" altLang="en-US" sz="2400" b="1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endParaRPr>
            </a:p>
          </p:txBody>
        </p:sp>
        <p:graphicFrame>
          <p:nvGraphicFramePr>
            <p:cNvPr id="9" name="对象 -2147482614"/>
            <p:cNvGraphicFramePr>
              <a:graphicFrameLocks noChangeAspect="1"/>
            </p:cNvGraphicFramePr>
            <p:nvPr/>
          </p:nvGraphicFramePr>
          <p:xfrm>
            <a:off x="13823" y="1680"/>
            <a:ext cx="3102" cy="14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07" r:id="rId3" imgW="965200" imgH="444500" progId="Equation.3">
                    <p:embed/>
                  </p:oleObj>
                </mc:Choice>
                <mc:Fallback>
                  <p:oleObj r:id="rId3" imgW="965200" imgH="444500" progId="Equation.3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3823" y="1680"/>
                          <a:ext cx="3102" cy="143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120015" y="1854967"/>
            <a:ext cx="8903970" cy="2861310"/>
            <a:chOff x="324" y="3470"/>
            <a:chExt cx="18696" cy="6008"/>
          </a:xfrm>
        </p:grpSpPr>
        <p:sp>
          <p:nvSpPr>
            <p:cNvPr id="109" name="文本框 108"/>
            <p:cNvSpPr txBox="1"/>
            <p:nvPr/>
          </p:nvSpPr>
          <p:spPr>
            <a:xfrm>
              <a:off x="324" y="3470"/>
              <a:ext cx="18696" cy="60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fontAlgn="auto">
                <a:lnSpc>
                  <a:spcPct val="150000"/>
                </a:lnSpc>
              </a:pPr>
              <a:r>
                <a:rPr lang="zh-CN" sz="2400" b="1" dirty="0">
                  <a:ea typeface="宋体" panose="02010600030101010101" pitchFamily="2" charset="-122"/>
                </a:rPr>
                <a:t>根据          </a:t>
              </a:r>
              <a:r>
                <a:rPr lang="zh-CN" sz="2400" b="1" dirty="0">
                  <a:ea typeface="宋体" panose="02010600030101010101" pitchFamily="2" charset="-122"/>
                  <a:sym typeface="+mn-ea"/>
                </a:rPr>
                <a:t>可得，定值电阻两端的电压：</a:t>
              </a:r>
              <a:r>
                <a:rPr lang="en-US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U</a:t>
              </a:r>
              <a:r>
                <a:rPr lang="en-US" sz="2400" b="1" i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R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=</a:t>
              </a:r>
              <a:r>
                <a:rPr lang="en-US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I</a:t>
              </a:r>
              <a:r>
                <a:rPr lang="en-US" sz="2400" b="1" i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R</a:t>
              </a:r>
              <a:r>
                <a:rPr lang="en-US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R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=0.1A×10Ω=1V</a:t>
              </a:r>
              <a:r>
                <a:rPr lang="zh-CN" sz="2400" b="1" dirty="0">
                  <a:ea typeface="宋体" panose="02010600030101010101" pitchFamily="2" charset="-122"/>
                  <a:sym typeface="+mn-ea"/>
                </a:rPr>
                <a:t>因</a:t>
              </a:r>
              <a:r>
                <a:rPr lang="zh-CN" sz="2400" b="1" dirty="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串联电路中总电压等于各分电压之和，</a:t>
              </a:r>
              <a:r>
                <a:rPr lang="zh-CN" sz="2400" b="1" dirty="0">
                  <a:ea typeface="宋体" panose="02010600030101010101" pitchFamily="2" charset="-122"/>
                  <a:sym typeface="+mn-ea"/>
                </a:rPr>
                <a:t>所</a:t>
              </a:r>
              <a:r>
                <a:rPr lang="zh-CN" sz="2400" b="1" dirty="0" smtClean="0">
                  <a:ea typeface="宋体" panose="02010600030101010101" pitchFamily="2" charset="-122"/>
                  <a:sym typeface="+mn-ea"/>
                </a:rPr>
                <a:t>以灯</a:t>
              </a:r>
              <a:r>
                <a:rPr lang="zh-CN" sz="2400" b="1" dirty="0">
                  <a:ea typeface="宋体" panose="02010600030101010101" pitchFamily="2" charset="-122"/>
                  <a:sym typeface="+mn-ea"/>
                </a:rPr>
                <a:t>泡两端的电压</a:t>
              </a:r>
              <a:r>
                <a:rPr lang="zh-CN" sz="2400" b="1" dirty="0" smtClean="0">
                  <a:ea typeface="宋体" panose="02010600030101010101" pitchFamily="2" charset="-122"/>
                  <a:sym typeface="+mn-ea"/>
                </a:rPr>
                <a:t>：</a:t>
              </a:r>
              <a:r>
                <a:rPr lang="en-US" altLang="zh-CN" sz="2400" b="1" dirty="0" smtClean="0">
                  <a:ea typeface="宋体" panose="02010600030101010101" pitchFamily="2" charset="-122"/>
                  <a:sym typeface="+mn-ea"/>
                </a:rPr>
                <a:t>    </a:t>
              </a:r>
            </a:p>
            <a:p>
              <a:pPr indent="0" fontAlgn="auto">
                <a:lnSpc>
                  <a:spcPct val="150000"/>
                </a:lnSpc>
              </a:pPr>
              <a:r>
                <a:rPr lang="en-US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 </a:t>
              </a:r>
              <a:r>
                <a:rPr lang="en-US" sz="2400" b="1" i="1" dirty="0" smtClean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                                U</a:t>
              </a:r>
              <a:r>
                <a:rPr lang="en-US" sz="2400" b="1" baseline="-25000" dirty="0" smtClean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L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=</a:t>
              </a:r>
              <a:r>
                <a:rPr lang="en-US" sz="2400" b="1" i="1" dirty="0" smtClean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U</a:t>
              </a:r>
              <a:r>
                <a:rPr 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－</a:t>
              </a:r>
              <a:r>
                <a:rPr lang="en-US" sz="2400" b="1" i="1" dirty="0" smtClean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U</a:t>
              </a:r>
              <a:r>
                <a:rPr lang="en-US" sz="2400" b="1" i="1" baseline="-25000" dirty="0" smtClean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R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=4V</a:t>
              </a:r>
              <a:r>
                <a:rPr 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－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1V=3V</a:t>
              </a:r>
              <a:endParaRPr lang="zh-CN" sz="2400" b="1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endParaRPr>
            </a:p>
            <a:p>
              <a:pPr indent="0" fontAlgn="auto">
                <a:lnSpc>
                  <a:spcPct val="150000"/>
                </a:lnSpc>
              </a:pPr>
              <a:r>
                <a:rPr lang="zh-CN" sz="2400" b="1" dirty="0">
                  <a:ea typeface="宋体" panose="02010600030101010101" pitchFamily="2" charset="-122"/>
                  <a:sym typeface="+mn-ea"/>
                </a:rPr>
                <a:t>由于</a:t>
              </a:r>
              <a:r>
                <a:rPr lang="zh-CN" sz="2400" b="1" dirty="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串联电路中电流处处相等</a:t>
              </a:r>
              <a:r>
                <a:rPr lang="zh-CN" sz="2400" b="1" dirty="0">
                  <a:ea typeface="宋体" panose="02010600030101010101" pitchFamily="2" charset="-122"/>
                  <a:sym typeface="+mn-ea"/>
                </a:rPr>
                <a:t>，所以</a:t>
              </a:r>
              <a:r>
                <a:rPr lang="en-US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I</a:t>
              </a:r>
              <a:r>
                <a:rPr lang="en-US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L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=</a:t>
              </a:r>
              <a:r>
                <a:rPr lang="en-US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I</a:t>
              </a:r>
              <a:r>
                <a:rPr lang="en-US" sz="2400" b="1" i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R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=0.1A</a:t>
              </a:r>
              <a:endParaRPr lang="zh-CN" sz="2400" b="1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endParaRPr>
            </a:p>
            <a:p>
              <a:pPr indent="0" fontAlgn="auto">
                <a:lnSpc>
                  <a:spcPct val="150000"/>
                </a:lnSpc>
              </a:pPr>
              <a:r>
                <a:rPr lang="zh-CN" sz="2400" b="1" dirty="0">
                  <a:ea typeface="宋体" panose="02010600030101010101" pitchFamily="2" charset="-122"/>
                  <a:sym typeface="+mn-ea"/>
                </a:rPr>
                <a:t>灯泡</a:t>
              </a:r>
              <a:r>
                <a:rPr lang="en-US" sz="2400" b="1" dirty="0"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L</a:t>
              </a:r>
              <a:r>
                <a:rPr lang="zh-CN" sz="2400" b="1" dirty="0">
                  <a:ea typeface="宋体" panose="02010600030101010101" pitchFamily="2" charset="-122"/>
                  <a:sym typeface="+mn-ea"/>
                </a:rPr>
                <a:t>的电功率</a:t>
              </a:r>
              <a:r>
                <a:rPr lang="zh-CN" sz="2400" b="1" dirty="0" smtClean="0">
                  <a:ea typeface="宋体" panose="02010600030101010101" pitchFamily="2" charset="-122"/>
                  <a:sym typeface="+mn-ea"/>
                </a:rPr>
                <a:t>：</a:t>
              </a:r>
              <a:endParaRPr lang="zh-CN" altLang="en-US" sz="2400" b="1" dirty="0">
                <a:ea typeface="宋体" panose="02010600030101010101" pitchFamily="2" charset="-122"/>
                <a:sym typeface="+mn-ea"/>
              </a:endParaRPr>
            </a:p>
          </p:txBody>
        </p:sp>
        <p:graphicFrame>
          <p:nvGraphicFramePr>
            <p:cNvPr id="12" name="对象 -2147482613"/>
            <p:cNvGraphicFramePr>
              <a:graphicFrameLocks noChangeAspect="1"/>
            </p:cNvGraphicFramePr>
            <p:nvPr/>
          </p:nvGraphicFramePr>
          <p:xfrm>
            <a:off x="1676" y="3470"/>
            <a:ext cx="1719" cy="16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08" r:id="rId5" imgW="419100" imgH="393700" progId="Equation.3">
                    <p:embed/>
                  </p:oleObj>
                </mc:Choice>
                <mc:Fallback>
                  <p:oleObj r:id="rId5" imgW="419100" imgH="393700" progId="Equation.3">
                    <p:embed/>
                    <p:pic>
                      <p:nvPicPr>
                        <p:cNvPr id="0" name="图片 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676" y="3470"/>
                          <a:ext cx="1719" cy="163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" name="文本框 13"/>
          <p:cNvSpPr txBox="1"/>
          <p:nvPr/>
        </p:nvSpPr>
        <p:spPr>
          <a:xfrm>
            <a:off x="320040" y="629602"/>
            <a:ext cx="1405255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solidFill>
                  <a:srgbClr val="0000FF"/>
                </a:solidFill>
                <a:ea typeface="宋体" panose="02010600030101010101" pitchFamily="2" charset="-122"/>
              </a:rPr>
              <a:t>方法一：</a:t>
            </a:r>
            <a:endParaRPr lang="zh-CN" altLang="en-US" sz="2400" b="1" dirty="0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文本框 113"/>
          <p:cNvSpPr txBox="1"/>
          <p:nvPr/>
        </p:nvSpPr>
        <p:spPr>
          <a:xfrm>
            <a:off x="133191" y="3334650"/>
            <a:ext cx="8854440" cy="171739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</a:pPr>
            <a:r>
              <a:rPr lang="zh-CN" sz="2400" b="1" dirty="0">
                <a:ea typeface="宋体" panose="02010600030101010101" pitchFamily="2" charset="-122"/>
              </a:rPr>
              <a:t>因</a:t>
            </a:r>
            <a:r>
              <a:rPr lang="zh-CN" sz="2400" b="1" dirty="0">
                <a:solidFill>
                  <a:srgbClr val="FF0000"/>
                </a:solidFill>
                <a:ea typeface="宋体" panose="02010600030101010101" pitchFamily="2" charset="-122"/>
              </a:rPr>
              <a:t>串联电路中总电压等于各分电压之和</a:t>
            </a:r>
            <a:r>
              <a:rPr lang="zh-CN" sz="2400" b="1" dirty="0">
                <a:ea typeface="宋体" panose="02010600030101010101" pitchFamily="2" charset="-122"/>
              </a:rPr>
              <a:t>，所以</a:t>
            </a:r>
            <a:r>
              <a:rPr lang="zh-CN" sz="2400" b="1" dirty="0" smtClean="0">
                <a:ea typeface="宋体" panose="02010600030101010101" pitchFamily="2" charset="-122"/>
              </a:rPr>
              <a:t>，灯泡两端的电压：</a:t>
            </a:r>
            <a:r>
              <a:rPr lang="en-US" altLang="zh-CN" sz="2400" b="1" dirty="0" smtClean="0">
                <a:ea typeface="宋体" panose="02010600030101010101" pitchFamily="2" charset="-122"/>
              </a:rPr>
              <a:t>  </a:t>
            </a:r>
          </a:p>
          <a:p>
            <a:pPr indent="0">
              <a:lnSpc>
                <a:spcPct val="110000"/>
              </a:lnSpc>
            </a:pPr>
            <a:r>
              <a:rPr lang="en-US" sz="2400" b="1" i="1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en-US" sz="2400" b="1" i="1" dirty="0" smtClean="0">
                <a:latin typeface="Times New Roman" panose="02020603050405020304" charset="0"/>
                <a:ea typeface="宋体" panose="02010600030101010101" pitchFamily="2" charset="-122"/>
              </a:rPr>
              <a:t>                                  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U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=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U</a:t>
            </a: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U</a:t>
            </a:r>
            <a:r>
              <a:rPr lang="en-US" sz="2400" b="1" i="1" baseline="-25000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R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=4V</a:t>
            </a: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1V=3V</a:t>
            </a:r>
            <a:endParaRPr lang="zh-CN" sz="2400" b="1" dirty="0" smtClean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110000"/>
              </a:lnSpc>
            </a:pPr>
            <a:r>
              <a:rPr lang="zh-CN" sz="2400" b="1" dirty="0" smtClean="0">
                <a:ea typeface="宋体" panose="02010600030101010101" pitchFamily="2" charset="-122"/>
              </a:rPr>
              <a:t>由</a:t>
            </a:r>
            <a:r>
              <a:rPr lang="zh-CN" sz="2400" b="1" dirty="0">
                <a:ea typeface="宋体" panose="02010600030101010101" pitchFamily="2" charset="-122"/>
              </a:rPr>
              <a:t>于</a:t>
            </a:r>
            <a:r>
              <a:rPr lang="zh-CN" sz="2400" b="1" dirty="0">
                <a:solidFill>
                  <a:srgbClr val="FF0000"/>
                </a:solidFill>
                <a:ea typeface="宋体" panose="02010600030101010101" pitchFamily="2" charset="-122"/>
              </a:rPr>
              <a:t>串联电路中电流处处相等</a:t>
            </a:r>
            <a:r>
              <a:rPr lang="zh-CN" sz="2400" b="1" dirty="0">
                <a:ea typeface="宋体" panose="02010600030101010101" pitchFamily="2" charset="-122"/>
              </a:rPr>
              <a:t>，所以</a:t>
            </a:r>
            <a:r>
              <a:rPr lang="en-US" sz="2400" b="1" i="1" dirty="0">
                <a:latin typeface="Times New Roman" panose="02020603050405020304" charset="0"/>
                <a:ea typeface="宋体" panose="02010600030101010101" pitchFamily="2" charset="-122"/>
              </a:rPr>
              <a:t>I</a:t>
            </a:r>
            <a:r>
              <a:rPr lang="en-US" sz="2400" b="1" baseline="-25000" dirty="0"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=</a:t>
            </a:r>
            <a:r>
              <a:rPr lang="en-US" sz="2400" b="1" i="1" dirty="0">
                <a:latin typeface="Times New Roman" panose="02020603050405020304" charset="0"/>
                <a:ea typeface="宋体" panose="02010600030101010101" pitchFamily="2" charset="-122"/>
              </a:rPr>
              <a:t>I</a:t>
            </a:r>
            <a:r>
              <a:rPr lang="en-US" sz="2400" b="1" i="1" baseline="-25000" dirty="0">
                <a:latin typeface="Times New Roman" panose="02020603050405020304" charset="0"/>
                <a:ea typeface="宋体" panose="02010600030101010101" pitchFamily="2" charset="-122"/>
              </a:rPr>
              <a:t>R</a:t>
            </a:r>
            <a:r>
              <a:rPr 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=0.1A</a:t>
            </a:r>
            <a:endParaRPr lang="zh-CN" sz="2400" b="1" dirty="0">
              <a:ea typeface="宋体" panose="02010600030101010101" pitchFamily="2" charset="-122"/>
            </a:endParaRPr>
          </a:p>
          <a:p>
            <a:pPr indent="0">
              <a:lnSpc>
                <a:spcPct val="110000"/>
              </a:lnSpc>
            </a:pPr>
            <a:r>
              <a:rPr lang="zh-CN" sz="2400" b="1" dirty="0">
                <a:ea typeface="宋体" panose="02010600030101010101" pitchFamily="2" charset="-122"/>
              </a:rPr>
              <a:t>灯泡</a:t>
            </a:r>
            <a:r>
              <a:rPr 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zh-CN" sz="2400" b="1" dirty="0">
                <a:ea typeface="宋体" panose="02010600030101010101" pitchFamily="2" charset="-122"/>
              </a:rPr>
              <a:t>的电功率：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</a:t>
            </a:r>
            <a:r>
              <a:rPr 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=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U</a:t>
            </a:r>
            <a:r>
              <a:rPr 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</a:t>
            </a:r>
            <a:r>
              <a:rPr 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=3V×0.1A=0.3W</a:t>
            </a:r>
            <a:endParaRPr lang="zh-CN" altLang="en-US" sz="24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7663" y="1001052"/>
            <a:ext cx="7852886" cy="693420"/>
            <a:chOff x="1004" y="1082"/>
            <a:chExt cx="16489" cy="1456"/>
          </a:xfrm>
        </p:grpSpPr>
        <p:sp>
          <p:nvSpPr>
            <p:cNvPr id="3" name="文本框 2"/>
            <p:cNvSpPr txBox="1"/>
            <p:nvPr/>
          </p:nvSpPr>
          <p:spPr>
            <a:xfrm>
              <a:off x="1004" y="1327"/>
              <a:ext cx="16489" cy="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sz="2400" b="1" dirty="0">
                  <a:solidFill>
                    <a:srgbClr val="0000FF"/>
                  </a:solidFill>
                  <a:ea typeface="宋体" panose="02010600030101010101" pitchFamily="2" charset="-122"/>
                </a:rPr>
                <a:t>解：</a:t>
              </a:r>
              <a:r>
                <a:rPr lang="zh-CN" sz="2400" b="1" dirty="0">
                  <a:ea typeface="宋体" panose="02010600030101010101" pitchFamily="2" charset="-122"/>
                </a:rPr>
                <a:t>由</a:t>
              </a:r>
              <a:r>
                <a:rPr lang="en-US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P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=       </a:t>
              </a:r>
              <a:r>
                <a:rPr lang="zh-CN" sz="2400" b="1" dirty="0">
                  <a:ea typeface="宋体" panose="02010600030101010101" pitchFamily="2" charset="-122"/>
                  <a:sym typeface="+mn-ea"/>
                </a:rPr>
                <a:t>可得，定值电阻两端的电压：</a:t>
              </a:r>
              <a:endParaRPr lang="zh-CN" altLang="en-US" sz="2400" b="1" dirty="0">
                <a:ea typeface="宋体" panose="02010600030101010101" pitchFamily="2" charset="-122"/>
                <a:sym typeface="+mn-ea"/>
              </a:endParaRPr>
            </a:p>
          </p:txBody>
        </p:sp>
        <p:graphicFrame>
          <p:nvGraphicFramePr>
            <p:cNvPr id="5" name="对象 -21474826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45808175"/>
                </p:ext>
              </p:extLst>
            </p:nvPr>
          </p:nvGraphicFramePr>
          <p:xfrm>
            <a:off x="4017" y="1082"/>
            <a:ext cx="864" cy="14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61" name="Equation" r:id="rId3" imgW="368280" imgH="622080" progId="Equation.DSMT4">
                    <p:embed/>
                  </p:oleObj>
                </mc:Choice>
                <mc:Fallback>
                  <p:oleObj name="Equation" r:id="rId3" imgW="368280" imgH="622080" progId="Equation.DSMT4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017" y="1082"/>
                          <a:ext cx="864" cy="145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2349560" y="1827409"/>
            <a:ext cx="4232910" cy="487563"/>
            <a:chOff x="1751" y="2681"/>
            <a:chExt cx="8000" cy="853"/>
          </a:xfrm>
        </p:grpSpPr>
        <p:sp>
          <p:nvSpPr>
            <p:cNvPr id="111" name="文本框 110"/>
            <p:cNvSpPr txBox="1"/>
            <p:nvPr/>
          </p:nvSpPr>
          <p:spPr>
            <a:xfrm>
              <a:off x="1751" y="2681"/>
              <a:ext cx="8000" cy="80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indent="0"/>
              <a:r>
                <a:rPr lang="en-US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U</a:t>
              </a:r>
              <a:r>
                <a:rPr lang="en-US" sz="2400" b="1" i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R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=                                      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=1V</a:t>
              </a:r>
              <a:endParaRPr lang="zh-CN" altLang="en-US" sz="2400" b="1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endParaRPr>
            </a:p>
          </p:txBody>
        </p:sp>
        <p:graphicFrame>
          <p:nvGraphicFramePr>
            <p:cNvPr id="8" name="对象 -21474826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6651324"/>
                </p:ext>
              </p:extLst>
            </p:nvPr>
          </p:nvGraphicFramePr>
          <p:xfrm>
            <a:off x="3216" y="2681"/>
            <a:ext cx="5069" cy="8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62" name="Equation" r:id="rId5" imgW="2323800" imgH="393480" progId="Equation.DSMT4">
                    <p:embed/>
                  </p:oleObj>
                </mc:Choice>
                <mc:Fallback>
                  <p:oleObj name="Equation" r:id="rId5" imgW="2323800" imgH="393480" progId="Equation.DSMT4">
                    <p:embed/>
                    <p:pic>
                      <p:nvPicPr>
                        <p:cNvPr id="0" name="图片 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216" y="2681"/>
                          <a:ext cx="5069" cy="85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" name="组合 14"/>
          <p:cNvGrpSpPr/>
          <p:nvPr/>
        </p:nvGrpSpPr>
        <p:grpSpPr>
          <a:xfrm>
            <a:off x="196056" y="2439328"/>
            <a:ext cx="8791575" cy="837724"/>
            <a:chOff x="412" y="4927"/>
            <a:chExt cx="18460" cy="1759"/>
          </a:xfrm>
        </p:grpSpPr>
        <p:grpSp>
          <p:nvGrpSpPr>
            <p:cNvPr id="16" name="组合 15"/>
            <p:cNvGrpSpPr/>
            <p:nvPr/>
          </p:nvGrpSpPr>
          <p:grpSpPr>
            <a:xfrm>
              <a:off x="412" y="4927"/>
              <a:ext cx="12358" cy="1527"/>
              <a:chOff x="2491" y="3989"/>
              <a:chExt cx="12358" cy="1527"/>
            </a:xfrm>
          </p:grpSpPr>
          <p:sp>
            <p:nvSpPr>
              <p:cNvPr id="112" name="文本框 111"/>
              <p:cNvSpPr txBox="1"/>
              <p:nvPr/>
            </p:nvSpPr>
            <p:spPr>
              <a:xfrm>
                <a:off x="2491" y="4269"/>
                <a:ext cx="8000" cy="9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indent="0"/>
                <a:r>
                  <a:rPr lang="zh-CN" sz="2400" b="1" dirty="0">
                    <a:ea typeface="宋体" panose="02010600030101010101" pitchFamily="2" charset="-122"/>
                  </a:rPr>
                  <a:t>根据</a:t>
                </a:r>
                <a:endParaRPr lang="zh-CN" altLang="en-US" sz="2400" b="1" dirty="0">
                  <a:ea typeface="宋体" panose="02010600030101010101" pitchFamily="2" charset="-122"/>
                </a:endParaRPr>
              </a:p>
            </p:txBody>
          </p:sp>
          <p:sp>
            <p:nvSpPr>
              <p:cNvPr id="113" name="文本框 112"/>
              <p:cNvSpPr txBox="1"/>
              <p:nvPr/>
            </p:nvSpPr>
            <p:spPr>
              <a:xfrm>
                <a:off x="6133" y="4269"/>
                <a:ext cx="8716" cy="9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indent="0"/>
                <a:r>
                  <a:rPr lang="zh-CN" sz="2400" b="1" dirty="0">
                    <a:ea typeface="宋体" panose="02010600030101010101" pitchFamily="2" charset="-122"/>
                  </a:rPr>
                  <a:t>可得，通过定值电阻的电流：</a:t>
                </a:r>
                <a:endParaRPr lang="zh-CN" altLang="en-US" sz="2400" b="1" dirty="0">
                  <a:ea typeface="宋体" panose="02010600030101010101" pitchFamily="2" charset="-122"/>
                </a:endParaRPr>
              </a:p>
            </p:txBody>
          </p:sp>
          <p:graphicFrame>
            <p:nvGraphicFramePr>
              <p:cNvPr id="17" name="对象 -214748261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85792575"/>
                  </p:ext>
                </p:extLst>
              </p:nvPr>
            </p:nvGraphicFramePr>
            <p:xfrm>
              <a:off x="4085" y="3989"/>
              <a:ext cx="2048" cy="152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263" r:id="rId7" imgW="419100" imgH="393700" progId="Equation.3">
                      <p:embed/>
                    </p:oleObj>
                  </mc:Choice>
                  <mc:Fallback>
                    <p:oleObj r:id="rId7" imgW="419100" imgH="393700" progId="Equation.3">
                      <p:embed/>
                      <p:pic>
                        <p:nvPicPr>
                          <p:cNvPr id="0" name="图片 6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4085" y="3989"/>
                            <a:ext cx="2048" cy="1527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19" name="组合 18"/>
            <p:cNvGrpSpPr/>
            <p:nvPr/>
          </p:nvGrpSpPr>
          <p:grpSpPr>
            <a:xfrm>
              <a:off x="12415" y="4977"/>
              <a:ext cx="6457" cy="1709"/>
              <a:chOff x="4173" y="5361"/>
              <a:chExt cx="6457" cy="1709"/>
            </a:xfrm>
          </p:grpSpPr>
          <p:graphicFrame>
            <p:nvGraphicFramePr>
              <p:cNvPr id="20" name="对象 -214748260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53532440"/>
                  </p:ext>
                </p:extLst>
              </p:nvPr>
            </p:nvGraphicFramePr>
            <p:xfrm>
              <a:off x="5378" y="5361"/>
              <a:ext cx="3100" cy="170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264" name="Equation" r:id="rId9" imgW="1104840" imgH="609480" progId="Equation.DSMT4">
                      <p:embed/>
                    </p:oleObj>
                  </mc:Choice>
                  <mc:Fallback>
                    <p:oleObj name="Equation" r:id="rId9" imgW="1104840" imgH="609480" progId="Equation.DSMT4">
                      <p:embed/>
                      <p:pic>
                        <p:nvPicPr>
                          <p:cNvPr id="0" name="图片 7"/>
                          <p:cNvPicPr/>
                          <p:nvPr/>
                        </p:nvPicPr>
                        <p:blipFill>
                          <a:blip r:embed="rId10"/>
                          <a:stretch>
                            <a:fillRect/>
                          </a:stretch>
                        </p:blipFill>
                        <p:spPr>
                          <a:xfrm>
                            <a:off x="5378" y="5361"/>
                            <a:ext cx="3100" cy="1709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2" name="文本框 21"/>
              <p:cNvSpPr txBox="1"/>
              <p:nvPr/>
            </p:nvSpPr>
            <p:spPr>
              <a:xfrm>
                <a:off x="4173" y="5591"/>
                <a:ext cx="6457" cy="1064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indent="0" algn="l"/>
                <a:r>
                  <a:rPr lang="en-US" sz="2700" b="1" i="1" dirty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sym typeface="+mn-ea"/>
                  </a:rPr>
                  <a:t>I</a:t>
                </a:r>
                <a:r>
                  <a:rPr lang="en-US" sz="2700" b="1" i="1" baseline="-25000" dirty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sym typeface="+mn-ea"/>
                  </a:rPr>
                  <a:t>R</a:t>
                </a:r>
                <a:r>
                  <a:rPr lang="en-US" sz="2700" b="1" dirty="0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sym typeface="+mn-ea"/>
                  </a:rPr>
                  <a:t>=                  =0.1A</a:t>
                </a:r>
                <a:endParaRPr lang="zh-CN" altLang="en-US" sz="2700" b="1" dirty="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endParaRPr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347345" y="492760"/>
            <a:ext cx="1416685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>
              <a:defRPr sz="2400" b="1">
                <a:solidFill>
                  <a:srgbClr val="0000FF"/>
                </a:solidFill>
                <a:ea typeface="宋体" panose="02010600030101010101" pitchFamily="2" charset="-122"/>
              </a:defRPr>
            </a:lvl1pPr>
          </a:lstStyle>
          <a:p>
            <a:r>
              <a:rPr lang="zh-CN" dirty="0"/>
              <a:t>方法二：</a:t>
            </a:r>
            <a:endParaRPr lang="zh-CN" altLang="en-US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199" y="1152181"/>
            <a:ext cx="9031298" cy="230695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 smtClean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2019•齐齐哈尔）周末，妈妈在家用挂烫机熨烫衣物。善于观察的小华发现，当家里只有挂烫机单独使用时，30min后电能表示数由                        变成了                          ，则这段时间挂烫机消耗的电能为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_________</a:t>
            </a:r>
            <a:r>
              <a:rPr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kW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·</a:t>
            </a:r>
            <a:r>
              <a:rPr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h，挂烫机的实际功率为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__________</a:t>
            </a:r>
            <a:r>
              <a:rPr sz="2400" b="1" dirty="0">
                <a:solidFill>
                  <a:prstClr val="black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W。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82382" y="2813050"/>
            <a:ext cx="11595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0.6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11925" y="2813685"/>
            <a:ext cx="11741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1200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28" name="组合 3"/>
          <p:cNvGrpSpPr/>
          <p:nvPr/>
        </p:nvGrpSpPr>
        <p:grpSpPr bwMode="auto">
          <a:xfrm>
            <a:off x="3341692" y="412392"/>
            <a:ext cx="1879997" cy="474345"/>
            <a:chOff x="497257" y="753279"/>
            <a:chExt cx="1881032" cy="475146"/>
          </a:xfrm>
        </p:grpSpPr>
        <p:grpSp>
          <p:nvGrpSpPr>
            <p:cNvPr id="29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1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0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689777" y="2969260"/>
            <a:ext cx="1310974" cy="3683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622420" y="3837306"/>
            <a:ext cx="4465701" cy="1015551"/>
            <a:chOff x="7088" y="6043"/>
            <a:chExt cx="7224" cy="1577"/>
          </a:xfrm>
        </p:grpSpPr>
        <p:sp>
          <p:nvSpPr>
            <p:cNvPr id="4" name="圆角矩形标注 3"/>
            <p:cNvSpPr/>
            <p:nvPr/>
          </p:nvSpPr>
          <p:spPr>
            <a:xfrm>
              <a:off x="7088" y="6043"/>
              <a:ext cx="7224" cy="1577"/>
            </a:xfrm>
            <a:prstGeom prst="wedgeRoundRectCallout">
              <a:avLst>
                <a:gd name="adj1" fmla="val -25096"/>
                <a:gd name="adj2" fmla="val -98002"/>
                <a:gd name="adj3" fmla="val 16667"/>
              </a:avLst>
            </a:prstGeom>
            <a:grpFill/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FF0000"/>
                </a:solidFill>
                <a:sym typeface="+mn-ea"/>
              </a:endParaRPr>
            </a:p>
          </p:txBody>
        </p:sp>
        <p:graphicFrame>
          <p:nvGraphicFramePr>
            <p:cNvPr id="5" name="对象 4">
              <a:hlinkClick r:id="" action="ppaction://ole?verb=0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86620854"/>
                </p:ext>
              </p:extLst>
            </p:nvPr>
          </p:nvGraphicFramePr>
          <p:xfrm>
            <a:off x="7609" y="6200"/>
            <a:ext cx="6071" cy="12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77" name="Equation" r:id="rId4" imgW="2984400" imgH="609480" progId="Equation.DSMT4">
                    <p:embed/>
                  </p:oleObj>
                </mc:Choice>
                <mc:Fallback>
                  <p:oleObj name="Equation" r:id="rId4" imgW="2984400" imgH="6094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7609" y="6200"/>
                          <a:ext cx="6071" cy="124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文本框 5"/>
          <p:cNvSpPr txBox="1"/>
          <p:nvPr/>
        </p:nvSpPr>
        <p:spPr>
          <a:xfrm>
            <a:off x="90487" y="2969260"/>
            <a:ext cx="985838" cy="3683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56515" y="3837305"/>
            <a:ext cx="3515995" cy="1001395"/>
          </a:xfrm>
          <a:prstGeom prst="wedgeRoundRectCallout">
            <a:avLst>
              <a:gd name="adj1" fmla="val -25096"/>
              <a:gd name="adj2" fmla="val -98002"/>
              <a:gd name="adj3" fmla="val 16667"/>
            </a:avLst>
          </a:prstGeom>
          <a:grpFill/>
          <a:ln w="28575" cmpd="sng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=(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124.1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－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123.5)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kW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·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h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=0.6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kW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·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h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82282" y="2351385"/>
            <a:ext cx="2089468" cy="461665"/>
            <a:chOff x="1282382" y="608544"/>
            <a:chExt cx="2089468" cy="461665"/>
          </a:xfrm>
        </p:grpSpPr>
        <p:grpSp>
          <p:nvGrpSpPr>
            <p:cNvPr id="18" name="组合 17"/>
            <p:cNvGrpSpPr/>
            <p:nvPr/>
          </p:nvGrpSpPr>
          <p:grpSpPr>
            <a:xfrm>
              <a:off x="1282382" y="657276"/>
              <a:ext cx="1816100" cy="377825"/>
              <a:chOff x="1282382" y="657276"/>
              <a:chExt cx="1816100" cy="377825"/>
            </a:xfrm>
          </p:grpSpPr>
          <p:pic>
            <p:nvPicPr>
              <p:cNvPr id="15363" name="Picture 3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82382" y="657276"/>
                <a:ext cx="1816100" cy="3778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6" name="矩形 15"/>
              <p:cNvSpPr/>
              <p:nvPr/>
            </p:nvSpPr>
            <p:spPr>
              <a:xfrm>
                <a:off x="2762857" y="702188"/>
                <a:ext cx="288000" cy="288000"/>
              </a:xfrm>
              <a:prstGeom prst="rect">
                <a:avLst/>
              </a:prstGeom>
              <a:grpFill/>
              <a:ln w="1270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1282382" y="608544"/>
              <a:ext cx="20894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0    1  2   3  5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17303" y="2373427"/>
            <a:ext cx="2089468" cy="461665"/>
            <a:chOff x="6324441" y="608544"/>
            <a:chExt cx="2089468" cy="461665"/>
          </a:xfrm>
        </p:grpSpPr>
        <p:grpSp>
          <p:nvGrpSpPr>
            <p:cNvPr id="17" name="组合 16"/>
            <p:cNvGrpSpPr/>
            <p:nvPr/>
          </p:nvGrpSpPr>
          <p:grpSpPr>
            <a:xfrm>
              <a:off x="6350000" y="657277"/>
              <a:ext cx="1816100" cy="377825"/>
              <a:chOff x="6350000" y="657277"/>
              <a:chExt cx="1816100" cy="377825"/>
            </a:xfrm>
          </p:grpSpPr>
          <p:pic>
            <p:nvPicPr>
              <p:cNvPr id="15364" name="Picture 4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00" y="657277"/>
                <a:ext cx="1816100" cy="3778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矩形 45"/>
              <p:cNvSpPr/>
              <p:nvPr/>
            </p:nvSpPr>
            <p:spPr>
              <a:xfrm>
                <a:off x="7830157" y="695377"/>
                <a:ext cx="288000" cy="288000"/>
              </a:xfrm>
              <a:prstGeom prst="rect">
                <a:avLst/>
              </a:prstGeom>
              <a:grpFill/>
              <a:ln w="1270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6324441" y="608544"/>
              <a:ext cx="20894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0    1  2   4  1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75203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3" grpId="0" animBg="1"/>
      <p:bldP spid="6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3375" y="4197641"/>
            <a:ext cx="83439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某用电器的电阻为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100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Ω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，接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在电路中，通过它的电流是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1.2A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，则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该用电器的功率为</a:t>
            </a:r>
            <a:r>
              <a:rPr lang="en-US" sz="2400" b="1" i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__________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W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8838" y="3367537"/>
            <a:ext cx="86106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一把电烙铁接在220V的电路中，通过的电流是350mA，该电烙铁的电功率为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_______W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en-US" sz="24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3375" y="1112752"/>
            <a:ext cx="6169343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图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是测量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_________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的仪表，该仪表的示数是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_________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kW·h；若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家庭电路中只有一台热水器在工作，该表中的金属盘在4min内转过240圈，则该热水器在这段时间内消耗的电能为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kW·h，实际功率为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________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W。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97418" y="1118909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电功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18260" y="2907162"/>
            <a:ext cx="563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0.1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41814" y="2908700"/>
            <a:ext cx="87716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1 500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1060" y="1587408"/>
            <a:ext cx="110799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01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3.6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104" y="1254416"/>
            <a:ext cx="2113121" cy="211312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908343" y="3737282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77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251279" y="4567050"/>
            <a:ext cx="64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144</a:t>
            </a:r>
          </a:p>
        </p:txBody>
      </p:sp>
      <p:grpSp>
        <p:nvGrpSpPr>
          <p:cNvPr id="26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27" name="缺角矩形 26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8" name="缺角矩形 27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9" name="缺角矩形 28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1" name="缺角矩形 30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2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605" y="1851762"/>
            <a:ext cx="2794781" cy="18320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2881" y="505751"/>
            <a:ext cx="8590121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如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图所示，电源电压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U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为10V并保持不变，滑动变阻器规格为“20Ω 1A”。闭合开关S，当滑片P移至最左端时，灯泡正常发光，电流表示数为0.5A；当滑片P移至中点时，电流表示数为0.4A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则 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　　）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A．电路消耗的最小功率为2.5W 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B．滑片P在中点时，灯泡消耗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的</a:t>
            </a:r>
            <a:endParaRPr lang="en-US" altLang="zh-CN" sz="24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altLang="zh-CN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功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率为2.4W 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C．滑片P在中点时，灯泡消耗的功率为3.2W 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D．滑片P在最左端时，2min内电流通过灯泡所做的功为10J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92495" y="1937289"/>
            <a:ext cx="38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611098" y="2341149"/>
            <a:ext cx="132760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最大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20Ω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27710" y="3368022"/>
            <a:ext cx="11023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U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V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834616" y="2641280"/>
            <a:ext cx="10769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=0.4A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63049" y="1145196"/>
            <a:ext cx="8618696" cy="1420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lnSpc>
                <a:spcPct val="120000"/>
              </a:lnSpc>
            </a:pPr>
            <a:r>
              <a:rPr 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将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阻值为10Ω和20Ω的电阻</a:t>
            </a:r>
            <a:r>
              <a:rPr 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R</a:t>
            </a:r>
            <a:r>
              <a:rPr lang="en-US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、</a:t>
            </a:r>
            <a:r>
              <a:rPr lang="en-US" sz="2400" b="1" i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R</a:t>
            </a:r>
            <a:r>
              <a:rPr lang="en-US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串联后接到3V的电源上，求：</a:t>
            </a:r>
          </a:p>
          <a:p>
            <a:pPr indent="0" algn="l">
              <a:lnSpc>
                <a:spcPct val="120000"/>
              </a:lnSpc>
            </a:pPr>
            <a:r>
              <a:rPr 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①电阻</a:t>
            </a:r>
            <a:r>
              <a:rPr 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R</a:t>
            </a:r>
            <a:r>
              <a:rPr lang="en-US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消耗的电功率;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0" algn="l">
              <a:lnSpc>
                <a:spcPct val="120000"/>
              </a:lnSpc>
            </a:pPr>
            <a:r>
              <a:rPr 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②电阻</a:t>
            </a:r>
            <a:r>
              <a:rPr 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R</a:t>
            </a:r>
            <a:r>
              <a:rPr lang="en-US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在2min内消耗的电能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en-US" altLang="zh-CN" sz="24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9619575"/>
              </p:ext>
            </p:extLst>
          </p:nvPr>
        </p:nvGraphicFramePr>
        <p:xfrm>
          <a:off x="430530" y="2607257"/>
          <a:ext cx="6795306" cy="804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8" name="Equation" r:id="rId3" imgW="5638680" imgH="672840" progId="Equation.DSMT4">
                  <p:embed/>
                </p:oleObj>
              </mc:Choice>
              <mc:Fallback>
                <p:oleObj name="Equation" r:id="rId3" imgW="5638680" imgH="672840" progId="Equation.DSMT4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0530" y="2607257"/>
                        <a:ext cx="6795306" cy="804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30530" y="3492950"/>
            <a:ext cx="7196201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①电阻</a:t>
            </a:r>
            <a:r>
              <a:rPr 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R</a:t>
            </a:r>
            <a:r>
              <a:rPr 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消耗的电功率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: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P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R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=(0.1A)</a:t>
            </a:r>
            <a:r>
              <a:rPr lang="en-US" altLang="zh-CN" sz="2400" b="1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</a:t>
            </a: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20Ω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=0.2W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30530" y="4056842"/>
            <a:ext cx="8256270" cy="93634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②电阻</a:t>
            </a:r>
            <a:r>
              <a:rPr 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R</a:t>
            </a:r>
            <a:r>
              <a:rPr 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在2min内消耗的电能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:</a:t>
            </a:r>
          </a:p>
          <a:p>
            <a:pPr algn="l">
              <a:lnSpc>
                <a:spcPct val="120000"/>
              </a:lnSpc>
            </a:pP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         W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R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t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=(0.1A)</a:t>
            </a:r>
            <a:r>
              <a:rPr lang="en-US" altLang="zh-CN" sz="2400" b="1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0Ω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120s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=12J</a:t>
            </a:r>
          </a:p>
        </p:txBody>
      </p:sp>
      <p:grpSp>
        <p:nvGrpSpPr>
          <p:cNvPr id="20" name="组合 1"/>
          <p:cNvGrpSpPr>
            <a:grpSpLocks noChangeAspect="1"/>
          </p:cNvGrpSpPr>
          <p:nvPr/>
        </p:nvGrpSpPr>
        <p:grpSpPr bwMode="auto">
          <a:xfrm>
            <a:off x="3216593" y="627275"/>
            <a:ext cx="2411016" cy="450056"/>
            <a:chOff x="3564387" y="597378"/>
            <a:chExt cx="2247990" cy="419195"/>
          </a:xfrm>
        </p:grpSpPr>
        <p:sp>
          <p:nvSpPr>
            <p:cNvPr id="2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9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2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3182065" y="584412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6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7" name="Text Box 5"/>
          <p:cNvSpPr txBox="1"/>
          <p:nvPr/>
        </p:nvSpPr>
        <p:spPr>
          <a:xfrm>
            <a:off x="4235768" y="2135161"/>
            <a:ext cx="1207770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华文新魏" pitchFamily="2" charset="-122"/>
              </a:rPr>
              <a:t>推出式：</a:t>
            </a:r>
          </a:p>
        </p:txBody>
      </p:sp>
      <p:sp>
        <p:nvSpPr>
          <p:cNvPr id="197638" name="Rectangle 6"/>
          <p:cNvSpPr/>
          <p:nvPr/>
        </p:nvSpPr>
        <p:spPr>
          <a:xfrm>
            <a:off x="1352390" y="899872"/>
            <a:ext cx="916997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华文新魏" pitchFamily="2" charset="-122"/>
              </a:rPr>
              <a:t>意义</a:t>
            </a:r>
          </a:p>
        </p:txBody>
      </p:sp>
      <p:sp>
        <p:nvSpPr>
          <p:cNvPr id="197639" name="Rectangle 7"/>
          <p:cNvSpPr/>
          <p:nvPr/>
        </p:nvSpPr>
        <p:spPr>
          <a:xfrm>
            <a:off x="1949013" y="889866"/>
            <a:ext cx="4400074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华文新魏" pitchFamily="2" charset="-122"/>
              </a:rPr>
              <a:t>：反映电流做功快慢的物理量</a:t>
            </a:r>
          </a:p>
        </p:txBody>
      </p:sp>
      <p:sp>
        <p:nvSpPr>
          <p:cNvPr id="197640" name="Rectangle 8"/>
          <p:cNvSpPr/>
          <p:nvPr/>
        </p:nvSpPr>
        <p:spPr>
          <a:xfrm>
            <a:off x="1351178" y="1517877"/>
            <a:ext cx="918210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华文新魏" pitchFamily="2" charset="-122"/>
              </a:rPr>
              <a:t>定义：</a:t>
            </a:r>
          </a:p>
        </p:txBody>
      </p:sp>
      <p:sp>
        <p:nvSpPr>
          <p:cNvPr id="197646" name="Text Box 14"/>
          <p:cNvSpPr txBox="1"/>
          <p:nvPr/>
        </p:nvSpPr>
        <p:spPr>
          <a:xfrm>
            <a:off x="559753" y="1928786"/>
            <a:ext cx="551815" cy="11315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华文新魏" pitchFamily="2" charset="-122"/>
              </a:rPr>
              <a:t>电功率</a:t>
            </a:r>
          </a:p>
        </p:txBody>
      </p:sp>
      <p:sp>
        <p:nvSpPr>
          <p:cNvPr id="197647" name="AutoShape 15"/>
          <p:cNvSpPr/>
          <p:nvPr/>
        </p:nvSpPr>
        <p:spPr>
          <a:xfrm>
            <a:off x="1187768" y="1130060"/>
            <a:ext cx="128587" cy="2788023"/>
          </a:xfrm>
          <a:prstGeom prst="leftBrace">
            <a:avLst>
              <a:gd name="adj1" fmla="val 152831"/>
              <a:gd name="adj2" fmla="val 50000"/>
            </a:avLst>
          </a:prstGeom>
          <a:noFill/>
          <a:ln w="9525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2400" b="1" dirty="0">
              <a:latin typeface="Times New Roman" panose="02020603050405020304" charset="0"/>
              <a:ea typeface="华文新魏" pitchFamily="2" charset="-122"/>
              <a:cs typeface="Times New Roman" panose="02020603050405020304" charset="0"/>
            </a:endParaRPr>
          </a:p>
        </p:txBody>
      </p:sp>
      <p:sp>
        <p:nvSpPr>
          <p:cNvPr id="197652" name="Rectangle 20"/>
          <p:cNvSpPr/>
          <p:nvPr/>
        </p:nvSpPr>
        <p:spPr>
          <a:xfrm>
            <a:off x="2387441" y="1487779"/>
            <a:ext cx="3488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华文新魏" pitchFamily="2" charset="-122"/>
              </a:rPr>
              <a:t>电功与时间的比值</a:t>
            </a:r>
          </a:p>
        </p:txBody>
      </p:sp>
      <p:sp>
        <p:nvSpPr>
          <p:cNvPr id="197653" name="Text Box 21"/>
          <p:cNvSpPr txBox="1"/>
          <p:nvPr/>
        </p:nvSpPr>
        <p:spPr>
          <a:xfrm>
            <a:off x="1352391" y="2185564"/>
            <a:ext cx="1261413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华文新魏" pitchFamily="2" charset="-122"/>
                <a:cs typeface="Times New Roman" panose="02020603050405020304" charset="0"/>
              </a:rPr>
              <a:t>定义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  <a:ea typeface="华文新魏" pitchFamily="2" charset="-122"/>
                <a:cs typeface="Times New Roman" panose="02020603050405020304" charset="0"/>
              </a:rPr>
              <a:t>式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华文新魏" pitchFamily="2" charset="-122"/>
                <a:cs typeface="Times New Roman" panose="02020603050405020304" charset="0"/>
              </a:rPr>
              <a:t>: 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charset="0"/>
              <a:ea typeface="华文新魏" pitchFamily="2" charset="-122"/>
              <a:cs typeface="Times New Roman" panose="02020603050405020304" charset="0"/>
            </a:endParaRPr>
          </a:p>
        </p:txBody>
      </p:sp>
      <p:grpSp>
        <p:nvGrpSpPr>
          <p:cNvPr id="32770" name="组合 32769"/>
          <p:cNvGrpSpPr/>
          <p:nvPr/>
        </p:nvGrpSpPr>
        <p:grpSpPr>
          <a:xfrm>
            <a:off x="2733674" y="1978252"/>
            <a:ext cx="1397794" cy="829866"/>
            <a:chOff x="-31" y="45"/>
            <a:chExt cx="1174" cy="697"/>
          </a:xfrm>
        </p:grpSpPr>
        <p:sp>
          <p:nvSpPr>
            <p:cNvPr id="2" name="Rectangle 11"/>
            <p:cNvSpPr/>
            <p:nvPr/>
          </p:nvSpPr>
          <p:spPr>
            <a:xfrm>
              <a:off x="-31" y="97"/>
              <a:ext cx="1174" cy="624"/>
            </a:xfrm>
            <a:prstGeom prst="rect">
              <a:avLst/>
            </a:prstGeom>
            <a:solidFill>
              <a:srgbClr val="FFFF99"/>
            </a:solidFill>
            <a:ln w="19050" cap="flat" cmpd="sng">
              <a:solidFill>
                <a:srgbClr val="99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pSp>
          <p:nvGrpSpPr>
            <p:cNvPr id="32772" name="组合 32771"/>
            <p:cNvGrpSpPr/>
            <p:nvPr/>
          </p:nvGrpSpPr>
          <p:grpSpPr>
            <a:xfrm>
              <a:off x="181" y="45"/>
              <a:ext cx="785" cy="697"/>
              <a:chOff x="0" y="0"/>
              <a:chExt cx="785" cy="697"/>
            </a:xfrm>
          </p:grpSpPr>
          <p:sp>
            <p:nvSpPr>
              <p:cNvPr id="32773" name="Rectangle 6"/>
              <p:cNvSpPr/>
              <p:nvPr/>
            </p:nvSpPr>
            <p:spPr>
              <a:xfrm>
                <a:off x="0" y="121"/>
                <a:ext cx="510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 dirty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P 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=   </a:t>
                </a:r>
              </a:p>
            </p:txBody>
          </p:sp>
          <p:grpSp>
            <p:nvGrpSpPr>
              <p:cNvPr id="32774" name="组合 32773"/>
              <p:cNvGrpSpPr/>
              <p:nvPr/>
            </p:nvGrpSpPr>
            <p:grpSpPr>
              <a:xfrm>
                <a:off x="387" y="0"/>
                <a:ext cx="398" cy="697"/>
                <a:chOff x="0" y="0"/>
                <a:chExt cx="398" cy="697"/>
              </a:xfrm>
            </p:grpSpPr>
            <p:sp>
              <p:nvSpPr>
                <p:cNvPr id="32775" name="Rectangle 7"/>
                <p:cNvSpPr/>
                <p:nvPr/>
              </p:nvSpPr>
              <p:spPr>
                <a:xfrm>
                  <a:off x="0" y="0"/>
                  <a:ext cx="398" cy="69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i="1" dirty="0">
                      <a:solidFill>
                        <a:schemeClr val="tx1"/>
                      </a:solidFill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W</a:t>
                  </a:r>
                </a:p>
                <a:p>
                  <a:pPr algn="ctr"/>
                  <a:r>
                    <a:rPr lang="en-US" altLang="zh-CN" sz="2400" b="1" i="1" dirty="0">
                      <a:solidFill>
                        <a:schemeClr val="tx1"/>
                      </a:solidFill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t</a:t>
                  </a:r>
                </a:p>
              </p:txBody>
            </p:sp>
            <p:sp>
              <p:nvSpPr>
                <p:cNvPr id="32776" name="Line 8"/>
                <p:cNvSpPr/>
                <p:nvPr/>
              </p:nvSpPr>
              <p:spPr>
                <a:xfrm>
                  <a:off x="63" y="328"/>
                  <a:ext cx="272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24579" name="Rectangle 12"/>
          <p:cNvSpPr/>
          <p:nvPr/>
        </p:nvSpPr>
        <p:spPr>
          <a:xfrm>
            <a:off x="5443538" y="2106826"/>
            <a:ext cx="95821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P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= 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UI </a:t>
            </a:r>
          </a:p>
        </p:txBody>
      </p:sp>
      <p:sp>
        <p:nvSpPr>
          <p:cNvPr id="30728" name="矩形 30727"/>
          <p:cNvSpPr/>
          <p:nvPr/>
        </p:nvSpPr>
        <p:spPr>
          <a:xfrm>
            <a:off x="1353032" y="3032455"/>
            <a:ext cx="7509510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千瓦时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: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功率为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 kW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的用电器使用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 h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所消耗的电能。</a:t>
            </a:r>
          </a:p>
        </p:txBody>
      </p:sp>
      <p:sp>
        <p:nvSpPr>
          <p:cNvPr id="24586" name="AutoShape 36"/>
          <p:cNvSpPr/>
          <p:nvPr/>
        </p:nvSpPr>
        <p:spPr>
          <a:xfrm>
            <a:off x="6441258" y="2208505"/>
            <a:ext cx="511969" cy="226219"/>
          </a:xfrm>
          <a:prstGeom prst="rightArrow">
            <a:avLst>
              <a:gd name="adj1" fmla="val 44444"/>
              <a:gd name="adj2" fmla="val 81578"/>
            </a:avLst>
          </a:prstGeom>
          <a:solidFill>
            <a:srgbClr val="FFFF99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24587" name="组合 24586"/>
          <p:cNvGrpSpPr/>
          <p:nvPr/>
        </p:nvGrpSpPr>
        <p:grpSpPr>
          <a:xfrm>
            <a:off x="7025879" y="1439693"/>
            <a:ext cx="1458515" cy="1537701"/>
            <a:chOff x="0" y="-119062"/>
            <a:chExt cx="1944687" cy="2050628"/>
          </a:xfrm>
        </p:grpSpPr>
        <p:sp>
          <p:nvSpPr>
            <p:cNvPr id="24588" name="AutoShape 28"/>
            <p:cNvSpPr/>
            <p:nvPr/>
          </p:nvSpPr>
          <p:spPr>
            <a:xfrm flipH="1">
              <a:off x="0" y="374650"/>
              <a:ext cx="263525" cy="1303337"/>
            </a:xfrm>
            <a:prstGeom prst="rightBrace">
              <a:avLst>
                <a:gd name="adj1" fmla="val 56029"/>
                <a:gd name="adj2" fmla="val 50000"/>
              </a:avLst>
            </a:prstGeom>
            <a:noFill/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24589" name="Rectangle 31"/>
            <p:cNvSpPr/>
            <p:nvPr/>
          </p:nvSpPr>
          <p:spPr>
            <a:xfrm>
              <a:off x="288925" y="1317625"/>
              <a:ext cx="1655762" cy="6139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P</a:t>
              </a:r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 = </a:t>
              </a:r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I</a:t>
              </a:r>
              <a:r>
                <a:rPr lang="en-US" altLang="zh-CN" sz="2400" b="1" baseline="30000" dirty="0"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2</a:t>
              </a:r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R</a:t>
              </a:r>
            </a:p>
          </p:txBody>
        </p:sp>
        <p:grpSp>
          <p:nvGrpSpPr>
            <p:cNvPr id="24590" name="组合 24589"/>
            <p:cNvGrpSpPr/>
            <p:nvPr/>
          </p:nvGrpSpPr>
          <p:grpSpPr>
            <a:xfrm>
              <a:off x="231789" y="-119062"/>
              <a:ext cx="1559264" cy="1106488"/>
              <a:chOff x="0" y="-75"/>
              <a:chExt cx="982" cy="697"/>
            </a:xfrm>
          </p:grpSpPr>
          <p:sp>
            <p:nvSpPr>
              <p:cNvPr id="24591" name="Rectangle 29"/>
              <p:cNvSpPr/>
              <p:nvPr/>
            </p:nvSpPr>
            <p:spPr>
              <a:xfrm>
                <a:off x="0" y="122"/>
                <a:ext cx="520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>
                    <a:solidFill>
                      <a:schemeClr val="tx1"/>
                    </a:solidFill>
                    <a:latin typeface="Times New Roman" panose="02020603050405020304" charset="0"/>
                    <a:ea typeface="黑体" panose="02010609060101010101" pitchFamily="49" charset="-122"/>
                    <a:cs typeface="Times New Roman" panose="02020603050405020304" charset="0"/>
                  </a:rPr>
                  <a:t>P</a:t>
                </a:r>
                <a:r>
                  <a:rPr lang="en-US" altLang="zh-CN" sz="2400" b="1">
                    <a:solidFill>
                      <a:schemeClr val="tx1"/>
                    </a:solidFill>
                    <a:latin typeface="Times New Roman" panose="02020603050405020304" charset="0"/>
                    <a:ea typeface="黑体" panose="02010609060101010101" pitchFamily="49" charset="-122"/>
                    <a:cs typeface="Times New Roman" panose="02020603050405020304" charset="0"/>
                  </a:rPr>
                  <a:t> = </a:t>
                </a:r>
                <a:endParaRPr lang="en-US" altLang="zh-CN" sz="2400" b="1" i="1"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endParaRPr>
              </a:p>
            </p:txBody>
          </p:sp>
          <p:grpSp>
            <p:nvGrpSpPr>
              <p:cNvPr id="24592" name="组合 24591"/>
              <p:cNvGrpSpPr/>
              <p:nvPr/>
            </p:nvGrpSpPr>
            <p:grpSpPr>
              <a:xfrm>
                <a:off x="335" y="-75"/>
                <a:ext cx="647" cy="697"/>
                <a:chOff x="-204" y="-75"/>
                <a:chExt cx="1373" cy="697"/>
              </a:xfrm>
            </p:grpSpPr>
            <p:sp>
              <p:nvSpPr>
                <p:cNvPr id="24593" name="Rectangle 33"/>
                <p:cNvSpPr/>
                <p:nvPr/>
              </p:nvSpPr>
              <p:spPr>
                <a:xfrm>
                  <a:off x="-204" y="-75"/>
                  <a:ext cx="1373" cy="69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2400" b="1" i="1" dirty="0">
                      <a:solidFill>
                        <a:schemeClr val="tx1"/>
                      </a:solidFill>
                      <a:latin typeface="Times New Roman" panose="02020603050405020304" charset="0"/>
                      <a:ea typeface="黑体" panose="02010609060101010101" pitchFamily="49" charset="-122"/>
                      <a:cs typeface="Times New Roman" panose="02020603050405020304" charset="0"/>
                    </a:rPr>
                    <a:t>U</a:t>
                  </a:r>
                  <a:r>
                    <a:rPr lang="en-US" altLang="zh-CN" sz="2400" b="1" baseline="30000" dirty="0">
                      <a:solidFill>
                        <a:schemeClr val="tx1"/>
                      </a:solidFill>
                      <a:latin typeface="Times New Roman" panose="02020603050405020304" charset="0"/>
                      <a:ea typeface="黑体" panose="02010609060101010101" pitchFamily="49" charset="-122"/>
                      <a:cs typeface="Times New Roman" panose="02020603050405020304" charset="0"/>
                    </a:rPr>
                    <a:t>2</a:t>
                  </a:r>
                </a:p>
                <a:p>
                  <a:pPr algn="ctr"/>
                  <a:r>
                    <a:rPr lang="en-US" altLang="zh-CN" sz="2400" b="1" i="1" dirty="0">
                      <a:solidFill>
                        <a:schemeClr val="tx1"/>
                      </a:solidFill>
                      <a:latin typeface="Times New Roman" panose="02020603050405020304" charset="0"/>
                      <a:ea typeface="黑体" panose="02010609060101010101" pitchFamily="49" charset="-122"/>
                      <a:cs typeface="Times New Roman" panose="02020603050405020304" charset="0"/>
                    </a:rPr>
                    <a:t>R</a:t>
                  </a:r>
                </a:p>
              </p:txBody>
            </p:sp>
            <p:sp>
              <p:nvSpPr>
                <p:cNvPr id="24594" name="Line 34"/>
                <p:cNvSpPr/>
                <p:nvPr/>
              </p:nvSpPr>
              <p:spPr>
                <a:xfrm>
                  <a:off x="180" y="288"/>
                  <a:ext cx="605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103" name="文本框 102"/>
          <p:cNvSpPr txBox="1"/>
          <p:nvPr/>
        </p:nvSpPr>
        <p:spPr>
          <a:xfrm>
            <a:off x="1386125" y="3687895"/>
            <a:ext cx="5922645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kW·h=1 kW×1 h</a:t>
            </a: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Pt</a:t>
            </a: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7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7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7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7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7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7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7" grpId="0" animBg="1"/>
      <p:bldP spid="197638" grpId="0" animBg="1"/>
      <p:bldP spid="197639" grpId="0"/>
      <p:bldP spid="197640" grpId="0" animBg="1"/>
      <p:bldP spid="197646" grpId="0" animBg="1"/>
      <p:bldP spid="197647" grpId="0" bldLvl="0" animBg="1"/>
      <p:bldP spid="197652" grpId="0"/>
      <p:bldP spid="197653" grpId="0" animBg="1"/>
      <p:bldP spid="24579" grpId="0"/>
      <p:bldP spid="30728" grpId="0" animBg="1"/>
      <p:bldP spid="24586" grpId="0" bldLvl="0" animBg="1"/>
      <p:bldP spid="10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>
            <a:fillRect/>
          </a:stretch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/>
          <p:nvPr/>
        </p:nvGrpSpPr>
        <p:grpSpPr bwMode="auto">
          <a:xfrm>
            <a:off x="0" y="0"/>
            <a:ext cx="1630362" cy="400110"/>
            <a:chOff x="321077" y="536227"/>
            <a:chExt cx="1629583" cy="40017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第二课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611168" y="1968639"/>
            <a:ext cx="6085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额定电压、额定功率</a:t>
            </a:r>
          </a:p>
        </p:txBody>
      </p: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>
            <a:fillRect/>
          </a:stretch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u=2690275413,1140224765&amp;fm=214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605" y="1196975"/>
            <a:ext cx="4878070" cy="34480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66740" y="1027721"/>
            <a:ext cx="3299460" cy="1938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大量的实验表明，在不同的电压下，同一个用电器的电功率不一样大；用电器实际的电功率随着它两端的电压而改变。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734050" y="3427516"/>
            <a:ext cx="3358515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</a:rPr>
              <a:t>说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一个用电器的电功率是多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</a:rPr>
              <a:t>大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时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</a:rPr>
              <a:t>，要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指明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工作电压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8" name="下箭头 7"/>
          <p:cNvSpPr/>
          <p:nvPr/>
        </p:nvSpPr>
        <p:spPr>
          <a:xfrm>
            <a:off x="7212719" y="2965741"/>
            <a:ext cx="286385" cy="39821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4" name="组合 18"/>
          <p:cNvGrpSpPr/>
          <p:nvPr/>
        </p:nvGrpSpPr>
        <p:grpSpPr bwMode="auto">
          <a:xfrm>
            <a:off x="2768283" y="601001"/>
            <a:ext cx="1487805" cy="426720"/>
            <a:chOff x="2004695" y="686607"/>
            <a:chExt cx="1983740" cy="570436"/>
          </a:xfrm>
        </p:grpSpPr>
        <p:sp>
          <p:nvSpPr>
            <p:cNvPr id="25" name="圆角矩形 24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sz="2400" b="1" dirty="0" smtClean="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3</a:t>
              </a:r>
              <a:endParaRPr lang="en-US" sz="2400" b="1" dirty="0">
                <a:solidFill>
                  <a:sysClr val="window" lastClr="FFFFFF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7" name="矩形 4"/>
          <p:cNvSpPr>
            <a:spLocks noChangeArrowheads="1"/>
          </p:cNvSpPr>
          <p:nvPr/>
        </p:nvSpPr>
        <p:spPr bwMode="auto">
          <a:xfrm>
            <a:off x="4461510" y="563880"/>
            <a:ext cx="441833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</a:rPr>
              <a:t>额定电压    额定功率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063490" y="3123221"/>
            <a:ext cx="3608972" cy="95218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电能表铝盘转动快慢跟接入电路中的用电器有关。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386" name="Rectangle 2"/>
          <p:cNvSpPr/>
          <p:nvPr/>
        </p:nvSpPr>
        <p:spPr>
          <a:xfrm>
            <a:off x="5063490" y="986236"/>
            <a:ext cx="3608972" cy="9787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电路中的负载越大，电能表铝盘转动得越快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3" name="下箭头 2"/>
          <p:cNvSpPr/>
          <p:nvPr/>
        </p:nvSpPr>
        <p:spPr>
          <a:xfrm>
            <a:off x="6779419" y="2079556"/>
            <a:ext cx="448151" cy="8720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6" name="图片 5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8620" y="1231656"/>
            <a:ext cx="3449750" cy="256781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grpSp>
        <p:nvGrpSpPr>
          <p:cNvPr id="15" name="组合 14"/>
          <p:cNvGrpSpPr/>
          <p:nvPr/>
        </p:nvGrpSpPr>
        <p:grpSpPr>
          <a:xfrm>
            <a:off x="350699" y="1098424"/>
            <a:ext cx="837045" cy="3209343"/>
            <a:chOff x="464930" y="1150512"/>
            <a:chExt cx="837045" cy="3209343"/>
          </a:xfrm>
        </p:grpSpPr>
        <p:sp>
          <p:nvSpPr>
            <p:cNvPr id="16" name="右箭头标注 18"/>
            <p:cNvSpPr/>
            <p:nvPr/>
          </p:nvSpPr>
          <p:spPr>
            <a:xfrm>
              <a:off x="464930" y="1150512"/>
              <a:ext cx="837045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TextBox 20"/>
            <p:cNvSpPr txBox="1"/>
            <p:nvPr/>
          </p:nvSpPr>
          <p:spPr>
            <a:xfrm>
              <a:off x="487931" y="1668378"/>
              <a:ext cx="430887" cy="269147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放实验视</a:t>
              </a: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频</a:t>
              </a: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386" grpId="0" uiExpand="1" build="p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98363" y="1963678"/>
            <a:ext cx="88258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额定功率</a:t>
            </a:r>
            <a:r>
              <a:rPr 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——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用电器在额定电压下工作时的功率</a:t>
            </a:r>
            <a:r>
              <a:rPr lang="zh-CN" altLang="en-US" sz="28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8363" y="3148282"/>
            <a:ext cx="805148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如节能灯上标</a:t>
            </a:r>
            <a:r>
              <a:rPr lang="zh-CN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着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“</a:t>
            </a:r>
            <a:r>
              <a:rPr 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220V  24W</a:t>
            </a:r>
            <a:r>
              <a:rPr lang="zh-CN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”，表</a:t>
            </a:r>
            <a:r>
              <a:rPr 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示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额定电压是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220V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额定功率是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24W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en-US" altLang="zh-CN" sz="24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8363" y="1365757"/>
            <a:ext cx="66179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额定电压</a:t>
            </a:r>
            <a:r>
              <a:rPr 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用电器正常工作时的电压</a:t>
            </a:r>
            <a:r>
              <a:rPr lang="zh-CN" altLang="en-US" sz="28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8363" y="2598217"/>
            <a:ext cx="697547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用电器的铭牌上标有额定电压和额定功率</a:t>
            </a:r>
            <a:r>
              <a:rPr lang="zh-CN" altLang="en-US" sz="28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3" name="上箭头标注 2"/>
          <p:cNvSpPr/>
          <p:nvPr/>
        </p:nvSpPr>
        <p:spPr>
          <a:xfrm>
            <a:off x="5947999" y="3658671"/>
            <a:ext cx="2416817" cy="775970"/>
          </a:xfrm>
          <a:prstGeom prst="upArrow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正常工作的条件</a:t>
            </a:r>
          </a:p>
        </p:txBody>
      </p:sp>
      <p:sp>
        <p:nvSpPr>
          <p:cNvPr id="6" name="上箭头标注 5"/>
          <p:cNvSpPr/>
          <p:nvPr/>
        </p:nvSpPr>
        <p:spPr>
          <a:xfrm>
            <a:off x="1272998" y="3979279"/>
            <a:ext cx="2874010" cy="765175"/>
          </a:xfrm>
          <a:prstGeom prst="upArrowCallou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正常工作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性能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132223" y="592194"/>
            <a:ext cx="4528109" cy="495548"/>
            <a:chOff x="2506980" y="579256"/>
            <a:chExt cx="3958508" cy="495548"/>
          </a:xfrm>
        </p:grpSpPr>
        <p:pic>
          <p:nvPicPr>
            <p:cNvPr id="16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额定电压与额定功率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  <p:bldP spid="10" grpId="0"/>
      <p:bldP spid="3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43977"/>
            <a:ext cx="4429125" cy="32322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576" y="1287277"/>
            <a:ext cx="4936331" cy="36609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25" y="1471585"/>
            <a:ext cx="4607242" cy="3292318"/>
          </a:xfrm>
          <a:prstGeom prst="rect">
            <a:avLst/>
          </a:prstGeom>
        </p:spPr>
      </p:pic>
      <p:sp>
        <p:nvSpPr>
          <p:cNvPr id="101" name="文本框 100"/>
          <p:cNvSpPr txBox="1"/>
          <p:nvPr/>
        </p:nvSpPr>
        <p:spPr>
          <a:xfrm>
            <a:off x="3786664" y="541679"/>
            <a:ext cx="5305901" cy="12779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</a:pP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用滑动变阻器改变小灯泡（标有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“2V”</a:t>
            </a: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）两端的电压，观察小灯泡在不同电压下工作时的亮度情况。</a:t>
            </a:r>
            <a:endParaRPr lang="zh-CN" altLang="en-US" sz="24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4907756" y="2030227"/>
          <a:ext cx="4219575" cy="4178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3195"/>
                <a:gridCol w="1402715"/>
                <a:gridCol w="1383665"/>
              </a:tblGrid>
              <a:tr h="4178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实际电压</a:t>
                      </a: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实际功率</a:t>
                      </a: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亮暗程度</a:t>
                      </a:r>
                      <a:endParaRPr lang="en-US" altLang="en-US" sz="2400" b="1" dirty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5025866" y="4416187"/>
            <a:ext cx="385572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灯泡的亮度决定于实际功率</a:t>
            </a:r>
          </a:p>
        </p:txBody>
      </p:sp>
      <p:sp>
        <p:nvSpPr>
          <p:cNvPr id="10" name="下箭头 9"/>
          <p:cNvSpPr/>
          <p:nvPr/>
        </p:nvSpPr>
        <p:spPr>
          <a:xfrm>
            <a:off x="6771560" y="3747876"/>
            <a:ext cx="364331" cy="63436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aphicFrame>
        <p:nvGraphicFramePr>
          <p:cNvPr id="11" name="表格 10"/>
          <p:cNvGraphicFramePr/>
          <p:nvPr>
            <p:extLst>
              <p:ext uri="{D42A27DB-BD31-4B8C-83A1-F6EECF244321}">
                <p14:modId xmlns:p14="http://schemas.microsoft.com/office/powerpoint/2010/main" val="2672031526"/>
              </p:ext>
            </p:extLst>
          </p:nvPr>
        </p:nvGraphicFramePr>
        <p:xfrm>
          <a:off x="4907756" y="2448057"/>
          <a:ext cx="4219575" cy="4380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3195"/>
                <a:gridCol w="1402715"/>
                <a:gridCol w="1383665"/>
              </a:tblGrid>
              <a:tr h="438018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i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U</a:t>
                      </a:r>
                      <a:r>
                        <a:rPr lang="en-US" sz="2400" b="1" baseline="-25000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实</a:t>
                      </a:r>
                      <a:r>
                        <a:rPr lang="en-US" sz="24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＜</a:t>
                      </a:r>
                      <a:r>
                        <a:rPr lang="en-US" sz="2400" b="1" i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U</a:t>
                      </a:r>
                      <a:r>
                        <a:rPr lang="en-US" sz="2400" b="1" baseline="-25000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额</a:t>
                      </a:r>
                      <a:endParaRPr lang="en-US" altLang="en-US" sz="2400" b="1" i="1" dirty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 </a:t>
                      </a:r>
                      <a:r>
                        <a:rPr lang="en-US" sz="2400" b="1" i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P</a:t>
                      </a:r>
                      <a:r>
                        <a:rPr lang="en-US" sz="2400" b="1" baseline="-25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实</a:t>
                      </a:r>
                      <a:r>
                        <a:rPr lang="en-US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＜</a:t>
                      </a:r>
                      <a:r>
                        <a:rPr lang="en-US" sz="2400" b="1" i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P</a:t>
                      </a:r>
                      <a:r>
                        <a:rPr lang="en-US" sz="2400" b="1" baseline="-25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额</a:t>
                      </a:r>
                      <a:endParaRPr lang="en-US" altLang="en-US" sz="24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发光暗淡</a:t>
                      </a: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/>
          <p:nvPr>
            <p:extLst>
              <p:ext uri="{D42A27DB-BD31-4B8C-83A1-F6EECF244321}">
                <p14:modId xmlns:p14="http://schemas.microsoft.com/office/powerpoint/2010/main" val="3583109131"/>
              </p:ext>
            </p:extLst>
          </p:nvPr>
        </p:nvGraphicFramePr>
        <p:xfrm>
          <a:off x="4907756" y="2886074"/>
          <a:ext cx="4219575" cy="4028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3195"/>
                <a:gridCol w="1402715"/>
                <a:gridCol w="1383665"/>
              </a:tblGrid>
              <a:tr h="402881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i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U</a:t>
                      </a:r>
                      <a:r>
                        <a:rPr lang="en-US" sz="2400" b="1" baseline="-25000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实 </a:t>
                      </a:r>
                      <a:r>
                        <a:rPr lang="en-US" sz="24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= </a:t>
                      </a:r>
                      <a:r>
                        <a:rPr lang="en-US" sz="2400" b="1" i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U</a:t>
                      </a:r>
                      <a:r>
                        <a:rPr lang="en-US" sz="2400" b="1" baseline="-25000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额</a:t>
                      </a:r>
                      <a:endParaRPr lang="en-US" altLang="en-US" sz="2400" b="1" i="1" dirty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 </a:t>
                      </a:r>
                      <a:r>
                        <a:rPr lang="en-US" sz="2400" b="1" i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P</a:t>
                      </a:r>
                      <a:r>
                        <a:rPr lang="en-US" sz="2400" b="1" baseline="-25000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实 </a:t>
                      </a:r>
                      <a:r>
                        <a:rPr lang="en-US" sz="24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= </a:t>
                      </a:r>
                      <a:r>
                        <a:rPr lang="en-US" sz="2400" b="1" i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P</a:t>
                      </a:r>
                      <a:r>
                        <a:rPr lang="en-US" sz="2400" b="1" baseline="-25000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额</a:t>
                      </a:r>
                      <a:endParaRPr lang="en-US" altLang="en-US" sz="2400" b="1" dirty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正常发光</a:t>
                      </a: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/>
          <p:nvPr>
            <p:extLst>
              <p:ext uri="{D42A27DB-BD31-4B8C-83A1-F6EECF244321}">
                <p14:modId xmlns:p14="http://schemas.microsoft.com/office/powerpoint/2010/main" val="3705405326"/>
              </p:ext>
            </p:extLst>
          </p:nvPr>
        </p:nvGraphicFramePr>
        <p:xfrm>
          <a:off x="4907756" y="3288956"/>
          <a:ext cx="4219575" cy="4178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3195"/>
                <a:gridCol w="1402715"/>
                <a:gridCol w="1383665"/>
              </a:tblGrid>
              <a:tr h="4178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i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U</a:t>
                      </a:r>
                      <a:r>
                        <a:rPr lang="en-US" sz="2400" b="1" baseline="-25000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实</a:t>
                      </a:r>
                      <a:r>
                        <a:rPr lang="en-US" sz="24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＞</a:t>
                      </a:r>
                      <a:r>
                        <a:rPr lang="en-US" sz="2400" b="1" i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U</a:t>
                      </a:r>
                      <a:r>
                        <a:rPr lang="en-US" sz="2400" b="1" baseline="-25000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额</a:t>
                      </a:r>
                      <a:endParaRPr lang="en-US" altLang="en-US" sz="2400" b="1" i="1" dirty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 </a:t>
                      </a:r>
                      <a:r>
                        <a:rPr lang="en-US" sz="2400" b="1" i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P</a:t>
                      </a:r>
                      <a:r>
                        <a:rPr lang="en-US" sz="2400" b="1" baseline="-25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实</a:t>
                      </a:r>
                      <a:r>
                        <a:rPr lang="en-US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＞</a:t>
                      </a:r>
                      <a:r>
                        <a:rPr lang="en-US" sz="2400" b="1" i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P</a:t>
                      </a:r>
                      <a:r>
                        <a:rPr lang="en-US" sz="2400" b="1" baseline="-25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额</a:t>
                      </a:r>
                      <a:endParaRPr lang="en-US" altLang="en-US" sz="24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发光强烈</a:t>
                      </a: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161925" y="642167"/>
            <a:ext cx="3224781" cy="495548"/>
            <a:chOff x="2506980" y="579256"/>
            <a:chExt cx="3958508" cy="495548"/>
          </a:xfrm>
        </p:grpSpPr>
        <p:pic>
          <p:nvPicPr>
            <p:cNvPr id="20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实际功率与额定功率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9" grpId="0" bldLvl="0" animBg="1"/>
      <p:bldP spid="1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71363" y="1245055"/>
            <a:ext cx="7821451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说明：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我们使用各种用电器一定要注意它的</a:t>
            </a:r>
            <a:r>
              <a:rPr 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额定电压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，只有在额定电压下用电器才能正常工作。实际电压偏低，用电器的电功率低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，不能正常工作。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用电器在高于额定电压的电压下工作时，有可能损坏用电器，缩短用电器的使用寿命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2160" y="3184047"/>
            <a:ext cx="7723284" cy="119888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注意：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用电器的实际功率会随着实际电压的改变而改变；但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额定电压、额定功率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反映了用电器的规格和性能指标，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是不变的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2" name="剪去同侧角的矩形 11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  归纳总结</a:t>
                </a: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1935" y="564515"/>
            <a:ext cx="8523605" cy="396938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1.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将标有“3.8V 0.3A”的小灯泡接在3伏电源两端                         （　　）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A．小灯泡的额定功率将变小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B．小灯泡的额定电流将变小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C．小灯泡的额定功率不变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D．小灯泡的额定电流将变大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66566" y="1374124"/>
            <a:ext cx="44435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sp>
        <p:nvSpPr>
          <p:cNvPr id="19" name="云形标注 18"/>
          <p:cNvSpPr/>
          <p:nvPr/>
        </p:nvSpPr>
        <p:spPr>
          <a:xfrm>
            <a:off x="4443095" y="2865755"/>
            <a:ext cx="3615055" cy="1118870"/>
          </a:xfrm>
          <a:prstGeom prst="cloudCallout">
            <a:avLst>
              <a:gd name="adj1" fmla="val -68596"/>
              <a:gd name="adj2" fmla="val -9948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与工作条件无关</a:t>
            </a:r>
          </a:p>
        </p:txBody>
      </p:sp>
      <p:sp>
        <p:nvSpPr>
          <p:cNvPr id="3" name="矩形 2"/>
          <p:cNvSpPr/>
          <p:nvPr/>
        </p:nvSpPr>
        <p:spPr>
          <a:xfrm>
            <a:off x="2396418" y="1958196"/>
            <a:ext cx="660280" cy="2507040"/>
          </a:xfrm>
          <a:prstGeom prst="rect">
            <a:avLst/>
          </a:prstGeom>
          <a:grpFill/>
          <a:ln w="28575">
            <a:solidFill>
              <a:schemeClr val="accent2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9" grpId="0" bldLvl="0" animBg="1"/>
      <p:bldP spid="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5100" y="647454"/>
            <a:ext cx="8848885" cy="396938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2. 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小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华同学出国旅游，将我国生产的如图所示的电热水壶带到了英国，却发现英国民用电压是 240V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在没有使用变压器的情况下，此电热水壶的实际功率将（　　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A．大于1500W                   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B．等于1500W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C．小于1500W                   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D．条件不足，无法判断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99542" y="1807882"/>
            <a:ext cx="44435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696611" y="1807882"/>
            <a:ext cx="2795857" cy="58356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718723" y="2407737"/>
            <a:ext cx="4131968" cy="2210035"/>
            <a:chOff x="4718723" y="2407737"/>
            <a:chExt cx="4131968" cy="221003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8723" y="2441759"/>
              <a:ext cx="1897636" cy="2176013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6616449" y="2407737"/>
              <a:ext cx="2234242" cy="2191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en-US" altLang="zh-CN" b="1" dirty="0" smtClean="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rPr>
                <a:t>XX</a:t>
              </a:r>
              <a:r>
                <a:rPr lang="zh-CN" altLang="en-US" b="1" dirty="0" smtClean="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rPr>
                <a:t>牌电热水壶</a:t>
              </a:r>
              <a:endParaRPr lang="en-US" altLang="zh-CN" b="1" dirty="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rPr>
                <a:t>型</a:t>
              </a:r>
              <a:r>
                <a:rPr lang="zh-CN" altLang="en-US" b="1" dirty="0" smtClean="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rPr>
                <a:t>号：</a:t>
              </a:r>
              <a:r>
                <a:rPr lang="en-US" altLang="zh-CN" b="1" dirty="0" smtClean="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rPr>
                <a:t>XXXX</a:t>
              </a: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rPr>
                <a:t>电</a:t>
              </a:r>
              <a:r>
                <a:rPr lang="zh-CN" altLang="en-US" b="1" dirty="0" smtClean="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rPr>
                <a:t>源：</a:t>
              </a:r>
              <a:r>
                <a:rPr lang="en-US" altLang="zh-CN" b="1" dirty="0" smtClean="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rPr>
                <a:t>220V    50Hz</a:t>
              </a: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rPr>
                <a:t>额定功</a:t>
              </a:r>
              <a:r>
                <a:rPr lang="zh-CN" altLang="en-US" b="1" dirty="0" smtClean="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rPr>
                <a:t>率：</a:t>
              </a:r>
              <a:r>
                <a:rPr lang="en-US" altLang="zh-CN" b="1" dirty="0" smtClean="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rPr>
                <a:t>1500W</a:t>
              </a:r>
              <a:endParaRPr lang="zh-CN" altLang="en-US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616449" y="3477407"/>
            <a:ext cx="2407536" cy="895084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6" name="AutoShape 36"/>
          <p:cNvSpPr/>
          <p:nvPr/>
        </p:nvSpPr>
        <p:spPr>
          <a:xfrm>
            <a:off x="3361195" y="1682273"/>
            <a:ext cx="911860" cy="226060"/>
          </a:xfrm>
          <a:prstGeom prst="rightArrow">
            <a:avLst>
              <a:gd name="adj1" fmla="val 44444"/>
              <a:gd name="adj2" fmla="val 81578"/>
            </a:avLst>
          </a:prstGeom>
          <a:solidFill>
            <a:srgbClr val="FFFF99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32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grpSp>
        <p:nvGrpSpPr>
          <p:cNvPr id="24587" name="组合 24586"/>
          <p:cNvGrpSpPr/>
          <p:nvPr/>
        </p:nvGrpSpPr>
        <p:grpSpPr>
          <a:xfrm>
            <a:off x="4328288" y="1166680"/>
            <a:ext cx="2088514" cy="1493584"/>
            <a:chOff x="-635000" y="115889"/>
            <a:chExt cx="2784686" cy="1991795"/>
          </a:xfrm>
        </p:grpSpPr>
        <p:sp>
          <p:nvSpPr>
            <p:cNvPr id="24588" name="AutoShape 28"/>
            <p:cNvSpPr/>
            <p:nvPr/>
          </p:nvSpPr>
          <p:spPr>
            <a:xfrm flipH="1">
              <a:off x="-635000" y="622301"/>
              <a:ext cx="214207" cy="1485383"/>
            </a:xfrm>
            <a:prstGeom prst="rightBrace">
              <a:avLst>
                <a:gd name="adj1" fmla="val 56029"/>
                <a:gd name="adj2" fmla="val 50000"/>
              </a:avLst>
            </a:prstGeom>
            <a:noFill/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32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24589" name="Rectangle 31"/>
            <p:cNvSpPr/>
            <p:nvPr/>
          </p:nvSpPr>
          <p:spPr>
            <a:xfrm>
              <a:off x="-420793" y="1387478"/>
              <a:ext cx="2570479" cy="6977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800" b="1" i="1" dirty="0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P</a:t>
              </a:r>
              <a:r>
                <a:rPr lang="en-US" altLang="zh-CN" sz="2800" b="1" dirty="0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 = </a:t>
              </a:r>
              <a:r>
                <a:rPr lang="en-US" altLang="zh-CN" sz="2800" b="1" i="1" dirty="0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I</a:t>
              </a:r>
              <a:r>
                <a:rPr lang="en-US" altLang="zh-CN" sz="2800" b="1" baseline="30000" dirty="0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2</a:t>
              </a:r>
              <a:r>
                <a:rPr lang="en-US" altLang="zh-CN" sz="2800" b="1" i="1" dirty="0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R</a:t>
              </a:r>
            </a:p>
          </p:txBody>
        </p:sp>
        <p:grpSp>
          <p:nvGrpSpPr>
            <p:cNvPr id="24590" name="组合 24589"/>
            <p:cNvGrpSpPr/>
            <p:nvPr/>
          </p:nvGrpSpPr>
          <p:grpSpPr>
            <a:xfrm>
              <a:off x="-295670" y="115889"/>
              <a:ext cx="2357767" cy="1271588"/>
              <a:chOff x="-332" y="73"/>
              <a:chExt cx="1484" cy="801"/>
            </a:xfrm>
          </p:grpSpPr>
          <p:sp>
            <p:nvSpPr>
              <p:cNvPr id="24591" name="Rectangle 29"/>
              <p:cNvSpPr/>
              <p:nvPr/>
            </p:nvSpPr>
            <p:spPr>
              <a:xfrm>
                <a:off x="-322" y="221"/>
                <a:ext cx="662" cy="4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charset="0"/>
                    <a:ea typeface="楷体" panose="02010609060101010101" pitchFamily="49" charset="-122"/>
                    <a:cs typeface="Times New Roman" panose="02020603050405020304" charset="0"/>
                  </a:rPr>
                  <a:t>P</a:t>
                </a:r>
                <a:r>
                  <a:rPr lang="en-US" altLang="zh-CN" sz="2800" b="1" dirty="0">
                    <a:latin typeface="Times New Roman" panose="02020603050405020304" charset="0"/>
                    <a:ea typeface="楷体" panose="02010609060101010101" pitchFamily="49" charset="-122"/>
                    <a:cs typeface="Times New Roman" panose="02020603050405020304" charset="0"/>
                  </a:rPr>
                  <a:t> = </a:t>
                </a:r>
                <a:endParaRPr lang="en-US" altLang="zh-CN" sz="2800" b="1" i="1" dirty="0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endParaRPr>
              </a:p>
            </p:txBody>
          </p:sp>
          <p:grpSp>
            <p:nvGrpSpPr>
              <p:cNvPr id="24592" name="组合 24591"/>
              <p:cNvGrpSpPr/>
              <p:nvPr/>
            </p:nvGrpSpPr>
            <p:grpSpPr>
              <a:xfrm>
                <a:off x="-332" y="73"/>
                <a:ext cx="1484" cy="801"/>
                <a:chOff x="-1626" y="73"/>
                <a:chExt cx="3149" cy="801"/>
              </a:xfrm>
            </p:grpSpPr>
            <p:sp>
              <p:nvSpPr>
                <p:cNvPr id="24593" name="Rectangle 33"/>
                <p:cNvSpPr/>
                <p:nvPr/>
              </p:nvSpPr>
              <p:spPr>
                <a:xfrm>
                  <a:off x="-1626" y="73"/>
                  <a:ext cx="3149" cy="80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2800" b="1" i="1" dirty="0">
                      <a:latin typeface="Times New Roman" panose="02020603050405020304" charset="0"/>
                      <a:ea typeface="楷体" panose="02010609060101010101" pitchFamily="49" charset="-122"/>
                      <a:cs typeface="Times New Roman" panose="02020603050405020304" charset="0"/>
                    </a:rPr>
                    <a:t>U</a:t>
                  </a:r>
                  <a:r>
                    <a:rPr lang="en-US" altLang="zh-CN" sz="2800" b="1" baseline="30000" dirty="0">
                      <a:latin typeface="Times New Roman" panose="02020603050405020304" charset="0"/>
                      <a:ea typeface="楷体" panose="02010609060101010101" pitchFamily="49" charset="-122"/>
                      <a:cs typeface="Times New Roman" panose="02020603050405020304" charset="0"/>
                    </a:rPr>
                    <a:t>2</a:t>
                  </a:r>
                </a:p>
                <a:p>
                  <a:pPr algn="ctr"/>
                  <a:r>
                    <a:rPr lang="en-US" altLang="zh-CN" sz="2800" b="1" i="1" dirty="0">
                      <a:latin typeface="Times New Roman" panose="02020603050405020304" charset="0"/>
                      <a:ea typeface="楷体" panose="02010609060101010101" pitchFamily="49" charset="-122"/>
                      <a:cs typeface="Times New Roman" panose="02020603050405020304" charset="0"/>
                    </a:rPr>
                    <a:t>R</a:t>
                  </a:r>
                </a:p>
              </p:txBody>
            </p:sp>
            <p:sp>
              <p:nvSpPr>
                <p:cNvPr id="24594" name="Line 34"/>
                <p:cNvSpPr/>
                <p:nvPr/>
              </p:nvSpPr>
              <p:spPr>
                <a:xfrm>
                  <a:off x="-497" y="461"/>
                  <a:ext cx="926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5" name="文本框 4"/>
          <p:cNvSpPr txBox="1"/>
          <p:nvPr/>
        </p:nvSpPr>
        <p:spPr>
          <a:xfrm>
            <a:off x="2078602" y="1509632"/>
            <a:ext cx="1135380" cy="52322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P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=</a:t>
            </a:r>
            <a:r>
              <a:rPr lang="en-US" altLang="zh-CN" sz="28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UI</a:t>
            </a:r>
          </a:p>
        </p:txBody>
      </p:sp>
      <p:sp>
        <p:nvSpPr>
          <p:cNvPr id="7" name="Rectangle 2"/>
          <p:cNvSpPr>
            <a:spLocks noGrp="1" noRot="1"/>
          </p:cNvSpPr>
          <p:nvPr/>
        </p:nvSpPr>
        <p:spPr>
          <a:xfrm>
            <a:off x="699897" y="3016777"/>
            <a:ext cx="7417435" cy="4794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w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Char char="ª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w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Char char="ª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w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w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w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w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w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一只灯标有“</a:t>
            </a:r>
            <a:r>
              <a:rPr lang="en-US" altLang="zh-CN" sz="28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PZ220~100</a:t>
            </a: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”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，它表示</a:t>
            </a:r>
            <a:r>
              <a:rPr lang="zh-CN" altLang="en-US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/>
            </a:r>
            <a:br>
              <a:rPr lang="zh-CN" altLang="en-US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</a:br>
            <a:endParaRPr lang="zh-CN" altLang="en-US" sz="28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Text Box 56"/>
          <p:cNvSpPr txBox="1">
            <a:spLocks noChangeArrowheads="1"/>
          </p:cNvSpPr>
          <p:nvPr/>
        </p:nvSpPr>
        <p:spPr bwMode="auto">
          <a:xfrm>
            <a:off x="2646292" y="3468094"/>
            <a:ext cx="4546504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①灯的</a:t>
            </a:r>
            <a:r>
              <a:rPr kumimoji="0" lang="zh-CN" altLang="en-US" sz="28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额定电压：</a:t>
            </a:r>
            <a:r>
              <a:rPr kumimoji="0" lang="en-US" altLang="zh-CN" sz="28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220V</a:t>
            </a:r>
          </a:p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② </a:t>
            </a:r>
            <a:r>
              <a:rPr kumimoji="0" lang="zh-CN" altLang="en-US" sz="28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灯的</a:t>
            </a:r>
            <a:r>
              <a:rPr kumimoji="0" lang="zh-CN" altLang="en-US" sz="28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额定功率：</a:t>
            </a:r>
            <a:r>
              <a:rPr kumimoji="0" lang="en-US" altLang="zh-CN" sz="28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100W</a:t>
            </a:r>
          </a:p>
        </p:txBody>
      </p:sp>
      <p:sp>
        <p:nvSpPr>
          <p:cNvPr id="9" name="AutoShape 28"/>
          <p:cNvSpPr/>
          <p:nvPr/>
        </p:nvSpPr>
        <p:spPr>
          <a:xfrm flipH="1">
            <a:off x="2365095" y="3758001"/>
            <a:ext cx="187960" cy="805180"/>
          </a:xfrm>
          <a:prstGeom prst="rightBrace">
            <a:avLst>
              <a:gd name="adj1" fmla="val 56029"/>
              <a:gd name="adj2" fmla="val 50000"/>
            </a:avLst>
          </a:prstGeom>
          <a:noFill/>
          <a:ln w="158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32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10" y="3496202"/>
            <a:ext cx="1220261" cy="1220261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2334852" y="574401"/>
            <a:ext cx="4320495" cy="495548"/>
            <a:chOff x="2506980" y="579256"/>
            <a:chExt cx="3958508" cy="495548"/>
          </a:xfrm>
        </p:grpSpPr>
        <p:pic>
          <p:nvPicPr>
            <p:cNvPr id="29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矩形 29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电功率计算式的运用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bldLvl="0" animBg="1"/>
      <p:bldP spid="7" grpId="0"/>
      <p:bldP spid="8" grpId="0" bldLvl="0" animBg="1"/>
      <p:bldP spid="9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1195433" y="3099585"/>
            <a:ext cx="40919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④灯泡的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额定电流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：</a:t>
            </a:r>
          </a:p>
        </p:txBody>
      </p:sp>
      <p:sp>
        <p:nvSpPr>
          <p:cNvPr id="58425" name="Rectangle 10"/>
          <p:cNvSpPr/>
          <p:nvPr/>
        </p:nvSpPr>
        <p:spPr>
          <a:xfrm>
            <a:off x="1753148" y="3903477"/>
            <a:ext cx="1325684" cy="36933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额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额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额</a:t>
            </a:r>
          </a:p>
        </p:txBody>
      </p:sp>
      <p:sp>
        <p:nvSpPr>
          <p:cNvPr id="58419" name="Rectangle 15"/>
          <p:cNvSpPr/>
          <p:nvPr/>
        </p:nvSpPr>
        <p:spPr>
          <a:xfrm>
            <a:off x="3728871" y="3867066"/>
            <a:ext cx="858520" cy="369332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zh-CN" alt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额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</a:p>
        </p:txBody>
      </p:sp>
      <p:sp>
        <p:nvSpPr>
          <p:cNvPr id="60432" name="Rectangle 16"/>
          <p:cNvSpPr>
            <a:spLocks noChangeArrowheads="1"/>
          </p:cNvSpPr>
          <p:nvPr/>
        </p:nvSpPr>
        <p:spPr bwMode="auto">
          <a:xfrm>
            <a:off x="1152462" y="1434121"/>
            <a:ext cx="23503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③灯泡的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电阻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：</a:t>
            </a:r>
          </a:p>
        </p:txBody>
      </p:sp>
      <p:grpSp>
        <p:nvGrpSpPr>
          <p:cNvPr id="60433" name="Group 17"/>
          <p:cNvGrpSpPr/>
          <p:nvPr/>
        </p:nvGrpSpPr>
        <p:grpSpPr>
          <a:xfrm>
            <a:off x="1747933" y="2067057"/>
            <a:ext cx="1278731" cy="931069"/>
            <a:chOff x="0" y="23"/>
            <a:chExt cx="1074" cy="782"/>
          </a:xfrm>
        </p:grpSpPr>
        <p:sp>
          <p:nvSpPr>
            <p:cNvPr id="58408" name="Rectangle 18"/>
            <p:cNvSpPr/>
            <p:nvPr/>
          </p:nvSpPr>
          <p:spPr>
            <a:xfrm>
              <a:off x="672" y="495"/>
              <a:ext cx="402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R</a:t>
              </a:r>
            </a:p>
          </p:txBody>
        </p:sp>
        <p:sp>
          <p:nvSpPr>
            <p:cNvPr id="58410" name="Rectangle 20"/>
            <p:cNvSpPr/>
            <p:nvPr/>
          </p:nvSpPr>
          <p:spPr>
            <a:xfrm>
              <a:off x="551" y="23"/>
              <a:ext cx="446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U</a:t>
              </a:r>
              <a:r>
                <a:rPr lang="zh-CN" altLang="en-US" sz="2400" b="1" baseline="-250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额</a:t>
              </a:r>
              <a:r>
                <a:rPr lang="en-US" altLang="zh-CN" sz="2400" b="1" baseline="300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</a:p>
          </p:txBody>
        </p:sp>
        <p:grpSp>
          <p:nvGrpSpPr>
            <p:cNvPr id="58411" name="Group 21"/>
            <p:cNvGrpSpPr/>
            <p:nvPr/>
          </p:nvGrpSpPr>
          <p:grpSpPr>
            <a:xfrm>
              <a:off x="0" y="230"/>
              <a:ext cx="941" cy="342"/>
              <a:chOff x="0" y="0"/>
              <a:chExt cx="941" cy="342"/>
            </a:xfrm>
          </p:grpSpPr>
          <p:sp>
            <p:nvSpPr>
              <p:cNvPr id="58412" name="Line 22"/>
              <p:cNvSpPr/>
              <p:nvPr/>
            </p:nvSpPr>
            <p:spPr>
              <a:xfrm>
                <a:off x="528" y="186"/>
                <a:ext cx="413" cy="1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8413" name="Rectangle 23"/>
              <p:cNvSpPr/>
              <p:nvPr/>
            </p:nvSpPr>
            <p:spPr>
              <a:xfrm>
                <a:off x="0" y="32"/>
                <a:ext cx="330" cy="3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 i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P</a:t>
                </a:r>
                <a:r>
                  <a:rPr lang="zh-CN" altLang="en-US" sz="2400" b="1" baseline="-250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额</a:t>
                </a:r>
              </a:p>
            </p:txBody>
          </p:sp>
          <p:sp>
            <p:nvSpPr>
              <p:cNvPr id="58416" name="Rectangle 26"/>
              <p:cNvSpPr/>
              <p:nvPr/>
            </p:nvSpPr>
            <p:spPr>
              <a:xfrm>
                <a:off x="383" y="0"/>
                <a:ext cx="147" cy="3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=</a:t>
                </a:r>
              </a:p>
            </p:txBody>
          </p:sp>
        </p:grpSp>
      </p:grpSp>
      <p:grpSp>
        <p:nvGrpSpPr>
          <p:cNvPr id="58400" name="Group 29"/>
          <p:cNvGrpSpPr/>
          <p:nvPr/>
        </p:nvGrpSpPr>
        <p:grpSpPr>
          <a:xfrm>
            <a:off x="3684270" y="2086610"/>
            <a:ext cx="1231900" cy="909955"/>
            <a:chOff x="0" y="0"/>
            <a:chExt cx="901" cy="764"/>
          </a:xfrm>
        </p:grpSpPr>
        <p:sp>
          <p:nvSpPr>
            <p:cNvPr id="58402" name="Rectangle 30"/>
            <p:cNvSpPr/>
            <p:nvPr/>
          </p:nvSpPr>
          <p:spPr>
            <a:xfrm>
              <a:off x="247" y="217"/>
              <a:ext cx="145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</a:t>
              </a:r>
            </a:p>
          </p:txBody>
        </p:sp>
        <p:sp>
          <p:nvSpPr>
            <p:cNvPr id="58403" name="Rectangle 31"/>
            <p:cNvSpPr/>
            <p:nvPr/>
          </p:nvSpPr>
          <p:spPr>
            <a:xfrm>
              <a:off x="0" y="246"/>
              <a:ext cx="323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l">
                <a:buFont typeface="Arial" panose="020B0604020202020204" pitchFamily="34" charset="0"/>
                <a:buNone/>
              </a:pPr>
              <a:r>
                <a:rPr lang="en-US" altLang="zh-CN" sz="2400" b="1" i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R</a:t>
              </a:r>
              <a:endParaRPr lang="zh-CN" altLang="en-US" sz="2400" b="1" i="1" u="sng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  <p:sp>
          <p:nvSpPr>
            <p:cNvPr id="58404" name="Line 32"/>
            <p:cNvSpPr/>
            <p:nvPr/>
          </p:nvSpPr>
          <p:spPr>
            <a:xfrm>
              <a:off x="429" y="372"/>
              <a:ext cx="415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406" name="Rectangle 34"/>
            <p:cNvSpPr/>
            <p:nvPr/>
          </p:nvSpPr>
          <p:spPr>
            <a:xfrm>
              <a:off x="518" y="454"/>
              <a:ext cx="330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P</a:t>
              </a:r>
              <a:r>
                <a:rPr lang="zh-CN" altLang="en-US" sz="2400" b="1" baseline="-250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额</a:t>
              </a:r>
            </a:p>
          </p:txBody>
        </p:sp>
        <p:sp>
          <p:nvSpPr>
            <p:cNvPr id="58407" name="Rectangle 35"/>
            <p:cNvSpPr/>
            <p:nvPr/>
          </p:nvSpPr>
          <p:spPr>
            <a:xfrm>
              <a:off x="455" y="0"/>
              <a:ext cx="446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U</a:t>
              </a:r>
              <a:r>
                <a:rPr lang="zh-CN" altLang="en-US" sz="2400" b="1" baseline="-250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额</a:t>
              </a:r>
              <a:r>
                <a:rPr lang="en-US" altLang="zh-CN" sz="2400" b="1" baseline="300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</a:p>
          </p:txBody>
        </p:sp>
      </p:grpSp>
      <p:grpSp>
        <p:nvGrpSpPr>
          <p:cNvPr id="60453" name="Group 37"/>
          <p:cNvGrpSpPr/>
          <p:nvPr/>
        </p:nvGrpSpPr>
        <p:grpSpPr>
          <a:xfrm>
            <a:off x="4253772" y="3527360"/>
            <a:ext cx="819832" cy="923279"/>
            <a:chOff x="33" y="29"/>
            <a:chExt cx="567" cy="658"/>
          </a:xfrm>
        </p:grpSpPr>
        <p:sp>
          <p:nvSpPr>
            <p:cNvPr id="58394" name="Line 38"/>
            <p:cNvSpPr/>
            <p:nvPr/>
          </p:nvSpPr>
          <p:spPr>
            <a:xfrm>
              <a:off x="33" y="425"/>
              <a:ext cx="433" cy="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397" name="Rectangle 41"/>
            <p:cNvSpPr/>
            <p:nvPr/>
          </p:nvSpPr>
          <p:spPr>
            <a:xfrm>
              <a:off x="132" y="424"/>
              <a:ext cx="468" cy="2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i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U</a:t>
              </a:r>
              <a:r>
                <a:rPr lang="zh-CN" altLang="en-US" sz="2400" b="1" baseline="-250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额</a:t>
              </a:r>
            </a:p>
          </p:txBody>
        </p:sp>
        <p:sp>
          <p:nvSpPr>
            <p:cNvPr id="58398" name="Rectangle 42"/>
            <p:cNvSpPr/>
            <p:nvPr/>
          </p:nvSpPr>
          <p:spPr>
            <a:xfrm>
              <a:off x="132" y="29"/>
              <a:ext cx="430" cy="2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P</a:t>
              </a:r>
              <a:r>
                <a:rPr lang="zh-CN" altLang="en-US" sz="2400" b="1" baseline="-250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额</a:t>
              </a:r>
            </a:p>
          </p:txBody>
        </p:sp>
      </p:grpSp>
      <p:sp>
        <p:nvSpPr>
          <p:cNvPr id="60459" name="Text Box 43"/>
          <p:cNvSpPr txBox="1"/>
          <p:nvPr/>
        </p:nvSpPr>
        <p:spPr>
          <a:xfrm>
            <a:off x="522605" y="766445"/>
            <a:ext cx="778065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根据上述信息，可以求得哪些量？</a:t>
            </a:r>
          </a:p>
        </p:txBody>
      </p:sp>
      <p:grpSp>
        <p:nvGrpSpPr>
          <p:cNvPr id="60460" name="Group 44"/>
          <p:cNvGrpSpPr/>
          <p:nvPr/>
        </p:nvGrpSpPr>
        <p:grpSpPr>
          <a:xfrm>
            <a:off x="4915472" y="2086901"/>
            <a:ext cx="2495550" cy="1020365"/>
            <a:chOff x="0" y="0"/>
            <a:chExt cx="2096" cy="857"/>
          </a:xfrm>
        </p:grpSpPr>
        <p:sp>
          <p:nvSpPr>
            <p:cNvPr id="58390" name="Text Box 45"/>
            <p:cNvSpPr txBox="1"/>
            <p:nvPr/>
          </p:nvSpPr>
          <p:spPr>
            <a:xfrm>
              <a:off x="0" y="192"/>
              <a:ext cx="33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</a:t>
              </a:r>
            </a:p>
          </p:txBody>
        </p:sp>
        <p:sp>
          <p:nvSpPr>
            <p:cNvPr id="58391" name="Text Box 46"/>
            <p:cNvSpPr txBox="1"/>
            <p:nvPr/>
          </p:nvSpPr>
          <p:spPr>
            <a:xfrm>
              <a:off x="156" y="0"/>
              <a:ext cx="1940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（</a:t>
              </a:r>
              <a:r>
                <a:rPr lang="en-US" altLang="zh-CN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220V</a:t>
              </a:r>
              <a:r>
                <a:rPr lang="zh-CN" altLang="en-US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）</a:t>
              </a:r>
              <a:r>
                <a:rPr lang="en-US" altLang="zh-CN" sz="2400" b="1" baseline="300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</a:p>
          </p:txBody>
        </p:sp>
        <p:sp>
          <p:nvSpPr>
            <p:cNvPr id="58392" name="Line 47"/>
            <p:cNvSpPr/>
            <p:nvPr/>
          </p:nvSpPr>
          <p:spPr>
            <a:xfrm flipV="1">
              <a:off x="336" y="401"/>
              <a:ext cx="110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393" name="Text Box 48"/>
            <p:cNvSpPr txBox="1"/>
            <p:nvPr/>
          </p:nvSpPr>
          <p:spPr>
            <a:xfrm>
              <a:off x="385" y="469"/>
              <a:ext cx="1304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100</a:t>
              </a:r>
              <a:r>
                <a:rPr lang="en-US" altLang="zh-CN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W</a:t>
              </a:r>
            </a:p>
          </p:txBody>
        </p:sp>
      </p:grpSp>
      <p:sp>
        <p:nvSpPr>
          <p:cNvPr id="60465" name="Text Box 49"/>
          <p:cNvSpPr txBox="1"/>
          <p:nvPr/>
        </p:nvSpPr>
        <p:spPr>
          <a:xfrm>
            <a:off x="6625210" y="2291443"/>
            <a:ext cx="157114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=484</a:t>
            </a: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Ω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60466" name="Group 50"/>
          <p:cNvGrpSpPr/>
          <p:nvPr/>
        </p:nvGrpSpPr>
        <p:grpSpPr>
          <a:xfrm>
            <a:off x="5010389" y="3586305"/>
            <a:ext cx="1757165" cy="1095375"/>
            <a:chOff x="21" y="-126"/>
            <a:chExt cx="924" cy="920"/>
          </a:xfrm>
        </p:grpSpPr>
        <p:sp>
          <p:nvSpPr>
            <p:cNvPr id="58386" name="Text Box 51"/>
            <p:cNvSpPr txBox="1"/>
            <p:nvPr/>
          </p:nvSpPr>
          <p:spPr>
            <a:xfrm>
              <a:off x="21" y="111"/>
              <a:ext cx="288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</a:t>
              </a:r>
            </a:p>
          </p:txBody>
        </p:sp>
        <p:sp>
          <p:nvSpPr>
            <p:cNvPr id="58387" name="Text Box 52"/>
            <p:cNvSpPr txBox="1"/>
            <p:nvPr/>
          </p:nvSpPr>
          <p:spPr>
            <a:xfrm>
              <a:off x="186" y="-126"/>
              <a:ext cx="720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100W</a:t>
              </a:r>
            </a:p>
          </p:txBody>
        </p:sp>
        <p:sp>
          <p:nvSpPr>
            <p:cNvPr id="58388" name="Line 53"/>
            <p:cNvSpPr/>
            <p:nvPr/>
          </p:nvSpPr>
          <p:spPr>
            <a:xfrm>
              <a:off x="198" y="301"/>
              <a:ext cx="57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389" name="Text Box 54"/>
            <p:cNvSpPr txBox="1"/>
            <p:nvPr/>
          </p:nvSpPr>
          <p:spPr>
            <a:xfrm>
              <a:off x="225" y="406"/>
              <a:ext cx="720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220V</a:t>
              </a:r>
            </a:p>
          </p:txBody>
        </p:sp>
      </p:grpSp>
      <p:sp>
        <p:nvSpPr>
          <p:cNvPr id="60471" name="Text Box 55"/>
          <p:cNvSpPr txBox="1"/>
          <p:nvPr/>
        </p:nvSpPr>
        <p:spPr>
          <a:xfrm>
            <a:off x="6468968" y="3869264"/>
            <a:ext cx="157035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=0.45A</a:t>
            </a:r>
          </a:p>
        </p:txBody>
      </p:sp>
      <p:sp>
        <p:nvSpPr>
          <p:cNvPr id="60473" name="AutoShape 57"/>
          <p:cNvSpPr/>
          <p:nvPr/>
        </p:nvSpPr>
        <p:spPr>
          <a:xfrm>
            <a:off x="3026127" y="2433055"/>
            <a:ext cx="485775" cy="161925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32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0474" name="AutoShape 58"/>
          <p:cNvSpPr/>
          <p:nvPr/>
        </p:nvSpPr>
        <p:spPr>
          <a:xfrm>
            <a:off x="3172000" y="4007180"/>
            <a:ext cx="485775" cy="161925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32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0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0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0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60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6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60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425" grpId="0"/>
      <p:bldP spid="58419" grpId="0"/>
      <p:bldP spid="60432" grpId="0"/>
      <p:bldP spid="60471" grpId="0"/>
      <p:bldP spid="60473" grpId="0" bldLvl="0" animBg="1"/>
      <p:bldP spid="6047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2"/>
          <p:cNvSpPr txBox="1"/>
          <p:nvPr/>
        </p:nvSpPr>
        <p:spPr>
          <a:xfrm>
            <a:off x="278130" y="495540"/>
            <a:ext cx="8751570" cy="177279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例题 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一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只标有 “</a:t>
            </a:r>
            <a:r>
              <a:rPr lang="en-US" altLang="zh-CN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PZ220~40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的灯泡，若现测得它两端的电压为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200V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，则这只灯泡的实际功率是多少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设它的电阻不随温度而变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化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7" name="Text Box 4"/>
          <p:cNvSpPr txBox="1"/>
          <p:nvPr/>
        </p:nvSpPr>
        <p:spPr>
          <a:xfrm>
            <a:off x="419555" y="2411335"/>
            <a:ext cx="119824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</a:p>
        </p:txBody>
      </p:sp>
      <p:grpSp>
        <p:nvGrpSpPr>
          <p:cNvPr id="20" name="Group 18"/>
          <p:cNvGrpSpPr/>
          <p:nvPr/>
        </p:nvGrpSpPr>
        <p:grpSpPr>
          <a:xfrm>
            <a:off x="3604280" y="3344006"/>
            <a:ext cx="2052383" cy="970289"/>
            <a:chOff x="-242" y="5"/>
            <a:chExt cx="1088" cy="815"/>
          </a:xfrm>
        </p:grpSpPr>
        <p:sp>
          <p:nvSpPr>
            <p:cNvPr id="21" name="Text Box 19"/>
            <p:cNvSpPr txBox="1"/>
            <p:nvPr/>
          </p:nvSpPr>
          <p:spPr>
            <a:xfrm>
              <a:off x="166" y="5"/>
              <a:ext cx="680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U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实</a:t>
              </a:r>
              <a:r>
                <a:rPr lang="en-US" altLang="zh-CN" sz="2400" b="1" baseline="30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</a:p>
          </p:txBody>
        </p:sp>
        <p:sp>
          <p:nvSpPr>
            <p:cNvPr id="24" name="Text Box 20"/>
            <p:cNvSpPr txBox="1"/>
            <p:nvPr/>
          </p:nvSpPr>
          <p:spPr>
            <a:xfrm>
              <a:off x="-242" y="212"/>
              <a:ext cx="862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P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实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</a:t>
              </a:r>
            </a:p>
          </p:txBody>
        </p:sp>
        <p:sp>
          <p:nvSpPr>
            <p:cNvPr id="25" name="Line 21"/>
            <p:cNvSpPr/>
            <p:nvPr/>
          </p:nvSpPr>
          <p:spPr>
            <a:xfrm flipV="1">
              <a:off x="144" y="406"/>
              <a:ext cx="429" cy="0"/>
            </a:xfrm>
            <a:prstGeom prst="line">
              <a:avLst/>
            </a:prstGeom>
            <a:ln w="19050" cap="flat" cmpd="sng">
              <a:solidFill>
                <a:schemeClr val="accent2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" name="Text Box 22"/>
            <p:cNvSpPr txBox="1"/>
            <p:nvPr/>
          </p:nvSpPr>
          <p:spPr>
            <a:xfrm>
              <a:off x="210" y="432"/>
              <a:ext cx="363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R</a:t>
              </a:r>
            </a:p>
          </p:txBody>
        </p:sp>
      </p:grpSp>
      <p:grpSp>
        <p:nvGrpSpPr>
          <p:cNvPr id="27" name="Group 23"/>
          <p:cNvGrpSpPr/>
          <p:nvPr/>
        </p:nvGrpSpPr>
        <p:grpSpPr>
          <a:xfrm>
            <a:off x="5131037" y="3333742"/>
            <a:ext cx="2573604" cy="964540"/>
            <a:chOff x="0" y="-52"/>
            <a:chExt cx="1364" cy="810"/>
          </a:xfrm>
        </p:grpSpPr>
        <p:sp>
          <p:nvSpPr>
            <p:cNvPr id="28" name="Text Box 24"/>
            <p:cNvSpPr txBox="1"/>
            <p:nvPr/>
          </p:nvSpPr>
          <p:spPr>
            <a:xfrm>
              <a:off x="0" y="139"/>
              <a:ext cx="272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</a:t>
              </a:r>
            </a:p>
          </p:txBody>
        </p:sp>
        <p:sp>
          <p:nvSpPr>
            <p:cNvPr id="29" name="Text Box 25"/>
            <p:cNvSpPr txBox="1"/>
            <p:nvPr/>
          </p:nvSpPr>
          <p:spPr>
            <a:xfrm>
              <a:off x="189" y="-52"/>
              <a:ext cx="1175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（</a:t>
              </a:r>
              <a:r>
                <a:rPr lang="en-US" altLang="zh-CN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200V</a:t>
              </a:r>
              <a:r>
                <a:rPr lang="zh-CN" altLang="en-US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）</a:t>
              </a:r>
              <a:r>
                <a:rPr lang="en-US" altLang="zh-CN" sz="2400" b="1" baseline="300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</a:p>
          </p:txBody>
        </p:sp>
        <p:sp>
          <p:nvSpPr>
            <p:cNvPr id="30" name="Line 26"/>
            <p:cNvSpPr/>
            <p:nvPr/>
          </p:nvSpPr>
          <p:spPr>
            <a:xfrm flipV="1">
              <a:off x="189" y="336"/>
              <a:ext cx="90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" name="Text Box 27"/>
            <p:cNvSpPr txBox="1"/>
            <p:nvPr/>
          </p:nvSpPr>
          <p:spPr>
            <a:xfrm>
              <a:off x="279" y="370"/>
              <a:ext cx="907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1 210</a:t>
              </a:r>
              <a:r>
                <a:rPr lang="zh-CN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Ω</a:t>
              </a:r>
              <a:endPara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32" name="Text Box 28"/>
          <p:cNvSpPr txBox="1"/>
          <p:nvPr/>
        </p:nvSpPr>
        <p:spPr>
          <a:xfrm>
            <a:off x="7197090" y="3564936"/>
            <a:ext cx="166560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=33.1W</a:t>
            </a:r>
          </a:p>
        </p:txBody>
      </p:sp>
      <p:sp>
        <p:nvSpPr>
          <p:cNvPr id="33" name="Rectangle 16"/>
          <p:cNvSpPr>
            <a:spLocks noChangeArrowheads="1"/>
          </p:cNvSpPr>
          <p:nvPr/>
        </p:nvSpPr>
        <p:spPr bwMode="auto">
          <a:xfrm>
            <a:off x="1109092" y="2431278"/>
            <a:ext cx="2743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灯泡的电阻：</a:t>
            </a:r>
          </a:p>
        </p:txBody>
      </p:sp>
      <p:grpSp>
        <p:nvGrpSpPr>
          <p:cNvPr id="34" name="Group 29"/>
          <p:cNvGrpSpPr/>
          <p:nvPr/>
        </p:nvGrpSpPr>
        <p:grpSpPr>
          <a:xfrm>
            <a:off x="2941067" y="2177655"/>
            <a:ext cx="1848355" cy="876503"/>
            <a:chOff x="-5" y="28"/>
            <a:chExt cx="980" cy="736"/>
          </a:xfrm>
        </p:grpSpPr>
        <p:sp>
          <p:nvSpPr>
            <p:cNvPr id="35" name="Rectangle 30"/>
            <p:cNvSpPr/>
            <p:nvPr/>
          </p:nvSpPr>
          <p:spPr>
            <a:xfrm>
              <a:off x="219" y="270"/>
              <a:ext cx="140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</a:t>
              </a:r>
            </a:p>
          </p:txBody>
        </p:sp>
        <p:sp>
          <p:nvSpPr>
            <p:cNvPr id="36" name="Rectangle 31"/>
            <p:cNvSpPr/>
            <p:nvPr/>
          </p:nvSpPr>
          <p:spPr>
            <a:xfrm>
              <a:off x="-5" y="273"/>
              <a:ext cx="228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R</a:t>
              </a:r>
            </a:p>
          </p:txBody>
        </p:sp>
        <p:sp>
          <p:nvSpPr>
            <p:cNvPr id="37" name="Line 32"/>
            <p:cNvSpPr/>
            <p:nvPr/>
          </p:nvSpPr>
          <p:spPr>
            <a:xfrm>
              <a:off x="330" y="432"/>
              <a:ext cx="415" cy="0"/>
            </a:xfrm>
            <a:prstGeom prst="line">
              <a:avLst/>
            </a:prstGeom>
            <a:ln w="19050" cap="flat" cmpd="sng">
              <a:solidFill>
                <a:schemeClr val="accent2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" name="Rectangle 34"/>
            <p:cNvSpPr/>
            <p:nvPr/>
          </p:nvSpPr>
          <p:spPr>
            <a:xfrm>
              <a:off x="433" y="454"/>
              <a:ext cx="431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P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额</a:t>
              </a:r>
            </a:p>
          </p:txBody>
        </p:sp>
        <p:sp>
          <p:nvSpPr>
            <p:cNvPr id="39" name="Rectangle 35"/>
            <p:cNvSpPr/>
            <p:nvPr/>
          </p:nvSpPr>
          <p:spPr>
            <a:xfrm>
              <a:off x="395" y="28"/>
              <a:ext cx="580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U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额</a:t>
              </a:r>
              <a:r>
                <a:rPr lang="en-US" altLang="zh-CN" sz="2400" b="1" baseline="30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</a:p>
          </p:txBody>
        </p:sp>
      </p:grpSp>
      <p:grpSp>
        <p:nvGrpSpPr>
          <p:cNvPr id="40" name="Group 44"/>
          <p:cNvGrpSpPr/>
          <p:nvPr/>
        </p:nvGrpSpPr>
        <p:grpSpPr>
          <a:xfrm>
            <a:off x="4341063" y="2189565"/>
            <a:ext cx="2767789" cy="952212"/>
            <a:chOff x="0" y="0"/>
            <a:chExt cx="1467" cy="800"/>
          </a:xfrm>
        </p:grpSpPr>
        <p:sp>
          <p:nvSpPr>
            <p:cNvPr id="41" name="Text Box 45"/>
            <p:cNvSpPr txBox="1"/>
            <p:nvPr/>
          </p:nvSpPr>
          <p:spPr>
            <a:xfrm>
              <a:off x="0" y="192"/>
              <a:ext cx="33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</a:t>
              </a:r>
            </a:p>
          </p:txBody>
        </p:sp>
        <p:sp>
          <p:nvSpPr>
            <p:cNvPr id="42" name="Text Box 46"/>
            <p:cNvSpPr txBox="1"/>
            <p:nvPr/>
          </p:nvSpPr>
          <p:spPr>
            <a:xfrm>
              <a:off x="61" y="0"/>
              <a:ext cx="140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（</a:t>
              </a:r>
              <a:r>
                <a:rPr lang="en-US" altLang="zh-CN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220V</a:t>
              </a:r>
              <a:r>
                <a:rPr lang="zh-CN" altLang="en-US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）</a:t>
              </a:r>
              <a:r>
                <a:rPr lang="en-US" altLang="zh-CN" sz="2400" b="1" baseline="300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</a:p>
          </p:txBody>
        </p:sp>
        <p:sp>
          <p:nvSpPr>
            <p:cNvPr id="43" name="Line 47"/>
            <p:cNvSpPr/>
            <p:nvPr/>
          </p:nvSpPr>
          <p:spPr>
            <a:xfrm>
              <a:off x="163" y="395"/>
              <a:ext cx="69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" name="Text Box 48"/>
            <p:cNvSpPr txBox="1"/>
            <p:nvPr/>
          </p:nvSpPr>
          <p:spPr>
            <a:xfrm>
              <a:off x="168" y="412"/>
              <a:ext cx="864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40W</a:t>
              </a:r>
            </a:p>
          </p:txBody>
        </p:sp>
      </p:grpSp>
      <p:sp>
        <p:nvSpPr>
          <p:cNvPr id="45" name="Text Box 49"/>
          <p:cNvSpPr txBox="1"/>
          <p:nvPr/>
        </p:nvSpPr>
        <p:spPr>
          <a:xfrm>
            <a:off x="5977319" y="2417670"/>
            <a:ext cx="164211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1 210</a:t>
            </a: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Ω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6" name="Rectangle 16"/>
          <p:cNvSpPr>
            <a:spLocks noChangeArrowheads="1"/>
          </p:cNvSpPr>
          <p:nvPr/>
        </p:nvSpPr>
        <p:spPr bwMode="auto">
          <a:xfrm>
            <a:off x="1114115" y="3555260"/>
            <a:ext cx="3533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灯泡的实际功率：</a:t>
            </a:r>
          </a:p>
        </p:txBody>
      </p:sp>
      <p:sp>
        <p:nvSpPr>
          <p:cNvPr id="47" name="Text Box 2"/>
          <p:cNvSpPr txBox="1"/>
          <p:nvPr/>
        </p:nvSpPr>
        <p:spPr>
          <a:xfrm>
            <a:off x="419555" y="4396267"/>
            <a:ext cx="8535670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思考：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若灯泡两端的电压为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110V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时，实际功率为多少？</a:t>
            </a:r>
          </a:p>
        </p:txBody>
      </p:sp>
      <p:sp>
        <p:nvSpPr>
          <p:cNvPr id="48" name="文本框 3"/>
          <p:cNvSpPr txBox="1"/>
          <p:nvPr/>
        </p:nvSpPr>
        <p:spPr>
          <a:xfrm>
            <a:off x="7025829" y="4401507"/>
            <a:ext cx="800219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10W</a:t>
            </a:r>
            <a:endParaRPr lang="zh-CN" altLang="en-US" sz="2400" b="1" dirty="0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2" grpId="0"/>
      <p:bldP spid="33" grpId="0"/>
      <p:bldP spid="46" grpId="0"/>
      <p:bldP spid="47" grpId="0" bldLvl="0" animBg="1"/>
      <p:bldP spid="4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340059" y="485764"/>
            <a:ext cx="8569643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．</a:t>
            </a:r>
            <a:r>
              <a:rPr 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将一只标有</a:t>
            </a:r>
            <a:r>
              <a:rPr 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“6 V  3 W”</a:t>
            </a:r>
            <a:r>
              <a:rPr 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的灯泡</a:t>
            </a:r>
            <a:r>
              <a:rPr 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L</a:t>
            </a:r>
            <a:r>
              <a:rPr 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与电阻</a:t>
            </a:r>
            <a:r>
              <a:rPr lang="en-US" sz="24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R</a:t>
            </a:r>
            <a:r>
              <a:rPr 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串联，接入电压为  </a:t>
            </a:r>
            <a:r>
              <a:rPr 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9 V</a:t>
            </a:r>
            <a:r>
              <a:rPr 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的电路中，灯泡恰好正常发光，求：</a:t>
            </a:r>
          </a:p>
          <a:p>
            <a:pPr indent="0"/>
            <a:r>
              <a:rPr 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</a:t>
            </a:r>
            <a:r>
              <a:rPr 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）灯泡</a:t>
            </a:r>
            <a:r>
              <a:rPr 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L</a:t>
            </a:r>
            <a:r>
              <a:rPr 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的阻值；     </a:t>
            </a:r>
            <a:r>
              <a:rPr lang="zh-CN" altLang="en-US" sz="2400" b="1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 b="1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  <a:r>
              <a:rPr 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电阻消耗的功率。</a:t>
            </a:r>
            <a:endParaRPr lang="zh-CN" altLang="en-US" sz="24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60432" name="Rectangle 16"/>
          <p:cNvSpPr>
            <a:spLocks noChangeArrowheads="1"/>
          </p:cNvSpPr>
          <p:nvPr/>
        </p:nvSpPr>
        <p:spPr bwMode="auto">
          <a:xfrm>
            <a:off x="401778" y="1863600"/>
            <a:ext cx="343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解：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）灯泡的电阻：</a:t>
            </a:r>
          </a:p>
        </p:txBody>
      </p:sp>
      <p:grpSp>
        <p:nvGrpSpPr>
          <p:cNvPr id="58400" name="Group 29"/>
          <p:cNvGrpSpPr/>
          <p:nvPr/>
        </p:nvGrpSpPr>
        <p:grpSpPr>
          <a:xfrm>
            <a:off x="3785221" y="1631130"/>
            <a:ext cx="1199229" cy="909638"/>
            <a:chOff x="-5" y="0"/>
            <a:chExt cx="1007" cy="764"/>
          </a:xfrm>
        </p:grpSpPr>
        <p:sp>
          <p:nvSpPr>
            <p:cNvPr id="58402" name="Rectangle 30"/>
            <p:cNvSpPr/>
            <p:nvPr/>
          </p:nvSpPr>
          <p:spPr>
            <a:xfrm>
              <a:off x="219" y="270"/>
              <a:ext cx="140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</a:t>
              </a:r>
            </a:p>
          </p:txBody>
        </p:sp>
        <p:sp>
          <p:nvSpPr>
            <p:cNvPr id="58403" name="Rectangle 31"/>
            <p:cNvSpPr/>
            <p:nvPr/>
          </p:nvSpPr>
          <p:spPr>
            <a:xfrm>
              <a:off x="-5" y="273"/>
              <a:ext cx="282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R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L</a:t>
              </a:r>
            </a:p>
          </p:txBody>
        </p:sp>
        <p:sp>
          <p:nvSpPr>
            <p:cNvPr id="58404" name="Line 32"/>
            <p:cNvSpPr/>
            <p:nvPr/>
          </p:nvSpPr>
          <p:spPr>
            <a:xfrm>
              <a:off x="463" y="415"/>
              <a:ext cx="415" cy="0"/>
            </a:xfrm>
            <a:prstGeom prst="line">
              <a:avLst/>
            </a:prstGeom>
            <a:ln w="19050" cap="flat" cmpd="sng">
              <a:solidFill>
                <a:schemeClr val="accent2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406" name="Rectangle 34"/>
            <p:cNvSpPr/>
            <p:nvPr/>
          </p:nvSpPr>
          <p:spPr>
            <a:xfrm>
              <a:off x="518" y="454"/>
              <a:ext cx="435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P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L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额</a:t>
              </a:r>
            </a:p>
          </p:txBody>
        </p:sp>
        <p:sp>
          <p:nvSpPr>
            <p:cNvPr id="58407" name="Rectangle 35"/>
            <p:cNvSpPr/>
            <p:nvPr/>
          </p:nvSpPr>
          <p:spPr>
            <a:xfrm>
              <a:off x="455" y="0"/>
              <a:ext cx="547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U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L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额</a:t>
              </a:r>
              <a:r>
                <a:rPr lang="en-US" altLang="zh-CN" sz="2400" b="1" baseline="30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</a:p>
          </p:txBody>
        </p:sp>
      </p:grpSp>
      <p:grpSp>
        <p:nvGrpSpPr>
          <p:cNvPr id="60460" name="Group 44"/>
          <p:cNvGrpSpPr/>
          <p:nvPr/>
        </p:nvGrpSpPr>
        <p:grpSpPr>
          <a:xfrm>
            <a:off x="4862989" y="1672564"/>
            <a:ext cx="1859756" cy="929878"/>
            <a:chOff x="0" y="0"/>
            <a:chExt cx="1562" cy="781"/>
          </a:xfrm>
        </p:grpSpPr>
        <p:sp>
          <p:nvSpPr>
            <p:cNvPr id="58390" name="Text Box 45"/>
            <p:cNvSpPr txBox="1"/>
            <p:nvPr/>
          </p:nvSpPr>
          <p:spPr>
            <a:xfrm>
              <a:off x="0" y="192"/>
              <a:ext cx="336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</a:t>
              </a:r>
            </a:p>
          </p:txBody>
        </p:sp>
        <p:sp>
          <p:nvSpPr>
            <p:cNvPr id="58391" name="Text Box 46"/>
            <p:cNvSpPr txBox="1"/>
            <p:nvPr/>
          </p:nvSpPr>
          <p:spPr>
            <a:xfrm>
              <a:off x="156" y="0"/>
              <a:ext cx="1406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（</a:t>
              </a:r>
              <a:r>
                <a:rPr lang="en-US" altLang="zh-CN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6V</a:t>
              </a:r>
              <a:r>
                <a:rPr lang="zh-CN" altLang="en-US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）</a:t>
              </a:r>
              <a:r>
                <a:rPr lang="en-US" altLang="zh-CN" sz="2400" b="1" baseline="300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</a:p>
          </p:txBody>
        </p:sp>
        <p:sp>
          <p:nvSpPr>
            <p:cNvPr id="58392" name="Line 47"/>
            <p:cNvSpPr/>
            <p:nvPr/>
          </p:nvSpPr>
          <p:spPr>
            <a:xfrm>
              <a:off x="325" y="368"/>
              <a:ext cx="987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393" name="Text Box 48"/>
            <p:cNvSpPr txBox="1"/>
            <p:nvPr/>
          </p:nvSpPr>
          <p:spPr>
            <a:xfrm>
              <a:off x="395" y="394"/>
              <a:ext cx="864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3W</a:t>
              </a:r>
            </a:p>
          </p:txBody>
        </p:sp>
      </p:grpSp>
      <p:sp>
        <p:nvSpPr>
          <p:cNvPr id="60465" name="Text Box 49"/>
          <p:cNvSpPr txBox="1"/>
          <p:nvPr/>
        </p:nvSpPr>
        <p:spPr>
          <a:xfrm>
            <a:off x="6390323" y="1901164"/>
            <a:ext cx="157114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=12</a:t>
            </a: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Ω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496490" y="2775762"/>
            <a:ext cx="394858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）灯泡正常工作电流：</a:t>
            </a:r>
          </a:p>
        </p:txBody>
      </p:sp>
      <p:sp>
        <p:nvSpPr>
          <p:cNvPr id="58419" name="Rectangle 15"/>
          <p:cNvSpPr/>
          <p:nvPr/>
        </p:nvSpPr>
        <p:spPr>
          <a:xfrm>
            <a:off x="4404836" y="3576611"/>
            <a:ext cx="605790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en-US" altLang="zh-CN" sz="24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lang="zh-CN" altLang="en-US" sz="24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额</a:t>
            </a:r>
          </a:p>
        </p:txBody>
      </p:sp>
      <p:grpSp>
        <p:nvGrpSpPr>
          <p:cNvPr id="60453" name="Group 37"/>
          <p:cNvGrpSpPr/>
          <p:nvPr/>
        </p:nvGrpSpPr>
        <p:grpSpPr>
          <a:xfrm>
            <a:off x="4862989" y="2693167"/>
            <a:ext cx="698897" cy="785813"/>
            <a:chOff x="8" y="74"/>
            <a:chExt cx="587" cy="660"/>
          </a:xfrm>
        </p:grpSpPr>
        <p:sp>
          <p:nvSpPr>
            <p:cNvPr id="58394" name="Line 38"/>
            <p:cNvSpPr/>
            <p:nvPr/>
          </p:nvSpPr>
          <p:spPr>
            <a:xfrm>
              <a:off x="8" y="391"/>
              <a:ext cx="433" cy="1"/>
            </a:xfrm>
            <a:prstGeom prst="line">
              <a:avLst/>
            </a:prstGeom>
            <a:ln w="19050" cap="flat" cmpd="sng">
              <a:solidFill>
                <a:schemeClr val="accent2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397" name="Rectangle 41"/>
            <p:cNvSpPr/>
            <p:nvPr/>
          </p:nvSpPr>
          <p:spPr>
            <a:xfrm>
              <a:off x="132" y="424"/>
              <a:ext cx="463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U</a:t>
              </a:r>
              <a:r>
                <a:rPr lang="en-US" altLang="zh-CN" sz="2400" b="1" baseline="-2500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L</a:t>
              </a:r>
              <a:r>
                <a:rPr lang="zh-CN" altLang="en-US" sz="2400" b="1" baseline="-2500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额</a:t>
              </a:r>
            </a:p>
          </p:txBody>
        </p:sp>
        <p:sp>
          <p:nvSpPr>
            <p:cNvPr id="58398" name="Rectangle 42"/>
            <p:cNvSpPr/>
            <p:nvPr/>
          </p:nvSpPr>
          <p:spPr>
            <a:xfrm>
              <a:off x="120" y="74"/>
              <a:ext cx="435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P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L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额</a:t>
              </a:r>
            </a:p>
          </p:txBody>
        </p:sp>
      </p:grpSp>
      <p:grpSp>
        <p:nvGrpSpPr>
          <p:cNvPr id="60466" name="Group 50"/>
          <p:cNvGrpSpPr/>
          <p:nvPr/>
        </p:nvGrpSpPr>
        <p:grpSpPr>
          <a:xfrm>
            <a:off x="5527764" y="2655544"/>
            <a:ext cx="1019308" cy="838200"/>
            <a:chOff x="21" y="-18"/>
            <a:chExt cx="536" cy="704"/>
          </a:xfrm>
        </p:grpSpPr>
        <p:sp>
          <p:nvSpPr>
            <p:cNvPr id="58386" name="Text Box 51"/>
            <p:cNvSpPr txBox="1"/>
            <p:nvPr/>
          </p:nvSpPr>
          <p:spPr>
            <a:xfrm>
              <a:off x="21" y="111"/>
              <a:ext cx="288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</a:t>
              </a:r>
            </a:p>
          </p:txBody>
        </p:sp>
        <p:sp>
          <p:nvSpPr>
            <p:cNvPr id="58387" name="Text Box 52"/>
            <p:cNvSpPr txBox="1"/>
            <p:nvPr/>
          </p:nvSpPr>
          <p:spPr>
            <a:xfrm>
              <a:off x="181" y="-18"/>
              <a:ext cx="355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3W</a:t>
              </a:r>
            </a:p>
          </p:txBody>
        </p:sp>
        <p:sp>
          <p:nvSpPr>
            <p:cNvPr id="58388" name="Line 53"/>
            <p:cNvSpPr/>
            <p:nvPr/>
          </p:nvSpPr>
          <p:spPr>
            <a:xfrm>
              <a:off x="197" y="309"/>
              <a:ext cx="30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389" name="Text Box 54"/>
            <p:cNvSpPr txBox="1"/>
            <p:nvPr/>
          </p:nvSpPr>
          <p:spPr>
            <a:xfrm>
              <a:off x="215" y="299"/>
              <a:ext cx="342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6</a:t>
              </a:r>
              <a:r>
                <a:rPr lang="en-US" altLang="zh-CN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V</a:t>
              </a:r>
            </a:p>
          </p:txBody>
        </p:sp>
      </p:grpSp>
      <p:sp>
        <p:nvSpPr>
          <p:cNvPr id="60471" name="Text Box 55"/>
          <p:cNvSpPr txBox="1"/>
          <p:nvPr/>
        </p:nvSpPr>
        <p:spPr>
          <a:xfrm>
            <a:off x="6547485" y="2807467"/>
            <a:ext cx="1344454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=0.5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271578" y="3542321"/>
            <a:ext cx="438971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通过电阻的电流：</a:t>
            </a:r>
            <a:r>
              <a:rPr kumimoji="0" lang="en-US" altLang="zh-CN" sz="2400" b="1" i="1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kumimoji="0" lang="en-US" altLang="zh-CN" sz="2400" b="1" i="1" u="none" strike="noStrike" kern="1200" cap="none" spc="0" normalizeH="0" baseline="-2500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         </a:t>
            </a:r>
          </a:p>
        </p:txBody>
      </p:sp>
      <p:sp>
        <p:nvSpPr>
          <p:cNvPr id="3" name="Rectangle 15"/>
          <p:cNvSpPr/>
          <p:nvPr/>
        </p:nvSpPr>
        <p:spPr>
          <a:xfrm>
            <a:off x="4177665" y="2878905"/>
            <a:ext cx="728663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en-US" altLang="zh-CN" sz="24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lang="zh-CN" altLang="en-US" sz="24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额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</a:p>
        </p:txBody>
      </p:sp>
      <p:sp>
        <p:nvSpPr>
          <p:cNvPr id="4" name="Text Box 55"/>
          <p:cNvSpPr txBox="1"/>
          <p:nvPr/>
        </p:nvSpPr>
        <p:spPr>
          <a:xfrm>
            <a:off x="4847860" y="3582961"/>
            <a:ext cx="191822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=0.5A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273618" y="4043336"/>
            <a:ext cx="626887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电阻两端的电压：</a:t>
            </a:r>
            <a:r>
              <a:rPr kumimoji="0" lang="en-US" altLang="zh-CN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kumimoji="0" lang="en-US" altLang="zh-CN" sz="2400" b="1" i="1" u="none" strike="noStrike" kern="120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－</a:t>
            </a:r>
            <a:r>
              <a:rPr kumimoji="0" lang="en-US" altLang="zh-CN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kumimoji="0" lang="en-US" altLang="zh-CN" sz="2400" b="1" i="0" u="none" strike="noStrike" kern="120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=9V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－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6V=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3V       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265432" y="4503711"/>
            <a:ext cx="626887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电阻消耗的功率：</a:t>
            </a:r>
            <a:r>
              <a:rPr kumimoji="0" lang="en-US" altLang="zh-CN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kumimoji="0" lang="en-US" altLang="zh-CN" sz="2400" b="1" i="1" u="none" strike="noStrike" kern="120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kumimoji="0" lang="en-US" altLang="zh-CN" sz="2400" b="1" i="1" u="none" strike="noStrike" kern="120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kumimoji="0" lang="en-US" altLang="zh-CN" sz="2400" b="1" i="0" u="none" strike="noStrike" kern="120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=3V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0.5A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1.5W      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0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0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60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6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60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2" grpId="0"/>
      <p:bldP spid="58419" grpId="0"/>
      <p:bldP spid="60471" grpId="0"/>
      <p:bldP spid="3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733996" y="1240616"/>
            <a:ext cx="2480310" cy="831247"/>
            <a:chOff x="915" y="1522"/>
            <a:chExt cx="4814" cy="1746"/>
          </a:xfrm>
        </p:grpSpPr>
        <p:sp>
          <p:nvSpPr>
            <p:cNvPr id="2" name="文本框 1"/>
            <p:cNvSpPr txBox="1"/>
            <p:nvPr/>
          </p:nvSpPr>
          <p:spPr>
            <a:xfrm>
              <a:off x="915" y="1807"/>
              <a:ext cx="4814" cy="97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charset="0"/>
                  <a:ea typeface="宋体" panose="02010600030101010101" pitchFamily="2" charset="-122"/>
                </a:rPr>
                <a:t>由           </a:t>
              </a:r>
              <a:r>
                <a:rPr lang="zh-CN" altLang="en-US" sz="2400" b="1" dirty="0" smtClean="0">
                  <a:latin typeface="Times New Roman" panose="02020603050405020304" charset="0"/>
                  <a:ea typeface="宋体" panose="02010600030101010101" pitchFamily="2" charset="-122"/>
                </a:rPr>
                <a:t>    可</a:t>
              </a:r>
              <a:r>
                <a:rPr lang="zh-CN" altLang="en-US" sz="2400" b="1" dirty="0">
                  <a:latin typeface="Times New Roman" panose="02020603050405020304" charset="0"/>
                  <a:ea typeface="宋体" panose="02010600030101010101" pitchFamily="2" charset="-122"/>
                </a:rPr>
                <a:t>知，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725" y="1522"/>
              <a:ext cx="2349" cy="1746"/>
              <a:chOff x="-138" y="-27"/>
              <a:chExt cx="939" cy="698"/>
            </a:xfrm>
          </p:grpSpPr>
          <p:sp>
            <p:nvSpPr>
              <p:cNvPr id="6" name="Rectangle 29"/>
              <p:cNvSpPr/>
              <p:nvPr/>
            </p:nvSpPr>
            <p:spPr>
              <a:xfrm>
                <a:off x="-138" y="106"/>
                <a:ext cx="704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i="1">
                    <a:latin typeface="Times New Roman" panose="02020603050405020304" charset="0"/>
                    <a:ea typeface="黑体" panose="02010609060101010101" pitchFamily="49" charset="-122"/>
                  </a:rPr>
                  <a:t>P</a:t>
                </a:r>
                <a:r>
                  <a:rPr lang="en-US" altLang="zh-CN" sz="2400" b="1">
                    <a:latin typeface="Times New Roman" panose="02020603050405020304" charset="0"/>
                    <a:ea typeface="黑体" panose="02010609060101010101" pitchFamily="49" charset="-122"/>
                  </a:rPr>
                  <a:t> = </a:t>
                </a:r>
                <a:endParaRPr lang="en-US" altLang="zh-CN" sz="2400" b="1" i="1">
                  <a:latin typeface="Times New Roman" panose="02020603050405020304" charset="0"/>
                  <a:ea typeface="黑体" panose="02010609060101010101" pitchFamily="49" charset="-122"/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154" y="-27"/>
                <a:ext cx="647" cy="698"/>
                <a:chOff x="-588" y="-27"/>
                <a:chExt cx="1373" cy="698"/>
              </a:xfrm>
            </p:grpSpPr>
            <p:sp>
              <p:nvSpPr>
                <p:cNvPr id="12" name="Rectangle 33"/>
                <p:cNvSpPr/>
                <p:nvPr/>
              </p:nvSpPr>
              <p:spPr>
                <a:xfrm>
                  <a:off x="-588" y="-27"/>
                  <a:ext cx="1373" cy="6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2400" b="1" i="1" dirty="0">
                      <a:latin typeface="Times New Roman" panose="02020603050405020304" charset="0"/>
                      <a:ea typeface="黑体" panose="02010609060101010101" pitchFamily="49" charset="-122"/>
                    </a:rPr>
                    <a:t>U</a:t>
                  </a:r>
                  <a:r>
                    <a:rPr lang="en-US" altLang="zh-CN" sz="2400" b="1" baseline="30000" dirty="0">
                      <a:latin typeface="Times New Roman" panose="02020603050405020304" charset="0"/>
                      <a:ea typeface="黑体" panose="02010609060101010101" pitchFamily="49" charset="-122"/>
                    </a:rPr>
                    <a:t>2</a:t>
                  </a:r>
                </a:p>
                <a:p>
                  <a:pPr algn="ctr"/>
                  <a:r>
                    <a:rPr lang="en-US" altLang="zh-CN" sz="2400" b="1" i="1" dirty="0">
                      <a:latin typeface="Times New Roman" panose="02020603050405020304" charset="0"/>
                      <a:ea typeface="黑体" panose="02010609060101010101" pitchFamily="49" charset="-122"/>
                    </a:rPr>
                    <a:t>R</a:t>
                  </a:r>
                </a:p>
              </p:txBody>
            </p:sp>
            <p:sp>
              <p:nvSpPr>
                <p:cNvPr id="13" name="Line 34"/>
                <p:cNvSpPr/>
                <p:nvPr/>
              </p:nvSpPr>
              <p:spPr>
                <a:xfrm>
                  <a:off x="-155" y="325"/>
                  <a:ext cx="605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14" name="文本框 13"/>
          <p:cNvSpPr txBox="1"/>
          <p:nvPr/>
        </p:nvSpPr>
        <p:spPr>
          <a:xfrm>
            <a:off x="733997" y="2009833"/>
            <a:ext cx="841000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由此可知，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在并联电路中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，电阻越小的支路电功率越大。</a:t>
            </a:r>
            <a:endParaRPr lang="en-US" altLang="zh-CN" sz="24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2965" y="3226376"/>
            <a:ext cx="236982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由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</a:rPr>
              <a:t>P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=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</a:rPr>
              <a:t>I</a:t>
            </a:r>
            <a:r>
              <a:rPr lang="en-US" altLang="zh-CN" sz="2400" b="1" baseline="30000" dirty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</a:rPr>
              <a:t>R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可知，</a:t>
            </a:r>
            <a:endParaRPr lang="en-US" altLang="zh-CN" sz="24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1694" y="3754936"/>
            <a:ext cx="833741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由此可知，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在串联电路中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，导体的电阻越大电功率越大。</a:t>
            </a:r>
            <a:endParaRPr lang="en-US" altLang="zh-CN" sz="24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014809" y="1376483"/>
            <a:ext cx="6062878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电压一定时，导体的电功率与电阻成反比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400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2643722" y="3232401"/>
            <a:ext cx="6062878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电流一定时，导体的电功率与电阻成正比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4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712965" y="2585946"/>
            <a:ext cx="7609776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并联电路中，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各支路的电功率之比等于电阻的倒数比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17462" y="4211945"/>
            <a:ext cx="6991016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串联电路中，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各导体的电功率之比等于电阻之比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34852" y="574401"/>
            <a:ext cx="4320495" cy="495548"/>
            <a:chOff x="2506980" y="579256"/>
            <a:chExt cx="3958508" cy="495548"/>
          </a:xfrm>
        </p:grpSpPr>
        <p:pic>
          <p:nvPicPr>
            <p:cNvPr id="34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矩形 34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串并联电路中的电功率分析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533399" y="2341667"/>
            <a:ext cx="7695571" cy="18507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1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. </a:t>
            </a:r>
            <a:r>
              <a:rPr lang="zh-CN" altLang="en-US" sz="2800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知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道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电功率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的物理意义、定义、单</a:t>
            </a:r>
            <a:r>
              <a:rPr lang="zh-CN" altLang="en-US" sz="2800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位；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理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解电功率的公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式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P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=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UI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并能进行简单的计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算</a:t>
            </a:r>
            <a:r>
              <a:rPr kumimoji="0" lang="zh-CN" altLang="zh-CN" sz="28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；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理解和区分用电器的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额定功率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和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实际功率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 eaLnBrk="1" hangingPunct="1"/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164357" y="1045358"/>
            <a:ext cx="7188439" cy="1023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2. 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观察体验电能表盘转动快慢跟用电器功率的关系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，体会比较和类比的科学方法。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25636" y="588375"/>
            <a:ext cx="8016714" cy="3724647"/>
            <a:chOff x="824" y="-141"/>
            <a:chExt cx="12625" cy="7437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824" y="7296"/>
              <a:ext cx="12203" cy="0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13027" y="3119"/>
              <a:ext cx="0" cy="4177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2993" y="3112"/>
              <a:ext cx="456" cy="0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 flipH="1" flipV="1">
              <a:off x="13430" y="-141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91890" y="1208405"/>
            <a:ext cx="5400675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由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灯泡的铭牌可知，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25W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灯泡的电阻比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40W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的大。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92758" y="2121647"/>
            <a:ext cx="5183014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</a:rPr>
              <a:t>         两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灯泡并联时，由               可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</a:rPr>
              <a:t>知，</a:t>
            </a:r>
            <a:r>
              <a:rPr lang="en-US" altLang="zh-CN" sz="2400" b="1" dirty="0" smtClean="0">
                <a:latin typeface="Times New Roman" panose="02020603050405020304" charset="0"/>
                <a:ea typeface="宋体" panose="02010600030101010101" pitchFamily="2" charset="-122"/>
              </a:rPr>
              <a:t>40W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的灯泡的功率大，发光更亮。</a:t>
            </a:r>
          </a:p>
        </p:txBody>
      </p:sp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908471" y="2085360"/>
          <a:ext cx="928157" cy="7658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4" r:id="rId3" imgW="508000" imgH="419100" progId="Equation.KSEE3">
                  <p:embed/>
                </p:oleObj>
              </mc:Choice>
              <mc:Fallback>
                <p:oleObj r:id="rId3" imgW="508000" imgH="4191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08471" y="2085360"/>
                        <a:ext cx="928157" cy="7658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667933" y="3510659"/>
            <a:ext cx="5032663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</a:rPr>
              <a:t>        两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灯泡串联时，由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P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=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I</a:t>
            </a:r>
            <a:r>
              <a:rPr lang="en-US" altLang="zh-CN" sz="2400" b="1" baseline="30000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R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  可知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Times New Roman" panose="02020603050405020304" charset="0"/>
                <a:ea typeface="宋体" panose="02010600030101010101" pitchFamily="2" charset="-122"/>
              </a:rPr>
              <a:t>25W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的灯泡的功率大，发光更亮。</a:t>
            </a:r>
          </a:p>
        </p:txBody>
      </p:sp>
      <p:pic>
        <p:nvPicPr>
          <p:cNvPr id="5" name="图片 4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225" y="1405890"/>
            <a:ext cx="2391410" cy="1670050"/>
          </a:xfrm>
          <a:prstGeom prst="rect">
            <a:avLst/>
          </a:prstGeom>
        </p:spPr>
      </p:pic>
      <p:pic>
        <p:nvPicPr>
          <p:cNvPr id="10" name="图片 9">
            <a:hlinkClick r:id="rId7" action="ppaction://hlinkfile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0733" y="3321976"/>
            <a:ext cx="2521744" cy="1393031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57220" y="1328861"/>
            <a:ext cx="837045" cy="3081217"/>
            <a:chOff x="464930" y="1150512"/>
            <a:chExt cx="837045" cy="1925513"/>
          </a:xfrm>
        </p:grpSpPr>
        <p:sp>
          <p:nvSpPr>
            <p:cNvPr id="26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20433" cy="316835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" name="TextBox 20"/>
            <p:cNvSpPr txBox="1"/>
            <p:nvPr/>
          </p:nvSpPr>
          <p:spPr>
            <a:xfrm>
              <a:off x="487933" y="1472194"/>
              <a:ext cx="430887" cy="16016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放实验视</a:t>
              </a: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频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34852" y="574401"/>
            <a:ext cx="4320495" cy="495548"/>
            <a:chOff x="2506980" y="579256"/>
            <a:chExt cx="3958508" cy="495548"/>
          </a:xfrm>
        </p:grpSpPr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矩形 28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串并联电路中的电功率分析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8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405" y="960091"/>
            <a:ext cx="9039860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2018</a:t>
            </a:r>
            <a:r>
              <a:rPr 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•宁夏）甲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灯标有“</a:t>
            </a:r>
            <a:r>
              <a:rPr 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22V 2W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，乙灯标有“</a:t>
            </a:r>
            <a:r>
              <a:rPr 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220V 100W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”，忽略温度对灯丝电阻的影响，下列说法中正确的是 （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 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．甲灯泡的功率一定小于乙灯泡的功率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．甲灯泡消耗的电能一定小于乙灯泡消耗的电能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．两灯串联在电路中，甲灯泡一定比乙灯泡亮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．两灯并联在电路中，甲灯泡一定比乙灯泡亮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20033" y="1615206"/>
            <a:ext cx="44435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D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86705" y="2168274"/>
            <a:ext cx="655904" cy="46037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线形标注 2 13"/>
          <p:cNvSpPr/>
          <p:nvPr/>
        </p:nvSpPr>
        <p:spPr>
          <a:xfrm>
            <a:off x="2923540" y="1136344"/>
            <a:ext cx="4333240" cy="446405"/>
          </a:xfrm>
          <a:prstGeom prst="borderCallout2">
            <a:avLst>
              <a:gd name="adj1" fmla="val 47368"/>
              <a:gd name="adj2" fmla="val -473"/>
              <a:gd name="adj3" fmla="val 79231"/>
              <a:gd name="adj4" fmla="val -7948"/>
              <a:gd name="adj5" fmla="val 238901"/>
              <a:gd name="adj6" fmla="val -167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实际功率决定于工作电压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680468" y="2701639"/>
            <a:ext cx="1459548" cy="46037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8400" name="Group 29"/>
          <p:cNvGrpSpPr/>
          <p:nvPr/>
        </p:nvGrpSpPr>
        <p:grpSpPr>
          <a:xfrm>
            <a:off x="992049" y="4293512"/>
            <a:ext cx="1678611" cy="627603"/>
            <a:chOff x="153" y="141"/>
            <a:chExt cx="890" cy="527"/>
          </a:xfrm>
        </p:grpSpPr>
        <p:sp>
          <p:nvSpPr>
            <p:cNvPr id="58402" name="Rectangle 30"/>
            <p:cNvSpPr/>
            <p:nvPr/>
          </p:nvSpPr>
          <p:spPr>
            <a:xfrm>
              <a:off x="378" y="288"/>
              <a:ext cx="140" cy="2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58403" name="Rectangle 31"/>
            <p:cNvSpPr/>
            <p:nvPr/>
          </p:nvSpPr>
          <p:spPr>
            <a:xfrm>
              <a:off x="153" y="289"/>
              <a:ext cx="271" cy="2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zh-CN" altLang="en-US" sz="20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甲</a:t>
              </a:r>
            </a:p>
          </p:txBody>
        </p:sp>
        <p:sp>
          <p:nvSpPr>
            <p:cNvPr id="58404" name="Line 32"/>
            <p:cNvSpPr/>
            <p:nvPr/>
          </p:nvSpPr>
          <p:spPr>
            <a:xfrm>
              <a:off x="463" y="415"/>
              <a:ext cx="415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406" name="Rectangle 34"/>
            <p:cNvSpPr/>
            <p:nvPr/>
          </p:nvSpPr>
          <p:spPr>
            <a:xfrm>
              <a:off x="463" y="410"/>
              <a:ext cx="431" cy="2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altLang="en-US" sz="20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额甲</a:t>
              </a:r>
            </a:p>
          </p:txBody>
        </p:sp>
        <p:sp>
          <p:nvSpPr>
            <p:cNvPr id="58407" name="Rectangle 35"/>
            <p:cNvSpPr/>
            <p:nvPr/>
          </p:nvSpPr>
          <p:spPr>
            <a:xfrm>
              <a:off x="463" y="141"/>
              <a:ext cx="580" cy="2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U</a:t>
              </a:r>
              <a:r>
                <a:rPr lang="zh-CN" altLang="en-US" sz="20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额甲</a:t>
              </a:r>
              <a:r>
                <a:rPr lang="en-US" altLang="zh-CN" sz="20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60460" name="Group 44"/>
          <p:cNvGrpSpPr/>
          <p:nvPr/>
        </p:nvGrpSpPr>
        <p:grpSpPr>
          <a:xfrm>
            <a:off x="2283731" y="4252191"/>
            <a:ext cx="1865596" cy="771460"/>
            <a:chOff x="-42" y="133"/>
            <a:chExt cx="1203" cy="648"/>
          </a:xfrm>
        </p:grpSpPr>
        <p:sp>
          <p:nvSpPr>
            <p:cNvPr id="58390" name="Text Box 45"/>
            <p:cNvSpPr txBox="1"/>
            <p:nvPr/>
          </p:nvSpPr>
          <p:spPr>
            <a:xfrm>
              <a:off x="-42" y="276"/>
              <a:ext cx="336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58391" name="Text Box 46"/>
            <p:cNvSpPr txBox="1"/>
            <p:nvPr/>
          </p:nvSpPr>
          <p:spPr>
            <a:xfrm>
              <a:off x="36" y="133"/>
              <a:ext cx="1125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22V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）</a:t>
              </a:r>
              <a:r>
                <a:rPr lang="en-US" altLang="zh-CN" sz="20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58392" name="Line 47"/>
            <p:cNvSpPr/>
            <p:nvPr/>
          </p:nvSpPr>
          <p:spPr>
            <a:xfrm flipV="1">
              <a:off x="127" y="445"/>
              <a:ext cx="683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393" name="Text Box 48"/>
            <p:cNvSpPr txBox="1"/>
            <p:nvPr/>
          </p:nvSpPr>
          <p:spPr>
            <a:xfrm>
              <a:off x="156" y="445"/>
              <a:ext cx="500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W</a:t>
              </a:r>
            </a:p>
          </p:txBody>
        </p:sp>
      </p:grpSp>
      <p:sp>
        <p:nvSpPr>
          <p:cNvPr id="60465" name="Text Box 49"/>
          <p:cNvSpPr txBox="1"/>
          <p:nvPr/>
        </p:nvSpPr>
        <p:spPr>
          <a:xfrm>
            <a:off x="3570968" y="4417648"/>
            <a:ext cx="164211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=242</a:t>
            </a:r>
            <a:r>
              <a:rPr 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Ω，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 Box 49"/>
          <p:cNvSpPr txBox="1"/>
          <p:nvPr/>
        </p:nvSpPr>
        <p:spPr>
          <a:xfrm>
            <a:off x="4585335" y="4417546"/>
            <a:ext cx="327025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同理，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0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乙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=484</a:t>
            </a:r>
            <a:r>
              <a:rPr 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Ω</a:t>
            </a:r>
            <a:endParaRPr lang="zh-CN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37310" y="3212315"/>
            <a:ext cx="1802706" cy="46037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223726" y="3806322"/>
            <a:ext cx="38183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√</a:t>
            </a:r>
            <a:endParaRPr lang="en-US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23726" y="1986412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×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223726" y="2611887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×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223726" y="3236092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×</a:t>
            </a:r>
          </a:p>
        </p:txBody>
      </p:sp>
      <p:sp>
        <p:nvSpPr>
          <p:cNvPr id="28" name="线形标注 2 27"/>
          <p:cNvSpPr/>
          <p:nvPr/>
        </p:nvSpPr>
        <p:spPr>
          <a:xfrm>
            <a:off x="3846613" y="2758518"/>
            <a:ext cx="4333240" cy="446405"/>
          </a:xfrm>
          <a:prstGeom prst="borderCallout2">
            <a:avLst>
              <a:gd name="adj1" fmla="val 47368"/>
              <a:gd name="adj2" fmla="val -473"/>
              <a:gd name="adj3" fmla="val 79231"/>
              <a:gd name="adj4" fmla="val -7948"/>
              <a:gd name="adj5" fmla="val 122956"/>
              <a:gd name="adj6" fmla="val -167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2400" b="1" baseline="300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zh-CN" alt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，电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阻大的功率大</a:t>
            </a:r>
            <a:endParaRPr lang="en-US" altLang="zh-CN" sz="2400" b="1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327193" y="3791278"/>
            <a:ext cx="1812823" cy="46037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824084" y="3335246"/>
            <a:ext cx="3881865" cy="693420"/>
            <a:chOff x="4818" y="4877"/>
            <a:chExt cx="9074" cy="1092"/>
          </a:xfrm>
        </p:grpSpPr>
        <p:sp>
          <p:nvSpPr>
            <p:cNvPr id="31" name="线形标注 2 30"/>
            <p:cNvSpPr/>
            <p:nvPr/>
          </p:nvSpPr>
          <p:spPr>
            <a:xfrm>
              <a:off x="4818" y="4877"/>
              <a:ext cx="9074" cy="1092"/>
            </a:xfrm>
            <a:prstGeom prst="borderCallout2">
              <a:avLst>
                <a:gd name="adj1" fmla="val 47368"/>
                <a:gd name="adj2" fmla="val -473"/>
                <a:gd name="adj3" fmla="val 79231"/>
                <a:gd name="adj4" fmla="val -7948"/>
                <a:gd name="adj5" fmla="val 71463"/>
                <a:gd name="adj6" fmla="val -1804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由    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电阻小的功率大</a:t>
              </a:r>
              <a:endPara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2" name="对象 31">
              <a:hlinkClick r:id="" action="ppaction://ole?verb=0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50094966"/>
                </p:ext>
              </p:extLst>
            </p:nvPr>
          </p:nvGraphicFramePr>
          <p:xfrm>
            <a:off x="5626" y="4925"/>
            <a:ext cx="1770" cy="9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51" name="Equation" r:id="rId3" imgW="812520" imgH="622080" progId="Equation.DSMT4">
                    <p:embed/>
                  </p:oleObj>
                </mc:Choice>
                <mc:Fallback>
                  <p:oleObj name="Equation" r:id="rId3" imgW="812520" imgH="622080" progId="Equation.DSMT4">
                    <p:embed/>
                    <p:pic>
                      <p:nvPicPr>
                        <p:cNvPr id="0" name="图片 102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626" y="4925"/>
                          <a:ext cx="1770" cy="99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线形标注 2 15"/>
          <p:cNvSpPr/>
          <p:nvPr/>
        </p:nvSpPr>
        <p:spPr>
          <a:xfrm>
            <a:off x="3637019" y="1833880"/>
            <a:ext cx="4068930" cy="809625"/>
          </a:xfrm>
          <a:prstGeom prst="borderCallout2">
            <a:avLst>
              <a:gd name="adj1" fmla="val 47368"/>
              <a:gd name="adj2" fmla="val -473"/>
              <a:gd name="adj3" fmla="val 66445"/>
              <a:gd name="adj4" fmla="val -3127"/>
              <a:gd name="adj5" fmla="val 112648"/>
              <a:gd name="adj6" fmla="val -121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W=Pt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知：消耗的电能由实际功率和时间决定</a:t>
            </a:r>
          </a:p>
        </p:txBody>
      </p:sp>
      <p:grpSp>
        <p:nvGrpSpPr>
          <p:cNvPr id="45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4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48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9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0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0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0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0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0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8" dur="1" fill="hold"/>
                                        <p:tgtEl>
                                          <p:spTgt spid="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3" dur="1" fill="hold"/>
                                        <p:tgtEl>
                                          <p:spTgt spid="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ldLvl="0" animBg="1"/>
      <p:bldP spid="10" grpId="1" animBg="1"/>
      <p:bldP spid="14" grpId="0" animBg="1"/>
      <p:bldP spid="14" grpId="1" animBg="1"/>
      <p:bldP spid="15" grpId="0" bldLvl="0" animBg="1"/>
      <p:bldP spid="15" grpId="1" animBg="1"/>
      <p:bldP spid="21" grpId="0" bldLvl="0" animBg="1"/>
      <p:bldP spid="21" grpId="1" animBg="1"/>
      <p:bldP spid="24" grpId="0"/>
      <p:bldP spid="25" grpId="0"/>
      <p:bldP spid="26" grpId="0"/>
      <p:bldP spid="27" grpId="0"/>
      <p:bldP spid="28" grpId="0" bldLvl="0" animBg="1"/>
      <p:bldP spid="28" grpId="1" bldLvl="0" animBg="1"/>
      <p:bldP spid="30" grpId="0" bldLvl="0" animBg="1"/>
      <p:bldP spid="16" grpId="0" bldLvl="0" animBg="1"/>
      <p:bldP spid="16" grpId="1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4934" y="798137"/>
            <a:ext cx="8458542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1" dirty="0" smtClean="0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2.</a:t>
            </a:r>
            <a:r>
              <a:rPr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（2019</a:t>
            </a:r>
            <a:r>
              <a:rPr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•自贡）某房间原来只接有一只标有“</a:t>
            </a:r>
            <a:r>
              <a:rPr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PZ220</a:t>
            </a:r>
            <a:r>
              <a:rPr lang="en-US" altLang="zh-CN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~</a:t>
            </a:r>
            <a:r>
              <a:rPr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40</a:t>
            </a:r>
            <a:r>
              <a:rPr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”的灯泡，小明又用一只完全相同的灯泡，将它俩串联在一起，在电源电压不变的情况下，房间内的总亮度将（　　）</a:t>
            </a:r>
          </a:p>
          <a:p>
            <a:pPr indent="0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A．变亮        </a:t>
            </a:r>
            <a:r>
              <a:rPr 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             </a:t>
            </a:r>
            <a:r>
              <a:rPr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            </a:t>
            </a:r>
            <a:r>
              <a:rPr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</a:t>
            </a:r>
            <a:r>
              <a:rPr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B．变暗       </a:t>
            </a:r>
            <a:endParaRPr lang="en-US" sz="24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0">
              <a:lnSpc>
                <a:spcPct val="150000"/>
              </a:lnSpc>
            </a:pPr>
            <a:r>
              <a:rPr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C．不变          </a:t>
            </a:r>
            <a:r>
              <a:rPr 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             </a:t>
            </a:r>
            <a:r>
              <a:rPr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            </a:t>
            </a:r>
            <a:r>
              <a:rPr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D</a:t>
            </a:r>
            <a:r>
              <a:rPr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．无法确定 </a:t>
            </a:r>
          </a:p>
        </p:txBody>
      </p:sp>
      <p:grpSp>
        <p:nvGrpSpPr>
          <p:cNvPr id="45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4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48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9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0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1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589905" y="1484630"/>
            <a:ext cx="2172970" cy="3683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5589905" y="2602230"/>
            <a:ext cx="3430270" cy="695325"/>
          </a:xfrm>
          <a:prstGeom prst="wedgeRoundRectCallout">
            <a:avLst>
              <a:gd name="adj1" fmla="val -23714"/>
              <a:gd name="adj2" fmla="val -174012"/>
              <a:gd name="adj3" fmla="val 16667"/>
            </a:avLst>
          </a:prstGeom>
          <a:solidFill>
            <a:srgbClr val="FFFFFF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二者平分电压，每个灯泡两端的电压均为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110V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78434" y="3659447"/>
            <a:ext cx="8679815" cy="1306624"/>
            <a:chOff x="281" y="5789"/>
            <a:chExt cx="13669" cy="1918"/>
          </a:xfrm>
          <a:solidFill>
            <a:srgbClr val="FFFFFF"/>
          </a:solidFill>
        </p:grpSpPr>
        <p:sp>
          <p:nvSpPr>
            <p:cNvPr id="5" name="圆角矩形标注 4"/>
            <p:cNvSpPr/>
            <p:nvPr/>
          </p:nvSpPr>
          <p:spPr>
            <a:xfrm>
              <a:off x="281" y="5789"/>
              <a:ext cx="13669" cy="1918"/>
            </a:xfrm>
            <a:prstGeom prst="wedgeRoundRectCallout">
              <a:avLst>
                <a:gd name="adj1" fmla="val 4919"/>
                <a:gd name="adj2" fmla="val -146210"/>
                <a:gd name="adj3" fmla="val 16667"/>
              </a:avLst>
            </a:prstGeom>
            <a:grpFill/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由             可知，电压减半，功率变为原来的    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， 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两灯泡的功</a:t>
              </a:r>
            </a:p>
            <a:p>
              <a:pPr algn="ctr"/>
              <a:endPara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  <a:p>
              <a:pPr algn="l"/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率均为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10W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，二者总功率为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20W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，因此</a:t>
              </a:r>
              <a:r>
                <a:rPr sz="2400" b="1" dirty="0" smtClean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房间内的总亮度将变暗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。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  <p:graphicFrame>
          <p:nvGraphicFramePr>
            <p:cNvPr id="6" name="对象 5">
              <a:hlinkClick r:id="" action="ppaction://ole?verb=0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28470490"/>
                </p:ext>
              </p:extLst>
            </p:nvPr>
          </p:nvGraphicFramePr>
          <p:xfrm>
            <a:off x="980" y="5790"/>
            <a:ext cx="1450" cy="11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7" r:id="rId3" imgW="508000" imgH="419100" progId="Equation.KSEE3">
                    <p:embed/>
                  </p:oleObj>
                </mc:Choice>
                <mc:Fallback>
                  <p:oleObj r:id="rId3" imgW="508000" imgH="419100" progId="Equation.KSEE3">
                    <p:embed/>
                    <p:pic>
                      <p:nvPicPr>
                        <p:cNvPr id="0" name="图片 204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80" y="5790"/>
                          <a:ext cx="1450" cy="119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>
              <a:hlinkClick r:id="" action="ppaction://ole?verb=0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08781392"/>
                </p:ext>
              </p:extLst>
            </p:nvPr>
          </p:nvGraphicFramePr>
          <p:xfrm>
            <a:off x="9936" y="5920"/>
            <a:ext cx="398" cy="10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8" r:id="rId5" imgW="152400" imgH="393700" progId="Equation.KSEE3">
                    <p:embed/>
                  </p:oleObj>
                </mc:Choice>
                <mc:Fallback>
                  <p:oleObj r:id="rId5" imgW="152400" imgH="393700" progId="Equation.KSEE3">
                    <p:embed/>
                    <p:pic>
                      <p:nvPicPr>
                        <p:cNvPr id="0" name="图片 204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9936" y="5920"/>
                          <a:ext cx="398" cy="102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文本框 7"/>
          <p:cNvSpPr txBox="1"/>
          <p:nvPr/>
        </p:nvSpPr>
        <p:spPr>
          <a:xfrm>
            <a:off x="6403975" y="1998604"/>
            <a:ext cx="38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4" grpId="0" bldLvl="0" animBg="1"/>
      <p:bldP spid="4" grpId="1" animBg="1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4295" y="731520"/>
            <a:ext cx="88728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3.</a:t>
            </a:r>
            <a:r>
              <a:rPr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（2019</a:t>
            </a:r>
            <a:r>
              <a:rPr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•荆门）白炽灯A</a:t>
            </a:r>
            <a:r>
              <a:rPr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标有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“</a:t>
            </a:r>
            <a:r>
              <a:rPr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220V 100W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字样</a:t>
            </a:r>
            <a:r>
              <a:rPr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，白炽灯B</a:t>
            </a:r>
            <a:r>
              <a:rPr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标有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“</a:t>
            </a:r>
            <a:r>
              <a:rPr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220V 25W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字样，</a:t>
            </a:r>
            <a:r>
              <a:rPr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设它们的电阻不随温度而变化，如果将它们串联起来，接在220V的电路中，A灯的电压为</a:t>
            </a:r>
            <a:r>
              <a:rPr 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</a:t>
            </a:r>
            <a:r>
              <a:rPr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V，A与B的电功率之和为</a:t>
            </a:r>
            <a:r>
              <a:rPr 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</a:t>
            </a:r>
            <a:r>
              <a:rPr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W。</a:t>
            </a:r>
          </a:p>
        </p:txBody>
      </p:sp>
      <p:grpSp>
        <p:nvGrpSpPr>
          <p:cNvPr id="45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4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48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9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0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1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991350" y="1836670"/>
            <a:ext cx="11112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50000"/>
              </a:lnSpc>
            </a:pPr>
            <a:r>
              <a:rPr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44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16338" y="2379027"/>
            <a:ext cx="9302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50000"/>
              </a:lnSpc>
            </a:pPr>
            <a:r>
              <a:rPr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20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6975" y="1410438"/>
            <a:ext cx="1704975" cy="369332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02322" y="897626"/>
            <a:ext cx="1704975" cy="369332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859270" y="428678"/>
            <a:ext cx="2284730" cy="1779905"/>
            <a:chOff x="10410" y="1047"/>
            <a:chExt cx="3598" cy="2803"/>
          </a:xfrm>
          <a:solidFill>
            <a:srgbClr val="FFFFFF"/>
          </a:solidFill>
        </p:grpSpPr>
        <p:sp>
          <p:nvSpPr>
            <p:cNvPr id="12" name="圆角矩形标注 11"/>
            <p:cNvSpPr/>
            <p:nvPr/>
          </p:nvSpPr>
          <p:spPr>
            <a:xfrm>
              <a:off x="10410" y="1047"/>
              <a:ext cx="3598" cy="2803"/>
            </a:xfrm>
            <a:prstGeom prst="wedgeRoundRectCallout">
              <a:avLst>
                <a:gd name="adj1" fmla="val -91189"/>
                <a:gd name="adj2" fmla="val -18961"/>
                <a:gd name="adj3" fmla="val 16667"/>
              </a:avLst>
            </a:prstGeom>
            <a:grpFill/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  <p:sp>
          <p:nvSpPr>
            <p:cNvPr id="15" name="圆角矩形标注 14"/>
            <p:cNvSpPr/>
            <p:nvPr/>
          </p:nvSpPr>
          <p:spPr>
            <a:xfrm>
              <a:off x="10410" y="1047"/>
              <a:ext cx="3598" cy="2803"/>
            </a:xfrm>
            <a:prstGeom prst="wedgeRoundRectCallout">
              <a:avLst>
                <a:gd name="adj1" fmla="val -245942"/>
                <a:gd name="adj2" fmla="val 12932"/>
                <a:gd name="adj3" fmla="val 16667"/>
              </a:avLst>
            </a:prstGeom>
            <a:grpFill/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由           可知，</a:t>
              </a:r>
            </a:p>
            <a:p>
              <a:pPr algn="l"/>
              <a:endPara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  <a:p>
              <a:pPr algn="l"/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两电阻之比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R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A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: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R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B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=1:4</a:t>
              </a:r>
            </a:p>
          </p:txBody>
        </p:sp>
        <p:graphicFrame>
          <p:nvGraphicFramePr>
            <p:cNvPr id="16" name="对象 15">
              <a:hlinkClick r:id="" action="ppaction://ole?verb=0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48065945"/>
                </p:ext>
              </p:extLst>
            </p:nvPr>
          </p:nvGraphicFramePr>
          <p:xfrm>
            <a:off x="11309" y="1068"/>
            <a:ext cx="1182" cy="11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45" r:id="rId3" imgW="508000" imgH="419100" progId="Equation.KSEE3">
                    <p:embed/>
                  </p:oleObj>
                </mc:Choice>
                <mc:Fallback>
                  <p:oleObj r:id="rId3" imgW="508000" imgH="419100" progId="Equation.KSEE3">
                    <p:embed/>
                    <p:pic>
                      <p:nvPicPr>
                        <p:cNvPr id="0" name="图片 102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1309" y="1068"/>
                          <a:ext cx="1182" cy="114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" name="文本框 17"/>
          <p:cNvSpPr txBox="1"/>
          <p:nvPr/>
        </p:nvSpPr>
        <p:spPr>
          <a:xfrm>
            <a:off x="126976" y="2008505"/>
            <a:ext cx="2143125" cy="3683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6743700" y="2287905"/>
            <a:ext cx="2492375" cy="865505"/>
          </a:xfrm>
          <a:prstGeom prst="wedgeRoundRectCallout">
            <a:avLst>
              <a:gd name="adj1" fmla="val -68516"/>
              <a:gd name="adj2" fmla="val -46498"/>
              <a:gd name="adj3" fmla="val 16667"/>
            </a:avLst>
          </a:prstGeom>
          <a:solidFill>
            <a:srgbClr val="FFFFFF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根据串联分压可知：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U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: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U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=1:4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276259" y="3024282"/>
            <a:ext cx="7670891" cy="1845532"/>
            <a:chOff x="2060" y="5007"/>
            <a:chExt cx="11971" cy="2787"/>
          </a:xfrm>
          <a:solidFill>
            <a:srgbClr val="FFFFFF"/>
          </a:solidFill>
          <a:effectLst/>
        </p:grpSpPr>
        <p:sp>
          <p:nvSpPr>
            <p:cNvPr id="25" name="矩形标注 24"/>
            <p:cNvSpPr/>
            <p:nvPr/>
          </p:nvSpPr>
          <p:spPr>
            <a:xfrm>
              <a:off x="2060" y="5007"/>
              <a:ext cx="11971" cy="2787"/>
            </a:xfrm>
            <a:prstGeom prst="wedgeRectCallout">
              <a:avLst>
                <a:gd name="adj1" fmla="val -43681"/>
                <a:gd name="adj2" fmla="val -60440"/>
              </a:avLst>
            </a:prstGeom>
            <a:grpFill/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由          可知，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P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A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实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      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P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A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额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=    </a:t>
              </a:r>
              <a:r>
                <a:rPr lang="zh-CN" altLang="en-US" sz="2400" b="1" noProof="0" dirty="0" smtClean="0">
                  <a:ln>
                    <a:noFill/>
                  </a:ln>
                  <a:solidFill>
                    <a:srgbClr val="FF0000"/>
                  </a:solidFill>
                  <a:uLnTx/>
                  <a:uFillTx/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×</a:t>
              </a:r>
              <a:r>
                <a:rPr lang="en-US" altLang="zh-CN" sz="2400" b="1" noProof="0" dirty="0" smtClean="0">
                  <a:ln>
                    <a:noFill/>
                  </a:ln>
                  <a:solidFill>
                    <a:srgbClr val="FF0000"/>
                  </a:solidFill>
                  <a:uLnTx/>
                  <a:uFillTx/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100W=4W</a:t>
              </a:r>
              <a:r>
                <a:rPr lang="zh-CN" altLang="en-US" sz="2400" b="1" noProof="0" dirty="0" smtClean="0">
                  <a:ln>
                    <a:noFill/>
                  </a:ln>
                  <a:solidFill>
                    <a:srgbClr val="FF0000"/>
                  </a:solidFill>
                  <a:uLnTx/>
                  <a:uFillTx/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；</a:t>
              </a:r>
              <a:endParaRPr lang="en-US" altLang="zh-CN" sz="2400" b="1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en-US" altLang="zh-CN" sz="2400" b="1" i="1" dirty="0" smtClean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                           P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B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实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=      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P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B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额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=    </a:t>
              </a:r>
              <a:r>
                <a:rPr lang="zh-CN" altLang="en-US" sz="2400" b="1" noProof="0" dirty="0" smtClean="0">
                  <a:ln>
                    <a:noFill/>
                  </a:ln>
                  <a:solidFill>
                    <a:srgbClr val="FF0000"/>
                  </a:solidFill>
                  <a:uLnTx/>
                  <a:uFillTx/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×</a:t>
              </a:r>
              <a:r>
                <a:rPr lang="en-US" altLang="zh-CN" sz="2400" b="1" noProof="0" dirty="0" smtClean="0">
                  <a:ln>
                    <a:noFill/>
                  </a:ln>
                  <a:solidFill>
                    <a:srgbClr val="FF0000"/>
                  </a:solidFill>
                  <a:uLnTx/>
                  <a:uFillTx/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25W=16W</a:t>
              </a:r>
              <a:r>
                <a:rPr lang="zh-CN" altLang="en-US" sz="2400" b="1" noProof="0" dirty="0" smtClean="0">
                  <a:ln>
                    <a:noFill/>
                  </a:ln>
                  <a:solidFill>
                    <a:srgbClr val="FF0000"/>
                  </a:solidFill>
                  <a:uLnTx/>
                  <a:uFillTx/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；</a:t>
              </a:r>
              <a:endParaRPr lang="en-US" altLang="zh-CN" sz="2400" b="1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  <a:p>
              <a:pPr algn="l"/>
              <a:r>
                <a:rPr sz="2400" b="1" dirty="0" smtClean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+mn-ea"/>
                </a:rPr>
                <a:t>A</a:t>
              </a:r>
              <a:r>
                <a:rPr sz="24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+mn-ea"/>
                </a:rPr>
                <a:t>与B的电功率之和</a:t>
              </a:r>
              <a:r>
                <a:rPr lang="zh-CN" sz="24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+mn-ea"/>
                </a:rPr>
                <a:t>：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P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A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实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+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P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B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实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=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4W+16W=20W </a:t>
              </a:r>
              <a:endParaRPr lang="en-US" altLang="zh-CN" sz="2400" b="1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endParaRPr>
            </a:p>
          </p:txBody>
        </p:sp>
        <p:graphicFrame>
          <p:nvGraphicFramePr>
            <p:cNvPr id="26" name="对象 25">
              <a:hlinkClick r:id="" action="ppaction://ole?verb=0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97955928"/>
                </p:ext>
              </p:extLst>
            </p:nvPr>
          </p:nvGraphicFramePr>
          <p:xfrm>
            <a:off x="6634" y="5202"/>
            <a:ext cx="917" cy="10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46" r:id="rId5" imgW="342900" imgH="393700" progId="Equation.KSEE3">
                    <p:embed/>
                  </p:oleObj>
                </mc:Choice>
                <mc:Fallback>
                  <p:oleObj r:id="rId5" imgW="342900" imgH="393700" progId="Equation.KSEE3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634" y="5202"/>
                          <a:ext cx="917" cy="105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对象 26">
              <a:hlinkClick r:id="" action="ppaction://ole?verb=0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35200071"/>
                </p:ext>
              </p:extLst>
            </p:nvPr>
          </p:nvGraphicFramePr>
          <p:xfrm>
            <a:off x="8590" y="5286"/>
            <a:ext cx="543" cy="9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47" r:id="rId7" imgW="228600" imgH="393700" progId="Equation.KSEE3">
                    <p:embed/>
                  </p:oleObj>
                </mc:Choice>
                <mc:Fallback>
                  <p:oleObj r:id="rId7" imgW="228600" imgH="393700" progId="Equation.KSEE3">
                    <p:embed/>
                    <p:pic>
                      <p:nvPicPr>
                        <p:cNvPr id="0" name="图片 307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8590" y="5286"/>
                          <a:ext cx="543" cy="93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对象 28">
              <a:hlinkClick r:id="" action="ppaction://ole?verb=0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80152597"/>
                </p:ext>
              </p:extLst>
            </p:nvPr>
          </p:nvGraphicFramePr>
          <p:xfrm>
            <a:off x="2673" y="5275"/>
            <a:ext cx="1219" cy="9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48" name="Equation" r:id="rId9" imgW="812520" imgH="622080" progId="Equation.DSMT4">
                    <p:embed/>
                  </p:oleObj>
                </mc:Choice>
                <mc:Fallback>
                  <p:oleObj name="Equation" r:id="rId9" imgW="812520" imgH="622080" progId="Equation.DSMT4">
                    <p:embed/>
                    <p:pic>
                      <p:nvPicPr>
                        <p:cNvPr id="0" name="图片 1027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673" y="5275"/>
                          <a:ext cx="1219" cy="97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" name="对象 31">
              <a:hlinkClick r:id="" action="ppaction://ole?verb=0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73488343"/>
                </p:ext>
              </p:extLst>
            </p:nvPr>
          </p:nvGraphicFramePr>
          <p:xfrm>
            <a:off x="6682" y="6171"/>
            <a:ext cx="830" cy="9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49" r:id="rId11" imgW="342900" imgH="393700" progId="Equation.KSEE3">
                    <p:embed/>
                  </p:oleObj>
                </mc:Choice>
                <mc:Fallback>
                  <p:oleObj r:id="rId11" imgW="342900" imgH="393700" progId="Equation.KSEE3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6682" y="6171"/>
                          <a:ext cx="830" cy="95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对象 32">
              <a:hlinkClick r:id="" action="ppaction://ole?verb=0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73207428"/>
                </p:ext>
              </p:extLst>
            </p:nvPr>
          </p:nvGraphicFramePr>
          <p:xfrm>
            <a:off x="8764" y="6169"/>
            <a:ext cx="484" cy="8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50" r:id="rId13" imgW="228600" imgH="393700" progId="Equation.KSEE3">
                    <p:embed/>
                  </p:oleObj>
                </mc:Choice>
                <mc:Fallback>
                  <p:oleObj r:id="rId13" imgW="228600" imgH="393700" progId="Equation.KSEE3">
                    <p:embed/>
                    <p:pic>
                      <p:nvPicPr>
                        <p:cNvPr id="0" name="图片 3073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8764" y="6169"/>
                          <a:ext cx="484" cy="83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/>
      <p:bldP spid="14" grpId="0" animBg="1"/>
      <p:bldP spid="18" grpId="0" animBg="1"/>
      <p:bldP spid="21" grpId="0" animBg="1"/>
      <p:bldP spid="21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23996" y="1233302"/>
            <a:ext cx="5463540" cy="19380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.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如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图所示电路中，电源电压保持不变，电阻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R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与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R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的阻值之比为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altLang="en-US" sz="2400" b="1" dirty="0" smtClean="0">
                <a:latin typeface="宋体"/>
                <a:ea typeface="宋体"/>
                <a:cs typeface="Times New Roman" panose="02020603050405020304" charset="0"/>
              </a:rPr>
              <a:t>∶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1。开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关S断开时，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R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与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R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的电功率之比为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________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；开关S闭合前后，电压表两次的示数之比为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_________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7779" y="2337249"/>
            <a:ext cx="80182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/>
                <a:ea typeface="宋体"/>
                <a:cs typeface="Times New Roman" panose="02020603050405020304" charset="0"/>
              </a:rPr>
              <a:t>∶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48110" y="2660809"/>
            <a:ext cx="80182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/>
                <a:ea typeface="宋体"/>
                <a:cs typeface="Times New Roman" panose="02020603050405020304" charset="0"/>
              </a:rPr>
              <a:t>∶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879" y="925122"/>
            <a:ext cx="2819400" cy="221687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5909" y="3248956"/>
            <a:ext cx="8551069" cy="156845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2.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标有“6V 6W”和“3V 6W”的两只灯泡串联接入电路中，一个灯泡正常工作，另一个灯泡的实际功率不超过额定功率，则电源允许的最大电压是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________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V，30s两只灯泡消耗的总的电能为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J。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018121" y="3999462"/>
            <a:ext cx="56938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7.5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28274" y="4356650"/>
            <a:ext cx="6438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225</a:t>
            </a:r>
          </a:p>
        </p:txBody>
      </p:sp>
      <p:grpSp>
        <p:nvGrpSpPr>
          <p:cNvPr id="29" name="组合 1"/>
          <p:cNvGrpSpPr>
            <a:grpSpLocks noChangeAspect="1"/>
          </p:cNvGrpSpPr>
          <p:nvPr/>
        </p:nvGrpSpPr>
        <p:grpSpPr>
          <a:xfrm>
            <a:off x="3266123" y="540806"/>
            <a:ext cx="2411412" cy="450850"/>
            <a:chOff x="3564387" y="597378"/>
            <a:chExt cx="2247990" cy="419195"/>
          </a:xfrm>
        </p:grpSpPr>
        <p:sp>
          <p:nvSpPr>
            <p:cNvPr id="30" name="缺角矩形 29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1" name="缺角矩形 30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2" name="缺角矩形 31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3" name="缺角矩形 32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4" name="缺角矩形 33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5" name="TextBox 15"/>
          <p:cNvSpPr txBox="1"/>
          <p:nvPr/>
        </p:nvSpPr>
        <p:spPr>
          <a:xfrm>
            <a:off x="3231198" y="497943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 bldLvl="0" animBg="1"/>
      <p:bldP spid="10" grpId="0"/>
      <p:bldP spid="1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428" y="993853"/>
            <a:ext cx="8983980" cy="397031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.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如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图将标有“12V 6W”的灯泡L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和“12V 3W”的灯泡L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接在12V的电路中，闭合开关，不考虑温度对灯丝电阻的影响，下列说法中正确的是（　　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A．电路总功率等于9W    </a:t>
            </a:r>
            <a:endParaRPr lang="en-US" altLang="zh-CN" sz="24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．电路总功率大于9W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C．灯泡L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和L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一样亮    </a:t>
            </a:r>
            <a:endParaRPr lang="en-US" altLang="zh-CN" sz="24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D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．灯泡L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比灯泡L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亮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477194" y="2215594"/>
            <a:ext cx="4032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360" y="2858857"/>
            <a:ext cx="2377063" cy="1726695"/>
          </a:xfrm>
          <a:prstGeom prst="rect">
            <a:avLst/>
          </a:prstGeom>
        </p:spPr>
      </p:pic>
      <p:grpSp>
        <p:nvGrpSpPr>
          <p:cNvPr id="19" name="组合 1"/>
          <p:cNvGrpSpPr>
            <a:grpSpLocks noChangeAspect="1"/>
          </p:cNvGrpSpPr>
          <p:nvPr/>
        </p:nvGrpSpPr>
        <p:grpSpPr>
          <a:xfrm>
            <a:off x="3266123" y="540806"/>
            <a:ext cx="2411412" cy="450850"/>
            <a:chOff x="3564387" y="597378"/>
            <a:chExt cx="2247990" cy="419195"/>
          </a:xfrm>
        </p:grpSpPr>
        <p:sp>
          <p:nvSpPr>
            <p:cNvPr id="20" name="缺角矩形 19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1" name="缺角矩形 20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2" name="缺角矩形 21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3" name="缺角矩形 22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4" name="缺角矩形 23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5" name="TextBox 15"/>
          <p:cNvSpPr txBox="1"/>
          <p:nvPr/>
        </p:nvSpPr>
        <p:spPr>
          <a:xfrm>
            <a:off x="3231198" y="497943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57539" y="1190916"/>
            <a:ext cx="8826818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.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将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A、B两个灯泡，按图一、图二两种方式连接，已知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R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=4Ω、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R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=6Ω，电源电压相同，下面分析正确的是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  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　 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A．图一中A灯比B灯亮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B．图二中A灯比B灯亮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C．图一中A灯比图二中A灯亮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D．图一中的总功率比图二中的总功率要大 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240" y="2484591"/>
            <a:ext cx="2873731" cy="156618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456025" y="1824166"/>
            <a:ext cx="38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8" name="组合 1"/>
          <p:cNvGrpSpPr>
            <a:grpSpLocks noChangeAspect="1"/>
          </p:cNvGrpSpPr>
          <p:nvPr/>
        </p:nvGrpSpPr>
        <p:grpSpPr>
          <a:xfrm>
            <a:off x="3266123" y="540806"/>
            <a:ext cx="2411412" cy="450850"/>
            <a:chOff x="3564387" y="597378"/>
            <a:chExt cx="2247990" cy="419195"/>
          </a:xfrm>
        </p:grpSpPr>
        <p:sp>
          <p:nvSpPr>
            <p:cNvPr id="10" name="缺角矩形 9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1" name="缺角矩形 10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2" name="缺角矩形 11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3" name="缺角矩形 12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8" name="TextBox 15"/>
          <p:cNvSpPr txBox="1"/>
          <p:nvPr/>
        </p:nvSpPr>
        <p:spPr>
          <a:xfrm>
            <a:off x="3231198" y="497943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内容占位符 2"/>
          <p:cNvSpPr>
            <a:spLocks noGrp="1"/>
          </p:cNvSpPr>
          <p:nvPr/>
        </p:nvSpPr>
        <p:spPr>
          <a:xfrm>
            <a:off x="200501" y="469080"/>
            <a:ext cx="8743474" cy="1106329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w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Char char="ª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w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Char char="ª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w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w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w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w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w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下表为某电饭锅的主要参数。由此可知，在额定电压下工作，通过电饭锅的电流约是多少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？电饭锅正常工作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0.4h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，消耗多少电能？如果工作电压是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209V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，那么电饭锅的实际功率是多少？</a:t>
            </a:r>
          </a:p>
        </p:txBody>
      </p:sp>
      <p:graphicFrame>
        <p:nvGraphicFramePr>
          <p:cNvPr id="78871" name="表格 78870"/>
          <p:cNvGraphicFramePr/>
          <p:nvPr/>
        </p:nvGraphicFramePr>
        <p:xfrm>
          <a:off x="6718300" y="1685453"/>
          <a:ext cx="2225675" cy="1637285"/>
        </p:xfrm>
        <a:graphic>
          <a:graphicData uri="http://schemas.openxmlformats.org/drawingml/2006/table">
            <a:tbl>
              <a:tblPr/>
              <a:tblGrid>
                <a:gridCol w="1423670"/>
                <a:gridCol w="802005"/>
              </a:tblGrid>
              <a:tr h="50571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1" dirty="0">
                          <a:latin typeface="宋体" panose="02010600030101010101" pitchFamily="2" charset="-122"/>
                          <a:cs typeface="Times New Roman" panose="02020603050405020304" charset="0"/>
                        </a:rPr>
                        <a:t>额定电压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 b="1">
                          <a:latin typeface="宋体" panose="02010600030101010101" pitchFamily="2" charset="-122"/>
                          <a:cs typeface="Times New Roman" panose="02020603050405020304" charset="0"/>
                        </a:rPr>
                        <a:t>220V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09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1" dirty="0">
                          <a:latin typeface="宋体" panose="02010600030101010101" pitchFamily="2" charset="-122"/>
                          <a:cs typeface="Times New Roman" panose="02020603050405020304" charset="0"/>
                        </a:rPr>
                        <a:t>额定功率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 b="1">
                          <a:latin typeface="宋体" panose="02010600030101010101" pitchFamily="2" charset="-122"/>
                          <a:cs typeface="Times New Roman" panose="02020603050405020304" charset="0"/>
                        </a:rPr>
                        <a:t>800W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28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1" dirty="0">
                          <a:latin typeface="宋体" panose="02010600030101010101" pitchFamily="2" charset="-122"/>
                          <a:cs typeface="Times New Roman" panose="02020603050405020304" charset="0"/>
                        </a:rPr>
                        <a:t>额定频率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 b="1">
                          <a:latin typeface="宋体" panose="02010600030101010101" pitchFamily="2" charset="-122"/>
                          <a:cs typeface="Times New Roman" panose="02020603050405020304" charset="0"/>
                        </a:rPr>
                        <a:t>50Hz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19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1" dirty="0">
                          <a:latin typeface="宋体" panose="02010600030101010101" pitchFamily="2" charset="-122"/>
                          <a:cs typeface="Times New Roman" panose="02020603050405020304" charset="0"/>
                        </a:rPr>
                        <a:t>额定容积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 b="1" dirty="0">
                          <a:latin typeface="宋体" panose="02010600030101010101" pitchFamily="2" charset="-122"/>
                          <a:cs typeface="Times New Roman" panose="02020603050405020304" charset="0"/>
                        </a:rPr>
                        <a:t>4L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365284" y="1649704"/>
            <a:ext cx="56788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）电饭锅的额定电流：</a:t>
            </a:r>
          </a:p>
        </p:txBody>
      </p:sp>
      <p:sp>
        <p:nvSpPr>
          <p:cNvPr id="58419" name="Rectangle 15"/>
          <p:cNvSpPr/>
          <p:nvPr/>
        </p:nvSpPr>
        <p:spPr>
          <a:xfrm>
            <a:off x="1323499" y="2272162"/>
            <a:ext cx="551974" cy="307777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zh-CN" altLang="en-US" sz="20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额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</a:p>
        </p:txBody>
      </p:sp>
      <p:grpSp>
        <p:nvGrpSpPr>
          <p:cNvPr id="60453" name="Group 37"/>
          <p:cNvGrpSpPr/>
          <p:nvPr/>
        </p:nvGrpSpPr>
        <p:grpSpPr>
          <a:xfrm>
            <a:off x="1839754" y="2087377"/>
            <a:ext cx="515541" cy="725091"/>
            <a:chOff x="8" y="74"/>
            <a:chExt cx="433" cy="609"/>
          </a:xfrm>
        </p:grpSpPr>
        <p:sp>
          <p:nvSpPr>
            <p:cNvPr id="58394" name="Line 38"/>
            <p:cNvSpPr/>
            <p:nvPr/>
          </p:nvSpPr>
          <p:spPr>
            <a:xfrm>
              <a:off x="8" y="391"/>
              <a:ext cx="433" cy="1"/>
            </a:xfrm>
            <a:prstGeom prst="line">
              <a:avLst/>
            </a:prstGeom>
            <a:ln w="19050" cap="flat" cmpd="sng">
              <a:solidFill>
                <a:schemeClr val="accent2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397" name="Rectangle 41"/>
            <p:cNvSpPr/>
            <p:nvPr/>
          </p:nvSpPr>
          <p:spPr>
            <a:xfrm>
              <a:off x="132" y="424"/>
              <a:ext cx="300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U</a:t>
              </a:r>
              <a:r>
                <a:rPr lang="zh-CN" altLang="en-US" sz="2000" b="1" baseline="-2500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额</a:t>
              </a:r>
            </a:p>
          </p:txBody>
        </p:sp>
        <p:sp>
          <p:nvSpPr>
            <p:cNvPr id="58398" name="Rectangle 42"/>
            <p:cNvSpPr/>
            <p:nvPr/>
          </p:nvSpPr>
          <p:spPr>
            <a:xfrm>
              <a:off x="120" y="74"/>
              <a:ext cx="27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P</a:t>
              </a:r>
              <a:r>
                <a:rPr lang="zh-CN" altLang="en-US" sz="20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额</a:t>
              </a:r>
            </a:p>
          </p:txBody>
        </p:sp>
      </p:grpSp>
      <p:grpSp>
        <p:nvGrpSpPr>
          <p:cNvPr id="60466" name="Group 50"/>
          <p:cNvGrpSpPr/>
          <p:nvPr/>
        </p:nvGrpSpPr>
        <p:grpSpPr>
          <a:xfrm>
            <a:off x="2327364" y="2092140"/>
            <a:ext cx="1738148" cy="777478"/>
            <a:chOff x="21" y="-18"/>
            <a:chExt cx="914" cy="653"/>
          </a:xfrm>
        </p:grpSpPr>
        <p:sp>
          <p:nvSpPr>
            <p:cNvPr id="58386" name="Text Box 51"/>
            <p:cNvSpPr txBox="1"/>
            <p:nvPr/>
          </p:nvSpPr>
          <p:spPr>
            <a:xfrm>
              <a:off x="21" y="111"/>
              <a:ext cx="288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</a:t>
              </a:r>
            </a:p>
          </p:txBody>
        </p:sp>
        <p:sp>
          <p:nvSpPr>
            <p:cNvPr id="58387" name="Text Box 52"/>
            <p:cNvSpPr txBox="1"/>
            <p:nvPr/>
          </p:nvSpPr>
          <p:spPr>
            <a:xfrm>
              <a:off x="181" y="-18"/>
              <a:ext cx="720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100W</a:t>
              </a:r>
              <a:endParaRPr lang="en-US" altLang="zh-CN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58388" name="Line 53"/>
            <p:cNvSpPr/>
            <p:nvPr/>
          </p:nvSpPr>
          <p:spPr>
            <a:xfrm>
              <a:off x="197" y="288"/>
              <a:ext cx="57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389" name="Text Box 54"/>
            <p:cNvSpPr txBox="1"/>
            <p:nvPr/>
          </p:nvSpPr>
          <p:spPr>
            <a:xfrm>
              <a:off x="215" y="299"/>
              <a:ext cx="720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220</a:t>
              </a:r>
              <a:r>
                <a:rPr lang="en-US" altLang="zh-CN" sz="20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V</a:t>
              </a:r>
            </a:p>
          </p:txBody>
        </p:sp>
      </p:grpSp>
      <p:sp>
        <p:nvSpPr>
          <p:cNvPr id="60471" name="Text Box 55"/>
          <p:cNvSpPr txBox="1"/>
          <p:nvPr/>
        </p:nvSpPr>
        <p:spPr>
          <a:xfrm>
            <a:off x="3758089" y="2272162"/>
            <a:ext cx="134445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0.45A</a:t>
            </a: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96215" y="2907956"/>
            <a:ext cx="88630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</a:rPr>
              <a:t>）电饭锅消耗的电能：</a:t>
            </a:r>
            <a:r>
              <a:rPr kumimoji="0" lang="en-US" altLang="zh-CN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</a:rPr>
              <a:t>W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</a:rPr>
              <a:t>=</a:t>
            </a:r>
            <a:r>
              <a:rPr kumimoji="0" lang="en-US" altLang="zh-CN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</a:rPr>
              <a:t>Pt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</a:rPr>
              <a:t>=0.8kW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</a:rPr>
              <a:t>×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</a:rPr>
              <a:t>0.4h=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charset="0"/>
                <a:ea typeface="宋体" panose="02010600030101010101" pitchFamily="2" charset="-122"/>
              </a:rPr>
              <a:t>0.32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kW·h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79890" name="Group 18"/>
          <p:cNvGrpSpPr/>
          <p:nvPr/>
        </p:nvGrpSpPr>
        <p:grpSpPr>
          <a:xfrm>
            <a:off x="2893102" y="4157774"/>
            <a:ext cx="1543050" cy="891778"/>
            <a:chOff x="-125" y="-48"/>
            <a:chExt cx="1296" cy="749"/>
          </a:xfrm>
        </p:grpSpPr>
        <p:sp>
          <p:nvSpPr>
            <p:cNvPr id="77842" name="Text Box 19"/>
            <p:cNvSpPr txBox="1"/>
            <p:nvPr/>
          </p:nvSpPr>
          <p:spPr>
            <a:xfrm>
              <a:off x="491" y="-48"/>
              <a:ext cx="680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U</a:t>
              </a:r>
              <a:r>
                <a:rPr lang="zh-CN" altLang="en-US" sz="20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实</a:t>
              </a:r>
              <a:r>
                <a:rPr lang="en-US" altLang="zh-CN" sz="2000" b="1" baseline="30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</a:p>
          </p:txBody>
        </p:sp>
        <p:sp>
          <p:nvSpPr>
            <p:cNvPr id="77843" name="Text Box 20"/>
            <p:cNvSpPr txBox="1"/>
            <p:nvPr/>
          </p:nvSpPr>
          <p:spPr>
            <a:xfrm>
              <a:off x="-125" y="136"/>
              <a:ext cx="862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P</a:t>
              </a:r>
              <a:r>
                <a:rPr lang="zh-CN" altLang="en-US" sz="20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实</a:t>
              </a:r>
              <a:r>
                <a:rPr lang="en-US" altLang="zh-CN" sz="20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</a:t>
              </a:r>
            </a:p>
          </p:txBody>
        </p:sp>
        <p:sp>
          <p:nvSpPr>
            <p:cNvPr id="77844" name="Line 21"/>
            <p:cNvSpPr/>
            <p:nvPr/>
          </p:nvSpPr>
          <p:spPr>
            <a:xfrm>
              <a:off x="453" y="320"/>
              <a:ext cx="545" cy="0"/>
            </a:xfrm>
            <a:prstGeom prst="line">
              <a:avLst/>
            </a:prstGeom>
            <a:ln w="19050" cap="flat" cmpd="sng">
              <a:solidFill>
                <a:schemeClr val="accent2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7845" name="Text Box 22"/>
            <p:cNvSpPr txBox="1"/>
            <p:nvPr/>
          </p:nvSpPr>
          <p:spPr>
            <a:xfrm>
              <a:off x="544" y="365"/>
              <a:ext cx="363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R</a:t>
              </a:r>
            </a:p>
          </p:txBody>
        </p:sp>
      </p:grpSp>
      <p:grpSp>
        <p:nvGrpSpPr>
          <p:cNvPr id="79895" name="Group 23"/>
          <p:cNvGrpSpPr/>
          <p:nvPr/>
        </p:nvGrpSpPr>
        <p:grpSpPr>
          <a:xfrm>
            <a:off x="4281479" y="4157774"/>
            <a:ext cx="2119313" cy="885824"/>
            <a:chOff x="0" y="-45"/>
            <a:chExt cx="1780" cy="744"/>
          </a:xfrm>
        </p:grpSpPr>
        <p:sp>
          <p:nvSpPr>
            <p:cNvPr id="77838" name="Text Box 24"/>
            <p:cNvSpPr txBox="1"/>
            <p:nvPr/>
          </p:nvSpPr>
          <p:spPr>
            <a:xfrm>
              <a:off x="0" y="139"/>
              <a:ext cx="272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</a:t>
              </a:r>
            </a:p>
          </p:txBody>
        </p:sp>
        <p:sp>
          <p:nvSpPr>
            <p:cNvPr id="77839" name="Text Box 25"/>
            <p:cNvSpPr txBox="1"/>
            <p:nvPr/>
          </p:nvSpPr>
          <p:spPr>
            <a:xfrm>
              <a:off x="272" y="-45"/>
              <a:ext cx="1508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（</a:t>
              </a:r>
              <a:r>
                <a:rPr lang="en-US" altLang="zh-CN" sz="20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209V</a:t>
              </a:r>
              <a:r>
                <a:rPr lang="zh-CN" altLang="en-US" sz="20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）</a:t>
              </a:r>
              <a:r>
                <a:rPr lang="en-US" altLang="zh-CN" sz="2000" b="1" baseline="300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</a:p>
          </p:txBody>
        </p:sp>
        <p:sp>
          <p:nvSpPr>
            <p:cNvPr id="77840" name="Line 26"/>
            <p:cNvSpPr/>
            <p:nvPr/>
          </p:nvSpPr>
          <p:spPr>
            <a:xfrm flipV="1">
              <a:off x="272" y="318"/>
              <a:ext cx="126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7841" name="Text Box 27"/>
            <p:cNvSpPr txBox="1"/>
            <p:nvPr/>
          </p:nvSpPr>
          <p:spPr>
            <a:xfrm>
              <a:off x="454" y="363"/>
              <a:ext cx="907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60.5</a:t>
              </a:r>
              <a:r>
                <a:rPr lang="zh-CN" sz="2000" b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Ω</a:t>
              </a:r>
              <a:endParaRPr lang="zh-CN" altLang="en-US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79900" name="Text Box 28"/>
          <p:cNvSpPr txBox="1"/>
          <p:nvPr/>
        </p:nvSpPr>
        <p:spPr>
          <a:xfrm>
            <a:off x="6047516" y="4399330"/>
            <a:ext cx="169497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=722W</a:t>
            </a:r>
          </a:p>
        </p:txBody>
      </p:sp>
      <p:sp>
        <p:nvSpPr>
          <p:cNvPr id="60432" name="Rectangle 16"/>
          <p:cNvSpPr>
            <a:spLocks noChangeArrowheads="1"/>
          </p:cNvSpPr>
          <p:nvPr/>
        </p:nvSpPr>
        <p:spPr bwMode="auto">
          <a:xfrm>
            <a:off x="196215" y="3571700"/>
            <a:ext cx="26356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）电饭锅的电阻：</a:t>
            </a:r>
          </a:p>
        </p:txBody>
      </p:sp>
      <p:grpSp>
        <p:nvGrpSpPr>
          <p:cNvPr id="58400" name="Group 29"/>
          <p:cNvGrpSpPr/>
          <p:nvPr/>
        </p:nvGrpSpPr>
        <p:grpSpPr>
          <a:xfrm>
            <a:off x="2663429" y="3368724"/>
            <a:ext cx="1051558" cy="757242"/>
            <a:chOff x="-5" y="77"/>
            <a:chExt cx="883" cy="636"/>
          </a:xfrm>
        </p:grpSpPr>
        <p:sp>
          <p:nvSpPr>
            <p:cNvPr id="58402" name="Rectangle 30"/>
            <p:cNvSpPr/>
            <p:nvPr/>
          </p:nvSpPr>
          <p:spPr>
            <a:xfrm>
              <a:off x="219" y="270"/>
              <a:ext cx="140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</a:t>
              </a:r>
            </a:p>
          </p:txBody>
        </p:sp>
        <p:sp>
          <p:nvSpPr>
            <p:cNvPr id="58403" name="Rectangle 31"/>
            <p:cNvSpPr/>
            <p:nvPr/>
          </p:nvSpPr>
          <p:spPr>
            <a:xfrm>
              <a:off x="-5" y="273"/>
              <a:ext cx="144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R</a:t>
              </a:r>
            </a:p>
          </p:txBody>
        </p:sp>
        <p:sp>
          <p:nvSpPr>
            <p:cNvPr id="58404" name="Line 32"/>
            <p:cNvSpPr/>
            <p:nvPr/>
          </p:nvSpPr>
          <p:spPr>
            <a:xfrm>
              <a:off x="463" y="415"/>
              <a:ext cx="415" cy="1"/>
            </a:xfrm>
            <a:prstGeom prst="line">
              <a:avLst/>
            </a:prstGeom>
            <a:ln w="19050" cap="flat" cmpd="sng">
              <a:solidFill>
                <a:schemeClr val="accent2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406" name="Rectangle 34"/>
            <p:cNvSpPr/>
            <p:nvPr/>
          </p:nvSpPr>
          <p:spPr>
            <a:xfrm>
              <a:off x="518" y="454"/>
              <a:ext cx="27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P</a:t>
              </a:r>
              <a:r>
                <a:rPr lang="zh-CN" altLang="en-US" sz="2000" b="1" baseline="-2500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额</a:t>
              </a:r>
            </a:p>
          </p:txBody>
        </p:sp>
        <p:sp>
          <p:nvSpPr>
            <p:cNvPr id="58407" name="Rectangle 35"/>
            <p:cNvSpPr/>
            <p:nvPr/>
          </p:nvSpPr>
          <p:spPr>
            <a:xfrm>
              <a:off x="455" y="77"/>
              <a:ext cx="372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U</a:t>
              </a:r>
              <a:r>
                <a:rPr lang="zh-CN" altLang="en-US" sz="20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额</a:t>
              </a:r>
              <a:r>
                <a:rPr lang="en-US" altLang="zh-CN" sz="2000" b="1" baseline="30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</a:p>
          </p:txBody>
        </p:sp>
      </p:grpSp>
      <p:grpSp>
        <p:nvGrpSpPr>
          <p:cNvPr id="60460" name="Group 44"/>
          <p:cNvGrpSpPr/>
          <p:nvPr/>
        </p:nvGrpSpPr>
        <p:grpSpPr>
          <a:xfrm>
            <a:off x="3815477" y="3305950"/>
            <a:ext cx="1859756" cy="869156"/>
            <a:chOff x="0" y="0"/>
            <a:chExt cx="1562" cy="730"/>
          </a:xfrm>
        </p:grpSpPr>
        <p:sp>
          <p:nvSpPr>
            <p:cNvPr id="58390" name="Text Box 45"/>
            <p:cNvSpPr txBox="1"/>
            <p:nvPr/>
          </p:nvSpPr>
          <p:spPr>
            <a:xfrm>
              <a:off x="0" y="192"/>
              <a:ext cx="336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=</a:t>
              </a:r>
            </a:p>
          </p:txBody>
        </p:sp>
        <p:sp>
          <p:nvSpPr>
            <p:cNvPr id="58391" name="Text Box 46"/>
            <p:cNvSpPr txBox="1"/>
            <p:nvPr/>
          </p:nvSpPr>
          <p:spPr>
            <a:xfrm>
              <a:off x="156" y="0"/>
              <a:ext cx="1406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（</a:t>
              </a:r>
              <a:r>
                <a:rPr lang="en-US" altLang="zh-CN" sz="2000" b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220</a:t>
              </a:r>
              <a:r>
                <a:rPr lang="en-US" altLang="zh-CN" sz="20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V</a:t>
              </a:r>
              <a:r>
                <a:rPr lang="zh-CN" altLang="en-US" sz="20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）</a:t>
              </a:r>
              <a:r>
                <a:rPr lang="en-US" altLang="zh-CN" sz="2000" b="1" baseline="300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</a:p>
          </p:txBody>
        </p:sp>
        <p:sp>
          <p:nvSpPr>
            <p:cNvPr id="58392" name="Line 47"/>
            <p:cNvSpPr/>
            <p:nvPr/>
          </p:nvSpPr>
          <p:spPr>
            <a:xfrm>
              <a:off x="325" y="368"/>
              <a:ext cx="987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393" name="Text Box 48"/>
            <p:cNvSpPr txBox="1"/>
            <p:nvPr/>
          </p:nvSpPr>
          <p:spPr>
            <a:xfrm>
              <a:off x="395" y="394"/>
              <a:ext cx="864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800</a:t>
              </a:r>
              <a:r>
                <a:rPr lang="en-US" altLang="zh-CN" sz="20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W</a:t>
              </a:r>
            </a:p>
          </p:txBody>
        </p:sp>
      </p:grpSp>
      <p:sp>
        <p:nvSpPr>
          <p:cNvPr id="60465" name="Text Box 49"/>
          <p:cNvSpPr txBox="1"/>
          <p:nvPr/>
        </p:nvSpPr>
        <p:spPr>
          <a:xfrm>
            <a:off x="5392102" y="3539606"/>
            <a:ext cx="1571149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=60.5</a:t>
            </a:r>
            <a:r>
              <a:rPr lang="zh-CN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Ω</a:t>
            </a:r>
            <a:endParaRPr lang="zh-CN" altLang="en-US" sz="20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484346" y="4441005"/>
            <a:ext cx="25074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电饭锅的实际功率：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0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60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0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0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0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0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9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98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99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419" grpId="0"/>
      <p:bldP spid="60471" grpId="0"/>
      <p:bldP spid="79900" grpId="0"/>
      <p:bldP spid="60432" grpId="0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296" y="1040754"/>
            <a:ext cx="8937308" cy="378565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如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图所示的电路中，电源电压为6V并保持不变，电压表的量程为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0</a:t>
            </a:r>
            <a:r>
              <a:rPr lang="en-US" altLang="zh-CN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~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3V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，电流表的量程为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0</a:t>
            </a:r>
            <a:r>
              <a:rPr lang="en-US" altLang="zh-CN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~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0.6A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，滑动变阻器的规格为“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20Ω  1A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”，灯泡标有“5V　</a:t>
            </a:r>
            <a:r>
              <a:rPr lang="zh-CN" altLang="en-US" sz="2400" b="1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2.5W”字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样。闭合开关，将滑动变阻器的滑片移到最左端的位置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，这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时通过灯泡的电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流为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多少？若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要求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两电表的示数均不超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过所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选量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程，灯泡</a:t>
            </a:r>
            <a:endParaRPr lang="en-US" altLang="zh-CN" sz="24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两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端电压不允许超过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额定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值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，则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该电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路</a:t>
            </a:r>
            <a:endParaRPr lang="en-US" altLang="zh-CN" sz="24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消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耗的最大功率为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多少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？（不考虑灯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丝</a:t>
            </a:r>
            <a:endParaRPr lang="en-US" altLang="zh-CN" sz="24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电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阻的变化）</a:t>
            </a:r>
          </a:p>
        </p:txBody>
      </p:sp>
      <p:grpSp>
        <p:nvGrpSpPr>
          <p:cNvPr id="16" name="组合 1"/>
          <p:cNvGrpSpPr>
            <a:grpSpLocks noChangeAspect="1"/>
          </p:cNvGrpSpPr>
          <p:nvPr/>
        </p:nvGrpSpPr>
        <p:grpSpPr bwMode="auto">
          <a:xfrm>
            <a:off x="3216593" y="592771"/>
            <a:ext cx="2411016" cy="450056"/>
            <a:chOff x="3564387" y="597378"/>
            <a:chExt cx="2247990" cy="419195"/>
          </a:xfrm>
        </p:grpSpPr>
        <p:sp>
          <p:nvSpPr>
            <p:cNvPr id="17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2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3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3182065" y="549908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946" y="2933580"/>
            <a:ext cx="2875076" cy="1845822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4348" y="737990"/>
            <a:ext cx="5450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（1）由</a:t>
            </a:r>
            <a:r>
              <a:rPr 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UI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</a:t>
            </a: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可得，灯泡的电阻</a:t>
            </a: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en-US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2623499" y="641975"/>
          <a:ext cx="544195" cy="7386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4195"/>
              </a:tblGrid>
              <a:tr h="3727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U</a:t>
                      </a:r>
                      <a:r>
                        <a:rPr lang="en-US" sz="2400" b="1" baseline="30000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2</a:t>
                      </a:r>
                      <a:endParaRPr lang="en-US" altLang="en-US" sz="2400" b="1" baseline="30000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7143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R</a:t>
                      </a:r>
                      <a:endParaRPr lang="en-US" altLang="en-US" sz="2400" b="1" i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5594716" y="768614"/>
            <a:ext cx="381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lang="en-US" sz="2400" b="1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        =             =</a:t>
            </a:r>
            <a:r>
              <a:rPr lang="zh-CN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10Ω</a:t>
            </a:r>
            <a:r>
              <a:rPr 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en-US" altLang="en-US" sz="24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10" name="表格 9"/>
          <p:cNvGraphicFramePr/>
          <p:nvPr/>
        </p:nvGraphicFramePr>
        <p:xfrm>
          <a:off x="6223420" y="586607"/>
          <a:ext cx="579120" cy="8243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9120"/>
              </a:tblGrid>
              <a:tr h="4514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U</a:t>
                      </a:r>
                      <a:r>
                        <a:rPr lang="en-US" sz="2400" b="1" baseline="-25000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L</a:t>
                      </a:r>
                      <a:r>
                        <a:rPr lang="en-US" sz="2400" b="1" baseline="30000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2</a:t>
                      </a:r>
                      <a:endParaRPr lang="en-US" altLang="en-US" sz="2400" b="1" baseline="30000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7143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7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P</a:t>
                      </a:r>
                      <a:r>
                        <a:rPr lang="en-US" sz="2400" b="1" baseline="-25000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L</a:t>
                      </a:r>
                      <a:endParaRPr lang="en-US" altLang="en-US" sz="2400" b="1" baseline="-25000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7143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/>
          <p:nvPr/>
        </p:nvGraphicFramePr>
        <p:xfrm>
          <a:off x="7148618" y="419991"/>
          <a:ext cx="822960" cy="9505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2960"/>
              </a:tblGrid>
              <a:tr h="5848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(5V)</a:t>
                      </a:r>
                      <a:r>
                        <a:rPr lang="en-US" sz="2400" b="1" baseline="30000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2</a:t>
                      </a:r>
                      <a:endParaRPr lang="en-US" altLang="en-US" sz="2400" b="1" baseline="30000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7143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2.5W</a:t>
                      </a:r>
                      <a:endParaRPr lang="en-US" altLang="en-US" sz="24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387905" y="1500105"/>
            <a:ext cx="914428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所</a:t>
            </a: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以，此时通过灯泡的电流：</a:t>
            </a:r>
            <a:r>
              <a:rPr lang="en-US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en-US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′=</a:t>
            </a:r>
            <a:r>
              <a:rPr lang="en-US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             </a:t>
            </a:r>
            <a:r>
              <a:rPr 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                 =</a:t>
            </a:r>
            <a:r>
              <a:rPr 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0.2A</a:t>
            </a:r>
            <a:endParaRPr lang="en-US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20" name="表格 19"/>
          <p:cNvGraphicFramePr/>
          <p:nvPr/>
        </p:nvGraphicFramePr>
        <p:xfrm>
          <a:off x="5627276" y="1343414"/>
          <a:ext cx="967740" cy="7913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7740"/>
              </a:tblGrid>
              <a:tr h="4184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U</a:t>
                      </a:r>
                      <a:endParaRPr lang="en-US" altLang="en-US" sz="2400" b="1" i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7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R</a:t>
                      </a:r>
                      <a:r>
                        <a:rPr lang="en-US" sz="2400" b="1" baseline="-25000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L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+</a:t>
                      </a:r>
                      <a:r>
                        <a:rPr lang="en-US" sz="2400" b="1" i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R</a:t>
                      </a:r>
                      <a:r>
                        <a:rPr lang="en-US" sz="2400" b="1" baseline="-25000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滑</a:t>
                      </a:r>
                      <a:endParaRPr lang="en-US" altLang="en-US" sz="2400" b="1" baseline="-25000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7143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/>
          <p:nvPr/>
        </p:nvGraphicFramePr>
        <p:xfrm>
          <a:off x="6829791" y="1365177"/>
          <a:ext cx="1339850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39850"/>
              </a:tblGrid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6V</a:t>
                      </a:r>
                      <a:endParaRPr lang="en-US" altLang="en-US" sz="24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10Ω+20Ω</a:t>
                      </a:r>
                      <a:endParaRPr lang="en-US" altLang="en-US" sz="24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" name="文本框 23"/>
          <p:cNvSpPr txBox="1"/>
          <p:nvPr/>
        </p:nvSpPr>
        <p:spPr>
          <a:xfrm>
            <a:off x="528226" y="2272579"/>
            <a:ext cx="837580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（2）当电压表的示数</a:t>
            </a:r>
            <a:r>
              <a:rPr 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en-US" sz="2400" b="1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lang="zh-CN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′=3V时，通过灯泡的电流：</a:t>
            </a:r>
            <a:endParaRPr lang="zh-CN" altLang="en-US" sz="24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25" name="表格 24"/>
          <p:cNvGraphicFramePr/>
          <p:nvPr/>
        </p:nvGraphicFramePr>
        <p:xfrm>
          <a:off x="2947583" y="2732080"/>
          <a:ext cx="672465" cy="7570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2465"/>
              </a:tblGrid>
              <a:tr h="3841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U</a:t>
                      </a:r>
                      <a:r>
                        <a:rPr lang="en-US" sz="2400" b="1" baseline="-25000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L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′</a:t>
                      </a:r>
                      <a:endParaRPr lang="en-US" altLang="en-US" sz="24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7143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7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R</a:t>
                      </a:r>
                      <a:r>
                        <a:rPr lang="en-US" sz="2400" b="1" baseline="-25000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L</a:t>
                      </a:r>
                      <a:endParaRPr lang="en-US" altLang="en-US" sz="2400" b="1" baseline="-25000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7143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/>
          <p:nvPr/>
        </p:nvGraphicFramePr>
        <p:xfrm>
          <a:off x="3906203" y="2753543"/>
          <a:ext cx="822960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2960"/>
              </a:tblGrid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3V</a:t>
                      </a:r>
                      <a:endParaRPr lang="en-US" altLang="en-US" sz="24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10Ω</a:t>
                      </a:r>
                      <a:endParaRPr lang="en-US" altLang="en-US" sz="2400" b="1" dirty="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文本框 28"/>
          <p:cNvSpPr txBox="1"/>
          <p:nvPr/>
        </p:nvSpPr>
        <p:spPr>
          <a:xfrm>
            <a:off x="2067505" y="2857254"/>
            <a:ext cx="388239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en-US" sz="27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</a:t>
            </a:r>
            <a:r>
              <a:rPr lang="en-US" sz="27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L</a:t>
            </a:r>
            <a:r>
              <a:rPr lang="en-US" sz="27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″=          =          </a:t>
            </a:r>
            <a:r>
              <a:rPr lang="en-US" sz="27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sz="27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0.3A     </a:t>
            </a:r>
            <a:endParaRPr lang="en-US" altLang="en-US" sz="27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4296" y="3426052"/>
            <a:ext cx="9111615" cy="14219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en-US" alt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</a:t>
            </a:r>
            <a:r>
              <a:rPr 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因</a:t>
            </a: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电流表的量程为0～0.6A，滑动变阻器允许通过的最大电流为1A，所以，电路中的最大电流</a:t>
            </a:r>
            <a:r>
              <a:rPr lang="en-US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zh-CN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大</a:t>
            </a: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=0.3A，此时电路消耗的电功率最大，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67264" y="4363633"/>
            <a:ext cx="497728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则</a:t>
            </a:r>
            <a:r>
              <a:rPr lang="en-US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zh-CN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大</a:t>
            </a:r>
            <a:r>
              <a:rPr 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UI</a:t>
            </a:r>
            <a:r>
              <a:rPr lang="zh-CN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大</a:t>
            </a: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=6V×0.3A=1.8W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9" grpId="0"/>
      <p:bldP spid="24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/>
          <p:nvPr/>
        </p:nvSpPr>
        <p:spPr>
          <a:xfrm>
            <a:off x="337296" y="3356743"/>
            <a:ext cx="8448199" cy="16532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分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别拿一只</a:t>
            </a:r>
            <a:r>
              <a:rPr 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的节能灯和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一只</a:t>
            </a:r>
            <a:r>
              <a:rPr 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1 0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00W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的电热水壶接在电路上，电能表铝盘转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动得快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慢不同，表明了什么</a:t>
            </a:r>
            <a:r>
              <a:rPr 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</a:p>
        </p:txBody>
      </p:sp>
      <p:pic>
        <p:nvPicPr>
          <p:cNvPr id="6" name="图片 5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2632" y="1352336"/>
            <a:ext cx="3446270" cy="176402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9" name="图片 8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7230" y="1352336"/>
            <a:ext cx="3254280" cy="177720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grpSp>
        <p:nvGrpSpPr>
          <p:cNvPr id="4" name="组合 18"/>
          <p:cNvGrpSpPr/>
          <p:nvPr/>
        </p:nvGrpSpPr>
        <p:grpSpPr bwMode="auto">
          <a:xfrm>
            <a:off x="2768283" y="601001"/>
            <a:ext cx="1487805" cy="426720"/>
            <a:chOff x="2004695" y="686607"/>
            <a:chExt cx="1983740" cy="570436"/>
          </a:xfrm>
        </p:grpSpPr>
        <p:sp>
          <p:nvSpPr>
            <p:cNvPr id="8" name="圆角矩形 7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ysClr val="window" lastClr="FFFFFF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4461510" y="563780"/>
            <a:ext cx="155956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</a:rPr>
              <a:t>电功率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34552" y="1313173"/>
            <a:ext cx="939790" cy="2031114"/>
            <a:chOff x="362185" y="1150512"/>
            <a:chExt cx="939790" cy="2031114"/>
          </a:xfrm>
        </p:grpSpPr>
        <p:sp>
          <p:nvSpPr>
            <p:cNvPr id="22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TextBox 20"/>
            <p:cNvSpPr txBox="1"/>
            <p:nvPr/>
          </p:nvSpPr>
          <p:spPr>
            <a:xfrm>
              <a:off x="362185" y="1664415"/>
              <a:ext cx="677108" cy="15172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放实验视</a:t>
              </a: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频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51631" y="1984031"/>
            <a:ext cx="551815" cy="1045845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</a:rPr>
              <a:t>电功率</a:t>
            </a:r>
          </a:p>
        </p:txBody>
      </p:sp>
      <p:sp>
        <p:nvSpPr>
          <p:cNvPr id="14" name="左大括号 13"/>
          <p:cNvSpPr/>
          <p:nvPr/>
        </p:nvSpPr>
        <p:spPr>
          <a:xfrm>
            <a:off x="970121" y="986764"/>
            <a:ext cx="329565" cy="3017520"/>
          </a:xfrm>
          <a:prstGeom prst="leftBrace">
            <a:avLst/>
          </a:prstGeom>
          <a:ln w="381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78744" y="822457"/>
            <a:ext cx="669131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额定电压</a:t>
            </a:r>
            <a:r>
              <a:rPr 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——</a:t>
            </a:r>
            <a:r>
              <a:rPr lang="zh-CN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用电器正常工作时的电压。</a:t>
            </a:r>
            <a:endParaRPr lang="zh-CN" altLang="en-US" sz="24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18" name="表格 17"/>
          <p:cNvGraphicFramePr/>
          <p:nvPr/>
        </p:nvGraphicFramePr>
        <p:xfrm>
          <a:off x="1523921" y="2078967"/>
          <a:ext cx="4723130" cy="14312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4650"/>
                <a:gridCol w="1643380"/>
                <a:gridCol w="1435100"/>
              </a:tblGrid>
              <a:tr h="480321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额定功率与实际功率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U</a:t>
                      </a:r>
                      <a:r>
                        <a:rPr lang="en-US" sz="2400" b="1" baseline="-25000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实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＝</a:t>
                      </a:r>
                      <a:r>
                        <a:rPr lang="en-US" sz="2400" b="1" i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U</a:t>
                      </a:r>
                      <a:r>
                        <a:rPr lang="en-US" sz="2400" b="1" baseline="-25000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额</a:t>
                      </a:r>
                      <a:endParaRPr lang="en-US" altLang="en-US" sz="2400" b="1" i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P</a:t>
                      </a:r>
                      <a:r>
                        <a:rPr lang="en-US" sz="2400" b="1" baseline="-250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实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=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P</a:t>
                      </a:r>
                      <a:r>
                        <a:rPr lang="en-US" sz="2400" b="1" baseline="-250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额</a:t>
                      </a:r>
                      <a:endParaRPr lang="en-US" altLang="en-US" sz="2400" b="1" i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95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U</a:t>
                      </a:r>
                      <a:r>
                        <a:rPr lang="en-US" sz="2400" b="1" baseline="-25000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实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＜</a:t>
                      </a:r>
                      <a:r>
                        <a:rPr lang="en-US" sz="2400" b="1" i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U</a:t>
                      </a:r>
                      <a:r>
                        <a:rPr lang="en-US" sz="2400" b="1" baseline="-25000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额</a:t>
                      </a:r>
                      <a:endParaRPr lang="en-US" altLang="en-US" sz="2400" b="1" i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P</a:t>
                      </a:r>
                      <a:r>
                        <a:rPr lang="en-US" sz="2400" b="1" baseline="-250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实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&lt;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P</a:t>
                      </a:r>
                      <a:r>
                        <a:rPr lang="en-US" sz="2400" b="1" baseline="-250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额</a:t>
                      </a:r>
                      <a:endParaRPr lang="en-US" altLang="en-US" sz="2400" b="1" i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101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U</a:t>
                      </a:r>
                      <a:r>
                        <a:rPr lang="en-US" sz="2400" b="1" baseline="-25000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实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＞</a:t>
                      </a:r>
                      <a:r>
                        <a:rPr lang="en-US" sz="2400" b="1" i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U</a:t>
                      </a:r>
                      <a:r>
                        <a:rPr lang="en-US" sz="2400" b="1" baseline="-25000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额</a:t>
                      </a:r>
                      <a:endParaRPr lang="en-US" altLang="en-US" sz="2400" b="1" i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i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P</a:t>
                      </a:r>
                      <a:r>
                        <a:rPr lang="en-US" sz="2400" b="1" baseline="-25000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实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&gt;</a:t>
                      </a:r>
                      <a:r>
                        <a:rPr lang="en-US" sz="2400" b="1" i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P</a:t>
                      </a:r>
                      <a:r>
                        <a:rPr lang="en-US" sz="2400" b="1" baseline="-25000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额</a:t>
                      </a:r>
                      <a:endParaRPr lang="en-US" altLang="en-US" sz="2400" b="1" i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1351442" y="1491380"/>
            <a:ext cx="691388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额定功率</a:t>
            </a:r>
            <a:r>
              <a:rPr 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——</a:t>
            </a:r>
            <a:r>
              <a:rPr 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用电器在额定电压下工作时的功率。</a:t>
            </a:r>
            <a:endParaRPr lang="zh-CN" altLang="en-US" sz="24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3035" y="3830452"/>
            <a:ext cx="105394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UI</a:t>
            </a:r>
            <a:endParaRPr lang="zh-CN" altLang="en-US" sz="24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4586" name="AutoShape 36"/>
          <p:cNvSpPr/>
          <p:nvPr/>
        </p:nvSpPr>
        <p:spPr>
          <a:xfrm>
            <a:off x="2368630" y="3936656"/>
            <a:ext cx="511969" cy="226219"/>
          </a:xfrm>
          <a:prstGeom prst="rightArrow">
            <a:avLst>
              <a:gd name="adj1" fmla="val 44444"/>
              <a:gd name="adj2" fmla="val 81578"/>
            </a:avLst>
          </a:prstGeom>
          <a:solidFill>
            <a:srgbClr val="FFFF99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4588" name="AutoShape 28"/>
          <p:cNvSpPr/>
          <p:nvPr/>
        </p:nvSpPr>
        <p:spPr>
          <a:xfrm flipH="1">
            <a:off x="3067050" y="3719010"/>
            <a:ext cx="197644" cy="701040"/>
          </a:xfrm>
          <a:prstGeom prst="rightBrace">
            <a:avLst>
              <a:gd name="adj1" fmla="val 56029"/>
              <a:gd name="adj2" fmla="val 50000"/>
            </a:avLst>
          </a:prstGeom>
          <a:noFill/>
          <a:ln w="158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4589" name="Rectangle 31"/>
          <p:cNvSpPr/>
          <p:nvPr/>
        </p:nvSpPr>
        <p:spPr>
          <a:xfrm>
            <a:off x="3264694" y="4268126"/>
            <a:ext cx="1241584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i="1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P</a:t>
            </a:r>
            <a:r>
              <a:rPr lang="en-US" altLang="zh-CN" sz="2400" b="1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 = </a:t>
            </a:r>
            <a:r>
              <a:rPr lang="en-US" altLang="zh-CN" sz="2400" b="1" i="1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I</a:t>
            </a:r>
            <a:r>
              <a:rPr lang="en-US" altLang="zh-CN" sz="2400" b="1" baseline="300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2</a:t>
            </a:r>
            <a:r>
              <a:rPr lang="en-US" altLang="zh-CN" sz="2400" b="1" i="1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R</a:t>
            </a:r>
          </a:p>
        </p:txBody>
      </p:sp>
      <p:grpSp>
        <p:nvGrpSpPr>
          <p:cNvPr id="24590" name="组合 24589"/>
          <p:cNvGrpSpPr/>
          <p:nvPr/>
        </p:nvGrpSpPr>
        <p:grpSpPr>
          <a:xfrm>
            <a:off x="3237071" y="3480885"/>
            <a:ext cx="1173480" cy="829866"/>
            <a:chOff x="-3" y="152"/>
            <a:chExt cx="985" cy="697"/>
          </a:xfrm>
        </p:grpSpPr>
        <p:sp>
          <p:nvSpPr>
            <p:cNvPr id="24591" name="Rectangle 29"/>
            <p:cNvSpPr/>
            <p:nvPr/>
          </p:nvSpPr>
          <p:spPr>
            <a:xfrm>
              <a:off x="-3" y="288"/>
              <a:ext cx="520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i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P</a:t>
              </a:r>
              <a:r>
                <a:rPr lang="en-US" altLang="zh-CN" sz="2400" b="1">
                  <a:latin typeface="Times New Roman" panose="02020603050405020304" charset="0"/>
                  <a:ea typeface="黑体" panose="02010609060101010101" pitchFamily="49" charset="-122"/>
                  <a:cs typeface="Times New Roman" panose="02020603050405020304" charset="0"/>
                </a:rPr>
                <a:t> = </a:t>
              </a:r>
              <a:endParaRPr lang="en-US" altLang="zh-CN" sz="2400" b="1" i="1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endParaRPr>
            </a:p>
          </p:txBody>
        </p:sp>
        <p:grpSp>
          <p:nvGrpSpPr>
            <p:cNvPr id="24592" name="组合 24591"/>
            <p:cNvGrpSpPr/>
            <p:nvPr/>
          </p:nvGrpSpPr>
          <p:grpSpPr>
            <a:xfrm>
              <a:off x="335" y="152"/>
              <a:ext cx="647" cy="697"/>
              <a:chOff x="-203" y="152"/>
              <a:chExt cx="1373" cy="697"/>
            </a:xfrm>
          </p:grpSpPr>
          <p:sp>
            <p:nvSpPr>
              <p:cNvPr id="24593" name="Rectangle 33"/>
              <p:cNvSpPr/>
              <p:nvPr/>
            </p:nvSpPr>
            <p:spPr>
              <a:xfrm>
                <a:off x="-203" y="152"/>
                <a:ext cx="1373" cy="6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b="1" i="1" dirty="0">
                    <a:latin typeface="Times New Roman" panose="02020603050405020304" charset="0"/>
                    <a:ea typeface="黑体" panose="02010609060101010101" pitchFamily="49" charset="-122"/>
                    <a:cs typeface="Times New Roman" panose="02020603050405020304" charset="0"/>
                  </a:rPr>
                  <a:t>U</a:t>
                </a:r>
                <a:r>
                  <a:rPr lang="en-US" altLang="zh-CN" sz="2400" b="1" baseline="30000" dirty="0">
                    <a:latin typeface="Times New Roman" panose="02020603050405020304" charset="0"/>
                    <a:ea typeface="黑体" panose="02010609060101010101" pitchFamily="49" charset="-122"/>
                    <a:cs typeface="Times New Roman" panose="02020603050405020304" charset="0"/>
                  </a:rPr>
                  <a:t>2</a:t>
                </a:r>
              </a:p>
              <a:p>
                <a:pPr algn="ctr"/>
                <a:r>
                  <a:rPr lang="en-US" altLang="zh-CN" sz="2400" b="1" i="1" dirty="0">
                    <a:latin typeface="Times New Roman" panose="02020603050405020304" charset="0"/>
                    <a:ea typeface="黑体" panose="02010609060101010101" pitchFamily="49" charset="-122"/>
                    <a:cs typeface="Times New Roman" panose="02020603050405020304" charset="0"/>
                  </a:rPr>
                  <a:t>R</a:t>
                </a:r>
              </a:p>
            </p:txBody>
          </p:sp>
          <p:sp>
            <p:nvSpPr>
              <p:cNvPr id="24594" name="Line 34"/>
              <p:cNvSpPr/>
              <p:nvPr/>
            </p:nvSpPr>
            <p:spPr>
              <a:xfrm>
                <a:off x="98" y="472"/>
                <a:ext cx="605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4" name="文本框 3"/>
          <p:cNvSpPr txBox="1"/>
          <p:nvPr/>
        </p:nvSpPr>
        <p:spPr>
          <a:xfrm>
            <a:off x="4411028" y="3642334"/>
            <a:ext cx="3995261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适用于并联电路功率讨论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411028" y="4244790"/>
            <a:ext cx="3995261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适用于串联电路功率讨论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/>
      <p:bldP spid="24586" grpId="0" bldLvl="0" animBg="1"/>
      <p:bldP spid="24588" grpId="0" bldLvl="0" animBg="1"/>
      <p:bldP spid="24589" grpId="0"/>
      <p:bldP spid="4" grpId="0" bldLvl="0" animBg="1"/>
      <p:bldP spid="6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 bwMode="auto">
          <a:xfrm rot="16200000">
            <a:off x="925343" y="1039566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 bwMode="auto">
          <a:xfrm>
            <a:off x="508490" y="1696208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4215821" y="1843289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4215821" y="2777275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 bwMode="auto">
          <a:xfrm>
            <a:off x="4473893" y="1696253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 bwMode="auto">
          <a:xfrm>
            <a:off x="4446120" y="2064443"/>
            <a:ext cx="4991172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完成课后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动手动脑学物理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练习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 bwMode="auto">
          <a:xfrm>
            <a:off x="4473893" y="2630180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 bwMode="auto">
          <a:xfrm>
            <a:off x="4473893" y="2932598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</a:t>
            </a:r>
            <a:r>
              <a:rPr lang="zh-CN" altLang="en-US" sz="2100" b="1" spc="150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册练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97374" y="1420072"/>
            <a:ext cx="714169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000" b="1" dirty="0">
                <a:solidFill>
                  <a:srgbClr val="FF6600"/>
                </a:solidFill>
                <a:latin typeface="+mn-ea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圆角矩形 1"/>
          <p:cNvSpPr/>
          <p:nvPr/>
        </p:nvSpPr>
        <p:spPr>
          <a:xfrm>
            <a:off x="864394" y="715301"/>
            <a:ext cx="982028" cy="929640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254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实验现象</a:t>
            </a:r>
          </a:p>
        </p:txBody>
      </p:sp>
      <p:sp>
        <p:nvSpPr>
          <p:cNvPr id="16388" name="圆角矩形 9"/>
          <p:cNvSpPr/>
          <p:nvPr/>
        </p:nvSpPr>
        <p:spPr>
          <a:xfrm>
            <a:off x="2240756" y="671962"/>
            <a:ext cx="5292090" cy="972979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9W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节能灯             电能表铝盘转得</a:t>
            </a:r>
            <a:r>
              <a:rPr lang="zh-CN" altLang="en-US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慢</a:t>
            </a:r>
            <a:endParaRPr lang="en-US" altLang="zh-CN" sz="2400" b="1" dirty="0">
              <a:solidFill>
                <a:srgbClr val="0000CC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1 000W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电热水壶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电能表铝盘转得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快</a:t>
            </a:r>
          </a:p>
        </p:txBody>
      </p:sp>
      <p:sp>
        <p:nvSpPr>
          <p:cNvPr id="16389" name="圆角矩形 11"/>
          <p:cNvSpPr/>
          <p:nvPr/>
        </p:nvSpPr>
        <p:spPr>
          <a:xfrm>
            <a:off x="864632" y="1766623"/>
            <a:ext cx="1808559" cy="486965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25400" cap="flat" cmpd="sng">
            <a:solidFill>
              <a:srgbClr val="990033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铝盘转得</a:t>
            </a:r>
            <a:r>
              <a:rPr lang="zh-CN" altLang="en-US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慢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390" name="圆角矩形 14"/>
          <p:cNvSpPr/>
          <p:nvPr/>
        </p:nvSpPr>
        <p:spPr>
          <a:xfrm>
            <a:off x="3348276" y="1795198"/>
            <a:ext cx="1808559" cy="485775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25400" cap="flat" cmpd="sng">
            <a:solidFill>
              <a:srgbClr val="990033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消耗电能</a:t>
            </a:r>
            <a:r>
              <a:rPr lang="zh-CN" altLang="en-US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慢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391" name="圆角矩形 15"/>
          <p:cNvSpPr/>
          <p:nvPr/>
        </p:nvSpPr>
        <p:spPr>
          <a:xfrm>
            <a:off x="5724764" y="1766623"/>
            <a:ext cx="1771650" cy="486965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25400" cap="flat" cmpd="sng">
            <a:solidFill>
              <a:srgbClr val="990033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电流做功</a:t>
            </a:r>
            <a:r>
              <a:rPr lang="zh-CN" altLang="en-US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慢</a:t>
            </a:r>
          </a:p>
        </p:txBody>
      </p:sp>
      <p:sp>
        <p:nvSpPr>
          <p:cNvPr id="16392" name="右箭头 4"/>
          <p:cNvSpPr/>
          <p:nvPr/>
        </p:nvSpPr>
        <p:spPr>
          <a:xfrm>
            <a:off x="2781539" y="1795198"/>
            <a:ext cx="539353" cy="485775"/>
          </a:xfrm>
          <a:prstGeom prst="rightArrow">
            <a:avLst>
              <a:gd name="adj1" fmla="val 50000"/>
              <a:gd name="adj2" fmla="val 49999"/>
            </a:avLst>
          </a:prstGeom>
          <a:solidFill>
            <a:schemeClr val="accent3">
              <a:lumMod val="20000"/>
              <a:lumOff val="80000"/>
            </a:schemeClr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393" name="右箭头 17"/>
          <p:cNvSpPr/>
          <p:nvPr/>
        </p:nvSpPr>
        <p:spPr>
          <a:xfrm>
            <a:off x="5206841" y="1828536"/>
            <a:ext cx="520304" cy="425053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394" name="圆角矩形 18"/>
          <p:cNvSpPr/>
          <p:nvPr/>
        </p:nvSpPr>
        <p:spPr>
          <a:xfrm>
            <a:off x="902256" y="2448613"/>
            <a:ext cx="1807369" cy="486965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铝盘转得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快</a:t>
            </a:r>
          </a:p>
        </p:txBody>
      </p:sp>
      <p:sp>
        <p:nvSpPr>
          <p:cNvPr id="16395" name="圆角矩形 19"/>
          <p:cNvSpPr/>
          <p:nvPr/>
        </p:nvSpPr>
        <p:spPr>
          <a:xfrm>
            <a:off x="3384709" y="2475997"/>
            <a:ext cx="1808560" cy="48696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消耗电能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快</a:t>
            </a:r>
          </a:p>
        </p:txBody>
      </p:sp>
      <p:sp>
        <p:nvSpPr>
          <p:cNvPr id="16396" name="圆角矩形 20"/>
          <p:cNvSpPr/>
          <p:nvPr/>
        </p:nvSpPr>
        <p:spPr>
          <a:xfrm>
            <a:off x="5761196" y="2448613"/>
            <a:ext cx="1771650" cy="486965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电流做功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快</a:t>
            </a:r>
            <a:endParaRPr lang="zh-CN" altLang="en-US" sz="2400" b="1" dirty="0">
              <a:solidFill>
                <a:srgbClr val="0000CC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397" name="右箭头 21"/>
          <p:cNvSpPr/>
          <p:nvPr/>
        </p:nvSpPr>
        <p:spPr>
          <a:xfrm>
            <a:off x="2817971" y="2475997"/>
            <a:ext cx="540544" cy="486966"/>
          </a:xfrm>
          <a:prstGeom prst="rightArrow">
            <a:avLst>
              <a:gd name="adj1" fmla="val 50000"/>
              <a:gd name="adj2" fmla="val 50002"/>
            </a:avLst>
          </a:prstGeom>
          <a:solidFill>
            <a:schemeClr val="accent4">
              <a:lumMod val="20000"/>
              <a:lumOff val="80000"/>
            </a:schemeClr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398" name="右箭头 22"/>
          <p:cNvSpPr/>
          <p:nvPr/>
        </p:nvSpPr>
        <p:spPr>
          <a:xfrm>
            <a:off x="5244465" y="2510526"/>
            <a:ext cx="519113" cy="425053"/>
          </a:xfrm>
          <a:prstGeom prst="rightArrow">
            <a:avLst>
              <a:gd name="adj1" fmla="val 50000"/>
              <a:gd name="adj2" fmla="val 49999"/>
            </a:avLst>
          </a:prstGeom>
          <a:solidFill>
            <a:schemeClr val="accent4">
              <a:lumMod val="20000"/>
              <a:lumOff val="80000"/>
            </a:schemeClr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399" name="圆角矩形 23"/>
          <p:cNvSpPr/>
          <p:nvPr/>
        </p:nvSpPr>
        <p:spPr>
          <a:xfrm>
            <a:off x="951071" y="3092503"/>
            <a:ext cx="944166" cy="567928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2540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结论</a:t>
            </a:r>
          </a:p>
        </p:txBody>
      </p:sp>
      <p:sp>
        <p:nvSpPr>
          <p:cNvPr id="16400" name="圆角矩形 24"/>
          <p:cNvSpPr/>
          <p:nvPr/>
        </p:nvSpPr>
        <p:spPr>
          <a:xfrm>
            <a:off x="2169081" y="3132985"/>
            <a:ext cx="5363765" cy="48696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电流做功有快慢之分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7630" y="3735070"/>
            <a:ext cx="8968105" cy="12003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pPr indent="720090" fontAlgn="auto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节能灯上的“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9W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”和电热水壶上的“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1000W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”表示消耗电能的快慢，“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1 000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W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”电热水壶比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9 W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”灯泡消耗电能快！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720090" fontAlgn="auto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物理学中用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电功率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表示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消耗电能的快慢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！</a:t>
            </a: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8208725" flipV="1">
            <a:off x="1746846" y="580608"/>
            <a:ext cx="543614" cy="48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8208725" flipV="1">
            <a:off x="1818240" y="2937224"/>
            <a:ext cx="543614" cy="48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nimBg="1"/>
      <p:bldP spid="16388" grpId="0" bldLvl="0" animBg="1"/>
      <p:bldP spid="16389" grpId="0" bldLvl="0" animBg="1"/>
      <p:bldP spid="16390" grpId="0" bldLvl="0" animBg="1"/>
      <p:bldP spid="16391" grpId="0" bldLvl="0" animBg="1"/>
      <p:bldP spid="16392" grpId="0" bldLvl="0" animBg="1"/>
      <p:bldP spid="16393" grpId="0" bldLvl="0" animBg="1"/>
      <p:bldP spid="16394" grpId="0" bldLvl="0" animBg="1"/>
      <p:bldP spid="16395" grpId="0" bldLvl="0" animBg="1"/>
      <p:bldP spid="16396" grpId="0" bldLvl="0" animBg="1"/>
      <p:bldP spid="16397" grpId="0" bldLvl="0" animBg="1"/>
      <p:bldP spid="16398" grpId="0" bldLvl="0" animBg="1"/>
      <p:bldP spid="16399" grpId="0" bldLvl="0" animBg="1"/>
      <p:bldP spid="1640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773" y="618914"/>
            <a:ext cx="7531252" cy="423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33" y="1034053"/>
            <a:ext cx="1069786" cy="1480504"/>
          </a:xfrm>
          <a:prstGeom prst="rect">
            <a:avLst/>
          </a:prstGeom>
        </p:spPr>
      </p:pic>
      <p:sp>
        <p:nvSpPr>
          <p:cNvPr id="35842" name="Rectangle 2"/>
          <p:cNvSpPr/>
          <p:nvPr/>
        </p:nvSpPr>
        <p:spPr>
          <a:xfrm>
            <a:off x="2988952" y="1028347"/>
            <a:ext cx="3913732" cy="7386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表示电流做功的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快慢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 </a:t>
            </a:r>
          </a:p>
        </p:txBody>
      </p:sp>
      <p:sp>
        <p:nvSpPr>
          <p:cNvPr id="35844" name="Rectangle 8"/>
          <p:cNvSpPr/>
          <p:nvPr/>
        </p:nvSpPr>
        <p:spPr>
          <a:xfrm>
            <a:off x="926948" y="2851458"/>
            <a:ext cx="7655077" cy="1282392"/>
          </a:xfrm>
          <a:prstGeom prst="rect">
            <a:avLst/>
          </a:prstGeom>
          <a:noFill/>
          <a:ln w="9525">
            <a:noFill/>
          </a:ln>
        </p:spPr>
        <p:txBody>
          <a:bodyPr lIns="69056" tIns="34528" rIns="69056" bIns="34528"/>
          <a:lstStyle/>
          <a:p>
            <a:pPr marL="342900" indent="-342900">
              <a:lnSpc>
                <a:spcPct val="120000"/>
              </a:lnSpc>
            </a:pPr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常用单位：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kW = 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W      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indent="-342900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       1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 = 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mW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74626" y="1141060"/>
            <a:ext cx="192341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用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P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表示。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13047" y="1918617"/>
            <a:ext cx="5997428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单位：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瓦特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，简称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瓦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，符号是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W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8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13047" y="112554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电功率：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" grpId="0" bldLvl="0" animBg="1"/>
      <p:bldP spid="4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3313"/>
          <p:cNvSpPr txBox="1"/>
          <p:nvPr/>
        </p:nvSpPr>
        <p:spPr>
          <a:xfrm>
            <a:off x="328863" y="559091"/>
            <a:ext cx="8229600" cy="3278981"/>
          </a:xfrm>
          <a:prstGeom prst="rect">
            <a:avLst/>
          </a:prstGeom>
          <a:gradFill rotWithShape="1">
            <a:gsLst>
              <a:gs pos="0">
                <a:srgbClr val="FF9999">
                  <a:alpha val="30000"/>
                </a:srgbClr>
              </a:gs>
              <a:gs pos="50000">
                <a:schemeClr val="bg1"/>
              </a:gs>
              <a:gs pos="100000">
                <a:srgbClr val="FF9999">
                  <a:alpha val="30000"/>
                </a:srgbClr>
              </a:gs>
            </a:gsLst>
            <a:lin ang="5400000" scaled="1"/>
            <a:tileRect/>
          </a:gradFill>
          <a:ln w="28575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150000"/>
              </a:lnSpc>
            </a:pPr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13315" name="组合 13314"/>
          <p:cNvGrpSpPr/>
          <p:nvPr/>
        </p:nvGrpSpPr>
        <p:grpSpPr>
          <a:xfrm>
            <a:off x="2318861" y="685730"/>
            <a:ext cx="4317206" cy="460299"/>
            <a:chOff x="634" y="1040"/>
            <a:chExt cx="4609" cy="448"/>
          </a:xfrm>
        </p:grpSpPr>
        <p:sp>
          <p:nvSpPr>
            <p:cNvPr id="13316" name="圆角矩形 13315"/>
            <p:cNvSpPr/>
            <p:nvPr/>
          </p:nvSpPr>
          <p:spPr>
            <a:xfrm>
              <a:off x="634" y="1066"/>
              <a:ext cx="4609" cy="37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99FF"/>
                </a:gs>
                <a:gs pos="50000">
                  <a:schemeClr val="bg1"/>
                </a:gs>
                <a:gs pos="100000">
                  <a:srgbClr val="9999FF"/>
                </a:gs>
              </a:gsLst>
              <a:lin ang="5400000" scaled="1"/>
              <a:tileRect/>
            </a:gradFill>
            <a:ln w="28575" cap="flat" cmpd="sng">
              <a:solidFill>
                <a:srgbClr val="EAEAEA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sz="2400" dirty="0">
                <a:solidFill>
                  <a:srgbClr val="8E163E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3317" name="文本框 13316"/>
            <p:cNvSpPr txBox="1"/>
            <p:nvPr/>
          </p:nvSpPr>
          <p:spPr>
            <a:xfrm>
              <a:off x="1010" y="1040"/>
              <a:ext cx="3648" cy="448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 </a:t>
              </a:r>
              <a:r>
                <a:rPr lang="zh-CN" altLang="en-US" sz="24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常见电功率值</a:t>
              </a:r>
            </a:p>
          </p:txBody>
        </p:sp>
      </p:grpSp>
      <p:sp>
        <p:nvSpPr>
          <p:cNvPr id="13319" name="文本框 13318"/>
          <p:cNvSpPr txBox="1"/>
          <p:nvPr/>
        </p:nvSpPr>
        <p:spPr>
          <a:xfrm>
            <a:off x="1283389" y="3931756"/>
            <a:ext cx="8760673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空调的电功率比电视机的大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，空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调一定比电视机消耗电能多吗？</a:t>
            </a:r>
          </a:p>
        </p:txBody>
      </p:sp>
      <p:graphicFrame>
        <p:nvGraphicFramePr>
          <p:cNvPr id="3" name="表格 2"/>
          <p:cNvGraphicFramePr/>
          <p:nvPr>
            <p:extLst>
              <p:ext uri="{D42A27DB-BD31-4B8C-83A1-F6EECF244321}">
                <p14:modId xmlns:p14="http://schemas.microsoft.com/office/powerpoint/2010/main" val="3727833403"/>
              </p:ext>
            </p:extLst>
          </p:nvPr>
        </p:nvGraphicFramePr>
        <p:xfrm>
          <a:off x="479972" y="1221179"/>
          <a:ext cx="7994983" cy="24320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75811"/>
                <a:gridCol w="1669394"/>
                <a:gridCol w="1998746"/>
                <a:gridCol w="1451032"/>
              </a:tblGrid>
              <a:tr h="5156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天河一号巨型计算机</a:t>
                      </a:r>
                      <a:endParaRPr lang="en-US" altLang="en-US" sz="20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4.04×10</a:t>
                      </a:r>
                      <a:r>
                        <a:rPr lang="en-US" sz="2000" b="1" baseline="30000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6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W</a:t>
                      </a:r>
                      <a:endParaRPr lang="en-US" altLang="en-US" sz="20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液晶电视机</a:t>
                      </a:r>
                      <a:endParaRPr lang="en-US" altLang="en-US" sz="20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约100W</a:t>
                      </a:r>
                      <a:endParaRPr lang="en-US" altLang="en-US" sz="20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343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空    调</a:t>
                      </a:r>
                      <a:endParaRPr lang="en-US" altLang="en-US" sz="20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约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1 000W</a:t>
                      </a:r>
                      <a:endParaRPr lang="en-US" altLang="en-US" sz="20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排风扇</a:t>
                      </a:r>
                      <a:endParaRPr lang="en-US" altLang="en-US" sz="20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约20W</a:t>
                      </a:r>
                      <a:endParaRPr lang="en-US" altLang="en-US" sz="20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343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吸 尘 器</a:t>
                      </a:r>
                      <a:endParaRPr lang="en-US" altLang="en-US" sz="20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约800W</a:t>
                      </a:r>
                      <a:endParaRPr lang="en-US" altLang="en-US" sz="20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手 电 筒</a:t>
                      </a:r>
                      <a:endParaRPr lang="en-US" altLang="en-US" sz="20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约0.5W</a:t>
                      </a:r>
                      <a:endParaRPr lang="en-US" altLang="en-US" sz="20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264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电吹风机</a:t>
                      </a:r>
                      <a:endParaRPr lang="en-US" altLang="en-US" sz="20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约500W</a:t>
                      </a:r>
                      <a:endParaRPr lang="en-US" altLang="en-US" sz="20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计 算 器</a:t>
                      </a:r>
                      <a:endParaRPr lang="en-US" altLang="en-US" sz="20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约0.5mW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 </a:t>
                      </a:r>
                      <a:endParaRPr lang="en-US" altLang="en-US" sz="2000" b="0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213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台式计算机</a:t>
                      </a:r>
                      <a:endParaRPr lang="en-US" altLang="en-US" sz="20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约200W</a:t>
                      </a:r>
                      <a:endParaRPr lang="en-US" altLang="en-US" sz="20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电 子 表</a:t>
                      </a:r>
                      <a:endParaRPr lang="en-US" altLang="en-US" sz="20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约0.01mW</a:t>
                      </a:r>
                      <a:endParaRPr lang="en-US" altLang="en-US" sz="20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956149" y="4479924"/>
            <a:ext cx="760231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用电器消耗电能的多少不仅与电功率有关，还与做功时间有关。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5325" y="3914039"/>
            <a:ext cx="1755979" cy="455854"/>
            <a:chOff x="1745942" y="3988439"/>
            <a:chExt cx="1755979" cy="455854"/>
          </a:xfrm>
        </p:grpSpPr>
        <p:grpSp>
          <p:nvGrpSpPr>
            <p:cNvPr id="22" name="组合 21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24" name="流程图: 库存数据 23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23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32769"/>
          <p:cNvGrpSpPr/>
          <p:nvPr/>
        </p:nvGrpSpPr>
        <p:grpSpPr>
          <a:xfrm>
            <a:off x="1846421" y="2212154"/>
            <a:ext cx="1456952" cy="1115931"/>
            <a:chOff x="0" y="0"/>
            <a:chExt cx="1174" cy="742"/>
          </a:xfrm>
        </p:grpSpPr>
        <p:sp>
          <p:nvSpPr>
            <p:cNvPr id="32771" name="Rectangle 11"/>
            <p:cNvSpPr/>
            <p:nvPr/>
          </p:nvSpPr>
          <p:spPr>
            <a:xfrm>
              <a:off x="0" y="0"/>
              <a:ext cx="1174" cy="624"/>
            </a:xfrm>
            <a:prstGeom prst="rect">
              <a:avLst/>
            </a:prstGeom>
            <a:solidFill>
              <a:srgbClr val="FFFF99"/>
            </a:solidFill>
            <a:ln w="19050" cap="flat" cmpd="sng">
              <a:solidFill>
                <a:srgbClr val="99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pSp>
          <p:nvGrpSpPr>
            <p:cNvPr id="32772" name="组合 32771"/>
            <p:cNvGrpSpPr/>
            <p:nvPr/>
          </p:nvGrpSpPr>
          <p:grpSpPr>
            <a:xfrm>
              <a:off x="181" y="45"/>
              <a:ext cx="785" cy="697"/>
              <a:chOff x="0" y="0"/>
              <a:chExt cx="785" cy="697"/>
            </a:xfrm>
          </p:grpSpPr>
          <p:sp>
            <p:nvSpPr>
              <p:cNvPr id="32773" name="Rectangle 6"/>
              <p:cNvSpPr/>
              <p:nvPr/>
            </p:nvSpPr>
            <p:spPr>
              <a:xfrm>
                <a:off x="0" y="121"/>
                <a:ext cx="510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P </a:t>
                </a:r>
                <a:r>
                  <a:rPr lang="en-US" altLang="zh-CN" sz="2400" b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=   </a:t>
                </a:r>
              </a:p>
            </p:txBody>
          </p:sp>
          <p:grpSp>
            <p:nvGrpSpPr>
              <p:cNvPr id="32774" name="组合 32773"/>
              <p:cNvGrpSpPr/>
              <p:nvPr/>
            </p:nvGrpSpPr>
            <p:grpSpPr>
              <a:xfrm>
                <a:off x="387" y="0"/>
                <a:ext cx="398" cy="697"/>
                <a:chOff x="0" y="0"/>
                <a:chExt cx="398" cy="697"/>
              </a:xfrm>
            </p:grpSpPr>
            <p:sp>
              <p:nvSpPr>
                <p:cNvPr id="32775" name="Rectangle 7"/>
                <p:cNvSpPr/>
                <p:nvPr/>
              </p:nvSpPr>
              <p:spPr>
                <a:xfrm>
                  <a:off x="0" y="0"/>
                  <a:ext cx="398" cy="69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i="1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W</a:t>
                  </a:r>
                </a:p>
                <a:p>
                  <a:pPr algn="ctr"/>
                  <a:r>
                    <a:rPr lang="en-US" altLang="zh-CN" sz="2400" b="1" i="1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t</a:t>
                  </a:r>
                </a:p>
              </p:txBody>
            </p:sp>
            <p:sp>
              <p:nvSpPr>
                <p:cNvPr id="32776" name="Line 8"/>
                <p:cNvSpPr/>
                <p:nvPr/>
              </p:nvSpPr>
              <p:spPr>
                <a:xfrm>
                  <a:off x="63" y="279"/>
                  <a:ext cx="272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grpSp>
        <p:nvGrpSpPr>
          <p:cNvPr id="32778" name="组合 32777"/>
          <p:cNvGrpSpPr/>
          <p:nvPr/>
        </p:nvGrpSpPr>
        <p:grpSpPr>
          <a:xfrm>
            <a:off x="3217307" y="3941419"/>
            <a:ext cx="1397794" cy="742950"/>
            <a:chOff x="0" y="0"/>
            <a:chExt cx="1174" cy="624"/>
          </a:xfrm>
        </p:grpSpPr>
        <p:sp>
          <p:nvSpPr>
            <p:cNvPr id="32779" name="Rectangle 11"/>
            <p:cNvSpPr/>
            <p:nvPr/>
          </p:nvSpPr>
          <p:spPr>
            <a:xfrm>
              <a:off x="0" y="0"/>
              <a:ext cx="1174" cy="624"/>
            </a:xfrm>
            <a:prstGeom prst="rect">
              <a:avLst/>
            </a:prstGeom>
            <a:solidFill>
              <a:srgbClr val="FFFF99"/>
            </a:solidFill>
            <a:ln w="19050" cap="flat" cmpd="sng">
              <a:solidFill>
                <a:srgbClr val="99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dirty="0">
                <a:latin typeface="Arial" panose="020B0604020202020204" pitchFamily="34" charset="0"/>
              </a:endParaRPr>
            </a:p>
          </p:txBody>
        </p:sp>
        <p:sp>
          <p:nvSpPr>
            <p:cNvPr id="32780" name="Rectangle 6"/>
            <p:cNvSpPr/>
            <p:nvPr/>
          </p:nvSpPr>
          <p:spPr>
            <a:xfrm>
              <a:off x="169" y="130"/>
              <a:ext cx="953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Times New Roman" panose="02020603050405020304" charset="0"/>
                  <a:ea typeface="黑体" panose="02010609060101010101" pitchFamily="49" charset="-122"/>
                </a:rPr>
                <a:t>P </a:t>
              </a:r>
              <a:r>
                <a:rPr lang="en-US" altLang="zh-CN" sz="2400" b="1">
                  <a:latin typeface="Times New Roman" panose="02020603050405020304" charset="0"/>
                  <a:ea typeface="黑体" panose="02010609060101010101" pitchFamily="49" charset="-122"/>
                </a:rPr>
                <a:t>=</a:t>
              </a:r>
              <a:r>
                <a:rPr lang="en-US" altLang="zh-CN" sz="2400" b="1" i="1">
                  <a:latin typeface="Times New Roman" panose="02020603050405020304" charset="0"/>
                  <a:ea typeface="黑体" panose="02010609060101010101" pitchFamily="49" charset="-122"/>
                </a:rPr>
                <a:t>UI </a:t>
              </a:r>
              <a:r>
                <a:rPr lang="en-US" altLang="zh-CN" sz="2400" b="1">
                  <a:latin typeface="Times New Roman" panose="02020603050405020304" charset="0"/>
                  <a:ea typeface="黑体" panose="02010609060101010101" pitchFamily="49" charset="-122"/>
                </a:rPr>
                <a:t>  </a:t>
              </a:r>
            </a:p>
          </p:txBody>
        </p:sp>
      </p:grpSp>
      <p:sp>
        <p:nvSpPr>
          <p:cNvPr id="32781" name="Rectangle 2"/>
          <p:cNvSpPr/>
          <p:nvPr/>
        </p:nvSpPr>
        <p:spPr>
          <a:xfrm>
            <a:off x="641220" y="3494108"/>
            <a:ext cx="2917031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168400" indent="-1168400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又因为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UIt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，则</a:t>
            </a:r>
          </a:p>
        </p:txBody>
      </p:sp>
      <p:sp>
        <p:nvSpPr>
          <p:cNvPr id="32782" name="Text Box 5"/>
          <p:cNvSpPr txBox="1"/>
          <p:nvPr/>
        </p:nvSpPr>
        <p:spPr>
          <a:xfrm>
            <a:off x="3811974" y="2450370"/>
            <a:ext cx="2591991" cy="384175"/>
          </a:xfrm>
          <a:prstGeom prst="rect">
            <a:avLst/>
          </a:prstGeom>
          <a:noFill/>
          <a:ln w="9525">
            <a:noFill/>
          </a:ln>
        </p:spPr>
        <p:txBody>
          <a:bodyPr lIns="13500" tIns="8100" rIns="0" bIns="81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——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电功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</a:p>
        </p:txBody>
      </p:sp>
      <p:sp>
        <p:nvSpPr>
          <p:cNvPr id="32783" name="Text Box 6"/>
          <p:cNvSpPr txBox="1"/>
          <p:nvPr/>
        </p:nvSpPr>
        <p:spPr>
          <a:xfrm>
            <a:off x="3902392" y="2943910"/>
            <a:ext cx="2051447" cy="384175"/>
          </a:xfrm>
          <a:prstGeom prst="rect">
            <a:avLst/>
          </a:prstGeom>
          <a:noFill/>
          <a:ln w="9525">
            <a:noFill/>
          </a:ln>
        </p:spPr>
        <p:txBody>
          <a:bodyPr lIns="13500" tIns="8100" rIns="0" bIns="81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——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时间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</a:p>
        </p:txBody>
      </p:sp>
      <p:sp>
        <p:nvSpPr>
          <p:cNvPr id="32784" name="Text Box 7"/>
          <p:cNvSpPr txBox="1"/>
          <p:nvPr/>
        </p:nvSpPr>
        <p:spPr>
          <a:xfrm>
            <a:off x="3902393" y="1993795"/>
            <a:ext cx="2520554" cy="384175"/>
          </a:xfrm>
          <a:prstGeom prst="rect">
            <a:avLst/>
          </a:prstGeom>
          <a:noFill/>
          <a:ln w="9525">
            <a:noFill/>
          </a:ln>
        </p:spPr>
        <p:txBody>
          <a:bodyPr lIns="13500" tIns="8100" rIns="0" bIns="81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——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电功率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1996" y="2379319"/>
            <a:ext cx="99536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公式：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3376523" y="2161168"/>
            <a:ext cx="363456" cy="1069260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文本框 4"/>
          <p:cNvSpPr txBox="1"/>
          <p:nvPr/>
        </p:nvSpPr>
        <p:spPr>
          <a:xfrm>
            <a:off x="622459" y="1284075"/>
            <a:ext cx="8114824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电功率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等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于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电功与时间之比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。即电流在单位时间内完成的电功。</a:t>
            </a:r>
          </a:p>
        </p:txBody>
      </p:sp>
      <p:sp>
        <p:nvSpPr>
          <p:cNvPr id="10" name="Text Box 5"/>
          <p:cNvSpPr txBox="1"/>
          <p:nvPr/>
        </p:nvSpPr>
        <p:spPr>
          <a:xfrm>
            <a:off x="5037217" y="4052300"/>
            <a:ext cx="2591991" cy="384175"/>
          </a:xfrm>
          <a:prstGeom prst="rect">
            <a:avLst/>
          </a:prstGeom>
          <a:noFill/>
          <a:ln w="9525">
            <a:noFill/>
          </a:ln>
        </p:spPr>
        <p:txBody>
          <a:bodyPr lIns="13500" tIns="8100" rIns="0" bIns="81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——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电压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——V</a:t>
            </a:r>
          </a:p>
        </p:txBody>
      </p:sp>
      <p:sp>
        <p:nvSpPr>
          <p:cNvPr id="11" name="Text Box 6"/>
          <p:cNvSpPr txBox="1"/>
          <p:nvPr/>
        </p:nvSpPr>
        <p:spPr>
          <a:xfrm>
            <a:off x="5083940" y="4486657"/>
            <a:ext cx="2986088" cy="384175"/>
          </a:xfrm>
          <a:prstGeom prst="rect">
            <a:avLst/>
          </a:prstGeom>
          <a:noFill/>
          <a:ln w="9525">
            <a:noFill/>
          </a:ln>
        </p:spPr>
        <p:txBody>
          <a:bodyPr wrap="square" lIns="13500" tIns="8100" rIns="0" bIns="81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——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电流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——A   </a:t>
            </a:r>
          </a:p>
        </p:txBody>
      </p:sp>
      <p:sp>
        <p:nvSpPr>
          <p:cNvPr id="12" name="Text Box 7"/>
          <p:cNvSpPr txBox="1"/>
          <p:nvPr/>
        </p:nvSpPr>
        <p:spPr>
          <a:xfrm>
            <a:off x="5081966" y="3592775"/>
            <a:ext cx="3255645" cy="384175"/>
          </a:xfrm>
          <a:prstGeom prst="rect">
            <a:avLst/>
          </a:prstGeom>
          <a:noFill/>
          <a:ln w="9525">
            <a:noFill/>
          </a:ln>
        </p:spPr>
        <p:txBody>
          <a:bodyPr wrap="square" lIns="13500" tIns="8100" rIns="0" bIns="81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——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电功率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——W   </a:t>
            </a:r>
          </a:p>
        </p:txBody>
      </p:sp>
      <p:sp>
        <p:nvSpPr>
          <p:cNvPr id="13" name="左大括号 12"/>
          <p:cNvSpPr/>
          <p:nvPr/>
        </p:nvSpPr>
        <p:spPr>
          <a:xfrm>
            <a:off x="4679871" y="3796774"/>
            <a:ext cx="318727" cy="936307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9" name="组合 28"/>
          <p:cNvGrpSpPr/>
          <p:nvPr/>
        </p:nvGrpSpPr>
        <p:grpSpPr>
          <a:xfrm>
            <a:off x="2071045" y="536312"/>
            <a:ext cx="4847340" cy="495548"/>
            <a:chOff x="2506980" y="579256"/>
            <a:chExt cx="3958508" cy="495548"/>
          </a:xfrm>
        </p:grpSpPr>
        <p:pic>
          <p:nvPicPr>
            <p:cNvPr id="30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电功率的定义式和计算式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2" grpId="0"/>
      <p:bldP spid="32783" grpId="0"/>
      <p:bldP spid="32784" grpId="0"/>
      <p:bldP spid="3" grpId="0"/>
      <p:bldP spid="4" grpId="0" bldLvl="0" animBg="1"/>
      <p:bldP spid="5" grpId="0" bldLvl="0"/>
      <p:bldP spid="10" grpId="0"/>
      <p:bldP spid="11" grpId="0"/>
      <p:bldP spid="12" grpId="0"/>
      <p:bldP spid="1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270339f0-d157-426e-8ee1-55f8119086eb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4973</Words>
  <Application>Microsoft Office PowerPoint</Application>
  <PresentationFormat>全屏显示(16:9)</PresentationFormat>
  <Paragraphs>539</Paragraphs>
  <Slides>52</Slides>
  <Notes>3</Notes>
  <HiddenSlides>1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52</vt:i4>
      </vt:variant>
    </vt:vector>
  </HeadingPairs>
  <TitlesOfParts>
    <vt:vector size="58" baseType="lpstr">
      <vt:lpstr>《七彩课堂》课件模板（新）</vt:lpstr>
      <vt:lpstr>1_《七彩课堂》课件模板（新）</vt:lpstr>
      <vt:lpstr>自定义设计方案</vt:lpstr>
      <vt:lpstr>Equation</vt:lpstr>
      <vt:lpstr>Microsoft Equation 3.0</vt:lpstr>
      <vt:lpstr>Equation.KSEE3</vt:lpstr>
      <vt:lpstr>第十八章  电功率  第2节  电功率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56</cp:revision>
  <dcterms:created xsi:type="dcterms:W3CDTF">2018-03-01T02:03:00Z</dcterms:created>
  <dcterms:modified xsi:type="dcterms:W3CDTF">2019-11-12T08:06:58Z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2052-11.1.0.8765</vt:lpwstr>
  </property>
  <property fmtid="{D5CDD505-2E9C-101B-9397-08002B2CF9AE}" pid="3" name="KSORubyTemplateID">
    <vt:lpwstr>13</vt:lpwstr>
  </property>
</Properties>
</file>