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85" r:id="rId2"/>
    <p:sldId id="360" r:id="rId3"/>
    <p:sldId id="476" r:id="rId4"/>
    <p:sldId id="447" r:id="rId5"/>
    <p:sldId id="408" r:id="rId6"/>
    <p:sldId id="455" r:id="rId7"/>
    <p:sldId id="464" r:id="rId8"/>
    <p:sldId id="465" r:id="rId9"/>
    <p:sldId id="478" r:id="rId10"/>
    <p:sldId id="479" r:id="rId11"/>
    <p:sldId id="466" r:id="rId12"/>
    <p:sldId id="474" r:id="rId13"/>
    <p:sldId id="480" r:id="rId14"/>
    <p:sldId id="468" r:id="rId15"/>
    <p:sldId id="475" r:id="rId16"/>
    <p:sldId id="481" r:id="rId17"/>
    <p:sldId id="482" r:id="rId18"/>
    <p:sldId id="361" r:id="rId19"/>
    <p:sldId id="470" r:id="rId20"/>
    <p:sldId id="483" r:id="rId21"/>
    <p:sldId id="469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472" r:id="rId42"/>
    <p:sldId id="473" r:id="rId43"/>
    <p:sldId id="503" r:id="rId44"/>
    <p:sldId id="504" r:id="rId45"/>
    <p:sldId id="505" r:id="rId46"/>
    <p:sldId id="506" r:id="rId47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65" autoAdjust="0"/>
  </p:normalViewPr>
  <p:slideViewPr>
    <p:cSldViewPr>
      <p:cViewPr>
        <p:scale>
          <a:sx n="99" d="100"/>
          <a:sy n="99" d="100"/>
        </p:scale>
        <p:origin x="-480" y="-832"/>
      </p:cViewPr>
      <p:guideLst>
        <p:guide orient="horz" pos="701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6" name="文本占位符 2"/>
          <p:cNvSpPr>
            <a:spLocks noGrp="1" noRot="1" noChangeArrowheads="1"/>
          </p:cNvSpPr>
          <p:nvPr>
            <p:ph type="body" idx="429496729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Arial" charset="0"/>
              <a:ea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1660923"/>
            <a:ext cx="738028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第四章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多彩的光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5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凸透镜成像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170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3" t="28676" r="-606" b="27994"/>
          <a:stretch>
            <a:fillRect/>
          </a:stretch>
        </p:blipFill>
        <p:spPr bwMode="auto">
          <a:xfrm>
            <a:off x="1286635" y="996575"/>
            <a:ext cx="64569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61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-1" r="43826"/>
          <a:stretch/>
        </p:blipFill>
        <p:spPr>
          <a:xfrm>
            <a:off x="341530" y="636535"/>
            <a:ext cx="5445605" cy="3732245"/>
          </a:xfrm>
          <a:prstGeom prst="rect">
            <a:avLst/>
          </a:prstGeom>
        </p:spPr>
      </p:pic>
      <p:cxnSp>
        <p:nvCxnSpPr>
          <p:cNvPr id="3" name="直线连接符 2"/>
          <p:cNvCxnSpPr/>
          <p:nvPr/>
        </p:nvCxnSpPr>
        <p:spPr>
          <a:xfrm>
            <a:off x="3356865" y="1671650"/>
            <a:ext cx="585065" cy="135015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线箭头连接符 4"/>
          <p:cNvCxnSpPr/>
          <p:nvPr/>
        </p:nvCxnSpPr>
        <p:spPr>
          <a:xfrm>
            <a:off x="3941930" y="1806665"/>
            <a:ext cx="1980220" cy="99011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971600" y="3246825"/>
            <a:ext cx="2385265" cy="0"/>
          </a:xfrm>
          <a:prstGeom prst="line">
            <a:avLst/>
          </a:prstGeom>
          <a:ln w="38100" cmpd="sng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V="1">
            <a:off x="3401870" y="3156815"/>
            <a:ext cx="585065" cy="90010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 flipV="1">
            <a:off x="3986935" y="1986685"/>
            <a:ext cx="1980220" cy="11251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112060" y="2346725"/>
            <a:ext cx="163410" cy="16381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707015" y="2751770"/>
            <a:ext cx="160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焦点（</a:t>
            </a:r>
            <a:r>
              <a:rPr kumimoji="1" lang="en-US" altLang="zh-CN" dirty="0" smtClean="0">
                <a:solidFill>
                  <a:schemeClr val="tx1"/>
                </a:solidFill>
              </a:rPr>
              <a:t>F</a:t>
            </a:r>
            <a:r>
              <a:rPr kumimoji="1" lang="zh-CN" altLang="en-US" dirty="0" smtClean="0">
                <a:solidFill>
                  <a:schemeClr val="tx1"/>
                </a:solidFill>
              </a:rPr>
              <a:t>）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581890" y="2391730"/>
            <a:ext cx="163410" cy="16381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311860" y="257175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chemeClr val="tx1"/>
                </a:solidFill>
              </a:rPr>
              <a:t>光点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66855" y="1941680"/>
            <a:ext cx="854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tx1"/>
                </a:solidFill>
              </a:rPr>
              <a:t>（</a:t>
            </a:r>
            <a:r>
              <a:rPr kumimoji="1" lang="en-US" altLang="zh-CN" sz="2000" dirty="0">
                <a:solidFill>
                  <a:schemeClr val="tx1"/>
                </a:solidFill>
              </a:rPr>
              <a:t>o</a:t>
            </a:r>
            <a:r>
              <a:rPr kumimoji="1" lang="zh-CN" altLang="en-US" sz="2000" dirty="0" smtClean="0">
                <a:solidFill>
                  <a:schemeClr val="tx1"/>
                </a:solidFill>
              </a:rPr>
              <a:t>）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141730" y="2391730"/>
            <a:ext cx="163410" cy="16381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421650" y="2571750"/>
            <a:ext cx="160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焦点（</a:t>
            </a:r>
            <a:r>
              <a:rPr kumimoji="1" lang="en-US" altLang="zh-CN" dirty="0" smtClean="0">
                <a:solidFill>
                  <a:schemeClr val="tx1"/>
                </a:solidFill>
              </a:rPr>
              <a:t>F</a:t>
            </a:r>
            <a:r>
              <a:rPr kumimoji="1" lang="zh-CN" altLang="en-US" dirty="0" smtClean="0">
                <a:solidFill>
                  <a:schemeClr val="tx1"/>
                </a:solidFill>
              </a:rPr>
              <a:t>）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07215" y="1986685"/>
            <a:ext cx="2025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凸透镜对光有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会聚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作用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 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1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7" grpId="0"/>
      <p:bldP spid="30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5745" b="18898"/>
          <a:stretch/>
        </p:blipFill>
        <p:spPr>
          <a:xfrm>
            <a:off x="2231740" y="681540"/>
            <a:ext cx="3915435" cy="2090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6655" y="3606865"/>
            <a:ext cx="643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800" dirty="0" smtClean="0">
                <a:solidFill>
                  <a:srgbClr val="FF0000"/>
                </a:solidFill>
              </a:rPr>
              <a:t>会聚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作用：指光线经过凸透镜后更加靠近主光轴（或提前会聚）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 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4211960" y="1176595"/>
            <a:ext cx="2070230" cy="495055"/>
          </a:xfrm>
          <a:prstGeom prst="line">
            <a:avLst/>
          </a:prstGeom>
          <a:ln w="5715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 flipV="1">
            <a:off x="4346975" y="1761660"/>
            <a:ext cx="1935215" cy="450050"/>
          </a:xfrm>
          <a:prstGeom prst="line">
            <a:avLst/>
          </a:prstGeom>
          <a:ln w="5715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1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171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19838" r="2393" b="15529"/>
          <a:stretch>
            <a:fillRect/>
          </a:stretch>
        </p:blipFill>
        <p:spPr bwMode="auto">
          <a:xfrm>
            <a:off x="1916705" y="1041580"/>
            <a:ext cx="6255695" cy="323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7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5" y="771550"/>
            <a:ext cx="5670630" cy="3465385"/>
          </a:xfrm>
          <a:prstGeom prst="rect">
            <a:avLst/>
          </a:prstGeom>
        </p:spPr>
      </p:pic>
      <p:cxnSp>
        <p:nvCxnSpPr>
          <p:cNvPr id="4" name="直线连接符 3"/>
          <p:cNvCxnSpPr/>
          <p:nvPr/>
        </p:nvCxnSpPr>
        <p:spPr>
          <a:xfrm flipV="1">
            <a:off x="3266855" y="591530"/>
            <a:ext cx="2115235" cy="1286443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V="1">
            <a:off x="2186735" y="1896675"/>
            <a:ext cx="1080120" cy="72008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1016605" y="3426845"/>
            <a:ext cx="2205245" cy="0"/>
          </a:xfrm>
          <a:prstGeom prst="line">
            <a:avLst/>
          </a:prstGeom>
          <a:ln w="38100" cmpd="sng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3221850" y="3381840"/>
            <a:ext cx="2205245" cy="1395155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2186735" y="2661760"/>
            <a:ext cx="1035115" cy="72008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507215" y="1986685"/>
            <a:ext cx="2025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凹透镜对光有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发散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作用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 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54905" b="20718"/>
          <a:stretch/>
        </p:blipFill>
        <p:spPr>
          <a:xfrm>
            <a:off x="2411760" y="636535"/>
            <a:ext cx="3942206" cy="2475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6655" y="3606865"/>
            <a:ext cx="643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800" dirty="0" smtClean="0">
                <a:solidFill>
                  <a:srgbClr val="FF0000"/>
                </a:solidFill>
              </a:rPr>
              <a:t>发散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作用：指光线经过凹透镜后更加远离主光轴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 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V="1">
            <a:off x="4436985" y="1131590"/>
            <a:ext cx="1800200" cy="360040"/>
          </a:xfrm>
          <a:prstGeom prst="line">
            <a:avLst/>
          </a:prstGeom>
          <a:ln w="5715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4481990" y="2121700"/>
            <a:ext cx="1890210" cy="405045"/>
          </a:xfrm>
          <a:prstGeom prst="line">
            <a:avLst/>
          </a:prstGeom>
          <a:ln w="5715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7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243"/>
          <p:cNvSpPr>
            <a:spLocks noChangeArrowheads="1"/>
          </p:cNvSpPr>
          <p:nvPr/>
        </p:nvSpPr>
        <p:spPr bwMode="auto">
          <a:xfrm>
            <a:off x="4304153" y="1221600"/>
            <a:ext cx="287337" cy="2159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10242"/>
          <p:cNvSpPr>
            <a:spLocks noChangeShapeType="1"/>
          </p:cNvSpPr>
          <p:nvPr/>
        </p:nvSpPr>
        <p:spPr bwMode="auto">
          <a:xfrm>
            <a:off x="991040" y="2316975"/>
            <a:ext cx="7199313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10244"/>
          <p:cNvGrpSpPr>
            <a:grpSpLocks/>
          </p:cNvGrpSpPr>
          <p:nvPr/>
        </p:nvGrpSpPr>
        <p:grpSpPr bwMode="auto">
          <a:xfrm>
            <a:off x="1689540" y="1593075"/>
            <a:ext cx="2665413" cy="144462"/>
            <a:chOff x="0" y="0"/>
            <a:chExt cx="1679" cy="91"/>
          </a:xfrm>
        </p:grpSpPr>
        <p:sp>
          <p:nvSpPr>
            <p:cNvPr id="7" name="直接连接符 10245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等腰三角形 10246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10247"/>
          <p:cNvGrpSpPr>
            <a:grpSpLocks/>
          </p:cNvGrpSpPr>
          <p:nvPr/>
        </p:nvGrpSpPr>
        <p:grpSpPr bwMode="auto">
          <a:xfrm>
            <a:off x="1673665" y="2890062"/>
            <a:ext cx="2665413" cy="144463"/>
            <a:chOff x="0" y="0"/>
            <a:chExt cx="1679" cy="91"/>
          </a:xfrm>
        </p:grpSpPr>
        <p:sp>
          <p:nvSpPr>
            <p:cNvPr id="10" name="直接连接符 1024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等腰三角形 1024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0250"/>
          <p:cNvGrpSpPr>
            <a:grpSpLocks/>
          </p:cNvGrpSpPr>
          <p:nvPr/>
        </p:nvGrpSpPr>
        <p:grpSpPr bwMode="auto">
          <a:xfrm>
            <a:off x="1702240" y="2240775"/>
            <a:ext cx="2665413" cy="144462"/>
            <a:chOff x="0" y="0"/>
            <a:chExt cx="1679" cy="91"/>
          </a:xfrm>
        </p:grpSpPr>
        <p:sp>
          <p:nvSpPr>
            <p:cNvPr id="13" name="直接连接符 10251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等腰三角形 10252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0253"/>
          <p:cNvGrpSpPr>
            <a:grpSpLocks/>
          </p:cNvGrpSpPr>
          <p:nvPr/>
        </p:nvGrpSpPr>
        <p:grpSpPr bwMode="auto">
          <a:xfrm rot="21420000" flipV="1">
            <a:off x="4362890" y="1623237"/>
            <a:ext cx="1938338" cy="727075"/>
            <a:chOff x="0" y="0"/>
            <a:chExt cx="1667" cy="536"/>
          </a:xfrm>
        </p:grpSpPr>
        <p:sp>
          <p:nvSpPr>
            <p:cNvPr id="16" name="任意多边形 10254"/>
            <p:cNvSpPr>
              <a:spLocks noChangeArrowheads="1"/>
            </p:cNvSpPr>
            <p:nvPr/>
          </p:nvSpPr>
          <p:spPr bwMode="auto">
            <a:xfrm>
              <a:off x="0" y="0"/>
              <a:ext cx="1667" cy="536"/>
            </a:xfrm>
            <a:custGeom>
              <a:avLst/>
              <a:gdLst>
                <a:gd name="T0" fmla="*/ 0 w 1667"/>
                <a:gd name="T1" fmla="*/ 536 h 536"/>
                <a:gd name="T2" fmla="*/ 131 w 1667"/>
                <a:gd name="T3" fmla="*/ 520 h 536"/>
                <a:gd name="T4" fmla="*/ 1667 w 1667"/>
                <a:gd name="T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等腰三角形 10255"/>
            <p:cNvSpPr>
              <a:spLocks noChangeAspect="1" noChangeArrowheads="1"/>
            </p:cNvSpPr>
            <p:nvPr/>
          </p:nvSpPr>
          <p:spPr bwMode="auto">
            <a:xfrm rot="4229382">
              <a:off x="669" y="161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10256"/>
          <p:cNvGrpSpPr>
            <a:grpSpLocks/>
          </p:cNvGrpSpPr>
          <p:nvPr/>
        </p:nvGrpSpPr>
        <p:grpSpPr bwMode="auto">
          <a:xfrm>
            <a:off x="4354953" y="2242362"/>
            <a:ext cx="2665412" cy="144463"/>
            <a:chOff x="0" y="0"/>
            <a:chExt cx="1679" cy="91"/>
          </a:xfrm>
        </p:grpSpPr>
        <p:sp>
          <p:nvSpPr>
            <p:cNvPr id="19" name="直接连接符 10257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等腰三角形 10258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椭圆 20"/>
          <p:cNvSpPr>
            <a:spLocks noChangeAspect="1" noChangeArrowheads="1"/>
          </p:cNvSpPr>
          <p:nvPr/>
        </p:nvSpPr>
        <p:spPr bwMode="auto">
          <a:xfrm>
            <a:off x="4383528" y="2280462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489890" y="2237600"/>
            <a:ext cx="503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99"/>
                </a:solidFill>
                <a:latin typeface="黑体" charset="0"/>
                <a:ea typeface="黑体" charset="0"/>
                <a:cs typeface="黑体" charset="0"/>
              </a:rPr>
              <a:t>O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399153" y="2261412"/>
            <a:ext cx="50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99"/>
                </a:solidFill>
                <a:latin typeface="黑体" charset="0"/>
                <a:ea typeface="黑体" charset="0"/>
                <a:cs typeface="黑体" charset="0"/>
              </a:rPr>
              <a:t>F</a:t>
            </a:r>
          </a:p>
        </p:txBody>
      </p:sp>
      <p:sp>
        <p:nvSpPr>
          <p:cNvPr id="24" name="椭圆 23"/>
          <p:cNvSpPr>
            <a:spLocks noChangeAspect="1" noChangeArrowheads="1"/>
          </p:cNvSpPr>
          <p:nvPr/>
        </p:nvSpPr>
        <p:spPr bwMode="auto">
          <a:xfrm>
            <a:off x="2545203" y="2288400"/>
            <a:ext cx="71437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10263"/>
          <p:cNvSpPr txBox="1">
            <a:spLocks noChangeArrowheads="1"/>
          </p:cNvSpPr>
          <p:nvPr/>
        </p:nvSpPr>
        <p:spPr bwMode="auto">
          <a:xfrm>
            <a:off x="4166955" y="3426845"/>
            <a:ext cx="615553" cy="156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ahoma" charset="0"/>
                <a:ea typeface="华文中宋" charset="0"/>
                <a:cs typeface="华文中宋" charset="0"/>
              </a:rPr>
              <a:t>凸透镜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147240" y="2301100"/>
            <a:ext cx="503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99"/>
                </a:solidFill>
                <a:latin typeface="黑体" charset="0"/>
                <a:ea typeface="黑体" charset="0"/>
                <a:cs typeface="黑体" charset="0"/>
              </a:rPr>
              <a:t>F</a:t>
            </a:r>
          </a:p>
        </p:txBody>
      </p:sp>
      <p:sp>
        <p:nvSpPr>
          <p:cNvPr id="27" name="椭圆 26"/>
          <p:cNvSpPr>
            <a:spLocks noChangeAspect="1" noChangeArrowheads="1"/>
          </p:cNvSpPr>
          <p:nvPr/>
        </p:nvSpPr>
        <p:spPr bwMode="auto">
          <a:xfrm>
            <a:off x="6299640" y="2282050"/>
            <a:ext cx="71438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组合 10266"/>
          <p:cNvGrpSpPr>
            <a:grpSpLocks/>
          </p:cNvGrpSpPr>
          <p:nvPr/>
        </p:nvGrpSpPr>
        <p:grpSpPr bwMode="auto">
          <a:xfrm rot="180000">
            <a:off x="4362890" y="2291575"/>
            <a:ext cx="1938338" cy="728662"/>
            <a:chOff x="0" y="0"/>
            <a:chExt cx="1667" cy="536"/>
          </a:xfrm>
        </p:grpSpPr>
        <p:sp>
          <p:nvSpPr>
            <p:cNvPr id="29" name="任意多边形 10267"/>
            <p:cNvSpPr>
              <a:spLocks noChangeArrowheads="1"/>
            </p:cNvSpPr>
            <p:nvPr/>
          </p:nvSpPr>
          <p:spPr bwMode="auto">
            <a:xfrm>
              <a:off x="0" y="0"/>
              <a:ext cx="1667" cy="536"/>
            </a:xfrm>
            <a:custGeom>
              <a:avLst/>
              <a:gdLst>
                <a:gd name="T0" fmla="*/ 0 w 1667"/>
                <a:gd name="T1" fmla="*/ 536 h 536"/>
                <a:gd name="T2" fmla="*/ 131 w 1667"/>
                <a:gd name="T3" fmla="*/ 520 h 536"/>
                <a:gd name="T4" fmla="*/ 1667 w 1667"/>
                <a:gd name="T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等腰三角形 10268"/>
            <p:cNvSpPr>
              <a:spLocks noChangeAspect="1" noChangeArrowheads="1"/>
            </p:cNvSpPr>
            <p:nvPr/>
          </p:nvSpPr>
          <p:spPr bwMode="auto">
            <a:xfrm rot="4229382">
              <a:off x="669" y="161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圆角矩形标注 30"/>
          <p:cNvSpPr>
            <a:spLocks noChangeArrowheads="1"/>
          </p:cNvSpPr>
          <p:nvPr/>
        </p:nvSpPr>
        <p:spPr bwMode="auto">
          <a:xfrm>
            <a:off x="6247253" y="1440675"/>
            <a:ext cx="1368425" cy="447675"/>
          </a:xfrm>
          <a:prstGeom prst="wedgeRoundRectCallout">
            <a:avLst>
              <a:gd name="adj1" fmla="val -44708"/>
              <a:gd name="adj2" fmla="val 137676"/>
              <a:gd name="adj3" fmla="val 16667"/>
            </a:avLst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焦点(F)</a:t>
            </a:r>
          </a:p>
        </p:txBody>
      </p:sp>
      <p:sp>
        <p:nvSpPr>
          <p:cNvPr id="32" name="右大括号 31"/>
          <p:cNvSpPr>
            <a:spLocks/>
          </p:cNvSpPr>
          <p:nvPr/>
        </p:nvSpPr>
        <p:spPr bwMode="auto">
          <a:xfrm rot="5352966">
            <a:off x="3367528" y="1656574"/>
            <a:ext cx="285750" cy="1870075"/>
          </a:xfrm>
          <a:prstGeom prst="rightBrace">
            <a:avLst>
              <a:gd name="adj1" fmla="val 140312"/>
              <a:gd name="adj2" fmla="val 5182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右大括号 32"/>
          <p:cNvSpPr>
            <a:spLocks/>
          </p:cNvSpPr>
          <p:nvPr/>
        </p:nvSpPr>
        <p:spPr bwMode="auto">
          <a:xfrm rot="5352966">
            <a:off x="5237603" y="1658162"/>
            <a:ext cx="288925" cy="1870075"/>
          </a:xfrm>
          <a:prstGeom prst="rightBrace">
            <a:avLst>
              <a:gd name="adj1" fmla="val 138770"/>
              <a:gd name="adj2" fmla="val 5182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4683565" y="2880537"/>
            <a:ext cx="120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ea typeface="华文中宋" charset="0"/>
                <a:cs typeface="华文中宋" charset="0"/>
              </a:rPr>
              <a:t>焦距 </a:t>
            </a:r>
            <a:r>
              <a:rPr lang="zh-CN" altLang="en-US" sz="3200" b="1" i="1">
                <a:solidFill>
                  <a:schemeClr val="hlink"/>
                </a:solidFill>
                <a:latin typeface="Times New Roman" charset="0"/>
                <a:ea typeface="华文中宋" charset="0"/>
                <a:cs typeface="华文中宋" charset="0"/>
              </a:rPr>
              <a:t>f</a:t>
            </a:r>
          </a:p>
        </p:txBody>
      </p:sp>
      <p:sp>
        <p:nvSpPr>
          <p:cNvPr id="35" name="文本框 10273"/>
          <p:cNvSpPr txBox="1">
            <a:spLocks noChangeArrowheads="1"/>
          </p:cNvSpPr>
          <p:nvPr/>
        </p:nvSpPr>
        <p:spPr bwMode="auto">
          <a:xfrm>
            <a:off x="7831578" y="2016937"/>
            <a:ext cx="1309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ea typeface="华文中宋" charset="0"/>
                <a:cs typeface="华文中宋" charset="0"/>
              </a:rPr>
              <a:t>主光轴</a:t>
            </a:r>
          </a:p>
        </p:txBody>
      </p:sp>
      <p:grpSp>
        <p:nvGrpSpPr>
          <p:cNvPr id="36" name="组合 1"/>
          <p:cNvGrpSpPr>
            <a:grpSpLocks/>
          </p:cNvGrpSpPr>
          <p:nvPr/>
        </p:nvGrpSpPr>
        <p:grpSpPr bwMode="auto">
          <a:xfrm>
            <a:off x="1673665" y="1862950"/>
            <a:ext cx="2665413" cy="146050"/>
            <a:chOff x="0" y="0"/>
            <a:chExt cx="1679" cy="91"/>
          </a:xfrm>
        </p:grpSpPr>
        <p:sp>
          <p:nvSpPr>
            <p:cNvPr id="37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13C765"/>
                </a:gs>
                <a:gs pos="100000">
                  <a:srgbClr val="0B6E38"/>
                </a:gs>
              </a:gsLst>
              <a:lin ang="5400000"/>
            </a:gra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组合 4"/>
          <p:cNvGrpSpPr>
            <a:grpSpLocks/>
          </p:cNvGrpSpPr>
          <p:nvPr/>
        </p:nvGrpSpPr>
        <p:grpSpPr bwMode="auto">
          <a:xfrm>
            <a:off x="1673665" y="2580500"/>
            <a:ext cx="2665413" cy="146050"/>
            <a:chOff x="0" y="0"/>
            <a:chExt cx="1679" cy="91"/>
          </a:xfrm>
        </p:grpSpPr>
        <p:sp>
          <p:nvSpPr>
            <p:cNvPr id="40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组合 9"/>
          <p:cNvGrpSpPr>
            <a:grpSpLocks/>
          </p:cNvGrpSpPr>
          <p:nvPr/>
        </p:nvGrpSpPr>
        <p:grpSpPr bwMode="auto">
          <a:xfrm rot="660000">
            <a:off x="4304153" y="2096312"/>
            <a:ext cx="2554287" cy="165100"/>
            <a:chOff x="0" y="0"/>
            <a:chExt cx="1679" cy="91"/>
          </a:xfrm>
        </p:grpSpPr>
        <p:sp>
          <p:nvSpPr>
            <p:cNvPr id="43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12"/>
          <p:cNvGrpSpPr>
            <a:grpSpLocks/>
          </p:cNvGrpSpPr>
          <p:nvPr/>
        </p:nvGrpSpPr>
        <p:grpSpPr bwMode="auto">
          <a:xfrm rot="-600000">
            <a:off x="4307328" y="2345550"/>
            <a:ext cx="2724150" cy="157162"/>
            <a:chOff x="0" y="0"/>
            <a:chExt cx="1679" cy="91"/>
          </a:xfrm>
        </p:grpSpPr>
        <p:sp>
          <p:nvSpPr>
            <p:cNvPr id="46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4849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31" grpId="0" bldLvl="0" animBg="1"/>
      <p:bldP spid="34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86735" y="456515"/>
            <a:ext cx="4852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  <a:cs typeface="隶书" charset="0"/>
              </a:rPr>
              <a:t>如何粗略测量凸透镜的焦距？</a:t>
            </a:r>
          </a:p>
        </p:txBody>
      </p:sp>
      <p:pic>
        <p:nvPicPr>
          <p:cNvPr id="5" name="Picture 3" descr="C:\Documents and Settings\Administrator\My Documents\My Pictures\透镜2.jpg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4" t="70580" r="8820" b="9306"/>
          <a:stretch>
            <a:fillRect/>
          </a:stretch>
        </p:blipFill>
        <p:spPr bwMode="auto">
          <a:xfrm>
            <a:off x="566555" y="1311610"/>
            <a:ext cx="3285365" cy="24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 descr="测焦距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1311610"/>
            <a:ext cx="333037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76645" y="3966905"/>
            <a:ext cx="6750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0" dirty="0" smtClean="0">
                <a:solidFill>
                  <a:srgbClr val="FF0000"/>
                </a:solidFill>
                <a:latin typeface="+mn-ea"/>
                <a:ea typeface="+mn-ea"/>
                <a:cs typeface="隶书" charset="0"/>
              </a:rPr>
              <a:t>把凸透镜放在太阳光下，找到一个最小最亮的光斑，测光斑到光心的距离。</a:t>
            </a:r>
            <a:endParaRPr lang="zh-CN" altLang="en-US" sz="2800" b="0" dirty="0">
              <a:solidFill>
                <a:srgbClr val="FF0000"/>
              </a:solidFill>
              <a:latin typeface="+mn-ea"/>
              <a:ea typeface="+mn-ea"/>
              <a:cs typeface="隶书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9"/>
          <p:cNvSpPr/>
          <p:nvPr/>
        </p:nvSpPr>
        <p:spPr>
          <a:xfrm>
            <a:off x="386537" y="175234"/>
            <a:ext cx="3105344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二</a:t>
            </a:r>
            <a:r>
              <a:rPr sz="3600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透镜的三条特殊光线</a:t>
            </a:r>
            <a:endParaRPr sz="3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-1" r="43826"/>
          <a:stretch/>
        </p:blipFill>
        <p:spPr>
          <a:xfrm>
            <a:off x="476545" y="1131590"/>
            <a:ext cx="4136922" cy="283531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781690" y="2436735"/>
            <a:ext cx="163410" cy="1638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031940" y="2436735"/>
            <a:ext cx="163410" cy="1638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51820" y="2436735"/>
            <a:ext cx="163410" cy="1638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2771800" y="1896675"/>
            <a:ext cx="1935215" cy="900100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157065" y="1266605"/>
            <a:ext cx="3915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tx1"/>
                </a:solidFill>
              </a:rPr>
              <a:t>1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、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平行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于主光轴的光经过凸透镜后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经过焦点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4" name="直线连接符 13"/>
          <p:cNvCxnSpPr/>
          <p:nvPr/>
        </p:nvCxnSpPr>
        <p:spPr>
          <a:xfrm>
            <a:off x="1196625" y="2166705"/>
            <a:ext cx="1575175" cy="810090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2816805" y="2976795"/>
            <a:ext cx="1440160" cy="0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202070" y="2436735"/>
            <a:ext cx="381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zh-CN" sz="2800" dirty="0">
                <a:solidFill>
                  <a:schemeClr val="tx1"/>
                </a:solidFill>
              </a:rPr>
              <a:t>2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、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经过焦点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的光经过凸透镜后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平行于主光轴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直线连接符 27"/>
          <p:cNvCxnSpPr/>
          <p:nvPr/>
        </p:nvCxnSpPr>
        <p:spPr>
          <a:xfrm flipV="1">
            <a:off x="836585" y="2526745"/>
            <a:ext cx="2184171" cy="96612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 flipV="1">
            <a:off x="2861810" y="1896675"/>
            <a:ext cx="1530170" cy="69609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202070" y="3561860"/>
            <a:ext cx="3816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zh-CN" sz="2800" dirty="0" smtClean="0">
                <a:solidFill>
                  <a:schemeClr val="tx1"/>
                </a:solidFill>
              </a:rPr>
              <a:t>3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、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经过光心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的光线经过凸透镜后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传播方向不变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8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341530" y="1716655"/>
            <a:ext cx="3738563" cy="1576387"/>
            <a:chOff x="2630" y="2332"/>
            <a:chExt cx="8136" cy="3606"/>
          </a:xfrm>
        </p:grpSpPr>
        <p:sp>
          <p:nvSpPr>
            <p:cNvPr id="5" name="椭圆 11267"/>
            <p:cNvSpPr>
              <a:spLocks noChangeArrowheads="1"/>
            </p:cNvSpPr>
            <p:nvPr/>
          </p:nvSpPr>
          <p:spPr bwMode="auto">
            <a:xfrm>
              <a:off x="6747" y="2332"/>
              <a:ext cx="452" cy="3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直接连接符 11266"/>
            <p:cNvSpPr>
              <a:spLocks noChangeShapeType="1"/>
            </p:cNvSpPr>
            <p:nvPr/>
          </p:nvSpPr>
          <p:spPr bwMode="auto">
            <a:xfrm>
              <a:off x="2829" y="4014"/>
              <a:ext cx="7937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组合 11268"/>
            <p:cNvGrpSpPr>
              <a:grpSpLocks/>
            </p:cNvGrpSpPr>
            <p:nvPr/>
          </p:nvGrpSpPr>
          <p:grpSpPr bwMode="auto">
            <a:xfrm>
              <a:off x="2630" y="2917"/>
              <a:ext cx="4197" cy="227"/>
              <a:chOff x="0" y="0"/>
              <a:chExt cx="1679" cy="91"/>
            </a:xfrm>
          </p:grpSpPr>
          <p:sp>
            <p:nvSpPr>
              <p:cNvPr id="14" name="直接连接符 11269"/>
              <p:cNvSpPr>
                <a:spLocks noChangeShapeType="1"/>
              </p:cNvSpPr>
              <p:nvPr/>
            </p:nvSpPr>
            <p:spPr bwMode="auto">
              <a:xfrm>
                <a:off x="0" y="46"/>
                <a:ext cx="1679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等腰三角形 11270"/>
              <p:cNvSpPr>
                <a:spLocks noChangeAspect="1" noChangeArrowheads="1"/>
              </p:cNvSpPr>
              <p:nvPr/>
            </p:nvSpPr>
            <p:spPr bwMode="auto">
              <a:xfrm rot="5400000">
                <a:off x="842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3399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椭圆 11284"/>
            <p:cNvSpPr>
              <a:spLocks noChangeAspect="1" noChangeArrowheads="1"/>
            </p:cNvSpPr>
            <p:nvPr/>
          </p:nvSpPr>
          <p:spPr bwMode="auto">
            <a:xfrm>
              <a:off x="6872" y="4000"/>
              <a:ext cx="112" cy="1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文本框 11285"/>
            <p:cNvSpPr txBox="1">
              <a:spLocks noChangeArrowheads="1"/>
            </p:cNvSpPr>
            <p:nvPr/>
          </p:nvSpPr>
          <p:spPr bwMode="auto">
            <a:xfrm>
              <a:off x="7040" y="3933"/>
              <a:ext cx="793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O</a:t>
              </a:r>
            </a:p>
          </p:txBody>
        </p:sp>
        <p:sp>
          <p:nvSpPr>
            <p:cNvPr id="10" name="文本框 11286"/>
            <p:cNvSpPr txBox="1">
              <a:spLocks noChangeArrowheads="1"/>
            </p:cNvSpPr>
            <p:nvPr/>
          </p:nvSpPr>
          <p:spPr bwMode="auto">
            <a:xfrm>
              <a:off x="3748" y="4462"/>
              <a:ext cx="792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11" name="椭圆 11287"/>
            <p:cNvSpPr>
              <a:spLocks noChangeAspect="1" noChangeArrowheads="1"/>
            </p:cNvSpPr>
            <p:nvPr/>
          </p:nvSpPr>
          <p:spPr bwMode="auto">
            <a:xfrm>
              <a:off x="4757" y="4012"/>
              <a:ext cx="112" cy="112"/>
            </a:xfrm>
            <a:prstGeom prst="ellipse">
              <a:avLst/>
            </a:prstGeom>
            <a:solidFill>
              <a:srgbClr val="0000FF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文本框 11289"/>
            <p:cNvSpPr txBox="1">
              <a:spLocks noChangeArrowheads="1"/>
            </p:cNvSpPr>
            <p:nvPr/>
          </p:nvSpPr>
          <p:spPr bwMode="auto">
            <a:xfrm>
              <a:off x="9650" y="4033"/>
              <a:ext cx="793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13" name="椭圆 11293"/>
            <p:cNvSpPr>
              <a:spLocks noChangeAspect="1" noChangeArrowheads="1"/>
            </p:cNvSpPr>
            <p:nvPr/>
          </p:nvSpPr>
          <p:spPr bwMode="auto">
            <a:xfrm>
              <a:off x="9110" y="4002"/>
              <a:ext cx="112" cy="112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6"/>
          <p:cNvGrpSpPr>
            <a:grpSpLocks/>
          </p:cNvGrpSpPr>
          <p:nvPr/>
        </p:nvGrpSpPr>
        <p:grpSpPr bwMode="auto">
          <a:xfrm>
            <a:off x="5157065" y="1626645"/>
            <a:ext cx="3386137" cy="1662112"/>
            <a:chOff x="3635" y="6713"/>
            <a:chExt cx="7302" cy="3400"/>
          </a:xfrm>
        </p:grpSpPr>
        <p:sp>
          <p:nvSpPr>
            <p:cNvPr id="17" name="椭圆 11267"/>
            <p:cNvSpPr>
              <a:spLocks noChangeArrowheads="1"/>
            </p:cNvSpPr>
            <p:nvPr/>
          </p:nvSpPr>
          <p:spPr bwMode="auto">
            <a:xfrm>
              <a:off x="6947" y="6713"/>
              <a:ext cx="452" cy="3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直接连接符 11266"/>
            <p:cNvSpPr>
              <a:spLocks noChangeShapeType="1"/>
            </p:cNvSpPr>
            <p:nvPr/>
          </p:nvSpPr>
          <p:spPr bwMode="auto">
            <a:xfrm>
              <a:off x="3635" y="8389"/>
              <a:ext cx="7302" cy="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椭圆 6"/>
            <p:cNvSpPr>
              <a:spLocks noChangeAspect="1" noChangeArrowheads="1"/>
            </p:cNvSpPr>
            <p:nvPr/>
          </p:nvSpPr>
          <p:spPr bwMode="auto">
            <a:xfrm>
              <a:off x="7072" y="8381"/>
              <a:ext cx="112" cy="1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文本框 7"/>
            <p:cNvSpPr txBox="1">
              <a:spLocks noChangeArrowheads="1"/>
            </p:cNvSpPr>
            <p:nvPr/>
          </p:nvSpPr>
          <p:spPr bwMode="auto">
            <a:xfrm>
              <a:off x="7240" y="8314"/>
              <a:ext cx="793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O</a:t>
              </a:r>
            </a:p>
          </p:txBody>
        </p:sp>
        <p:sp>
          <p:nvSpPr>
            <p:cNvPr id="21" name="文本框 8"/>
            <p:cNvSpPr txBox="1">
              <a:spLocks noChangeArrowheads="1"/>
            </p:cNvSpPr>
            <p:nvPr/>
          </p:nvSpPr>
          <p:spPr bwMode="auto">
            <a:xfrm>
              <a:off x="3948" y="8351"/>
              <a:ext cx="792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22" name="椭圆 9"/>
            <p:cNvSpPr>
              <a:spLocks noChangeAspect="1" noChangeArrowheads="1"/>
            </p:cNvSpPr>
            <p:nvPr/>
          </p:nvSpPr>
          <p:spPr bwMode="auto">
            <a:xfrm>
              <a:off x="4177" y="8393"/>
              <a:ext cx="112" cy="1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文本框 10"/>
            <p:cNvSpPr txBox="1">
              <a:spLocks noChangeArrowheads="1"/>
            </p:cNvSpPr>
            <p:nvPr/>
          </p:nvSpPr>
          <p:spPr bwMode="auto">
            <a:xfrm>
              <a:off x="9850" y="8414"/>
              <a:ext cx="793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F</a:t>
              </a:r>
            </a:p>
          </p:txBody>
        </p:sp>
        <p:grpSp>
          <p:nvGrpSpPr>
            <p:cNvPr id="24" name="组合 11"/>
            <p:cNvGrpSpPr>
              <a:grpSpLocks/>
            </p:cNvGrpSpPr>
            <p:nvPr/>
          </p:nvGrpSpPr>
          <p:grpSpPr bwMode="auto">
            <a:xfrm rot="10680000" flipV="1">
              <a:off x="4272" y="8386"/>
              <a:ext cx="3052" cy="1147"/>
              <a:chOff x="0" y="0"/>
              <a:chExt cx="1667" cy="536"/>
            </a:xfrm>
          </p:grpSpPr>
          <p:sp>
            <p:nvSpPr>
              <p:cNvPr id="26" name="任意多边形 1129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等腰三角形 11292"/>
              <p:cNvSpPr>
                <a:spLocks noChangeAspect="1" noChangeArrowheads="1"/>
              </p:cNvSpPr>
              <p:nvPr/>
            </p:nvSpPr>
            <p:spPr bwMode="auto">
              <a:xfrm rot="4229382" flipH="1" flipV="1">
                <a:off x="669" y="161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800000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" name="椭圆 14"/>
            <p:cNvSpPr>
              <a:spLocks noChangeAspect="1" noChangeArrowheads="1"/>
            </p:cNvSpPr>
            <p:nvPr/>
          </p:nvSpPr>
          <p:spPr bwMode="auto">
            <a:xfrm>
              <a:off x="10090" y="8383"/>
              <a:ext cx="112" cy="1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11278"/>
          <p:cNvGrpSpPr/>
          <p:nvPr/>
        </p:nvGrpSpPr>
        <p:grpSpPr>
          <a:xfrm rot="1320000">
            <a:off x="2209694" y="2350067"/>
            <a:ext cx="1995176" cy="76200"/>
            <a:chOff x="0" y="0"/>
            <a:chExt cx="1679" cy="91"/>
          </a:xfrm>
          <a:solidFill>
            <a:srgbClr val="0000FF"/>
          </a:solidFill>
        </p:grpSpPr>
        <p:sp>
          <p:nvSpPr>
            <p:cNvPr id="29" name="直接连接符 11279"/>
            <p:cNvSpPr/>
            <p:nvPr/>
          </p:nvSpPr>
          <p:spPr>
            <a:xfrm>
              <a:off x="0" y="46"/>
              <a:ext cx="1679" cy="0"/>
            </a:xfrm>
            <a:prstGeom prst="line">
              <a:avLst/>
            </a:prstGeom>
            <a:grp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等腰三角形 11280"/>
            <p:cNvSpPr>
              <a:spLocks noChangeAspect="1"/>
            </p:cNvSpPr>
            <p:nvPr/>
          </p:nvSpPr>
          <p:spPr>
            <a:xfrm rot="5400000">
              <a:off x="849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组合 11278"/>
          <p:cNvGrpSpPr/>
          <p:nvPr/>
        </p:nvGrpSpPr>
        <p:grpSpPr>
          <a:xfrm>
            <a:off x="6730277" y="2949026"/>
            <a:ext cx="1995170" cy="76200"/>
            <a:chOff x="0" y="0"/>
            <a:chExt cx="1679" cy="91"/>
          </a:xfrm>
          <a:solidFill>
            <a:srgbClr val="0000FF"/>
          </a:solidFill>
        </p:grpSpPr>
        <p:sp>
          <p:nvSpPr>
            <p:cNvPr id="32" name="直接连接符 11279"/>
            <p:cNvSpPr/>
            <p:nvPr/>
          </p:nvSpPr>
          <p:spPr>
            <a:xfrm>
              <a:off x="0" y="46"/>
              <a:ext cx="1679" cy="0"/>
            </a:xfrm>
            <a:prstGeom prst="line">
              <a:avLst/>
            </a:prstGeom>
            <a:grp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等腰三角形 11280"/>
            <p:cNvSpPr>
              <a:spLocks noChangeAspect="1"/>
            </p:cNvSpPr>
            <p:nvPr/>
          </p:nvSpPr>
          <p:spPr>
            <a:xfrm rot="5400000">
              <a:off x="849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60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49397" b="18070"/>
          <a:stretch/>
        </p:blipFill>
        <p:spPr>
          <a:xfrm>
            <a:off x="2501770" y="231490"/>
            <a:ext cx="3375375" cy="2340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49397" b="18070"/>
          <a:stretch/>
        </p:blipFill>
        <p:spPr>
          <a:xfrm rot="10800000" flipH="1">
            <a:off x="2501770" y="2481740"/>
            <a:ext cx="3375375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7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9224"/>
          <p:cNvSpPr>
            <a:spLocks noChangeShapeType="1"/>
          </p:cNvSpPr>
          <p:nvPr/>
        </p:nvSpPr>
        <p:spPr bwMode="auto">
          <a:xfrm flipV="1">
            <a:off x="1002840" y="2625558"/>
            <a:ext cx="71993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xjhgx3"/>
          <p:cNvSpPr>
            <a:spLocks noChangeArrowheads="1"/>
          </p:cNvSpPr>
          <p:nvPr/>
        </p:nvSpPr>
        <p:spPr bwMode="auto">
          <a:xfrm>
            <a:off x="4285790" y="1617495"/>
            <a:ext cx="287338" cy="2057400"/>
          </a:xfrm>
          <a:custGeom>
            <a:avLst/>
            <a:gdLst>
              <a:gd name="T0" fmla="*/ 980 w 980"/>
              <a:gd name="T1" fmla="*/ 0 h 4408"/>
              <a:gd name="T2" fmla="*/ 907 w 980"/>
              <a:gd name="T3" fmla="*/ 270 h 4408"/>
              <a:gd name="T4" fmla="*/ 845 w 980"/>
              <a:gd name="T5" fmla="*/ 542 h 4408"/>
              <a:gd name="T6" fmla="*/ 791 w 980"/>
              <a:gd name="T7" fmla="*/ 816 h 4408"/>
              <a:gd name="T8" fmla="*/ 748 w 980"/>
              <a:gd name="T9" fmla="*/ 1091 h 4408"/>
              <a:gd name="T10" fmla="*/ 714 w 980"/>
              <a:gd name="T11" fmla="*/ 1368 h 4408"/>
              <a:gd name="T12" fmla="*/ 689 w 980"/>
              <a:gd name="T13" fmla="*/ 1646 h 4408"/>
              <a:gd name="T14" fmla="*/ 675 w 980"/>
              <a:gd name="T15" fmla="*/ 1925 h 4408"/>
              <a:gd name="T16" fmla="*/ 670 w 980"/>
              <a:gd name="T17" fmla="*/ 2204 h 4408"/>
              <a:gd name="T18" fmla="*/ 675 w 980"/>
              <a:gd name="T19" fmla="*/ 2483 h 4408"/>
              <a:gd name="T20" fmla="*/ 689 w 980"/>
              <a:gd name="T21" fmla="*/ 2762 h 4408"/>
              <a:gd name="T22" fmla="*/ 714 w 980"/>
              <a:gd name="T23" fmla="*/ 3040 h 4408"/>
              <a:gd name="T24" fmla="*/ 748 w 980"/>
              <a:gd name="T25" fmla="*/ 3317 h 4408"/>
              <a:gd name="T26" fmla="*/ 791 w 980"/>
              <a:gd name="T27" fmla="*/ 3592 h 4408"/>
              <a:gd name="T28" fmla="*/ 845 w 980"/>
              <a:gd name="T29" fmla="*/ 3866 h 4408"/>
              <a:gd name="T30" fmla="*/ 907 w 980"/>
              <a:gd name="T31" fmla="*/ 4138 h 4408"/>
              <a:gd name="T32" fmla="*/ 980 w 980"/>
              <a:gd name="T33" fmla="*/ 4408 h 4408"/>
              <a:gd name="T34" fmla="*/ 0 w 980"/>
              <a:gd name="T35" fmla="*/ 4408 h 4408"/>
              <a:gd name="T36" fmla="*/ 73 w 980"/>
              <a:gd name="T37" fmla="*/ 4138 h 4408"/>
              <a:gd name="T38" fmla="*/ 135 w 980"/>
              <a:gd name="T39" fmla="*/ 3866 h 4408"/>
              <a:gd name="T40" fmla="*/ 189 w 980"/>
              <a:gd name="T41" fmla="*/ 3592 h 4408"/>
              <a:gd name="T42" fmla="*/ 232 w 980"/>
              <a:gd name="T43" fmla="*/ 3317 h 4408"/>
              <a:gd name="T44" fmla="*/ 266 w 980"/>
              <a:gd name="T45" fmla="*/ 3040 h 4408"/>
              <a:gd name="T46" fmla="*/ 291 w 980"/>
              <a:gd name="T47" fmla="*/ 2762 h 4408"/>
              <a:gd name="T48" fmla="*/ 305 w 980"/>
              <a:gd name="T49" fmla="*/ 2483 h 4408"/>
              <a:gd name="T50" fmla="*/ 310 w 980"/>
              <a:gd name="T51" fmla="*/ 2204 h 4408"/>
              <a:gd name="T52" fmla="*/ 305 w 980"/>
              <a:gd name="T53" fmla="*/ 1925 h 4408"/>
              <a:gd name="T54" fmla="*/ 291 w 980"/>
              <a:gd name="T55" fmla="*/ 1646 h 4408"/>
              <a:gd name="T56" fmla="*/ 266 w 980"/>
              <a:gd name="T57" fmla="*/ 1368 h 4408"/>
              <a:gd name="T58" fmla="*/ 232 w 980"/>
              <a:gd name="T59" fmla="*/ 1091 h 4408"/>
              <a:gd name="T60" fmla="*/ 189 w 980"/>
              <a:gd name="T61" fmla="*/ 816 h 4408"/>
              <a:gd name="T62" fmla="*/ 135 w 980"/>
              <a:gd name="T63" fmla="*/ 542 h 4408"/>
              <a:gd name="T64" fmla="*/ 73 w 980"/>
              <a:gd name="T65" fmla="*/ 270 h 4408"/>
              <a:gd name="T66" fmla="*/ 0 w 980"/>
              <a:gd name="T67" fmla="*/ 0 h 4408"/>
              <a:gd name="T68" fmla="*/ 980 w 980"/>
              <a:gd name="T69" fmla="*/ 0 h 4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3366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直接连接符 9226"/>
          <p:cNvSpPr>
            <a:spLocks noChangeShapeType="1"/>
          </p:cNvSpPr>
          <p:nvPr/>
        </p:nvSpPr>
        <p:spPr bwMode="auto">
          <a:xfrm>
            <a:off x="1621965" y="2623970"/>
            <a:ext cx="5759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9227"/>
          <p:cNvGrpSpPr>
            <a:grpSpLocks/>
          </p:cNvGrpSpPr>
          <p:nvPr/>
        </p:nvGrpSpPr>
        <p:grpSpPr bwMode="auto">
          <a:xfrm>
            <a:off x="1701340" y="1903245"/>
            <a:ext cx="2665413" cy="146050"/>
            <a:chOff x="0" y="0"/>
            <a:chExt cx="1679" cy="91"/>
          </a:xfrm>
        </p:grpSpPr>
        <p:sp>
          <p:nvSpPr>
            <p:cNvPr id="6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9230"/>
          <p:cNvGrpSpPr>
            <a:grpSpLocks/>
          </p:cNvGrpSpPr>
          <p:nvPr/>
        </p:nvGrpSpPr>
        <p:grpSpPr bwMode="auto">
          <a:xfrm>
            <a:off x="1685465" y="3201820"/>
            <a:ext cx="2665413" cy="142875"/>
            <a:chOff x="0" y="0"/>
            <a:chExt cx="1679" cy="91"/>
          </a:xfrm>
        </p:grpSpPr>
        <p:sp>
          <p:nvSpPr>
            <p:cNvPr id="9" name="直接连接符 9231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等腰三角形 9232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9233"/>
          <p:cNvGrpSpPr>
            <a:grpSpLocks/>
          </p:cNvGrpSpPr>
          <p:nvPr/>
        </p:nvGrpSpPr>
        <p:grpSpPr bwMode="auto">
          <a:xfrm>
            <a:off x="1714040" y="2550945"/>
            <a:ext cx="2665413" cy="146050"/>
            <a:chOff x="0" y="0"/>
            <a:chExt cx="1679" cy="91"/>
          </a:xfrm>
        </p:grpSpPr>
        <p:sp>
          <p:nvSpPr>
            <p:cNvPr id="12" name="直接连接符 9234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等腰三角形 9235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9236"/>
          <p:cNvGrpSpPr>
            <a:grpSpLocks/>
          </p:cNvGrpSpPr>
          <p:nvPr/>
        </p:nvGrpSpPr>
        <p:grpSpPr bwMode="auto">
          <a:xfrm>
            <a:off x="4285790" y="1125370"/>
            <a:ext cx="2646363" cy="850900"/>
            <a:chOff x="0" y="0"/>
            <a:chExt cx="1667" cy="536"/>
          </a:xfrm>
        </p:grpSpPr>
        <p:sp>
          <p:nvSpPr>
            <p:cNvPr id="15" name="任意多边形 9237"/>
            <p:cNvSpPr>
              <a:spLocks noChangeArrowheads="1"/>
            </p:cNvSpPr>
            <p:nvPr/>
          </p:nvSpPr>
          <p:spPr bwMode="auto">
            <a:xfrm>
              <a:off x="0" y="0"/>
              <a:ext cx="1667" cy="536"/>
            </a:xfrm>
            <a:custGeom>
              <a:avLst/>
              <a:gdLst>
                <a:gd name="T0" fmla="*/ 0 w 1667"/>
                <a:gd name="T1" fmla="*/ 536 h 536"/>
                <a:gd name="T2" fmla="*/ 131 w 1667"/>
                <a:gd name="T3" fmla="*/ 520 h 536"/>
                <a:gd name="T4" fmla="*/ 1667 w 1667"/>
                <a:gd name="T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等腰三角形 9238"/>
            <p:cNvSpPr>
              <a:spLocks noChangeAspect="1" noChangeArrowheads="1"/>
            </p:cNvSpPr>
            <p:nvPr/>
          </p:nvSpPr>
          <p:spPr bwMode="auto">
            <a:xfrm rot="4229382">
              <a:off x="669" y="161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9239"/>
          <p:cNvGrpSpPr>
            <a:grpSpLocks/>
          </p:cNvGrpSpPr>
          <p:nvPr/>
        </p:nvGrpSpPr>
        <p:grpSpPr bwMode="auto">
          <a:xfrm flipV="1">
            <a:off x="4357228" y="3271670"/>
            <a:ext cx="2646362" cy="850900"/>
            <a:chOff x="0" y="0"/>
            <a:chExt cx="1667" cy="536"/>
          </a:xfrm>
        </p:grpSpPr>
        <p:sp>
          <p:nvSpPr>
            <p:cNvPr id="18" name="任意多边形 9240"/>
            <p:cNvSpPr>
              <a:spLocks noChangeArrowheads="1"/>
            </p:cNvSpPr>
            <p:nvPr/>
          </p:nvSpPr>
          <p:spPr bwMode="auto">
            <a:xfrm>
              <a:off x="0" y="0"/>
              <a:ext cx="1667" cy="536"/>
            </a:xfrm>
            <a:custGeom>
              <a:avLst/>
              <a:gdLst>
                <a:gd name="T0" fmla="*/ 0 w 1667"/>
                <a:gd name="T1" fmla="*/ 536 h 536"/>
                <a:gd name="T2" fmla="*/ 131 w 1667"/>
                <a:gd name="T3" fmla="*/ 520 h 536"/>
                <a:gd name="T4" fmla="*/ 1667 w 1667"/>
                <a:gd name="T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等腰三角形 9241"/>
            <p:cNvSpPr>
              <a:spLocks noChangeAspect="1" noChangeArrowheads="1"/>
            </p:cNvSpPr>
            <p:nvPr/>
          </p:nvSpPr>
          <p:spPr bwMode="auto">
            <a:xfrm rot="4229382">
              <a:off x="669" y="161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9242"/>
          <p:cNvGrpSpPr>
            <a:grpSpLocks/>
          </p:cNvGrpSpPr>
          <p:nvPr/>
        </p:nvGrpSpPr>
        <p:grpSpPr bwMode="auto">
          <a:xfrm>
            <a:off x="4366753" y="2554120"/>
            <a:ext cx="2665412" cy="142875"/>
            <a:chOff x="0" y="0"/>
            <a:chExt cx="1679" cy="91"/>
          </a:xfrm>
        </p:grpSpPr>
        <p:sp>
          <p:nvSpPr>
            <p:cNvPr id="21" name="直接连接符 9243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等腰三角形 9244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椭圆 22"/>
          <p:cNvSpPr>
            <a:spLocks noChangeAspect="1" noChangeArrowheads="1"/>
          </p:cNvSpPr>
          <p:nvPr/>
        </p:nvSpPr>
        <p:spPr bwMode="auto">
          <a:xfrm>
            <a:off x="4395328" y="2592220"/>
            <a:ext cx="71437" cy="698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501690" y="2547770"/>
            <a:ext cx="503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O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410953" y="2573170"/>
            <a:ext cx="50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F</a:t>
            </a:r>
          </a:p>
        </p:txBody>
      </p:sp>
      <p:sp>
        <p:nvSpPr>
          <p:cNvPr id="26" name="直接连接符 9248"/>
          <p:cNvSpPr>
            <a:spLocks noChangeShapeType="1"/>
          </p:cNvSpPr>
          <p:nvPr/>
        </p:nvSpPr>
        <p:spPr bwMode="auto">
          <a:xfrm flipH="1">
            <a:off x="2531603" y="1957220"/>
            <a:ext cx="1997075" cy="682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直接连接符 9249"/>
          <p:cNvSpPr>
            <a:spLocks noChangeShapeType="1"/>
          </p:cNvSpPr>
          <p:nvPr/>
        </p:nvSpPr>
        <p:spPr bwMode="auto">
          <a:xfrm flipH="1" flipV="1">
            <a:off x="2550653" y="2614445"/>
            <a:ext cx="1997075" cy="682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椭圆 27"/>
          <p:cNvSpPr>
            <a:spLocks noChangeAspect="1" noChangeArrowheads="1"/>
          </p:cNvSpPr>
          <p:nvPr/>
        </p:nvSpPr>
        <p:spPr bwMode="auto">
          <a:xfrm>
            <a:off x="2557003" y="2598570"/>
            <a:ext cx="71437" cy="7302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9251"/>
          <p:cNvSpPr txBox="1">
            <a:spLocks noChangeArrowheads="1"/>
          </p:cNvSpPr>
          <p:nvPr/>
        </p:nvSpPr>
        <p:spPr bwMode="auto">
          <a:xfrm>
            <a:off x="430150" y="1906420"/>
            <a:ext cx="615553" cy="156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ahoma" charset="0"/>
                <a:ea typeface="华文中宋" charset="0"/>
                <a:cs typeface="华文中宋" charset="0"/>
              </a:rPr>
              <a:t>凹透镜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159040" y="2611270"/>
            <a:ext cx="503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F</a:t>
            </a:r>
          </a:p>
        </p:txBody>
      </p:sp>
      <p:sp>
        <p:nvSpPr>
          <p:cNvPr id="31" name="椭圆 30"/>
          <p:cNvSpPr>
            <a:spLocks noChangeAspect="1" noChangeArrowheads="1"/>
          </p:cNvSpPr>
          <p:nvPr/>
        </p:nvSpPr>
        <p:spPr bwMode="auto">
          <a:xfrm>
            <a:off x="6311440" y="2592220"/>
            <a:ext cx="71438" cy="7302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圆角矩形标注 31"/>
          <p:cNvSpPr>
            <a:spLocks noChangeArrowheads="1"/>
          </p:cNvSpPr>
          <p:nvPr/>
        </p:nvSpPr>
        <p:spPr bwMode="auto">
          <a:xfrm>
            <a:off x="6259053" y="1749258"/>
            <a:ext cx="1800225" cy="449262"/>
          </a:xfrm>
          <a:prstGeom prst="wedgeRoundRectCallout">
            <a:avLst>
              <a:gd name="adj1" fmla="val -44708"/>
              <a:gd name="adj2" fmla="val 137676"/>
              <a:gd name="adj3" fmla="val 16667"/>
            </a:avLst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charset="0"/>
                <a:ea typeface="华文中宋" charset="0"/>
                <a:cs typeface="华文中宋" charset="0"/>
              </a:rPr>
              <a:t>焦点(F)</a:t>
            </a:r>
          </a:p>
        </p:txBody>
      </p:sp>
      <p:sp>
        <p:nvSpPr>
          <p:cNvPr id="33" name="文本框 9255"/>
          <p:cNvSpPr txBox="1">
            <a:spLocks noChangeArrowheads="1"/>
          </p:cNvSpPr>
          <p:nvPr/>
        </p:nvSpPr>
        <p:spPr bwMode="auto">
          <a:xfrm>
            <a:off x="7843378" y="2336633"/>
            <a:ext cx="1309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a typeface="华文中宋" charset="0"/>
                <a:cs typeface="华文中宋" charset="0"/>
              </a:rPr>
              <a:t>主光轴</a:t>
            </a:r>
          </a:p>
        </p:txBody>
      </p:sp>
      <p:sp>
        <p:nvSpPr>
          <p:cNvPr id="34" name="右大括号 33"/>
          <p:cNvSpPr>
            <a:spLocks/>
          </p:cNvSpPr>
          <p:nvPr/>
        </p:nvSpPr>
        <p:spPr bwMode="auto">
          <a:xfrm rot="5352966">
            <a:off x="3377740" y="1904833"/>
            <a:ext cx="288925" cy="1870075"/>
          </a:xfrm>
          <a:prstGeom prst="rightBrace">
            <a:avLst>
              <a:gd name="adj1" fmla="val 138770"/>
              <a:gd name="adj2" fmla="val 5182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右大括号 34"/>
          <p:cNvSpPr>
            <a:spLocks/>
          </p:cNvSpPr>
          <p:nvPr/>
        </p:nvSpPr>
        <p:spPr bwMode="auto">
          <a:xfrm rot="5352966">
            <a:off x="5249403" y="1904833"/>
            <a:ext cx="288925" cy="1870075"/>
          </a:xfrm>
          <a:prstGeom prst="rightBrace">
            <a:avLst>
              <a:gd name="adj1" fmla="val 138770"/>
              <a:gd name="adj2" fmla="val 5182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890628" y="2914483"/>
            <a:ext cx="130968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a typeface="华文中宋" charset="0"/>
                <a:cs typeface="华文中宋" charset="0"/>
              </a:rPr>
              <a:t>焦距</a:t>
            </a:r>
            <a:r>
              <a:rPr lang="zh-CN" altLang="en-US" sz="2800" b="1" i="1">
                <a:solidFill>
                  <a:schemeClr val="tx1"/>
                </a:solidFill>
                <a:ea typeface="华文中宋" charset="0"/>
                <a:cs typeface="华文中宋" charset="0"/>
              </a:rPr>
              <a:t> </a:t>
            </a:r>
            <a:r>
              <a:rPr lang="en-US" altLang="zh-CN" sz="3200" b="1" i="1">
                <a:solidFill>
                  <a:schemeClr val="tx1"/>
                </a:solidFill>
                <a:latin typeface="Times New Roman" charset="0"/>
                <a:ea typeface="华文中宋" charset="0"/>
                <a:cs typeface="华文中宋" charset="0"/>
              </a:rPr>
              <a:t>f</a:t>
            </a:r>
          </a:p>
        </p:txBody>
      </p:sp>
      <p:sp>
        <p:nvSpPr>
          <p:cNvPr id="37" name="文本框 9259"/>
          <p:cNvSpPr txBox="1">
            <a:spLocks noChangeArrowheads="1"/>
          </p:cNvSpPr>
          <p:nvPr/>
        </p:nvSpPr>
        <p:spPr bwMode="auto">
          <a:xfrm>
            <a:off x="2321750" y="411510"/>
            <a:ext cx="433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ea typeface="隶书" charset="0"/>
                <a:cs typeface="隶书" charset="0"/>
              </a:rPr>
              <a:t>凹透镜对光线的作用</a:t>
            </a:r>
          </a:p>
        </p:txBody>
      </p:sp>
      <p:grpSp>
        <p:nvGrpSpPr>
          <p:cNvPr id="38" name="组合 1"/>
          <p:cNvGrpSpPr>
            <a:grpSpLocks/>
          </p:cNvGrpSpPr>
          <p:nvPr/>
        </p:nvGrpSpPr>
        <p:grpSpPr bwMode="auto">
          <a:xfrm>
            <a:off x="1685465" y="2246145"/>
            <a:ext cx="2665413" cy="146050"/>
            <a:chOff x="0" y="0"/>
            <a:chExt cx="1679" cy="91"/>
          </a:xfrm>
        </p:grpSpPr>
        <p:sp>
          <p:nvSpPr>
            <p:cNvPr id="39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13C765"/>
                </a:gs>
                <a:gs pos="100000">
                  <a:srgbClr val="0B6E38"/>
                </a:gs>
              </a:gsLst>
              <a:lin ang="5400000"/>
            </a:gra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组合 4"/>
          <p:cNvGrpSpPr>
            <a:grpSpLocks/>
          </p:cNvGrpSpPr>
          <p:nvPr/>
        </p:nvGrpSpPr>
        <p:grpSpPr bwMode="auto">
          <a:xfrm>
            <a:off x="1685465" y="2963695"/>
            <a:ext cx="2665413" cy="146050"/>
            <a:chOff x="0" y="0"/>
            <a:chExt cx="1679" cy="91"/>
          </a:xfrm>
        </p:grpSpPr>
        <p:sp>
          <p:nvSpPr>
            <p:cNvPr id="42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直接连接符 7"/>
          <p:cNvSpPr>
            <a:spLocks noChangeShapeType="1"/>
          </p:cNvSpPr>
          <p:nvPr/>
        </p:nvSpPr>
        <p:spPr bwMode="auto">
          <a:xfrm rot="540000" flipH="1">
            <a:off x="2506203" y="2192170"/>
            <a:ext cx="1839912" cy="561975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直接连接符 8"/>
          <p:cNvSpPr>
            <a:spLocks noChangeShapeType="1"/>
          </p:cNvSpPr>
          <p:nvPr/>
        </p:nvSpPr>
        <p:spPr bwMode="auto">
          <a:xfrm rot="1740000" flipH="1">
            <a:off x="2642728" y="2563645"/>
            <a:ext cx="1741487" cy="565150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6" name="组合 9"/>
          <p:cNvGrpSpPr>
            <a:grpSpLocks/>
          </p:cNvGrpSpPr>
          <p:nvPr/>
        </p:nvGrpSpPr>
        <p:grpSpPr bwMode="auto">
          <a:xfrm rot="-600000">
            <a:off x="4314365" y="2022308"/>
            <a:ext cx="2665413" cy="146050"/>
            <a:chOff x="0" y="0"/>
            <a:chExt cx="1679" cy="91"/>
          </a:xfrm>
        </p:grpSpPr>
        <p:sp>
          <p:nvSpPr>
            <p:cNvPr id="47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组合 12"/>
          <p:cNvGrpSpPr>
            <a:grpSpLocks/>
          </p:cNvGrpSpPr>
          <p:nvPr/>
        </p:nvGrpSpPr>
        <p:grpSpPr bwMode="auto">
          <a:xfrm rot="720000">
            <a:off x="4303253" y="3214520"/>
            <a:ext cx="2665412" cy="146050"/>
            <a:chOff x="0" y="0"/>
            <a:chExt cx="1679" cy="91"/>
          </a:xfrm>
        </p:grpSpPr>
        <p:sp>
          <p:nvSpPr>
            <p:cNvPr id="50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9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  <p:bldP spid="30" grpId="0"/>
      <p:bldP spid="32" grpId="0" bldLvl="0" animBg="1"/>
      <p:bldP spid="36" grpId="0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5" y="771550"/>
            <a:ext cx="4862660" cy="3240360"/>
          </a:xfrm>
          <a:prstGeom prst="rect">
            <a:avLst/>
          </a:prstGeom>
        </p:spPr>
      </p:pic>
      <p:sp>
        <p:nvSpPr>
          <p:cNvPr id="3" name="Shape 239"/>
          <p:cNvSpPr/>
          <p:nvPr/>
        </p:nvSpPr>
        <p:spPr>
          <a:xfrm>
            <a:off x="386537" y="175234"/>
            <a:ext cx="3105344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二</a:t>
            </a:r>
            <a:r>
              <a:rPr sz="3200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透镜的三条特殊光线</a:t>
            </a:r>
            <a:endParaRPr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591780" y="2436735"/>
            <a:ext cx="163410" cy="1638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9" name="直线连接符 8"/>
          <p:cNvCxnSpPr/>
          <p:nvPr/>
        </p:nvCxnSpPr>
        <p:spPr>
          <a:xfrm flipV="1">
            <a:off x="2546775" y="816555"/>
            <a:ext cx="1350150" cy="990110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219584" y="996575"/>
            <a:ext cx="3915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800" dirty="0" smtClean="0">
                <a:solidFill>
                  <a:schemeClr val="tx1"/>
                </a:solidFill>
              </a:rPr>
              <a:t>1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、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平行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于主光轴的光经过凹透镜后反向延长线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经过虚焦点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4" name="直线连接符 13"/>
          <p:cNvCxnSpPr/>
          <p:nvPr/>
        </p:nvCxnSpPr>
        <p:spPr>
          <a:xfrm flipV="1">
            <a:off x="971600" y="3336836"/>
            <a:ext cx="1485165" cy="900099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2546775" y="3336835"/>
            <a:ext cx="1755195" cy="0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202070" y="2436735"/>
            <a:ext cx="3816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zh-CN" sz="2800" dirty="0">
                <a:solidFill>
                  <a:schemeClr val="tx1"/>
                </a:solidFill>
              </a:rPr>
              <a:t>2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、延长线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经过焦点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的光经过凹透镜后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平行于主光轴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直线连接符 27"/>
          <p:cNvCxnSpPr/>
          <p:nvPr/>
        </p:nvCxnSpPr>
        <p:spPr>
          <a:xfrm flipV="1">
            <a:off x="611560" y="2481740"/>
            <a:ext cx="2184171" cy="96612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 flipV="1">
            <a:off x="2726795" y="1806665"/>
            <a:ext cx="1530170" cy="69609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971600" y="4326945"/>
            <a:ext cx="765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zh-CN" sz="2800" dirty="0" smtClean="0">
                <a:solidFill>
                  <a:schemeClr val="tx1"/>
                </a:solidFill>
              </a:rPr>
              <a:t>3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、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经过光心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的光线经过凹透镜后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传播方向不变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直线连接符 16"/>
          <p:cNvCxnSpPr/>
          <p:nvPr/>
        </p:nvCxnSpPr>
        <p:spPr>
          <a:xfrm flipV="1">
            <a:off x="1646675" y="1806665"/>
            <a:ext cx="900100" cy="675075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 flipV="1">
            <a:off x="2501770" y="2526745"/>
            <a:ext cx="1215135" cy="765087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8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>
            <a:grpSpLocks/>
          </p:cNvGrpSpPr>
          <p:nvPr/>
        </p:nvGrpSpPr>
        <p:grpSpPr bwMode="auto">
          <a:xfrm>
            <a:off x="656565" y="1896675"/>
            <a:ext cx="3149600" cy="1423987"/>
            <a:chOff x="5907" y="2126"/>
            <a:chExt cx="7813" cy="3240"/>
          </a:xfrm>
        </p:grpSpPr>
        <p:sp>
          <p:nvSpPr>
            <p:cNvPr id="3" name="直接连接符 9261"/>
            <p:cNvSpPr>
              <a:spLocks noChangeShapeType="1"/>
            </p:cNvSpPr>
            <p:nvPr/>
          </p:nvSpPr>
          <p:spPr bwMode="auto">
            <a:xfrm flipV="1">
              <a:off x="7026" y="3692"/>
              <a:ext cx="669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xjhgx3"/>
            <p:cNvSpPr>
              <a:spLocks noChangeArrowheads="1"/>
            </p:cNvSpPr>
            <p:nvPr/>
          </p:nvSpPr>
          <p:spPr bwMode="auto">
            <a:xfrm>
              <a:off x="9977" y="2126"/>
              <a:ext cx="452" cy="3240"/>
            </a:xfrm>
            <a:custGeom>
              <a:avLst/>
              <a:gdLst>
                <a:gd name="T0" fmla="*/ 980 w 980"/>
                <a:gd name="T1" fmla="*/ 0 h 4408"/>
                <a:gd name="T2" fmla="*/ 907 w 980"/>
                <a:gd name="T3" fmla="*/ 270 h 4408"/>
                <a:gd name="T4" fmla="*/ 845 w 980"/>
                <a:gd name="T5" fmla="*/ 542 h 4408"/>
                <a:gd name="T6" fmla="*/ 791 w 980"/>
                <a:gd name="T7" fmla="*/ 816 h 4408"/>
                <a:gd name="T8" fmla="*/ 748 w 980"/>
                <a:gd name="T9" fmla="*/ 1091 h 4408"/>
                <a:gd name="T10" fmla="*/ 714 w 980"/>
                <a:gd name="T11" fmla="*/ 1368 h 4408"/>
                <a:gd name="T12" fmla="*/ 689 w 980"/>
                <a:gd name="T13" fmla="*/ 1646 h 4408"/>
                <a:gd name="T14" fmla="*/ 675 w 980"/>
                <a:gd name="T15" fmla="*/ 1925 h 4408"/>
                <a:gd name="T16" fmla="*/ 670 w 980"/>
                <a:gd name="T17" fmla="*/ 2204 h 4408"/>
                <a:gd name="T18" fmla="*/ 675 w 980"/>
                <a:gd name="T19" fmla="*/ 2483 h 4408"/>
                <a:gd name="T20" fmla="*/ 689 w 980"/>
                <a:gd name="T21" fmla="*/ 2762 h 4408"/>
                <a:gd name="T22" fmla="*/ 714 w 980"/>
                <a:gd name="T23" fmla="*/ 3040 h 4408"/>
                <a:gd name="T24" fmla="*/ 748 w 980"/>
                <a:gd name="T25" fmla="*/ 3317 h 4408"/>
                <a:gd name="T26" fmla="*/ 791 w 980"/>
                <a:gd name="T27" fmla="*/ 3592 h 4408"/>
                <a:gd name="T28" fmla="*/ 845 w 980"/>
                <a:gd name="T29" fmla="*/ 3866 h 4408"/>
                <a:gd name="T30" fmla="*/ 907 w 980"/>
                <a:gd name="T31" fmla="*/ 4138 h 4408"/>
                <a:gd name="T32" fmla="*/ 980 w 980"/>
                <a:gd name="T33" fmla="*/ 4408 h 4408"/>
                <a:gd name="T34" fmla="*/ 0 w 980"/>
                <a:gd name="T35" fmla="*/ 4408 h 4408"/>
                <a:gd name="T36" fmla="*/ 73 w 980"/>
                <a:gd name="T37" fmla="*/ 4138 h 4408"/>
                <a:gd name="T38" fmla="*/ 135 w 980"/>
                <a:gd name="T39" fmla="*/ 3866 h 4408"/>
                <a:gd name="T40" fmla="*/ 189 w 980"/>
                <a:gd name="T41" fmla="*/ 3592 h 4408"/>
                <a:gd name="T42" fmla="*/ 232 w 980"/>
                <a:gd name="T43" fmla="*/ 3317 h 4408"/>
                <a:gd name="T44" fmla="*/ 266 w 980"/>
                <a:gd name="T45" fmla="*/ 3040 h 4408"/>
                <a:gd name="T46" fmla="*/ 291 w 980"/>
                <a:gd name="T47" fmla="*/ 2762 h 4408"/>
                <a:gd name="T48" fmla="*/ 305 w 980"/>
                <a:gd name="T49" fmla="*/ 2483 h 4408"/>
                <a:gd name="T50" fmla="*/ 310 w 980"/>
                <a:gd name="T51" fmla="*/ 2204 h 4408"/>
                <a:gd name="T52" fmla="*/ 305 w 980"/>
                <a:gd name="T53" fmla="*/ 1925 h 4408"/>
                <a:gd name="T54" fmla="*/ 291 w 980"/>
                <a:gd name="T55" fmla="*/ 1646 h 4408"/>
                <a:gd name="T56" fmla="*/ 266 w 980"/>
                <a:gd name="T57" fmla="*/ 1368 h 4408"/>
                <a:gd name="T58" fmla="*/ 232 w 980"/>
                <a:gd name="T59" fmla="*/ 1091 h 4408"/>
                <a:gd name="T60" fmla="*/ 189 w 980"/>
                <a:gd name="T61" fmla="*/ 816 h 4408"/>
                <a:gd name="T62" fmla="*/ 135 w 980"/>
                <a:gd name="T63" fmla="*/ 542 h 4408"/>
                <a:gd name="T64" fmla="*/ 73 w 980"/>
                <a:gd name="T65" fmla="*/ 270 h 4408"/>
                <a:gd name="T66" fmla="*/ 0 w 980"/>
                <a:gd name="T67" fmla="*/ 0 h 4408"/>
                <a:gd name="T68" fmla="*/ 980 w 980"/>
                <a:gd name="T69" fmla="*/ 0 h 4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0033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组合 9263"/>
            <p:cNvGrpSpPr>
              <a:grpSpLocks/>
            </p:cNvGrpSpPr>
            <p:nvPr/>
          </p:nvGrpSpPr>
          <p:grpSpPr bwMode="auto">
            <a:xfrm>
              <a:off x="5907" y="2576"/>
              <a:ext cx="4197" cy="230"/>
              <a:chOff x="0" y="0"/>
              <a:chExt cx="1679" cy="91"/>
            </a:xfrm>
          </p:grpSpPr>
          <p:sp>
            <p:nvSpPr>
              <p:cNvPr id="12" name="直接连接符 9264"/>
              <p:cNvSpPr>
                <a:spLocks noChangeShapeType="1"/>
              </p:cNvSpPr>
              <p:nvPr/>
            </p:nvSpPr>
            <p:spPr bwMode="auto">
              <a:xfrm>
                <a:off x="0" y="46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等腰三角形 9265"/>
              <p:cNvSpPr>
                <a:spLocks noChangeAspect="1" noChangeArrowheads="1"/>
              </p:cNvSpPr>
              <p:nvPr/>
            </p:nvSpPr>
            <p:spPr bwMode="auto">
              <a:xfrm rot="5400000">
                <a:off x="842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3399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文本框 9269"/>
            <p:cNvSpPr txBox="1">
              <a:spLocks noChangeArrowheads="1"/>
            </p:cNvSpPr>
            <p:nvPr/>
          </p:nvSpPr>
          <p:spPr bwMode="auto">
            <a:xfrm>
              <a:off x="10318" y="3592"/>
              <a:ext cx="792" cy="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O</a:t>
              </a:r>
            </a:p>
          </p:txBody>
        </p:sp>
        <p:sp>
          <p:nvSpPr>
            <p:cNvPr id="7" name="文本框 9270"/>
            <p:cNvSpPr txBox="1">
              <a:spLocks noChangeArrowheads="1"/>
            </p:cNvSpPr>
            <p:nvPr/>
          </p:nvSpPr>
          <p:spPr bwMode="auto">
            <a:xfrm>
              <a:off x="7025" y="3632"/>
              <a:ext cx="793" cy="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8" name="椭圆 9280"/>
            <p:cNvSpPr>
              <a:spLocks noChangeAspect="1" noChangeArrowheads="1"/>
            </p:cNvSpPr>
            <p:nvPr/>
          </p:nvSpPr>
          <p:spPr bwMode="auto">
            <a:xfrm>
              <a:off x="8323" y="3671"/>
              <a:ext cx="112" cy="11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文本框 9282"/>
            <p:cNvSpPr txBox="1">
              <a:spLocks noChangeArrowheads="1"/>
            </p:cNvSpPr>
            <p:nvPr/>
          </p:nvSpPr>
          <p:spPr bwMode="auto">
            <a:xfrm>
              <a:off x="12928" y="3692"/>
              <a:ext cx="792" cy="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10" name="椭圆 9283"/>
            <p:cNvSpPr>
              <a:spLocks noChangeAspect="1" noChangeArrowheads="1"/>
            </p:cNvSpPr>
            <p:nvPr/>
          </p:nvSpPr>
          <p:spPr bwMode="auto">
            <a:xfrm>
              <a:off x="12260" y="3708"/>
              <a:ext cx="112" cy="11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椭圆 9285"/>
            <p:cNvSpPr>
              <a:spLocks noChangeAspect="1" noChangeArrowheads="1"/>
            </p:cNvSpPr>
            <p:nvPr/>
          </p:nvSpPr>
          <p:spPr bwMode="auto">
            <a:xfrm>
              <a:off x="10150" y="3661"/>
              <a:ext cx="112" cy="11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32"/>
          <p:cNvGrpSpPr>
            <a:grpSpLocks/>
          </p:cNvGrpSpPr>
          <p:nvPr/>
        </p:nvGrpSpPr>
        <p:grpSpPr bwMode="auto">
          <a:xfrm>
            <a:off x="5202070" y="1671650"/>
            <a:ext cx="3276600" cy="1781175"/>
            <a:chOff x="6420" y="6281"/>
            <a:chExt cx="7500" cy="3945"/>
          </a:xfrm>
        </p:grpSpPr>
        <p:sp>
          <p:nvSpPr>
            <p:cNvPr id="15" name="直接连接符 17"/>
            <p:cNvSpPr>
              <a:spLocks noChangeShapeType="1"/>
            </p:cNvSpPr>
            <p:nvPr/>
          </p:nvSpPr>
          <p:spPr bwMode="auto">
            <a:xfrm flipV="1">
              <a:off x="7226" y="7847"/>
              <a:ext cx="669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xjhgx3"/>
            <p:cNvSpPr>
              <a:spLocks noChangeArrowheads="1"/>
            </p:cNvSpPr>
            <p:nvPr/>
          </p:nvSpPr>
          <p:spPr bwMode="auto">
            <a:xfrm>
              <a:off x="10177" y="6281"/>
              <a:ext cx="452" cy="3240"/>
            </a:xfrm>
            <a:custGeom>
              <a:avLst/>
              <a:gdLst>
                <a:gd name="T0" fmla="*/ 980 w 980"/>
                <a:gd name="T1" fmla="*/ 0 h 4408"/>
                <a:gd name="T2" fmla="*/ 907 w 980"/>
                <a:gd name="T3" fmla="*/ 270 h 4408"/>
                <a:gd name="T4" fmla="*/ 845 w 980"/>
                <a:gd name="T5" fmla="*/ 542 h 4408"/>
                <a:gd name="T6" fmla="*/ 791 w 980"/>
                <a:gd name="T7" fmla="*/ 816 h 4408"/>
                <a:gd name="T8" fmla="*/ 748 w 980"/>
                <a:gd name="T9" fmla="*/ 1091 h 4408"/>
                <a:gd name="T10" fmla="*/ 714 w 980"/>
                <a:gd name="T11" fmla="*/ 1368 h 4408"/>
                <a:gd name="T12" fmla="*/ 689 w 980"/>
                <a:gd name="T13" fmla="*/ 1646 h 4408"/>
                <a:gd name="T14" fmla="*/ 675 w 980"/>
                <a:gd name="T15" fmla="*/ 1925 h 4408"/>
                <a:gd name="T16" fmla="*/ 670 w 980"/>
                <a:gd name="T17" fmla="*/ 2204 h 4408"/>
                <a:gd name="T18" fmla="*/ 675 w 980"/>
                <a:gd name="T19" fmla="*/ 2483 h 4408"/>
                <a:gd name="T20" fmla="*/ 689 w 980"/>
                <a:gd name="T21" fmla="*/ 2762 h 4408"/>
                <a:gd name="T22" fmla="*/ 714 w 980"/>
                <a:gd name="T23" fmla="*/ 3040 h 4408"/>
                <a:gd name="T24" fmla="*/ 748 w 980"/>
                <a:gd name="T25" fmla="*/ 3317 h 4408"/>
                <a:gd name="T26" fmla="*/ 791 w 980"/>
                <a:gd name="T27" fmla="*/ 3592 h 4408"/>
                <a:gd name="T28" fmla="*/ 845 w 980"/>
                <a:gd name="T29" fmla="*/ 3866 h 4408"/>
                <a:gd name="T30" fmla="*/ 907 w 980"/>
                <a:gd name="T31" fmla="*/ 4138 h 4408"/>
                <a:gd name="T32" fmla="*/ 980 w 980"/>
                <a:gd name="T33" fmla="*/ 4408 h 4408"/>
                <a:gd name="T34" fmla="*/ 0 w 980"/>
                <a:gd name="T35" fmla="*/ 4408 h 4408"/>
                <a:gd name="T36" fmla="*/ 73 w 980"/>
                <a:gd name="T37" fmla="*/ 4138 h 4408"/>
                <a:gd name="T38" fmla="*/ 135 w 980"/>
                <a:gd name="T39" fmla="*/ 3866 h 4408"/>
                <a:gd name="T40" fmla="*/ 189 w 980"/>
                <a:gd name="T41" fmla="*/ 3592 h 4408"/>
                <a:gd name="T42" fmla="*/ 232 w 980"/>
                <a:gd name="T43" fmla="*/ 3317 h 4408"/>
                <a:gd name="T44" fmla="*/ 266 w 980"/>
                <a:gd name="T45" fmla="*/ 3040 h 4408"/>
                <a:gd name="T46" fmla="*/ 291 w 980"/>
                <a:gd name="T47" fmla="*/ 2762 h 4408"/>
                <a:gd name="T48" fmla="*/ 305 w 980"/>
                <a:gd name="T49" fmla="*/ 2483 h 4408"/>
                <a:gd name="T50" fmla="*/ 310 w 980"/>
                <a:gd name="T51" fmla="*/ 2204 h 4408"/>
                <a:gd name="T52" fmla="*/ 305 w 980"/>
                <a:gd name="T53" fmla="*/ 1925 h 4408"/>
                <a:gd name="T54" fmla="*/ 291 w 980"/>
                <a:gd name="T55" fmla="*/ 1646 h 4408"/>
                <a:gd name="T56" fmla="*/ 266 w 980"/>
                <a:gd name="T57" fmla="*/ 1368 h 4408"/>
                <a:gd name="T58" fmla="*/ 232 w 980"/>
                <a:gd name="T59" fmla="*/ 1091 h 4408"/>
                <a:gd name="T60" fmla="*/ 189 w 980"/>
                <a:gd name="T61" fmla="*/ 816 h 4408"/>
                <a:gd name="T62" fmla="*/ 135 w 980"/>
                <a:gd name="T63" fmla="*/ 542 h 4408"/>
                <a:gd name="T64" fmla="*/ 73 w 980"/>
                <a:gd name="T65" fmla="*/ 270 h 4408"/>
                <a:gd name="T66" fmla="*/ 0 w 980"/>
                <a:gd name="T67" fmla="*/ 0 h 4408"/>
                <a:gd name="T68" fmla="*/ 980 w 980"/>
                <a:gd name="T69" fmla="*/ 0 h 4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0033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文本框 22"/>
            <p:cNvSpPr txBox="1">
              <a:spLocks noChangeArrowheads="1"/>
            </p:cNvSpPr>
            <p:nvPr/>
          </p:nvSpPr>
          <p:spPr bwMode="auto">
            <a:xfrm>
              <a:off x="10518" y="7747"/>
              <a:ext cx="792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O</a:t>
              </a:r>
            </a:p>
          </p:txBody>
        </p:sp>
        <p:sp>
          <p:nvSpPr>
            <p:cNvPr id="18" name="文本框 23"/>
            <p:cNvSpPr txBox="1">
              <a:spLocks noChangeArrowheads="1"/>
            </p:cNvSpPr>
            <p:nvPr/>
          </p:nvSpPr>
          <p:spPr bwMode="auto">
            <a:xfrm>
              <a:off x="7225" y="8423"/>
              <a:ext cx="793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F</a:t>
              </a:r>
            </a:p>
          </p:txBody>
        </p:sp>
        <p:grpSp>
          <p:nvGrpSpPr>
            <p:cNvPr id="19" name="组合 9276"/>
            <p:cNvGrpSpPr>
              <a:grpSpLocks/>
            </p:cNvGrpSpPr>
            <p:nvPr/>
          </p:nvGrpSpPr>
          <p:grpSpPr bwMode="auto">
            <a:xfrm flipH="1" flipV="1">
              <a:off x="6420" y="8889"/>
              <a:ext cx="4165" cy="1337"/>
              <a:chOff x="0" y="0"/>
              <a:chExt cx="1667" cy="536"/>
            </a:xfrm>
          </p:grpSpPr>
          <p:sp>
            <p:nvSpPr>
              <p:cNvPr id="24" name="任意多边形 92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67" cy="536"/>
              </a:xfrm>
              <a:custGeom>
                <a:avLst/>
                <a:gdLst>
                  <a:gd name="T0" fmla="*/ 0 w 1667"/>
                  <a:gd name="T1" fmla="*/ 536 h 536"/>
                  <a:gd name="T2" fmla="*/ 131 w 1667"/>
                  <a:gd name="T3" fmla="*/ 520 h 536"/>
                  <a:gd name="T4" fmla="*/ 1667 w 1667"/>
                  <a:gd name="T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54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等腰三角形 9278"/>
              <p:cNvSpPr>
                <a:spLocks noChangeAspect="1" noChangeArrowheads="1"/>
              </p:cNvSpPr>
              <p:nvPr/>
            </p:nvSpPr>
            <p:spPr bwMode="auto">
              <a:xfrm rot="4229382" flipH="1" flipV="1">
                <a:off x="669" y="161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800000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" name="椭圆 9280"/>
            <p:cNvSpPr>
              <a:spLocks noChangeAspect="1" noChangeArrowheads="1"/>
            </p:cNvSpPr>
            <p:nvPr/>
          </p:nvSpPr>
          <p:spPr bwMode="auto">
            <a:xfrm>
              <a:off x="8439" y="7826"/>
              <a:ext cx="112" cy="11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文本框 9282"/>
            <p:cNvSpPr txBox="1">
              <a:spLocks noChangeArrowheads="1"/>
            </p:cNvSpPr>
            <p:nvPr/>
          </p:nvSpPr>
          <p:spPr bwMode="auto">
            <a:xfrm>
              <a:off x="13128" y="7847"/>
              <a:ext cx="792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0099"/>
                  </a:solidFill>
                  <a:latin typeface="黑体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22" name="椭圆 9283"/>
            <p:cNvSpPr>
              <a:spLocks noChangeAspect="1" noChangeArrowheads="1"/>
            </p:cNvSpPr>
            <p:nvPr/>
          </p:nvSpPr>
          <p:spPr bwMode="auto">
            <a:xfrm>
              <a:off x="12383" y="7816"/>
              <a:ext cx="112" cy="11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椭圆 9285"/>
            <p:cNvSpPr>
              <a:spLocks noChangeAspect="1" noChangeArrowheads="1"/>
            </p:cNvSpPr>
            <p:nvPr/>
          </p:nvSpPr>
          <p:spPr bwMode="auto">
            <a:xfrm>
              <a:off x="10350" y="7816"/>
              <a:ext cx="112" cy="11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11278"/>
          <p:cNvGrpSpPr/>
          <p:nvPr/>
        </p:nvGrpSpPr>
        <p:grpSpPr>
          <a:xfrm rot="19860000">
            <a:off x="2183105" y="1695697"/>
            <a:ext cx="1995165" cy="76200"/>
            <a:chOff x="0" y="0"/>
            <a:chExt cx="1679" cy="91"/>
          </a:xfrm>
          <a:solidFill>
            <a:srgbClr val="0000FF"/>
          </a:solidFill>
        </p:grpSpPr>
        <p:sp>
          <p:nvSpPr>
            <p:cNvPr id="27" name="直接连接符 11279"/>
            <p:cNvSpPr/>
            <p:nvPr/>
          </p:nvSpPr>
          <p:spPr>
            <a:xfrm>
              <a:off x="0" y="46"/>
              <a:ext cx="1679" cy="0"/>
            </a:xfrm>
            <a:prstGeom prst="line">
              <a:avLst/>
            </a:prstGeom>
            <a:grp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等腰三角形 11280"/>
            <p:cNvSpPr>
              <a:spLocks noChangeAspect="1"/>
            </p:cNvSpPr>
            <p:nvPr/>
          </p:nvSpPr>
          <p:spPr>
            <a:xfrm rot="5400000">
              <a:off x="849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直接连接符 9248"/>
          <p:cNvSpPr>
            <a:spLocks noChangeShapeType="1"/>
          </p:cNvSpPr>
          <p:nvPr/>
        </p:nvSpPr>
        <p:spPr bwMode="auto">
          <a:xfrm rot="20940000" flipH="1">
            <a:off x="1647165" y="1876037"/>
            <a:ext cx="1619250" cy="5238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11278"/>
          <p:cNvGrpSpPr/>
          <p:nvPr/>
        </p:nvGrpSpPr>
        <p:grpSpPr>
          <a:xfrm>
            <a:off x="6891805" y="2813692"/>
            <a:ext cx="1995165" cy="76200"/>
            <a:chOff x="0" y="0"/>
            <a:chExt cx="1679" cy="91"/>
          </a:xfrm>
          <a:solidFill>
            <a:srgbClr val="0000FF"/>
          </a:solidFill>
        </p:grpSpPr>
        <p:sp>
          <p:nvSpPr>
            <p:cNvPr id="31" name="直接连接符 11279"/>
            <p:cNvSpPr/>
            <p:nvPr/>
          </p:nvSpPr>
          <p:spPr>
            <a:xfrm>
              <a:off x="0" y="46"/>
              <a:ext cx="1679" cy="0"/>
            </a:xfrm>
            <a:prstGeom prst="line">
              <a:avLst/>
            </a:prstGeom>
            <a:grp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等腰三角形 11280"/>
            <p:cNvSpPr>
              <a:spLocks noChangeAspect="1"/>
            </p:cNvSpPr>
            <p:nvPr/>
          </p:nvSpPr>
          <p:spPr>
            <a:xfrm rot="5400000">
              <a:off x="849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22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9224"/>
          <p:cNvSpPr>
            <a:spLocks noChangeShapeType="1"/>
          </p:cNvSpPr>
          <p:nvPr/>
        </p:nvSpPr>
        <p:spPr bwMode="auto">
          <a:xfrm flipV="1">
            <a:off x="1002840" y="2625558"/>
            <a:ext cx="71993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xjhgx3"/>
          <p:cNvSpPr>
            <a:spLocks noChangeArrowheads="1"/>
          </p:cNvSpPr>
          <p:nvPr/>
        </p:nvSpPr>
        <p:spPr bwMode="auto">
          <a:xfrm>
            <a:off x="4285790" y="1617495"/>
            <a:ext cx="287338" cy="2057400"/>
          </a:xfrm>
          <a:custGeom>
            <a:avLst/>
            <a:gdLst>
              <a:gd name="T0" fmla="*/ 980 w 980"/>
              <a:gd name="T1" fmla="*/ 0 h 4408"/>
              <a:gd name="T2" fmla="*/ 907 w 980"/>
              <a:gd name="T3" fmla="*/ 270 h 4408"/>
              <a:gd name="T4" fmla="*/ 845 w 980"/>
              <a:gd name="T5" fmla="*/ 542 h 4408"/>
              <a:gd name="T6" fmla="*/ 791 w 980"/>
              <a:gd name="T7" fmla="*/ 816 h 4408"/>
              <a:gd name="T8" fmla="*/ 748 w 980"/>
              <a:gd name="T9" fmla="*/ 1091 h 4408"/>
              <a:gd name="T10" fmla="*/ 714 w 980"/>
              <a:gd name="T11" fmla="*/ 1368 h 4408"/>
              <a:gd name="T12" fmla="*/ 689 w 980"/>
              <a:gd name="T13" fmla="*/ 1646 h 4408"/>
              <a:gd name="T14" fmla="*/ 675 w 980"/>
              <a:gd name="T15" fmla="*/ 1925 h 4408"/>
              <a:gd name="T16" fmla="*/ 670 w 980"/>
              <a:gd name="T17" fmla="*/ 2204 h 4408"/>
              <a:gd name="T18" fmla="*/ 675 w 980"/>
              <a:gd name="T19" fmla="*/ 2483 h 4408"/>
              <a:gd name="T20" fmla="*/ 689 w 980"/>
              <a:gd name="T21" fmla="*/ 2762 h 4408"/>
              <a:gd name="T22" fmla="*/ 714 w 980"/>
              <a:gd name="T23" fmla="*/ 3040 h 4408"/>
              <a:gd name="T24" fmla="*/ 748 w 980"/>
              <a:gd name="T25" fmla="*/ 3317 h 4408"/>
              <a:gd name="T26" fmla="*/ 791 w 980"/>
              <a:gd name="T27" fmla="*/ 3592 h 4408"/>
              <a:gd name="T28" fmla="*/ 845 w 980"/>
              <a:gd name="T29" fmla="*/ 3866 h 4408"/>
              <a:gd name="T30" fmla="*/ 907 w 980"/>
              <a:gd name="T31" fmla="*/ 4138 h 4408"/>
              <a:gd name="T32" fmla="*/ 980 w 980"/>
              <a:gd name="T33" fmla="*/ 4408 h 4408"/>
              <a:gd name="T34" fmla="*/ 0 w 980"/>
              <a:gd name="T35" fmla="*/ 4408 h 4408"/>
              <a:gd name="T36" fmla="*/ 73 w 980"/>
              <a:gd name="T37" fmla="*/ 4138 h 4408"/>
              <a:gd name="T38" fmla="*/ 135 w 980"/>
              <a:gd name="T39" fmla="*/ 3866 h 4408"/>
              <a:gd name="T40" fmla="*/ 189 w 980"/>
              <a:gd name="T41" fmla="*/ 3592 h 4408"/>
              <a:gd name="T42" fmla="*/ 232 w 980"/>
              <a:gd name="T43" fmla="*/ 3317 h 4408"/>
              <a:gd name="T44" fmla="*/ 266 w 980"/>
              <a:gd name="T45" fmla="*/ 3040 h 4408"/>
              <a:gd name="T46" fmla="*/ 291 w 980"/>
              <a:gd name="T47" fmla="*/ 2762 h 4408"/>
              <a:gd name="T48" fmla="*/ 305 w 980"/>
              <a:gd name="T49" fmla="*/ 2483 h 4408"/>
              <a:gd name="T50" fmla="*/ 310 w 980"/>
              <a:gd name="T51" fmla="*/ 2204 h 4408"/>
              <a:gd name="T52" fmla="*/ 305 w 980"/>
              <a:gd name="T53" fmla="*/ 1925 h 4408"/>
              <a:gd name="T54" fmla="*/ 291 w 980"/>
              <a:gd name="T55" fmla="*/ 1646 h 4408"/>
              <a:gd name="T56" fmla="*/ 266 w 980"/>
              <a:gd name="T57" fmla="*/ 1368 h 4408"/>
              <a:gd name="T58" fmla="*/ 232 w 980"/>
              <a:gd name="T59" fmla="*/ 1091 h 4408"/>
              <a:gd name="T60" fmla="*/ 189 w 980"/>
              <a:gd name="T61" fmla="*/ 816 h 4408"/>
              <a:gd name="T62" fmla="*/ 135 w 980"/>
              <a:gd name="T63" fmla="*/ 542 h 4408"/>
              <a:gd name="T64" fmla="*/ 73 w 980"/>
              <a:gd name="T65" fmla="*/ 270 h 4408"/>
              <a:gd name="T66" fmla="*/ 0 w 980"/>
              <a:gd name="T67" fmla="*/ 0 h 4408"/>
              <a:gd name="T68" fmla="*/ 980 w 980"/>
              <a:gd name="T69" fmla="*/ 0 h 4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solidFill>
            <a:srgbClr val="3366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直接连接符 9226"/>
          <p:cNvSpPr>
            <a:spLocks noChangeShapeType="1"/>
          </p:cNvSpPr>
          <p:nvPr/>
        </p:nvSpPr>
        <p:spPr bwMode="auto">
          <a:xfrm>
            <a:off x="1621965" y="2623970"/>
            <a:ext cx="5759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5" name="组合 9227"/>
          <p:cNvGrpSpPr>
            <a:grpSpLocks/>
          </p:cNvGrpSpPr>
          <p:nvPr/>
        </p:nvGrpSpPr>
        <p:grpSpPr bwMode="auto">
          <a:xfrm>
            <a:off x="1701340" y="1903245"/>
            <a:ext cx="2665413" cy="146050"/>
            <a:chOff x="0" y="0"/>
            <a:chExt cx="1679" cy="91"/>
          </a:xfrm>
        </p:grpSpPr>
        <p:sp>
          <p:nvSpPr>
            <p:cNvPr id="6" name="直接连接符 922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7" name="等腰三角形 922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8" name="组合 9230"/>
          <p:cNvGrpSpPr>
            <a:grpSpLocks/>
          </p:cNvGrpSpPr>
          <p:nvPr/>
        </p:nvGrpSpPr>
        <p:grpSpPr bwMode="auto">
          <a:xfrm>
            <a:off x="1685465" y="3201820"/>
            <a:ext cx="2665413" cy="142875"/>
            <a:chOff x="0" y="0"/>
            <a:chExt cx="1679" cy="91"/>
          </a:xfrm>
        </p:grpSpPr>
        <p:sp>
          <p:nvSpPr>
            <p:cNvPr id="9" name="直接连接符 9231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等腰三角形 9232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1" name="组合 9233"/>
          <p:cNvGrpSpPr>
            <a:grpSpLocks/>
          </p:cNvGrpSpPr>
          <p:nvPr/>
        </p:nvGrpSpPr>
        <p:grpSpPr bwMode="auto">
          <a:xfrm>
            <a:off x="1714040" y="2550945"/>
            <a:ext cx="2665413" cy="146050"/>
            <a:chOff x="0" y="0"/>
            <a:chExt cx="1679" cy="91"/>
          </a:xfrm>
        </p:grpSpPr>
        <p:sp>
          <p:nvSpPr>
            <p:cNvPr id="12" name="直接连接符 9234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等腰三角形 9235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4" name="组合 9236"/>
          <p:cNvGrpSpPr>
            <a:grpSpLocks/>
          </p:cNvGrpSpPr>
          <p:nvPr/>
        </p:nvGrpSpPr>
        <p:grpSpPr bwMode="auto">
          <a:xfrm>
            <a:off x="4285790" y="1125370"/>
            <a:ext cx="2646363" cy="850900"/>
            <a:chOff x="0" y="0"/>
            <a:chExt cx="1667" cy="536"/>
          </a:xfrm>
        </p:grpSpPr>
        <p:sp>
          <p:nvSpPr>
            <p:cNvPr id="15" name="任意多边形 9237"/>
            <p:cNvSpPr>
              <a:spLocks noChangeArrowheads="1"/>
            </p:cNvSpPr>
            <p:nvPr/>
          </p:nvSpPr>
          <p:spPr bwMode="auto">
            <a:xfrm>
              <a:off x="0" y="0"/>
              <a:ext cx="1667" cy="536"/>
            </a:xfrm>
            <a:custGeom>
              <a:avLst/>
              <a:gdLst>
                <a:gd name="T0" fmla="*/ 0 w 1667"/>
                <a:gd name="T1" fmla="*/ 536 h 536"/>
                <a:gd name="T2" fmla="*/ 131 w 1667"/>
                <a:gd name="T3" fmla="*/ 520 h 536"/>
                <a:gd name="T4" fmla="*/ 1667 w 1667"/>
                <a:gd name="T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等腰三角形 9238"/>
            <p:cNvSpPr>
              <a:spLocks noChangeAspect="1" noChangeArrowheads="1"/>
            </p:cNvSpPr>
            <p:nvPr/>
          </p:nvSpPr>
          <p:spPr bwMode="auto">
            <a:xfrm rot="4229382">
              <a:off x="669" y="161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" name="组合 9239"/>
          <p:cNvGrpSpPr>
            <a:grpSpLocks/>
          </p:cNvGrpSpPr>
          <p:nvPr/>
        </p:nvGrpSpPr>
        <p:grpSpPr bwMode="auto">
          <a:xfrm flipV="1">
            <a:off x="4357228" y="3271670"/>
            <a:ext cx="2646362" cy="850900"/>
            <a:chOff x="0" y="0"/>
            <a:chExt cx="1667" cy="536"/>
          </a:xfrm>
        </p:grpSpPr>
        <p:sp>
          <p:nvSpPr>
            <p:cNvPr id="18" name="任意多边形 9240"/>
            <p:cNvSpPr>
              <a:spLocks noChangeArrowheads="1"/>
            </p:cNvSpPr>
            <p:nvPr/>
          </p:nvSpPr>
          <p:spPr bwMode="auto">
            <a:xfrm>
              <a:off x="0" y="0"/>
              <a:ext cx="1667" cy="536"/>
            </a:xfrm>
            <a:custGeom>
              <a:avLst/>
              <a:gdLst>
                <a:gd name="T0" fmla="*/ 0 w 1667"/>
                <a:gd name="T1" fmla="*/ 536 h 536"/>
                <a:gd name="T2" fmla="*/ 131 w 1667"/>
                <a:gd name="T3" fmla="*/ 520 h 536"/>
                <a:gd name="T4" fmla="*/ 1667 w 1667"/>
                <a:gd name="T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等腰三角形 9241"/>
            <p:cNvSpPr>
              <a:spLocks noChangeAspect="1" noChangeArrowheads="1"/>
            </p:cNvSpPr>
            <p:nvPr/>
          </p:nvSpPr>
          <p:spPr bwMode="auto">
            <a:xfrm rot="4229382">
              <a:off x="669" y="161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0" name="组合 9242"/>
          <p:cNvGrpSpPr>
            <a:grpSpLocks/>
          </p:cNvGrpSpPr>
          <p:nvPr/>
        </p:nvGrpSpPr>
        <p:grpSpPr bwMode="auto">
          <a:xfrm>
            <a:off x="4366753" y="2554120"/>
            <a:ext cx="2665412" cy="142875"/>
            <a:chOff x="0" y="0"/>
            <a:chExt cx="1679" cy="91"/>
          </a:xfrm>
        </p:grpSpPr>
        <p:sp>
          <p:nvSpPr>
            <p:cNvPr id="21" name="直接连接符 9243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等腰三角形 9244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3" name="椭圆 22"/>
          <p:cNvSpPr>
            <a:spLocks noChangeAspect="1" noChangeArrowheads="1"/>
          </p:cNvSpPr>
          <p:nvPr/>
        </p:nvSpPr>
        <p:spPr bwMode="auto">
          <a:xfrm>
            <a:off x="4395328" y="2592220"/>
            <a:ext cx="71437" cy="698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501690" y="2547770"/>
            <a:ext cx="50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+mn-ea"/>
                <a:ea typeface="+mn-ea"/>
                <a:cs typeface="黑体" charset="0"/>
              </a:rPr>
              <a:t>O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410953" y="2573170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+mn-ea"/>
                <a:ea typeface="+mn-ea"/>
                <a:cs typeface="黑体" charset="0"/>
              </a:rPr>
              <a:t>F</a:t>
            </a:r>
          </a:p>
        </p:txBody>
      </p:sp>
      <p:sp>
        <p:nvSpPr>
          <p:cNvPr id="26" name="直接连接符 9248"/>
          <p:cNvSpPr>
            <a:spLocks noChangeShapeType="1"/>
          </p:cNvSpPr>
          <p:nvPr/>
        </p:nvSpPr>
        <p:spPr bwMode="auto">
          <a:xfrm flipH="1">
            <a:off x="2531603" y="1957220"/>
            <a:ext cx="1997075" cy="682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7" name="直接连接符 9249"/>
          <p:cNvSpPr>
            <a:spLocks noChangeShapeType="1"/>
          </p:cNvSpPr>
          <p:nvPr/>
        </p:nvSpPr>
        <p:spPr bwMode="auto">
          <a:xfrm flipH="1" flipV="1">
            <a:off x="2550653" y="2614445"/>
            <a:ext cx="1997075" cy="682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8" name="椭圆 27"/>
          <p:cNvSpPr>
            <a:spLocks noChangeAspect="1" noChangeArrowheads="1"/>
          </p:cNvSpPr>
          <p:nvPr/>
        </p:nvSpPr>
        <p:spPr bwMode="auto">
          <a:xfrm>
            <a:off x="2557003" y="2598570"/>
            <a:ext cx="71437" cy="7302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9" name="文本框 9251"/>
          <p:cNvSpPr txBox="1">
            <a:spLocks noChangeArrowheads="1"/>
          </p:cNvSpPr>
          <p:nvPr/>
        </p:nvSpPr>
        <p:spPr bwMode="auto">
          <a:xfrm>
            <a:off x="430150" y="1906420"/>
            <a:ext cx="615553" cy="156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凹透镜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159040" y="2611270"/>
            <a:ext cx="50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+mn-ea"/>
                <a:ea typeface="+mn-ea"/>
                <a:cs typeface="黑体" charset="0"/>
              </a:rPr>
              <a:t>F</a:t>
            </a:r>
          </a:p>
        </p:txBody>
      </p:sp>
      <p:sp>
        <p:nvSpPr>
          <p:cNvPr id="31" name="椭圆 30"/>
          <p:cNvSpPr>
            <a:spLocks noChangeAspect="1" noChangeArrowheads="1"/>
          </p:cNvSpPr>
          <p:nvPr/>
        </p:nvSpPr>
        <p:spPr bwMode="auto">
          <a:xfrm>
            <a:off x="6311440" y="2592220"/>
            <a:ext cx="71438" cy="7302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2" name="圆角矩形标注 31"/>
          <p:cNvSpPr>
            <a:spLocks noChangeArrowheads="1"/>
          </p:cNvSpPr>
          <p:nvPr/>
        </p:nvSpPr>
        <p:spPr bwMode="auto">
          <a:xfrm>
            <a:off x="6259053" y="1749258"/>
            <a:ext cx="1800225" cy="449262"/>
          </a:xfrm>
          <a:prstGeom prst="wedgeRoundRectCallout">
            <a:avLst>
              <a:gd name="adj1" fmla="val -44708"/>
              <a:gd name="adj2" fmla="val 137676"/>
              <a:gd name="adj3" fmla="val 16667"/>
            </a:avLst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焦点(F)</a:t>
            </a:r>
          </a:p>
        </p:txBody>
      </p:sp>
      <p:sp>
        <p:nvSpPr>
          <p:cNvPr id="33" name="文本框 9255"/>
          <p:cNvSpPr txBox="1">
            <a:spLocks noChangeArrowheads="1"/>
          </p:cNvSpPr>
          <p:nvPr/>
        </p:nvSpPr>
        <p:spPr bwMode="auto">
          <a:xfrm>
            <a:off x="7843378" y="2336633"/>
            <a:ext cx="1309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主光轴</a:t>
            </a:r>
          </a:p>
        </p:txBody>
      </p:sp>
      <p:sp>
        <p:nvSpPr>
          <p:cNvPr id="35" name="右大括号 34"/>
          <p:cNvSpPr>
            <a:spLocks/>
          </p:cNvSpPr>
          <p:nvPr/>
        </p:nvSpPr>
        <p:spPr bwMode="auto">
          <a:xfrm rot="5352966">
            <a:off x="5249403" y="1904833"/>
            <a:ext cx="288925" cy="1870075"/>
          </a:xfrm>
          <a:prstGeom prst="rightBrace">
            <a:avLst>
              <a:gd name="adj1" fmla="val 138770"/>
              <a:gd name="adj2" fmla="val 5182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890628" y="2914483"/>
            <a:ext cx="1309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焦距</a:t>
            </a:r>
            <a:r>
              <a:rPr lang="zh-CN" altLang="en-US" sz="2800" b="1" i="1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 </a:t>
            </a:r>
            <a:r>
              <a:rPr lang="en-US" altLang="zh-CN" sz="2800" b="1" i="1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0094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  <p:bldP spid="30" grpId="0"/>
      <p:bldP spid="32" grpId="0" bldLvl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243"/>
          <p:cNvSpPr>
            <a:spLocks noChangeArrowheads="1"/>
          </p:cNvSpPr>
          <p:nvPr/>
        </p:nvSpPr>
        <p:spPr bwMode="auto">
          <a:xfrm>
            <a:off x="4304153" y="1221600"/>
            <a:ext cx="287337" cy="2159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2800" b="0">
              <a:latin typeface="+mn-ea"/>
              <a:ea typeface="+mn-ea"/>
            </a:endParaRPr>
          </a:p>
        </p:txBody>
      </p:sp>
      <p:sp>
        <p:nvSpPr>
          <p:cNvPr id="5" name="直接连接符 10242"/>
          <p:cNvSpPr>
            <a:spLocks noChangeShapeType="1"/>
          </p:cNvSpPr>
          <p:nvPr/>
        </p:nvSpPr>
        <p:spPr bwMode="auto">
          <a:xfrm>
            <a:off x="991040" y="2316975"/>
            <a:ext cx="7199313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0">
              <a:latin typeface="+mn-ea"/>
              <a:ea typeface="+mn-ea"/>
            </a:endParaRPr>
          </a:p>
        </p:txBody>
      </p:sp>
      <p:grpSp>
        <p:nvGrpSpPr>
          <p:cNvPr id="6" name="组合 10244"/>
          <p:cNvGrpSpPr>
            <a:grpSpLocks/>
          </p:cNvGrpSpPr>
          <p:nvPr/>
        </p:nvGrpSpPr>
        <p:grpSpPr bwMode="auto">
          <a:xfrm>
            <a:off x="1689540" y="1593075"/>
            <a:ext cx="2665413" cy="144462"/>
            <a:chOff x="0" y="0"/>
            <a:chExt cx="1679" cy="91"/>
          </a:xfrm>
        </p:grpSpPr>
        <p:sp>
          <p:nvSpPr>
            <p:cNvPr id="7" name="直接连接符 10245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  <p:sp>
          <p:nvSpPr>
            <p:cNvPr id="8" name="等腰三角形 10246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</p:grpSp>
      <p:grpSp>
        <p:nvGrpSpPr>
          <p:cNvPr id="9" name="组合 10247"/>
          <p:cNvGrpSpPr>
            <a:grpSpLocks/>
          </p:cNvGrpSpPr>
          <p:nvPr/>
        </p:nvGrpSpPr>
        <p:grpSpPr bwMode="auto">
          <a:xfrm>
            <a:off x="1673665" y="2890062"/>
            <a:ext cx="2665413" cy="144463"/>
            <a:chOff x="0" y="0"/>
            <a:chExt cx="1679" cy="91"/>
          </a:xfrm>
        </p:grpSpPr>
        <p:sp>
          <p:nvSpPr>
            <p:cNvPr id="10" name="直接连接符 10248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  <p:sp>
          <p:nvSpPr>
            <p:cNvPr id="11" name="等腰三角形 10249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</p:grpSp>
      <p:grpSp>
        <p:nvGrpSpPr>
          <p:cNvPr id="12" name="组合 10250"/>
          <p:cNvGrpSpPr>
            <a:grpSpLocks/>
          </p:cNvGrpSpPr>
          <p:nvPr/>
        </p:nvGrpSpPr>
        <p:grpSpPr bwMode="auto">
          <a:xfrm>
            <a:off x="1702240" y="2240775"/>
            <a:ext cx="2665413" cy="144462"/>
            <a:chOff x="0" y="0"/>
            <a:chExt cx="1679" cy="91"/>
          </a:xfrm>
        </p:grpSpPr>
        <p:sp>
          <p:nvSpPr>
            <p:cNvPr id="13" name="直接连接符 10251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  <p:sp>
          <p:nvSpPr>
            <p:cNvPr id="14" name="等腰三角形 10252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</p:grpSp>
      <p:grpSp>
        <p:nvGrpSpPr>
          <p:cNvPr id="15" name="组合 10253"/>
          <p:cNvGrpSpPr>
            <a:grpSpLocks/>
          </p:cNvGrpSpPr>
          <p:nvPr/>
        </p:nvGrpSpPr>
        <p:grpSpPr bwMode="auto">
          <a:xfrm rot="21420000" flipV="1">
            <a:off x="4362890" y="1623237"/>
            <a:ext cx="1938338" cy="727075"/>
            <a:chOff x="0" y="0"/>
            <a:chExt cx="1667" cy="536"/>
          </a:xfrm>
        </p:grpSpPr>
        <p:sp>
          <p:nvSpPr>
            <p:cNvPr id="16" name="任意多边形 10254"/>
            <p:cNvSpPr>
              <a:spLocks noChangeArrowheads="1"/>
            </p:cNvSpPr>
            <p:nvPr/>
          </p:nvSpPr>
          <p:spPr bwMode="auto">
            <a:xfrm>
              <a:off x="0" y="0"/>
              <a:ext cx="1667" cy="536"/>
            </a:xfrm>
            <a:custGeom>
              <a:avLst/>
              <a:gdLst>
                <a:gd name="T0" fmla="*/ 0 w 1667"/>
                <a:gd name="T1" fmla="*/ 536 h 536"/>
                <a:gd name="T2" fmla="*/ 131 w 1667"/>
                <a:gd name="T3" fmla="*/ 520 h 536"/>
                <a:gd name="T4" fmla="*/ 1667 w 1667"/>
                <a:gd name="T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  <p:sp>
          <p:nvSpPr>
            <p:cNvPr id="17" name="等腰三角形 10255"/>
            <p:cNvSpPr>
              <a:spLocks noChangeAspect="1" noChangeArrowheads="1"/>
            </p:cNvSpPr>
            <p:nvPr/>
          </p:nvSpPr>
          <p:spPr bwMode="auto">
            <a:xfrm rot="4229382">
              <a:off x="669" y="161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</p:grpSp>
      <p:grpSp>
        <p:nvGrpSpPr>
          <p:cNvPr id="18" name="组合 10256"/>
          <p:cNvGrpSpPr>
            <a:grpSpLocks/>
          </p:cNvGrpSpPr>
          <p:nvPr/>
        </p:nvGrpSpPr>
        <p:grpSpPr bwMode="auto">
          <a:xfrm>
            <a:off x="4354953" y="2242362"/>
            <a:ext cx="2665412" cy="144463"/>
            <a:chOff x="0" y="0"/>
            <a:chExt cx="1679" cy="91"/>
          </a:xfrm>
        </p:grpSpPr>
        <p:sp>
          <p:nvSpPr>
            <p:cNvPr id="19" name="直接连接符 10257"/>
            <p:cNvSpPr>
              <a:spLocks noChangeShapeType="1"/>
            </p:cNvSpPr>
            <p:nvPr/>
          </p:nvSpPr>
          <p:spPr bwMode="auto">
            <a:xfrm>
              <a:off x="0" y="46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  <p:sp>
          <p:nvSpPr>
            <p:cNvPr id="20" name="等腰三角形 10258"/>
            <p:cNvSpPr>
              <a:spLocks noChangeAspect="1" noChangeArrowheads="1"/>
            </p:cNvSpPr>
            <p:nvPr/>
          </p:nvSpPr>
          <p:spPr bwMode="auto">
            <a:xfrm rot="5400000">
              <a:off x="842" y="-90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</p:grpSp>
      <p:sp>
        <p:nvSpPr>
          <p:cNvPr id="21" name="椭圆 20"/>
          <p:cNvSpPr>
            <a:spLocks noChangeAspect="1" noChangeArrowheads="1"/>
          </p:cNvSpPr>
          <p:nvPr/>
        </p:nvSpPr>
        <p:spPr bwMode="auto">
          <a:xfrm>
            <a:off x="4383528" y="2280462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2800" b="0">
              <a:latin typeface="+mn-ea"/>
              <a:ea typeface="+mn-ea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489890" y="2237600"/>
            <a:ext cx="50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0">
                <a:solidFill>
                  <a:srgbClr val="CC0099"/>
                </a:solidFill>
                <a:latin typeface="+mn-ea"/>
                <a:ea typeface="+mn-ea"/>
                <a:cs typeface="黑体" charset="0"/>
              </a:rPr>
              <a:t>O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399153" y="2261412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0">
                <a:solidFill>
                  <a:srgbClr val="CC0099"/>
                </a:solidFill>
                <a:latin typeface="+mn-ea"/>
                <a:ea typeface="+mn-ea"/>
                <a:cs typeface="黑体" charset="0"/>
              </a:rPr>
              <a:t>F</a:t>
            </a:r>
          </a:p>
        </p:txBody>
      </p:sp>
      <p:sp>
        <p:nvSpPr>
          <p:cNvPr id="24" name="椭圆 23"/>
          <p:cNvSpPr>
            <a:spLocks noChangeAspect="1" noChangeArrowheads="1"/>
          </p:cNvSpPr>
          <p:nvPr/>
        </p:nvSpPr>
        <p:spPr bwMode="auto">
          <a:xfrm>
            <a:off x="2545203" y="2288400"/>
            <a:ext cx="71437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2800" b="0">
              <a:latin typeface="+mn-ea"/>
              <a:ea typeface="+mn-ea"/>
            </a:endParaRPr>
          </a:p>
        </p:txBody>
      </p:sp>
      <p:sp>
        <p:nvSpPr>
          <p:cNvPr id="25" name="文本框 10263"/>
          <p:cNvSpPr txBox="1">
            <a:spLocks noChangeArrowheads="1"/>
          </p:cNvSpPr>
          <p:nvPr/>
        </p:nvSpPr>
        <p:spPr bwMode="auto">
          <a:xfrm>
            <a:off x="251520" y="1536635"/>
            <a:ext cx="615553" cy="156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凸透镜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147240" y="2301100"/>
            <a:ext cx="50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0">
                <a:solidFill>
                  <a:srgbClr val="CC0099"/>
                </a:solidFill>
                <a:latin typeface="+mn-ea"/>
                <a:ea typeface="+mn-ea"/>
                <a:cs typeface="黑体" charset="0"/>
              </a:rPr>
              <a:t>F</a:t>
            </a:r>
          </a:p>
        </p:txBody>
      </p:sp>
      <p:sp>
        <p:nvSpPr>
          <p:cNvPr id="27" name="椭圆 26"/>
          <p:cNvSpPr>
            <a:spLocks noChangeAspect="1" noChangeArrowheads="1"/>
          </p:cNvSpPr>
          <p:nvPr/>
        </p:nvSpPr>
        <p:spPr bwMode="auto">
          <a:xfrm>
            <a:off x="6299640" y="2282050"/>
            <a:ext cx="71438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2800" b="0">
              <a:latin typeface="+mn-ea"/>
              <a:ea typeface="+mn-ea"/>
            </a:endParaRPr>
          </a:p>
        </p:txBody>
      </p:sp>
      <p:grpSp>
        <p:nvGrpSpPr>
          <p:cNvPr id="28" name="组合 10266"/>
          <p:cNvGrpSpPr>
            <a:grpSpLocks/>
          </p:cNvGrpSpPr>
          <p:nvPr/>
        </p:nvGrpSpPr>
        <p:grpSpPr bwMode="auto">
          <a:xfrm rot="180000">
            <a:off x="4362890" y="2291575"/>
            <a:ext cx="1938338" cy="728662"/>
            <a:chOff x="0" y="0"/>
            <a:chExt cx="1667" cy="536"/>
          </a:xfrm>
        </p:grpSpPr>
        <p:sp>
          <p:nvSpPr>
            <p:cNvPr id="29" name="任意多边形 10267"/>
            <p:cNvSpPr>
              <a:spLocks noChangeArrowheads="1"/>
            </p:cNvSpPr>
            <p:nvPr/>
          </p:nvSpPr>
          <p:spPr bwMode="auto">
            <a:xfrm>
              <a:off x="0" y="0"/>
              <a:ext cx="1667" cy="536"/>
            </a:xfrm>
            <a:custGeom>
              <a:avLst/>
              <a:gdLst>
                <a:gd name="T0" fmla="*/ 0 w 1667"/>
                <a:gd name="T1" fmla="*/ 536 h 536"/>
                <a:gd name="T2" fmla="*/ 131 w 1667"/>
                <a:gd name="T3" fmla="*/ 520 h 536"/>
                <a:gd name="T4" fmla="*/ 1667 w 1667"/>
                <a:gd name="T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7" h="536">
                  <a:moveTo>
                    <a:pt x="0" y="536"/>
                  </a:moveTo>
                  <a:lnTo>
                    <a:pt x="131" y="520"/>
                  </a:lnTo>
                  <a:lnTo>
                    <a:pt x="16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  <p:sp>
          <p:nvSpPr>
            <p:cNvPr id="30" name="等腰三角形 10268"/>
            <p:cNvSpPr>
              <a:spLocks noChangeAspect="1" noChangeArrowheads="1"/>
            </p:cNvSpPr>
            <p:nvPr/>
          </p:nvSpPr>
          <p:spPr bwMode="auto">
            <a:xfrm rot="4229382">
              <a:off x="669" y="161"/>
              <a:ext cx="91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800" b="0">
                <a:latin typeface="+mn-ea"/>
                <a:ea typeface="+mn-ea"/>
              </a:endParaRPr>
            </a:p>
          </p:txBody>
        </p:sp>
      </p:grpSp>
      <p:sp>
        <p:nvSpPr>
          <p:cNvPr id="31" name="圆角矩形标注 30"/>
          <p:cNvSpPr>
            <a:spLocks noChangeArrowheads="1"/>
          </p:cNvSpPr>
          <p:nvPr/>
        </p:nvSpPr>
        <p:spPr bwMode="auto">
          <a:xfrm>
            <a:off x="6247253" y="1440675"/>
            <a:ext cx="1368425" cy="447675"/>
          </a:xfrm>
          <a:prstGeom prst="wedgeRoundRectCallout">
            <a:avLst>
              <a:gd name="adj1" fmla="val -44708"/>
              <a:gd name="adj2" fmla="val 137676"/>
              <a:gd name="adj3" fmla="val 16667"/>
            </a:avLst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0" dirty="0">
                <a:solidFill>
                  <a:srgbClr val="000000"/>
                </a:solidFill>
                <a:latin typeface="+mn-ea"/>
                <a:ea typeface="+mn-ea"/>
                <a:cs typeface="华文中宋" charset="0"/>
              </a:rPr>
              <a:t>焦点(F)</a:t>
            </a:r>
          </a:p>
        </p:txBody>
      </p:sp>
      <p:sp>
        <p:nvSpPr>
          <p:cNvPr id="33" name="右大括号 32"/>
          <p:cNvSpPr>
            <a:spLocks/>
          </p:cNvSpPr>
          <p:nvPr/>
        </p:nvSpPr>
        <p:spPr bwMode="auto">
          <a:xfrm rot="5352966">
            <a:off x="5237603" y="1658162"/>
            <a:ext cx="288925" cy="1870075"/>
          </a:xfrm>
          <a:prstGeom prst="rightBrace">
            <a:avLst>
              <a:gd name="adj1" fmla="val 138770"/>
              <a:gd name="adj2" fmla="val 5182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800" b="0">
              <a:latin typeface="+mn-ea"/>
              <a:ea typeface="+mn-ea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4752020" y="2796775"/>
            <a:ext cx="135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0" dirty="0">
                <a:solidFill>
                  <a:srgbClr val="000000"/>
                </a:solidFill>
                <a:latin typeface="+mn-ea"/>
                <a:ea typeface="+mn-ea"/>
                <a:cs typeface="华文中宋" charset="0"/>
              </a:rPr>
              <a:t>焦距 </a:t>
            </a:r>
            <a:r>
              <a:rPr lang="zh-CN" altLang="en-US" sz="2800" b="0" i="1" dirty="0">
                <a:solidFill>
                  <a:srgbClr val="000000"/>
                </a:solidFill>
                <a:latin typeface="+mn-ea"/>
                <a:ea typeface="+mn-ea"/>
                <a:cs typeface="华文中宋" charset="0"/>
              </a:rPr>
              <a:t>f</a:t>
            </a:r>
          </a:p>
        </p:txBody>
      </p:sp>
      <p:sp>
        <p:nvSpPr>
          <p:cNvPr id="35" name="文本框 10273"/>
          <p:cNvSpPr txBox="1">
            <a:spLocks noChangeArrowheads="1"/>
          </p:cNvSpPr>
          <p:nvPr/>
        </p:nvSpPr>
        <p:spPr bwMode="auto">
          <a:xfrm>
            <a:off x="7722350" y="2031690"/>
            <a:ext cx="1309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主光轴</a:t>
            </a:r>
          </a:p>
        </p:txBody>
      </p:sp>
    </p:spTree>
    <p:extLst>
      <p:ext uri="{BB962C8B-B14F-4D97-AF65-F5344CB8AC3E}">
        <p14:creationId xmlns:p14="http://schemas.microsoft.com/office/powerpoint/2010/main" val="227069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31" grpId="0" bldLvl="0" animBg="1"/>
      <p:bldP spid="34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591530"/>
            <a:ext cx="61206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289" descr="200410141135408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1356615"/>
            <a:ext cx="76200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2290"/>
          <p:cNvGrpSpPr>
            <a:grpSpLocks/>
          </p:cNvGrpSpPr>
          <p:nvPr/>
        </p:nvGrpSpPr>
        <p:grpSpPr bwMode="auto">
          <a:xfrm>
            <a:off x="2411385" y="1582118"/>
            <a:ext cx="2057400" cy="519112"/>
            <a:chOff x="-160" y="-8"/>
            <a:chExt cx="1296" cy="327"/>
          </a:xfrm>
        </p:grpSpPr>
        <p:sp>
          <p:nvSpPr>
            <p:cNvPr id="6" name="直接连接符 12291"/>
            <p:cNvSpPr>
              <a:spLocks noChangeShapeType="1"/>
            </p:cNvSpPr>
            <p:nvPr/>
          </p:nvSpPr>
          <p:spPr bwMode="auto">
            <a:xfrm flipV="1">
              <a:off x="0" y="165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7" name="文本框 12292"/>
            <p:cNvSpPr txBox="1">
              <a:spLocks noChangeArrowheads="1"/>
            </p:cNvSpPr>
            <p:nvPr/>
          </p:nvSpPr>
          <p:spPr bwMode="auto">
            <a:xfrm>
              <a:off x="-160" y="-8"/>
              <a:ext cx="12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+mn-ea"/>
                  <a:ea typeface="+mn-ea"/>
                  <a:cs typeface="黑体" charset="0"/>
                </a:rPr>
                <a:t>蜡烛</a:t>
              </a:r>
            </a:p>
          </p:txBody>
        </p:sp>
      </p:grpSp>
      <p:grpSp>
        <p:nvGrpSpPr>
          <p:cNvPr id="8" name="组合 12293"/>
          <p:cNvGrpSpPr>
            <a:grpSpLocks/>
          </p:cNvGrpSpPr>
          <p:nvPr/>
        </p:nvGrpSpPr>
        <p:grpSpPr bwMode="auto">
          <a:xfrm>
            <a:off x="4271935" y="972517"/>
            <a:ext cx="1371600" cy="830263"/>
            <a:chOff x="-182" y="-736"/>
            <a:chExt cx="864" cy="523"/>
          </a:xfrm>
        </p:grpSpPr>
        <p:sp>
          <p:nvSpPr>
            <p:cNvPr id="9" name="直接连接符 12294"/>
            <p:cNvSpPr>
              <a:spLocks noChangeShapeType="1"/>
            </p:cNvSpPr>
            <p:nvPr/>
          </p:nvSpPr>
          <p:spPr bwMode="auto">
            <a:xfrm rot="7320000" flipH="1">
              <a:off x="317" y="-530"/>
              <a:ext cx="85" cy="5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文本框 12295"/>
            <p:cNvSpPr txBox="1">
              <a:spLocks noChangeArrowheads="1"/>
            </p:cNvSpPr>
            <p:nvPr/>
          </p:nvSpPr>
          <p:spPr bwMode="auto">
            <a:xfrm>
              <a:off x="-182" y="-736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+mn-ea"/>
                  <a:ea typeface="+mn-ea"/>
                  <a:cs typeface="黑体" charset="0"/>
                </a:rPr>
                <a:t>凸透镜</a:t>
              </a:r>
            </a:p>
          </p:txBody>
        </p:sp>
      </p:grpSp>
      <p:sp>
        <p:nvSpPr>
          <p:cNvPr id="11" name="文本框 12297"/>
          <p:cNvSpPr txBox="1">
            <a:spLocks noChangeArrowheads="1"/>
          </p:cNvSpPr>
          <p:nvPr/>
        </p:nvSpPr>
        <p:spPr bwMode="auto">
          <a:xfrm>
            <a:off x="6946873" y="1891680"/>
            <a:ext cx="1614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光屏</a:t>
            </a:r>
          </a:p>
        </p:txBody>
      </p:sp>
      <p:grpSp>
        <p:nvGrpSpPr>
          <p:cNvPr id="12" name="组合 12298"/>
          <p:cNvGrpSpPr>
            <a:grpSpLocks/>
          </p:cNvGrpSpPr>
          <p:nvPr/>
        </p:nvGrpSpPr>
        <p:grpSpPr bwMode="auto">
          <a:xfrm>
            <a:off x="920723" y="1564655"/>
            <a:ext cx="1371600" cy="1500188"/>
            <a:chOff x="-43" y="-486"/>
            <a:chExt cx="864" cy="945"/>
          </a:xfrm>
        </p:grpSpPr>
        <p:sp>
          <p:nvSpPr>
            <p:cNvPr id="13" name="直接连接符 12299"/>
            <p:cNvSpPr>
              <a:spLocks noChangeShapeType="1"/>
            </p:cNvSpPr>
            <p:nvPr/>
          </p:nvSpPr>
          <p:spPr bwMode="auto">
            <a:xfrm rot="3000000" flipH="1" flipV="1">
              <a:off x="172" y="-57"/>
              <a:ext cx="566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文本框 12300"/>
            <p:cNvSpPr txBox="1">
              <a:spLocks noChangeArrowheads="1"/>
            </p:cNvSpPr>
            <p:nvPr/>
          </p:nvSpPr>
          <p:spPr bwMode="auto">
            <a:xfrm>
              <a:off x="-43" y="-486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+mn-ea"/>
                  <a:ea typeface="+mn-ea"/>
                  <a:cs typeface="黑体" charset="0"/>
                </a:rPr>
                <a:t>光具座</a:t>
              </a:r>
            </a:p>
          </p:txBody>
        </p:sp>
      </p:grpSp>
      <p:grpSp>
        <p:nvGrpSpPr>
          <p:cNvPr id="15" name="组合 3"/>
          <p:cNvGrpSpPr>
            <a:grpSpLocks/>
          </p:cNvGrpSpPr>
          <p:nvPr/>
        </p:nvGrpSpPr>
        <p:grpSpPr bwMode="auto">
          <a:xfrm rot="-60000">
            <a:off x="1565705" y="426391"/>
            <a:ext cx="1714500" cy="1050925"/>
            <a:chOff x="0" y="0"/>
            <a:chExt cx="3335" cy="2011"/>
          </a:xfrm>
        </p:grpSpPr>
        <p:pic>
          <p:nvPicPr>
            <p:cNvPr id="16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69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12303"/>
            <p:cNvSpPr txBox="1">
              <a:spLocks noChangeArrowheads="1"/>
            </p:cNvSpPr>
            <p:nvPr/>
          </p:nvSpPr>
          <p:spPr bwMode="auto">
            <a:xfrm>
              <a:off x="793" y="1019"/>
              <a:ext cx="2542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+mn-ea"/>
                  <a:ea typeface="+mn-ea"/>
                  <a:cs typeface="黑体" charset="0"/>
                </a:rPr>
                <a:t>火柴</a:t>
              </a:r>
            </a:p>
          </p:txBody>
        </p:sp>
      </p:grpSp>
      <p:sp>
        <p:nvSpPr>
          <p:cNvPr id="18" name="左大括号 17"/>
          <p:cNvSpPr>
            <a:spLocks/>
          </p:cNvSpPr>
          <p:nvPr/>
        </p:nvSpPr>
        <p:spPr bwMode="auto">
          <a:xfrm rot="5400000" flipH="1">
            <a:off x="3979255" y="1814345"/>
            <a:ext cx="257175" cy="3032125"/>
          </a:xfrm>
          <a:prstGeom prst="leftBrace">
            <a:avLst>
              <a:gd name="adj1" fmla="val 97432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996825" y="3516855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物距</a:t>
            </a:r>
            <a:r>
              <a:rPr lang="en-US" altLang="zh-CN" sz="2800" b="1" i="1" dirty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u</a:t>
            </a:r>
          </a:p>
        </p:txBody>
      </p:sp>
      <p:sp>
        <p:nvSpPr>
          <p:cNvPr id="20" name="左大括号 19"/>
          <p:cNvSpPr>
            <a:spLocks/>
          </p:cNvSpPr>
          <p:nvPr/>
        </p:nvSpPr>
        <p:spPr bwMode="auto">
          <a:xfrm rot="5400000" flipH="1">
            <a:off x="6306725" y="2547215"/>
            <a:ext cx="304800" cy="1524000"/>
          </a:xfrm>
          <a:prstGeom prst="leftBrace">
            <a:avLst>
              <a:gd name="adj1" fmla="val 41319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337085" y="3516855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像距</a:t>
            </a:r>
            <a:r>
              <a:rPr lang="en-US" altLang="zh-CN" sz="2800" b="1" i="1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71881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14337"/>
          <p:cNvGrpSpPr>
            <a:grpSpLocks/>
          </p:cNvGrpSpPr>
          <p:nvPr/>
        </p:nvGrpSpPr>
        <p:grpSpPr bwMode="auto">
          <a:xfrm>
            <a:off x="251520" y="546525"/>
            <a:ext cx="8686800" cy="2942035"/>
            <a:chOff x="0" y="0"/>
            <a:chExt cx="5472" cy="2422"/>
          </a:xfrm>
        </p:grpSpPr>
        <p:pic>
          <p:nvPicPr>
            <p:cNvPr id="23554" name="图片 143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543"/>
              <a:ext cx="4649" cy="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5" name="文本框 14339"/>
            <p:cNvSpPr txBox="1">
              <a:spLocks noChangeArrowheads="1"/>
            </p:cNvSpPr>
            <p:nvPr/>
          </p:nvSpPr>
          <p:spPr bwMode="auto">
            <a:xfrm>
              <a:off x="0" y="0"/>
              <a:ext cx="5472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8638" indent="-1798638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+mn-ea"/>
                  <a:ea typeface="+mn-ea"/>
                  <a:cs typeface="楷体_GB2312" charset="0"/>
                </a:rPr>
                <a:t>思考：如何保证蜡烛的像始终能成在光屏的中央？</a:t>
              </a:r>
            </a:p>
          </p:txBody>
        </p: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35" y="906565"/>
            <a:ext cx="803275" cy="130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"/>
          <p:cNvSpPr txBox="1">
            <a:spLocks noChangeArrowheads="1"/>
          </p:cNvSpPr>
          <p:nvPr/>
        </p:nvSpPr>
        <p:spPr bwMode="auto">
          <a:xfrm>
            <a:off x="0" y="3696875"/>
            <a:ext cx="89423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华文中宋" charset="0"/>
              </a:rPr>
              <a:t>烛焰焰心、凸透镜光心、光屏中心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三者中心在同一高度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华文中宋" charset="0"/>
              </a:rPr>
              <a:t>（三心等高）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7002270" y="1536635"/>
            <a:ext cx="211137" cy="559594"/>
            <a:chOff x="11096" y="3677"/>
            <a:chExt cx="300" cy="10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/>
            <a:srcRect l="13277" t="33496" r="22372" b="2988"/>
            <a:stretch>
              <a:fillRect/>
            </a:stretch>
          </p:blipFill>
          <p:spPr>
            <a:xfrm>
              <a:off x="11140" y="3677"/>
              <a:ext cx="256" cy="574"/>
            </a:xfrm>
            <a:prstGeom prst="snip1Rect">
              <a:avLst/>
            </a:prstGeom>
          </p:spPr>
        </p:pic>
        <p:pic>
          <p:nvPicPr>
            <p:cNvPr id="23561" name="图片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" y="4251"/>
              <a:ext cx="3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直接连接符 2"/>
          <p:cNvSpPr>
            <a:spLocks noChangeShapeType="1"/>
          </p:cNvSpPr>
          <p:nvPr/>
        </p:nvSpPr>
        <p:spPr bwMode="auto">
          <a:xfrm rot="10500000">
            <a:off x="2626655" y="1142904"/>
            <a:ext cx="4430749" cy="993749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4341" name="直接连接符 14340"/>
          <p:cNvSpPr>
            <a:spLocks noChangeShapeType="1"/>
          </p:cNvSpPr>
          <p:nvPr/>
        </p:nvSpPr>
        <p:spPr bwMode="auto">
          <a:xfrm rot="10800000">
            <a:off x="2636785" y="1716655"/>
            <a:ext cx="441049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01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3" grpId="0" animBg="1"/>
      <p:bldP spid="3" grpId="1" animBg="1"/>
      <p:bldP spid="143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367" r="9225"/>
          <a:stretch/>
        </p:blipFill>
        <p:spPr>
          <a:xfrm>
            <a:off x="476545" y="1131590"/>
            <a:ext cx="7992581" cy="27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8"/>
          <p:cNvCxnSpPr/>
          <p:nvPr/>
        </p:nvCxnSpPr>
        <p:spPr>
          <a:xfrm>
            <a:off x="1286635" y="1671650"/>
            <a:ext cx="6570730" cy="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4617005" y="321500"/>
            <a:ext cx="0" cy="2655295"/>
          </a:xfrm>
          <a:prstGeom prst="line">
            <a:avLst/>
          </a:prstGeom>
          <a:ln w="57150" cmpd="sng">
            <a:solidFill>
              <a:schemeClr val="tx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536885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546775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472100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417205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91880" y="185167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7175" y="185167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16235" y="185167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0" name="上箭头 19"/>
          <p:cNvSpPr/>
          <p:nvPr/>
        </p:nvSpPr>
        <p:spPr>
          <a:xfrm>
            <a:off x="1826695" y="951570"/>
            <a:ext cx="359625" cy="687945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21" name="直线连接符 20"/>
          <p:cNvCxnSpPr/>
          <p:nvPr/>
        </p:nvCxnSpPr>
        <p:spPr>
          <a:xfrm>
            <a:off x="2051720" y="951570"/>
            <a:ext cx="2520280" cy="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076945" y="29767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凸透镜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82090" y="185167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30" name="直线连接符 29"/>
          <p:cNvCxnSpPr/>
          <p:nvPr/>
        </p:nvCxnSpPr>
        <p:spPr>
          <a:xfrm>
            <a:off x="4617005" y="951570"/>
            <a:ext cx="2475275" cy="189021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2051720" y="996575"/>
            <a:ext cx="5310590" cy="144016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上箭头 35"/>
          <p:cNvSpPr/>
          <p:nvPr/>
        </p:nvSpPr>
        <p:spPr>
          <a:xfrm rot="10800000">
            <a:off x="6057165" y="1671650"/>
            <a:ext cx="270031" cy="450050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7" name="文本框 17423"/>
          <p:cNvSpPr txBox="1">
            <a:spLocks noChangeArrowheads="1"/>
          </p:cNvSpPr>
          <p:nvPr/>
        </p:nvSpPr>
        <p:spPr bwMode="auto">
          <a:xfrm>
            <a:off x="926595" y="3651870"/>
            <a:ext cx="12295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u </a:t>
            </a:r>
            <a:r>
              <a:rPr lang="en-US" altLang="zh-CN" sz="3200" b="1" dirty="0">
                <a:solidFill>
                  <a:srgbClr val="000000"/>
                </a:solidFill>
                <a:latin typeface="Times New Roman" charset="0"/>
              </a:rPr>
              <a:t>&gt;2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altLang="zh-CN" sz="32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" name="左大括号 37"/>
          <p:cNvSpPr>
            <a:spLocks/>
          </p:cNvSpPr>
          <p:nvPr/>
        </p:nvSpPr>
        <p:spPr bwMode="auto">
          <a:xfrm rot="16200000" flipH="1">
            <a:off x="3101657" y="-548416"/>
            <a:ext cx="347185" cy="2627080"/>
          </a:xfrm>
          <a:prstGeom prst="leftBrace">
            <a:avLst>
              <a:gd name="adj1" fmla="val 97432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16805" y="14148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物距</a:t>
            </a:r>
            <a:r>
              <a:rPr lang="en-US" altLang="zh-CN" i="1" dirty="0">
                <a:solidFill>
                  <a:srgbClr val="000000"/>
                </a:solidFill>
                <a:latin typeface="Times New Roman" charset="0"/>
              </a:rPr>
              <a:t>u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0" name="左大括号 39"/>
          <p:cNvSpPr>
            <a:spLocks/>
          </p:cNvSpPr>
          <p:nvPr/>
        </p:nvSpPr>
        <p:spPr bwMode="auto">
          <a:xfrm rot="16200000" flipH="1">
            <a:off x="5231001" y="22543"/>
            <a:ext cx="347185" cy="1485166"/>
          </a:xfrm>
          <a:prstGeom prst="leftBrace">
            <a:avLst>
              <a:gd name="adj1" fmla="val 97432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989870" y="14148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像距</a:t>
            </a:r>
            <a:r>
              <a:rPr lang="en-US" altLang="zh-CN" i="1" dirty="0">
                <a:solidFill>
                  <a:srgbClr val="000000"/>
                </a:solidFill>
                <a:latin typeface="Times New Roman" charset="0"/>
              </a:rPr>
              <a:t>v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926595" y="4326945"/>
            <a:ext cx="1547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f</a:t>
            </a:r>
            <a:r>
              <a:rPr lang="en-US" altLang="zh-CN" sz="3200" b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&lt;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v </a:t>
            </a:r>
            <a:r>
              <a:rPr lang="en-US" altLang="zh-CN" sz="3200" b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&lt;</a:t>
            </a:r>
            <a:r>
              <a:rPr lang="en-US" altLang="zh-CN" sz="3200" b="1" dirty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f</a:t>
            </a:r>
          </a:p>
        </p:txBody>
      </p:sp>
      <p:sp>
        <p:nvSpPr>
          <p:cNvPr id="43" name="左大括号 42"/>
          <p:cNvSpPr>
            <a:spLocks/>
          </p:cNvSpPr>
          <p:nvPr/>
        </p:nvSpPr>
        <p:spPr bwMode="auto">
          <a:xfrm flipH="1">
            <a:off x="2501770" y="3786885"/>
            <a:ext cx="347185" cy="1035117"/>
          </a:xfrm>
          <a:prstGeom prst="leftBrace">
            <a:avLst>
              <a:gd name="adj1" fmla="val 74536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3041830" y="401191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成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倒立、缩小、实像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上箭头 44"/>
          <p:cNvSpPr/>
          <p:nvPr/>
        </p:nvSpPr>
        <p:spPr>
          <a:xfrm rot="5216078">
            <a:off x="6714900" y="3963603"/>
            <a:ext cx="359625" cy="576568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407315" y="40119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照相机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8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9" grpId="0"/>
      <p:bldP spid="36" grpId="0" animBg="1"/>
      <p:bldP spid="37" grpId="0"/>
      <p:bldP spid="39" grpId="0"/>
      <p:bldP spid="41" grpId="0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6" name="AutoShape 2068"/>
          <p:cNvSpPr>
            <a:spLocks noChangeArrowheads="1"/>
          </p:cNvSpPr>
          <p:nvPr/>
        </p:nvSpPr>
        <p:spPr bwMode="auto">
          <a:xfrm>
            <a:off x="3200400" y="1085850"/>
            <a:ext cx="1219200" cy="685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96297" name="Freeform 2089"/>
          <p:cNvSpPr>
            <a:spLocks/>
          </p:cNvSpPr>
          <p:nvPr/>
        </p:nvSpPr>
        <p:spPr bwMode="auto">
          <a:xfrm rot="-7154">
            <a:off x="2895600" y="1885950"/>
            <a:ext cx="1828800" cy="742950"/>
          </a:xfrm>
          <a:custGeom>
            <a:avLst/>
            <a:gdLst>
              <a:gd name="T0" fmla="*/ 0 w 1152"/>
              <a:gd name="T1" fmla="*/ 624 h 624"/>
              <a:gd name="T2" fmla="*/ 144 w 1152"/>
              <a:gd name="T3" fmla="*/ 0 h 624"/>
              <a:gd name="T4" fmla="*/ 960 w 1152"/>
              <a:gd name="T5" fmla="*/ 0 h 624"/>
              <a:gd name="T6" fmla="*/ 1152 w 1152"/>
              <a:gd name="T7" fmla="*/ 624 h 624"/>
              <a:gd name="T8" fmla="*/ 0 w 1152"/>
              <a:gd name="T9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624">
                <a:moveTo>
                  <a:pt x="0" y="624"/>
                </a:moveTo>
                <a:lnTo>
                  <a:pt x="144" y="0"/>
                </a:lnTo>
                <a:lnTo>
                  <a:pt x="960" y="0"/>
                </a:lnTo>
                <a:lnTo>
                  <a:pt x="1152" y="624"/>
                </a:lnTo>
                <a:lnTo>
                  <a:pt x="0" y="624"/>
                </a:ln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96258" name="Line 2050"/>
          <p:cNvSpPr>
            <a:spLocks noChangeShapeType="1"/>
          </p:cNvSpPr>
          <p:nvPr/>
        </p:nvSpPr>
        <p:spPr bwMode="auto">
          <a:xfrm>
            <a:off x="4067175" y="1437085"/>
            <a:ext cx="3105150" cy="1828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6259" name="Line 2051"/>
          <p:cNvSpPr>
            <a:spLocks noChangeShapeType="1"/>
          </p:cNvSpPr>
          <p:nvPr/>
        </p:nvSpPr>
        <p:spPr bwMode="auto">
          <a:xfrm>
            <a:off x="4495800" y="2171700"/>
            <a:ext cx="2895600" cy="8572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6269" name="Line 2061"/>
          <p:cNvSpPr>
            <a:spLocks noChangeShapeType="1"/>
          </p:cNvSpPr>
          <p:nvPr/>
        </p:nvSpPr>
        <p:spPr bwMode="auto">
          <a:xfrm flipV="1">
            <a:off x="4229100" y="2228850"/>
            <a:ext cx="2971800" cy="16573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6277" name="Freeform 2069"/>
          <p:cNvSpPr>
            <a:spLocks/>
          </p:cNvSpPr>
          <p:nvPr/>
        </p:nvSpPr>
        <p:spPr bwMode="auto">
          <a:xfrm rot="10800000">
            <a:off x="2895600" y="2743200"/>
            <a:ext cx="1828800" cy="742950"/>
          </a:xfrm>
          <a:custGeom>
            <a:avLst/>
            <a:gdLst>
              <a:gd name="T0" fmla="*/ 0 w 1152"/>
              <a:gd name="T1" fmla="*/ 624 h 624"/>
              <a:gd name="T2" fmla="*/ 144 w 1152"/>
              <a:gd name="T3" fmla="*/ 0 h 624"/>
              <a:gd name="T4" fmla="*/ 960 w 1152"/>
              <a:gd name="T5" fmla="*/ 0 h 624"/>
              <a:gd name="T6" fmla="*/ 1152 w 1152"/>
              <a:gd name="T7" fmla="*/ 624 h 624"/>
              <a:gd name="T8" fmla="*/ 0 w 1152"/>
              <a:gd name="T9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624">
                <a:moveTo>
                  <a:pt x="0" y="624"/>
                </a:moveTo>
                <a:lnTo>
                  <a:pt x="144" y="0"/>
                </a:lnTo>
                <a:lnTo>
                  <a:pt x="960" y="0"/>
                </a:lnTo>
                <a:lnTo>
                  <a:pt x="1152" y="624"/>
                </a:lnTo>
                <a:lnTo>
                  <a:pt x="0" y="624"/>
                </a:lnTo>
                <a:close/>
              </a:path>
            </a:pathLst>
          </a:cu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9525" cap="flat" cmpd="sng"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96278" name="AutoShape 2070"/>
          <p:cNvSpPr>
            <a:spLocks noChangeArrowheads="1"/>
          </p:cNvSpPr>
          <p:nvPr/>
        </p:nvSpPr>
        <p:spPr bwMode="auto">
          <a:xfrm rot="10800000">
            <a:off x="3200401" y="3600450"/>
            <a:ext cx="1300163" cy="685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96279" name="Line 2071"/>
          <p:cNvSpPr>
            <a:spLocks noChangeShapeType="1"/>
          </p:cNvSpPr>
          <p:nvPr/>
        </p:nvSpPr>
        <p:spPr bwMode="auto">
          <a:xfrm>
            <a:off x="400050" y="2714625"/>
            <a:ext cx="716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6293" name="Line 2085"/>
          <p:cNvSpPr>
            <a:spLocks noChangeShapeType="1"/>
          </p:cNvSpPr>
          <p:nvPr/>
        </p:nvSpPr>
        <p:spPr bwMode="auto">
          <a:xfrm flipV="1">
            <a:off x="3028950" y="3128963"/>
            <a:ext cx="1562100" cy="183356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6294" name="Line 2086"/>
          <p:cNvSpPr>
            <a:spLocks noChangeShapeType="1"/>
          </p:cNvSpPr>
          <p:nvPr/>
        </p:nvSpPr>
        <p:spPr bwMode="auto">
          <a:xfrm flipV="1">
            <a:off x="3448051" y="3868341"/>
            <a:ext cx="836613" cy="130969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6295" name="Line 2087"/>
          <p:cNvSpPr>
            <a:spLocks noChangeShapeType="1"/>
          </p:cNvSpPr>
          <p:nvPr/>
        </p:nvSpPr>
        <p:spPr bwMode="auto">
          <a:xfrm>
            <a:off x="3009900" y="2043112"/>
            <a:ext cx="1504950" cy="12858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6296" name="Line 2088"/>
          <p:cNvSpPr>
            <a:spLocks noChangeShapeType="1"/>
          </p:cNvSpPr>
          <p:nvPr/>
        </p:nvSpPr>
        <p:spPr bwMode="auto">
          <a:xfrm>
            <a:off x="3581400" y="1314450"/>
            <a:ext cx="476250" cy="1143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96280" name="Group 2072"/>
          <p:cNvGrpSpPr>
            <a:grpSpLocks/>
          </p:cNvGrpSpPr>
          <p:nvPr/>
        </p:nvGrpSpPr>
        <p:grpSpPr bwMode="auto">
          <a:xfrm>
            <a:off x="914400" y="1314450"/>
            <a:ext cx="2667000" cy="2843213"/>
            <a:chOff x="1188" y="1104"/>
            <a:chExt cx="1596" cy="2388"/>
          </a:xfrm>
        </p:grpSpPr>
        <p:grpSp>
          <p:nvGrpSpPr>
            <p:cNvPr id="96281" name="Group 2073"/>
            <p:cNvGrpSpPr>
              <a:grpSpLocks/>
            </p:cNvGrpSpPr>
            <p:nvPr/>
          </p:nvGrpSpPr>
          <p:grpSpPr bwMode="auto">
            <a:xfrm>
              <a:off x="1212" y="1104"/>
              <a:ext cx="1572" cy="144"/>
              <a:chOff x="624" y="2448"/>
              <a:chExt cx="1248" cy="0"/>
            </a:xfrm>
          </p:grpSpPr>
          <p:sp>
            <p:nvSpPr>
              <p:cNvPr id="96282" name="Line 2074"/>
              <p:cNvSpPr>
                <a:spLocks noChangeShapeType="1"/>
              </p:cNvSpPr>
              <p:nvPr/>
            </p:nvSpPr>
            <p:spPr bwMode="auto">
              <a:xfrm>
                <a:off x="624" y="2448"/>
                <a:ext cx="624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6283" name="Line 2075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672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6284" name="Group 2076"/>
            <p:cNvGrpSpPr>
              <a:grpSpLocks/>
            </p:cNvGrpSpPr>
            <p:nvPr/>
          </p:nvGrpSpPr>
          <p:grpSpPr bwMode="auto">
            <a:xfrm>
              <a:off x="1188" y="3360"/>
              <a:ext cx="1591" cy="132"/>
              <a:chOff x="624" y="2448"/>
              <a:chExt cx="1248" cy="0"/>
            </a:xfrm>
          </p:grpSpPr>
          <p:sp>
            <p:nvSpPr>
              <p:cNvPr id="96285" name="Line 2077"/>
              <p:cNvSpPr>
                <a:spLocks noChangeShapeType="1"/>
              </p:cNvSpPr>
              <p:nvPr/>
            </p:nvSpPr>
            <p:spPr bwMode="auto">
              <a:xfrm>
                <a:off x="624" y="2448"/>
                <a:ext cx="624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6286" name="Line 2078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672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6287" name="Group 2079"/>
            <p:cNvGrpSpPr>
              <a:grpSpLocks/>
            </p:cNvGrpSpPr>
            <p:nvPr/>
          </p:nvGrpSpPr>
          <p:grpSpPr bwMode="auto">
            <a:xfrm flipV="1">
              <a:off x="1296" y="1728"/>
              <a:ext cx="1222" cy="49"/>
              <a:chOff x="624" y="2448"/>
              <a:chExt cx="1248" cy="0"/>
            </a:xfrm>
          </p:grpSpPr>
          <p:sp>
            <p:nvSpPr>
              <p:cNvPr id="96288" name="Line 2080"/>
              <p:cNvSpPr>
                <a:spLocks noChangeShapeType="1"/>
              </p:cNvSpPr>
              <p:nvPr/>
            </p:nvSpPr>
            <p:spPr bwMode="auto">
              <a:xfrm>
                <a:off x="624" y="2448"/>
                <a:ext cx="624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6289" name="Line 2081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672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6290" name="Group 2082"/>
            <p:cNvGrpSpPr>
              <a:grpSpLocks/>
            </p:cNvGrpSpPr>
            <p:nvPr/>
          </p:nvGrpSpPr>
          <p:grpSpPr bwMode="auto">
            <a:xfrm>
              <a:off x="1200" y="2784"/>
              <a:ext cx="1318" cy="47"/>
              <a:chOff x="624" y="2448"/>
              <a:chExt cx="1248" cy="0"/>
            </a:xfrm>
          </p:grpSpPr>
          <p:sp>
            <p:nvSpPr>
              <p:cNvPr id="96291" name="Line 2083"/>
              <p:cNvSpPr>
                <a:spLocks noChangeShapeType="1"/>
              </p:cNvSpPr>
              <p:nvPr/>
            </p:nvSpPr>
            <p:spPr bwMode="auto">
              <a:xfrm>
                <a:off x="624" y="2448"/>
                <a:ext cx="624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6292" name="Line 2084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672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6270" name="Line 2062"/>
          <p:cNvSpPr>
            <a:spLocks noChangeShapeType="1"/>
          </p:cNvSpPr>
          <p:nvPr/>
        </p:nvSpPr>
        <p:spPr bwMode="auto">
          <a:xfrm flipV="1">
            <a:off x="4572000" y="2457450"/>
            <a:ext cx="2819400" cy="685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4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6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6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9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59" grpId="0" animBg="1"/>
      <p:bldP spid="96269" grpId="0" animBg="1"/>
      <p:bldP spid="96293" grpId="0" animBg="1"/>
      <p:bldP spid="96294" grpId="0" animBg="1"/>
      <p:bldP spid="96295" grpId="0" animBg="1"/>
      <p:bldP spid="96296" grpId="0" animBg="1"/>
      <p:bldP spid="962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5" y="771550"/>
            <a:ext cx="8005681" cy="34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8"/>
          <p:cNvCxnSpPr/>
          <p:nvPr/>
        </p:nvCxnSpPr>
        <p:spPr>
          <a:xfrm>
            <a:off x="1286635" y="1671650"/>
            <a:ext cx="6570730" cy="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4617005" y="321500"/>
            <a:ext cx="0" cy="2655295"/>
          </a:xfrm>
          <a:prstGeom prst="line">
            <a:avLst/>
          </a:prstGeom>
          <a:ln w="57150" cmpd="sng">
            <a:solidFill>
              <a:schemeClr val="tx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536885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546775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472100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372200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91880" y="185167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7175" y="185167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16235" y="185167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0" name="上箭头 19"/>
          <p:cNvSpPr/>
          <p:nvPr/>
        </p:nvSpPr>
        <p:spPr>
          <a:xfrm>
            <a:off x="2456765" y="951570"/>
            <a:ext cx="359625" cy="687945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21" name="直线连接符 20"/>
          <p:cNvCxnSpPr>
            <a:stCxn id="20" idx="0"/>
          </p:cNvCxnSpPr>
          <p:nvPr/>
        </p:nvCxnSpPr>
        <p:spPr>
          <a:xfrm>
            <a:off x="2636578" y="951570"/>
            <a:ext cx="1935422" cy="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076945" y="29767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凸透镜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82090" y="185167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30" name="直线连接符 29"/>
          <p:cNvCxnSpPr/>
          <p:nvPr/>
        </p:nvCxnSpPr>
        <p:spPr>
          <a:xfrm>
            <a:off x="4617005" y="951570"/>
            <a:ext cx="2520280" cy="189021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>
            <a:stCxn id="20" idx="0"/>
          </p:cNvCxnSpPr>
          <p:nvPr/>
        </p:nvCxnSpPr>
        <p:spPr>
          <a:xfrm>
            <a:off x="2636578" y="951570"/>
            <a:ext cx="4725732" cy="171019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文本框 17423"/>
          <p:cNvSpPr txBox="1">
            <a:spLocks noChangeArrowheads="1"/>
          </p:cNvSpPr>
          <p:nvPr/>
        </p:nvSpPr>
        <p:spPr bwMode="auto">
          <a:xfrm>
            <a:off x="926595" y="3651870"/>
            <a:ext cx="12295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US" altLang="zh-CN" sz="3200" b="1" i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zh-CN" sz="3200" b="1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altLang="zh-CN" sz="32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" name="左大括号 37"/>
          <p:cNvSpPr>
            <a:spLocks/>
          </p:cNvSpPr>
          <p:nvPr/>
        </p:nvSpPr>
        <p:spPr bwMode="auto">
          <a:xfrm rot="16200000" flipH="1">
            <a:off x="3416693" y="-233379"/>
            <a:ext cx="347185" cy="1997008"/>
          </a:xfrm>
          <a:prstGeom prst="leftBrace">
            <a:avLst>
              <a:gd name="adj1" fmla="val 97432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041830" y="14148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物距</a:t>
            </a:r>
            <a:r>
              <a:rPr lang="en-US" altLang="zh-CN" i="1" dirty="0">
                <a:solidFill>
                  <a:srgbClr val="000000"/>
                </a:solidFill>
                <a:latin typeface="Times New Roman" charset="0"/>
              </a:rPr>
              <a:t>u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0" name="左大括号 39"/>
          <p:cNvSpPr>
            <a:spLocks/>
          </p:cNvSpPr>
          <p:nvPr/>
        </p:nvSpPr>
        <p:spPr bwMode="auto">
          <a:xfrm rot="16200000" flipH="1">
            <a:off x="5366016" y="-112471"/>
            <a:ext cx="347185" cy="1755196"/>
          </a:xfrm>
          <a:prstGeom prst="leftBrace">
            <a:avLst>
              <a:gd name="adj1" fmla="val 97432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989870" y="14148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像距</a:t>
            </a:r>
            <a:r>
              <a:rPr lang="en-US" altLang="zh-CN" i="1" dirty="0">
                <a:solidFill>
                  <a:srgbClr val="000000"/>
                </a:solidFill>
                <a:latin typeface="Times New Roman" charset="0"/>
              </a:rPr>
              <a:t>v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971600" y="4281940"/>
            <a:ext cx="126014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000000"/>
                </a:solidFill>
                <a:latin typeface="Times New Roman" charset="0"/>
              </a:rPr>
              <a:t>v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zh-CN" sz="3200" b="1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altLang="zh-CN" sz="3200" b="1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" name="左大括号 42"/>
          <p:cNvSpPr>
            <a:spLocks/>
          </p:cNvSpPr>
          <p:nvPr/>
        </p:nvSpPr>
        <p:spPr bwMode="auto">
          <a:xfrm flipH="1">
            <a:off x="2321750" y="3786885"/>
            <a:ext cx="347185" cy="1035117"/>
          </a:xfrm>
          <a:prstGeom prst="leftBrace">
            <a:avLst>
              <a:gd name="adj1" fmla="val 74536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2906816" y="401191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成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倒立、等大、实像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上箭头 44"/>
          <p:cNvSpPr/>
          <p:nvPr/>
        </p:nvSpPr>
        <p:spPr>
          <a:xfrm rot="5216078">
            <a:off x="6714900" y="3963603"/>
            <a:ext cx="359625" cy="576568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407315" y="40119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测焦距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上箭头 34"/>
          <p:cNvSpPr/>
          <p:nvPr/>
        </p:nvSpPr>
        <p:spPr>
          <a:xfrm rot="10800000">
            <a:off x="6282189" y="1671649"/>
            <a:ext cx="359625" cy="675075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44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9" grpId="0"/>
      <p:bldP spid="37" grpId="0"/>
      <p:bldP spid="39" grpId="0"/>
      <p:bldP spid="41" grpId="0"/>
      <p:bldP spid="42" grpId="0"/>
      <p:bldP spid="43" grpId="0" animBg="1"/>
      <p:bldP spid="44" grpId="0"/>
      <p:bldP spid="45" grpId="0" animBg="1"/>
      <p:bldP spid="46" grpId="0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21600"/>
            <a:ext cx="7200800" cy="24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8"/>
          <p:cNvCxnSpPr/>
          <p:nvPr/>
        </p:nvCxnSpPr>
        <p:spPr>
          <a:xfrm>
            <a:off x="1286635" y="1671650"/>
            <a:ext cx="6570730" cy="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4617005" y="321500"/>
            <a:ext cx="0" cy="2655295"/>
          </a:xfrm>
          <a:prstGeom prst="line">
            <a:avLst/>
          </a:prstGeom>
          <a:ln w="57150" cmpd="sng">
            <a:solidFill>
              <a:schemeClr val="tx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536885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546775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472100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372200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91880" y="185167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7175" y="185167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16235" y="185167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0" name="上箭头 19"/>
          <p:cNvSpPr/>
          <p:nvPr/>
        </p:nvSpPr>
        <p:spPr>
          <a:xfrm>
            <a:off x="2906815" y="996575"/>
            <a:ext cx="359625" cy="687945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21" name="直线连接符 20"/>
          <p:cNvCxnSpPr/>
          <p:nvPr/>
        </p:nvCxnSpPr>
        <p:spPr>
          <a:xfrm>
            <a:off x="3131840" y="951570"/>
            <a:ext cx="1440160" cy="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076945" y="29767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凸透镜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82090" y="185167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30" name="直线连接符 29"/>
          <p:cNvCxnSpPr/>
          <p:nvPr/>
        </p:nvCxnSpPr>
        <p:spPr>
          <a:xfrm>
            <a:off x="4617005" y="951570"/>
            <a:ext cx="3015335" cy="2205245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3131840" y="996575"/>
            <a:ext cx="4455495" cy="1935215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左大括号 37"/>
          <p:cNvSpPr>
            <a:spLocks/>
          </p:cNvSpPr>
          <p:nvPr/>
        </p:nvSpPr>
        <p:spPr bwMode="auto">
          <a:xfrm rot="16200000" flipH="1">
            <a:off x="3664220" y="14149"/>
            <a:ext cx="347185" cy="1501953"/>
          </a:xfrm>
          <a:prstGeom prst="leftBrace">
            <a:avLst>
              <a:gd name="adj1" fmla="val 97432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266855" y="14148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物距</a:t>
            </a:r>
            <a:r>
              <a:rPr lang="en-US" altLang="zh-CN" i="1" dirty="0">
                <a:solidFill>
                  <a:srgbClr val="000000"/>
                </a:solidFill>
                <a:latin typeface="Times New Roman" charset="0"/>
              </a:rPr>
              <a:t>u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0" name="左大括号 39"/>
          <p:cNvSpPr>
            <a:spLocks/>
          </p:cNvSpPr>
          <p:nvPr/>
        </p:nvSpPr>
        <p:spPr bwMode="auto">
          <a:xfrm rot="16200000" flipH="1">
            <a:off x="5658548" y="-405004"/>
            <a:ext cx="347185" cy="2340261"/>
          </a:xfrm>
          <a:prstGeom prst="leftBrace">
            <a:avLst>
              <a:gd name="adj1" fmla="val 97432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292080" y="14148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像距</a:t>
            </a:r>
            <a:r>
              <a:rPr lang="en-US" altLang="zh-CN" i="1" dirty="0">
                <a:solidFill>
                  <a:srgbClr val="000000"/>
                </a:solidFill>
                <a:latin typeface="Times New Roman" charset="0"/>
              </a:rPr>
              <a:t>v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3" name="左大括号 42"/>
          <p:cNvSpPr>
            <a:spLocks/>
          </p:cNvSpPr>
          <p:nvPr/>
        </p:nvSpPr>
        <p:spPr bwMode="auto">
          <a:xfrm flipH="1">
            <a:off x="2321750" y="3786885"/>
            <a:ext cx="347185" cy="1035117"/>
          </a:xfrm>
          <a:prstGeom prst="leftBrace">
            <a:avLst>
              <a:gd name="adj1" fmla="val 74536"/>
              <a:gd name="adj2" fmla="val 50000"/>
            </a:avLst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2906817" y="401191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成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倒立、放大、实像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上箭头 44"/>
          <p:cNvSpPr/>
          <p:nvPr/>
        </p:nvSpPr>
        <p:spPr>
          <a:xfrm rot="5216078">
            <a:off x="6714900" y="3963603"/>
            <a:ext cx="359625" cy="576568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407315" y="378688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投影仪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上箭头 34"/>
          <p:cNvSpPr/>
          <p:nvPr/>
        </p:nvSpPr>
        <p:spPr>
          <a:xfrm rot="10800000">
            <a:off x="6822250" y="1671650"/>
            <a:ext cx="450052" cy="1035115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3" name="文本框 2"/>
          <p:cNvSpPr txBox="1">
            <a:spLocks noChangeArrowheads="1"/>
          </p:cNvSpPr>
          <p:nvPr/>
        </p:nvSpPr>
        <p:spPr bwMode="auto">
          <a:xfrm>
            <a:off x="701570" y="3561860"/>
            <a:ext cx="154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  <a:sym typeface="Arial" charset="0"/>
              </a:rPr>
              <a:t>f</a:t>
            </a:r>
            <a:r>
              <a:rPr lang="en-US" altLang="zh-CN" sz="3200" b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&lt;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u </a:t>
            </a:r>
            <a:r>
              <a:rPr lang="en-US" altLang="zh-CN" sz="3200" b="1" dirty="0">
                <a:solidFill>
                  <a:srgbClr val="000000"/>
                </a:solidFill>
                <a:latin typeface="Times New Roman" charset="0"/>
                <a:sym typeface="Arial" charset="0"/>
              </a:rPr>
              <a:t>&lt;</a:t>
            </a:r>
            <a:r>
              <a:rPr lang="en-US" altLang="zh-CN" sz="3200" b="1" dirty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altLang="zh-CN" sz="32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" name="文本框 9"/>
          <p:cNvSpPr txBox="1">
            <a:spLocks noChangeArrowheads="1"/>
          </p:cNvSpPr>
          <p:nvPr/>
        </p:nvSpPr>
        <p:spPr bwMode="auto">
          <a:xfrm>
            <a:off x="897390" y="4368487"/>
            <a:ext cx="118347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v </a:t>
            </a:r>
            <a:r>
              <a:rPr lang="en-US" altLang="zh-CN" sz="3200" b="1" dirty="0">
                <a:solidFill>
                  <a:srgbClr val="000000"/>
                </a:solidFill>
                <a:latin typeface="Times New Roman" charset="0"/>
              </a:rPr>
              <a:t>&gt;2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f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407316" y="428194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幻灯机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8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9" grpId="0"/>
      <p:bldP spid="39" grpId="0"/>
      <p:bldP spid="41" grpId="0"/>
      <p:bldP spid="43" grpId="0" animBg="1"/>
      <p:bldP spid="44" grpId="0"/>
      <p:bldP spid="45" grpId="0" animBg="1"/>
      <p:bldP spid="46" grpId="0"/>
      <p:bldP spid="35" grpId="0" animBg="1"/>
      <p:bldP spid="33" grpId="0"/>
      <p:bldP spid="3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19215"/>
          <a:stretch/>
        </p:blipFill>
        <p:spPr>
          <a:xfrm>
            <a:off x="1151620" y="546525"/>
            <a:ext cx="7026478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-8206" t="-1577" r="8206" b="45218"/>
          <a:stretch/>
        </p:blipFill>
        <p:spPr>
          <a:xfrm>
            <a:off x="881590" y="771550"/>
            <a:ext cx="7178606" cy="36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9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8"/>
          <p:cNvCxnSpPr/>
          <p:nvPr/>
        </p:nvCxnSpPr>
        <p:spPr>
          <a:xfrm>
            <a:off x="1286635" y="1671650"/>
            <a:ext cx="6570730" cy="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4617005" y="321500"/>
            <a:ext cx="0" cy="2655295"/>
          </a:xfrm>
          <a:prstGeom prst="line">
            <a:avLst/>
          </a:prstGeom>
          <a:ln w="57150" cmpd="sng">
            <a:solidFill>
              <a:schemeClr val="tx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536885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546775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472100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372200" y="162664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91880" y="185167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7175" y="185167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16235" y="185167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0" name="上箭头 19"/>
          <p:cNvSpPr/>
          <p:nvPr/>
        </p:nvSpPr>
        <p:spPr>
          <a:xfrm>
            <a:off x="3446875" y="996575"/>
            <a:ext cx="359625" cy="687945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21" name="直线连接符 20"/>
          <p:cNvCxnSpPr/>
          <p:nvPr/>
        </p:nvCxnSpPr>
        <p:spPr>
          <a:xfrm>
            <a:off x="3671900" y="951570"/>
            <a:ext cx="900100" cy="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076945" y="29767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凸透镜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82090" y="185167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30" name="直线连接符 29"/>
          <p:cNvCxnSpPr/>
          <p:nvPr/>
        </p:nvCxnSpPr>
        <p:spPr>
          <a:xfrm>
            <a:off x="4572000" y="951570"/>
            <a:ext cx="3060340" cy="2205245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3671900" y="996575"/>
            <a:ext cx="3510390" cy="252028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986935" y="405691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不成像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上箭头 44"/>
          <p:cNvSpPr/>
          <p:nvPr/>
        </p:nvSpPr>
        <p:spPr>
          <a:xfrm rot="5400000">
            <a:off x="5904810" y="4053612"/>
            <a:ext cx="359625" cy="576568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6822250" y="410192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测焦距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文本框 4"/>
          <p:cNvSpPr txBox="1">
            <a:spLocks noChangeArrowheads="1"/>
          </p:cNvSpPr>
          <p:nvPr/>
        </p:nvSpPr>
        <p:spPr bwMode="auto">
          <a:xfrm>
            <a:off x="1646675" y="4011910"/>
            <a:ext cx="102437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u= f</a:t>
            </a:r>
            <a:endParaRPr lang="en-US" altLang="zh-CN" sz="32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2" name="上箭头 41"/>
          <p:cNvSpPr/>
          <p:nvPr/>
        </p:nvSpPr>
        <p:spPr>
          <a:xfrm rot="5400000">
            <a:off x="3150301" y="4038454"/>
            <a:ext cx="359625" cy="576568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05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9" grpId="0"/>
      <p:bldP spid="44" grpId="0"/>
      <p:bldP spid="45" grpId="0" animBg="1"/>
      <p:bldP spid="46" grpId="0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8"/>
          <p:cNvCxnSpPr/>
          <p:nvPr/>
        </p:nvCxnSpPr>
        <p:spPr>
          <a:xfrm>
            <a:off x="1061610" y="2121700"/>
            <a:ext cx="6570730" cy="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4391980" y="771550"/>
            <a:ext cx="0" cy="2655295"/>
          </a:xfrm>
          <a:prstGeom prst="line">
            <a:avLst/>
          </a:prstGeom>
          <a:ln w="57150" cmpd="sng">
            <a:solidFill>
              <a:schemeClr val="tx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311860" y="207669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321750" y="207669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47075" y="207669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147175" y="2076695"/>
            <a:ext cx="180020" cy="135015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66855" y="230172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22150" y="230172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91210" y="230172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0" name="上箭头 19"/>
          <p:cNvSpPr/>
          <p:nvPr/>
        </p:nvSpPr>
        <p:spPr>
          <a:xfrm>
            <a:off x="3626895" y="1401620"/>
            <a:ext cx="359625" cy="687945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21" name="直线连接符 20"/>
          <p:cNvCxnSpPr>
            <a:stCxn id="20" idx="0"/>
          </p:cNvCxnSpPr>
          <p:nvPr/>
        </p:nvCxnSpPr>
        <p:spPr>
          <a:xfrm>
            <a:off x="3806708" y="1401620"/>
            <a:ext cx="540267" cy="0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851920" y="34268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凸透镜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57065" y="230172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30" name="直线连接符 29"/>
          <p:cNvCxnSpPr/>
          <p:nvPr/>
        </p:nvCxnSpPr>
        <p:spPr>
          <a:xfrm>
            <a:off x="4346975" y="1401620"/>
            <a:ext cx="3060340" cy="2205245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3806915" y="1446625"/>
            <a:ext cx="1935215" cy="2115235"/>
          </a:xfrm>
          <a:prstGeom prst="line">
            <a:avLst/>
          </a:prstGeom>
          <a:ln w="38100" cmpd="sng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771800" y="4056915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成正立、放大、虚像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上箭头 44"/>
          <p:cNvSpPr/>
          <p:nvPr/>
        </p:nvSpPr>
        <p:spPr>
          <a:xfrm rot="5400000">
            <a:off x="6435666" y="4038454"/>
            <a:ext cx="359625" cy="576568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227296" y="405691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放大镜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2" name="上箭头 41"/>
          <p:cNvSpPr/>
          <p:nvPr/>
        </p:nvSpPr>
        <p:spPr>
          <a:xfrm rot="5400000">
            <a:off x="2205196" y="4083459"/>
            <a:ext cx="359625" cy="576568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27" name="直线连接符 26"/>
          <p:cNvCxnSpPr/>
          <p:nvPr/>
        </p:nvCxnSpPr>
        <p:spPr>
          <a:xfrm>
            <a:off x="2816805" y="276495"/>
            <a:ext cx="957975" cy="1137995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2861810" y="276495"/>
            <a:ext cx="1408025" cy="1047985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上箭头 34"/>
          <p:cNvSpPr/>
          <p:nvPr/>
        </p:nvSpPr>
        <p:spPr>
          <a:xfrm>
            <a:off x="2501770" y="321500"/>
            <a:ext cx="630070" cy="1755195"/>
          </a:xfrm>
          <a:prstGeom prst="upArrow">
            <a:avLst/>
          </a:prstGeom>
          <a:solidFill>
            <a:srgbClr val="FF0000"/>
          </a:solidFill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6" name="文本框 6"/>
          <p:cNvSpPr txBox="1">
            <a:spLocks noChangeArrowheads="1"/>
          </p:cNvSpPr>
          <p:nvPr/>
        </p:nvSpPr>
        <p:spPr bwMode="auto">
          <a:xfrm>
            <a:off x="701570" y="4011910"/>
            <a:ext cx="1547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u </a:t>
            </a:r>
            <a:r>
              <a:rPr lang="en-US" altLang="zh-CN" sz="3200" b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&lt;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altLang="zh-CN" sz="3200" i="1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2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9" grpId="0"/>
      <p:bldP spid="44" grpId="0"/>
      <p:bldP spid="45" grpId="0" animBg="1"/>
      <p:bldP spid="46" grpId="0"/>
      <p:bldP spid="42" grpId="0" animBg="1"/>
      <p:bldP spid="35" grpId="0" animBg="1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0190"/>
          <a:stretch/>
        </p:blipFill>
        <p:spPr>
          <a:xfrm>
            <a:off x="1196625" y="321500"/>
            <a:ext cx="6614698" cy="44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1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5" y="861560"/>
            <a:ext cx="874236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文本框 17417"/>
          <p:cNvSpPr txBox="1"/>
          <p:nvPr/>
        </p:nvSpPr>
        <p:spPr>
          <a:xfrm>
            <a:off x="3131840" y="186485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凸透镜成像规律</a:t>
            </a:r>
          </a:p>
        </p:txBody>
      </p:sp>
      <p:sp>
        <p:nvSpPr>
          <p:cNvPr id="25609" name="文本框 17418"/>
          <p:cNvSpPr txBox="1">
            <a:spLocks noChangeArrowheads="1"/>
          </p:cNvSpPr>
          <p:nvPr/>
        </p:nvSpPr>
        <p:spPr bwMode="auto">
          <a:xfrm>
            <a:off x="424963" y="811287"/>
            <a:ext cx="1386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物距</a:t>
            </a:r>
            <a:r>
              <a:rPr lang="zh-CN" altLang="en-US" sz="2800" b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charset="0"/>
              </a:rPr>
              <a:t>u</a:t>
            </a:r>
          </a:p>
        </p:txBody>
      </p:sp>
      <p:sp>
        <p:nvSpPr>
          <p:cNvPr id="25610" name="文本框 17419"/>
          <p:cNvSpPr txBox="1">
            <a:spLocks noChangeArrowheads="1"/>
          </p:cNvSpPr>
          <p:nvPr/>
        </p:nvSpPr>
        <p:spPr bwMode="auto">
          <a:xfrm>
            <a:off x="1795221" y="811287"/>
            <a:ext cx="1166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像距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charset="0"/>
              </a:rPr>
              <a:t>v</a:t>
            </a:r>
            <a:endParaRPr lang="en-US" altLang="zh-CN" sz="2800" b="1" i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5611" name="文本框 17420"/>
          <p:cNvSpPr txBox="1">
            <a:spLocks noChangeArrowheads="1"/>
          </p:cNvSpPr>
          <p:nvPr/>
        </p:nvSpPr>
        <p:spPr bwMode="auto">
          <a:xfrm>
            <a:off x="3387400" y="816555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位置</a:t>
            </a:r>
            <a:endParaRPr lang="zh-CN" altLang="en-US" sz="2800" b="1" dirty="0">
              <a:solidFill>
                <a:srgbClr val="000000"/>
              </a:solidFill>
              <a:latin typeface="华文中宋" charset="0"/>
              <a:ea typeface="华文中宋" charset="0"/>
              <a:cs typeface="华文中宋" charset="0"/>
            </a:endParaRPr>
          </a:p>
        </p:txBody>
      </p:sp>
      <p:sp>
        <p:nvSpPr>
          <p:cNvPr id="25612" name="文本框 17421"/>
          <p:cNvSpPr txBox="1">
            <a:spLocks noChangeArrowheads="1"/>
          </p:cNvSpPr>
          <p:nvPr/>
        </p:nvSpPr>
        <p:spPr bwMode="auto">
          <a:xfrm>
            <a:off x="5337073" y="811883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像的特点</a:t>
            </a:r>
            <a:endParaRPr lang="zh-CN" altLang="en-US" sz="2800" dirty="0">
              <a:solidFill>
                <a:srgbClr val="000000"/>
              </a:solidFill>
              <a:latin typeface="华文中宋" charset="0"/>
              <a:ea typeface="华文中宋" charset="0"/>
              <a:cs typeface="华文中宋" charset="0"/>
            </a:endParaRPr>
          </a:p>
        </p:txBody>
      </p:sp>
      <p:sp>
        <p:nvSpPr>
          <p:cNvPr id="25613" name="文本框 17423"/>
          <p:cNvSpPr txBox="1">
            <a:spLocks noChangeArrowheads="1"/>
          </p:cNvSpPr>
          <p:nvPr/>
        </p:nvSpPr>
        <p:spPr bwMode="auto">
          <a:xfrm>
            <a:off x="564024" y="1350640"/>
            <a:ext cx="1097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u 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</a:rPr>
              <a:t>&gt;2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altLang="zh-CN" sz="28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5" name="文本框 17429"/>
          <p:cNvSpPr txBox="1">
            <a:spLocks noChangeArrowheads="1"/>
          </p:cNvSpPr>
          <p:nvPr/>
        </p:nvSpPr>
        <p:spPr bwMode="auto">
          <a:xfrm>
            <a:off x="3410617" y="1350640"/>
            <a:ext cx="1133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异  侧</a:t>
            </a:r>
          </a:p>
        </p:txBody>
      </p:sp>
      <p:sp>
        <p:nvSpPr>
          <p:cNvPr id="17426" name="文本框 17430"/>
          <p:cNvSpPr txBox="1">
            <a:spLocks noChangeArrowheads="1"/>
          </p:cNvSpPr>
          <p:nvPr/>
        </p:nvSpPr>
        <p:spPr bwMode="auto">
          <a:xfrm>
            <a:off x="4557530" y="1356615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倒立</a:t>
            </a:r>
            <a:r>
              <a:rPr lang="zh-CN" altLang="zh-CN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缩</a:t>
            </a:r>
            <a:r>
              <a:rPr lang="zh-CN" altLang="en-US" b="1" dirty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小</a:t>
            </a:r>
          </a:p>
        </p:txBody>
      </p:sp>
      <p:sp>
        <p:nvSpPr>
          <p:cNvPr id="17427" name="文本框 17431"/>
          <p:cNvSpPr txBox="1">
            <a:spLocks noChangeArrowheads="1"/>
          </p:cNvSpPr>
          <p:nvPr/>
        </p:nvSpPr>
        <p:spPr bwMode="auto">
          <a:xfrm>
            <a:off x="6447740" y="1356615"/>
            <a:ext cx="1146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实  像</a:t>
            </a:r>
            <a:endParaRPr lang="zh-CN" altLang="en-US" sz="2800" dirty="0">
              <a:solidFill>
                <a:srgbClr val="000000"/>
              </a:solidFill>
              <a:latin typeface="华文中宋" charset="0"/>
              <a:ea typeface="华文中宋" charset="0"/>
              <a:cs typeface="华文中宋" charset="0"/>
            </a:endParaRPr>
          </a:p>
        </p:txBody>
      </p:sp>
      <p:sp>
        <p:nvSpPr>
          <p:cNvPr id="17428" name="文本框 17433"/>
          <p:cNvSpPr txBox="1">
            <a:spLocks noChangeArrowheads="1"/>
          </p:cNvSpPr>
          <p:nvPr/>
        </p:nvSpPr>
        <p:spPr bwMode="auto">
          <a:xfrm>
            <a:off x="3410617" y="1944762"/>
            <a:ext cx="1133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异  侧</a:t>
            </a:r>
          </a:p>
        </p:txBody>
      </p:sp>
      <p:sp>
        <p:nvSpPr>
          <p:cNvPr id="17429" name="文本框 17434"/>
          <p:cNvSpPr txBox="1">
            <a:spLocks noChangeArrowheads="1"/>
          </p:cNvSpPr>
          <p:nvPr/>
        </p:nvSpPr>
        <p:spPr bwMode="auto">
          <a:xfrm>
            <a:off x="4557530" y="1941680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倒立</a:t>
            </a:r>
            <a:r>
              <a:rPr lang="zh-CN" altLang="zh-CN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等</a:t>
            </a:r>
            <a:r>
              <a:rPr lang="zh-CN" altLang="en-US" b="1" dirty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大</a:t>
            </a:r>
            <a:endParaRPr lang="zh-CN" altLang="en-US" dirty="0">
              <a:solidFill>
                <a:srgbClr val="FF0000"/>
              </a:solidFill>
              <a:latin typeface="华文中宋" charset="0"/>
              <a:ea typeface="华文中宋" charset="0"/>
              <a:cs typeface="华文中宋" charset="0"/>
            </a:endParaRPr>
          </a:p>
        </p:txBody>
      </p:sp>
      <p:sp>
        <p:nvSpPr>
          <p:cNvPr id="17430" name="文本框 17435"/>
          <p:cNvSpPr txBox="1">
            <a:spLocks noChangeArrowheads="1"/>
          </p:cNvSpPr>
          <p:nvPr/>
        </p:nvSpPr>
        <p:spPr bwMode="auto">
          <a:xfrm>
            <a:off x="6447740" y="1896675"/>
            <a:ext cx="1146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实  像</a:t>
            </a:r>
          </a:p>
        </p:txBody>
      </p:sp>
      <p:sp>
        <p:nvSpPr>
          <p:cNvPr id="17431" name="文本框 17437"/>
          <p:cNvSpPr txBox="1">
            <a:spLocks noChangeArrowheads="1"/>
          </p:cNvSpPr>
          <p:nvPr/>
        </p:nvSpPr>
        <p:spPr bwMode="auto">
          <a:xfrm>
            <a:off x="3410617" y="2484115"/>
            <a:ext cx="1133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异  侧</a:t>
            </a:r>
          </a:p>
        </p:txBody>
      </p:sp>
      <p:sp>
        <p:nvSpPr>
          <p:cNvPr id="17432" name="文本框 17438"/>
          <p:cNvSpPr txBox="1">
            <a:spLocks noChangeArrowheads="1"/>
          </p:cNvSpPr>
          <p:nvPr/>
        </p:nvSpPr>
        <p:spPr bwMode="auto">
          <a:xfrm>
            <a:off x="4557530" y="2526745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倒立</a:t>
            </a:r>
            <a:r>
              <a:rPr lang="zh-CN" altLang="zh-CN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放</a:t>
            </a:r>
            <a:r>
              <a:rPr lang="zh-CN" altLang="en-US" b="1" dirty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大</a:t>
            </a:r>
            <a:endParaRPr lang="zh-CN" altLang="en-US" dirty="0">
              <a:solidFill>
                <a:srgbClr val="FF0000"/>
              </a:solidFill>
              <a:latin typeface="华文中宋" charset="0"/>
              <a:ea typeface="华文中宋" charset="0"/>
              <a:cs typeface="华文中宋" charset="0"/>
            </a:endParaRPr>
          </a:p>
        </p:txBody>
      </p:sp>
      <p:sp>
        <p:nvSpPr>
          <p:cNvPr id="17433" name="文本框 17439"/>
          <p:cNvSpPr txBox="1">
            <a:spLocks noChangeArrowheads="1"/>
          </p:cNvSpPr>
          <p:nvPr/>
        </p:nvSpPr>
        <p:spPr bwMode="auto">
          <a:xfrm>
            <a:off x="6447740" y="2481740"/>
            <a:ext cx="1146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实  像</a:t>
            </a:r>
          </a:p>
        </p:txBody>
      </p:sp>
      <p:sp>
        <p:nvSpPr>
          <p:cNvPr id="17434" name="文本框 17440"/>
          <p:cNvSpPr txBox="1">
            <a:spLocks noChangeArrowheads="1"/>
          </p:cNvSpPr>
          <p:nvPr/>
        </p:nvSpPr>
        <p:spPr bwMode="auto">
          <a:xfrm>
            <a:off x="4707015" y="3052577"/>
            <a:ext cx="1120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不成像</a:t>
            </a:r>
          </a:p>
        </p:txBody>
      </p:sp>
      <p:sp>
        <p:nvSpPr>
          <p:cNvPr id="17435" name="文本框 17441"/>
          <p:cNvSpPr txBox="1">
            <a:spLocks noChangeArrowheads="1"/>
          </p:cNvSpPr>
          <p:nvPr/>
        </p:nvSpPr>
        <p:spPr bwMode="auto">
          <a:xfrm>
            <a:off x="3339179" y="3564012"/>
            <a:ext cx="1133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同  侧</a:t>
            </a:r>
          </a:p>
        </p:txBody>
      </p:sp>
      <p:sp>
        <p:nvSpPr>
          <p:cNvPr id="17436" name="文本框 17442"/>
          <p:cNvSpPr txBox="1">
            <a:spLocks noChangeArrowheads="1"/>
          </p:cNvSpPr>
          <p:nvPr/>
        </p:nvSpPr>
        <p:spPr bwMode="auto">
          <a:xfrm>
            <a:off x="4557530" y="3606865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正立</a:t>
            </a:r>
            <a:r>
              <a:rPr lang="zh-CN" altLang="zh-CN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放</a:t>
            </a:r>
            <a:r>
              <a:rPr lang="zh-CN" altLang="en-US" b="1" dirty="0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大</a:t>
            </a:r>
          </a:p>
        </p:txBody>
      </p:sp>
      <p:sp>
        <p:nvSpPr>
          <p:cNvPr id="17437" name="文本框 17443"/>
          <p:cNvSpPr txBox="1">
            <a:spLocks noChangeArrowheads="1"/>
          </p:cNvSpPr>
          <p:nvPr/>
        </p:nvSpPr>
        <p:spPr bwMode="auto">
          <a:xfrm>
            <a:off x="6447740" y="3516855"/>
            <a:ext cx="1146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虚  像</a:t>
            </a:r>
            <a:endParaRPr lang="zh-CN" altLang="en-US" sz="2800" dirty="0">
              <a:solidFill>
                <a:srgbClr val="000000"/>
              </a:solidFill>
              <a:latin typeface="华文中宋" charset="0"/>
              <a:ea typeface="华文中宋" charset="0"/>
              <a:cs typeface="华文中宋" charset="0"/>
            </a:endParaRPr>
          </a:p>
        </p:txBody>
      </p:sp>
      <p:sp>
        <p:nvSpPr>
          <p:cNvPr id="25627" name="文本框 17444"/>
          <p:cNvSpPr txBox="1">
            <a:spLocks noChangeArrowheads="1"/>
          </p:cNvSpPr>
          <p:nvPr/>
        </p:nvSpPr>
        <p:spPr bwMode="auto">
          <a:xfrm>
            <a:off x="7842895" y="816555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应用</a:t>
            </a:r>
          </a:p>
        </p:txBody>
      </p:sp>
      <p:sp>
        <p:nvSpPr>
          <p:cNvPr id="17439" name="文本框 17445"/>
          <p:cNvSpPr txBox="1">
            <a:spLocks noChangeArrowheads="1"/>
          </p:cNvSpPr>
          <p:nvPr/>
        </p:nvSpPr>
        <p:spPr bwMode="auto">
          <a:xfrm>
            <a:off x="7675521" y="1356615"/>
            <a:ext cx="1454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照相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机</a:t>
            </a:r>
            <a:endParaRPr lang="zh-CN" altLang="en-US" sz="2800" b="1" dirty="0">
              <a:solidFill>
                <a:srgbClr val="000000"/>
              </a:solidFill>
              <a:latin typeface="华文中宋" charset="0"/>
              <a:ea typeface="华文中宋" charset="0"/>
              <a:cs typeface="华文中宋" charset="0"/>
            </a:endParaRPr>
          </a:p>
        </p:txBody>
      </p:sp>
      <p:sp>
        <p:nvSpPr>
          <p:cNvPr id="17440" name="文本框 17446"/>
          <p:cNvSpPr txBox="1">
            <a:spLocks noChangeArrowheads="1"/>
          </p:cNvSpPr>
          <p:nvPr/>
        </p:nvSpPr>
        <p:spPr bwMode="auto">
          <a:xfrm>
            <a:off x="7680283" y="1896675"/>
            <a:ext cx="1449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测焦距</a:t>
            </a:r>
          </a:p>
        </p:txBody>
      </p:sp>
      <p:sp>
        <p:nvSpPr>
          <p:cNvPr id="17441" name="文本框 17447"/>
          <p:cNvSpPr txBox="1">
            <a:spLocks noChangeArrowheads="1"/>
          </p:cNvSpPr>
          <p:nvPr/>
        </p:nvSpPr>
        <p:spPr bwMode="auto">
          <a:xfrm>
            <a:off x="7662875" y="2436735"/>
            <a:ext cx="1296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幻灯机  投影仪</a:t>
            </a:r>
          </a:p>
        </p:txBody>
      </p:sp>
      <p:sp>
        <p:nvSpPr>
          <p:cNvPr id="17442" name="文本框 17448"/>
          <p:cNvSpPr txBox="1">
            <a:spLocks noChangeArrowheads="1"/>
          </p:cNvSpPr>
          <p:nvPr/>
        </p:nvSpPr>
        <p:spPr bwMode="auto">
          <a:xfrm>
            <a:off x="7680283" y="3561860"/>
            <a:ext cx="1449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中宋" charset="0"/>
                <a:ea typeface="华文中宋" charset="0"/>
                <a:cs typeface="华文中宋" charset="0"/>
              </a:rPr>
              <a:t>放大镜</a:t>
            </a:r>
          </a:p>
        </p:txBody>
      </p:sp>
      <p:sp>
        <p:nvSpPr>
          <p:cNvPr id="25632" name="文本框 1"/>
          <p:cNvSpPr txBox="1">
            <a:spLocks noChangeArrowheads="1"/>
          </p:cNvSpPr>
          <p:nvPr/>
        </p:nvSpPr>
        <p:spPr bwMode="auto">
          <a:xfrm>
            <a:off x="520368" y="1882849"/>
            <a:ext cx="1097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u 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</a:rPr>
              <a:t>=2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altLang="zh-CN" sz="28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33" name="文本框 2"/>
          <p:cNvSpPr txBox="1">
            <a:spLocks noChangeArrowheads="1"/>
          </p:cNvSpPr>
          <p:nvPr/>
        </p:nvSpPr>
        <p:spPr bwMode="auto">
          <a:xfrm>
            <a:off x="352382" y="2467446"/>
            <a:ext cx="154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  <a:sym typeface="Arial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&lt;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u 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  <a:sym typeface="Arial" charset="0"/>
              </a:rPr>
              <a:t>&lt;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altLang="zh-CN" sz="28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34" name="文本框 4"/>
          <p:cNvSpPr txBox="1">
            <a:spLocks noChangeArrowheads="1"/>
          </p:cNvSpPr>
          <p:nvPr/>
        </p:nvSpPr>
        <p:spPr bwMode="auto">
          <a:xfrm>
            <a:off x="637123" y="3060378"/>
            <a:ext cx="918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u= f</a:t>
            </a:r>
            <a:endParaRPr lang="en-US" altLang="zh-CN" sz="28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35" name="文本框 6"/>
          <p:cNvSpPr txBox="1">
            <a:spLocks noChangeArrowheads="1"/>
          </p:cNvSpPr>
          <p:nvPr/>
        </p:nvSpPr>
        <p:spPr bwMode="auto">
          <a:xfrm>
            <a:off x="597090" y="3561860"/>
            <a:ext cx="1097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u 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&lt;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f</a:t>
            </a:r>
            <a:endParaRPr lang="en-US" altLang="zh-CN" sz="2800" i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47" name="文本框 7"/>
          <p:cNvSpPr txBox="1">
            <a:spLocks noChangeArrowheads="1"/>
          </p:cNvSpPr>
          <p:nvPr/>
        </p:nvSpPr>
        <p:spPr bwMode="auto">
          <a:xfrm>
            <a:off x="1776370" y="1342306"/>
            <a:ext cx="1547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&lt;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v 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  <a:sym typeface="宋体" charset="0"/>
              </a:rPr>
              <a:t>&lt;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f</a:t>
            </a:r>
          </a:p>
        </p:txBody>
      </p:sp>
      <p:sp>
        <p:nvSpPr>
          <p:cNvPr id="17448" name="文本框 8"/>
          <p:cNvSpPr txBox="1">
            <a:spLocks noChangeArrowheads="1"/>
          </p:cNvSpPr>
          <p:nvPr/>
        </p:nvSpPr>
        <p:spPr bwMode="auto">
          <a:xfrm>
            <a:off x="1958962" y="1870348"/>
            <a:ext cx="1057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i="1">
                <a:solidFill>
                  <a:srgbClr val="000000"/>
                </a:solidFill>
                <a:latin typeface="Times New Roman" charset="0"/>
              </a:rPr>
              <a:t>v </a:t>
            </a:r>
            <a:r>
              <a:rPr lang="en-US" altLang="zh-CN" sz="2800" b="1">
                <a:solidFill>
                  <a:srgbClr val="000000"/>
                </a:solidFill>
                <a:latin typeface="Times New Roman" charset="0"/>
              </a:rPr>
              <a:t>=2</a:t>
            </a:r>
            <a:r>
              <a:rPr lang="en-US" altLang="zh-CN" sz="2800" b="1" i="1">
                <a:solidFill>
                  <a:srgbClr val="000000"/>
                </a:solidFill>
                <a:latin typeface="Times New Roman" charset="0"/>
              </a:rPr>
              <a:t>f</a:t>
            </a:r>
          </a:p>
        </p:txBody>
      </p:sp>
      <p:sp>
        <p:nvSpPr>
          <p:cNvPr id="17449" name="文本框 9"/>
          <p:cNvSpPr txBox="1">
            <a:spLocks noChangeArrowheads="1"/>
          </p:cNvSpPr>
          <p:nvPr/>
        </p:nvSpPr>
        <p:spPr bwMode="auto">
          <a:xfrm>
            <a:off x="2003412" y="2468041"/>
            <a:ext cx="1057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v 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</a:rPr>
              <a:t>&gt;2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f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812883" y="2963014"/>
            <a:ext cx="1476375" cy="5834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809707" y="3535704"/>
            <a:ext cx="1479550" cy="5500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81590" y="4236935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rgbClr val="FF0000"/>
                </a:solidFill>
              </a:rPr>
              <a:t>一倍焦距分虚实；二倍焦距分大小</a:t>
            </a:r>
            <a:endParaRPr kumimoji="1" lang="zh-CN" alt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791677"/>
      </p:ext>
    </p:extLst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17426" grpId="0"/>
      <p:bldP spid="17427" grpId="0"/>
      <p:bldP spid="17428" grpId="0"/>
      <p:bldP spid="17429" grpId="0"/>
      <p:bldP spid="17430" grpId="0"/>
      <p:bldP spid="17431" grpId="0"/>
      <p:bldP spid="17432" grpId="0"/>
      <p:bldP spid="17433" grpId="0"/>
      <p:bldP spid="17434" grpId="0"/>
      <p:bldP spid="17435" grpId="0"/>
      <p:bldP spid="17436" grpId="0"/>
      <p:bldP spid="17437" grpId="0"/>
      <p:bldP spid="17439" grpId="0"/>
      <p:bldP spid="17440" grpId="0"/>
      <p:bldP spid="17441" grpId="0"/>
      <p:bldP spid="17442" grpId="0"/>
      <p:bldP spid="17447" grpId="0"/>
      <p:bldP spid="17448" grpId="0"/>
      <p:bldP spid="174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10" y="186485"/>
            <a:ext cx="5190473" cy="47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2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8262" b="37406"/>
          <a:stretch/>
        </p:blipFill>
        <p:spPr>
          <a:xfrm>
            <a:off x="431540" y="12715"/>
            <a:ext cx="6075675" cy="53312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92664" y="21667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</a:rPr>
              <a:t>物近像远像变大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37185" y="135661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成实像时，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7185" y="284178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</a:rPr>
              <a:t>物远像近像变小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9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81640"/>
            <a:ext cx="7020780" cy="19821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6705" y="1806664"/>
            <a:ext cx="810090" cy="148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82190" y="1806665"/>
            <a:ext cx="810090" cy="148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71600" y="41151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例：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添加适当的透镜。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9751" y="396690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凹透镜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32140" y="396690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凹透镜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32475"/>
          <a:stretch/>
        </p:blipFill>
        <p:spPr>
          <a:xfrm>
            <a:off x="1151620" y="1401620"/>
            <a:ext cx="6840760" cy="231193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1600" y="41151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例：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添加适当的透镜。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71700" y="410192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凸透镜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97125" y="410192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凹透镜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7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66555" y="591530"/>
            <a:ext cx="8112125" cy="187642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：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当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蜡烛与凸透镜的距离是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40cm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时，在光屏上成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放大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的像，则此凸透镜的焦距可能是（  ）</a:t>
            </a:r>
          </a:p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A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</a:rPr>
              <a:t>. 15cm               B. 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20cm</a:t>
            </a:r>
          </a:p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C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35cm               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</a:rPr>
              <a:t>D. 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45cm </a:t>
            </a:r>
            <a:endParaRPr lang="en-US" altLang="zh-CN" sz="28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47275" y="10415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6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66555" y="501520"/>
            <a:ext cx="8112125" cy="255454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例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：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</a:rPr>
              <a:t>当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蜡烛与凸透镜的距离是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40cm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</a:rPr>
              <a:t>时，在光屏上成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缩小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</a:rPr>
              <a:t>的像，则此凸透镜的焦距可能是（  ）</a:t>
            </a:r>
          </a:p>
          <a:p>
            <a:pPr algn="l"/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  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</a:rPr>
              <a:t>A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. 15cm               B. 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20cm</a:t>
            </a:r>
          </a:p>
          <a:p>
            <a:pPr algn="l"/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  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</a:rPr>
              <a:t>C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35cm               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D. 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45cm </a:t>
            </a:r>
            <a:endParaRPr lang="en-US" altLang="zh-CN" sz="32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1610" y="149163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5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76545" y="411510"/>
            <a:ext cx="8112125" cy="35394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例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：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</a:rPr>
              <a:t>将物体放在距离凸透镜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40cm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</a:rPr>
              <a:t>处，在透镜另一侧距透镜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30cm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</a:rPr>
              <a:t>处的光屏上得到一个清晰的像，则此凸透镜的焦距范围是（  ）</a:t>
            </a:r>
          </a:p>
          <a:p>
            <a:pPr marL="514350" indent="-514350" algn="l">
              <a:buAutoNum type="alphaUcPeriod"/>
            </a:pP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</a:rPr>
              <a:t>10cm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&lt;</a:t>
            </a:r>
            <a:r>
              <a:rPr lang="en-US" altLang="zh-CN" sz="3200" b="1" i="1" dirty="0">
                <a:solidFill>
                  <a:schemeClr val="tx1"/>
                </a:solidFill>
                <a:latin typeface="+mn-ea"/>
                <a:ea typeface="+mn-ea"/>
              </a:rPr>
              <a:t>f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&lt;15cm              </a:t>
            </a:r>
            <a:endParaRPr lang="en-US" altLang="zh-CN" sz="32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514350" indent="-514350" algn="l">
              <a:buAutoNum type="alphaUcPeriod"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15cm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&lt;</a:t>
            </a:r>
            <a:r>
              <a:rPr lang="en-US" altLang="zh-CN" sz="3200" i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f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&lt;20cm </a:t>
            </a:r>
            <a:endParaRPr lang="en-US" altLang="zh-CN" sz="3200" dirty="0" smtClean="0">
              <a:solidFill>
                <a:schemeClr val="tx1"/>
              </a:solidFill>
              <a:latin typeface="+mn-ea"/>
              <a:ea typeface="+mn-ea"/>
              <a:sym typeface="黑体" charset="0"/>
            </a:endParaRPr>
          </a:p>
          <a:p>
            <a:pPr algn="l"/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C.20cm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&lt;</a:t>
            </a:r>
            <a:r>
              <a:rPr lang="en-US" altLang="zh-CN" sz="3200" b="1" i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f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&lt;30cm 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</a:rPr>
              <a:t>   </a:t>
            </a:r>
            <a:endParaRPr lang="en-US" altLang="zh-CN" sz="3200" b="1" dirty="0" smtClean="0">
              <a:solidFill>
                <a:schemeClr val="tx1"/>
              </a:solidFill>
              <a:latin typeface="+mn-ea"/>
              <a:ea typeface="+mn-ea"/>
              <a:sym typeface="黑体" charset="0"/>
            </a:endParaRPr>
          </a:p>
          <a:p>
            <a:pPr algn="l"/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D.30cm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&lt;</a:t>
            </a:r>
            <a:r>
              <a:rPr lang="en-US" altLang="zh-CN" sz="3200" b="1" i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f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  <a:sym typeface="黑体" charset="0"/>
              </a:rPr>
              <a:t>&lt;40cm</a:t>
            </a:r>
            <a:endParaRPr lang="en-US" altLang="zh-CN" sz="32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87235" y="144662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B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1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787900" y="2356247"/>
            <a:ext cx="4535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96525" y="231490"/>
            <a:ext cx="85979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　</a:t>
            </a:r>
            <a:r>
              <a:rPr lang="zh-CN" altLang="en-US" sz="2800" dirty="0" smtClean="0">
                <a:solidFill>
                  <a:srgbClr val="FF0000"/>
                </a:solidFill>
                <a:latin typeface="宋体" charset="0"/>
              </a:rPr>
              <a:t>例</a:t>
            </a:r>
            <a:r>
              <a:rPr lang="en-US" altLang="zh-CN" sz="2800" dirty="0" smtClean="0">
                <a:solidFill>
                  <a:srgbClr val="FF0000"/>
                </a:solidFill>
                <a:latin typeface="宋体" charset="0"/>
              </a:rPr>
              <a:t>:</a:t>
            </a:r>
            <a:r>
              <a:rPr lang="zh-CN" altLang="en-US" sz="2800" dirty="0" smtClean="0">
                <a:solidFill>
                  <a:schemeClr val="tx1"/>
                </a:solidFill>
                <a:latin typeface="宋体" charset="0"/>
              </a:rPr>
              <a:t>（</a:t>
            </a:r>
            <a:r>
              <a:rPr lang="en-US" sz="2800" dirty="0">
                <a:solidFill>
                  <a:schemeClr val="tx1"/>
                </a:solidFill>
                <a:latin typeface="宋体" charset="0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）如图所示，把点燃的蜡烛放在</a:t>
            </a:r>
            <a:r>
              <a:rPr lang="en-US" sz="2800" dirty="0">
                <a:solidFill>
                  <a:schemeClr val="tx1"/>
                </a:solidFill>
                <a:latin typeface="宋体" charset="0"/>
              </a:rPr>
              <a:t>___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处，光屏上出现缩小的像，把点燃的蜡烛放在</a:t>
            </a:r>
            <a:r>
              <a:rPr lang="en-US" sz="2800" dirty="0">
                <a:solidFill>
                  <a:schemeClr val="tx1"/>
                </a:solidFill>
                <a:latin typeface="宋体" charset="0"/>
              </a:rPr>
              <a:t>_____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处，光屏上出现放大的像；放在</a:t>
            </a:r>
            <a:r>
              <a:rPr lang="en-US" sz="2800" dirty="0">
                <a:solidFill>
                  <a:schemeClr val="tx1"/>
                </a:solidFill>
                <a:latin typeface="宋体" charset="0"/>
              </a:rPr>
              <a:t>_____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处时，光屏上不会成像。</a:t>
            </a:r>
          </a:p>
          <a:p>
            <a:pPr algn="l">
              <a:lnSpc>
                <a:spcPct val="12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　　（</a:t>
            </a:r>
            <a:r>
              <a:rPr lang="en-US" sz="2800" dirty="0">
                <a:solidFill>
                  <a:schemeClr val="tx1"/>
                </a:solidFill>
                <a:latin typeface="宋体" charset="0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）在物距不断减小的过程中，像距不断</a:t>
            </a:r>
            <a:r>
              <a:rPr lang="en-US" sz="2800" dirty="0" smtClean="0">
                <a:solidFill>
                  <a:schemeClr val="tx1"/>
                </a:solidFill>
                <a:latin typeface="宋体" charset="0"/>
              </a:rPr>
              <a:t>_____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，像的大小不断</a:t>
            </a:r>
            <a:r>
              <a:rPr lang="en-US" sz="2800" dirty="0">
                <a:solidFill>
                  <a:schemeClr val="tx1"/>
                </a:solidFill>
                <a:latin typeface="宋体" charset="0"/>
              </a:rPr>
              <a:t>______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；当物距小于</a:t>
            </a:r>
            <a:r>
              <a:rPr lang="en-US" sz="2800" u="sng" dirty="0" smtClean="0">
                <a:solidFill>
                  <a:schemeClr val="tx1"/>
                </a:solidFill>
                <a:latin typeface="宋体" charset="0"/>
              </a:rPr>
              <a:t>____    _</a:t>
            </a:r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时，无论怎样移动光屏，都不能在光屏上得到烛焰的像。</a:t>
            </a:r>
          </a:p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 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1835151" y="3544491"/>
            <a:ext cx="5472113" cy="1403747"/>
            <a:chOff x="0" y="0"/>
            <a:chExt cx="3976" cy="1497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157" y="163"/>
              <a:ext cx="240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/>
              <a:r>
                <a:rPr lang="en-US" sz="2400" i="1">
                  <a:solidFill>
                    <a:srgbClr val="0066CC"/>
                  </a:solidFill>
                </a:rPr>
                <a:t>A</a:t>
              </a:r>
              <a:endParaRPr lang="en-US" sz="2400" b="0" i="1">
                <a:solidFill>
                  <a:srgbClr val="0066CC"/>
                </a:solidFill>
                <a:latin typeface="Verdana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956" y="163"/>
              <a:ext cx="240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/>
              <a:r>
                <a:rPr lang="en-US" sz="2400" i="1" dirty="0">
                  <a:solidFill>
                    <a:srgbClr val="0066CC"/>
                  </a:solidFill>
                </a:rPr>
                <a:t>D</a:t>
              </a:r>
              <a:endParaRPr lang="en-US" sz="2400" b="0" i="1" dirty="0">
                <a:solidFill>
                  <a:srgbClr val="0066CC"/>
                </a:solidFill>
                <a:latin typeface="Verdana" charset="0"/>
              </a:endParaRP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720" y="180"/>
              <a:ext cx="12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/>
              <a:r>
                <a:rPr lang="en-US" sz="2400" i="1">
                  <a:solidFill>
                    <a:srgbClr val="0066CC"/>
                  </a:solidFill>
                </a:rPr>
                <a:t>B</a:t>
              </a:r>
              <a:endParaRPr lang="en-US" sz="2400" b="0" i="1">
                <a:solidFill>
                  <a:srgbClr val="0066CC"/>
                </a:solidFill>
                <a:latin typeface="Verdana" charset="0"/>
              </a:endParaRP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1040" y="163"/>
              <a:ext cx="134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/>
              <a:r>
                <a:rPr lang="en-US" sz="2400" i="1" dirty="0">
                  <a:solidFill>
                    <a:srgbClr val="0066CC"/>
                  </a:solidFill>
                </a:rPr>
                <a:t>C</a:t>
              </a:r>
              <a:endParaRPr lang="en-US" sz="2400" b="0" i="1" dirty="0">
                <a:solidFill>
                  <a:srgbClr val="0066CC"/>
                </a:solidFill>
                <a:latin typeface="Verdana" charset="0"/>
              </a:endParaRPr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0" y="549"/>
              <a:ext cx="3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764" y="519"/>
              <a:ext cx="3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2354" y="0"/>
              <a:ext cx="136" cy="1095"/>
              <a:chOff x="0" y="0"/>
              <a:chExt cx="406" cy="1290"/>
            </a:xfrm>
          </p:grpSpPr>
          <p:sp>
            <p:nvSpPr>
              <p:cNvPr id="27663" name="未知"/>
              <p:cNvSpPr>
                <a:spLocks/>
              </p:cNvSpPr>
              <p:nvPr/>
            </p:nvSpPr>
            <p:spPr bwMode="auto">
              <a:xfrm>
                <a:off x="0" y="0"/>
                <a:ext cx="196" cy="1290"/>
              </a:xfrm>
              <a:custGeom>
                <a:avLst/>
                <a:gdLst>
                  <a:gd name="T0" fmla="*/ 196 w 196"/>
                  <a:gd name="T1" fmla="*/ 0 h 1290"/>
                  <a:gd name="T2" fmla="*/ 0 w 196"/>
                  <a:gd name="T3" fmla="*/ 630 h 1290"/>
                  <a:gd name="T4" fmla="*/ 196 w 196"/>
                  <a:gd name="T5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" h="1290">
                    <a:moveTo>
                      <a:pt x="196" y="0"/>
                    </a:moveTo>
                    <a:cubicBezTo>
                      <a:pt x="98" y="207"/>
                      <a:pt x="0" y="415"/>
                      <a:pt x="0" y="630"/>
                    </a:cubicBezTo>
                    <a:cubicBezTo>
                      <a:pt x="0" y="845"/>
                      <a:pt x="163" y="1178"/>
                      <a:pt x="196" y="1290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4" name="未知"/>
              <p:cNvSpPr>
                <a:spLocks/>
              </p:cNvSpPr>
              <p:nvPr/>
            </p:nvSpPr>
            <p:spPr bwMode="auto">
              <a:xfrm flipH="1">
                <a:off x="210" y="0"/>
                <a:ext cx="196" cy="1290"/>
              </a:xfrm>
              <a:custGeom>
                <a:avLst/>
                <a:gdLst>
                  <a:gd name="T0" fmla="*/ 196 w 196"/>
                  <a:gd name="T1" fmla="*/ 0 h 1290"/>
                  <a:gd name="T2" fmla="*/ 0 w 196"/>
                  <a:gd name="T3" fmla="*/ 630 h 1290"/>
                  <a:gd name="T4" fmla="*/ 196 w 196"/>
                  <a:gd name="T5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" h="1290">
                    <a:moveTo>
                      <a:pt x="196" y="0"/>
                    </a:moveTo>
                    <a:cubicBezTo>
                      <a:pt x="98" y="207"/>
                      <a:pt x="0" y="415"/>
                      <a:pt x="0" y="630"/>
                    </a:cubicBezTo>
                    <a:cubicBezTo>
                      <a:pt x="0" y="845"/>
                      <a:pt x="163" y="1178"/>
                      <a:pt x="196" y="1290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65" name="Oval 17"/>
            <p:cNvSpPr>
              <a:spLocks noChangeArrowheads="1"/>
            </p:cNvSpPr>
            <p:nvPr/>
          </p:nvSpPr>
          <p:spPr bwMode="auto">
            <a:xfrm>
              <a:off x="2040" y="531"/>
              <a:ext cx="58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Oval 18"/>
            <p:cNvSpPr>
              <a:spLocks noChangeArrowheads="1"/>
            </p:cNvSpPr>
            <p:nvPr/>
          </p:nvSpPr>
          <p:spPr bwMode="auto">
            <a:xfrm>
              <a:off x="3096" y="522"/>
              <a:ext cx="58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1456" y="627"/>
              <a:ext cx="240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/>
              <a:r>
                <a:rPr lang="en-US" sz="2400" i="1" dirty="0">
                  <a:solidFill>
                    <a:srgbClr val="FF0000"/>
                  </a:solidFill>
                </a:rPr>
                <a:t>F</a:t>
              </a:r>
              <a:endParaRPr lang="en-US" sz="2400" b="0" dirty="0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27668" name="Oval 20"/>
            <p:cNvSpPr>
              <a:spLocks noChangeArrowheads="1"/>
            </p:cNvSpPr>
            <p:nvPr/>
          </p:nvSpPr>
          <p:spPr bwMode="auto">
            <a:xfrm>
              <a:off x="1076" y="522"/>
              <a:ext cx="58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1531" y="1107"/>
              <a:ext cx="241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/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i="1" dirty="0">
                  <a:solidFill>
                    <a:srgbClr val="FF0000"/>
                  </a:solidFill>
                </a:rPr>
                <a:t>f</a:t>
              </a:r>
              <a:endParaRPr lang="en-US" sz="2400" b="0" dirty="0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27670" name="Oval 22"/>
            <p:cNvSpPr>
              <a:spLocks noChangeArrowheads="1"/>
            </p:cNvSpPr>
            <p:nvPr/>
          </p:nvSpPr>
          <p:spPr bwMode="auto">
            <a:xfrm>
              <a:off x="1480" y="522"/>
              <a:ext cx="58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2416" y="1122"/>
              <a:ext cx="0" cy="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2008" y="1287"/>
              <a:ext cx="4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 flipH="1">
              <a:off x="752" y="1287"/>
              <a:ext cx="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>
              <a:off x="766" y="762"/>
              <a:ext cx="0" cy="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Oval 27"/>
            <p:cNvSpPr>
              <a:spLocks noChangeArrowheads="1"/>
            </p:cNvSpPr>
            <p:nvPr/>
          </p:nvSpPr>
          <p:spPr bwMode="auto">
            <a:xfrm>
              <a:off x="216" y="522"/>
              <a:ext cx="58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>
              <a:off x="3420" y="195"/>
              <a:ext cx="0" cy="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2986" y="642"/>
              <a:ext cx="240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/>
              <a:r>
                <a:rPr lang="en-US" sz="2400" i="1" dirty="0">
                  <a:solidFill>
                    <a:srgbClr val="FF0000"/>
                  </a:solidFill>
                </a:rPr>
                <a:t>F</a:t>
              </a:r>
              <a:endParaRPr lang="en-US" sz="2400" b="0" dirty="0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27678" name="Text Box 30"/>
            <p:cNvSpPr txBox="1">
              <a:spLocks noChangeArrowheads="1"/>
            </p:cNvSpPr>
            <p:nvPr/>
          </p:nvSpPr>
          <p:spPr bwMode="auto">
            <a:xfrm>
              <a:off x="3466" y="1032"/>
              <a:ext cx="51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/>
              <a:r>
                <a:rPr lang="zh-CN" altLang="en-US" sz="2400">
                  <a:solidFill>
                    <a:srgbClr val="0066CC"/>
                  </a:solidFill>
                  <a:ea typeface="楷体_GB2312" charset="0"/>
                  <a:cs typeface="楷体_GB2312" charset="0"/>
                </a:rPr>
                <a:t>光屏</a:t>
              </a:r>
              <a:endParaRPr lang="zh-CN" altLang="en-US" sz="2400" b="0">
                <a:solidFill>
                  <a:srgbClr val="0066CC"/>
                </a:solidFill>
                <a:latin typeface="Verdana" charset="0"/>
                <a:ea typeface="楷体_GB2312" charset="0"/>
                <a:cs typeface="楷体_GB2312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867255" y="2314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66532" y="8615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39096" y="135661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78071" y="18516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增大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91780" y="23917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变大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97125" y="234672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一倍焦距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7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3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7623"/>
          <a:stretch/>
        </p:blipFill>
        <p:spPr>
          <a:xfrm>
            <a:off x="1151620" y="456515"/>
            <a:ext cx="6930770" cy="42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4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3504" t="19645" r="51618" b="30788"/>
          <a:stretch/>
        </p:blipFill>
        <p:spPr>
          <a:xfrm>
            <a:off x="1511660" y="1131590"/>
            <a:ext cx="1935216" cy="2422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76595"/>
            <a:ext cx="3465385" cy="2385265"/>
          </a:xfrm>
          <a:prstGeom prst="rect">
            <a:avLst/>
          </a:prstGeom>
        </p:spPr>
      </p:pic>
      <p:sp>
        <p:nvSpPr>
          <p:cNvPr id="6" name="Shape 239"/>
          <p:cNvSpPr/>
          <p:nvPr/>
        </p:nvSpPr>
        <p:spPr>
          <a:xfrm>
            <a:off x="386535" y="231490"/>
            <a:ext cx="2025225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chemeClr val="tx1"/>
                </a:solidFill>
                <a:latin typeface="+mn-ea"/>
                <a:ea typeface="+mn-ea"/>
              </a:rPr>
              <a:t>一</a:t>
            </a:r>
            <a:r>
              <a:rPr sz="3200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透镜</a:t>
            </a:r>
            <a:endParaRPr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Shape 239"/>
          <p:cNvSpPr/>
          <p:nvPr/>
        </p:nvSpPr>
        <p:spPr>
          <a:xfrm>
            <a:off x="701570" y="3651870"/>
            <a:ext cx="3420380" cy="1260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中间厚边缘薄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凸透镜</a:t>
            </a:r>
            <a:endParaRPr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Shape 239"/>
          <p:cNvSpPr/>
          <p:nvPr/>
        </p:nvSpPr>
        <p:spPr>
          <a:xfrm>
            <a:off x="4752020" y="3651870"/>
            <a:ext cx="3420380" cy="1260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中间薄边缘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厚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：凹透镜</a:t>
            </a:r>
            <a:endParaRPr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21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9-10-29 上午9.0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176595"/>
            <a:ext cx="7695855" cy="28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8193"/>
          <p:cNvGrpSpPr>
            <a:grpSpLocks/>
          </p:cNvGrpSpPr>
          <p:nvPr/>
        </p:nvGrpSpPr>
        <p:grpSpPr bwMode="auto">
          <a:xfrm>
            <a:off x="1196625" y="1626645"/>
            <a:ext cx="6552248" cy="2051911"/>
            <a:chOff x="0" y="0"/>
            <a:chExt cx="10319" cy="3299"/>
          </a:xfrm>
        </p:grpSpPr>
        <p:grpSp>
          <p:nvGrpSpPr>
            <p:cNvPr id="18" name="组合 8194"/>
            <p:cNvGrpSpPr>
              <a:grpSpLocks/>
            </p:cNvGrpSpPr>
            <p:nvPr/>
          </p:nvGrpSpPr>
          <p:grpSpPr bwMode="auto">
            <a:xfrm>
              <a:off x="2268" y="0"/>
              <a:ext cx="5668" cy="3060"/>
              <a:chOff x="0" y="0"/>
              <a:chExt cx="5668" cy="3060"/>
            </a:xfrm>
          </p:grpSpPr>
          <p:sp>
            <p:nvSpPr>
              <p:cNvPr id="34" name="椭圆 819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75" cy="3061"/>
              </a:xfrm>
              <a:prstGeom prst="ellipse">
                <a:avLst/>
              </a:prstGeom>
              <a:solidFill>
                <a:srgbClr val="666699">
                  <a:alpha val="3999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椭圆 8196"/>
              <p:cNvSpPr>
                <a:spLocks noChangeArrowheads="1"/>
              </p:cNvSpPr>
              <p:nvPr/>
            </p:nvSpPr>
            <p:spPr bwMode="auto">
              <a:xfrm>
                <a:off x="2494" y="0"/>
                <a:ext cx="3175" cy="3061"/>
              </a:xfrm>
              <a:prstGeom prst="ellipse">
                <a:avLst/>
              </a:prstGeom>
              <a:solidFill>
                <a:srgbClr val="666699">
                  <a:alpha val="4392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9" name="图片 8197" descr="透镜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" y="547"/>
              <a:ext cx="1587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直接连接符 8198"/>
            <p:cNvSpPr>
              <a:spLocks noChangeShapeType="1"/>
            </p:cNvSpPr>
            <p:nvPr/>
          </p:nvSpPr>
          <p:spPr bwMode="auto">
            <a:xfrm>
              <a:off x="0" y="1587"/>
              <a:ext cx="1031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椭圆 8199"/>
            <p:cNvSpPr>
              <a:spLocks noChangeArrowheads="1"/>
            </p:cNvSpPr>
            <p:nvPr/>
          </p:nvSpPr>
          <p:spPr bwMode="auto">
            <a:xfrm>
              <a:off x="3765" y="1494"/>
              <a:ext cx="170" cy="17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 scaled="1"/>
            </a:gradFill>
            <a:ln w="0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椭圆 8200"/>
            <p:cNvSpPr>
              <a:spLocks noChangeArrowheads="1"/>
            </p:cNvSpPr>
            <p:nvPr/>
          </p:nvSpPr>
          <p:spPr bwMode="auto">
            <a:xfrm>
              <a:off x="6298" y="1508"/>
              <a:ext cx="170" cy="17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 scaled="1"/>
            </a:gradFill>
            <a:ln w="0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椭圆 8201"/>
            <p:cNvSpPr>
              <a:spLocks noChangeArrowheads="1"/>
            </p:cNvSpPr>
            <p:nvPr/>
          </p:nvSpPr>
          <p:spPr bwMode="auto">
            <a:xfrm>
              <a:off x="5002" y="1488"/>
              <a:ext cx="170" cy="17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 scaled="1"/>
            </a:gradFill>
            <a:ln w="0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文本框 8202"/>
            <p:cNvSpPr txBox="1">
              <a:spLocks noChangeArrowheads="1"/>
            </p:cNvSpPr>
            <p:nvPr/>
          </p:nvSpPr>
          <p:spPr bwMode="auto">
            <a:xfrm>
              <a:off x="3165" y="1709"/>
              <a:ext cx="1508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   </a:t>
              </a:r>
              <a:r>
                <a:rPr lang="en-US" altLang="zh-CN" b="1">
                  <a:solidFill>
                    <a:srgbClr val="FFFF00"/>
                  </a:solidFill>
                </a:rPr>
                <a:t> </a:t>
              </a:r>
              <a:r>
                <a:rPr lang="en-US" altLang="zh-CN" sz="2000" b="1">
                  <a:solidFill>
                    <a:srgbClr val="990000"/>
                  </a:solidFill>
                  <a:latin typeface="Times New Roman" charset="0"/>
                </a:rPr>
                <a:t>C</a:t>
              </a:r>
              <a:r>
                <a:rPr lang="en-US" altLang="zh-CN" sz="2000" b="1" baseline="-25000">
                  <a:solidFill>
                    <a:srgbClr val="99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32" name="文本框 8203"/>
            <p:cNvSpPr txBox="1">
              <a:spLocks noChangeArrowheads="1"/>
            </p:cNvSpPr>
            <p:nvPr/>
          </p:nvSpPr>
          <p:spPr bwMode="auto">
            <a:xfrm>
              <a:off x="5625" y="1683"/>
              <a:ext cx="1508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   </a:t>
              </a:r>
              <a:r>
                <a:rPr lang="zh-CN" altLang="en-US" b="1">
                  <a:solidFill>
                    <a:srgbClr val="FFFF00"/>
                  </a:solidFill>
                </a:rPr>
                <a:t> </a:t>
              </a:r>
              <a:r>
                <a:rPr lang="zh-CN" altLang="en-US" sz="2000" b="1">
                  <a:solidFill>
                    <a:srgbClr val="990000"/>
                  </a:solidFill>
                  <a:latin typeface="Times New Roman" charset="0"/>
                </a:rPr>
                <a:t>C</a:t>
              </a:r>
              <a:r>
                <a:rPr lang="zh-CN" altLang="en-US" sz="2000" b="1" baseline="-25000">
                  <a:solidFill>
                    <a:srgbClr val="99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33" name="文本框 8204"/>
            <p:cNvSpPr txBox="1">
              <a:spLocks noChangeArrowheads="1"/>
            </p:cNvSpPr>
            <p:nvPr/>
          </p:nvSpPr>
          <p:spPr bwMode="auto">
            <a:xfrm>
              <a:off x="4422" y="1588"/>
              <a:ext cx="1508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   </a:t>
              </a:r>
              <a:r>
                <a:rPr lang="zh-CN" altLang="en-US" b="1">
                  <a:solidFill>
                    <a:srgbClr val="FFFF00"/>
                  </a:solidFill>
                </a:rPr>
                <a:t> </a:t>
              </a:r>
              <a:r>
                <a:rPr lang="zh-CN" altLang="en-US" sz="2000" b="1">
                  <a:latin typeface="Times New Roman" charset="0"/>
                </a:rPr>
                <a:t>O</a:t>
              </a:r>
              <a:endParaRPr lang="zh-CN" altLang="en-US" sz="2000" b="1" baseline="-25000">
                <a:latin typeface="Times New Roman" charset="0"/>
              </a:endParaRPr>
            </a:p>
          </p:txBody>
        </p:sp>
      </p:grpSp>
      <p:sp>
        <p:nvSpPr>
          <p:cNvPr id="36" name="文本框 8216"/>
          <p:cNvSpPr txBox="1">
            <a:spLocks noChangeArrowheads="1"/>
          </p:cNvSpPr>
          <p:nvPr/>
        </p:nvSpPr>
        <p:spPr bwMode="auto">
          <a:xfrm>
            <a:off x="3806915" y="4056915"/>
            <a:ext cx="14157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a typeface="隶书" charset="0"/>
                <a:cs typeface="隶书" charset="0"/>
              </a:rPr>
              <a:t>凸透镜</a:t>
            </a:r>
          </a:p>
        </p:txBody>
      </p:sp>
      <p:sp>
        <p:nvSpPr>
          <p:cNvPr id="37" name="圆角矩形标注 8218"/>
          <p:cNvSpPr>
            <a:spLocks noChangeArrowheads="1"/>
          </p:cNvSpPr>
          <p:nvPr/>
        </p:nvSpPr>
        <p:spPr bwMode="auto">
          <a:xfrm>
            <a:off x="4248833" y="1005854"/>
            <a:ext cx="1368425" cy="492919"/>
          </a:xfrm>
          <a:prstGeom prst="wedgeRoundRectCallout">
            <a:avLst>
              <a:gd name="adj1" fmla="val -38907"/>
              <a:gd name="adj2" fmla="val 261713"/>
              <a:gd name="adj3" fmla="val 16667"/>
            </a:avLst>
          </a:prstGeom>
          <a:solidFill>
            <a:srgbClr val="339966">
              <a:alpha val="599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光心(O)</a:t>
            </a:r>
          </a:p>
        </p:txBody>
      </p:sp>
      <p:sp>
        <p:nvSpPr>
          <p:cNvPr id="38" name="圆角矩形标注 8219"/>
          <p:cNvSpPr>
            <a:spLocks noChangeArrowheads="1"/>
          </p:cNvSpPr>
          <p:nvPr/>
        </p:nvSpPr>
        <p:spPr bwMode="auto">
          <a:xfrm>
            <a:off x="6336395" y="1653554"/>
            <a:ext cx="1368425" cy="438495"/>
          </a:xfrm>
          <a:prstGeom prst="wedgeRoundRectCallout">
            <a:avLst>
              <a:gd name="adj1" fmla="val -44708"/>
              <a:gd name="adj2" fmla="val 137676"/>
              <a:gd name="adj3" fmla="val 16667"/>
            </a:avLst>
          </a:prstGeom>
          <a:solidFill>
            <a:srgbClr val="339966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主光轴</a:t>
            </a:r>
          </a:p>
        </p:txBody>
      </p:sp>
    </p:spTree>
    <p:extLst>
      <p:ext uri="{BB962C8B-B14F-4D97-AF65-F5344CB8AC3E}">
        <p14:creationId xmlns:p14="http://schemas.microsoft.com/office/powerpoint/2010/main" val="243933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5" name="组合 8205"/>
          <p:cNvGrpSpPr>
            <a:grpSpLocks/>
          </p:cNvGrpSpPr>
          <p:nvPr/>
        </p:nvGrpSpPr>
        <p:grpSpPr bwMode="auto">
          <a:xfrm>
            <a:off x="1286635" y="1401620"/>
            <a:ext cx="6569075" cy="2008168"/>
            <a:chOff x="0" y="0"/>
            <a:chExt cx="10346" cy="3061"/>
          </a:xfrm>
        </p:grpSpPr>
        <p:sp>
          <p:nvSpPr>
            <p:cNvPr id="13326" name="椭圆 8206"/>
            <p:cNvSpPr>
              <a:spLocks noChangeArrowheads="1"/>
            </p:cNvSpPr>
            <p:nvPr/>
          </p:nvSpPr>
          <p:spPr bwMode="auto">
            <a:xfrm>
              <a:off x="1954" y="0"/>
              <a:ext cx="3175" cy="3061"/>
            </a:xfrm>
            <a:prstGeom prst="ellipse">
              <a:avLst/>
            </a:prstGeom>
            <a:solidFill>
              <a:srgbClr val="666699">
                <a:alpha val="49019"/>
              </a:srgbClr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7" name="椭圆 8207"/>
            <p:cNvSpPr>
              <a:spLocks noChangeArrowheads="1"/>
            </p:cNvSpPr>
            <p:nvPr/>
          </p:nvSpPr>
          <p:spPr bwMode="auto">
            <a:xfrm>
              <a:off x="5244" y="0"/>
              <a:ext cx="3175" cy="3061"/>
            </a:xfrm>
            <a:prstGeom prst="ellipse">
              <a:avLst/>
            </a:prstGeom>
            <a:solidFill>
              <a:srgbClr val="666699">
                <a:alpha val="50194"/>
              </a:srgbClr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8" name="直接连接符 8208"/>
            <p:cNvSpPr>
              <a:spLocks noChangeShapeType="1"/>
            </p:cNvSpPr>
            <p:nvPr/>
          </p:nvSpPr>
          <p:spPr bwMode="auto">
            <a:xfrm flipV="1">
              <a:off x="0" y="1588"/>
              <a:ext cx="10346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3329" name="图片 8209" descr="透镜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" y="660"/>
              <a:ext cx="2154" cy="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椭圆 8210"/>
            <p:cNvSpPr>
              <a:spLocks noChangeArrowheads="1"/>
            </p:cNvSpPr>
            <p:nvPr/>
          </p:nvSpPr>
          <p:spPr bwMode="auto">
            <a:xfrm>
              <a:off x="3426" y="1568"/>
              <a:ext cx="170" cy="17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 scaled="1"/>
            </a:gradFill>
            <a:ln w="0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1" name="椭圆 8211"/>
            <p:cNvSpPr>
              <a:spLocks noChangeArrowheads="1"/>
            </p:cNvSpPr>
            <p:nvPr/>
          </p:nvSpPr>
          <p:spPr bwMode="auto">
            <a:xfrm>
              <a:off x="6703" y="1548"/>
              <a:ext cx="170" cy="17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 scaled="1"/>
            </a:gradFill>
            <a:ln w="0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2" name="椭圆 8212"/>
            <p:cNvSpPr>
              <a:spLocks noChangeArrowheads="1"/>
            </p:cNvSpPr>
            <p:nvPr/>
          </p:nvSpPr>
          <p:spPr bwMode="auto">
            <a:xfrm>
              <a:off x="5101" y="1548"/>
              <a:ext cx="170" cy="17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50000"/>
                </a:gs>
              </a:gsLst>
              <a:lin ang="5400000" scaled="1"/>
            </a:gradFill>
            <a:ln w="0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3" name="文本框 8213"/>
            <p:cNvSpPr txBox="1">
              <a:spLocks noChangeArrowheads="1"/>
            </p:cNvSpPr>
            <p:nvPr/>
          </p:nvSpPr>
          <p:spPr bwMode="auto">
            <a:xfrm>
              <a:off x="2693" y="1715"/>
              <a:ext cx="1508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</a:t>
              </a:r>
              <a:r>
                <a:rPr lang="en-US" altLang="zh-CN" b="1" dirty="0" smtClean="0"/>
                <a:t> </a:t>
              </a:r>
              <a:r>
                <a:rPr lang="en-US" altLang="zh-CN" sz="2000" b="1" dirty="0">
                  <a:latin typeface="Times New Roman" charset="0"/>
                </a:rPr>
                <a:t>C</a:t>
              </a:r>
              <a:r>
                <a:rPr lang="en-US" altLang="zh-CN" sz="2000" b="1" baseline="-25000" dirty="0">
                  <a:latin typeface="Times New Roman" charset="0"/>
                </a:rPr>
                <a:t>1</a:t>
              </a:r>
            </a:p>
          </p:txBody>
        </p:sp>
        <p:sp>
          <p:nvSpPr>
            <p:cNvPr id="13334" name="文本框 8214"/>
            <p:cNvSpPr txBox="1">
              <a:spLocks noChangeArrowheads="1"/>
            </p:cNvSpPr>
            <p:nvPr/>
          </p:nvSpPr>
          <p:spPr bwMode="auto">
            <a:xfrm>
              <a:off x="6238" y="1814"/>
              <a:ext cx="1420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/>
                <a:t>  </a:t>
              </a:r>
              <a:r>
                <a:rPr lang="zh-CN" altLang="en-US" dirty="0" smtClean="0">
                  <a:latin typeface="Times New Roman" charset="0"/>
                </a:rPr>
                <a:t>C</a:t>
              </a:r>
              <a:r>
                <a:rPr lang="zh-CN" altLang="en-US" baseline="-25000" dirty="0" smtClean="0">
                  <a:latin typeface="Times New Roman" charset="0"/>
                </a:rPr>
                <a:t>2</a:t>
              </a:r>
              <a:endParaRPr lang="zh-CN" altLang="en-US" baseline="-25000" dirty="0">
                <a:latin typeface="Times New Roman" charset="0"/>
              </a:endParaRPr>
            </a:p>
          </p:txBody>
        </p:sp>
        <p:sp>
          <p:nvSpPr>
            <p:cNvPr id="13335" name="文本框 8215"/>
            <p:cNvSpPr txBox="1">
              <a:spLocks noChangeArrowheads="1"/>
            </p:cNvSpPr>
            <p:nvPr/>
          </p:nvSpPr>
          <p:spPr bwMode="auto">
            <a:xfrm>
              <a:off x="4449" y="1701"/>
              <a:ext cx="1508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/>
                <a:t>   </a:t>
              </a:r>
              <a:r>
                <a:rPr lang="zh-CN" altLang="en-US" b="1" dirty="0">
                  <a:solidFill>
                    <a:srgbClr val="FFFF00"/>
                  </a:solidFill>
                </a:rPr>
                <a:t> </a:t>
              </a:r>
              <a:endParaRPr lang="zh-CN" altLang="en-US" sz="2000" b="1" baseline="-25000" dirty="0">
                <a:latin typeface="Times New Roman" charset="0"/>
              </a:endParaRPr>
            </a:p>
          </p:txBody>
        </p:sp>
      </p:grpSp>
      <p:sp>
        <p:nvSpPr>
          <p:cNvPr id="13337" name="文本框 8217"/>
          <p:cNvSpPr txBox="1">
            <a:spLocks noChangeArrowheads="1"/>
          </p:cNvSpPr>
          <p:nvPr/>
        </p:nvSpPr>
        <p:spPr bwMode="auto">
          <a:xfrm>
            <a:off x="4031940" y="3966905"/>
            <a:ext cx="14157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a typeface="隶书" charset="0"/>
                <a:cs typeface="隶书" charset="0"/>
              </a:rPr>
              <a:t>凹透镜</a:t>
            </a:r>
          </a:p>
        </p:txBody>
      </p:sp>
      <p:sp>
        <p:nvSpPr>
          <p:cNvPr id="7197" name="圆角矩形标注 8220"/>
          <p:cNvSpPr>
            <a:spLocks noChangeArrowheads="1"/>
          </p:cNvSpPr>
          <p:nvPr/>
        </p:nvSpPr>
        <p:spPr bwMode="auto">
          <a:xfrm>
            <a:off x="4433060" y="997998"/>
            <a:ext cx="1368425" cy="519919"/>
          </a:xfrm>
          <a:prstGeom prst="wedgeRoundRectCallout">
            <a:avLst>
              <a:gd name="adj1" fmla="val -38907"/>
              <a:gd name="adj2" fmla="val 261713"/>
              <a:gd name="adj3" fmla="val 16667"/>
            </a:avLst>
          </a:prstGeom>
          <a:solidFill>
            <a:srgbClr val="339966">
              <a:alpha val="599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光心(O)</a:t>
            </a:r>
          </a:p>
        </p:txBody>
      </p:sp>
      <p:sp>
        <p:nvSpPr>
          <p:cNvPr id="7198" name="圆角矩形标注 8221"/>
          <p:cNvSpPr>
            <a:spLocks noChangeArrowheads="1"/>
          </p:cNvSpPr>
          <p:nvPr/>
        </p:nvSpPr>
        <p:spPr bwMode="auto">
          <a:xfrm>
            <a:off x="6920672" y="1563544"/>
            <a:ext cx="1368425" cy="462515"/>
          </a:xfrm>
          <a:prstGeom prst="wedgeRoundRectCallout">
            <a:avLst>
              <a:gd name="adj1" fmla="val -44708"/>
              <a:gd name="adj2" fmla="val 137676"/>
              <a:gd name="adj3" fmla="val 16667"/>
            </a:avLst>
          </a:prstGeom>
          <a:solidFill>
            <a:srgbClr val="339966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charset="0"/>
                <a:ea typeface="华文中宋" charset="0"/>
                <a:cs typeface="华文中宋" charset="0"/>
              </a:rPr>
              <a:t>主光轴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68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 bldLvl="0" animBg="1"/>
      <p:bldP spid="719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8712</TotalTime>
  <Words>560</Words>
  <Application>Microsoft Macintosh PowerPoint</Application>
  <PresentationFormat>全屏显示(16:9)</PresentationFormat>
  <Paragraphs>209</Paragraphs>
  <Slides>46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2020-03-08T13:05:03Z</dcterms:modified>
</cp:coreProperties>
</file>