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73" r:id="rId2"/>
    <p:sldId id="299" r:id="rId3"/>
    <p:sldId id="285" r:id="rId4"/>
    <p:sldId id="308" r:id="rId5"/>
    <p:sldId id="311" r:id="rId6"/>
    <p:sldId id="309" r:id="rId7"/>
    <p:sldId id="301" r:id="rId8"/>
    <p:sldId id="329" r:id="rId9"/>
    <p:sldId id="300" r:id="rId10"/>
    <p:sldId id="313" r:id="rId11"/>
    <p:sldId id="330" r:id="rId12"/>
    <p:sldId id="314" r:id="rId13"/>
    <p:sldId id="302" r:id="rId14"/>
    <p:sldId id="307" r:id="rId15"/>
    <p:sldId id="317" r:id="rId16"/>
    <p:sldId id="319" r:id="rId17"/>
    <p:sldId id="320" r:id="rId18"/>
    <p:sldId id="321" r:id="rId19"/>
    <p:sldId id="331" r:id="rId20"/>
    <p:sldId id="333" r:id="rId21"/>
    <p:sldId id="325" r:id="rId22"/>
    <p:sldId id="334" r:id="rId23"/>
    <p:sldId id="335" r:id="rId2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E8A"/>
    <a:srgbClr val="62BFAA"/>
    <a:srgbClr val="45A994"/>
    <a:srgbClr val="006762"/>
    <a:srgbClr val="CCEAE4"/>
    <a:srgbClr val="B5E1D8"/>
    <a:srgbClr val="3A3A3A"/>
    <a:srgbClr val="6ABC6E"/>
    <a:srgbClr val="99CA6C"/>
    <a:srgbClr val="006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06" autoAdjust="0"/>
    <p:restoredTop sz="98120" autoAdjust="0"/>
  </p:normalViewPr>
  <p:slideViewPr>
    <p:cSldViewPr snapToGrid="0">
      <p:cViewPr varScale="1">
        <p:scale>
          <a:sx n="150" d="100"/>
          <a:sy n="150" d="100"/>
        </p:scale>
        <p:origin x="-924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CD3C4-6B98-4A67-815F-F0B5C4B3F82D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C8234-9F36-4217-8CB7-C38B880284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316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80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9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32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41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37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99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76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5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7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13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09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0A6C559-DA15-4C3F-8A8E-5BE44F54E11B}"/>
              </a:ext>
            </a:extLst>
          </p:cNvPr>
          <p:cNvSpPr txBox="1"/>
          <p:nvPr/>
        </p:nvSpPr>
        <p:spPr>
          <a:xfrm>
            <a:off x="1764723" y="1860758"/>
            <a:ext cx="5676801" cy="681139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第十七章</a:t>
            </a:r>
            <a:r>
              <a:rPr lang="zh-CN" altLang="en-US" sz="3600" b="1" spc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电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动机与发电机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5">
            <a:extLst>
              <a:ext uri="{FF2B5EF4-FFF2-40B4-BE49-F238E27FC236}">
                <a16:creationId xmlns="" xmlns:a16="http://schemas.microsoft.com/office/drawing/2014/main" id="{AC661369-7F35-4FB2-A688-71209A56C55B}"/>
              </a:ext>
            </a:extLst>
          </p:cNvPr>
          <p:cNvSpPr txBox="1"/>
          <p:nvPr/>
        </p:nvSpPr>
        <p:spPr>
          <a:xfrm>
            <a:off x="6629518" y="341967"/>
            <a:ext cx="2146742" cy="338554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pPr algn="r"/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第一篇</a:t>
            </a:r>
            <a:r>
              <a:rPr lang="zh-CN" altLang="en-US" sz="1600" spc="100" dirty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考点过关篇</a:t>
            </a:r>
            <a:endParaRPr lang="zh-CN" altLang="en-US" sz="1600" spc="100" dirty="0">
              <a:solidFill>
                <a:schemeClr val="tx1">
                  <a:alpha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574358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5378634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突破二　直流电动机不转或转速过小的原因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9" y="729830"/>
            <a:ext cx="7991966" cy="13191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　  安装直流电动机模型时，线圈不转的原因主要有电路开路、磁铁无磁性和线圈处于平衡位置等几种情况。转速过小是因为电流小或磁性弱。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7917872" cy="29811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b="1" dirty="0" smtClean="0">
                <a:solidFill>
                  <a:srgbClr val="409E8A"/>
                </a:solidFill>
              </a:rPr>
              <a:t>2 </a:t>
            </a:r>
            <a:r>
              <a:rPr lang="zh-CN" altLang="en-US" dirty="0" smtClean="0"/>
              <a:t>如图</a:t>
            </a:r>
            <a:r>
              <a:rPr lang="en-US" dirty="0" smtClean="0"/>
              <a:t>17-5</a:t>
            </a:r>
            <a:r>
              <a:rPr lang="zh-CN" altLang="en-US" dirty="0" smtClean="0"/>
              <a:t>所示，正确连接好直流电动机模型的电路后，合上开关，电动机不转，试列出可能产生故障的原因及相应的排除故障的方法。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）磁铁无磁性，排除故障的办法：</a:t>
            </a:r>
            <a:r>
              <a:rPr lang="zh-CN" altLang="en-US" u="sng" dirty="0" smtClean="0"/>
              <a:t>　     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）线圈处于平衡位置，排除故障的办法：</a:t>
            </a:r>
            <a:r>
              <a:rPr lang="zh-CN" altLang="en-US" u="sng" dirty="0" smtClean="0"/>
              <a:t>　　　　　　　　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）电刷和换向器接触不良，排除故障的办法：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u="sng" dirty="0" smtClean="0"/>
              <a:t>                                      </a:t>
            </a:r>
            <a:r>
              <a:rPr lang="zh-CN" altLang="en-US" u="sng" dirty="0" smtClean="0"/>
              <a:t>　</a:t>
            </a:r>
            <a:r>
              <a:rPr lang="zh-CN" altLang="en-US" dirty="0" smtClean="0"/>
              <a:t>。</a:t>
            </a:r>
            <a:endParaRPr lang="zh-CN" altLang="en-US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759986" y="1140123"/>
            <a:ext cx="108376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更换磁铁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G629.EPS" descr="id:214750393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38599" y="1243520"/>
            <a:ext cx="2564350" cy="210928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7202620" y="3768263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17-5</a:t>
            </a:r>
            <a:endParaRPr lang="zh-CN" altLang="en-US" sz="1400" dirty="0" smtClean="0"/>
          </a:p>
        </p:txBody>
      </p:sp>
      <p:sp>
        <p:nvSpPr>
          <p:cNvPr id="10" name="矩形 9"/>
          <p:cNvSpPr/>
          <p:nvPr/>
        </p:nvSpPr>
        <p:spPr>
          <a:xfrm>
            <a:off x="1349955" y="2008712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用外力让线圈转过平衡位置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86908" y="2828518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可压紧电刷与换向器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798786" y="327706"/>
            <a:ext cx="7922650" cy="21501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通电线圈在磁场力的作用下才能运动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如果磁铁失去磁性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电动机就不会转动。电动机靠换向器改变线圈中电流的方向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使线圈连续转动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但若换向器接触不良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则不能使线圈连续转动。线圈通过平衡位置时靠的是惯性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但线圈如果原来是静止在平衡位置的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那么在无外力作用的情况下线圈将继续保持静止的状态。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09887" y="248054"/>
            <a:ext cx="8152759" cy="293226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邵阳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电动自行车、电动摩托车、电动汽车、电动公交车等已广泛应用于现代生活中。它们都是利用电动机来工作的，电动机工作过程中的能量转化情况主要是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电能转化成内能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电能转化成机械能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机械能转化成电能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太阳能转化成机械能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420347" y="1096244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24186" y="353562"/>
            <a:ext cx="7922137" cy="29811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淄博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17-6</a:t>
            </a:r>
            <a:r>
              <a:rPr lang="zh-CN" altLang="en-US" dirty="0" smtClean="0"/>
              <a:t>所示是“探究通电导线在磁场中受力”的实验装置。瞬间接通电路，原来静止的导线</a:t>
            </a:r>
            <a:r>
              <a:rPr lang="en-US" dirty="0" err="1" smtClean="0"/>
              <a:t>ab</a:t>
            </a:r>
            <a:r>
              <a:rPr lang="zh-CN" altLang="en-US" dirty="0" smtClean="0"/>
              <a:t>向右运动。要使导线</a:t>
            </a:r>
            <a:r>
              <a:rPr lang="en-US" dirty="0" err="1" smtClean="0"/>
              <a:t>ab</a:t>
            </a:r>
            <a:r>
              <a:rPr lang="zh-CN" altLang="en-US" dirty="0" smtClean="0"/>
              <a:t>向左运动，可行的措施是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将磁体的</a:t>
            </a:r>
            <a:r>
              <a:rPr lang="en-US" dirty="0" smtClean="0"/>
              <a:t>N</a:t>
            </a:r>
            <a:r>
              <a:rPr lang="zh-CN" altLang="en-US" dirty="0" smtClean="0"/>
              <a:t>、</a:t>
            </a:r>
            <a:r>
              <a:rPr lang="en-US" dirty="0" smtClean="0"/>
              <a:t>S</a:t>
            </a:r>
            <a:r>
              <a:rPr lang="zh-CN" altLang="en-US" dirty="0" smtClean="0"/>
              <a:t>极对调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增大电源电压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换用磁性更强的磁体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将磁体的</a:t>
            </a:r>
            <a:r>
              <a:rPr lang="en-US" dirty="0" smtClean="0"/>
              <a:t>N</a:t>
            </a:r>
            <a:r>
              <a:rPr lang="zh-CN" altLang="en-US" dirty="0" smtClean="0"/>
              <a:t>、</a:t>
            </a:r>
            <a:r>
              <a:rPr lang="en-US" dirty="0" smtClean="0"/>
              <a:t>S</a:t>
            </a:r>
            <a:r>
              <a:rPr lang="zh-CN" altLang="en-US" dirty="0" smtClean="0"/>
              <a:t>极对调，同时改变电流的方向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073606" y="1215194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19LZ216.EPS" descr="id:214750395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91209" y="1206066"/>
            <a:ext cx="3734182" cy="1736829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6708634" y="3116621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17-6</a:t>
            </a:r>
            <a:endParaRPr lang="zh-CN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89017" y="292016"/>
            <a:ext cx="8060693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昆明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17-7</a:t>
            </a:r>
            <a:r>
              <a:rPr lang="zh-CN" altLang="en-US" dirty="0" smtClean="0"/>
              <a:t>所示是“探究产生感应电流条件”的实验，下列说法正确的是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17-7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只要导体</a:t>
            </a:r>
            <a:r>
              <a:rPr lang="en-US" dirty="0" smtClean="0"/>
              <a:t>AB</a:t>
            </a:r>
            <a:r>
              <a:rPr lang="zh-CN" altLang="en-US" dirty="0" smtClean="0"/>
              <a:t>在磁场中运动，灵敏电流计的指针就会发生偏转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对调两个磁极方向，灵敏电流计的指针偏转方向发生改变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改变导体</a:t>
            </a:r>
            <a:r>
              <a:rPr lang="en-US" dirty="0" smtClean="0"/>
              <a:t>AB</a:t>
            </a:r>
            <a:r>
              <a:rPr lang="zh-CN" altLang="en-US" dirty="0" smtClean="0"/>
              <a:t>切割磁感线的方向，灵敏电流计的指针偏转方向不发生改变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电磁感应是把电能转化为机械能</a:t>
            </a:r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519892" y="708373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20WLZT1909.EPS" descr="id:2147503958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97351" y="928628"/>
            <a:ext cx="2098014" cy="149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38385" y="327185"/>
            <a:ext cx="4096373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宁夏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17-8</a:t>
            </a:r>
            <a:r>
              <a:rPr lang="zh-CN" altLang="en-US" dirty="0" smtClean="0"/>
              <a:t>所示，下列关于物理实验表述正确的是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图甲实验揭示了电流的周围存在磁场，应用是电磁铁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图乙实验揭示了通电导体在磁场中受力运动，应用是发电机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图丙实验是电磁感应现象，应用是电动机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图丁实验电源的左端是正极，小磁针</a:t>
            </a:r>
            <a:r>
              <a:rPr lang="en-US" dirty="0" smtClean="0"/>
              <a:t>A</a:t>
            </a:r>
            <a:r>
              <a:rPr lang="zh-CN" altLang="en-US" dirty="0" smtClean="0"/>
              <a:t>端是 </a:t>
            </a:r>
            <a:r>
              <a:rPr lang="en-US" dirty="0" smtClean="0"/>
              <a:t>S</a:t>
            </a:r>
            <a:r>
              <a:rPr lang="zh-CN" altLang="en-US" dirty="0" smtClean="0"/>
              <a:t>极</a:t>
            </a: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137811" y="720700"/>
            <a:ext cx="40966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20WLZT1805.EPS" descr="id:214750396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59833" y="442337"/>
            <a:ext cx="3761926" cy="264770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6403834" y="3248932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17-8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3844123" cy="29811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5.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 </a:t>
            </a:r>
            <a:r>
              <a:rPr lang="zh-CN" altLang="en-US" dirty="0" smtClean="0">
                <a:solidFill>
                  <a:srgbClr val="409E8A"/>
                </a:solidFill>
              </a:rPr>
              <a:t>柳州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17-9</a:t>
            </a:r>
            <a:r>
              <a:rPr lang="zh-CN" altLang="en-US" dirty="0" smtClean="0"/>
              <a:t>所示，某同学将导线</a:t>
            </a:r>
            <a:r>
              <a:rPr lang="en-US" dirty="0" err="1" smtClean="0"/>
              <a:t>ab</a:t>
            </a:r>
            <a:r>
              <a:rPr lang="zh-CN" altLang="en-US" dirty="0" smtClean="0"/>
              <a:t>向左运动，发现灵敏电流计的指针会偏转。若将导线</a:t>
            </a:r>
            <a:r>
              <a:rPr lang="en-US" dirty="0" err="1" smtClean="0"/>
              <a:t>ab</a:t>
            </a:r>
            <a:r>
              <a:rPr lang="zh-CN" altLang="en-US" dirty="0" smtClean="0"/>
              <a:t>向右运动，灵敏电流计指针将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偏转；若保持导线</a:t>
            </a:r>
            <a:r>
              <a:rPr lang="en-US" dirty="0" err="1" smtClean="0"/>
              <a:t>ab</a:t>
            </a:r>
            <a:r>
              <a:rPr lang="zh-CN" altLang="en-US" dirty="0" smtClean="0"/>
              <a:t>在磁场中静止，灵敏电流计指针将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偏转。（均选填“会”或“不会”）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859622" y="1528055"/>
            <a:ext cx="66201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19LZ221.EPS" descr="id:2147503972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59973" y="3261211"/>
            <a:ext cx="2330740" cy="122670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676784" y="239359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不会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1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5234152" y="450798"/>
            <a:ext cx="3469700" cy="25656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由图可知磁感线是上下方向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则导线向左、右运动均能切割磁感线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都会产生感应电流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故灵敏电流计指针都能偏转。导线静止时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不切割磁感线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不会产生感应电流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故灵敏电流计指针不偏转。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091558" y="4142312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17-9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685834" y="259864"/>
            <a:ext cx="5788538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6.</a:t>
            </a:r>
            <a:r>
              <a:rPr lang="zh-CN" altLang="en-US" dirty="0" smtClean="0"/>
              <a:t>同学们在制作电动机模型时，把一段粗漆包线绕成约</a:t>
            </a:r>
            <a:r>
              <a:rPr lang="en-US" dirty="0" smtClean="0"/>
              <a:t>3 cm×2 cm</a:t>
            </a:r>
            <a:r>
              <a:rPr lang="zh-CN" altLang="en-US" dirty="0" smtClean="0"/>
              <a:t>的矩形线圈，漆包线在线圈的两端各伸出约</a:t>
            </a:r>
            <a:r>
              <a:rPr lang="en-US" dirty="0" smtClean="0"/>
              <a:t>3 cm</a:t>
            </a:r>
            <a:r>
              <a:rPr lang="zh-CN" altLang="en-US" dirty="0" smtClean="0"/>
              <a:t>。然后，用小刀刮两端引线的漆皮。用硬金属丝做两个支架，固定在硬纸板上，两个支架分别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与电池的两极相连，把线圈放在支架上，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线圈下放一块强磁铁，如图</a:t>
            </a:r>
            <a:r>
              <a:rPr lang="en-US" dirty="0" smtClean="0"/>
              <a:t>17-10</a:t>
            </a:r>
            <a:r>
              <a:rPr lang="zh-CN" altLang="en-US" dirty="0" smtClean="0"/>
              <a:t>所示。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给线圈通电并用手轻推一下，线圈就会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不停地转下去。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）在漆包线两端用小刀刮去引线的漆皮，刮线的要求是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（选填“</a:t>
            </a:r>
            <a:r>
              <a:rPr lang="en-US" dirty="0" smtClean="0"/>
              <a:t>A</a:t>
            </a:r>
            <a:r>
              <a:rPr lang="zh-CN" altLang="en-US" dirty="0" smtClean="0"/>
              <a:t>”或“</a:t>
            </a:r>
            <a:r>
              <a:rPr lang="en-US" dirty="0" smtClean="0"/>
              <a:t>B</a:t>
            </a:r>
            <a:r>
              <a:rPr lang="zh-CN" altLang="en-US" dirty="0" smtClean="0"/>
              <a:t>”）。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两端全部刮掉</a:t>
            </a:r>
            <a:r>
              <a:rPr lang="en-US" altLang="zh-CN" dirty="0" smtClean="0"/>
              <a:t>	</a:t>
            </a:r>
            <a:r>
              <a:rPr lang="en-US" dirty="0" smtClean="0"/>
              <a:t>B.</a:t>
            </a:r>
            <a:r>
              <a:rPr lang="zh-CN" altLang="en-US" dirty="0" smtClean="0"/>
              <a:t>一端全部刮掉，另一端只刮半周</a:t>
            </a:r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304051" y="3915768"/>
            <a:ext cx="45867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18LW66.EPS" descr="id:214750397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94297" y="1635903"/>
            <a:ext cx="1317880" cy="1433118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064756" y="3269953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17-10</a:t>
            </a:r>
            <a:endParaRPr lang="zh-CN" altLang="en-US" sz="1400" dirty="0"/>
          </a:p>
        </p:txBody>
      </p:sp>
      <p:sp>
        <p:nvSpPr>
          <p:cNvPr id="15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6663559" y="398246"/>
            <a:ext cx="2204669" cy="33966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 （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）将线圈两端引线的漆皮一端全部刮掉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另一端只刮半周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这样在一个半周内受到磁场力的作用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另一个半周没有电流通过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不受磁场力的作用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利用惯性转动。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685834" y="259864"/>
            <a:ext cx="5820069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6.</a:t>
            </a:r>
            <a:r>
              <a:rPr lang="zh-CN" altLang="en-US" dirty="0" smtClean="0"/>
              <a:t>同学们在制作电动机模型时，把一段粗漆包线绕成约</a:t>
            </a:r>
            <a:r>
              <a:rPr lang="en-US" dirty="0" smtClean="0"/>
              <a:t>3 cm×2 cm</a:t>
            </a:r>
            <a:r>
              <a:rPr lang="zh-CN" altLang="en-US" dirty="0" smtClean="0"/>
              <a:t>的矩形线圈，漆包线在线圈的两端各伸出约</a:t>
            </a:r>
            <a:r>
              <a:rPr lang="en-US" dirty="0" smtClean="0"/>
              <a:t>3 cm</a:t>
            </a:r>
            <a:r>
              <a:rPr lang="zh-CN" altLang="en-US" dirty="0" smtClean="0"/>
              <a:t>。然后，用小刀刮两端引线的漆皮。用硬金属丝做两个支架，固定在硬纸板上，两个支架分别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与电池的两极相连，把线圈放在支架上，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线圈下放一块强磁铁，如图</a:t>
            </a:r>
            <a:r>
              <a:rPr lang="en-US" dirty="0" smtClean="0"/>
              <a:t>17-10</a:t>
            </a:r>
            <a:r>
              <a:rPr lang="zh-CN" altLang="en-US" dirty="0" smtClean="0"/>
              <a:t>所示。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给线圈通电并用手轻推一下，线圈就会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不停地转下去。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）线圈在转动过程中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能转化为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能。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398618" y="3497857"/>
            <a:ext cx="553272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957069" y="358395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机械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3" name="18LW66.EPS" descr="id:214750397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46848" y="1562331"/>
            <a:ext cx="1317880" cy="1433118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274963" y="3080766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17-10</a:t>
            </a:r>
            <a:endParaRPr lang="zh-CN" altLang="en-US" sz="1400" dirty="0"/>
          </a:p>
        </p:txBody>
      </p:sp>
      <p:sp>
        <p:nvSpPr>
          <p:cNvPr id="15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6663560" y="398246"/>
            <a:ext cx="2040292" cy="13191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dirty="0" smtClean="0">
                <a:solidFill>
                  <a:srgbClr val="C00000"/>
                </a:solidFill>
              </a:rPr>
              <a:t>线圈在转动过程中电能转化为机械能。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56296" y="292102"/>
          <a:ext cx="8018341" cy="4274820"/>
        </p:xfrm>
        <a:graphic>
          <a:graphicData uri="http://schemas.openxmlformats.org/drawingml/2006/table">
            <a:tbl>
              <a:tblPr/>
              <a:tblGrid>
                <a:gridCol w="1113045"/>
                <a:gridCol w="3393130"/>
                <a:gridCol w="3512166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b="1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【柳州考情分析】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知识内容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考试要求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考情分析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电动机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与</a:t>
                      </a: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发电机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通过实验，了解通电导线在磁场中会受到力的作用，知道力的方向与哪些因素有关，了解直流电动机的工作原理；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通过实验，探究并了解导体在磁场中运动时产生感应电流的条件；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了解电磁感应在生产、生活中的应用；了解发电机的工作原理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19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年：电磁感应现象及其能量转化；（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18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年：探究电磁感应；（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年：电动机的应用；（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年：磁场对通电导线的作用；（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15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年：探究电磁感应；（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年：发电机的基本构造和工作原理；（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685834" y="259864"/>
            <a:ext cx="5820069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6.</a:t>
            </a:r>
            <a:r>
              <a:rPr lang="zh-CN" altLang="en-US" dirty="0" smtClean="0"/>
              <a:t>同学们在制作电动机模型时，把一段粗漆包线绕成约</a:t>
            </a:r>
            <a:r>
              <a:rPr lang="en-US" dirty="0" smtClean="0"/>
              <a:t>3 cm×2 cm</a:t>
            </a:r>
            <a:r>
              <a:rPr lang="zh-CN" altLang="en-US" dirty="0" smtClean="0"/>
              <a:t>的矩形线圈，漆包线在线圈的两端各伸出约</a:t>
            </a:r>
            <a:r>
              <a:rPr lang="en-US" dirty="0" smtClean="0"/>
              <a:t>3 cm</a:t>
            </a:r>
            <a:r>
              <a:rPr lang="zh-CN" altLang="en-US" dirty="0" smtClean="0"/>
              <a:t>。然后，用小刀刮两端引线的漆皮。用硬金属丝做两个支架，固定在硬纸板上，两个支架分别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与电池的两极相连，把线圈放在支架上，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线圈下放一块强磁铁，如图</a:t>
            </a:r>
            <a:r>
              <a:rPr lang="en-US" dirty="0" smtClean="0"/>
              <a:t>17-10</a:t>
            </a:r>
            <a:r>
              <a:rPr lang="zh-CN" altLang="en-US" dirty="0" smtClean="0"/>
              <a:t>所示。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给线圈通电并用手轻推一下，线圈就会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不停地转下去。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）小华组装好实验装置，接通电源后，发现线圈不能转动，写出一条可能造成该现象的原因：</a:t>
            </a:r>
            <a:r>
              <a:rPr lang="zh-CN" altLang="en-US" u="sng" dirty="0" smtClean="0"/>
              <a:t>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180934" y="4288723"/>
            <a:ext cx="157277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电源电压较低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18LW66.EPS" descr="id:214750397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62766" y="1530800"/>
            <a:ext cx="1317880" cy="1433118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243433" y="2996683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17-10</a:t>
            </a:r>
            <a:endParaRPr lang="zh-CN" altLang="en-US" sz="1400" dirty="0"/>
          </a:p>
        </p:txBody>
      </p:sp>
      <p:sp>
        <p:nvSpPr>
          <p:cNvPr id="15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6663560" y="398246"/>
            <a:ext cx="2040292" cy="25167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 （</a:t>
            </a:r>
            <a:r>
              <a:rPr lang="en-US" dirty="0" smtClean="0">
                <a:solidFill>
                  <a:srgbClr val="C00000"/>
                </a:solidFill>
              </a:rPr>
              <a:t>3</a:t>
            </a:r>
            <a:r>
              <a:rPr lang="zh-CN" altLang="en-US" dirty="0" smtClean="0">
                <a:solidFill>
                  <a:srgbClr val="C00000"/>
                </a:solidFill>
              </a:rPr>
              <a:t>）如果电源电压太低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电路中电流很小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磁场对其无法产生较大的动力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所以可能不会转动。</a:t>
            </a: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38387" y="222081"/>
            <a:ext cx="8121834" cy="13191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7. </a:t>
            </a:r>
            <a:r>
              <a:rPr lang="zh-CN" altLang="en-US" dirty="0" smtClean="0"/>
              <a:t>发电机是如何发电的呢？同学们用如图</a:t>
            </a:r>
            <a:r>
              <a:rPr lang="en-US" dirty="0" smtClean="0"/>
              <a:t>17-11</a:t>
            </a:r>
            <a:r>
              <a:rPr lang="zh-CN" altLang="en-US" dirty="0" smtClean="0"/>
              <a:t>所示的装置进行探究。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）当导体</a:t>
            </a:r>
            <a:r>
              <a:rPr lang="en-US" dirty="0" err="1" smtClean="0"/>
              <a:t>ab</a:t>
            </a:r>
            <a:r>
              <a:rPr lang="zh-CN" altLang="en-US" dirty="0" smtClean="0"/>
              <a:t>静止悬挂起来后，闭合开关，灵敏电流计指针不偏转，说明电路中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（选填“有”或“无”）电流产生。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7580935" y="2431868"/>
            <a:ext cx="944774" cy="35778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17-11</a:t>
            </a:r>
            <a:endParaRPr lang="zh-CN" altLang="en-US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295626" y="109431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无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14" name="19LZ222.EPS" descr="id:214750398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5762" y="761173"/>
            <a:ext cx="1851358" cy="144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4461643" y="1427873"/>
          <a:ext cx="4472151" cy="2926080"/>
        </p:xfrm>
        <a:graphic>
          <a:graphicData uri="http://schemas.openxmlformats.org/drawingml/2006/table">
            <a:tbl>
              <a:tblPr/>
              <a:tblGrid>
                <a:gridCol w="362606"/>
                <a:gridCol w="882869"/>
                <a:gridCol w="1492469"/>
                <a:gridCol w="173420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序号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磁体摆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放方向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ab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运动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方向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灵敏电流计指针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偏转情况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N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极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在上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竖直上下运动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不偏转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2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水平向左运动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向右偏转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水平向右运动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向左偏转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4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N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极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在下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竖直上下运动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不偏转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水平向左运动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向左偏转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水平向右运动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向右偏转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48897" y="190550"/>
            <a:ext cx="8006220" cy="45046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smtClean="0"/>
              <a:t>7. </a:t>
            </a:r>
            <a:r>
              <a:rPr lang="zh-CN" altLang="en-US" sz="1600" dirty="0" smtClean="0"/>
              <a:t>发电机是如何发电的呢？同学们用如图</a:t>
            </a:r>
            <a:r>
              <a:rPr lang="en-US" sz="1600" dirty="0" smtClean="0"/>
              <a:t>17-11</a:t>
            </a:r>
            <a:r>
              <a:rPr lang="zh-CN" altLang="en-US" sz="1600" dirty="0" smtClean="0"/>
              <a:t>所示的装置进行探究。</a:t>
            </a:r>
            <a:endParaRPr lang="en-US" altLang="zh-CN" sz="1600" dirty="0" smtClean="0"/>
          </a:p>
          <a:p>
            <a:pPr>
              <a:lnSpc>
                <a:spcPct val="150000"/>
              </a:lnSpc>
            </a:pPr>
            <a:r>
              <a:rPr lang="zh-CN" altLang="en-US" sz="1600" dirty="0" smtClean="0"/>
              <a:t>（</a:t>
            </a:r>
            <a:r>
              <a:rPr lang="en-US" sz="1600" dirty="0" smtClean="0"/>
              <a:t>2</a:t>
            </a:r>
            <a:r>
              <a:rPr lang="zh-CN" altLang="en-US" sz="1600" dirty="0" smtClean="0"/>
              <a:t>）小芳无意间碰到导体</a:t>
            </a:r>
            <a:r>
              <a:rPr lang="en-US" sz="1600" dirty="0" err="1" smtClean="0"/>
              <a:t>ab</a:t>
            </a:r>
            <a:r>
              <a:rPr lang="zh-CN" altLang="en-US" sz="1600" dirty="0" smtClean="0"/>
              <a:t>，导体</a:t>
            </a:r>
            <a:r>
              <a:rPr lang="en-US" sz="1600" dirty="0" err="1" smtClean="0"/>
              <a:t>ab</a:t>
            </a:r>
            <a:r>
              <a:rPr lang="zh-CN" altLang="en-US" sz="1600" dirty="0" smtClean="0"/>
              <a:t>晃动起来，小明发现灵敏电流计指针发生了偏转，就说：“让导体在磁场中运动就可以产生电流”，但小芳说：“不一定，还要看导体怎样运动”。为验证猜想，他们继续探究，</a:t>
            </a:r>
            <a:endParaRPr lang="en-US" altLang="zh-CN" sz="1600" dirty="0" smtClean="0"/>
          </a:p>
          <a:p>
            <a:pPr>
              <a:lnSpc>
                <a:spcPct val="150000"/>
              </a:lnSpc>
            </a:pPr>
            <a:r>
              <a:rPr lang="zh-CN" altLang="en-US" sz="1600" dirty="0" smtClean="0"/>
              <a:t>并把观察到的现象记录在下表中：</a:t>
            </a:r>
          </a:p>
          <a:p>
            <a:pPr>
              <a:lnSpc>
                <a:spcPct val="150000"/>
              </a:lnSpc>
            </a:pPr>
            <a:r>
              <a:rPr lang="zh-CN" altLang="en-US" sz="1600" dirty="0" smtClean="0"/>
              <a:t>分析实验现象后，同学们一致认为小芳</a:t>
            </a:r>
            <a:endParaRPr lang="en-US" altLang="zh-CN" sz="1600" dirty="0" smtClean="0"/>
          </a:p>
          <a:p>
            <a:pPr>
              <a:lnSpc>
                <a:spcPct val="150000"/>
              </a:lnSpc>
            </a:pPr>
            <a:r>
              <a:rPr lang="zh-CN" altLang="en-US" sz="1600" dirty="0" smtClean="0"/>
              <a:t>的观点是</a:t>
            </a:r>
            <a:r>
              <a:rPr lang="zh-CN" altLang="en-US" sz="1600" u="sng" dirty="0" smtClean="0"/>
              <a:t>　　　　</a:t>
            </a:r>
            <a:r>
              <a:rPr lang="zh-CN" altLang="en-US" sz="1600" dirty="0" smtClean="0"/>
              <a:t>（选填“正确”或</a:t>
            </a:r>
            <a:endParaRPr lang="en-US" altLang="zh-CN" sz="1600" dirty="0" smtClean="0"/>
          </a:p>
          <a:p>
            <a:pPr>
              <a:lnSpc>
                <a:spcPct val="150000"/>
              </a:lnSpc>
            </a:pPr>
            <a:r>
              <a:rPr lang="zh-CN" altLang="en-US" sz="1600" dirty="0" smtClean="0"/>
              <a:t>“错误”）的，比较第</a:t>
            </a:r>
            <a:r>
              <a:rPr lang="en-US" sz="1600" dirty="0" smtClean="0"/>
              <a:t>2</a:t>
            </a:r>
            <a:r>
              <a:rPr lang="zh-CN" altLang="en-US" sz="1600" dirty="0" smtClean="0"/>
              <a:t>、</a:t>
            </a:r>
            <a:r>
              <a:rPr lang="en-US" sz="1600" dirty="0" smtClean="0"/>
              <a:t>3</a:t>
            </a:r>
            <a:r>
              <a:rPr lang="zh-CN" altLang="en-US" sz="1600" dirty="0" smtClean="0"/>
              <a:t>次实验现象</a:t>
            </a:r>
            <a:endParaRPr lang="en-US" altLang="zh-CN" sz="1600" dirty="0" smtClean="0"/>
          </a:p>
          <a:p>
            <a:pPr>
              <a:lnSpc>
                <a:spcPct val="150000"/>
              </a:lnSpc>
            </a:pPr>
            <a:r>
              <a:rPr lang="zh-CN" altLang="en-US" sz="1600" dirty="0" smtClean="0"/>
              <a:t>发现，产生的电流的方向</a:t>
            </a:r>
            <a:endParaRPr lang="en-US" altLang="zh-CN" sz="1600" dirty="0" smtClean="0"/>
          </a:p>
          <a:p>
            <a:pPr>
              <a:lnSpc>
                <a:spcPct val="150000"/>
              </a:lnSpc>
            </a:pPr>
            <a:r>
              <a:rPr lang="zh-CN" altLang="en-US" sz="1600" dirty="0" smtClean="0"/>
              <a:t>跟</a:t>
            </a:r>
            <a:r>
              <a:rPr lang="zh-CN" altLang="en-US" sz="1600" u="sng" dirty="0" smtClean="0"/>
              <a:t>　　　　　　　　　</a:t>
            </a:r>
            <a:r>
              <a:rPr lang="zh-CN" altLang="en-US" sz="1600" dirty="0" smtClean="0"/>
              <a:t>有关；比较第</a:t>
            </a:r>
            <a:r>
              <a:rPr lang="en-US" sz="1600" dirty="0" smtClean="0"/>
              <a:t>3</a:t>
            </a:r>
            <a:r>
              <a:rPr lang="zh-CN" altLang="en-US" sz="1600" dirty="0" smtClean="0"/>
              <a:t>、</a:t>
            </a:r>
            <a:endParaRPr lang="en-US" altLang="zh-CN" sz="1600" dirty="0" smtClean="0"/>
          </a:p>
          <a:p>
            <a:pPr>
              <a:lnSpc>
                <a:spcPct val="150000"/>
              </a:lnSpc>
            </a:pPr>
            <a:r>
              <a:rPr lang="en-US" sz="1600" dirty="0" smtClean="0"/>
              <a:t>6</a:t>
            </a:r>
            <a:r>
              <a:rPr lang="zh-CN" altLang="en-US" sz="1600" dirty="0" smtClean="0"/>
              <a:t>次实验现象发现，产生的电流的方向</a:t>
            </a:r>
            <a:endParaRPr lang="en-US" altLang="zh-CN" sz="1600" dirty="0" smtClean="0"/>
          </a:p>
          <a:p>
            <a:pPr>
              <a:lnSpc>
                <a:spcPct val="150000"/>
              </a:lnSpc>
            </a:pPr>
            <a:r>
              <a:rPr lang="zh-CN" altLang="en-US" sz="1600" dirty="0" smtClean="0"/>
              <a:t>还跟</a:t>
            </a:r>
            <a:r>
              <a:rPr lang="zh-CN" altLang="en-US" sz="1600" u="sng" dirty="0" smtClean="0"/>
              <a:t>　　　　　</a:t>
            </a:r>
            <a:r>
              <a:rPr lang="zh-CN" altLang="en-US" sz="1600" dirty="0" smtClean="0"/>
              <a:t>有关。</a:t>
            </a:r>
            <a:r>
              <a:rPr lang="en-US" sz="1600" dirty="0" smtClean="0"/>
              <a:t> </a:t>
            </a:r>
            <a:endParaRPr lang="zh-CN" altLang="en-US" sz="1600" dirty="0"/>
          </a:p>
        </p:txBody>
      </p:sp>
      <p:sp>
        <p:nvSpPr>
          <p:cNvPr id="18" name="矩形 17"/>
          <p:cNvSpPr/>
          <p:nvPr/>
        </p:nvSpPr>
        <p:spPr>
          <a:xfrm>
            <a:off x="1652978" y="2387083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rgbClr val="C00000"/>
                </a:solidFill>
                <a:latin typeface="+mn-ea"/>
              </a:rPr>
              <a:t>正确</a:t>
            </a:r>
            <a:endParaRPr lang="zh-CN" altLang="en-US" sz="1600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24757" y="3488806"/>
            <a:ext cx="18655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b="1" dirty="0" smtClean="0">
                <a:solidFill>
                  <a:srgbClr val="C00000"/>
                </a:solidFill>
              </a:rPr>
              <a:t>导体的运动方向</a:t>
            </a:r>
            <a:endParaRPr lang="zh-CN" altLang="en-US" sz="1600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235330" y="4257926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rgbClr val="C00000"/>
                </a:solidFill>
                <a:latin typeface="+mn-ea"/>
              </a:rPr>
              <a:t>磁场方向</a:t>
            </a:r>
            <a:endParaRPr lang="zh-CN" altLang="en-US" sz="1600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38387" y="222081"/>
            <a:ext cx="6114358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7. </a:t>
            </a:r>
            <a:r>
              <a:rPr lang="zh-CN" altLang="en-US" dirty="0" smtClean="0"/>
              <a:t>发电机是如何发电的呢？同学们用如图</a:t>
            </a:r>
            <a:r>
              <a:rPr lang="en-US" dirty="0" smtClean="0"/>
              <a:t>17-11</a:t>
            </a:r>
            <a:r>
              <a:rPr lang="zh-CN" altLang="en-US" dirty="0" smtClean="0"/>
              <a:t>所示的装置进行探究。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在整理器材时，小明未断开开关，先撤去蹄形磁铁，有同学发现指针又偏转了。他们再重复刚才的操作，发现灵敏电流计的指针偏转，请教老师后得知，不论是导体运动还是磁体运动，只要闭合电路的一部分导体在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中做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　　　</a:t>
            </a:r>
            <a:r>
              <a:rPr lang="zh-CN" altLang="en-US" dirty="0" smtClean="0"/>
              <a:t>运动，电路中就会产生感应电流，这就是发电机发电的原理，此原理最早是由英国物理学家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发现的。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80935" y="2431868"/>
            <a:ext cx="944774" cy="35778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17-11</a:t>
            </a:r>
            <a:endParaRPr lang="zh-CN" altLang="en-US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352619" y="230300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磁场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25425" y="2712905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切割磁感线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454868" y="3132082"/>
            <a:ext cx="11140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 smtClean="0">
                <a:solidFill>
                  <a:srgbClr val="C00000"/>
                </a:solidFill>
              </a:rPr>
              <a:t>法拉第</a:t>
            </a:r>
            <a:endParaRPr kumimoji="0" lang="zh-CN" altLang="en-US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</p:txBody>
      </p:sp>
      <p:pic>
        <p:nvPicPr>
          <p:cNvPr id="14" name="19LZ222.EPS" descr="id:214750398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5762" y="761173"/>
            <a:ext cx="1851358" cy="144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30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90939" y="665624"/>
            <a:ext cx="7928976" cy="43892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700" b="1" dirty="0" smtClean="0"/>
              <a:t>1.</a:t>
            </a:r>
            <a:r>
              <a:rPr lang="zh-CN" altLang="en-US" sz="1700" b="1" dirty="0" smtClean="0"/>
              <a:t>关于电动机转动的猜想：</a:t>
            </a:r>
            <a:r>
              <a:rPr lang="zh-CN" altLang="en-US" sz="1700" dirty="0" smtClean="0"/>
              <a:t>电动机的转动，可能跟</a:t>
            </a:r>
            <a:r>
              <a:rPr lang="zh-CN" altLang="en-US" sz="1700" u="sng" dirty="0" smtClean="0"/>
              <a:t>　　　      　</a:t>
            </a:r>
            <a:r>
              <a:rPr lang="zh-CN" altLang="en-US" sz="1700" dirty="0" smtClean="0"/>
              <a:t>和</a:t>
            </a:r>
            <a:endParaRPr lang="en-US" altLang="zh-CN" sz="1700" dirty="0" smtClean="0"/>
          </a:p>
          <a:p>
            <a:pPr algn="just">
              <a:lnSpc>
                <a:spcPct val="150000"/>
              </a:lnSpc>
            </a:pPr>
            <a:r>
              <a:rPr lang="zh-CN" altLang="en-US" sz="1700" u="sng" dirty="0" smtClean="0"/>
              <a:t>　　　　　　　　　                  </a:t>
            </a:r>
            <a:r>
              <a:rPr lang="zh-CN" altLang="en-US" sz="1700" dirty="0" smtClean="0"/>
              <a:t>有关。由于磁场对通电线圈产生力的作用，电动机才会转动起来。</a:t>
            </a:r>
            <a:r>
              <a:rPr lang="en-US" sz="1700" dirty="0" smtClean="0"/>
              <a:t> </a:t>
            </a:r>
            <a:endParaRPr lang="zh-CN" altLang="en-US" sz="1700" dirty="0" smtClean="0"/>
          </a:p>
          <a:p>
            <a:pPr algn="just">
              <a:lnSpc>
                <a:spcPct val="150000"/>
              </a:lnSpc>
            </a:pPr>
            <a:r>
              <a:rPr lang="en-US" sz="1700" b="1" dirty="0" smtClean="0"/>
              <a:t>2.</a:t>
            </a:r>
            <a:r>
              <a:rPr lang="zh-CN" altLang="en-US" sz="1700" b="1" dirty="0" smtClean="0"/>
              <a:t>电动机的主要结构：</a:t>
            </a:r>
            <a:r>
              <a:rPr lang="zh-CN" altLang="en-US" sz="1700" dirty="0" smtClean="0"/>
              <a:t>转子、定子、换向器。</a:t>
            </a:r>
          </a:p>
          <a:p>
            <a:pPr algn="just">
              <a:lnSpc>
                <a:spcPct val="150000"/>
              </a:lnSpc>
            </a:pPr>
            <a:r>
              <a:rPr lang="en-US" sz="1700" b="1" dirty="0" smtClean="0"/>
              <a:t>3.</a:t>
            </a:r>
            <a:r>
              <a:rPr lang="zh-CN" altLang="en-US" sz="1700" b="1" dirty="0" smtClean="0"/>
              <a:t>磁场对电流的作用：</a:t>
            </a:r>
            <a:r>
              <a:rPr lang="zh-CN" altLang="en-US" sz="1700" dirty="0" smtClean="0"/>
              <a:t>通电导体在磁场中会受到</a:t>
            </a:r>
            <a:r>
              <a:rPr lang="zh-CN" altLang="en-US" sz="1700" u="sng" dirty="0" smtClean="0"/>
              <a:t>　　　  </a:t>
            </a:r>
            <a:r>
              <a:rPr lang="zh-CN" altLang="en-US" sz="1700" dirty="0" smtClean="0"/>
              <a:t>的作用，力的方向跟</a:t>
            </a:r>
            <a:endParaRPr lang="en-US" altLang="zh-CN" sz="1700" dirty="0" smtClean="0"/>
          </a:p>
          <a:p>
            <a:pPr algn="just">
              <a:lnSpc>
                <a:spcPct val="150000"/>
              </a:lnSpc>
            </a:pPr>
            <a:r>
              <a:rPr lang="zh-CN" altLang="en-US" sz="1700" u="sng" dirty="0" smtClean="0"/>
              <a:t>　　　　　   </a:t>
            </a:r>
            <a:r>
              <a:rPr lang="zh-CN" altLang="en-US" sz="1700" dirty="0" smtClean="0"/>
              <a:t>和</a:t>
            </a:r>
            <a:r>
              <a:rPr lang="zh-CN" altLang="en-US" sz="1700" u="sng" dirty="0" smtClean="0"/>
              <a:t>　　　　　  </a:t>
            </a:r>
            <a:r>
              <a:rPr lang="zh-CN" altLang="en-US" sz="1700" dirty="0" smtClean="0"/>
              <a:t>都有关。通电导体在磁场中受到力的作用时，将</a:t>
            </a:r>
            <a:endParaRPr lang="en-US" altLang="zh-CN" sz="1700" dirty="0" smtClean="0"/>
          </a:p>
          <a:p>
            <a:pPr algn="just">
              <a:lnSpc>
                <a:spcPct val="150000"/>
              </a:lnSpc>
            </a:pPr>
            <a:r>
              <a:rPr lang="zh-CN" altLang="en-US" sz="1700" u="sng" dirty="0" smtClean="0"/>
              <a:t>　　　</a:t>
            </a:r>
            <a:r>
              <a:rPr lang="zh-CN" altLang="en-US" sz="1700" dirty="0" smtClean="0"/>
              <a:t>能转化成</a:t>
            </a:r>
            <a:r>
              <a:rPr lang="zh-CN" altLang="en-US" sz="1700" u="sng" dirty="0" smtClean="0"/>
              <a:t>　　　</a:t>
            </a:r>
            <a:r>
              <a:rPr lang="zh-CN" altLang="en-US" sz="1700" dirty="0" smtClean="0"/>
              <a:t>能。</a:t>
            </a:r>
            <a:r>
              <a:rPr lang="en-US" sz="1700" dirty="0" smtClean="0"/>
              <a:t> </a:t>
            </a:r>
            <a:endParaRPr lang="zh-CN" altLang="en-US" sz="1700" dirty="0" smtClean="0"/>
          </a:p>
          <a:p>
            <a:pPr algn="just">
              <a:lnSpc>
                <a:spcPct val="150000"/>
              </a:lnSpc>
            </a:pPr>
            <a:r>
              <a:rPr lang="en-US" sz="1700" b="1" dirty="0" smtClean="0"/>
              <a:t>4.</a:t>
            </a:r>
            <a:r>
              <a:rPr lang="zh-CN" altLang="en-US" sz="1700" b="1" dirty="0" smtClean="0"/>
              <a:t>直流电动机的工作原理：</a:t>
            </a:r>
            <a:r>
              <a:rPr lang="zh-CN" altLang="en-US" sz="1700" dirty="0" smtClean="0"/>
              <a:t>通电导体在</a:t>
            </a:r>
            <a:r>
              <a:rPr lang="zh-CN" altLang="en-US" sz="1700" u="sng" dirty="0" smtClean="0"/>
              <a:t>　　　</a:t>
            </a:r>
            <a:r>
              <a:rPr lang="zh-CN" altLang="en-US" sz="1700" dirty="0" smtClean="0"/>
              <a:t>中受到力的作用使线圈转动，同时通过</a:t>
            </a:r>
            <a:r>
              <a:rPr lang="zh-CN" altLang="en-US" sz="1700" u="sng" dirty="0" smtClean="0"/>
              <a:t>　　　　　</a:t>
            </a:r>
            <a:r>
              <a:rPr lang="zh-CN" altLang="en-US" sz="1700" dirty="0" smtClean="0"/>
              <a:t>及时改变线圈中的</a:t>
            </a:r>
            <a:r>
              <a:rPr lang="zh-CN" altLang="en-US" sz="1700" u="sng" dirty="0" smtClean="0"/>
              <a:t>　　　　　</a:t>
            </a:r>
            <a:r>
              <a:rPr lang="zh-CN" altLang="en-US" sz="1700" dirty="0" smtClean="0"/>
              <a:t>，以保持线圈的持续转动。</a:t>
            </a:r>
            <a:r>
              <a:rPr lang="en-US" sz="1700" dirty="0" smtClean="0"/>
              <a:t> </a:t>
            </a:r>
            <a:endParaRPr lang="zh-CN" altLang="en-US" sz="1700" dirty="0" smtClean="0"/>
          </a:p>
          <a:p>
            <a:pPr algn="just">
              <a:lnSpc>
                <a:spcPct val="150000"/>
              </a:lnSpc>
            </a:pPr>
            <a:r>
              <a:rPr lang="en-US" sz="1700" b="1" dirty="0" smtClean="0"/>
              <a:t>5.</a:t>
            </a:r>
            <a:r>
              <a:rPr lang="zh-CN" altLang="en-US" sz="1700" b="1" dirty="0" smtClean="0"/>
              <a:t>换向器的作用：</a:t>
            </a:r>
            <a:r>
              <a:rPr lang="zh-CN" altLang="en-US" sz="1700" dirty="0" smtClean="0"/>
              <a:t>当线圈由于惯性刚越过</a:t>
            </a:r>
            <a:r>
              <a:rPr lang="zh-CN" altLang="en-US" sz="1700" u="sng" dirty="0" smtClean="0"/>
              <a:t>　　　   　</a:t>
            </a:r>
            <a:r>
              <a:rPr lang="zh-CN" altLang="en-US" sz="1700" dirty="0" smtClean="0"/>
              <a:t>时，通过换向器立刻改变线圈中的电流方向，使线圈持续转动下去。</a:t>
            </a:r>
            <a:r>
              <a:rPr lang="en-US" sz="1700" dirty="0" smtClean="0"/>
              <a:t> </a:t>
            </a:r>
            <a:endParaRPr lang="zh-CN" altLang="en-US" sz="1700" dirty="0"/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</a:t>
            </a:r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电动机</a:t>
            </a:r>
            <a:endParaRPr lang="zh-CN" altLang="en-US" sz="2000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956011" y="624655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970053" y="1006114"/>
            <a:ext cx="333918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磁场对电流产生力的作用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2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596521" y="2172763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力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991711" y="2523397"/>
            <a:ext cx="103678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电流方向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443931" y="2531833"/>
            <a:ext cx="119264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磁场方向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729655" y="4183117"/>
            <a:ext cx="1107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平衡位置</a:t>
            </a:r>
            <a:endParaRPr kumimoji="0" lang="zh-CN" altLang="en-US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48390" y="302821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电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346461" y="302821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机械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477060" y="343811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磁场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64398" y="379547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换向器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881367" y="379547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电流方向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1505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04193" y="707665"/>
            <a:ext cx="8040413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电磁感应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）由英国物理学家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最先发现，由电磁感应产生的电流叫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电流。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）产生感应电流的条件：电路要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；电路中的一部分导体在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中做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运动。感应电流方向与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方向和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方向有关。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电磁感应的应用：</a:t>
            </a:r>
            <a:r>
              <a:rPr lang="zh-CN" altLang="en-US" dirty="0" smtClean="0"/>
              <a:t>发电机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）发电机的主要结构：转子、定子、铜滑环。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）发电机的工作原理：</a:t>
            </a:r>
            <a:r>
              <a:rPr lang="zh-CN" altLang="en-US" u="sng" dirty="0" smtClean="0"/>
              <a:t>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）发电机发电时的能量转化：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能转化成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能。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035580" y="1083270"/>
            <a:ext cx="916310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法拉第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805127" y="1041230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感应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346029" y="1876323"/>
            <a:ext cx="95118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闭合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630033" y="1904272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007323" y="2300082"/>
            <a:ext cx="138903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切割磁感线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641048" y="2344273"/>
            <a:ext cx="101351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导体运动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468891" y="2347857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468889" y="3525016"/>
            <a:ext cx="148148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电磁感应现象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161345" y="3949661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机械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821565" y="3954744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59408" y="337696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发电机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8" grpId="0"/>
      <p:bldP spid="19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79" y="707665"/>
            <a:ext cx="4632399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如图</a:t>
            </a:r>
            <a:r>
              <a:rPr lang="en-US" dirty="0" smtClean="0"/>
              <a:t>17-1</a:t>
            </a:r>
            <a:r>
              <a:rPr lang="zh-CN" altLang="en-US" dirty="0" smtClean="0"/>
              <a:t>所示的连接电动机模型的实验中，把电源、开关和电动机模型连接起来组成电路， 闭合开关，发现电动机没有转动，用手轻轻拨动一下线圈，电动机连续转动起来，则拨动之前电动机不转的原因是</a:t>
            </a:r>
            <a:r>
              <a:rPr lang="zh-CN" altLang="en-US" u="sng" dirty="0" smtClean="0"/>
              <a:t>　　　　　　　　　　　</a:t>
            </a:r>
            <a:r>
              <a:rPr lang="zh-CN" altLang="en-US" dirty="0" smtClean="0"/>
              <a:t>；如果要使电动机反向转动，可以采取的措施是</a:t>
            </a:r>
            <a:r>
              <a:rPr lang="zh-CN" altLang="en-US" u="sng" dirty="0" smtClean="0"/>
              <a:t>　　　　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116192" y="2709871"/>
            <a:ext cx="2482350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线圈恰好处于平衡位置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162588" y="3532181"/>
            <a:ext cx="232684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对调电池的正、负极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考点三　课本重要图片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G620.EPS" descr="id:214750385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53760" y="1351177"/>
            <a:ext cx="2703601" cy="1886010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6855779" y="3627304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17-1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82266" y="355972"/>
            <a:ext cx="5145568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如图</a:t>
            </a:r>
            <a:r>
              <a:rPr lang="en-US" dirty="0" smtClean="0"/>
              <a:t>17-2</a:t>
            </a:r>
            <a:r>
              <a:rPr lang="zh-CN" altLang="en-US" dirty="0" smtClean="0"/>
              <a:t>所示是扬声器的结构示意图，当有随声音变化的电流通过扬声器的线圈时，线圈与纸盆都随之振动，就会使扬声器发出声音，由此可知，线圈与纸盆振动的原因是</a:t>
            </a:r>
            <a:r>
              <a:rPr lang="zh-CN" altLang="en-US" u="sng" dirty="0" smtClean="0"/>
              <a:t>　　　　　　　　　　　　　    </a:t>
            </a:r>
            <a:r>
              <a:rPr lang="zh-CN" altLang="en-US" dirty="0" smtClean="0"/>
              <a:t>，扬声器发声的能量转化是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能转化为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能。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如图</a:t>
            </a:r>
            <a:r>
              <a:rPr lang="en-US" dirty="0" smtClean="0"/>
              <a:t>17-3</a:t>
            </a:r>
            <a:r>
              <a:rPr lang="zh-CN" altLang="en-US" dirty="0" smtClean="0"/>
              <a:t>所示的动圈式话筒是一个应用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　　   </a:t>
            </a:r>
            <a:r>
              <a:rPr lang="zh-CN" altLang="en-US" dirty="0" smtClean="0"/>
              <a:t>现象的实例。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093087" y="1922379"/>
            <a:ext cx="3447381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通电导体在磁场中受到力的作用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308217" y="2365533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831024" y="2349288"/>
            <a:ext cx="593832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机械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934944" y="3617459"/>
            <a:ext cx="1051511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电磁感应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9" name="G621.EPS" descr="id:214750386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66589" y="461117"/>
            <a:ext cx="2173900" cy="1378193"/>
          </a:xfrm>
          <a:prstGeom prst="rect">
            <a:avLst/>
          </a:prstGeom>
        </p:spPr>
      </p:pic>
      <p:pic>
        <p:nvPicPr>
          <p:cNvPr id="22" name="g622.jpg" descr="id:2147503873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03901" y="2768257"/>
            <a:ext cx="595077" cy="1922483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6929352" y="1966670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17-2</a:t>
            </a:r>
            <a:endParaRPr lang="zh-CN" altLang="en-US" sz="1400" dirty="0"/>
          </a:p>
        </p:txBody>
      </p:sp>
      <p:sp>
        <p:nvSpPr>
          <p:cNvPr id="24" name="矩形 23"/>
          <p:cNvSpPr/>
          <p:nvPr/>
        </p:nvSpPr>
        <p:spPr>
          <a:xfrm>
            <a:off x="7559972" y="4100270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17-3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5841090" cy="68825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电动机和发电机工作原理的理解与辨别</a:t>
            </a:r>
          </a:p>
          <a:p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8436" y="734471"/>
            <a:ext cx="7934143" cy="9037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直流电动机和交流发电机的比较：</a:t>
            </a:r>
            <a:endParaRPr lang="zh-CN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851337" y="1726109"/>
          <a:ext cx="7914290" cy="3108960"/>
        </p:xfrm>
        <a:graphic>
          <a:graphicData uri="http://schemas.openxmlformats.org/drawingml/2006/table">
            <a:tbl>
              <a:tblPr/>
              <a:tblGrid>
                <a:gridCol w="303898"/>
                <a:gridCol w="536931"/>
                <a:gridCol w="3184634"/>
                <a:gridCol w="3888827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项目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电动机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发电机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构造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相同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均由磁体、线圈组成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不同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需要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换向器（两个半铜环），外电路上有电源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用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两个铜环和电刷连接电路，外电路上无电源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5362" name="G624.E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2484" y="2774233"/>
            <a:ext cx="1510863" cy="1208690"/>
          </a:xfrm>
          <a:prstGeom prst="rect">
            <a:avLst/>
          </a:prstGeom>
          <a:noFill/>
        </p:spPr>
      </p:pic>
      <p:pic>
        <p:nvPicPr>
          <p:cNvPr id="15361" name="G625.E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53958" y="2660119"/>
            <a:ext cx="1576552" cy="12031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809296" y="384284"/>
          <a:ext cx="7914290" cy="1943100"/>
        </p:xfrm>
        <a:graphic>
          <a:graphicData uri="http://schemas.openxmlformats.org/drawingml/2006/table">
            <a:tbl>
              <a:tblPr/>
              <a:tblGrid>
                <a:gridCol w="303898"/>
                <a:gridCol w="536931"/>
                <a:gridCol w="4440242"/>
                <a:gridCol w="2633219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项目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电动机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发电机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原理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相同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均受磁场方向影响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不同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磁场对通电线圈的作用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电磁感应现象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用途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相同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两者一起帮助人类利用水能、内能、核能等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不同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电能转化为机械能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机械能转化为电能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4812782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例１</a:t>
            </a:r>
            <a:r>
              <a:rPr lang="zh-CN" altLang="en-US" dirty="0" smtClean="0"/>
              <a:t>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毕节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关于如图</a:t>
            </a:r>
            <a:r>
              <a:rPr lang="en-US" dirty="0" smtClean="0"/>
              <a:t>17-4</a:t>
            </a:r>
            <a:r>
              <a:rPr lang="zh-CN" altLang="en-US" dirty="0" smtClean="0"/>
              <a:t>甲、乙所示的实验，下列说法错误的是（　　）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甲实验可以探究通电导体周围存在磁场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甲实验可以探究电磁感应现象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乙实验可以探究通电导体在磁场中受力情况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乙实验的过程中，电能转化为机械能</a:t>
            </a:r>
          </a:p>
        </p:txBody>
      </p:sp>
      <p:sp>
        <p:nvSpPr>
          <p:cNvPr id="3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951890" y="746234"/>
            <a:ext cx="336331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  <a:latin typeface="+mn-ea"/>
              </a:rPr>
              <a:t>A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20WLZT543.EPS" descr="id:214750391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5179" y="1386987"/>
            <a:ext cx="4171133" cy="1703053"/>
          </a:xfrm>
          <a:prstGeom prst="rect">
            <a:avLst/>
          </a:prstGeom>
        </p:spPr>
      </p:pic>
      <p:sp>
        <p:nvSpPr>
          <p:cNvPr id="9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6032938" y="327706"/>
            <a:ext cx="2688498" cy="3812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由图可知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甲实验为电磁感应实验装置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可以探究电磁感应现象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错误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符合题意</a:t>
            </a:r>
            <a:r>
              <a:rPr lang="en-US" dirty="0" smtClean="0">
                <a:solidFill>
                  <a:srgbClr val="C00000"/>
                </a:solidFill>
              </a:rPr>
              <a:t>,B</a:t>
            </a:r>
            <a:r>
              <a:rPr lang="zh-CN" altLang="en-US" dirty="0" smtClean="0">
                <a:solidFill>
                  <a:srgbClr val="C00000"/>
                </a:solidFill>
              </a:rPr>
              <a:t>正确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不符合题意；乙实验可以探究通电导体在磁场中的受力情况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实验过程中电能转化为机械能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、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正确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不符合题意。</a:t>
            </a:r>
          </a:p>
        </p:txBody>
      </p:sp>
      <p:sp>
        <p:nvSpPr>
          <p:cNvPr id="10" name="矩形 9"/>
          <p:cNvSpPr/>
          <p:nvPr/>
        </p:nvSpPr>
        <p:spPr>
          <a:xfrm>
            <a:off x="2746235" y="2870560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17-4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theme/theme1.xml><?xml version="1.0" encoding="utf-8"?>
<a:theme xmlns:a="http://schemas.openxmlformats.org/drawingml/2006/main" name="1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36000" rIns="36000" bIns="36000" rtlCol="0">
        <a:spAutoFit/>
      </a:bodyPr>
      <a:lstStyle>
        <a:defPPr algn="l">
          <a:lnSpc>
            <a:spcPct val="150000"/>
          </a:lnSpc>
          <a:defRPr sz="1400" dirty="0" smtClean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2684</TotalTime>
  <Words>2974</Words>
  <Application>Microsoft Office PowerPoint</Application>
  <PresentationFormat>全屏显示(16:9)</PresentationFormat>
  <Paragraphs>311</Paragraphs>
  <Slides>23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cp:keywords/>
  <dc:description/>
  <cp:lastModifiedBy>User</cp:lastModifiedBy>
  <cp:revision>1</cp:revision>
  <dcterms:created xsi:type="dcterms:W3CDTF">2018-08-24T06:22:56Z</dcterms:created>
  <dcterms:modified xsi:type="dcterms:W3CDTF">2020-04-08T09:05:29Z</dcterms:modified>
  <cp:category/>
</cp:coreProperties>
</file>