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14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7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8621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2020/4/30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3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4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9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2.png"/><Relationship Id="rId7" Type="http://schemas.openxmlformats.org/officeDocument/2006/relationships/image" Target="../media/image1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4.pn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6.png"/><Relationship Id="rId7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18.png"/><Relationship Id="rId4" Type="http://schemas.openxmlformats.org/officeDocument/2006/relationships/image" Target="../media/image10.png"/><Relationship Id="rId9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4210050" y="2247900"/>
          <a:ext cx="9134475" cy="2247900"/>
          <a:chOff x="4210050" y="2247900"/>
          <a:chExt cx="9134475" cy="2247900"/>
        </a:xfrm>
      </p:grpSpPr>
      <p:sp>
        <p:nvSpPr>
          <p:cNvPr id="2" name="文本框 1"/>
          <p:cNvSpPr txBox="1"/>
          <p:nvPr/>
        </p:nvSpPr>
        <p:spPr>
          <a:xfrm>
            <a:off x="3347864" y="2348880"/>
            <a:ext cx="4924425" cy="839012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4800" u="none" spc="0" dirty="0" smtClean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11.1 功</a:t>
            </a:r>
            <a:endParaRPr lang="en-US" sz="4800" u="none" spc="0" dirty="0">
              <a:solidFill>
                <a:srgbClr val="FFFFFF">
                  <a:alpha val="100000"/>
                </a:srgbClr>
              </a:solidFill>
              <a:latin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58918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9134475" cy="3419475"/>
          <a:chOff x="381000" y="266700"/>
          <a:chExt cx="9134475" cy="3419475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0"/>
            <a:ext cx="85058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做功的两个必要条件</a:t>
            </a:r>
          </a:p>
        </p:txBody>
      </p:sp>
      <p:pic>
        <p:nvPicPr>
          <p:cNvPr id="4" name="图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628650" y="1041400"/>
            <a:ext cx="419100" cy="5588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095375" y="1054100"/>
            <a:ext cx="803910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小铁球沿斜面滚下过程中,重力是否对铁球做功？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733425" y="2921000"/>
            <a:ext cx="8401050" cy="1327286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物体在重力</a:t>
            </a:r>
            <a:b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</a:b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方向移动距</a:t>
            </a:r>
            <a:b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</a:b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离为h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162301" y="3441700"/>
            <a:ext cx="59721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重力做功</a:t>
            </a:r>
          </a:p>
        </p:txBody>
      </p:sp>
      <p:pic>
        <p:nvPicPr>
          <p:cNvPr id="8" name="图片 7"/>
          <p:cNvPicPr/>
          <p:nvPr/>
        </p:nvPicPr>
        <p:blipFill>
          <a:blip r:embed="rId3"/>
          <a:stretch>
            <a:fillRect/>
          </a:stretch>
        </p:blipFill>
        <p:spPr>
          <a:xfrm>
            <a:off x="2257425" y="3479801"/>
            <a:ext cx="800100" cy="520700"/>
          </a:xfrm>
          <a:prstGeom prst="rect">
            <a:avLst/>
          </a:prstGeom>
        </p:spPr>
      </p:pic>
      <p:pic>
        <p:nvPicPr>
          <p:cNvPr id="9" name="图片 8"/>
          <p:cNvPicPr/>
          <p:nvPr/>
        </p:nvPicPr>
        <p:blipFill>
          <a:blip r:embed="rId4"/>
          <a:stretch>
            <a:fillRect/>
          </a:stretch>
        </p:blipFill>
        <p:spPr>
          <a:xfrm>
            <a:off x="4933950" y="1955801"/>
            <a:ext cx="3581400" cy="260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808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9134475" cy="3829050"/>
          <a:chOff x="381000" y="266700"/>
          <a:chExt cx="9134475" cy="3829050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0"/>
            <a:ext cx="85058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三种不做功的情况</a:t>
            </a:r>
          </a:p>
        </p:txBody>
      </p:sp>
      <p:pic>
        <p:nvPicPr>
          <p:cNvPr id="4" name="图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628650" y="1079500"/>
            <a:ext cx="419100" cy="5588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152525" y="1041400"/>
            <a:ext cx="798195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人用力搬大石头，但是没搬动，做了功吗？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162425" y="2489200"/>
            <a:ext cx="497205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s=0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781675" y="2451100"/>
            <a:ext cx="335280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人没做功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715001" y="3022600"/>
            <a:ext cx="34194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(劳而无功)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010025" y="1028700"/>
            <a:ext cx="876300" cy="369332"/>
          </a:xfrm>
          <a:prstGeom prst="rect">
            <a:avLst/>
          </a:prstGeom>
          <a:noFill/>
          <a:ln w="25400" cap="flat" cmpd="sng" algn="ctr">
            <a:solidFill>
              <a:srgbClr val="F65E5E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pic>
        <p:nvPicPr>
          <p:cNvPr id="10" name="图片 9"/>
          <p:cNvPicPr/>
          <p:nvPr/>
        </p:nvPicPr>
        <p:blipFill>
          <a:blip r:embed="rId3"/>
          <a:stretch>
            <a:fillRect/>
          </a:stretch>
        </p:blipFill>
        <p:spPr>
          <a:xfrm>
            <a:off x="4210051" y="1651001"/>
            <a:ext cx="390525" cy="876300"/>
          </a:xfrm>
          <a:prstGeom prst="rect">
            <a:avLst/>
          </a:prstGeom>
        </p:spPr>
      </p:pic>
      <p:pic>
        <p:nvPicPr>
          <p:cNvPr id="11" name="图片 10"/>
          <p:cNvPicPr/>
          <p:nvPr/>
        </p:nvPicPr>
        <p:blipFill>
          <a:blip r:embed="rId4"/>
          <a:stretch>
            <a:fillRect/>
          </a:stretch>
        </p:blipFill>
        <p:spPr>
          <a:xfrm>
            <a:off x="4772026" y="2489201"/>
            <a:ext cx="790575" cy="520700"/>
          </a:xfrm>
          <a:prstGeom prst="rect">
            <a:avLst/>
          </a:prstGeom>
        </p:spPr>
      </p:pic>
      <p:pic>
        <p:nvPicPr>
          <p:cNvPr id="12" name="图片 11"/>
          <p:cNvPicPr/>
          <p:nvPr/>
        </p:nvPicPr>
        <p:blipFill>
          <a:blip r:embed="rId5"/>
          <a:stretch>
            <a:fillRect/>
          </a:stretch>
        </p:blipFill>
        <p:spPr>
          <a:xfrm>
            <a:off x="619126" y="2514600"/>
            <a:ext cx="2143125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811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 animBg="1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9134475" cy="4210050"/>
          <a:chOff x="381000" y="266700"/>
          <a:chExt cx="9134475" cy="4210050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0"/>
            <a:ext cx="85058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三种不做功的情况</a:t>
            </a:r>
          </a:p>
        </p:txBody>
      </p:sp>
      <p:pic>
        <p:nvPicPr>
          <p:cNvPr id="4" name="图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628650" y="1079500"/>
            <a:ext cx="419100" cy="5588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104901" y="1079500"/>
            <a:ext cx="80295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冰壶在平滑的冰面上滑行时，人（手）对冰壶做功了吗？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438525" y="2641600"/>
            <a:ext cx="569595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靠惯性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295901" y="2324100"/>
            <a:ext cx="3838575" cy="88485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此时人手对冰壶</a:t>
            </a:r>
            <a:b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</a:b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的F=0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857875" y="4191000"/>
            <a:ext cx="327660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人没做功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810251" y="4749800"/>
            <a:ext cx="33242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(不劳无功)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076325" y="1041400"/>
            <a:ext cx="3486150" cy="369332"/>
          </a:xfrm>
          <a:prstGeom prst="rect">
            <a:avLst/>
          </a:prstGeom>
          <a:noFill/>
          <a:ln w="25400" cap="flat" cmpd="sng" algn="ctr">
            <a:solidFill>
              <a:srgbClr val="F65E5E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pic>
        <p:nvPicPr>
          <p:cNvPr id="11" name="图片 10"/>
          <p:cNvPicPr/>
          <p:nvPr/>
        </p:nvPicPr>
        <p:blipFill>
          <a:blip r:embed="rId3"/>
          <a:stretch>
            <a:fillRect/>
          </a:stretch>
        </p:blipFill>
        <p:spPr>
          <a:xfrm>
            <a:off x="3619501" y="1714501"/>
            <a:ext cx="390525" cy="876300"/>
          </a:xfrm>
          <a:prstGeom prst="rect">
            <a:avLst/>
          </a:prstGeom>
        </p:spPr>
      </p:pic>
      <p:pic>
        <p:nvPicPr>
          <p:cNvPr id="12" name="图片 11"/>
          <p:cNvPicPr/>
          <p:nvPr/>
        </p:nvPicPr>
        <p:blipFill>
          <a:blip r:embed="rId4"/>
          <a:stretch>
            <a:fillRect/>
          </a:stretch>
        </p:blipFill>
        <p:spPr>
          <a:xfrm>
            <a:off x="4371975" y="2654301"/>
            <a:ext cx="800100" cy="520700"/>
          </a:xfrm>
          <a:prstGeom prst="rect">
            <a:avLst/>
          </a:prstGeom>
        </p:spPr>
      </p:pic>
      <p:pic>
        <p:nvPicPr>
          <p:cNvPr id="13" name="图片 12"/>
          <p:cNvPicPr/>
          <p:nvPr/>
        </p:nvPicPr>
        <p:blipFill>
          <a:blip r:embed="rId3"/>
          <a:stretch>
            <a:fillRect/>
          </a:stretch>
        </p:blipFill>
        <p:spPr>
          <a:xfrm>
            <a:off x="6219825" y="3327401"/>
            <a:ext cx="390525" cy="876300"/>
          </a:xfrm>
          <a:prstGeom prst="rect">
            <a:avLst/>
          </a:prstGeom>
        </p:spPr>
      </p:pic>
      <p:pic>
        <p:nvPicPr>
          <p:cNvPr id="14" name="图片 13"/>
          <p:cNvPicPr/>
          <p:nvPr/>
        </p:nvPicPr>
        <p:blipFill>
          <a:blip r:embed="rId5"/>
          <a:stretch>
            <a:fillRect/>
          </a:stretch>
        </p:blipFill>
        <p:spPr>
          <a:xfrm>
            <a:off x="647700" y="2438400"/>
            <a:ext cx="3142268" cy="31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672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 animBg="1"/>
      <p:bldP spid="11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42875" y="266700"/>
          <a:ext cx="9134475" cy="3609975"/>
          <a:chOff x="142875" y="266700"/>
          <a:chExt cx="9134475" cy="3609975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0"/>
            <a:ext cx="85058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三种不做功的情况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114425" y="1066800"/>
            <a:ext cx="802005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提箱子在水平路上走,“提力”做功了吗？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848101" y="2311400"/>
            <a:ext cx="5286375" cy="1327286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人用的提力的方向是竖直向上，只能</a:t>
            </a:r>
            <a:b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</a:b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对物体产生向上移动的效果，但没有</a:t>
            </a:r>
            <a:b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</a:b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向上移动的效果，所以这个力没做功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457825" y="4457700"/>
            <a:ext cx="367665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(垂直无功)</a:t>
            </a:r>
          </a:p>
        </p:txBody>
      </p:sp>
      <p:pic>
        <p:nvPicPr>
          <p:cNvPr id="7" name="图片 6"/>
          <p:cNvPicPr/>
          <p:nvPr/>
        </p:nvPicPr>
        <p:blipFill>
          <a:blip r:embed="rId2"/>
          <a:stretch>
            <a:fillRect/>
          </a:stretch>
        </p:blipFill>
        <p:spPr>
          <a:xfrm>
            <a:off x="628650" y="1079500"/>
            <a:ext cx="419100" cy="558800"/>
          </a:xfrm>
          <a:prstGeom prst="rect">
            <a:avLst/>
          </a:prstGeom>
        </p:spPr>
      </p:pic>
      <p:pic>
        <p:nvPicPr>
          <p:cNvPr id="8" name="图片 7"/>
          <p:cNvPicPr/>
          <p:nvPr/>
        </p:nvPicPr>
        <p:blipFill>
          <a:blip r:embed="rId3"/>
          <a:stretch>
            <a:fillRect/>
          </a:stretch>
        </p:blipFill>
        <p:spPr>
          <a:xfrm>
            <a:off x="142876" y="2057401"/>
            <a:ext cx="3686175" cy="275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002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9134475" cy="3857625"/>
          <a:chOff x="381000" y="266700"/>
          <a:chExt cx="9134475" cy="3857625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0"/>
            <a:ext cx="85058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三种不做功的情况总结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47701" y="1231900"/>
            <a:ext cx="84867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１、有力作用在物体上，但是在</a:t>
            </a: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力的方向上没有通过的距离</a:t>
            </a: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219201" y="1905000"/>
            <a:ext cx="7915275" cy="88485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有F，但s=0</a:t>
            </a:r>
            <a:r>
              <a:rPr lang="en-US" sz="2300" u="none" spc="0">
                <a:solidFill>
                  <a:srgbClr val="F65E5E">
                    <a:alpha val="100000"/>
                  </a:srgbClr>
                </a:solidFill>
                <a:latin typeface="微软雅黑" panose="020B0503020204020204" charset="-122"/>
              </a:rPr>
              <a:t>（劳而无功）</a:t>
            </a:r>
            <a:br>
              <a:rPr lang="en-US" sz="2300" u="none" spc="0">
                <a:solidFill>
                  <a:srgbClr val="F65E5E">
                    <a:alpha val="100000"/>
                  </a:srgbClr>
                </a:solidFill>
                <a:latin typeface="微软雅黑" panose="020B0503020204020204" charset="-122"/>
              </a:rPr>
            </a:br>
            <a:endParaRPr lang="en-US" sz="2300" u="none" spc="0">
              <a:solidFill>
                <a:srgbClr val="F65E5E">
                  <a:alpha val="100000"/>
                </a:srgbClr>
              </a:solidFill>
              <a:latin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47701" y="2590800"/>
            <a:ext cx="84867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２、有距离，但是</a:t>
            </a: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和距离同一方向上没有力的作用</a:t>
            </a: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190625" y="3251200"/>
            <a:ext cx="7943850" cy="88485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有s,但F=0</a:t>
            </a:r>
            <a:r>
              <a:rPr lang="en-US" sz="2300" u="none" spc="0">
                <a:solidFill>
                  <a:srgbClr val="F65E5E">
                    <a:alpha val="100000"/>
                  </a:srgbClr>
                </a:solidFill>
                <a:latin typeface="微软雅黑" panose="020B0503020204020204" charset="-122"/>
              </a:rPr>
              <a:t>（不劳无功）</a:t>
            </a:r>
            <a:br>
              <a:rPr lang="en-US" sz="2300" u="none" spc="0">
                <a:solidFill>
                  <a:srgbClr val="F65E5E">
                    <a:alpha val="100000"/>
                  </a:srgbClr>
                </a:solidFill>
                <a:latin typeface="微软雅黑" panose="020B0503020204020204" charset="-122"/>
              </a:rPr>
            </a:br>
            <a:endParaRPr lang="en-US" sz="2300" u="none" spc="0">
              <a:solidFill>
                <a:srgbClr val="F65E5E">
                  <a:alpha val="100000"/>
                </a:srgbClr>
              </a:solidFill>
              <a:latin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286251" y="3238500"/>
            <a:ext cx="48482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物体靠惯性运动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38175" y="3962400"/>
            <a:ext cx="8496300" cy="88485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３、有力作用在物体上，也有距离，但是</a:t>
            </a: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力和距离方向是相互</a:t>
            </a:r>
            <a:b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</a:b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        垂直的</a:t>
            </a: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2276475" y="4546600"/>
            <a:ext cx="685800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（即移动的距离不是这个“力”产生的）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209675" y="5143500"/>
            <a:ext cx="7924800" cy="88485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F⊥s</a:t>
            </a:r>
            <a:r>
              <a:rPr lang="en-US" sz="2300" u="none" spc="0">
                <a:solidFill>
                  <a:srgbClr val="F65E5E">
                    <a:alpha val="100000"/>
                  </a:srgbClr>
                </a:solidFill>
                <a:latin typeface="微软雅黑" panose="020B0503020204020204" charset="-122"/>
              </a:rPr>
              <a:t>（垂直无功）</a:t>
            </a:r>
            <a:br>
              <a:rPr lang="en-US" sz="2300" u="none" spc="0">
                <a:solidFill>
                  <a:srgbClr val="F65E5E">
                    <a:alpha val="100000"/>
                  </a:srgbClr>
                </a:solidFill>
                <a:latin typeface="微软雅黑" panose="020B0503020204020204" charset="-122"/>
              </a:rPr>
            </a:br>
            <a:endParaRPr lang="en-US" sz="2300" u="none" spc="0">
              <a:solidFill>
                <a:srgbClr val="F65E5E">
                  <a:alpha val="100000"/>
                </a:srgbClr>
              </a:solidFill>
              <a:latin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99848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9134475" cy="4210050"/>
          <a:chOff x="381000" y="266700"/>
          <a:chExt cx="9134475" cy="4210050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0"/>
            <a:ext cx="85058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判断下列情况是否做功？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123950" y="1092200"/>
            <a:ext cx="80105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运动员举着杠铃不动,人对杠铃做功吗？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943475" y="2844800"/>
            <a:ext cx="419100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∵ 有F，但 s=0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943475" y="3644900"/>
            <a:ext cx="419100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∴ 不做功</a:t>
            </a:r>
          </a:p>
        </p:txBody>
      </p:sp>
      <p:pic>
        <p:nvPicPr>
          <p:cNvPr id="7" name="图片 6"/>
          <p:cNvPicPr/>
          <p:nvPr/>
        </p:nvPicPr>
        <p:blipFill>
          <a:blip r:embed="rId2"/>
          <a:stretch>
            <a:fillRect/>
          </a:stretch>
        </p:blipFill>
        <p:spPr>
          <a:xfrm>
            <a:off x="628650" y="1079500"/>
            <a:ext cx="419100" cy="558800"/>
          </a:xfrm>
          <a:prstGeom prst="rect">
            <a:avLst/>
          </a:prstGeom>
        </p:spPr>
      </p:pic>
      <p:pic>
        <p:nvPicPr>
          <p:cNvPr id="8" name="图片 7"/>
          <p:cNvPicPr/>
          <p:nvPr/>
        </p:nvPicPr>
        <p:blipFill>
          <a:blip r:embed="rId3"/>
          <a:stretch>
            <a:fillRect/>
          </a:stretch>
        </p:blipFill>
        <p:spPr>
          <a:xfrm>
            <a:off x="762000" y="2273301"/>
            <a:ext cx="3581400" cy="33401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val="3436225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9134475" cy="3914775"/>
          <a:chOff x="381000" y="266700"/>
          <a:chExt cx="9134475" cy="3914775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0"/>
            <a:ext cx="85058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判断下列情况是否做功？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133475" y="1079500"/>
            <a:ext cx="800100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踢出去的足球，脚对足球的踢力对足球做功吗？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581525" y="2857500"/>
            <a:ext cx="455295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∵ 有s，但 F=0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581525" y="3517900"/>
            <a:ext cx="455295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∴ 不做功</a:t>
            </a:r>
          </a:p>
        </p:txBody>
      </p:sp>
      <p:pic>
        <p:nvPicPr>
          <p:cNvPr id="7" name="图片 6"/>
          <p:cNvPicPr/>
          <p:nvPr/>
        </p:nvPicPr>
        <p:blipFill>
          <a:blip r:embed="rId2"/>
          <a:stretch>
            <a:fillRect/>
          </a:stretch>
        </p:blipFill>
        <p:spPr>
          <a:xfrm>
            <a:off x="819151" y="2298700"/>
            <a:ext cx="3114675" cy="29210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8" name="图片 7"/>
          <p:cNvPicPr/>
          <p:nvPr/>
        </p:nvPicPr>
        <p:blipFill>
          <a:blip r:embed="rId3"/>
          <a:stretch>
            <a:fillRect/>
          </a:stretch>
        </p:blipFill>
        <p:spPr>
          <a:xfrm>
            <a:off x="628650" y="1079500"/>
            <a:ext cx="41910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36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42900" y="266700"/>
          <a:ext cx="9134475" cy="4124325"/>
          <a:chOff x="342900" y="266700"/>
          <a:chExt cx="9134475" cy="4124325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0"/>
            <a:ext cx="85058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三种不做功的情况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095375" y="1066800"/>
            <a:ext cx="803910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人背着书包在校园走，人对书包做功吗？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038725" y="2489200"/>
            <a:ext cx="409575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∵ F⊥s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038725" y="3200400"/>
            <a:ext cx="409575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∴ 不做功</a:t>
            </a:r>
          </a:p>
        </p:txBody>
      </p:sp>
      <p:pic>
        <p:nvPicPr>
          <p:cNvPr id="7" name="图片 6"/>
          <p:cNvPicPr/>
          <p:nvPr/>
        </p:nvPicPr>
        <p:blipFill>
          <a:blip r:embed="rId2"/>
          <a:stretch>
            <a:fillRect/>
          </a:stretch>
        </p:blipFill>
        <p:spPr>
          <a:xfrm>
            <a:off x="628650" y="1079500"/>
            <a:ext cx="419100" cy="558800"/>
          </a:xfrm>
          <a:prstGeom prst="rect">
            <a:avLst/>
          </a:prstGeom>
        </p:spPr>
      </p:pic>
      <p:pic>
        <p:nvPicPr>
          <p:cNvPr id="8" name="图片 7"/>
          <p:cNvPicPr/>
          <p:nvPr/>
        </p:nvPicPr>
        <p:blipFill>
          <a:blip r:embed="rId3"/>
          <a:stretch>
            <a:fillRect/>
          </a:stretch>
        </p:blipFill>
        <p:spPr>
          <a:xfrm>
            <a:off x="342900" y="2184401"/>
            <a:ext cx="4400550" cy="331470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314451" y="1879600"/>
            <a:ext cx="7820025" cy="88485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F</a:t>
            </a:r>
            <a:b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</a:br>
            <a:endParaRPr lang="en-US" sz="2300" u="none" spc="0">
              <a:solidFill>
                <a:srgbClr val="FFD732">
                  <a:alpha val="100000"/>
                </a:srgbClr>
              </a:solidFill>
              <a:latin typeface="微软雅黑" panose="020B0503020204020204" charset="-122"/>
            </a:endParaRPr>
          </a:p>
        </p:txBody>
      </p:sp>
      <p:pic>
        <p:nvPicPr>
          <p:cNvPr id="10" name="图片 9"/>
          <p:cNvPicPr/>
          <p:nvPr/>
        </p:nvPicPr>
        <p:blipFill>
          <a:blip r:embed="rId4"/>
          <a:stretch>
            <a:fillRect/>
          </a:stretch>
        </p:blipFill>
        <p:spPr>
          <a:xfrm>
            <a:off x="1181101" y="2286001"/>
            <a:ext cx="123825" cy="1231900"/>
          </a:xfrm>
          <a:prstGeom prst="rect">
            <a:avLst/>
          </a:prstGeom>
        </p:spPr>
      </p:pic>
      <p:pic>
        <p:nvPicPr>
          <p:cNvPr id="11" name="图片 10"/>
          <p:cNvPicPr/>
          <p:nvPr/>
        </p:nvPicPr>
        <p:blipFill>
          <a:blip r:embed="rId5"/>
          <a:stretch>
            <a:fillRect/>
          </a:stretch>
        </p:blipFill>
        <p:spPr>
          <a:xfrm>
            <a:off x="1190625" y="3479800"/>
            <a:ext cx="114300" cy="15240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667125" y="1879600"/>
            <a:ext cx="5467350" cy="88485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F</a:t>
            </a:r>
            <a:b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</a:br>
            <a:endParaRPr lang="en-US" sz="2300" u="none" spc="0">
              <a:solidFill>
                <a:srgbClr val="FFD732">
                  <a:alpha val="100000"/>
                </a:srgbClr>
              </a:solidFill>
              <a:latin typeface="微软雅黑" panose="020B0503020204020204" charset="-122"/>
            </a:endParaRPr>
          </a:p>
        </p:txBody>
      </p:sp>
      <p:pic>
        <p:nvPicPr>
          <p:cNvPr id="13" name="图片 12"/>
          <p:cNvPicPr/>
          <p:nvPr/>
        </p:nvPicPr>
        <p:blipFill>
          <a:blip r:embed="rId4"/>
          <a:stretch>
            <a:fillRect/>
          </a:stretch>
        </p:blipFill>
        <p:spPr>
          <a:xfrm>
            <a:off x="3486151" y="2324101"/>
            <a:ext cx="123825" cy="1231900"/>
          </a:xfrm>
          <a:prstGeom prst="rect">
            <a:avLst/>
          </a:prstGeom>
        </p:spPr>
      </p:pic>
      <p:pic>
        <p:nvPicPr>
          <p:cNvPr id="14" name="图片 13"/>
          <p:cNvPicPr/>
          <p:nvPr/>
        </p:nvPicPr>
        <p:blipFill>
          <a:blip r:embed="rId5"/>
          <a:stretch>
            <a:fillRect/>
          </a:stretch>
        </p:blipFill>
        <p:spPr>
          <a:xfrm>
            <a:off x="3495675" y="3479800"/>
            <a:ext cx="114300" cy="1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17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9134475" cy="3381375"/>
          <a:chOff x="381000" y="266700"/>
          <a:chExt cx="9134475" cy="3381375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0"/>
            <a:ext cx="85058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快问快答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06375" y="1003300"/>
            <a:ext cx="8928100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1．举重运动员举着杠铃不动，举力做了功。                     （     ） 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06375" y="3454401"/>
            <a:ext cx="9084310" cy="8444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4．小球在光滑平面上移动一段距离，</a:t>
            </a:r>
            <a:r>
              <a:rPr lang="en-US" sz="2300" u="none" spc="0" dirty="0" smtClean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桌子的支持力对小球做了功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。                                                                                （     ）    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06375" y="2819400"/>
            <a:ext cx="8928100" cy="442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3．苹果从树上落下，重力对苹果做了功。                        （     ）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06375" y="1612901"/>
            <a:ext cx="8928100" cy="8848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2．人提着一重物沿水平方向匀速移动一段距离，提力对重物做</a:t>
            </a:r>
            <a:b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</a:b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    了功。                                                                         （     ）</a:t>
            </a:r>
          </a:p>
        </p:txBody>
      </p:sp>
      <p:pic>
        <p:nvPicPr>
          <p:cNvPr id="8" name="图片 7"/>
          <p:cNvPicPr/>
          <p:nvPr/>
        </p:nvPicPr>
        <p:blipFill>
          <a:blip r:embed="rId2"/>
          <a:stretch>
            <a:fillRect/>
          </a:stretch>
        </p:blipFill>
        <p:spPr>
          <a:xfrm>
            <a:off x="8143876" y="4191001"/>
            <a:ext cx="219075" cy="317500"/>
          </a:xfrm>
          <a:prstGeom prst="rect">
            <a:avLst/>
          </a:prstGeom>
        </p:spPr>
      </p:pic>
      <p:pic>
        <p:nvPicPr>
          <p:cNvPr id="9" name="图片 8"/>
          <p:cNvPicPr/>
          <p:nvPr/>
        </p:nvPicPr>
        <p:blipFill>
          <a:blip r:embed="rId2"/>
          <a:stretch>
            <a:fillRect/>
          </a:stretch>
        </p:blipFill>
        <p:spPr>
          <a:xfrm>
            <a:off x="8181976" y="2298701"/>
            <a:ext cx="219075" cy="317500"/>
          </a:xfrm>
          <a:prstGeom prst="rect">
            <a:avLst/>
          </a:prstGeom>
        </p:spPr>
      </p:pic>
      <p:pic>
        <p:nvPicPr>
          <p:cNvPr id="10" name="图片 9"/>
          <p:cNvPicPr/>
          <p:nvPr/>
        </p:nvPicPr>
        <p:blipFill>
          <a:blip r:embed="rId2"/>
          <a:stretch>
            <a:fillRect/>
          </a:stretch>
        </p:blipFill>
        <p:spPr>
          <a:xfrm>
            <a:off x="8181976" y="1130301"/>
            <a:ext cx="219075" cy="317500"/>
          </a:xfrm>
          <a:prstGeom prst="rect">
            <a:avLst/>
          </a:prstGeom>
        </p:spPr>
      </p:pic>
      <p:pic>
        <p:nvPicPr>
          <p:cNvPr id="11" name="图片 10"/>
          <p:cNvPicPr/>
          <p:nvPr/>
        </p:nvPicPr>
        <p:blipFill>
          <a:blip r:embed="rId3"/>
          <a:stretch>
            <a:fillRect/>
          </a:stretch>
        </p:blipFill>
        <p:spPr>
          <a:xfrm>
            <a:off x="8124825" y="2971801"/>
            <a:ext cx="323850" cy="31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215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9134475" cy="742950"/>
          <a:chOff x="381000" y="266700"/>
          <a:chExt cx="9134475" cy="742950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0"/>
            <a:ext cx="85058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练习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28651" y="977900"/>
            <a:ext cx="8505825" cy="2654573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关于功的概念，下列说法中正确的是（    ）
A.只要有力作用在物体上，力就对物体做功
B.物体只要移动了距离，就做了功
C.有力作用在物体上，物体在力的方向上又移动了距离，则这个</a:t>
            </a:r>
            <a:b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</a:b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力就对物体做了功
D.有力作用在物体上，物体又移动了距离，这个力就一定做了功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524501" y="990600"/>
            <a:ext cx="36099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956754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9134475" cy="3390900"/>
          <a:chOff x="381000" y="266700"/>
          <a:chExt cx="9134475" cy="3390900"/>
        </a:xfrm>
      </p:grpSpPr>
      <p:sp>
        <p:nvSpPr>
          <p:cNvPr id="2" name="文本框 1"/>
          <p:cNvSpPr txBox="1"/>
          <p:nvPr/>
        </p:nvSpPr>
        <p:spPr>
          <a:xfrm>
            <a:off x="1066800" y="1092200"/>
            <a:ext cx="7753672" cy="13272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知道力学中做功的含义。能说出做功包含的两个必要因素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，</a:t>
            </a:r>
            <a:b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</a:b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并能判断出力是否对物体做功。能举出生活中关于做功的实例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。 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066801" y="2819401"/>
            <a:ext cx="7591425" cy="88485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明确计算功的大小的表达式，以及表达式中每个物理量的物理意义和单位。 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057275" y="4013200"/>
            <a:ext cx="807720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能应用公式W=Fs 进行简单的计算。</a:t>
            </a:r>
          </a:p>
        </p:txBody>
      </p:sp>
      <p:pic>
        <p:nvPicPr>
          <p:cNvPr id="5" name="图片 4"/>
          <p:cNvPicPr/>
          <p:nvPr/>
        </p:nvPicPr>
        <p:blipFill>
          <a:blip r:embed="rId2"/>
          <a:stretch>
            <a:fillRect/>
          </a:stretch>
        </p:blipFill>
        <p:spPr>
          <a:xfrm>
            <a:off x="619125" y="1155700"/>
            <a:ext cx="323850" cy="431800"/>
          </a:xfrm>
          <a:prstGeom prst="rect">
            <a:avLst/>
          </a:prstGeom>
        </p:spPr>
      </p:pic>
      <p:pic>
        <p:nvPicPr>
          <p:cNvPr id="6" name="图片 5"/>
          <p:cNvPicPr/>
          <p:nvPr/>
        </p:nvPicPr>
        <p:blipFill>
          <a:blip r:embed="rId3"/>
          <a:stretch>
            <a:fillRect/>
          </a:stretch>
        </p:blipFill>
        <p:spPr>
          <a:xfrm>
            <a:off x="619125" y="2895600"/>
            <a:ext cx="323850" cy="431800"/>
          </a:xfrm>
          <a:prstGeom prst="rect">
            <a:avLst/>
          </a:prstGeom>
        </p:spPr>
      </p:pic>
      <p:pic>
        <p:nvPicPr>
          <p:cNvPr id="7" name="图片 6"/>
          <p:cNvPicPr/>
          <p:nvPr/>
        </p:nvPicPr>
        <p:blipFill>
          <a:blip r:embed="rId4"/>
          <a:stretch>
            <a:fillRect/>
          </a:stretch>
        </p:blipFill>
        <p:spPr>
          <a:xfrm>
            <a:off x="619125" y="4089400"/>
            <a:ext cx="323850" cy="4318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9" name="文本框 8"/>
          <p:cNvSpPr txBox="1"/>
          <p:nvPr/>
        </p:nvSpPr>
        <p:spPr>
          <a:xfrm>
            <a:off x="619125" y="355600"/>
            <a:ext cx="8515350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教学目标</a:t>
            </a:r>
          </a:p>
        </p:txBody>
      </p:sp>
    </p:spTree>
    <p:extLst>
      <p:ext uri="{BB962C8B-B14F-4D97-AF65-F5344CB8AC3E}">
        <p14:creationId xmlns:p14="http://schemas.microsoft.com/office/powerpoint/2010/main" val="32129357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9134475" cy="762000"/>
          <a:chOff x="381000" y="266700"/>
          <a:chExt cx="9134475" cy="762000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0"/>
            <a:ext cx="85058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练习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28651" y="990600"/>
            <a:ext cx="8505825" cy="2212144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下列关于物体是否做功的说法中正确的是（     ）
A. 起重机吊着钢筋水平匀速移动一段距离，起重机对钢筋做了功
B. 被脚踢出的足球在草地上滚动的过程中，脚对足球做了功
C. 小刚从地上捡起篮球的过程中，小刚对篮球做了功
D. 小丽背着书包站在路边等车，小丽对书包做了功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124575" y="1016000"/>
            <a:ext cx="300990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427058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9134475" cy="733425"/>
          <a:chOff x="381000" y="266700"/>
          <a:chExt cx="9134475" cy="733425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0"/>
            <a:ext cx="85058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练习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28651" y="965200"/>
            <a:ext cx="8505825" cy="2212144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下列情况中，力对物体做了功的是（    ）
A.用力举着重物在空中不动   
B.手提着重物在水平面上匀速运动
C.冰块在光滑的水平冰面上匀速运动
D.用力把木箱搬起来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219701" y="977900"/>
            <a:ext cx="39147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653820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9134475" cy="4419600"/>
          <a:chOff x="381000" y="266700"/>
          <a:chExt cx="9134475" cy="4419600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76275" y="355600"/>
            <a:ext cx="8458200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功的计算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143001" y="1066800"/>
            <a:ext cx="79914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力学中的功的大小可能与哪些因素有关呢？</a:t>
            </a:r>
          </a:p>
        </p:txBody>
      </p:sp>
      <p:pic>
        <p:nvPicPr>
          <p:cNvPr id="5" name="图片 4"/>
          <p:cNvPicPr/>
          <p:nvPr/>
        </p:nvPicPr>
        <p:blipFill>
          <a:blip r:embed="rId2"/>
          <a:stretch>
            <a:fillRect/>
          </a:stretch>
        </p:blipFill>
        <p:spPr>
          <a:xfrm>
            <a:off x="676275" y="1079500"/>
            <a:ext cx="419100" cy="5588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76275" y="2336800"/>
            <a:ext cx="845820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通过图例分析：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76275" y="5346700"/>
            <a:ext cx="8458200" cy="88485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②根据以上说明做功多少与 ___________________________和 </a:t>
            </a:r>
            <a:b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</a:b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____________________________________有关。</a:t>
            </a:r>
          </a:p>
        </p:txBody>
      </p:sp>
      <p:pic>
        <p:nvPicPr>
          <p:cNvPr id="8" name="图片 7"/>
          <p:cNvPicPr/>
          <p:nvPr/>
        </p:nvPicPr>
        <p:blipFill>
          <a:blip r:embed="rId3"/>
          <a:stretch>
            <a:fillRect/>
          </a:stretch>
        </p:blipFill>
        <p:spPr>
          <a:xfrm>
            <a:off x="2600325" y="1587500"/>
            <a:ext cx="4610100" cy="284480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3714751" y="2768600"/>
            <a:ext cx="54197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1m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267075" y="2235200"/>
            <a:ext cx="586740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G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067301" y="2794000"/>
            <a:ext cx="40671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1m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6467475" y="2400300"/>
            <a:ext cx="266700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2m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3257551" y="3022600"/>
            <a:ext cx="58769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G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4514851" y="2184400"/>
            <a:ext cx="46196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2G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4514851" y="2997200"/>
            <a:ext cx="46196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2G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5886451" y="1473200"/>
            <a:ext cx="32480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G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5915025" y="3035300"/>
            <a:ext cx="321945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G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676275" y="4394200"/>
            <a:ext cx="845820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问题①比较甲、乙，___做的功多， 比较甲、丙，___做的功多。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3343275" y="4394200"/>
            <a:ext cx="579120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乙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6924675" y="4406900"/>
            <a:ext cx="220980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丙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4781551" y="5321300"/>
            <a:ext cx="43529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作用在物体上的力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1181101" y="5892800"/>
            <a:ext cx="79533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物体在力的方向上通过的距离</a:t>
            </a:r>
          </a:p>
        </p:txBody>
      </p:sp>
    </p:spTree>
    <p:extLst>
      <p:ext uri="{BB962C8B-B14F-4D97-AF65-F5344CB8AC3E}">
        <p14:creationId xmlns:p14="http://schemas.microsoft.com/office/powerpoint/2010/main" val="1827628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9134475" cy="3838575"/>
          <a:chOff x="381000" y="266700"/>
          <a:chExt cx="9134475" cy="3838575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76275" y="355600"/>
            <a:ext cx="8458200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功的计算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76275" y="977900"/>
            <a:ext cx="845820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关系式：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733551" y="977900"/>
            <a:ext cx="74009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功等于_____________________________________的乘积。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800351" y="952500"/>
            <a:ext cx="63341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作用力跟物体沿力的方向通过的距离 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76275" y="1549400"/>
            <a:ext cx="845820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符号：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724025" y="1549400"/>
            <a:ext cx="741045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W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047875" y="1549400"/>
            <a:ext cx="708660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（英文work的首字母）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76275" y="2209800"/>
            <a:ext cx="845820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公式：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733551" y="2209800"/>
            <a:ext cx="74009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W＝F s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3305175" y="2197100"/>
            <a:ext cx="582930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单位：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4162425" y="2197100"/>
            <a:ext cx="497205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国际单位:_____，简称___（   ）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647826" y="2209800"/>
            <a:ext cx="1171575" cy="369332"/>
          </a:xfrm>
          <a:prstGeom prst="rect">
            <a:avLst/>
          </a:prstGeom>
          <a:noFill/>
          <a:ln w="25400" cap="flat" cmpd="sng" algn="ctr">
            <a:solidFill>
              <a:srgbClr val="FFD732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15" name="文本框 14"/>
          <p:cNvSpPr txBox="1"/>
          <p:nvPr/>
        </p:nvSpPr>
        <p:spPr>
          <a:xfrm>
            <a:off x="5429251" y="2184400"/>
            <a:ext cx="37052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焦耳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6972301" y="2171700"/>
            <a:ext cx="21621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焦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7620001" y="2209800"/>
            <a:ext cx="15144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J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4029075" y="3225800"/>
            <a:ext cx="510540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1J  有多大呢？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4029075" y="3911600"/>
            <a:ext cx="510540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将</a:t>
            </a: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两个鸡蛋</a:t>
            </a: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竖直提升</a:t>
            </a: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1m </a:t>
            </a: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所做的功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962025" y="3733800"/>
            <a:ext cx="8172450" cy="88485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焦耳</a:t>
            </a:r>
            <a:b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</a:b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 (J）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-1367155" y="3733800"/>
            <a:ext cx="7200900" cy="88485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ctr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牛</a:t>
            </a:r>
            <a:b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</a:b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(N）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149861" y="3759200"/>
            <a:ext cx="6257925" cy="88485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ctr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米
(m）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437516" y="5118101"/>
            <a:ext cx="8306435" cy="8848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意义：1 N 的力使物体在力的方向上，通过1 m 的距离时所做的 功为1 J。</a:t>
            </a:r>
          </a:p>
        </p:txBody>
      </p:sp>
      <p:pic>
        <p:nvPicPr>
          <p:cNvPr id="24" name="图片 23"/>
          <p:cNvPicPr/>
          <p:nvPr/>
        </p:nvPicPr>
        <p:blipFill>
          <a:blip r:embed="rId2"/>
          <a:stretch>
            <a:fillRect/>
          </a:stretch>
        </p:blipFill>
        <p:spPr>
          <a:xfrm>
            <a:off x="3524250" y="3238500"/>
            <a:ext cx="419100" cy="558800"/>
          </a:xfrm>
          <a:prstGeom prst="rect">
            <a:avLst/>
          </a:prstGeom>
        </p:spPr>
      </p:pic>
      <p:pic>
        <p:nvPicPr>
          <p:cNvPr id="25" name="图片 24"/>
          <p:cNvPicPr/>
          <p:nvPr/>
        </p:nvPicPr>
        <p:blipFill>
          <a:blip r:embed="rId3"/>
          <a:stretch>
            <a:fillRect/>
          </a:stretch>
        </p:blipFill>
        <p:spPr>
          <a:xfrm>
            <a:off x="2152651" y="2997200"/>
            <a:ext cx="219075" cy="939800"/>
          </a:xfrm>
          <a:prstGeom prst="rect">
            <a:avLst/>
          </a:prstGeom>
        </p:spPr>
      </p:pic>
      <p:pic>
        <p:nvPicPr>
          <p:cNvPr id="26" name="图片 25"/>
          <p:cNvPicPr/>
          <p:nvPr/>
        </p:nvPicPr>
        <p:blipFill>
          <a:blip r:embed="rId4"/>
          <a:stretch>
            <a:fillRect/>
          </a:stretch>
        </p:blipFill>
        <p:spPr>
          <a:xfrm>
            <a:off x="2695575" y="2933701"/>
            <a:ext cx="533400" cy="952500"/>
          </a:xfrm>
          <a:prstGeom prst="rect">
            <a:avLst/>
          </a:prstGeom>
        </p:spPr>
      </p:pic>
      <p:pic>
        <p:nvPicPr>
          <p:cNvPr id="27" name="图片 26"/>
          <p:cNvPicPr/>
          <p:nvPr/>
        </p:nvPicPr>
        <p:blipFill>
          <a:blip r:embed="rId5"/>
          <a:stretch>
            <a:fillRect/>
          </a:stretch>
        </p:blipFill>
        <p:spPr>
          <a:xfrm>
            <a:off x="1276350" y="2946401"/>
            <a:ext cx="438150" cy="901700"/>
          </a:xfrm>
          <a:prstGeom prst="rect">
            <a:avLst/>
          </a:prstGeom>
        </p:spPr>
      </p:pic>
      <p:sp>
        <p:nvSpPr>
          <p:cNvPr id="28" name="文本框 27"/>
          <p:cNvSpPr txBox="1"/>
          <p:nvPr/>
        </p:nvSpPr>
        <p:spPr>
          <a:xfrm>
            <a:off x="4000501" y="3175000"/>
            <a:ext cx="513397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5492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 animBg="1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9134475" cy="4381500"/>
          <a:chOff x="381000" y="266700"/>
          <a:chExt cx="9134475" cy="4381500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0"/>
            <a:ext cx="85058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焦耳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067176" y="1917700"/>
            <a:ext cx="3781425" cy="2212144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焦耳是英国物理学家，出生于曼彻斯特近郊的沙弗特。因他在热学、热力学和电学方面的贡献，皇家学会授予他最高荣誉的科普利奖章。</a:t>
            </a:r>
          </a:p>
        </p:txBody>
      </p:sp>
      <p:pic>
        <p:nvPicPr>
          <p:cNvPr id="5" name="图片 4"/>
          <p:cNvPicPr/>
          <p:nvPr/>
        </p:nvPicPr>
        <p:blipFill>
          <a:blip r:embed="rId2"/>
          <a:stretch>
            <a:fillRect/>
          </a:stretch>
        </p:blipFill>
        <p:spPr>
          <a:xfrm>
            <a:off x="666750" y="1460501"/>
            <a:ext cx="2857500" cy="34925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6" name="文本框 5"/>
          <p:cNvSpPr txBox="1"/>
          <p:nvPr/>
        </p:nvSpPr>
        <p:spPr>
          <a:xfrm>
            <a:off x="676276" y="5207000"/>
            <a:ext cx="2752725" cy="369332"/>
          </a:xfrm>
          <a:prstGeom prst="rect">
            <a:avLst/>
          </a:prstGeom>
          <a:noFill/>
          <a:ln w="25400" cap="flat" cmpd="sng" algn="ctr">
            <a:solidFill>
              <a:srgbClr val="FFD732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7" name="文本框 6"/>
          <p:cNvSpPr txBox="1"/>
          <p:nvPr/>
        </p:nvSpPr>
        <p:spPr>
          <a:xfrm>
            <a:off x="3971926" y="1905001"/>
            <a:ext cx="3914775" cy="369332"/>
          </a:xfrm>
          <a:prstGeom prst="rect">
            <a:avLst/>
          </a:prstGeom>
          <a:noFill/>
          <a:ln w="25400" cap="flat" cmpd="sng" algn="ctr">
            <a:solidFill>
              <a:srgbClr val="FFD732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8" name="文本框 7"/>
          <p:cNvSpPr txBox="1"/>
          <p:nvPr/>
        </p:nvSpPr>
        <p:spPr>
          <a:xfrm>
            <a:off x="771525" y="5207000"/>
            <a:ext cx="836295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焦耳1818年－1889年</a:t>
            </a:r>
          </a:p>
        </p:txBody>
      </p:sp>
    </p:spTree>
    <p:extLst>
      <p:ext uri="{BB962C8B-B14F-4D97-AF65-F5344CB8AC3E}">
        <p14:creationId xmlns:p14="http://schemas.microsoft.com/office/powerpoint/2010/main" val="12605505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9134475" cy="704850"/>
          <a:chOff x="381000" y="266700"/>
          <a:chExt cx="9134475" cy="704850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0"/>
            <a:ext cx="85058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公式注意事项：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28651" y="939800"/>
            <a:ext cx="8505825" cy="3097002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1、公式中的F 与S 必须在</a:t>
            </a: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同一直线上</a:t>
            </a: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；
2、公式中F 的单位必须是（</a:t>
            </a: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N</a:t>
            </a: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）S 的单位必须是（</a:t>
            </a: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m</a:t>
            </a: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），   那么</a:t>
            </a:r>
            <a:b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</a:b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      功的单位才是（</a:t>
            </a: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J</a:t>
            </a: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）；
3、F、S 必须具有</a:t>
            </a: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同时性</a:t>
            </a: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：   </a:t>
            </a:r>
            <a:b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</a:b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      即S 必须是F 一直参与下物体在力的方向上移动的距离。
4、 F、S 必须具有</a:t>
            </a: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同一性</a:t>
            </a: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：   </a:t>
            </a:r>
            <a:b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</a:b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       即F 、S 是指同一物体受到的力和在力的方向上运动的距离。</a:t>
            </a:r>
          </a:p>
        </p:txBody>
      </p:sp>
    </p:spTree>
    <p:extLst>
      <p:ext uri="{BB962C8B-B14F-4D97-AF65-F5344CB8AC3E}">
        <p14:creationId xmlns:p14="http://schemas.microsoft.com/office/powerpoint/2010/main" val="39470678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9134475" cy="5114925"/>
          <a:chOff x="381000" y="266700"/>
          <a:chExt cx="9134475" cy="5114925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00075" y="355600"/>
            <a:ext cx="8534400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课本例题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00075" y="927101"/>
            <a:ext cx="7962900" cy="176971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     质量为50 kg的雪橇上装载了350 kg的原木，一匹马拉着雪橇沿着平直的路面</a:t>
            </a: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匀速</a:t>
            </a: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前行，将原木运到了</a:t>
            </a: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3000 m</a:t>
            </a: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外的货场。如果雪橇行进中受到的</a:t>
            </a: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摩擦力是800 N</a:t>
            </a: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，求马的</a:t>
            </a: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拉力做的功</a:t>
            </a: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。g取10 N/kg。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00076" y="3149600"/>
            <a:ext cx="8334375" cy="176971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解：雪橇在平直路面上做匀速直线运动，马的拉力F与摩擦力F</a:t>
            </a:r>
            <a:r>
              <a:rPr lang="en-US" sz="12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摩</a:t>
            </a:r>
            <a:br>
              <a:rPr lang="en-US" sz="12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</a:b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大小相等，即F = F</a:t>
            </a:r>
            <a:r>
              <a:rPr lang="en-US" sz="12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摩</a:t>
            </a: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= 800 N
雪橇沿拉力的方向移动的距离s = 3 000 m所以，马的拉力做的功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733425" y="6210300"/>
            <a:ext cx="8401050" cy="88485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做功多少</a:t>
            </a: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只由W＝Fs决定</a:t>
            </a: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，与物体</a:t>
            </a: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质量</a:t>
            </a: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无关。</a:t>
            </a:r>
            <a:b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</a:br>
            <a:endParaRPr lang="en-US" sz="2300" u="none" spc="0">
              <a:solidFill>
                <a:srgbClr val="FFFFFF">
                  <a:alpha val="100000"/>
                </a:srgbClr>
              </a:solidFill>
              <a:latin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00075" y="5664200"/>
            <a:ext cx="3810000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8" name="图片 7"/>
          <p:cNvPicPr/>
          <p:nvPr/>
        </p:nvPicPr>
        <p:blipFill>
          <a:blip r:embed="rId2"/>
          <a:stretch>
            <a:fillRect/>
          </a:stretch>
        </p:blipFill>
        <p:spPr>
          <a:xfrm>
            <a:off x="552450" y="5600700"/>
            <a:ext cx="3638550" cy="71120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600076" y="5245100"/>
            <a:ext cx="785812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0" name="图片 9"/>
          <p:cNvPicPr/>
          <p:nvPr/>
        </p:nvPicPr>
        <p:blipFill>
          <a:blip r:embed="rId3"/>
          <a:stretch>
            <a:fillRect/>
          </a:stretch>
        </p:blipFill>
        <p:spPr>
          <a:xfrm>
            <a:off x="552450" y="5181600"/>
            <a:ext cx="4852988" cy="71120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600076" y="6184900"/>
            <a:ext cx="5819775" cy="369332"/>
          </a:xfrm>
          <a:prstGeom prst="rect">
            <a:avLst/>
          </a:prstGeom>
          <a:noFill/>
          <a:ln w="25400" cap="flat" cmpd="sng" algn="ctr">
            <a:solidFill>
              <a:srgbClr val="F65E5E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35334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47650"/>
          <a:ext cx="9134475" cy="4438650"/>
          <a:chOff x="381000" y="247650"/>
          <a:chExt cx="9134475" cy="4438650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0"/>
            <a:ext cx="85058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例题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28651" y="927101"/>
            <a:ext cx="8505825" cy="2212144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甲乙两个集装箱的质量相等，用起重机将甲集装箱以1m/s的速度</a:t>
            </a:r>
            <a:b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</a:b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提升10m，再将乙集装箱以2m/s的速度提升10m, 那么起重机对集装箱做的功（    ）  </a:t>
            </a:r>
            <a:b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</a:b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 A．两次做功一样多          B.第一次做功多
 C．第二次做功多              D．无法确定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114675" y="330200"/>
            <a:ext cx="601980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G相等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029325" y="2108200"/>
            <a:ext cx="310515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h相等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28651" y="3898900"/>
            <a:ext cx="85058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根据W＝Gh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219451" y="3898900"/>
            <a:ext cx="59150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两次做功一样多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28651" y="4533900"/>
            <a:ext cx="85058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答案：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524001" y="4533900"/>
            <a:ext cx="76104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A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771525" y="5321300"/>
            <a:ext cx="836295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做功多少</a:t>
            </a: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只由W=Fs决定</a:t>
            </a: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，与物体的</a:t>
            </a: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速度</a:t>
            </a: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无关。</a:t>
            </a:r>
          </a:p>
        </p:txBody>
      </p:sp>
      <p:pic>
        <p:nvPicPr>
          <p:cNvPr id="12" name="图片 11"/>
          <p:cNvPicPr/>
          <p:nvPr/>
        </p:nvPicPr>
        <p:blipFill>
          <a:blip r:embed="rId2"/>
          <a:stretch>
            <a:fillRect/>
          </a:stretch>
        </p:blipFill>
        <p:spPr>
          <a:xfrm>
            <a:off x="2286000" y="3911601"/>
            <a:ext cx="800100" cy="52070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685800" y="5283200"/>
            <a:ext cx="6000750" cy="369332"/>
          </a:xfrm>
          <a:prstGeom prst="rect">
            <a:avLst/>
          </a:prstGeom>
          <a:noFill/>
          <a:ln w="25400" cap="flat" cmpd="sng" algn="ctr">
            <a:solidFill>
              <a:srgbClr val="F65E5E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14" name="文本框 13"/>
          <p:cNvSpPr txBox="1"/>
          <p:nvPr/>
        </p:nvSpPr>
        <p:spPr>
          <a:xfrm>
            <a:off x="2905125" y="901700"/>
            <a:ext cx="1200150" cy="369332"/>
          </a:xfrm>
          <a:prstGeom prst="rect">
            <a:avLst/>
          </a:prstGeom>
          <a:noFill/>
          <a:ln w="25400" cap="flat" cmpd="sng" algn="ctr">
            <a:solidFill>
              <a:srgbClr val="F65E5E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15" name="文本框 14"/>
          <p:cNvSpPr txBox="1"/>
          <p:nvPr/>
        </p:nvSpPr>
        <p:spPr>
          <a:xfrm>
            <a:off x="1181100" y="1485900"/>
            <a:ext cx="609600" cy="369332"/>
          </a:xfrm>
          <a:prstGeom prst="rect">
            <a:avLst/>
          </a:prstGeom>
          <a:noFill/>
          <a:ln w="25400" cap="flat" cmpd="sng" algn="ctr">
            <a:solidFill>
              <a:srgbClr val="F65E5E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16" name="文本框 15"/>
          <p:cNvSpPr txBox="1"/>
          <p:nvPr/>
        </p:nvSpPr>
        <p:spPr>
          <a:xfrm>
            <a:off x="6086476" y="1511300"/>
            <a:ext cx="581025" cy="369332"/>
          </a:xfrm>
          <a:prstGeom prst="rect">
            <a:avLst/>
          </a:prstGeom>
          <a:noFill/>
          <a:ln w="25400" cap="flat" cmpd="sng" algn="ctr">
            <a:solidFill>
              <a:srgbClr val="F65E5E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5014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 animBg="1"/>
      <p:bldP spid="14" grpId="0" animBg="1"/>
      <p:bldP spid="15" grpId="0" animBg="1"/>
      <p:bldP spid="1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09550"/>
          <a:ext cx="9134475" cy="4410075"/>
          <a:chOff x="381000" y="209550"/>
          <a:chExt cx="9134475" cy="4410075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0"/>
            <a:ext cx="85058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例题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28651" y="927101"/>
            <a:ext cx="8505825" cy="2212144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一个人先后用同样大小的力沿水平方向拉木箱，使木箱分别在光</a:t>
            </a:r>
            <a:b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</a:b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滑和粗糙两种不同的水平地面上前进相同的距离。拉力F做的功</a:t>
            </a:r>
            <a:b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</a:b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分别为W</a:t>
            </a:r>
            <a:r>
              <a:rPr lang="en-US" sz="12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1 </a:t>
            </a: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和W</a:t>
            </a:r>
            <a:r>
              <a:rPr lang="en-US" sz="12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2</a:t>
            </a: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，则W</a:t>
            </a:r>
            <a:r>
              <a:rPr lang="en-US" sz="12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1 </a:t>
            </a: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和W</a:t>
            </a:r>
            <a:r>
              <a:rPr lang="en-US" sz="12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2</a:t>
            </a: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的关系是 （     ）
A.W</a:t>
            </a:r>
            <a:r>
              <a:rPr lang="en-US" sz="12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1</a:t>
            </a: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=W</a:t>
            </a:r>
            <a:r>
              <a:rPr lang="en-US" sz="12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2</a:t>
            </a: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                      B.W</a:t>
            </a:r>
            <a:r>
              <a:rPr lang="en-US" sz="12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1</a:t>
            </a: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&gt;W</a:t>
            </a:r>
            <a:r>
              <a:rPr lang="en-US" sz="12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2</a:t>
            </a:r>
          </a:p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C.W</a:t>
            </a:r>
            <a:r>
              <a:rPr lang="en-US" sz="12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1                                                         </a:t>
            </a: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D. 不能确定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905125" y="279400"/>
            <a:ext cx="622935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F相等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219825" y="2019300"/>
            <a:ext cx="291465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   s相等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28651" y="3898900"/>
            <a:ext cx="85058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根据W＝Fs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133725" y="3898900"/>
            <a:ext cx="600075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两次做功一样多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28651" y="4559300"/>
            <a:ext cx="85058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答案：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419225" y="4521200"/>
            <a:ext cx="771525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A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723901" y="5270500"/>
            <a:ext cx="84105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做功多少</a:t>
            </a: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只由W=Fs决定</a:t>
            </a: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，与物体</a:t>
            </a: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是否受摩擦</a:t>
            </a: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无关。</a:t>
            </a:r>
          </a:p>
        </p:txBody>
      </p:sp>
      <p:pic>
        <p:nvPicPr>
          <p:cNvPr id="12" name="图片 11"/>
          <p:cNvPicPr/>
          <p:nvPr/>
        </p:nvPicPr>
        <p:blipFill>
          <a:blip r:embed="rId2"/>
          <a:stretch>
            <a:fillRect/>
          </a:stretch>
        </p:blipFill>
        <p:spPr>
          <a:xfrm>
            <a:off x="2228850" y="3924301"/>
            <a:ext cx="800100" cy="52070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657225" y="5245100"/>
            <a:ext cx="6572250" cy="369332"/>
          </a:xfrm>
          <a:prstGeom prst="rect">
            <a:avLst/>
          </a:prstGeom>
          <a:noFill/>
          <a:ln w="25400" cap="flat" cmpd="sng" algn="ctr">
            <a:solidFill>
              <a:srgbClr val="F65E5E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14" name="文本框 13"/>
          <p:cNvSpPr txBox="1"/>
          <p:nvPr/>
        </p:nvSpPr>
        <p:spPr>
          <a:xfrm>
            <a:off x="2352676" y="876300"/>
            <a:ext cx="1724025" cy="369332"/>
          </a:xfrm>
          <a:prstGeom prst="rect">
            <a:avLst/>
          </a:prstGeom>
          <a:noFill/>
          <a:ln w="25400" cap="flat" cmpd="sng" algn="ctr">
            <a:solidFill>
              <a:srgbClr val="F65E5E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15" name="文本框 14"/>
          <p:cNvSpPr txBox="1"/>
          <p:nvPr/>
        </p:nvSpPr>
        <p:spPr>
          <a:xfrm>
            <a:off x="5353686" y="1473200"/>
            <a:ext cx="1438275" cy="369332"/>
          </a:xfrm>
          <a:prstGeom prst="rect">
            <a:avLst/>
          </a:prstGeom>
          <a:noFill/>
          <a:ln w="25400" cap="flat" cmpd="sng" algn="ctr">
            <a:solidFill>
              <a:srgbClr val="F65E5E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pic>
        <p:nvPicPr>
          <p:cNvPr id="16" name="图片 15"/>
          <p:cNvPicPr/>
          <p:nvPr/>
        </p:nvPicPr>
        <p:blipFill>
          <a:blip r:embed="rId3"/>
          <a:stretch>
            <a:fillRect/>
          </a:stretch>
        </p:blipFill>
        <p:spPr>
          <a:xfrm>
            <a:off x="5562601" y="2882900"/>
            <a:ext cx="2905125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186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 animBg="1"/>
      <p:bldP spid="14" grpId="0" animBg="1"/>
      <p:bldP spid="15" grpId="0" bldLvl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9134475" cy="4438650"/>
          <a:chOff x="381000" y="266700"/>
          <a:chExt cx="9134475" cy="4438650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0"/>
            <a:ext cx="85058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例题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28651" y="977900"/>
            <a:ext cx="8505825" cy="1327286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在平地上，用50 N 的水平推力推动重100 N 的箱子，前进了10 m，推箱子的小朋友做了多少功？如果把这个箱子匀速举高1.5 m，他做了多少功？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962025" y="4813300"/>
            <a:ext cx="817245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解：W</a:t>
            </a:r>
            <a:r>
              <a:rPr lang="en-US" sz="12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1</a:t>
            </a: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＝ F</a:t>
            </a:r>
            <a:r>
              <a:rPr lang="en-US" sz="12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推</a:t>
            </a: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s ＝50 N×10 m＝500 J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962025" y="5918200"/>
            <a:ext cx="817245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答：他推箱子做功500 J，举箱子做功150 J。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495551" y="355600"/>
            <a:ext cx="6638925" cy="673261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F</a:t>
            </a:r>
            <a:r>
              <a:rPr lang="en-US" sz="12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推</a:t>
            </a:r>
            <a:br>
              <a:rPr lang="en-US" sz="12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</a:br>
            <a:endParaRPr lang="en-US" sz="1200" u="none" spc="0">
              <a:solidFill>
                <a:srgbClr val="FFD732">
                  <a:alpha val="100000"/>
                </a:srgbClr>
              </a:solidFill>
              <a:latin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229601" y="406400"/>
            <a:ext cx="9048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s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257801" y="419100"/>
            <a:ext cx="38766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F'=G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7600951" y="2146300"/>
            <a:ext cx="15335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s'=h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581151" y="5346700"/>
            <a:ext cx="75533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W</a:t>
            </a:r>
            <a:r>
              <a:rPr lang="en-US" sz="12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2</a:t>
            </a: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=F's'=Gh=100N×1.5m=150J</a:t>
            </a:r>
          </a:p>
        </p:txBody>
      </p:sp>
      <p:pic>
        <p:nvPicPr>
          <p:cNvPr id="12" name="图片 11"/>
          <p:cNvPicPr/>
          <p:nvPr/>
        </p:nvPicPr>
        <p:blipFill>
          <a:blip r:embed="rId2"/>
          <a:stretch>
            <a:fillRect/>
          </a:stretch>
        </p:blipFill>
        <p:spPr>
          <a:xfrm>
            <a:off x="1371601" y="2768600"/>
            <a:ext cx="5191125" cy="157480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2971801" y="3759200"/>
            <a:ext cx="61626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10 m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3590925" y="2819400"/>
            <a:ext cx="554355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50 N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5133975" y="3644900"/>
            <a:ext cx="400050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100 N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7905750" y="965200"/>
            <a:ext cx="685800" cy="369332"/>
          </a:xfrm>
          <a:prstGeom prst="rect">
            <a:avLst/>
          </a:prstGeom>
          <a:noFill/>
          <a:ln w="25400" cap="flat" cmpd="sng" algn="ctr">
            <a:solidFill>
              <a:srgbClr val="F65E5E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17" name="文本框 16"/>
          <p:cNvSpPr txBox="1"/>
          <p:nvPr/>
        </p:nvSpPr>
        <p:spPr>
          <a:xfrm>
            <a:off x="2324100" y="927100"/>
            <a:ext cx="628650" cy="369332"/>
          </a:xfrm>
          <a:prstGeom prst="rect">
            <a:avLst/>
          </a:prstGeom>
          <a:noFill/>
          <a:ln w="25400" cap="flat" cmpd="sng" algn="ctr">
            <a:solidFill>
              <a:srgbClr val="F65E5E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18" name="文本框 17"/>
          <p:cNvSpPr txBox="1"/>
          <p:nvPr/>
        </p:nvSpPr>
        <p:spPr>
          <a:xfrm>
            <a:off x="5200650" y="977900"/>
            <a:ext cx="762000" cy="369332"/>
          </a:xfrm>
          <a:prstGeom prst="rect">
            <a:avLst/>
          </a:prstGeom>
          <a:noFill/>
          <a:ln w="25400" cap="flat" cmpd="sng" algn="ctr">
            <a:solidFill>
              <a:srgbClr val="F65E5E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19" name="文本框 18"/>
          <p:cNvSpPr txBox="1"/>
          <p:nvPr/>
        </p:nvSpPr>
        <p:spPr>
          <a:xfrm>
            <a:off x="7496176" y="1562100"/>
            <a:ext cx="752475" cy="369332"/>
          </a:xfrm>
          <a:prstGeom prst="rect">
            <a:avLst/>
          </a:prstGeom>
          <a:noFill/>
          <a:ln w="25400" cap="flat" cmpd="sng" algn="ctr">
            <a:solidFill>
              <a:srgbClr val="F65E5E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1723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6" grpId="0" animBg="1"/>
      <p:bldP spid="17" grpId="0" animBg="1"/>
      <p:bldP spid="18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276225"/>
          <a:ext cx="9134475" cy="3686175"/>
          <a:chOff x="361950" y="276225"/>
          <a:chExt cx="9134475" cy="3686175"/>
        </a:xfrm>
      </p:grpSpPr>
      <p:sp>
        <p:nvSpPr>
          <p:cNvPr id="2" name="文本框 1"/>
          <p:cNvSpPr txBox="1"/>
          <p:nvPr/>
        </p:nvSpPr>
        <p:spPr>
          <a:xfrm>
            <a:off x="962025" y="1244600"/>
            <a:ext cx="817245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功的概念理解及公式。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962025" y="4368800"/>
            <a:ext cx="817245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判断力是否对物体做功。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81000" y="508000"/>
            <a:ext cx="57150" cy="3810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5" name="文本框 4"/>
          <p:cNvSpPr txBox="1"/>
          <p:nvPr/>
        </p:nvSpPr>
        <p:spPr>
          <a:xfrm>
            <a:off x="571501" y="368300"/>
            <a:ext cx="85629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教学重点</a:t>
            </a:r>
          </a:p>
        </p:txBody>
      </p:sp>
      <p:pic>
        <p:nvPicPr>
          <p:cNvPr id="6" name="图片 5"/>
          <p:cNvPicPr/>
          <p:nvPr/>
        </p:nvPicPr>
        <p:blipFill>
          <a:blip r:embed="rId2"/>
          <a:stretch>
            <a:fillRect/>
          </a:stretch>
        </p:blipFill>
        <p:spPr>
          <a:xfrm>
            <a:off x="571500" y="1346200"/>
            <a:ext cx="323850" cy="4318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61950" y="3708400"/>
            <a:ext cx="57150" cy="3810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8" name="文本框 7"/>
          <p:cNvSpPr txBox="1"/>
          <p:nvPr/>
        </p:nvSpPr>
        <p:spPr>
          <a:xfrm>
            <a:off x="571501" y="3568700"/>
            <a:ext cx="85629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教学难点</a:t>
            </a:r>
          </a:p>
        </p:txBody>
      </p:sp>
      <p:pic>
        <p:nvPicPr>
          <p:cNvPr id="9" name="图片 8"/>
          <p:cNvPicPr/>
          <p:nvPr/>
        </p:nvPicPr>
        <p:blipFill>
          <a:blip r:embed="rId2"/>
          <a:stretch>
            <a:fillRect/>
          </a:stretch>
        </p:blipFill>
        <p:spPr>
          <a:xfrm>
            <a:off x="571500" y="4483100"/>
            <a:ext cx="32385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889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9134475" cy="4333875"/>
          <a:chOff x="381000" y="266700"/>
          <a:chExt cx="9134475" cy="4333875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0"/>
            <a:ext cx="85058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例题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28651" y="977900"/>
            <a:ext cx="8505825" cy="1327286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在平地上，用50 N 的水平推力推动重100 N 的箱子，前进了10 m，推箱子的小朋友做了多少功？如果把这个箱子匀速举高1.5 m，他做了多少功？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162550" y="977900"/>
            <a:ext cx="781050" cy="369332"/>
          </a:xfrm>
          <a:prstGeom prst="rect">
            <a:avLst/>
          </a:prstGeom>
          <a:noFill/>
          <a:ln w="25400" cap="flat" cmpd="sng" algn="ctr">
            <a:solidFill>
              <a:srgbClr val="F65E5E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6" name="文本框 5"/>
          <p:cNvSpPr txBox="1"/>
          <p:nvPr/>
        </p:nvSpPr>
        <p:spPr>
          <a:xfrm>
            <a:off x="5400675" y="444500"/>
            <a:ext cx="373380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G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7886701" y="965200"/>
            <a:ext cx="714375" cy="369332"/>
          </a:xfrm>
          <a:prstGeom prst="rect">
            <a:avLst/>
          </a:prstGeom>
          <a:noFill/>
          <a:ln w="25400" cap="flat" cmpd="sng" algn="ctr">
            <a:solidFill>
              <a:srgbClr val="F65E5E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8" name="文本框 7"/>
          <p:cNvSpPr txBox="1"/>
          <p:nvPr/>
        </p:nvSpPr>
        <p:spPr>
          <a:xfrm>
            <a:off x="8172451" y="457200"/>
            <a:ext cx="9620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s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590675" y="4495800"/>
            <a:ext cx="754380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水平向前推时，箱子的重力做了多少功？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590675" y="5092700"/>
            <a:ext cx="754380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W</a:t>
            </a:r>
            <a:r>
              <a:rPr lang="en-US" sz="12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3</a:t>
            </a: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=Gs=100 N×10 m=1 000 J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590675" y="5778500"/>
            <a:ext cx="754380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重力方向上s=0，所以重力做功为0</a:t>
            </a:r>
          </a:p>
        </p:txBody>
      </p:sp>
      <p:pic>
        <p:nvPicPr>
          <p:cNvPr id="12" name="图片 11"/>
          <p:cNvPicPr/>
          <p:nvPr/>
        </p:nvPicPr>
        <p:blipFill>
          <a:blip r:embed="rId2"/>
          <a:stretch>
            <a:fillRect/>
          </a:stretch>
        </p:blipFill>
        <p:spPr>
          <a:xfrm>
            <a:off x="1076325" y="4508500"/>
            <a:ext cx="419100" cy="558800"/>
          </a:xfrm>
          <a:prstGeom prst="rect">
            <a:avLst/>
          </a:prstGeom>
        </p:spPr>
      </p:pic>
      <p:pic>
        <p:nvPicPr>
          <p:cNvPr id="13" name="图片 12"/>
          <p:cNvPicPr/>
          <p:nvPr/>
        </p:nvPicPr>
        <p:blipFill>
          <a:blip r:embed="rId3"/>
          <a:stretch>
            <a:fillRect/>
          </a:stretch>
        </p:blipFill>
        <p:spPr>
          <a:xfrm>
            <a:off x="5924551" y="5270501"/>
            <a:ext cx="219075" cy="317500"/>
          </a:xfrm>
          <a:prstGeom prst="rect">
            <a:avLst/>
          </a:prstGeom>
        </p:spPr>
      </p:pic>
      <p:pic>
        <p:nvPicPr>
          <p:cNvPr id="14" name="图片 13"/>
          <p:cNvPicPr/>
          <p:nvPr/>
        </p:nvPicPr>
        <p:blipFill>
          <a:blip r:embed="rId4"/>
          <a:stretch>
            <a:fillRect/>
          </a:stretch>
        </p:blipFill>
        <p:spPr>
          <a:xfrm>
            <a:off x="1371601" y="2768600"/>
            <a:ext cx="5191125" cy="157480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2971801" y="3759200"/>
            <a:ext cx="61626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10 m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3590925" y="2819400"/>
            <a:ext cx="554355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50 N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5133975" y="3644900"/>
            <a:ext cx="400050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100 N</a:t>
            </a:r>
          </a:p>
        </p:txBody>
      </p:sp>
    </p:spTree>
    <p:extLst>
      <p:ext uri="{BB962C8B-B14F-4D97-AF65-F5344CB8AC3E}">
        <p14:creationId xmlns:p14="http://schemas.microsoft.com/office/powerpoint/2010/main" val="3997110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190500" y="266700"/>
          <a:ext cx="9134475" cy="4391025"/>
          <a:chOff x="-190500" y="266700"/>
          <a:chExt cx="9134475" cy="4391025"/>
        </a:xfrm>
      </p:grpSpPr>
      <p:sp>
        <p:nvSpPr>
          <p:cNvPr id="2" name="文本框 1"/>
          <p:cNvSpPr txBox="1"/>
          <p:nvPr/>
        </p:nvSpPr>
        <p:spPr>
          <a:xfrm>
            <a:off x="628651" y="1028700"/>
            <a:ext cx="7743825" cy="88485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小明用100N 的力把木箱从斜面底沿斜面推到1.5m 高处。斜面长6m，如图所示，小明做了多少功？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191001" y="3086100"/>
            <a:ext cx="49434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解：W=Fs=100N×6m=600J</a:t>
            </a:r>
          </a:p>
        </p:txBody>
      </p:sp>
      <p:pic>
        <p:nvPicPr>
          <p:cNvPr id="4" name="图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-774700" y="1519767"/>
            <a:ext cx="6442075" cy="49149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057275" y="2095500"/>
            <a:ext cx="807720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       s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762125" y="520700"/>
            <a:ext cx="737235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F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597015" y="425027"/>
            <a:ext cx="276225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h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495425" y="1016000"/>
            <a:ext cx="666750" cy="369332"/>
          </a:xfrm>
          <a:prstGeom prst="rect">
            <a:avLst/>
          </a:prstGeom>
          <a:noFill/>
          <a:ln w="25400" cap="flat" cmpd="sng" algn="ctr">
            <a:solidFill>
              <a:srgbClr val="F65E5E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9" name="文本框 8"/>
          <p:cNvSpPr txBox="1"/>
          <p:nvPr/>
        </p:nvSpPr>
        <p:spPr>
          <a:xfrm>
            <a:off x="1531621" y="1670473"/>
            <a:ext cx="560705" cy="369332"/>
          </a:xfrm>
          <a:prstGeom prst="rect">
            <a:avLst/>
          </a:prstGeom>
          <a:noFill/>
          <a:ln w="25400" cap="flat" cmpd="sng" algn="ctr">
            <a:solidFill>
              <a:srgbClr val="F65E5E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10" name="文本框 9"/>
          <p:cNvSpPr txBox="1"/>
          <p:nvPr/>
        </p:nvSpPr>
        <p:spPr>
          <a:xfrm>
            <a:off x="6455411" y="1028700"/>
            <a:ext cx="685165" cy="369332"/>
          </a:xfrm>
          <a:prstGeom prst="rect">
            <a:avLst/>
          </a:prstGeom>
          <a:noFill/>
          <a:ln w="25400" cap="flat" cmpd="sng" algn="ctr">
            <a:solidFill>
              <a:srgbClr val="F65E5E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11" name="文本框 10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12" name="文本框 11"/>
          <p:cNvSpPr txBox="1"/>
          <p:nvPr/>
        </p:nvSpPr>
        <p:spPr>
          <a:xfrm>
            <a:off x="628651" y="355600"/>
            <a:ext cx="85058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例题</a:t>
            </a:r>
          </a:p>
        </p:txBody>
      </p:sp>
    </p:spTree>
    <p:extLst>
      <p:ext uri="{BB962C8B-B14F-4D97-AF65-F5344CB8AC3E}">
        <p14:creationId xmlns:p14="http://schemas.microsoft.com/office/powerpoint/2010/main" val="3024606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 animBg="1"/>
      <p:bldP spid="9" grpId="0" bldLvl="0" animBg="1"/>
      <p:bldP spid="10" grpId="0" bldLvl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81025" y="266700"/>
          <a:ext cx="9134475" cy="4791075"/>
          <a:chOff x="-581025" y="266700"/>
          <a:chExt cx="9134475" cy="4791075"/>
        </a:xfrm>
      </p:grpSpPr>
      <p:sp>
        <p:nvSpPr>
          <p:cNvPr id="2" name="文本框 1"/>
          <p:cNvSpPr txBox="1"/>
          <p:nvPr/>
        </p:nvSpPr>
        <p:spPr>
          <a:xfrm>
            <a:off x="628651" y="1041401"/>
            <a:ext cx="8505825" cy="88485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重为100N 的木箱从斜面的1.5m 高处沿斜面下滑到斜面底部。斜面长6m，如图所示，物体受到的重力做了多少功？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066801" y="2120900"/>
            <a:ext cx="80676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   s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466851" y="533400"/>
            <a:ext cx="76676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G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263390" y="546100"/>
            <a:ext cx="508635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h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190626" y="1016000"/>
            <a:ext cx="695325" cy="369332"/>
          </a:xfrm>
          <a:prstGeom prst="rect">
            <a:avLst/>
          </a:prstGeom>
          <a:noFill/>
          <a:ln w="25400" cap="flat" cmpd="sng" algn="ctr">
            <a:solidFill>
              <a:srgbClr val="F65E5E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7" name="文本框 6"/>
          <p:cNvSpPr txBox="1"/>
          <p:nvPr/>
        </p:nvSpPr>
        <p:spPr>
          <a:xfrm>
            <a:off x="1225551" y="1638300"/>
            <a:ext cx="504825" cy="369332"/>
          </a:xfrm>
          <a:prstGeom prst="rect">
            <a:avLst/>
          </a:prstGeom>
          <a:noFill/>
          <a:ln w="25400" cap="flat" cmpd="sng" algn="ctr">
            <a:solidFill>
              <a:srgbClr val="F65E5E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8" name="文本框 7"/>
          <p:cNvSpPr txBox="1"/>
          <p:nvPr/>
        </p:nvSpPr>
        <p:spPr>
          <a:xfrm>
            <a:off x="4125595" y="1028701"/>
            <a:ext cx="647700" cy="369332"/>
          </a:xfrm>
          <a:prstGeom prst="rect">
            <a:avLst/>
          </a:prstGeom>
          <a:noFill/>
          <a:ln w="25400" cap="flat" cmpd="sng" algn="ctr">
            <a:solidFill>
              <a:srgbClr val="F65E5E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9" name="文本框 8"/>
          <p:cNvSpPr txBox="1"/>
          <p:nvPr/>
        </p:nvSpPr>
        <p:spPr>
          <a:xfrm>
            <a:off x="4305301" y="3213100"/>
            <a:ext cx="48291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解：W=Gh=100N×1.5m=150J</a:t>
            </a:r>
          </a:p>
        </p:txBody>
      </p:sp>
      <p:pic>
        <p:nvPicPr>
          <p:cNvPr id="10" name="图片 9"/>
          <p:cNvPicPr/>
          <p:nvPr/>
        </p:nvPicPr>
        <p:blipFill>
          <a:blip r:embed="rId2"/>
          <a:stretch>
            <a:fillRect/>
          </a:stretch>
        </p:blipFill>
        <p:spPr>
          <a:xfrm>
            <a:off x="-1297305" y="1459654"/>
            <a:ext cx="6945630" cy="5131647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12" name="文本框 11"/>
          <p:cNvSpPr txBox="1"/>
          <p:nvPr/>
        </p:nvSpPr>
        <p:spPr>
          <a:xfrm>
            <a:off x="628651" y="355600"/>
            <a:ext cx="85058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例题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5391151" y="4533900"/>
            <a:ext cx="3743325" cy="88485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重力做功公式;</a:t>
            </a: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W=Gh</a:t>
            </a:r>
            <a:b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</a:br>
            <a:endParaRPr lang="en-US" sz="2300" u="none" spc="0">
              <a:solidFill>
                <a:srgbClr val="FFD732">
                  <a:alpha val="100000"/>
                </a:srgbClr>
              </a:solidFill>
              <a:latin typeface="微软雅黑" panose="020B0503020204020204" charset="-122"/>
            </a:endParaRPr>
          </a:p>
        </p:txBody>
      </p:sp>
      <p:pic>
        <p:nvPicPr>
          <p:cNvPr id="14" name="图片 13"/>
          <p:cNvPicPr/>
          <p:nvPr/>
        </p:nvPicPr>
        <p:blipFill>
          <a:blip r:embed="rId3"/>
          <a:stretch>
            <a:fillRect/>
          </a:stretch>
        </p:blipFill>
        <p:spPr>
          <a:xfrm>
            <a:off x="4981575" y="4140200"/>
            <a:ext cx="2609850" cy="180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351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 animBg="1"/>
      <p:bldP spid="7" grpId="0" bldLvl="0" animBg="1"/>
      <p:bldP spid="8" grpId="0" bldLvl="0" animBg="1"/>
      <p:bldP spid="9" grpId="0"/>
      <p:bldP spid="13" grpId="0"/>
      <p:bldP spid="1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9134475" cy="1704975"/>
          <a:chOff x="381000" y="266700"/>
          <a:chExt cx="9134475" cy="1704975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0"/>
            <a:ext cx="85058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例题总结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38175" y="2273300"/>
            <a:ext cx="8496300" cy="88485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做功多少</a:t>
            </a: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只由W=Fs </a:t>
            </a: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决定，与物体的</a:t>
            </a: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质量、速度、是否有摩擦</a:t>
            </a: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等</a:t>
            </a:r>
            <a:b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</a:b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因素均无关。  </a:t>
            </a:r>
          </a:p>
        </p:txBody>
      </p:sp>
    </p:spTree>
    <p:extLst>
      <p:ext uri="{BB962C8B-B14F-4D97-AF65-F5344CB8AC3E}">
        <p14:creationId xmlns:p14="http://schemas.microsoft.com/office/powerpoint/2010/main" val="38637908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9134475" cy="1590675"/>
          <a:chOff x="381000" y="266700"/>
          <a:chExt cx="9134475" cy="1590675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0"/>
            <a:ext cx="85058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练习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28651" y="990601"/>
            <a:ext cx="8505825" cy="2212144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某足球运动员在水平方向用25 N 的力，将10 N 的球沿水平地面踢出，踢出后球在地面上滚了30 m 才停下来。在球滚动过程中，脚对球所做的功为（     ）。
       A．750 J                           B．300 J    
       C．450 J                           D．0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330576" y="2120900"/>
            <a:ext cx="61626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393164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9134475" cy="4391025"/>
          <a:chOff x="381000" y="266700"/>
          <a:chExt cx="9134475" cy="4391025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0"/>
            <a:ext cx="85058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练习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28651" y="1041400"/>
            <a:ext cx="802957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5" name="图片 4"/>
          <p:cNvPicPr/>
          <p:nvPr/>
        </p:nvPicPr>
        <p:blipFill>
          <a:blip r:embed="rId2"/>
          <a:stretch>
            <a:fillRect/>
          </a:stretch>
        </p:blipFill>
        <p:spPr>
          <a:xfrm>
            <a:off x="581026" y="977901"/>
            <a:ext cx="8246269" cy="12827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28651" y="3009900"/>
            <a:ext cx="8505825" cy="2212144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解：   </a:t>
            </a:r>
            <a:b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</a:b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    起重机的拉力等于货物的重力，在水平方向移动，拉力不做功，</a:t>
            </a:r>
            <a:b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</a:b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所以，起重机做的功为： 
　W＝Fs＝Gh＝mgh  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219200" y="5207000"/>
            <a:ext cx="6629400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8" name="图片 7"/>
          <p:cNvPicPr/>
          <p:nvPr/>
        </p:nvPicPr>
        <p:blipFill>
          <a:blip r:embed="rId3"/>
          <a:stretch>
            <a:fillRect/>
          </a:stretch>
        </p:blipFill>
        <p:spPr>
          <a:xfrm>
            <a:off x="1171576" y="5143500"/>
            <a:ext cx="4360069" cy="7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209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9134475" cy="4248150"/>
          <a:chOff x="381000" y="266700"/>
          <a:chExt cx="9134475" cy="4248150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0"/>
            <a:ext cx="85058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练习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28651" y="1028700"/>
            <a:ext cx="8505825" cy="176971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如图所示，用水平力F 拉着重为100N 的物体，在水平地面上向左</a:t>
            </a:r>
            <a:b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</a:b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匀速移动了5m，物体所受地面的摩擦力大小为20N，则（   ）
A.重力做的功是500J          B.拉力大小为100N 
C.拉力大小为120N             D.拉力做的功为100J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7810501" y="1587500"/>
            <a:ext cx="13239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D</a:t>
            </a:r>
          </a:p>
        </p:txBody>
      </p:sp>
      <p:pic>
        <p:nvPicPr>
          <p:cNvPr id="6" name="图片 5"/>
          <p:cNvPicPr/>
          <p:nvPr/>
        </p:nvPicPr>
        <p:blipFill>
          <a:blip r:embed="rId2"/>
          <a:stretch>
            <a:fillRect/>
          </a:stretch>
        </p:blipFill>
        <p:spPr>
          <a:xfrm>
            <a:off x="3143251" y="4254501"/>
            <a:ext cx="2600325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391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9134475" cy="3924300"/>
          <a:chOff x="381000" y="266700"/>
          <a:chExt cx="9134475" cy="3924300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0"/>
            <a:ext cx="85058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练习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28651" y="990600"/>
            <a:ext cx="8505825" cy="2212144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如图所示，一个质量为50kg的人，连续向上跳12个台阶，已知每</a:t>
            </a:r>
            <a:b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</a:b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个台阶的高度为0.2m，则这个人在这段时间内做的功是（    ）  </a:t>
            </a:r>
            <a:b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</a:b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/>
            </a:r>
            <a:b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</a:b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 A. 120J          B. 1200J  </a:t>
            </a:r>
            <a:b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</a:b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 C. 12J            D. 无法确定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28651" y="5232400"/>
            <a:ext cx="85058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W=Fs=Gh=mgh=50 kg×10 N/kg×12×0.2 m=1200 J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7867651" y="1562100"/>
            <a:ext cx="12668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B</a:t>
            </a:r>
          </a:p>
        </p:txBody>
      </p:sp>
      <p:pic>
        <p:nvPicPr>
          <p:cNvPr id="7" name="图片 6"/>
          <p:cNvPicPr/>
          <p:nvPr/>
        </p:nvPicPr>
        <p:blipFill>
          <a:blip r:embed="rId2"/>
          <a:stretch>
            <a:fillRect/>
          </a:stretch>
        </p:blipFill>
        <p:spPr>
          <a:xfrm>
            <a:off x="4695826" y="2273300"/>
            <a:ext cx="3267075" cy="26670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val="3959792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9134475" cy="4352925"/>
          <a:chOff x="381000" y="266700"/>
          <a:chExt cx="9134475" cy="4352925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0"/>
            <a:ext cx="85058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练习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28651" y="990600"/>
            <a:ext cx="8505825" cy="88485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如果斜面的高度不变，改变斜面的长度，使小车从不同的斜面上</a:t>
            </a:r>
            <a:b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</a:b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下滑到斜面底部的过程中，重力做功是否改变？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28651" y="2870200"/>
            <a:ext cx="85058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答案：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543051" y="2870200"/>
            <a:ext cx="75914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不变，都等于Gh。</a:t>
            </a:r>
          </a:p>
        </p:txBody>
      </p:sp>
      <p:pic>
        <p:nvPicPr>
          <p:cNvPr id="7" name="图片 6"/>
          <p:cNvPicPr/>
          <p:nvPr/>
        </p:nvPicPr>
        <p:blipFill>
          <a:blip r:embed="rId2"/>
          <a:stretch>
            <a:fillRect/>
          </a:stretch>
        </p:blipFill>
        <p:spPr>
          <a:xfrm>
            <a:off x="5991226" y="2717800"/>
            <a:ext cx="2676525" cy="3022600"/>
          </a:xfrm>
          <a:prstGeom prst="rect">
            <a:avLst/>
          </a:prstGeom>
        </p:spPr>
      </p:pic>
      <p:pic>
        <p:nvPicPr>
          <p:cNvPr id="8" name="图片 7"/>
          <p:cNvPicPr/>
          <p:nvPr/>
        </p:nvPicPr>
        <p:blipFill>
          <a:blip r:embed="rId3"/>
          <a:stretch>
            <a:fillRect/>
          </a:stretch>
        </p:blipFill>
        <p:spPr>
          <a:xfrm>
            <a:off x="4352926" y="2781301"/>
            <a:ext cx="4333875" cy="2959100"/>
          </a:xfrm>
          <a:prstGeom prst="rect">
            <a:avLst/>
          </a:prstGeom>
        </p:spPr>
      </p:pic>
      <p:pic>
        <p:nvPicPr>
          <p:cNvPr id="9" name="图片 8"/>
          <p:cNvPicPr/>
          <p:nvPr/>
        </p:nvPicPr>
        <p:blipFill>
          <a:blip r:embed="rId4"/>
          <a:stretch>
            <a:fillRect/>
          </a:stretch>
        </p:blipFill>
        <p:spPr>
          <a:xfrm>
            <a:off x="3048000" y="2667000"/>
            <a:ext cx="5715000" cy="3073400"/>
          </a:xfrm>
          <a:prstGeom prst="rect">
            <a:avLst/>
          </a:prstGeom>
        </p:spPr>
      </p:pic>
      <p:pic>
        <p:nvPicPr>
          <p:cNvPr id="10" name="图片 9"/>
          <p:cNvPicPr/>
          <p:nvPr/>
        </p:nvPicPr>
        <p:blipFill>
          <a:blip r:embed="rId5"/>
          <a:stretch>
            <a:fillRect/>
          </a:stretch>
        </p:blipFill>
        <p:spPr>
          <a:xfrm>
            <a:off x="3076576" y="2628900"/>
            <a:ext cx="5711887" cy="31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093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9134475" cy="828675"/>
          <a:chOff x="381000" y="266700"/>
          <a:chExt cx="9134475" cy="828675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0"/>
            <a:ext cx="85058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课本练习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38175" y="1104900"/>
            <a:ext cx="8496300" cy="1327286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      1. 在水平地面上，用50N 的拉力沿水平方向拉重为100N 的小</a:t>
            </a:r>
            <a:b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</a:b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车，使小车前进5m，拉力所做的功等于____J,   重力所做的功等</a:t>
            </a:r>
            <a:b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</a:b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于____ J。  </a:t>
            </a:r>
          </a:p>
        </p:txBody>
      </p:sp>
    </p:spTree>
    <p:extLst>
      <p:ext uri="{BB962C8B-B14F-4D97-AF65-F5344CB8AC3E}">
        <p14:creationId xmlns:p14="http://schemas.microsoft.com/office/powerpoint/2010/main" val="3492351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14350" y="228600"/>
          <a:ext cx="9134475" cy="4991100"/>
          <a:chOff x="514350" y="228600"/>
          <a:chExt cx="9134475" cy="4991100"/>
        </a:xfrm>
      </p:grpSpPr>
      <p:sp>
        <p:nvSpPr>
          <p:cNvPr id="2" name="文本框 1"/>
          <p:cNvSpPr txBox="1"/>
          <p:nvPr/>
        </p:nvSpPr>
        <p:spPr>
          <a:xfrm>
            <a:off x="1266825" y="304800"/>
            <a:ext cx="786765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小车静止在桌面上时都受到哪些力的作用？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266825" y="1016000"/>
            <a:ext cx="786765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用力拉在小车桌面上前进，则小车此时受到几个力的作用？</a:t>
            </a:r>
          </a:p>
        </p:txBody>
      </p:sp>
      <p:pic>
        <p:nvPicPr>
          <p:cNvPr id="4" name="图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771525" y="355600"/>
            <a:ext cx="419100" cy="558800"/>
          </a:xfrm>
          <a:prstGeom prst="rect">
            <a:avLst/>
          </a:prstGeom>
        </p:spPr>
      </p:pic>
      <p:pic>
        <p:nvPicPr>
          <p:cNvPr id="5" name="图片 4"/>
          <p:cNvPicPr/>
          <p:nvPr/>
        </p:nvPicPr>
        <p:blipFill>
          <a:blip r:embed="rId2"/>
          <a:stretch>
            <a:fillRect/>
          </a:stretch>
        </p:blipFill>
        <p:spPr>
          <a:xfrm>
            <a:off x="771525" y="1041400"/>
            <a:ext cx="419100" cy="558800"/>
          </a:xfrm>
          <a:prstGeom prst="rect">
            <a:avLst/>
          </a:prstGeom>
        </p:spPr>
      </p:pic>
      <p:pic>
        <p:nvPicPr>
          <p:cNvPr id="6" name="图片 5"/>
          <p:cNvPicPr/>
          <p:nvPr/>
        </p:nvPicPr>
        <p:blipFill>
          <a:blip r:embed="rId3"/>
          <a:stretch>
            <a:fillRect/>
          </a:stretch>
        </p:blipFill>
        <p:spPr>
          <a:xfrm>
            <a:off x="514350" y="3695700"/>
            <a:ext cx="8210550" cy="1320800"/>
          </a:xfrm>
          <a:prstGeom prst="rect">
            <a:avLst/>
          </a:prstGeom>
        </p:spPr>
      </p:pic>
      <p:pic>
        <p:nvPicPr>
          <p:cNvPr id="7" name="图片 6"/>
          <p:cNvPicPr/>
          <p:nvPr/>
        </p:nvPicPr>
        <p:blipFill>
          <a:blip r:embed="rId4"/>
          <a:stretch>
            <a:fillRect/>
          </a:stretch>
        </p:blipFill>
        <p:spPr>
          <a:xfrm>
            <a:off x="1647825" y="4102100"/>
            <a:ext cx="114300" cy="152400"/>
          </a:xfrm>
          <a:prstGeom prst="rect">
            <a:avLst/>
          </a:prstGeom>
        </p:spPr>
      </p:pic>
      <p:pic>
        <p:nvPicPr>
          <p:cNvPr id="8" name="图片 7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1" y="4203701"/>
            <a:ext cx="200025" cy="1816100"/>
          </a:xfrm>
          <a:prstGeom prst="rect">
            <a:avLst/>
          </a:prstGeom>
        </p:spPr>
      </p:pic>
      <p:pic>
        <p:nvPicPr>
          <p:cNvPr id="9" name="图片 8"/>
          <p:cNvPicPr/>
          <p:nvPr/>
        </p:nvPicPr>
        <p:blipFill>
          <a:blip r:embed="rId6"/>
          <a:stretch>
            <a:fillRect/>
          </a:stretch>
        </p:blipFill>
        <p:spPr>
          <a:xfrm>
            <a:off x="1600201" y="2324101"/>
            <a:ext cx="200025" cy="18161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876425" y="2108200"/>
            <a:ext cx="7258050" cy="673261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F</a:t>
            </a:r>
            <a:r>
              <a:rPr lang="en-US" sz="12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支</a:t>
            </a:r>
            <a:br>
              <a:rPr lang="en-US" sz="12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</a:br>
            <a:endParaRPr lang="en-US" sz="1200" u="none" spc="0">
              <a:solidFill>
                <a:srgbClr val="FFFFFF">
                  <a:alpha val="100000"/>
                </a:srgbClr>
              </a:solidFill>
              <a:latin typeface="微软雅黑" panose="020B0503020204020204" charset="-122"/>
            </a:endParaRPr>
          </a:p>
        </p:txBody>
      </p:sp>
      <p:pic>
        <p:nvPicPr>
          <p:cNvPr id="11" name="图片 10"/>
          <p:cNvPicPr/>
          <p:nvPr/>
        </p:nvPicPr>
        <p:blipFill>
          <a:blip r:embed="rId7"/>
          <a:stretch>
            <a:fillRect/>
          </a:stretch>
        </p:blipFill>
        <p:spPr>
          <a:xfrm>
            <a:off x="3143251" y="3708401"/>
            <a:ext cx="1228725" cy="113030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266825" y="6057900"/>
            <a:ext cx="786765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哪个力对小车向前运动有 “成效”，有一定的“贡献”呢？</a:t>
            </a:r>
          </a:p>
        </p:txBody>
      </p:sp>
      <p:pic>
        <p:nvPicPr>
          <p:cNvPr id="13" name="图片 12"/>
          <p:cNvPicPr/>
          <p:nvPr/>
        </p:nvPicPr>
        <p:blipFill>
          <a:blip r:embed="rId2"/>
          <a:stretch>
            <a:fillRect/>
          </a:stretch>
        </p:blipFill>
        <p:spPr>
          <a:xfrm>
            <a:off x="771525" y="6096000"/>
            <a:ext cx="419100" cy="558800"/>
          </a:xfrm>
          <a:prstGeom prst="rect">
            <a:avLst/>
          </a:prstGeom>
        </p:spPr>
      </p:pic>
      <p:pic>
        <p:nvPicPr>
          <p:cNvPr id="14" name="图片 13"/>
          <p:cNvPicPr/>
          <p:nvPr/>
        </p:nvPicPr>
        <p:blipFill>
          <a:blip r:embed="rId4"/>
          <a:stretch>
            <a:fillRect/>
          </a:stretch>
        </p:blipFill>
        <p:spPr>
          <a:xfrm>
            <a:off x="3714750" y="4127500"/>
            <a:ext cx="114300" cy="152400"/>
          </a:xfrm>
          <a:prstGeom prst="rect">
            <a:avLst/>
          </a:prstGeom>
        </p:spPr>
      </p:pic>
      <p:pic>
        <p:nvPicPr>
          <p:cNvPr id="15" name="图片 14"/>
          <p:cNvPicPr/>
          <p:nvPr/>
        </p:nvPicPr>
        <p:blipFill>
          <a:blip r:embed="rId5"/>
          <a:stretch>
            <a:fillRect/>
          </a:stretch>
        </p:blipFill>
        <p:spPr>
          <a:xfrm>
            <a:off x="3676651" y="4229101"/>
            <a:ext cx="200025" cy="1816100"/>
          </a:xfrm>
          <a:prstGeom prst="rect">
            <a:avLst/>
          </a:prstGeom>
        </p:spPr>
      </p:pic>
      <p:pic>
        <p:nvPicPr>
          <p:cNvPr id="16" name="图片 15"/>
          <p:cNvPicPr/>
          <p:nvPr/>
        </p:nvPicPr>
        <p:blipFill>
          <a:blip r:embed="rId6"/>
          <a:stretch>
            <a:fillRect/>
          </a:stretch>
        </p:blipFill>
        <p:spPr>
          <a:xfrm>
            <a:off x="3676651" y="2349500"/>
            <a:ext cx="200025" cy="1828800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3895725" y="2120900"/>
            <a:ext cx="5238750" cy="673261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F</a:t>
            </a:r>
            <a:r>
              <a:rPr lang="en-US" sz="12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支</a:t>
            </a:r>
            <a:br>
              <a:rPr lang="en-US" sz="12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</a:br>
            <a:endParaRPr lang="en-US" sz="1200" u="none" spc="0">
              <a:solidFill>
                <a:srgbClr val="FFFFFF">
                  <a:alpha val="100000"/>
                </a:srgbClr>
              </a:solidFill>
              <a:latin typeface="微软雅黑" panose="020B0503020204020204" charset="-122"/>
            </a:endParaRPr>
          </a:p>
        </p:txBody>
      </p:sp>
      <p:pic>
        <p:nvPicPr>
          <p:cNvPr id="18" name="图片 17"/>
          <p:cNvPicPr/>
          <p:nvPr/>
        </p:nvPicPr>
        <p:blipFill>
          <a:blip r:embed="rId8"/>
          <a:stretch>
            <a:fillRect/>
          </a:stretch>
        </p:blipFill>
        <p:spPr>
          <a:xfrm>
            <a:off x="3762376" y="4076701"/>
            <a:ext cx="1362075" cy="266700"/>
          </a:xfrm>
          <a:prstGeom prst="rect">
            <a:avLst/>
          </a:prstGeom>
        </p:spPr>
      </p:pic>
      <p:pic>
        <p:nvPicPr>
          <p:cNvPr id="19" name="图片 18"/>
          <p:cNvPicPr/>
          <p:nvPr/>
        </p:nvPicPr>
        <p:blipFill>
          <a:blip r:embed="rId9"/>
          <a:stretch>
            <a:fillRect/>
          </a:stretch>
        </p:blipFill>
        <p:spPr>
          <a:xfrm>
            <a:off x="2381251" y="4076701"/>
            <a:ext cx="1362075" cy="266700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2724151" y="3619500"/>
            <a:ext cx="6410325" cy="673261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F</a:t>
            </a:r>
            <a:r>
              <a:rPr lang="en-US" sz="12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阻</a:t>
            </a:r>
            <a:br>
              <a:rPr lang="en-US" sz="12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</a:br>
            <a:endParaRPr lang="en-US" sz="1200" u="none" spc="0">
              <a:solidFill>
                <a:srgbClr val="FFFFFF">
                  <a:alpha val="100000"/>
                </a:srgbClr>
              </a:solidFill>
              <a:latin typeface="微软雅黑" panose="020B050302020402020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705351" y="3657600"/>
            <a:ext cx="44291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F</a:t>
            </a:r>
          </a:p>
        </p:txBody>
      </p:sp>
      <p:pic>
        <p:nvPicPr>
          <p:cNvPr id="22" name="图片 21"/>
          <p:cNvPicPr/>
          <p:nvPr/>
        </p:nvPicPr>
        <p:blipFill>
          <a:blip r:embed="rId7"/>
          <a:stretch>
            <a:fillRect/>
          </a:stretch>
        </p:blipFill>
        <p:spPr>
          <a:xfrm>
            <a:off x="6000751" y="3708401"/>
            <a:ext cx="1228725" cy="1130300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1800225" y="5410200"/>
            <a:ext cx="733425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G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3876675" y="5422900"/>
            <a:ext cx="525780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G</a:t>
            </a:r>
          </a:p>
        </p:txBody>
      </p:sp>
      <p:pic>
        <p:nvPicPr>
          <p:cNvPr id="25" name="图片 24"/>
          <p:cNvPicPr/>
          <p:nvPr/>
        </p:nvPicPr>
        <p:blipFill>
          <a:blip r:embed="rId4"/>
          <a:stretch>
            <a:fillRect/>
          </a:stretch>
        </p:blipFill>
        <p:spPr>
          <a:xfrm>
            <a:off x="6534150" y="4140200"/>
            <a:ext cx="114300" cy="152400"/>
          </a:xfrm>
          <a:prstGeom prst="rect">
            <a:avLst/>
          </a:prstGeom>
        </p:spPr>
      </p:pic>
      <p:pic>
        <p:nvPicPr>
          <p:cNvPr id="26" name="图片 25"/>
          <p:cNvPicPr/>
          <p:nvPr/>
        </p:nvPicPr>
        <p:blipFill>
          <a:blip r:embed="rId5"/>
          <a:stretch>
            <a:fillRect/>
          </a:stretch>
        </p:blipFill>
        <p:spPr>
          <a:xfrm>
            <a:off x="6505576" y="4241801"/>
            <a:ext cx="200025" cy="1816100"/>
          </a:xfrm>
          <a:prstGeom prst="rect">
            <a:avLst/>
          </a:prstGeom>
        </p:spPr>
      </p:pic>
      <p:pic>
        <p:nvPicPr>
          <p:cNvPr id="27" name="图片 26"/>
          <p:cNvPicPr/>
          <p:nvPr/>
        </p:nvPicPr>
        <p:blipFill>
          <a:blip r:embed="rId6"/>
          <a:stretch>
            <a:fillRect/>
          </a:stretch>
        </p:blipFill>
        <p:spPr>
          <a:xfrm>
            <a:off x="6505576" y="2362200"/>
            <a:ext cx="200025" cy="1828800"/>
          </a:xfrm>
          <a:prstGeom prst="rect">
            <a:avLst/>
          </a:prstGeom>
        </p:spPr>
      </p:pic>
      <p:sp>
        <p:nvSpPr>
          <p:cNvPr id="28" name="文本框 27"/>
          <p:cNvSpPr txBox="1"/>
          <p:nvPr/>
        </p:nvSpPr>
        <p:spPr>
          <a:xfrm>
            <a:off x="6724651" y="2133600"/>
            <a:ext cx="2409825" cy="673261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F</a:t>
            </a:r>
            <a:r>
              <a:rPr lang="en-US" sz="12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支</a:t>
            </a:r>
            <a:br>
              <a:rPr lang="en-US" sz="12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</a:br>
            <a:endParaRPr lang="en-US" sz="1200" u="none" spc="0">
              <a:solidFill>
                <a:srgbClr val="FFFFFF">
                  <a:alpha val="100000"/>
                </a:srgbClr>
              </a:solidFill>
              <a:latin typeface="微软雅黑" panose="020B0503020204020204" charset="-122"/>
            </a:endParaRPr>
          </a:p>
        </p:txBody>
      </p:sp>
      <p:pic>
        <p:nvPicPr>
          <p:cNvPr id="29" name="图片 28"/>
          <p:cNvPicPr/>
          <p:nvPr/>
        </p:nvPicPr>
        <p:blipFill>
          <a:blip r:embed="rId8"/>
          <a:stretch>
            <a:fillRect/>
          </a:stretch>
        </p:blipFill>
        <p:spPr>
          <a:xfrm>
            <a:off x="6591300" y="4089401"/>
            <a:ext cx="1362075" cy="266700"/>
          </a:xfrm>
          <a:prstGeom prst="rect">
            <a:avLst/>
          </a:prstGeom>
        </p:spPr>
      </p:pic>
      <p:pic>
        <p:nvPicPr>
          <p:cNvPr id="30" name="图片 29"/>
          <p:cNvPicPr/>
          <p:nvPr/>
        </p:nvPicPr>
        <p:blipFill>
          <a:blip r:embed="rId9"/>
          <a:stretch>
            <a:fillRect/>
          </a:stretch>
        </p:blipFill>
        <p:spPr>
          <a:xfrm>
            <a:off x="5210176" y="4089401"/>
            <a:ext cx="1362075" cy="266700"/>
          </a:xfrm>
          <a:prstGeom prst="rect">
            <a:avLst/>
          </a:prstGeom>
        </p:spPr>
      </p:pic>
      <p:sp>
        <p:nvSpPr>
          <p:cNvPr id="31" name="文本框 30"/>
          <p:cNvSpPr txBox="1"/>
          <p:nvPr/>
        </p:nvSpPr>
        <p:spPr>
          <a:xfrm>
            <a:off x="5553075" y="3632200"/>
            <a:ext cx="3581400" cy="673261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F</a:t>
            </a:r>
            <a:r>
              <a:rPr lang="en-US" sz="12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阻</a:t>
            </a:r>
            <a:br>
              <a:rPr lang="en-US" sz="12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</a:br>
            <a:endParaRPr lang="en-US" sz="1200" u="none" spc="0">
              <a:solidFill>
                <a:srgbClr val="FFFFFF">
                  <a:alpha val="100000"/>
                </a:srgbClr>
              </a:solidFill>
              <a:latin typeface="微软雅黑" panose="020B0503020204020204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7534275" y="3670300"/>
            <a:ext cx="160020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F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6705601" y="5435600"/>
            <a:ext cx="24288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G</a:t>
            </a:r>
          </a:p>
        </p:txBody>
      </p:sp>
      <p:pic>
        <p:nvPicPr>
          <p:cNvPr id="34" name="图片 33"/>
          <p:cNvPicPr/>
          <p:nvPr/>
        </p:nvPicPr>
        <p:blipFill>
          <a:blip r:embed="rId10"/>
          <a:stretch>
            <a:fillRect/>
          </a:stretch>
        </p:blipFill>
        <p:spPr>
          <a:xfrm>
            <a:off x="6734175" y="3657601"/>
            <a:ext cx="1657350" cy="1054100"/>
          </a:xfrm>
          <a:prstGeom prst="rect">
            <a:avLst/>
          </a:prstGeom>
        </p:spPr>
      </p:pic>
      <p:sp>
        <p:nvSpPr>
          <p:cNvPr id="35" name="文本框 34"/>
          <p:cNvSpPr txBox="1"/>
          <p:nvPr/>
        </p:nvSpPr>
        <p:spPr>
          <a:xfrm>
            <a:off x="7429500" y="2247900"/>
            <a:ext cx="1409700" cy="369332"/>
          </a:xfrm>
          <a:prstGeom prst="rect">
            <a:avLst/>
          </a:prstGeom>
          <a:noFill/>
          <a:ln w="25400" cap="flat" cmpd="sng" algn="ctr">
            <a:solidFill>
              <a:srgbClr val="FFD732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pic>
        <p:nvPicPr>
          <p:cNvPr id="36" name="图片 35"/>
          <p:cNvPicPr/>
          <p:nvPr/>
        </p:nvPicPr>
        <p:blipFill>
          <a:blip r:embed="rId11"/>
          <a:stretch>
            <a:fillRect/>
          </a:stretch>
        </p:blipFill>
        <p:spPr>
          <a:xfrm>
            <a:off x="7524751" y="3352801"/>
            <a:ext cx="371475" cy="317500"/>
          </a:xfrm>
          <a:prstGeom prst="rect">
            <a:avLst/>
          </a:prstGeom>
        </p:spPr>
      </p:pic>
      <p:sp>
        <p:nvSpPr>
          <p:cNvPr id="37" name="文本框 36"/>
          <p:cNvSpPr txBox="1"/>
          <p:nvPr/>
        </p:nvSpPr>
        <p:spPr>
          <a:xfrm>
            <a:off x="7534275" y="2260600"/>
            <a:ext cx="1600200" cy="88485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称F 对小</a:t>
            </a:r>
            <a:b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</a:b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车做了功</a:t>
            </a:r>
          </a:p>
        </p:txBody>
      </p:sp>
    </p:spTree>
    <p:extLst>
      <p:ext uri="{BB962C8B-B14F-4D97-AF65-F5344CB8AC3E}">
        <p14:creationId xmlns:p14="http://schemas.microsoft.com/office/powerpoint/2010/main" val="2398727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 animBg="1"/>
      <p:bldP spid="36" grpId="0"/>
      <p:bldP spid="3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9134475" cy="1704975"/>
          <a:chOff x="381000" y="266700"/>
          <a:chExt cx="9134475" cy="1704975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0"/>
            <a:ext cx="85058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课本练习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28651" y="1054100"/>
            <a:ext cx="804862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5" name="图片 4"/>
          <p:cNvPicPr/>
          <p:nvPr/>
        </p:nvPicPr>
        <p:blipFill>
          <a:blip r:embed="rId2"/>
          <a:stretch>
            <a:fillRect/>
          </a:stretch>
        </p:blipFill>
        <p:spPr>
          <a:xfrm>
            <a:off x="581025" y="990601"/>
            <a:ext cx="8331994" cy="128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96730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9134475" cy="4514850"/>
          <a:chOff x="381000" y="266700"/>
          <a:chExt cx="9134475" cy="4514850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0"/>
            <a:ext cx="85058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课本练习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28651" y="977900"/>
            <a:ext cx="8505825" cy="1327286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       3. 2008年8月11日在北京奥运会上，中国选手张湘祥在男子</a:t>
            </a:r>
            <a:b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</a:b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举重62 kg级的决赛中摘得金牌(图11.1-4)，挺举成绩是176kg。</a:t>
            </a:r>
            <a:b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</a:b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估算一下，他在挺举过程中对杠铃大约做了多少功？</a:t>
            </a:r>
          </a:p>
        </p:txBody>
      </p:sp>
      <p:pic>
        <p:nvPicPr>
          <p:cNvPr id="5" name="图片 4"/>
          <p:cNvPicPr/>
          <p:nvPr/>
        </p:nvPicPr>
        <p:blipFill>
          <a:blip r:embed="rId2"/>
          <a:stretch>
            <a:fillRect/>
          </a:stretch>
        </p:blipFill>
        <p:spPr>
          <a:xfrm>
            <a:off x="6191251" y="2857501"/>
            <a:ext cx="2276475" cy="31115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6" name="文本框 5"/>
          <p:cNvSpPr txBox="1"/>
          <p:nvPr/>
        </p:nvSpPr>
        <p:spPr>
          <a:xfrm>
            <a:off x="6657975" y="6019800"/>
            <a:ext cx="247650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(图11.1-4)</a:t>
            </a:r>
          </a:p>
        </p:txBody>
      </p:sp>
    </p:spTree>
    <p:extLst>
      <p:ext uri="{BB962C8B-B14F-4D97-AF65-F5344CB8AC3E}">
        <p14:creationId xmlns:p14="http://schemas.microsoft.com/office/powerpoint/2010/main" val="83642688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9134475" cy="762000"/>
          <a:chOff x="381000" y="266700"/>
          <a:chExt cx="9134475" cy="762000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0"/>
            <a:ext cx="85058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课本练习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28651" y="1016000"/>
            <a:ext cx="8505825" cy="1327286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      4. 小华的家住在五楼。一天，他把装有30个鸡蛋的塑料袋从</a:t>
            </a:r>
            <a:b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</a:b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一楼提到家里，提篮子的力大约做了多少功？说出你是怎么估算</a:t>
            </a:r>
            <a:b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</a:b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的。  </a:t>
            </a:r>
          </a:p>
        </p:txBody>
      </p:sp>
    </p:spTree>
    <p:extLst>
      <p:ext uri="{BB962C8B-B14F-4D97-AF65-F5344CB8AC3E}">
        <p14:creationId xmlns:p14="http://schemas.microsoft.com/office/powerpoint/2010/main" val="21264781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9134475" cy="4457700"/>
          <a:chOff x="381000" y="266700"/>
          <a:chExt cx="9134475" cy="4457700"/>
        </a:xfrm>
      </p:grpSpPr>
      <p:sp>
        <p:nvSpPr>
          <p:cNvPr id="2" name="文本框 1"/>
          <p:cNvSpPr txBox="1"/>
          <p:nvPr/>
        </p:nvSpPr>
        <p:spPr>
          <a:xfrm>
            <a:off x="628651" y="1003300"/>
            <a:ext cx="85058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定义：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438275" y="1003300"/>
            <a:ext cx="7696200" cy="88485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力作用于物体，并使物体沿____的方向移动了一段距离，</a:t>
            </a:r>
            <a:b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</a:b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称力对物体做了____。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991101" y="952500"/>
            <a:ext cx="41433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力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562351" y="1524000"/>
            <a:ext cx="55721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功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28651" y="2794000"/>
            <a:ext cx="85058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必要因素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028825" y="2260600"/>
            <a:ext cx="710565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F 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038351" y="3314700"/>
            <a:ext cx="70961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s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428875" y="2260600"/>
            <a:ext cx="670560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（作用在物体上的力）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2381251" y="3314700"/>
            <a:ext cx="67532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（物体在力的方向上移动的距离）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6534151" y="2578100"/>
            <a:ext cx="26003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65E5E">
                    <a:alpha val="100000"/>
                  </a:srgbClr>
                </a:solidFill>
                <a:latin typeface="微软雅黑" panose="020B0503020204020204" charset="-122"/>
              </a:rPr>
              <a:t>二者缺一不可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628651" y="4737100"/>
            <a:ext cx="8505825" cy="88485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有F，但s=0</a:t>
            </a:r>
            <a:r>
              <a:rPr lang="en-US" sz="2300" u="none" spc="0">
                <a:solidFill>
                  <a:srgbClr val="F65E5E">
                    <a:alpha val="100000"/>
                  </a:srgbClr>
                </a:solidFill>
                <a:latin typeface="微软雅黑" panose="020B0503020204020204" charset="-122"/>
              </a:rPr>
              <a:t>（劳而无功）</a:t>
            </a:r>
            <a:br>
              <a:rPr lang="en-US" sz="2300" u="none" spc="0">
                <a:solidFill>
                  <a:srgbClr val="F65E5E">
                    <a:alpha val="100000"/>
                  </a:srgbClr>
                </a:solidFill>
                <a:latin typeface="微软雅黑" panose="020B0503020204020204" charset="-122"/>
              </a:rPr>
            </a:br>
            <a:endParaRPr lang="en-US" sz="2300" u="none" spc="0">
              <a:solidFill>
                <a:srgbClr val="F65E5E">
                  <a:alpha val="100000"/>
                </a:srgbClr>
              </a:solidFill>
              <a:latin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28651" y="5346700"/>
            <a:ext cx="8505825" cy="88485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有s,但F=0</a:t>
            </a:r>
            <a:r>
              <a:rPr lang="en-US" sz="2300" u="none" spc="0">
                <a:solidFill>
                  <a:srgbClr val="F65E5E">
                    <a:alpha val="100000"/>
                  </a:srgbClr>
                </a:solidFill>
                <a:latin typeface="微软雅黑" panose="020B0503020204020204" charset="-122"/>
              </a:rPr>
              <a:t>（不劳无功）</a:t>
            </a:r>
            <a:br>
              <a:rPr lang="en-US" sz="2300" u="none" spc="0">
                <a:solidFill>
                  <a:srgbClr val="F65E5E">
                    <a:alpha val="100000"/>
                  </a:srgbClr>
                </a:solidFill>
                <a:latin typeface="微软雅黑" panose="020B0503020204020204" charset="-122"/>
              </a:rPr>
            </a:br>
            <a:endParaRPr lang="en-US" sz="2300" u="none" spc="0">
              <a:solidFill>
                <a:srgbClr val="F65E5E">
                  <a:alpha val="100000"/>
                </a:srgbClr>
              </a:solidFill>
              <a:latin typeface="微软雅黑" panose="020B050302020402020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28651" y="5943600"/>
            <a:ext cx="8505825" cy="88485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F⊥s</a:t>
            </a:r>
            <a:r>
              <a:rPr lang="en-US" sz="2300" u="none" spc="0">
                <a:solidFill>
                  <a:srgbClr val="F65E5E">
                    <a:alpha val="100000"/>
                  </a:srgbClr>
                </a:solidFill>
                <a:latin typeface="微软雅黑" panose="020B0503020204020204" charset="-122"/>
              </a:rPr>
              <a:t>（垂直无功）</a:t>
            </a:r>
            <a:br>
              <a:rPr lang="en-US" sz="2300" u="none" spc="0">
                <a:solidFill>
                  <a:srgbClr val="F65E5E">
                    <a:alpha val="100000"/>
                  </a:srgbClr>
                </a:solidFill>
                <a:latin typeface="微软雅黑" panose="020B0503020204020204" charset="-122"/>
              </a:rPr>
            </a:br>
            <a:endParaRPr lang="en-US" sz="2300" u="none" spc="0">
              <a:solidFill>
                <a:srgbClr val="F65E5E">
                  <a:alpha val="100000"/>
                </a:srgbClr>
              </a:solidFill>
              <a:latin typeface="微软雅黑" panose="020B0503020204020204" charset="-122"/>
            </a:endParaRPr>
          </a:p>
        </p:txBody>
      </p:sp>
      <p:pic>
        <p:nvPicPr>
          <p:cNvPr id="15" name="图片 14"/>
          <p:cNvPicPr/>
          <p:nvPr/>
        </p:nvPicPr>
        <p:blipFill>
          <a:blip r:embed="rId2"/>
          <a:stretch>
            <a:fillRect/>
          </a:stretch>
        </p:blipFill>
        <p:spPr>
          <a:xfrm>
            <a:off x="1819275" y="2324100"/>
            <a:ext cx="95250" cy="160020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628651" y="4025900"/>
            <a:ext cx="85058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三种不做功的情况: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18" name="文本框 17"/>
          <p:cNvSpPr txBox="1"/>
          <p:nvPr/>
        </p:nvSpPr>
        <p:spPr>
          <a:xfrm>
            <a:off x="628651" y="355600"/>
            <a:ext cx="85058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总结：</a:t>
            </a:r>
          </a:p>
        </p:txBody>
      </p:sp>
    </p:spTree>
    <p:extLst>
      <p:ext uri="{BB962C8B-B14F-4D97-AF65-F5344CB8AC3E}">
        <p14:creationId xmlns:p14="http://schemas.microsoft.com/office/powerpoint/2010/main" val="1913367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9134475" cy="3267075"/>
          <a:chOff x="381000" y="266700"/>
          <a:chExt cx="9134475" cy="3267075"/>
        </a:xfrm>
      </p:grpSpPr>
      <p:sp>
        <p:nvSpPr>
          <p:cNvPr id="2" name="文本框 1"/>
          <p:cNvSpPr txBox="1"/>
          <p:nvPr/>
        </p:nvSpPr>
        <p:spPr>
          <a:xfrm>
            <a:off x="628651" y="1041400"/>
            <a:ext cx="85058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功的计算：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847851" y="1549400"/>
            <a:ext cx="72866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功等于_____________________________________的乘积。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952751" y="1524000"/>
            <a:ext cx="61817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作用力跟物体沿力的方向通过的距离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28651" y="2400300"/>
            <a:ext cx="85058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符号：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466851" y="2349500"/>
            <a:ext cx="76676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W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28651" y="3200400"/>
            <a:ext cx="85058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公式：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524001" y="3200400"/>
            <a:ext cx="76104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W＝F s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028951" y="3200400"/>
            <a:ext cx="61055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单位：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905251" y="3200400"/>
            <a:ext cx="52292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国际单位:_____，简称___（   ）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191125" y="3175000"/>
            <a:ext cx="394335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焦耳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6705601" y="3187700"/>
            <a:ext cx="24288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焦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7277101" y="3225800"/>
            <a:ext cx="3333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 J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28650" y="4356100"/>
            <a:ext cx="8172450" cy="1327286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意义：1 N 的力使物体在力的方向上，通过1 m的距离时所做的功</a:t>
            </a:r>
            <a:b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</a:b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为1 J。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1485900" y="3162300"/>
            <a:ext cx="1123950" cy="369332"/>
          </a:xfrm>
          <a:prstGeom prst="rect">
            <a:avLst/>
          </a:prstGeom>
          <a:noFill/>
          <a:ln w="25400" cap="flat" cmpd="sng" algn="ctr">
            <a:solidFill>
              <a:srgbClr val="FFD732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16" name="文本框 15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17" name="文本框 16"/>
          <p:cNvSpPr txBox="1"/>
          <p:nvPr/>
        </p:nvSpPr>
        <p:spPr>
          <a:xfrm>
            <a:off x="628651" y="355600"/>
            <a:ext cx="85058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总结：</a:t>
            </a:r>
          </a:p>
        </p:txBody>
      </p:sp>
    </p:spTree>
    <p:extLst>
      <p:ext uri="{BB962C8B-B14F-4D97-AF65-F5344CB8AC3E}">
        <p14:creationId xmlns:p14="http://schemas.microsoft.com/office/powerpoint/2010/main" val="2436621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81025" y="-104775"/>
          <a:ext cx="9134475" cy="4333875"/>
          <a:chOff x="581025" y="-104775"/>
          <a:chExt cx="9134475" cy="4333875"/>
        </a:xfrm>
      </p:grpSpPr>
      <p:sp>
        <p:nvSpPr>
          <p:cNvPr id="2" name="文本框 1"/>
          <p:cNvSpPr txBox="1"/>
          <p:nvPr/>
        </p:nvSpPr>
        <p:spPr>
          <a:xfrm>
            <a:off x="1171575" y="419100"/>
            <a:ext cx="796290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在叉车提升货物时，哪个力对物体做了功？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71575" y="5410200"/>
            <a:ext cx="796290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在物理中，功的定义是什么呢？</a:t>
            </a:r>
          </a:p>
        </p:txBody>
      </p:sp>
      <p:pic>
        <p:nvPicPr>
          <p:cNvPr id="4" name="图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657225" y="406400"/>
            <a:ext cx="419100" cy="558800"/>
          </a:xfrm>
          <a:prstGeom prst="rect">
            <a:avLst/>
          </a:prstGeom>
        </p:spPr>
      </p:pic>
      <p:pic>
        <p:nvPicPr>
          <p:cNvPr id="5" name="图片 4" descr="C:\Users\Administrator\Desktop\截图1586279911.png截图1586279911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5105401" y="2034118"/>
            <a:ext cx="3076575" cy="3588173"/>
          </a:xfrm>
          <a:prstGeom prst="rect">
            <a:avLst/>
          </a:prstGeom>
        </p:spPr>
      </p:pic>
      <p:pic>
        <p:nvPicPr>
          <p:cNvPr id="6" name="图片 5"/>
          <p:cNvPicPr/>
          <p:nvPr/>
        </p:nvPicPr>
        <p:blipFill>
          <a:blip r:embed="rId4"/>
          <a:stretch>
            <a:fillRect/>
          </a:stretch>
        </p:blipFill>
        <p:spPr>
          <a:xfrm>
            <a:off x="581025" y="1384301"/>
            <a:ext cx="3181350" cy="3721100"/>
          </a:xfrm>
          <a:prstGeom prst="rect">
            <a:avLst/>
          </a:prstGeom>
        </p:spPr>
      </p:pic>
      <p:pic>
        <p:nvPicPr>
          <p:cNvPr id="7" name="图片 6"/>
          <p:cNvPicPr/>
          <p:nvPr/>
        </p:nvPicPr>
        <p:blipFill>
          <a:blip r:embed="rId5"/>
          <a:stretch>
            <a:fillRect/>
          </a:stretch>
        </p:blipFill>
        <p:spPr>
          <a:xfrm>
            <a:off x="5695951" y="2959101"/>
            <a:ext cx="161925" cy="12065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467351" y="2768600"/>
            <a:ext cx="36671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F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191001" y="3429000"/>
            <a:ext cx="494347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0" name="图片 9"/>
          <p:cNvPicPr/>
          <p:nvPr/>
        </p:nvPicPr>
        <p:blipFill>
          <a:blip r:embed="rId6"/>
          <a:stretch>
            <a:fillRect/>
          </a:stretch>
        </p:blipFill>
        <p:spPr>
          <a:xfrm>
            <a:off x="5724525" y="4114800"/>
            <a:ext cx="114300" cy="152400"/>
          </a:xfrm>
          <a:prstGeom prst="rect">
            <a:avLst/>
          </a:prstGeom>
        </p:spPr>
      </p:pic>
      <p:pic>
        <p:nvPicPr>
          <p:cNvPr id="11" name="图片 10" descr="C:\Users\Administrator\Desktop\截图1586279721.png截图1586279721"/>
          <p:cNvPicPr/>
          <p:nvPr/>
        </p:nvPicPr>
        <p:blipFill>
          <a:blip r:embed="rId7"/>
          <a:srcRect/>
          <a:stretch>
            <a:fillRect/>
          </a:stretch>
        </p:blipFill>
        <p:spPr>
          <a:xfrm>
            <a:off x="5199380" y="1639571"/>
            <a:ext cx="1164590" cy="1281007"/>
          </a:xfrm>
          <a:prstGeom prst="rect">
            <a:avLst/>
          </a:prstGeom>
        </p:spPr>
      </p:pic>
      <p:pic>
        <p:nvPicPr>
          <p:cNvPr id="12" name="图片 11"/>
          <p:cNvPicPr/>
          <p:nvPr/>
        </p:nvPicPr>
        <p:blipFill>
          <a:blip r:embed="rId5"/>
          <a:stretch>
            <a:fillRect/>
          </a:stretch>
        </p:blipFill>
        <p:spPr>
          <a:xfrm>
            <a:off x="5695951" y="977901"/>
            <a:ext cx="161925" cy="120650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5448301" y="812800"/>
            <a:ext cx="36861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F</a:t>
            </a:r>
          </a:p>
        </p:txBody>
      </p:sp>
      <p:pic>
        <p:nvPicPr>
          <p:cNvPr id="14" name="图片 13"/>
          <p:cNvPicPr/>
          <p:nvPr/>
        </p:nvPicPr>
        <p:blipFill>
          <a:blip r:embed="rId6"/>
          <a:stretch>
            <a:fillRect/>
          </a:stretch>
        </p:blipFill>
        <p:spPr>
          <a:xfrm>
            <a:off x="5715000" y="2171700"/>
            <a:ext cx="114300" cy="152400"/>
          </a:xfrm>
          <a:prstGeom prst="rect">
            <a:avLst/>
          </a:prstGeom>
        </p:spPr>
      </p:pic>
      <p:cxnSp>
        <p:nvCxnSpPr>
          <p:cNvPr id="15" name="直接连接符 14"/>
          <p:cNvCxnSpPr/>
          <p:nvPr/>
        </p:nvCxnSpPr>
        <p:spPr>
          <a:xfrm>
            <a:off x="4705350" y="2235200"/>
            <a:ext cx="400050" cy="0"/>
          </a:xfrm>
          <a:prstGeom prst="line">
            <a:avLst/>
          </a:prstGeom>
          <a:ln w="25400" cap="flat" cmpd="sng" algn="ctr">
            <a:solidFill>
              <a:srgbClr val="FFD732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" name="直接连接符 15"/>
          <p:cNvCxnSpPr/>
          <p:nvPr/>
        </p:nvCxnSpPr>
        <p:spPr>
          <a:xfrm>
            <a:off x="4762500" y="4216400"/>
            <a:ext cx="400050" cy="0"/>
          </a:xfrm>
          <a:prstGeom prst="line">
            <a:avLst/>
          </a:prstGeom>
          <a:ln w="25400" cap="flat" cmpd="sng" algn="ctr">
            <a:solidFill>
              <a:srgbClr val="FFD732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7" name="图片 16"/>
          <p:cNvPicPr/>
          <p:nvPr/>
        </p:nvPicPr>
        <p:blipFill>
          <a:blip r:embed="rId8"/>
          <a:stretch>
            <a:fillRect/>
          </a:stretch>
        </p:blipFill>
        <p:spPr>
          <a:xfrm>
            <a:off x="4876800" y="2235200"/>
            <a:ext cx="76200" cy="1955800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4638675" y="2857500"/>
            <a:ext cx="449580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1182090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bldLvl="0" animBg="1"/>
      <p:bldP spid="7" grpId="0"/>
      <p:bldP spid="8" grpId="0"/>
      <p:bldP spid="10" grpId="0"/>
      <p:bldP spid="11" grpId="0" bldLvl="0" animBg="1"/>
      <p:bldP spid="12" grpId="0"/>
      <p:bldP spid="13" grpId="0"/>
      <p:bldP spid="14" grpId="0"/>
      <p:bldP spid="15" grpId="0" animBg="1"/>
      <p:bldP spid="16" grpId="0" animBg="1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85725" y="266700"/>
          <a:ext cx="9134475" cy="4333875"/>
          <a:chOff x="85725" y="266700"/>
          <a:chExt cx="9134475" cy="4333875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0"/>
            <a:ext cx="85058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功的定义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28651" y="1016000"/>
            <a:ext cx="85058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定义：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438275" y="1016000"/>
            <a:ext cx="7696200" cy="88485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力作用于物体，并使物体沿____的方向移动了一段距离，</a:t>
            </a:r>
            <a:b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</a:b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称力对物体做了____。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676401" y="5092700"/>
            <a:ext cx="74580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马拉车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285875" y="5778500"/>
            <a:ext cx="784860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马对车做了功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867401" y="5092700"/>
            <a:ext cx="32670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拉小车运动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505451" y="5778500"/>
            <a:ext cx="36290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拉力对车做了功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010151" y="965200"/>
            <a:ext cx="41243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力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543301" y="1524000"/>
            <a:ext cx="55911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功</a:t>
            </a:r>
          </a:p>
        </p:txBody>
      </p:sp>
      <p:pic>
        <p:nvPicPr>
          <p:cNvPr id="12" name="图片 11"/>
          <p:cNvPicPr/>
          <p:nvPr/>
        </p:nvPicPr>
        <p:blipFill>
          <a:blip r:embed="rId2"/>
          <a:stretch>
            <a:fillRect/>
          </a:stretch>
        </p:blipFill>
        <p:spPr>
          <a:xfrm>
            <a:off x="4352925" y="2781300"/>
            <a:ext cx="4362450" cy="2387600"/>
          </a:xfrm>
          <a:prstGeom prst="rect">
            <a:avLst/>
          </a:prstGeom>
        </p:spPr>
      </p:pic>
      <p:pic>
        <p:nvPicPr>
          <p:cNvPr id="13" name="图片 12" descr="C:\Users\Administrator\Desktop\initpintu_副本.jpginitpintu_副本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884555" y="2218267"/>
            <a:ext cx="2924810" cy="2943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084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9134475" cy="5086350"/>
          <a:chOff x="381000" y="266700"/>
          <a:chExt cx="9134475" cy="5086350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0"/>
            <a:ext cx="85058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做功的两个必要条件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162051" y="1003300"/>
            <a:ext cx="79724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一个物体对另一个物体做功都要满足哪些条件?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162051" y="1536700"/>
            <a:ext cx="79724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观察下列实例，回答上面问题。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162051" y="2095500"/>
            <a:ext cx="79724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1、作用在物体上的力；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162051" y="2667000"/>
            <a:ext cx="79724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2、使物体沿着力的方向移动一段距离。</a:t>
            </a:r>
          </a:p>
        </p:txBody>
      </p:sp>
      <p:pic>
        <p:nvPicPr>
          <p:cNvPr id="8" name="图片 7"/>
          <p:cNvPicPr/>
          <p:nvPr/>
        </p:nvPicPr>
        <p:blipFill>
          <a:blip r:embed="rId2"/>
          <a:stretch>
            <a:fillRect/>
          </a:stretch>
        </p:blipFill>
        <p:spPr>
          <a:xfrm>
            <a:off x="5286375" y="3670300"/>
            <a:ext cx="2914650" cy="2616200"/>
          </a:xfrm>
          <a:prstGeom prst="rect">
            <a:avLst/>
          </a:prstGeom>
        </p:spPr>
      </p:pic>
      <p:pic>
        <p:nvPicPr>
          <p:cNvPr id="9" name="图片 8"/>
          <p:cNvPicPr/>
          <p:nvPr/>
        </p:nvPicPr>
        <p:blipFill>
          <a:blip r:embed="rId3"/>
          <a:stretch>
            <a:fillRect/>
          </a:stretch>
        </p:blipFill>
        <p:spPr>
          <a:xfrm>
            <a:off x="971551" y="3263901"/>
            <a:ext cx="1400175" cy="3517900"/>
          </a:xfrm>
          <a:prstGeom prst="rect">
            <a:avLst/>
          </a:prstGeom>
        </p:spPr>
      </p:pic>
      <p:pic>
        <p:nvPicPr>
          <p:cNvPr id="10" name="图片 9"/>
          <p:cNvPicPr/>
          <p:nvPr/>
        </p:nvPicPr>
        <p:blipFill>
          <a:blip r:embed="rId4"/>
          <a:stretch>
            <a:fillRect/>
          </a:stretch>
        </p:blipFill>
        <p:spPr>
          <a:xfrm>
            <a:off x="628650" y="1028700"/>
            <a:ext cx="419100" cy="558800"/>
          </a:xfrm>
          <a:prstGeom prst="rect">
            <a:avLst/>
          </a:prstGeom>
        </p:spPr>
      </p:pic>
      <p:pic>
        <p:nvPicPr>
          <p:cNvPr id="11" name="图片 10"/>
          <p:cNvPicPr/>
          <p:nvPr/>
        </p:nvPicPr>
        <p:blipFill>
          <a:blip r:embed="rId5"/>
          <a:stretch>
            <a:fillRect/>
          </a:stretch>
        </p:blipFill>
        <p:spPr>
          <a:xfrm>
            <a:off x="1971675" y="6045200"/>
            <a:ext cx="114300" cy="152400"/>
          </a:xfrm>
          <a:prstGeom prst="rect">
            <a:avLst/>
          </a:prstGeom>
        </p:spPr>
      </p:pic>
      <p:pic>
        <p:nvPicPr>
          <p:cNvPr id="12" name="图片 11"/>
          <p:cNvPicPr/>
          <p:nvPr/>
        </p:nvPicPr>
        <p:blipFill>
          <a:blip r:embed="rId6"/>
          <a:stretch>
            <a:fillRect/>
          </a:stretch>
        </p:blipFill>
        <p:spPr>
          <a:xfrm>
            <a:off x="1924050" y="4368801"/>
            <a:ext cx="200025" cy="181610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2181225" y="4178300"/>
            <a:ext cx="6953250" cy="673261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F</a:t>
            </a:r>
            <a:r>
              <a:rPr lang="en-US" sz="12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拉</a:t>
            </a:r>
            <a:br>
              <a:rPr lang="en-US" sz="12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</a:br>
            <a:endParaRPr lang="en-US" sz="1200" u="none" spc="0">
              <a:solidFill>
                <a:srgbClr val="FFFFFF">
                  <a:alpha val="100000"/>
                </a:srgbClr>
              </a:solidFill>
              <a:latin typeface="微软雅黑" panose="020B050302020402020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867025" y="5041900"/>
            <a:ext cx="626745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s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4733925" y="4178300"/>
            <a:ext cx="440055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s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4257675" y="5207000"/>
            <a:ext cx="4876800" cy="673261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F</a:t>
            </a:r>
            <a:r>
              <a:rPr lang="en-US" sz="12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推</a:t>
            </a:r>
            <a:br>
              <a:rPr lang="en-US" sz="12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</a:br>
            <a:endParaRPr lang="en-US" sz="1200" u="none" spc="0">
              <a:solidFill>
                <a:srgbClr val="FFFFFF">
                  <a:alpha val="100000"/>
                </a:srgbClr>
              </a:solidFill>
              <a:latin typeface="微软雅黑" panose="020B0503020204020204" charset="-122"/>
            </a:endParaRPr>
          </a:p>
        </p:txBody>
      </p:sp>
      <p:pic>
        <p:nvPicPr>
          <p:cNvPr id="17" name="图片 16"/>
          <p:cNvPicPr/>
          <p:nvPr/>
        </p:nvPicPr>
        <p:blipFill>
          <a:blip r:embed="rId7"/>
          <a:stretch>
            <a:fillRect/>
          </a:stretch>
        </p:blipFill>
        <p:spPr>
          <a:xfrm>
            <a:off x="2695576" y="4813301"/>
            <a:ext cx="123825" cy="1231900"/>
          </a:xfrm>
          <a:prstGeom prst="rect">
            <a:avLst/>
          </a:prstGeom>
        </p:spPr>
      </p:pic>
      <p:pic>
        <p:nvPicPr>
          <p:cNvPr id="18" name="图片 17"/>
          <p:cNvPicPr/>
          <p:nvPr/>
        </p:nvPicPr>
        <p:blipFill>
          <a:blip r:embed="rId5"/>
          <a:stretch>
            <a:fillRect/>
          </a:stretch>
        </p:blipFill>
        <p:spPr>
          <a:xfrm>
            <a:off x="5981700" y="5435600"/>
            <a:ext cx="114300" cy="152400"/>
          </a:xfrm>
          <a:prstGeom prst="rect">
            <a:avLst/>
          </a:prstGeom>
        </p:spPr>
      </p:pic>
      <p:pic>
        <p:nvPicPr>
          <p:cNvPr id="19" name="图片 18"/>
          <p:cNvPicPr/>
          <p:nvPr/>
        </p:nvPicPr>
        <p:blipFill>
          <a:blip r:embed="rId8"/>
          <a:stretch>
            <a:fillRect/>
          </a:stretch>
        </p:blipFill>
        <p:spPr>
          <a:xfrm>
            <a:off x="4686301" y="5397501"/>
            <a:ext cx="1362075" cy="266700"/>
          </a:xfrm>
          <a:prstGeom prst="rect">
            <a:avLst/>
          </a:prstGeom>
        </p:spPr>
      </p:pic>
      <p:pic>
        <p:nvPicPr>
          <p:cNvPr id="20" name="图片 19"/>
          <p:cNvPicPr/>
          <p:nvPr/>
        </p:nvPicPr>
        <p:blipFill>
          <a:blip r:embed="rId9"/>
          <a:stretch>
            <a:fillRect/>
          </a:stretch>
        </p:blipFill>
        <p:spPr>
          <a:xfrm>
            <a:off x="4314825" y="4724401"/>
            <a:ext cx="952500" cy="16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730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9134475" cy="4981575"/>
          <a:chOff x="381000" y="266700"/>
          <a:chExt cx="9134475" cy="4981575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0"/>
            <a:ext cx="85058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做功的两个必要条件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28651" y="1574800"/>
            <a:ext cx="85058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必要因素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047875" y="2044700"/>
            <a:ext cx="708660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s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305051" y="1003300"/>
            <a:ext cx="68294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（作用在物体上的力）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305051" y="2057400"/>
            <a:ext cx="68294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（物体在力的方向上移动的距离）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019301" y="2819400"/>
            <a:ext cx="71151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二者缺一不可。</a:t>
            </a:r>
          </a:p>
        </p:txBody>
      </p:sp>
      <p:pic>
        <p:nvPicPr>
          <p:cNvPr id="9" name="图片 8"/>
          <p:cNvPicPr/>
          <p:nvPr/>
        </p:nvPicPr>
        <p:blipFill>
          <a:blip/>
          <a:stretch>
            <a:fillRect/>
          </a:stretch>
        </p:blipFill>
        <p:spPr>
          <a:xfrm>
            <a:off x="1828800" y="1104900"/>
            <a:ext cx="95250" cy="1524000"/>
          </a:xfrm>
          <a:prstGeom prst="rect">
            <a:avLst/>
          </a:prstGeom>
        </p:spPr>
      </p:pic>
      <p:pic>
        <p:nvPicPr>
          <p:cNvPr id="10" name="图片 9"/>
          <p:cNvPicPr/>
          <p:nvPr/>
        </p:nvPicPr>
        <p:blipFill>
          <a:blip r:embed="rId2"/>
          <a:stretch>
            <a:fillRect/>
          </a:stretch>
        </p:blipFill>
        <p:spPr>
          <a:xfrm>
            <a:off x="952501" y="4622801"/>
            <a:ext cx="3209925" cy="850900"/>
          </a:xfrm>
          <a:prstGeom prst="rect">
            <a:avLst/>
          </a:prstGeom>
        </p:spPr>
      </p:pic>
      <p:pic>
        <p:nvPicPr>
          <p:cNvPr id="11" name="图片 10"/>
          <p:cNvPicPr/>
          <p:nvPr/>
        </p:nvPicPr>
        <p:blipFill>
          <a:blip r:embed="rId3"/>
          <a:stretch>
            <a:fillRect/>
          </a:stretch>
        </p:blipFill>
        <p:spPr>
          <a:xfrm>
            <a:off x="1495425" y="4864100"/>
            <a:ext cx="114300" cy="152400"/>
          </a:xfrm>
          <a:prstGeom prst="rect">
            <a:avLst/>
          </a:prstGeom>
        </p:spPr>
      </p:pic>
      <p:pic>
        <p:nvPicPr>
          <p:cNvPr id="12" name="图片 11"/>
          <p:cNvPicPr/>
          <p:nvPr/>
        </p:nvPicPr>
        <p:blipFill>
          <a:blip r:embed="rId4"/>
          <a:stretch>
            <a:fillRect/>
          </a:stretch>
        </p:blipFill>
        <p:spPr>
          <a:xfrm>
            <a:off x="1504951" y="4864100"/>
            <a:ext cx="866775" cy="15240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2019301" y="1028700"/>
            <a:ext cx="71151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F</a:t>
            </a:r>
          </a:p>
        </p:txBody>
      </p:sp>
      <p:pic>
        <p:nvPicPr>
          <p:cNvPr id="14" name="图片 13"/>
          <p:cNvPicPr/>
          <p:nvPr/>
        </p:nvPicPr>
        <p:blipFill>
          <a:blip r:embed="rId5"/>
          <a:stretch>
            <a:fillRect/>
          </a:stretch>
        </p:blipFill>
        <p:spPr>
          <a:xfrm>
            <a:off x="1057276" y="2286000"/>
            <a:ext cx="885825" cy="914400"/>
          </a:xfrm>
          <a:prstGeom prst="rect">
            <a:avLst/>
          </a:prstGeom>
        </p:spPr>
      </p:pic>
      <p:pic>
        <p:nvPicPr>
          <p:cNvPr id="15" name="图片 14"/>
          <p:cNvPicPr/>
          <p:nvPr/>
        </p:nvPicPr>
        <p:blipFill>
          <a:blip r:embed="rId6"/>
          <a:stretch>
            <a:fillRect/>
          </a:stretch>
        </p:blipFill>
        <p:spPr>
          <a:xfrm>
            <a:off x="2657475" y="4597400"/>
            <a:ext cx="838200" cy="863600"/>
          </a:xfrm>
          <a:prstGeom prst="rect">
            <a:avLst/>
          </a:prstGeom>
        </p:spPr>
      </p:pic>
      <p:pic>
        <p:nvPicPr>
          <p:cNvPr id="16" name="图片 15"/>
          <p:cNvPicPr/>
          <p:nvPr/>
        </p:nvPicPr>
        <p:blipFill>
          <a:blip r:embed="rId7"/>
          <a:stretch>
            <a:fillRect/>
          </a:stretch>
        </p:blipFill>
        <p:spPr>
          <a:xfrm>
            <a:off x="5648325" y="6057900"/>
            <a:ext cx="781050" cy="584200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2143125" y="4241800"/>
            <a:ext cx="699135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65E5E">
                    <a:alpha val="100000"/>
                  </a:srgbClr>
                </a:solidFill>
                <a:latin typeface="微软雅黑" panose="020B0503020204020204" charset="-122"/>
              </a:rPr>
              <a:t>F</a:t>
            </a:r>
          </a:p>
        </p:txBody>
      </p:sp>
      <p:pic>
        <p:nvPicPr>
          <p:cNvPr id="18" name="图片 17"/>
          <p:cNvPicPr/>
          <p:nvPr/>
        </p:nvPicPr>
        <p:blipFill>
          <a:blip r:embed="rId3"/>
          <a:stretch>
            <a:fillRect/>
          </a:stretch>
        </p:blipFill>
        <p:spPr>
          <a:xfrm>
            <a:off x="5972175" y="6286500"/>
            <a:ext cx="114300" cy="152400"/>
          </a:xfrm>
          <a:prstGeom prst="rect">
            <a:avLst/>
          </a:prstGeom>
        </p:spPr>
      </p:pic>
      <p:pic>
        <p:nvPicPr>
          <p:cNvPr id="19" name="图片 18"/>
          <p:cNvPicPr/>
          <p:nvPr/>
        </p:nvPicPr>
        <p:blipFill>
          <a:blip r:embed="rId8"/>
          <a:stretch>
            <a:fillRect/>
          </a:stretch>
        </p:blipFill>
        <p:spPr>
          <a:xfrm>
            <a:off x="5972175" y="5270501"/>
            <a:ext cx="114300" cy="1054100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5705475" y="5118100"/>
            <a:ext cx="342900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65E5E">
                    <a:alpha val="100000"/>
                  </a:srgbClr>
                </a:solidFill>
                <a:latin typeface="微软雅黑" panose="020B0503020204020204" charset="-122"/>
              </a:rPr>
              <a:t>F</a:t>
            </a:r>
          </a:p>
        </p:txBody>
      </p:sp>
      <p:pic>
        <p:nvPicPr>
          <p:cNvPr id="21" name="图片 20"/>
          <p:cNvPicPr/>
          <p:nvPr/>
        </p:nvPicPr>
        <p:blipFill>
          <a:blip r:embed="rId7"/>
          <a:stretch>
            <a:fillRect/>
          </a:stretch>
        </p:blipFill>
        <p:spPr>
          <a:xfrm>
            <a:off x="5648325" y="4432300"/>
            <a:ext cx="781050" cy="584200"/>
          </a:xfrm>
          <a:prstGeom prst="rect">
            <a:avLst/>
          </a:prstGeom>
        </p:spPr>
      </p:pic>
      <p:pic>
        <p:nvPicPr>
          <p:cNvPr id="22" name="图片 21"/>
          <p:cNvPicPr/>
          <p:nvPr/>
        </p:nvPicPr>
        <p:blipFill>
          <a:blip r:embed="rId3"/>
          <a:stretch>
            <a:fillRect/>
          </a:stretch>
        </p:blipFill>
        <p:spPr>
          <a:xfrm>
            <a:off x="3009900" y="4889500"/>
            <a:ext cx="114300" cy="152400"/>
          </a:xfrm>
          <a:prstGeom prst="rect">
            <a:avLst/>
          </a:prstGeom>
        </p:spPr>
      </p:pic>
      <p:pic>
        <p:nvPicPr>
          <p:cNvPr id="23" name="图片 22"/>
          <p:cNvPicPr/>
          <p:nvPr/>
        </p:nvPicPr>
        <p:blipFill>
          <a:blip r:embed="rId4"/>
          <a:stretch>
            <a:fillRect/>
          </a:stretch>
        </p:blipFill>
        <p:spPr>
          <a:xfrm>
            <a:off x="3057526" y="4889500"/>
            <a:ext cx="866775" cy="152400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3867151" y="4241800"/>
            <a:ext cx="52673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65E5E">
                    <a:alpha val="100000"/>
                  </a:srgbClr>
                </a:solidFill>
                <a:latin typeface="微软雅黑" panose="020B0503020204020204" charset="-122"/>
              </a:rPr>
              <a:t>F</a:t>
            </a:r>
          </a:p>
        </p:txBody>
      </p:sp>
      <p:pic>
        <p:nvPicPr>
          <p:cNvPr id="25" name="图片 24"/>
          <p:cNvPicPr/>
          <p:nvPr/>
        </p:nvPicPr>
        <p:blipFill>
          <a:blip r:embed="rId3"/>
          <a:stretch>
            <a:fillRect/>
          </a:stretch>
        </p:blipFill>
        <p:spPr>
          <a:xfrm>
            <a:off x="5962650" y="4622800"/>
            <a:ext cx="114300" cy="152400"/>
          </a:xfrm>
          <a:prstGeom prst="rect">
            <a:avLst/>
          </a:prstGeom>
        </p:spPr>
      </p:pic>
      <p:pic>
        <p:nvPicPr>
          <p:cNvPr id="26" name="图片 25"/>
          <p:cNvPicPr/>
          <p:nvPr/>
        </p:nvPicPr>
        <p:blipFill>
          <a:blip r:embed="rId8"/>
          <a:stretch>
            <a:fillRect/>
          </a:stretch>
        </p:blipFill>
        <p:spPr>
          <a:xfrm>
            <a:off x="5962650" y="3632201"/>
            <a:ext cx="114300" cy="1054100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5715001" y="3429000"/>
            <a:ext cx="34194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65E5E">
                    <a:alpha val="100000"/>
                  </a:srgbClr>
                </a:solidFill>
                <a:latin typeface="微软雅黑" panose="020B0503020204020204" charset="-122"/>
              </a:rPr>
              <a:t>F</a:t>
            </a:r>
          </a:p>
        </p:txBody>
      </p:sp>
      <p:cxnSp>
        <p:nvCxnSpPr>
          <p:cNvPr id="28" name="直接连接符 27"/>
          <p:cNvCxnSpPr/>
          <p:nvPr/>
        </p:nvCxnSpPr>
        <p:spPr>
          <a:xfrm rot="5400000">
            <a:off x="1252538" y="5791200"/>
            <a:ext cx="495300" cy="0"/>
          </a:xfrm>
          <a:prstGeom prst="line">
            <a:avLst/>
          </a:prstGeom>
          <a:ln w="25400" cap="flat" cmpd="sng" algn="ctr">
            <a:solidFill>
              <a:srgbClr val="F65E5E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" name="直接连接符 28"/>
          <p:cNvCxnSpPr/>
          <p:nvPr/>
        </p:nvCxnSpPr>
        <p:spPr>
          <a:xfrm rot="5400000">
            <a:off x="2843213" y="5791200"/>
            <a:ext cx="495300" cy="0"/>
          </a:xfrm>
          <a:prstGeom prst="line">
            <a:avLst/>
          </a:prstGeom>
          <a:ln w="25400" cap="flat" cmpd="sng" algn="ctr">
            <a:solidFill>
              <a:srgbClr val="F65E5E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0" name="图片 29"/>
          <p:cNvPicPr/>
          <p:nvPr/>
        </p:nvPicPr>
        <p:blipFill>
          <a:blip r:embed="rId9"/>
          <a:stretch>
            <a:fillRect/>
          </a:stretch>
        </p:blipFill>
        <p:spPr>
          <a:xfrm>
            <a:off x="1514475" y="5702301"/>
            <a:ext cx="1543050" cy="88900"/>
          </a:xfrm>
          <a:prstGeom prst="rect">
            <a:avLst/>
          </a:prstGeom>
        </p:spPr>
      </p:pic>
      <p:cxnSp>
        <p:nvCxnSpPr>
          <p:cNvPr id="31" name="直接连接符 30"/>
          <p:cNvCxnSpPr/>
          <p:nvPr/>
        </p:nvCxnSpPr>
        <p:spPr>
          <a:xfrm>
            <a:off x="6496050" y="4686300"/>
            <a:ext cx="361950" cy="0"/>
          </a:xfrm>
          <a:prstGeom prst="line">
            <a:avLst/>
          </a:prstGeom>
          <a:ln w="25400" cap="flat" cmpd="sng" algn="ctr">
            <a:solidFill>
              <a:srgbClr val="F65E5E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" name="直接连接符 31"/>
          <p:cNvCxnSpPr/>
          <p:nvPr/>
        </p:nvCxnSpPr>
        <p:spPr>
          <a:xfrm>
            <a:off x="6496050" y="6375400"/>
            <a:ext cx="361950" cy="0"/>
          </a:xfrm>
          <a:prstGeom prst="line">
            <a:avLst/>
          </a:prstGeom>
          <a:ln w="25400" cap="flat" cmpd="sng" algn="ctr">
            <a:solidFill>
              <a:srgbClr val="F65E5E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3" name="图片 32"/>
          <p:cNvPicPr/>
          <p:nvPr/>
        </p:nvPicPr>
        <p:blipFill>
          <a:blip r:embed="rId10"/>
          <a:stretch>
            <a:fillRect/>
          </a:stretch>
        </p:blipFill>
        <p:spPr>
          <a:xfrm>
            <a:off x="6638925" y="4711700"/>
            <a:ext cx="57150" cy="1600200"/>
          </a:xfrm>
          <a:prstGeom prst="rect">
            <a:avLst/>
          </a:prstGeom>
        </p:spPr>
      </p:pic>
      <p:sp>
        <p:nvSpPr>
          <p:cNvPr id="34" name="文本框 33"/>
          <p:cNvSpPr txBox="1"/>
          <p:nvPr/>
        </p:nvSpPr>
        <p:spPr>
          <a:xfrm>
            <a:off x="2219325" y="5702300"/>
            <a:ext cx="691515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65E5E">
                    <a:alpha val="100000"/>
                  </a:srgbClr>
                </a:solidFill>
                <a:latin typeface="微软雅黑" panose="020B0503020204020204" charset="-122"/>
              </a:rPr>
              <a:t>s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6753225" y="5143500"/>
            <a:ext cx="238125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65E5E">
                    <a:alpha val="100000"/>
                  </a:srgbClr>
                </a:solidFill>
                <a:latin typeface="微软雅黑" panose="020B0503020204020204" charset="-122"/>
              </a:rPr>
              <a:t>s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3429000" y="2032000"/>
            <a:ext cx="1466850" cy="369332"/>
          </a:xfrm>
          <a:prstGeom prst="rect">
            <a:avLst/>
          </a:prstGeom>
          <a:noFill/>
          <a:ln w="25400" cap="flat" cmpd="sng" algn="ctr">
            <a:solidFill>
              <a:srgbClr val="FFD732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39607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 animBg="1"/>
      <p:bldP spid="29" grpId="0" animBg="1"/>
      <p:bldP spid="30" grpId="0"/>
      <p:bldP spid="31" grpId="0" animBg="1"/>
      <p:bldP spid="32" grpId="0" animBg="1"/>
      <p:bldP spid="33" grpId="0"/>
      <p:bldP spid="34" grpId="0"/>
      <p:bldP spid="35" grpId="0"/>
      <p:bldP spid="3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-57150"/>
          <a:ext cx="9134475" cy="3924300"/>
          <a:chOff x="381000" y="-57150"/>
          <a:chExt cx="9134475" cy="3924300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0"/>
            <a:ext cx="85058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做功的两个必要条件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114425" y="2628900"/>
            <a:ext cx="8020050" cy="88485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在桌面上的静止小球，受短暂打击后，在桌上滚动一段距离。</a:t>
            </a:r>
            <a:b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</a:b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该滚动过程是否为打击力做功过程？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238501" y="4660900"/>
            <a:ext cx="58959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该滚动过程打击力</a:t>
            </a: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不做功</a:t>
            </a: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762125" y="4699000"/>
            <a:ext cx="737235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F=0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829425" y="4076700"/>
            <a:ext cx="230505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由于惯性</a:t>
            </a:r>
          </a:p>
        </p:txBody>
      </p:sp>
      <p:pic>
        <p:nvPicPr>
          <p:cNvPr id="8" name="图片 7"/>
          <p:cNvPicPr/>
          <p:nvPr/>
        </p:nvPicPr>
        <p:blipFill>
          <a:blip r:embed="rId2"/>
          <a:stretch>
            <a:fillRect/>
          </a:stretch>
        </p:blipFill>
        <p:spPr>
          <a:xfrm>
            <a:off x="714376" y="-76199"/>
            <a:ext cx="4714875" cy="3517900"/>
          </a:xfrm>
          <a:prstGeom prst="rect">
            <a:avLst/>
          </a:prstGeom>
        </p:spPr>
      </p:pic>
      <p:pic>
        <p:nvPicPr>
          <p:cNvPr id="9" name="图片 8"/>
          <p:cNvPicPr/>
          <p:nvPr/>
        </p:nvPicPr>
        <p:blipFill>
          <a:blip r:embed="rId3"/>
          <a:stretch>
            <a:fillRect/>
          </a:stretch>
        </p:blipFill>
        <p:spPr>
          <a:xfrm>
            <a:off x="628650" y="2616200"/>
            <a:ext cx="419100" cy="5588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6391910" y="2603500"/>
            <a:ext cx="2324100" cy="369332"/>
          </a:xfrm>
          <a:prstGeom prst="rect">
            <a:avLst/>
          </a:prstGeom>
          <a:noFill/>
          <a:ln w="25400" cap="flat" cmpd="sng" algn="ctr">
            <a:solidFill>
              <a:srgbClr val="F65E5E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pic>
        <p:nvPicPr>
          <p:cNvPr id="11" name="图片 10"/>
          <p:cNvPicPr/>
          <p:nvPr/>
        </p:nvPicPr>
        <p:blipFill>
          <a:blip r:embed="rId4"/>
          <a:stretch>
            <a:fillRect/>
          </a:stretch>
        </p:blipFill>
        <p:spPr>
          <a:xfrm>
            <a:off x="7191376" y="3225801"/>
            <a:ext cx="390525" cy="87630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390650" y="3175000"/>
            <a:ext cx="1181100" cy="369332"/>
          </a:xfrm>
          <a:prstGeom prst="rect">
            <a:avLst/>
          </a:prstGeom>
          <a:noFill/>
          <a:ln w="25400" cap="flat" cmpd="sng" algn="ctr">
            <a:solidFill>
              <a:srgbClr val="F65E5E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pic>
        <p:nvPicPr>
          <p:cNvPr id="13" name="图片 12"/>
          <p:cNvPicPr/>
          <p:nvPr/>
        </p:nvPicPr>
        <p:blipFill>
          <a:blip r:embed="rId4"/>
          <a:stretch>
            <a:fillRect/>
          </a:stretch>
        </p:blipFill>
        <p:spPr>
          <a:xfrm>
            <a:off x="1857376" y="3797301"/>
            <a:ext cx="390525" cy="876300"/>
          </a:xfrm>
          <a:prstGeom prst="rect">
            <a:avLst/>
          </a:prstGeom>
        </p:spPr>
      </p:pic>
      <p:pic>
        <p:nvPicPr>
          <p:cNvPr id="14" name="图片 13"/>
          <p:cNvPicPr/>
          <p:nvPr/>
        </p:nvPicPr>
        <p:blipFill>
          <a:blip r:embed="rId5"/>
          <a:stretch>
            <a:fillRect/>
          </a:stretch>
        </p:blipFill>
        <p:spPr>
          <a:xfrm>
            <a:off x="2390775" y="4711701"/>
            <a:ext cx="800100" cy="52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690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0" grpId="0" bldLvl="0" animBg="1"/>
      <p:bldP spid="11" grpId="0"/>
      <p:bldP spid="12" grpId="0" animBg="1"/>
      <p:bldP spid="13" grpId="0"/>
      <p:bldP spid="14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785</Words>
  <Application>Microsoft Office PowerPoint</Application>
  <PresentationFormat>全屏显示(4:3)</PresentationFormat>
  <Paragraphs>276</Paragraphs>
  <Slides>44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44</vt:i4>
      </vt:variant>
    </vt:vector>
  </HeadingPairs>
  <TitlesOfParts>
    <vt:vector size="45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User</cp:lastModifiedBy>
  <cp:revision>5</cp:revision>
  <dcterms:created xsi:type="dcterms:W3CDTF">2020-04-28T13:33:39Z</dcterms:created>
  <dcterms:modified xsi:type="dcterms:W3CDTF">2020-04-29T22:10:23Z</dcterms:modified>
</cp:coreProperties>
</file>