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3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activeX/activeX1.xml" ContentType="application/vnd.ms-office.activeX+xml"/>
  <Override PartName="/ppt/activeX/activeX1.bin" ContentType="application/vnd.ms-office.activeX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188085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44" y="-84"/>
      </p:cViewPr>
      <p:guideLst>
        <p:guide orient="horz" pos="2160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373CB-8363-474F-8C77-A38C110FFA63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CD5B1-33D7-43BA-91A2-7988544C37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744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1064" y="2130426"/>
            <a:ext cx="10098723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82128" y="3886200"/>
            <a:ext cx="8316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3616" y="274639"/>
            <a:ext cx="2673191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94042" y="274639"/>
            <a:ext cx="782156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68206" y="914400"/>
            <a:ext cx="9549116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68206" y="3560400"/>
            <a:ext cx="9549116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5559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92873" y="608400"/>
            <a:ext cx="10689257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92873" y="1490400"/>
            <a:ext cx="10689257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0271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39993" y="3848400"/>
            <a:ext cx="7570534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39993" y="4615200"/>
            <a:ext cx="7570534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4483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92873" y="608400"/>
            <a:ext cx="10689257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92873" y="1501200"/>
            <a:ext cx="5044684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47971" y="1501200"/>
            <a:ext cx="5044684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274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92873" y="608400"/>
            <a:ext cx="10689257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92873" y="1429200"/>
            <a:ext cx="5206058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92873" y="1854000"/>
            <a:ext cx="5206058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076608" y="1421729"/>
            <a:ext cx="5206058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076608" y="1854000"/>
            <a:ext cx="5206058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5765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92873" y="608400"/>
            <a:ext cx="10689257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69280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931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592873" y="1555200"/>
            <a:ext cx="5099525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188332" y="1555200"/>
            <a:ext cx="5093798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654704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9973600" y="914400"/>
            <a:ext cx="1017356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91064" y="914400"/>
            <a:ext cx="8935194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5820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92873" y="774000"/>
            <a:ext cx="10692765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8642833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68206" y="2484000"/>
            <a:ext cx="9549116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68206" y="3560400"/>
            <a:ext cx="9549116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2007620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栏目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同侧圆角矩形 7">
            <a:hlinkClick r:id="" action="ppaction://noaction"/>
          </p:cNvPr>
          <p:cNvSpPr/>
          <p:nvPr userDrawn="1"/>
        </p:nvSpPr>
        <p:spPr>
          <a:xfrm>
            <a:off x="4673543" y="469877"/>
            <a:ext cx="1776192" cy="431244"/>
          </a:xfrm>
          <a:prstGeom prst="round2Same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lin ang="5400000" scaled="1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smtClean="0">
                <a:solidFill>
                  <a:srgbClr val="C00000"/>
                </a:solidFill>
                <a:latin typeface="微软雅黑" panose="020B0503020204020204" pitchFamily="34" charset="-122"/>
              </a:rPr>
              <a:t>名师考点精讲</a:t>
            </a:r>
            <a:endParaRPr lang="zh-CN" altLang="en-US" sz="120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596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8505" y="4406901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8505" y="2906713"/>
            <a:ext cx="100987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94043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39432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2" y="1535113"/>
            <a:ext cx="5249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4042" y="2174875"/>
            <a:ext cx="5249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035307" y="1535113"/>
            <a:ext cx="52515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035307" y="2174875"/>
            <a:ext cx="52515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45082" y="273051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94043" y="1435101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28730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28730" y="612775"/>
            <a:ext cx="71285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28730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3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21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3" y="1600201"/>
            <a:ext cx="106927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592873" y="608400"/>
            <a:ext cx="10689257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592873" y="1490400"/>
            <a:ext cx="10689257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596381" y="6314400"/>
            <a:ext cx="2631094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010956" y="6314400"/>
            <a:ext cx="3858938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651036" y="6314400"/>
            <a:ext cx="2631094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385618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file:///D:\&#38889;&#26195;&#24935;\&#20843;&#19978;\&#20843;&#29289;&#19978;(RJ)--6.&#23454;&#39564;&#35270;&#39057;\25.&#20984;&#36879;&#38236;&#25104;&#20687;.mov" TargetMode="Externa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Administrator\&#26700;&#38754;\W&#27827;&#21271;&#29289;&#29702;&#38754;&#23545;&#38754;\EP63.TI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9.xml"/><Relationship Id="rId4" Type="http://schemas.openxmlformats.org/officeDocument/2006/relationships/image" Target="NUL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file:///D:\&#38889;&#26195;&#24935;\&#20843;&#19978;\&#20843;&#29289;&#19978;(RJ)--6.&#23454;&#39564;&#35270;&#39057;\24.&#20984;&#36879;&#38236;&#25104;&#20687;&#30340;&#35268;&#24459;.mov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zh-CN" dirty="0">
                <a:solidFill>
                  <a:srgbClr val="0070C0"/>
                </a:solidFill>
              </a:rPr>
              <a:t>第十一讲 透镜及其应用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449019" y="5810885"/>
            <a:ext cx="2863161" cy="722630"/>
          </a:xfrm>
        </p:spPr>
        <p:txBody>
          <a:bodyPr/>
          <a:lstStyle/>
          <a:p>
            <a:r>
              <a:rPr lang="zh-CN" altLang="en-US" sz="3200"/>
              <a:t>一轮系统复习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121656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1"/>
          <p:cNvSpPr txBox="1">
            <a:spLocks noChangeArrowheads="1"/>
          </p:cNvSpPr>
          <p:nvPr/>
        </p:nvSpPr>
        <p:spPr bwMode="auto">
          <a:xfrm>
            <a:off x="2011083" y="476885"/>
            <a:ext cx="7449664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>
                <a:solidFill>
                  <a:srgbClr val="000000"/>
                </a:solidFill>
                <a:latin typeface="微软雅黑" panose="020B0503020204020204" pitchFamily="34" charset="-122"/>
              </a:rPr>
              <a:t>练习：将图中的光路图补充完整．</a:t>
            </a:r>
          </a:p>
        </p:txBody>
      </p:sp>
      <p:pic>
        <p:nvPicPr>
          <p:cNvPr id="15363" name="图片 4" descr="A9REC0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2235395" y="1898653"/>
            <a:ext cx="2897504" cy="22066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5364" name="图片 5" descr="A9REC10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409162" y="2030413"/>
            <a:ext cx="2659268" cy="2074862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2" name="组合 20"/>
          <p:cNvGrpSpPr/>
          <p:nvPr/>
        </p:nvGrpSpPr>
        <p:grpSpPr>
          <a:xfrm>
            <a:off x="6121423" y="3559175"/>
            <a:ext cx="1567096" cy="107950"/>
            <a:chOff x="963" y="5948"/>
            <a:chExt cx="2532" cy="170"/>
          </a:xfrm>
        </p:grpSpPr>
        <p:cxnSp>
          <p:nvCxnSpPr>
            <p:cNvPr id="22" name="直接连接符 21"/>
            <p:cNvCxnSpPr/>
            <p:nvPr/>
          </p:nvCxnSpPr>
          <p:spPr>
            <a:xfrm flipH="1" flipV="1">
              <a:off x="963" y="5968"/>
              <a:ext cx="2532" cy="11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等腰三角形 22"/>
            <p:cNvSpPr/>
            <p:nvPr/>
          </p:nvSpPr>
          <p:spPr>
            <a:xfrm rot="16560000">
              <a:off x="1813" y="5841"/>
              <a:ext cx="170" cy="385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</p:grpSp>
      <p:pic>
        <p:nvPicPr>
          <p:cNvPr id="25" name="组合 24"/>
          <p:cNvPicPr>
            <a:picLocks noGrp="1"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636568" y="1762128"/>
            <a:ext cx="2103901" cy="1330325"/>
          </a:xfrm>
          <a:prstGeom prst="rect">
            <a:avLst/>
          </a:prstGeom>
          <a:noFill/>
          <a:ln w="9525">
            <a:noFill/>
            <a:miter lim="800000"/>
          </a:ln>
        </p:spPr>
      </p:pic>
      <p:cxnSp>
        <p:nvCxnSpPr>
          <p:cNvPr id="26" name="直接连接符 25"/>
          <p:cNvCxnSpPr/>
          <p:nvPr/>
        </p:nvCxnSpPr>
        <p:spPr>
          <a:xfrm>
            <a:off x="6760329" y="3054350"/>
            <a:ext cx="864765" cy="590550"/>
          </a:xfrm>
          <a:prstGeom prst="line">
            <a:avLst/>
          </a:prstGeom>
          <a:solidFill>
            <a:srgbClr val="FF0000"/>
          </a:solidFill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7625093" y="3644900"/>
            <a:ext cx="911174" cy="647700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等腰三角形 27"/>
          <p:cNvSpPr/>
          <p:nvPr/>
        </p:nvSpPr>
        <p:spPr>
          <a:xfrm rot="18240000">
            <a:off x="8035438" y="3848230"/>
            <a:ext cx="90487" cy="25215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pic>
        <p:nvPicPr>
          <p:cNvPr id="41" name="组合 40"/>
          <p:cNvPicPr>
            <a:picLocks noGrp="1"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657076" y="2181228"/>
            <a:ext cx="1061232" cy="16494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4" name="组合 43"/>
          <p:cNvPicPr>
            <a:picLocks noGrp="1"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610666" y="2944813"/>
            <a:ext cx="1304109" cy="10604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" name="组合 43"/>
          <p:cNvPicPr>
            <a:picLocks noGrp="1"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431863" y="2636841"/>
            <a:ext cx="1304109" cy="1296987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42349280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1" name="文本框 8240">
            <a:hlinkClick r:id="rId2" action="ppaction://hlinkfile"/>
          </p:cNvPr>
          <p:cNvSpPr txBox="1"/>
          <p:nvPr/>
        </p:nvSpPr>
        <p:spPr>
          <a:xfrm>
            <a:off x="4187381" y="674688"/>
            <a:ext cx="4042274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、凸透镜成像基本规律</a:t>
            </a:r>
          </a:p>
        </p:txBody>
      </p:sp>
    </p:spTree>
    <p:extLst>
      <p:ext uri="{BB962C8B-B14F-4D97-AF65-F5344CB8AC3E}">
        <p14:creationId xmlns:p14="http://schemas.microsoft.com/office/powerpoint/2010/main" val="96058777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矩形 105508"/>
          <p:cNvSpPr/>
          <p:nvPr/>
        </p:nvSpPr>
        <p:spPr>
          <a:xfrm>
            <a:off x="1027817" y="181613"/>
            <a:ext cx="8465106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FFFF"/>
              </a:buClr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考点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3   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凸透镜成像规律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4" name="ShockwaveFlash1" r:id="rId2" imgW="9144000" imgH="6092825"/>
        </mc:Choice>
        <mc:Fallback>
          <p:control name="ShockwaveFlash1" r:id="rId2" imgW="9144000" imgH="6092825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58938" y="765175"/>
                  <a:ext cx="8905875" cy="60928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619004683"/>
      </p:ext>
    </p:extLst>
  </p:cSld>
  <p:clrMapOvr>
    <a:masterClrMapping/>
  </p:clrMapOvr>
  <p:transition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表格 819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766659" y="1401763"/>
          <a:ext cx="8328971" cy="5306060"/>
        </p:xfrm>
        <a:graphic>
          <a:graphicData uri="http://schemas.openxmlformats.org/drawingml/2006/table">
            <a:tbl>
              <a:tblPr/>
              <a:tblGrid>
                <a:gridCol w="1688690"/>
                <a:gridCol w="1688690"/>
                <a:gridCol w="1199842"/>
                <a:gridCol w="1170140"/>
                <a:gridCol w="1253058"/>
                <a:gridCol w="1328551"/>
              </a:tblGrid>
              <a:tr h="96393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50000"/>
                        </a:spcBef>
                        <a:buNone/>
                      </a:pPr>
                      <a:r>
                        <a:rPr lang="zh-CN" altLang="en-US" sz="2800" b="0">
                          <a:effectLst/>
                          <a:latin typeface="Times New Roman" panose="02020603050405020304" pitchFamily="18" charset="0"/>
                        </a:rPr>
                        <a:t>物距</a:t>
                      </a:r>
                      <a:r>
                        <a:rPr lang="en-US" altLang="zh-CN" sz="2800" b="0">
                          <a:effectLst/>
                          <a:latin typeface="Times New Roman" panose="02020603050405020304" pitchFamily="18" charset="0"/>
                        </a:rPr>
                        <a:t>u</a:t>
                      </a: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50000"/>
                        </a:spcBef>
                        <a:buNone/>
                      </a:pPr>
                      <a:r>
                        <a:rPr lang="zh-CN" altLang="en-US" sz="2800" b="0">
                          <a:effectLst/>
                          <a:latin typeface="Times New Roman" panose="02020603050405020304" pitchFamily="18" charset="0"/>
                        </a:rPr>
                        <a:t>像距</a:t>
                      </a:r>
                      <a:r>
                        <a:rPr lang="en-US" altLang="zh-CN" sz="2800" b="0"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fontAlgn="ctr">
                        <a:buNone/>
                      </a:pPr>
                      <a:r>
                        <a:rPr lang="zh-CN" altLang="en-US" sz="2800" b="0">
                          <a:effectLst/>
                          <a:latin typeface="Times New Roman" panose="02020603050405020304" pitchFamily="18" charset="0"/>
                        </a:rPr>
                        <a:t>像的情况</a:t>
                      </a: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800" b="0">
                          <a:effectLst/>
                          <a:latin typeface="Times New Roman" panose="02020603050405020304" pitchFamily="18" charset="0"/>
                        </a:rPr>
                        <a:t>应用</a:t>
                      </a: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028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50000"/>
                        </a:spcBef>
                        <a:buNone/>
                      </a:pPr>
                      <a:r>
                        <a:rPr lang="zh-CN" altLang="en-US" sz="2800" b="0" i="1">
                          <a:effectLst/>
                          <a:latin typeface="Times New Roman" panose="02020603050405020304" pitchFamily="18" charset="0"/>
                        </a:rPr>
                        <a:t>u</a:t>
                      </a:r>
                      <a:r>
                        <a:rPr lang="zh-CN" altLang="en-US" sz="2800" b="0">
                          <a:effectLst/>
                          <a:latin typeface="Times New Roman" panose="02020603050405020304" pitchFamily="18" charset="0"/>
                        </a:rPr>
                        <a:t>&gt;2</a:t>
                      </a:r>
                      <a:r>
                        <a:rPr lang="zh-CN" altLang="en-US" sz="2800" b="0" i="1">
                          <a:effectLst/>
                          <a:latin typeface="Times New Roman" panose="02020603050405020304" pitchFamily="18" charset="0"/>
                        </a:rPr>
                        <a:t>f</a:t>
                      </a:r>
                    </a:p>
                  </a:txBody>
                  <a:tcPr marL="18564" marR="18564" marT="19050" marB="1905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50000"/>
                        </a:spcBef>
                        <a:buNone/>
                      </a:pPr>
                      <a:r>
                        <a:rPr lang="en-US" altLang="zh-CN" sz="2800" b="0" i="1">
                          <a:effectLst/>
                          <a:latin typeface="Times New Roman" panose="02020603050405020304" pitchFamily="18" charset="0"/>
                        </a:rPr>
                        <a:t>f&lt;v&lt;2f</a:t>
                      </a:r>
                    </a:p>
                  </a:txBody>
                  <a:tcPr marL="18564" marR="18564" marT="19050" marB="1905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800">
                          <a:effectLst/>
                          <a:latin typeface="Times New Roman" panose="02020603050405020304" pitchFamily="18" charset="0"/>
                        </a:rPr>
                        <a:t>倒立    </a:t>
                      </a: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800">
                          <a:effectLst/>
                          <a:latin typeface="Times New Roman" panose="02020603050405020304" pitchFamily="18" charset="0"/>
                        </a:rPr>
                        <a:t>缩小</a:t>
                      </a: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800">
                          <a:effectLst/>
                          <a:latin typeface="Times New Roman" panose="02020603050405020304" pitchFamily="18" charset="0"/>
                        </a:rPr>
                        <a:t>实像</a:t>
                      </a: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028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50000"/>
                        </a:spcBef>
                        <a:buNone/>
                      </a:pPr>
                      <a:r>
                        <a:rPr lang="zh-CN" altLang="en-US" sz="2800" b="0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u</a:t>
                      </a:r>
                      <a:r>
                        <a:rPr lang="en-US" altLang="zh-CN" sz="2800" b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=</a:t>
                      </a:r>
                      <a:r>
                        <a:rPr lang="zh-CN" altLang="en-US" sz="2800" b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2</a:t>
                      </a:r>
                      <a:r>
                        <a:rPr lang="zh-CN" altLang="en-US" sz="2800" b="0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f</a:t>
                      </a:r>
                    </a:p>
                  </a:txBody>
                  <a:tcPr marL="18564" marR="18564" marT="19050" marB="1905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50000"/>
                        </a:spcBef>
                        <a:buNone/>
                      </a:pPr>
                      <a:r>
                        <a:rPr lang="en-US" altLang="zh-CN" sz="2800" b="0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v=2f</a:t>
                      </a:r>
                    </a:p>
                  </a:txBody>
                  <a:tcPr marL="18564" marR="18564" marT="19050" marB="1905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zh-CN" altLang="en-US" sz="2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倒立</a:t>
                      </a: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zh-CN" altLang="en-US" sz="2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等大</a:t>
                      </a: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zh-CN" altLang="en-US" sz="2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实像</a:t>
                      </a: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zh-CN" altLang="en-US" sz="2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测焦距</a:t>
                      </a: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68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b="0" i="1">
                          <a:effectLst/>
                          <a:latin typeface="Times New Roman" panose="02020603050405020304" pitchFamily="18" charset="0"/>
                        </a:rPr>
                        <a:t>f&lt;u</a:t>
                      </a:r>
                      <a:r>
                        <a:rPr lang="zh-CN" altLang="en-US" sz="2800" b="0">
                          <a:effectLst/>
                          <a:latin typeface="Times New Roman" panose="02020603050405020304" pitchFamily="18" charset="0"/>
                        </a:rPr>
                        <a:t>&lt;2</a:t>
                      </a:r>
                      <a:r>
                        <a:rPr lang="zh-CN" altLang="en-US" sz="2800" b="0" i="1">
                          <a:effectLst/>
                          <a:latin typeface="Times New Roman" panose="02020603050405020304" pitchFamily="18" charset="0"/>
                        </a:rPr>
                        <a:t>f</a:t>
                      </a: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800" b="0" i="1">
                          <a:effectLst/>
                          <a:latin typeface="Times New Roman" panose="02020603050405020304" pitchFamily="18" charset="0"/>
                        </a:rPr>
                        <a:t>v&gt;2f</a:t>
                      </a: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800">
                          <a:effectLst/>
                          <a:latin typeface="Times New Roman" panose="02020603050405020304" pitchFamily="18" charset="0"/>
                        </a:rPr>
                        <a:t>倒立</a:t>
                      </a: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800">
                          <a:effectLst/>
                          <a:latin typeface="Times New Roman" panose="02020603050405020304" pitchFamily="18" charset="0"/>
                        </a:rPr>
                        <a:t>放大</a:t>
                      </a: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800">
                          <a:effectLst/>
                          <a:latin typeface="Times New Roman" panose="02020603050405020304" pitchFamily="18" charset="0"/>
                        </a:rPr>
                        <a:t>实像</a:t>
                      </a: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87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800" b="0" i="1">
                          <a:effectLst/>
                          <a:latin typeface="Times New Roman" panose="02020603050405020304" pitchFamily="18" charset="0"/>
                        </a:rPr>
                        <a:t>u&lt;f</a:t>
                      </a: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800" b="0" i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800">
                          <a:effectLst/>
                          <a:latin typeface="Times New Roman" panose="02020603050405020304" pitchFamily="18" charset="0"/>
                        </a:rPr>
                        <a:t>正立</a:t>
                      </a: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800">
                          <a:effectLst/>
                          <a:latin typeface="Times New Roman" panose="02020603050405020304" pitchFamily="18" charset="0"/>
                        </a:rPr>
                        <a:t>放大</a:t>
                      </a: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800">
                          <a:effectLst/>
                          <a:latin typeface="Times New Roman" panose="02020603050405020304" pitchFamily="18" charset="0"/>
                        </a:rPr>
                        <a:t>虚像</a:t>
                      </a: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38" name="文本框 8237"/>
          <p:cNvSpPr txBox="1"/>
          <p:nvPr/>
        </p:nvSpPr>
        <p:spPr>
          <a:xfrm>
            <a:off x="8836382" y="2582228"/>
            <a:ext cx="1559362" cy="43053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照相机</a:t>
            </a:r>
          </a:p>
        </p:txBody>
      </p:sp>
      <p:sp>
        <p:nvSpPr>
          <p:cNvPr id="8239" name="文本框 8238"/>
          <p:cNvSpPr txBox="1"/>
          <p:nvPr/>
        </p:nvSpPr>
        <p:spPr>
          <a:xfrm>
            <a:off x="8836382" y="4250693"/>
            <a:ext cx="1559362" cy="86169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幻灯机、投影仪</a:t>
            </a:r>
          </a:p>
        </p:txBody>
      </p:sp>
      <p:sp>
        <p:nvSpPr>
          <p:cNvPr id="8240" name="文本框 8239"/>
          <p:cNvSpPr txBox="1"/>
          <p:nvPr/>
        </p:nvSpPr>
        <p:spPr>
          <a:xfrm>
            <a:off x="8836382" y="5467668"/>
            <a:ext cx="1559362" cy="43053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放大镜</a:t>
            </a:r>
          </a:p>
        </p:txBody>
      </p:sp>
      <p:sp>
        <p:nvSpPr>
          <p:cNvPr id="8241" name="文本框 8240"/>
          <p:cNvSpPr txBox="1"/>
          <p:nvPr/>
        </p:nvSpPr>
        <p:spPr>
          <a:xfrm>
            <a:off x="4173767" y="674688"/>
            <a:ext cx="4042274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凸透镜成像基本规律</a:t>
            </a:r>
          </a:p>
        </p:txBody>
      </p:sp>
      <p:sp>
        <p:nvSpPr>
          <p:cNvPr id="5" name="文本框 7"/>
          <p:cNvSpPr txBox="1"/>
          <p:nvPr/>
        </p:nvSpPr>
        <p:spPr>
          <a:xfrm>
            <a:off x="2040476" y="655641"/>
            <a:ext cx="874047" cy="51276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fontAlgn="base"/>
            <a:r>
              <a:rPr lang="zh-CN" altLang="zh-CN" sz="2400" b="1" noProof="1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小结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3492476" y="5305425"/>
            <a:ext cx="1608865" cy="10020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09012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框 3"/>
          <p:cNvSpPr txBox="1"/>
          <p:nvPr/>
        </p:nvSpPr>
        <p:spPr>
          <a:xfrm>
            <a:off x="2829439" y="2011365"/>
            <a:ext cx="6221976" cy="60016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一倍焦距分虚实；二倍焦距分大小。</a:t>
            </a:r>
          </a:p>
          <a:p>
            <a:pPr algn="ctr">
              <a:lnSpc>
                <a:spcPct val="150000"/>
              </a:lnSpc>
            </a:pPr>
            <a:r>
              <a:rPr lang="zh-CN" altLang="zh-CN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实像总是异侧倒；物近像远像变大。</a:t>
            </a:r>
          </a:p>
          <a:p>
            <a:pPr algn="ctr">
              <a:lnSpc>
                <a:spcPct val="150000"/>
              </a:lnSpc>
            </a:pPr>
            <a:r>
              <a:rPr lang="zh-CN" altLang="zh-CN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虚像总是同侧正；物近像近像变小。</a:t>
            </a:r>
          </a:p>
          <a:p>
            <a:pPr algn="ctr">
              <a:lnSpc>
                <a:spcPct val="150000"/>
              </a:lnSpc>
            </a:pPr>
            <a:r>
              <a:rPr lang="zh-CN" altLang="zh-CN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像的大小像距定；像儿跟着物体跑。</a:t>
            </a:r>
          </a:p>
        </p:txBody>
      </p:sp>
      <p:sp>
        <p:nvSpPr>
          <p:cNvPr id="23554" name="文本框 1"/>
          <p:cNvSpPr txBox="1"/>
          <p:nvPr/>
        </p:nvSpPr>
        <p:spPr>
          <a:xfrm>
            <a:off x="1873400" y="990600"/>
            <a:ext cx="3092424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规律精炼</a:t>
            </a:r>
          </a:p>
        </p:txBody>
      </p:sp>
    </p:spTree>
    <p:extLst>
      <p:ext uri="{BB962C8B-B14F-4D97-AF65-F5344CB8AC3E}">
        <p14:creationId xmlns:p14="http://schemas.microsoft.com/office/powerpoint/2010/main" val="4013694357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idx="1"/>
          </p:nvPr>
        </p:nvSpPr>
        <p:spPr>
          <a:xfrm>
            <a:off x="882401" y="517528"/>
            <a:ext cx="10177928" cy="3386455"/>
          </a:xfrm>
          <a:prstGeom prst="rect">
            <a:avLst/>
          </a:prstGeom>
          <a:noFill/>
          <a:ln>
            <a:noFill/>
          </a:ln>
        </p:spPr>
        <p:txBody>
          <a:bodyPr wrap="square" lIns="86004" tIns="43002" rIns="86004" bIns="43002" anchor="t"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25"/>
              </a:spcBef>
              <a:buNone/>
            </a:pPr>
            <a:r>
              <a:rPr lang="en-US" altLang="zh-CN" sz="2800" kern="1200">
                <a:solidFill>
                  <a:schemeClr val="tx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lang="zh-CN" altLang="en-US" sz="2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小明在探究凸透镜成像规律时，蜡烛与光屏分别置于凸透镜两侧，保持凸透镜的位置不变，先后把蜡烛放在如图所的</a:t>
            </a:r>
            <a:r>
              <a:rPr lang="en-US" altLang="zh-CN" sz="2800" kern="1200">
                <a:solidFill>
                  <a:schemeClr val="tx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+mn-cs"/>
              </a:rPr>
              <a:t>a</a:t>
            </a:r>
            <a:r>
              <a:rPr lang="zh-CN" altLang="en-US" sz="2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、</a:t>
            </a:r>
            <a:r>
              <a:rPr lang="en-US" altLang="zh-CN" sz="2800" kern="1200">
                <a:solidFill>
                  <a:schemeClr val="tx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+mn-cs"/>
              </a:rPr>
              <a:t>b</a:t>
            </a:r>
            <a:r>
              <a:rPr lang="zh-CN" altLang="en-US" sz="2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、</a:t>
            </a:r>
            <a:r>
              <a:rPr lang="en-US" altLang="zh-CN" sz="2800" kern="1200">
                <a:solidFill>
                  <a:schemeClr val="tx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+mn-cs"/>
              </a:rPr>
              <a:t>c</a:t>
            </a:r>
            <a:r>
              <a:rPr lang="zh-CN" altLang="en-US" sz="2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、</a:t>
            </a:r>
            <a:r>
              <a:rPr lang="en-US" altLang="zh-CN" sz="2800" kern="1200">
                <a:solidFill>
                  <a:schemeClr val="tx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+mn-cs"/>
              </a:rPr>
              <a:t>d</a:t>
            </a:r>
            <a:r>
              <a:rPr lang="zh-CN" altLang="en-US" sz="2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四点，分别调整光屏的位置。当把蜡烛位于</a:t>
            </a:r>
            <a:r>
              <a:rPr lang="en-US" altLang="zh-CN" sz="2800" kern="1200">
                <a:solidFill>
                  <a:schemeClr val="tx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+mn-cs"/>
              </a:rPr>
              <a:t>______</a:t>
            </a:r>
            <a:r>
              <a:rPr lang="zh-CN" altLang="en-US" sz="2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点时，屏上出现放大的像；当蜡烛位于</a:t>
            </a:r>
            <a:r>
              <a:rPr lang="en-US" altLang="zh-CN" sz="2800" kern="1200">
                <a:solidFill>
                  <a:schemeClr val="tx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+mn-cs"/>
              </a:rPr>
              <a:t>_______</a:t>
            </a:r>
            <a:r>
              <a:rPr lang="zh-CN" altLang="en-US" sz="2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点时，无论怎样移动光屏，在光屏上都找不到像。</a:t>
            </a:r>
          </a:p>
        </p:txBody>
      </p:sp>
      <p:grpSp>
        <p:nvGrpSpPr>
          <p:cNvPr id="25602" name="Group 4"/>
          <p:cNvGrpSpPr/>
          <p:nvPr/>
        </p:nvGrpSpPr>
        <p:grpSpPr>
          <a:xfrm>
            <a:off x="2017269" y="4202116"/>
            <a:ext cx="7649845" cy="2376487"/>
            <a:chOff x="340" y="2777"/>
            <a:chExt cx="4944" cy="1410"/>
          </a:xfrm>
        </p:grpSpPr>
        <p:sp>
          <p:nvSpPr>
            <p:cNvPr id="15367" name="Oval 5"/>
            <p:cNvSpPr/>
            <p:nvPr/>
          </p:nvSpPr>
          <p:spPr>
            <a:xfrm>
              <a:off x="3696" y="2777"/>
              <a:ext cx="273" cy="1134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5E6D76"/>
                </a:gs>
              </a:gsLst>
              <a:lin ang="0" scaled="1"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fontAlgn="base"/>
              <a:endParaRPr lang="zh-CN" altLang="en-US" sz="1695" noProof="1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604" name="Line 6"/>
            <p:cNvSpPr/>
            <p:nvPr/>
          </p:nvSpPr>
          <p:spPr>
            <a:xfrm>
              <a:off x="340" y="3339"/>
              <a:ext cx="494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5369" name="Text Box 7"/>
            <p:cNvSpPr txBox="1"/>
            <p:nvPr/>
          </p:nvSpPr>
          <p:spPr>
            <a:xfrm>
              <a:off x="557" y="2889"/>
              <a:ext cx="466" cy="3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760" noProof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  <a:cs typeface="+mn-ea"/>
                </a:rPr>
                <a:t>a</a:t>
              </a:r>
              <a:endParaRPr lang="en-US" altLang="zh-CN" sz="3760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  <p:grpSp>
          <p:nvGrpSpPr>
            <p:cNvPr id="25606" name="Group 8"/>
            <p:cNvGrpSpPr/>
            <p:nvPr/>
          </p:nvGrpSpPr>
          <p:grpSpPr>
            <a:xfrm>
              <a:off x="685" y="2898"/>
              <a:ext cx="3185" cy="1289"/>
              <a:chOff x="657" y="2898"/>
              <a:chExt cx="3185" cy="1289"/>
            </a:xfrm>
          </p:grpSpPr>
          <p:sp>
            <p:nvSpPr>
              <p:cNvPr id="15371" name="Oval 9"/>
              <p:cNvSpPr/>
              <p:nvPr/>
            </p:nvSpPr>
            <p:spPr>
              <a:xfrm flipV="1">
                <a:off x="1509" y="3289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fontAlgn="base"/>
                <a:endParaRPr lang="zh-CN" altLang="en-US" sz="1695" noProof="1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372" name="Oval 10"/>
              <p:cNvSpPr/>
              <p:nvPr/>
            </p:nvSpPr>
            <p:spPr>
              <a:xfrm flipV="1">
                <a:off x="1929" y="3279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fontAlgn="base"/>
                <a:endParaRPr lang="zh-CN" altLang="en-US" sz="1695" noProof="1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373" name="Oval 11"/>
              <p:cNvSpPr/>
              <p:nvPr/>
            </p:nvSpPr>
            <p:spPr>
              <a:xfrm flipV="1">
                <a:off x="657" y="3287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fontAlgn="base"/>
                <a:endParaRPr lang="zh-CN" altLang="en-US" sz="1695" noProof="1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374" name="Oval 12"/>
              <p:cNvSpPr/>
              <p:nvPr/>
            </p:nvSpPr>
            <p:spPr>
              <a:xfrm flipV="1">
                <a:off x="2960" y="3304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fontAlgn="base"/>
                <a:endParaRPr lang="zh-CN" altLang="en-US" sz="1695" noProof="1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375" name="Oval 13"/>
              <p:cNvSpPr/>
              <p:nvPr/>
            </p:nvSpPr>
            <p:spPr>
              <a:xfrm flipV="1">
                <a:off x="2471" y="3317"/>
                <a:ext cx="63" cy="64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fontAlgn="base"/>
                <a:endParaRPr lang="zh-CN" altLang="en-US" sz="1695" noProof="1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376" name="Oval 14"/>
              <p:cNvSpPr/>
              <p:nvPr/>
            </p:nvSpPr>
            <p:spPr>
              <a:xfrm flipV="1">
                <a:off x="1182" y="3315"/>
                <a:ext cx="63" cy="64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fontAlgn="base"/>
                <a:endParaRPr lang="zh-CN" altLang="en-US" sz="1695" noProof="1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377" name="Oval 15"/>
              <p:cNvSpPr/>
              <p:nvPr/>
            </p:nvSpPr>
            <p:spPr>
              <a:xfrm flipV="1">
                <a:off x="3779" y="3306"/>
                <a:ext cx="63" cy="64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fontAlgn="base"/>
                <a:endParaRPr lang="zh-CN" altLang="en-US" sz="1695" noProof="1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378" name="Text Box 16"/>
              <p:cNvSpPr txBox="1"/>
              <p:nvPr/>
            </p:nvSpPr>
            <p:spPr>
              <a:xfrm>
                <a:off x="1407" y="2926"/>
                <a:ext cx="366" cy="3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760" noProof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</a:rPr>
                  <a:t>b</a:t>
                </a:r>
                <a:endParaRPr lang="en-US" altLang="zh-CN" sz="3760" noProof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79" name="Text Box 17"/>
              <p:cNvSpPr txBox="1"/>
              <p:nvPr/>
            </p:nvSpPr>
            <p:spPr>
              <a:xfrm>
                <a:off x="1820" y="2898"/>
                <a:ext cx="302" cy="3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760" noProof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</a:rPr>
                  <a:t>c</a:t>
                </a:r>
                <a:endParaRPr lang="en-US" altLang="zh-CN" sz="3760" noProof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80" name="Text Box 18"/>
              <p:cNvSpPr txBox="1"/>
              <p:nvPr/>
            </p:nvSpPr>
            <p:spPr>
              <a:xfrm>
                <a:off x="2862" y="2935"/>
                <a:ext cx="329" cy="3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760" noProof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</a:rPr>
                  <a:t>d</a:t>
                </a:r>
                <a:endParaRPr lang="en-US" altLang="zh-CN" sz="3760" noProof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81" name="Text Box 19"/>
              <p:cNvSpPr txBox="1"/>
              <p:nvPr/>
            </p:nvSpPr>
            <p:spPr>
              <a:xfrm>
                <a:off x="2341" y="2907"/>
                <a:ext cx="402" cy="4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4140" i="1" noProof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</a:rPr>
                  <a:t>F</a:t>
                </a:r>
                <a:endParaRPr lang="en-US" altLang="zh-CN" sz="4140" i="1" noProof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618" name="Line 20"/>
              <p:cNvSpPr/>
              <p:nvPr/>
            </p:nvSpPr>
            <p:spPr>
              <a:xfrm flipH="1">
                <a:off x="1207" y="3383"/>
                <a:ext cx="0" cy="79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5619" name="Line 21"/>
              <p:cNvSpPr/>
              <p:nvPr/>
            </p:nvSpPr>
            <p:spPr>
              <a:xfrm flipH="1">
                <a:off x="3813" y="3337"/>
                <a:ext cx="0" cy="85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5620" name="Line 22"/>
              <p:cNvSpPr/>
              <p:nvPr/>
            </p:nvSpPr>
            <p:spPr>
              <a:xfrm>
                <a:off x="1216" y="4023"/>
                <a:ext cx="257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triangle" w="med" len="lg"/>
                <a:tailEnd type="triangle" w="med" len="lg"/>
              </a:ln>
            </p:spPr>
            <p:txBody>
              <a:bodyPr/>
              <a:lstStyle/>
              <a:p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15385" name="Text Box 23"/>
              <p:cNvSpPr txBox="1"/>
              <p:nvPr/>
            </p:nvSpPr>
            <p:spPr>
              <a:xfrm>
                <a:off x="2249" y="3593"/>
                <a:ext cx="549" cy="3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760" i="1" noProof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</a:rPr>
                  <a:t>2f</a:t>
                </a:r>
                <a:endParaRPr lang="en-US" altLang="zh-CN" sz="3760" i="1" noProof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15416" name="Text Box 24"/>
          <p:cNvSpPr txBox="1"/>
          <p:nvPr/>
        </p:nvSpPr>
        <p:spPr>
          <a:xfrm>
            <a:off x="9333893" y="1949768"/>
            <a:ext cx="1726436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或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c</a:t>
            </a:r>
          </a:p>
        </p:txBody>
      </p:sp>
      <p:sp>
        <p:nvSpPr>
          <p:cNvPr id="315417" name="Text Box 25"/>
          <p:cNvSpPr txBox="1"/>
          <p:nvPr/>
        </p:nvSpPr>
        <p:spPr>
          <a:xfrm>
            <a:off x="7632518" y="2471738"/>
            <a:ext cx="580119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25624" name="文本框 4103"/>
          <p:cNvSpPr txBox="1"/>
          <p:nvPr/>
        </p:nvSpPr>
        <p:spPr>
          <a:xfrm>
            <a:off x="1588755" y="44453"/>
            <a:ext cx="1262340" cy="586105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  <a:latin typeface="微软雅黑" panose="020B0503020204020204" pitchFamily="34" charset="-122"/>
              </a:rPr>
              <a:t>练习：</a:t>
            </a:r>
          </a:p>
        </p:txBody>
      </p:sp>
    </p:spTree>
    <p:extLst>
      <p:ext uri="{BB962C8B-B14F-4D97-AF65-F5344CB8AC3E}">
        <p14:creationId xmlns:p14="http://schemas.microsoft.com/office/powerpoint/2010/main" val="3054534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416" grpId="0"/>
      <p:bldP spid="3154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idx="1"/>
          </p:nvPr>
        </p:nvSpPr>
        <p:spPr>
          <a:xfrm>
            <a:off x="1035244" y="596903"/>
            <a:ext cx="10043031" cy="3965575"/>
          </a:xfrm>
          <a:prstGeom prst="rect">
            <a:avLst/>
          </a:prstGeom>
          <a:noFill/>
          <a:ln>
            <a:noFill/>
          </a:ln>
        </p:spPr>
        <p:txBody>
          <a:bodyPr wrap="square" lIns="86004" tIns="43002" rIns="86004" bIns="43002" anchor="t">
            <a:normAutofit fontScale="90000" lnSpcReduction="10000"/>
          </a:bodyPr>
          <a:lstStyle/>
          <a:p>
            <a:pPr eaLnBrk="1" hangingPunct="1">
              <a:lnSpc>
                <a:spcPct val="130000"/>
              </a:lnSpc>
              <a:spcBef>
                <a:spcPts val="25"/>
              </a:spcBef>
              <a:buNone/>
            </a:pPr>
            <a:r>
              <a:rPr lang="en-US" altLang="zh-CN" sz="2800" kern="1200">
                <a:solidFill>
                  <a:schemeClr val="tx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lang="zh-CN" altLang="en-US" sz="2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小周同学在探究凸透镜成像规律实验时，在光屏上得到清晰的与烛焰等大的像，保持凸透镜位置不变，为了得到清晰缩小的像，他应该（  ）  </a:t>
            </a:r>
          </a:p>
          <a:p>
            <a:pPr eaLnBrk="1" hangingPunct="1">
              <a:lnSpc>
                <a:spcPct val="130000"/>
              </a:lnSpc>
              <a:spcBef>
                <a:spcPts val="25"/>
              </a:spcBef>
              <a:buNone/>
            </a:pPr>
            <a:r>
              <a:rPr lang="zh-CN" altLang="en-US" sz="2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</a:t>
            </a:r>
            <a:r>
              <a:rPr lang="en-US" altLang="zh-CN" sz="2800" kern="1200">
                <a:solidFill>
                  <a:schemeClr val="tx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+mn-cs"/>
              </a:rPr>
              <a:t>A.</a:t>
            </a:r>
            <a:r>
              <a:rPr lang="zh-CN" altLang="en-US" sz="2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让蜡烛远离透镜，同时让光屏也远离透镜</a:t>
            </a:r>
          </a:p>
          <a:p>
            <a:pPr eaLnBrk="1" hangingPunct="1">
              <a:lnSpc>
                <a:spcPct val="130000"/>
              </a:lnSpc>
              <a:spcBef>
                <a:spcPts val="25"/>
              </a:spcBef>
              <a:buNone/>
            </a:pPr>
            <a:r>
              <a:rPr lang="zh-CN" altLang="en-US" sz="2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</a:t>
            </a:r>
            <a:r>
              <a:rPr lang="en-US" altLang="zh-CN" sz="2800" kern="1200">
                <a:solidFill>
                  <a:schemeClr val="tx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+mn-cs"/>
              </a:rPr>
              <a:t>B.</a:t>
            </a:r>
            <a:r>
              <a:rPr lang="zh-CN" altLang="en-US" sz="2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让蜡烛远离透镜，同时让光屏靠近透镜</a:t>
            </a:r>
          </a:p>
          <a:p>
            <a:pPr eaLnBrk="1" hangingPunct="1">
              <a:lnSpc>
                <a:spcPct val="130000"/>
              </a:lnSpc>
              <a:spcBef>
                <a:spcPts val="25"/>
              </a:spcBef>
              <a:buNone/>
            </a:pPr>
            <a:r>
              <a:rPr lang="zh-CN" altLang="en-US" sz="2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</a:t>
            </a:r>
            <a:r>
              <a:rPr lang="en-US" altLang="zh-CN" sz="2800" kern="1200">
                <a:solidFill>
                  <a:schemeClr val="tx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+mn-cs"/>
              </a:rPr>
              <a:t>C.</a:t>
            </a:r>
            <a:r>
              <a:rPr lang="zh-CN" altLang="en-US" sz="2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让蜡烛靠近透镜，同时让光屏也靠近透镜</a:t>
            </a:r>
          </a:p>
          <a:p>
            <a:pPr eaLnBrk="1" hangingPunct="1">
              <a:lnSpc>
                <a:spcPct val="130000"/>
              </a:lnSpc>
              <a:spcBef>
                <a:spcPts val="25"/>
              </a:spcBef>
              <a:buNone/>
            </a:pPr>
            <a:r>
              <a:rPr lang="zh-CN" altLang="en-US" sz="2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</a:t>
            </a:r>
            <a:r>
              <a:rPr lang="en-US" altLang="zh-CN" sz="2800" kern="1200">
                <a:solidFill>
                  <a:schemeClr val="tx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+mn-cs"/>
              </a:rPr>
              <a:t>D.</a:t>
            </a:r>
            <a:r>
              <a:rPr lang="zh-CN" altLang="en-US" sz="28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让蜡烛靠近透镜，同时让光屏远离透镜</a:t>
            </a:r>
          </a:p>
          <a:p>
            <a:pPr eaLnBrk="1" hangingPunct="1">
              <a:lnSpc>
                <a:spcPct val="130000"/>
              </a:lnSpc>
              <a:spcBef>
                <a:spcPts val="25"/>
              </a:spcBef>
              <a:buNone/>
            </a:pPr>
            <a:endParaRPr lang="zh-CN" altLang="en-US" sz="2800" kern="12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6626" name="Group 3"/>
          <p:cNvGrpSpPr/>
          <p:nvPr/>
        </p:nvGrpSpPr>
        <p:grpSpPr>
          <a:xfrm>
            <a:off x="1757376" y="5688013"/>
            <a:ext cx="8160350" cy="519112"/>
            <a:chOff x="238" y="3648"/>
            <a:chExt cx="5275" cy="348"/>
          </a:xfrm>
        </p:grpSpPr>
        <p:sp>
          <p:nvSpPr>
            <p:cNvPr id="18451" name="AutoShape 4" descr="栎木"/>
            <p:cNvSpPr/>
            <p:nvPr/>
          </p:nvSpPr>
          <p:spPr>
            <a:xfrm>
              <a:off x="238" y="3648"/>
              <a:ext cx="5275" cy="265"/>
            </a:xfrm>
            <a:prstGeom prst="parallelogram">
              <a:avLst>
                <a:gd name="adj" fmla="val 497641"/>
              </a:avLst>
            </a:prstGeom>
            <a:blipFill rotWithShape="1">
              <a:blip r:embed="rId2"/>
              <a:stretch>
                <a:fillRect/>
              </a:stretch>
            </a:blipFill>
            <a:ln w="9525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fontAlgn="base"/>
              <a:endParaRPr lang="zh-CN" altLang="en-US" sz="1695" noProof="1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452" name="Rectangle 5" descr="栎木"/>
            <p:cNvSpPr/>
            <p:nvPr/>
          </p:nvSpPr>
          <p:spPr>
            <a:xfrm>
              <a:off x="255" y="3904"/>
              <a:ext cx="3978" cy="92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9525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fontAlgn="base"/>
              <a:endParaRPr lang="zh-CN" altLang="en-US" sz="1695" noProof="1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453" name="Freeform 6" descr="栎木"/>
            <p:cNvSpPr/>
            <p:nvPr/>
          </p:nvSpPr>
          <p:spPr>
            <a:xfrm>
              <a:off x="4215" y="3648"/>
              <a:ext cx="1280" cy="347"/>
            </a:xfrm>
            <a:custGeom>
              <a:avLst/>
              <a:gdLst>
                <a:gd name="txL" fmla="*/ 0 w 1280"/>
                <a:gd name="txT" fmla="*/ 0 h 347"/>
                <a:gd name="txR" fmla="*/ 1280 w 1280"/>
                <a:gd name="txB" fmla="*/ 347 h 347"/>
              </a:gdLst>
              <a:ahLst/>
              <a:cxnLst>
                <a:cxn ang="0">
                  <a:pos x="0" y="265"/>
                </a:cxn>
                <a:cxn ang="0">
                  <a:pos x="1280" y="0"/>
                </a:cxn>
                <a:cxn ang="0">
                  <a:pos x="1270" y="73"/>
                </a:cxn>
                <a:cxn ang="0">
                  <a:pos x="9" y="347"/>
                </a:cxn>
                <a:cxn ang="0">
                  <a:pos x="0" y="265"/>
                </a:cxn>
              </a:cxnLst>
              <a:rect l="txL" t="txT" r="txR" b="txB"/>
              <a:pathLst>
                <a:path w="1280" h="347">
                  <a:moveTo>
                    <a:pt x="0" y="265"/>
                  </a:moveTo>
                  <a:lnTo>
                    <a:pt x="1280" y="0"/>
                  </a:lnTo>
                  <a:lnTo>
                    <a:pt x="1270" y="73"/>
                  </a:lnTo>
                  <a:lnTo>
                    <a:pt x="9" y="347"/>
                  </a:lnTo>
                  <a:lnTo>
                    <a:pt x="0" y="265"/>
                  </a:lnTo>
                  <a:close/>
                </a:path>
              </a:pathLst>
            </a:custGeom>
            <a:blipFill rotWithShape="1">
              <a:blip r:embed="rId2"/>
              <a:stretch>
                <a:fillRect/>
              </a:stretch>
            </a:blipFill>
            <a:ln w="9525" cap="flat" cmpd="sng">
              <a:solidFill>
                <a:schemeClr val="folHlink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fontAlgn="base"/>
              <a:endParaRPr lang="zh-CN" altLang="en-US" sz="1695" noProof="1">
                <a:solidFill>
                  <a:srgbClr val="000000"/>
                </a:solidFill>
              </a:endParaRPr>
            </a:p>
          </p:txBody>
        </p:sp>
        <p:sp>
          <p:nvSpPr>
            <p:cNvPr id="26630" name="Line 7"/>
            <p:cNvSpPr/>
            <p:nvPr/>
          </p:nvSpPr>
          <p:spPr>
            <a:xfrm>
              <a:off x="951" y="3758"/>
              <a:ext cx="3959" cy="0"/>
            </a:xfrm>
            <a:prstGeom prst="line">
              <a:avLst/>
            </a:prstGeom>
            <a:ln w="28575" cap="flat" cmpd="sng">
              <a:solidFill>
                <a:srgbClr val="33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</a:endParaRPr>
            </a:p>
          </p:txBody>
        </p:sp>
      </p:grpSp>
      <p:grpSp>
        <p:nvGrpSpPr>
          <p:cNvPr id="26631" name="Group 8"/>
          <p:cNvGrpSpPr/>
          <p:nvPr/>
        </p:nvGrpSpPr>
        <p:grpSpPr>
          <a:xfrm>
            <a:off x="5801198" y="4762500"/>
            <a:ext cx="256800" cy="1104900"/>
            <a:chOff x="5129" y="2505"/>
            <a:chExt cx="229" cy="868"/>
          </a:xfrm>
        </p:grpSpPr>
        <p:sp>
          <p:nvSpPr>
            <p:cNvPr id="18449" name="Oval 9"/>
            <p:cNvSpPr/>
            <p:nvPr/>
          </p:nvSpPr>
          <p:spPr>
            <a:xfrm>
              <a:off x="5129" y="2505"/>
              <a:ext cx="229" cy="439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595959"/>
                </a:gs>
              </a:gsLst>
              <a:path path="rect">
                <a:fillToRect r="100000" b="100000"/>
              </a:path>
            </a:gradFill>
            <a:ln w="57150" cap="flat" cmpd="sng">
              <a:solidFill>
                <a:srgbClr val="3333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fontAlgn="base"/>
              <a:endParaRPr lang="zh-CN" altLang="en-US" sz="1695" noProof="1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633" name="Line 10"/>
            <p:cNvSpPr/>
            <p:nvPr/>
          </p:nvSpPr>
          <p:spPr>
            <a:xfrm flipH="1">
              <a:off x="5239" y="2962"/>
              <a:ext cx="0" cy="411"/>
            </a:xfrm>
            <a:prstGeom prst="line">
              <a:avLst/>
            </a:prstGeom>
            <a:ln w="76200" cap="flat" cmpd="sng">
              <a:solidFill>
                <a:srgbClr val="3333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1"/>
          <p:cNvGrpSpPr/>
          <p:nvPr/>
        </p:nvGrpSpPr>
        <p:grpSpPr>
          <a:xfrm>
            <a:off x="4073214" y="4973638"/>
            <a:ext cx="239782" cy="889000"/>
            <a:chOff x="657" y="3170"/>
            <a:chExt cx="146" cy="759"/>
          </a:xfrm>
        </p:grpSpPr>
        <p:grpSp>
          <p:nvGrpSpPr>
            <p:cNvPr id="26635" name="Group 12"/>
            <p:cNvGrpSpPr/>
            <p:nvPr/>
          </p:nvGrpSpPr>
          <p:grpSpPr>
            <a:xfrm>
              <a:off x="662" y="3170"/>
              <a:ext cx="117" cy="359"/>
              <a:chOff x="580" y="3060"/>
              <a:chExt cx="190" cy="423"/>
            </a:xfrm>
          </p:grpSpPr>
          <p:sp>
            <p:nvSpPr>
              <p:cNvPr id="18447" name="Freeform 13"/>
              <p:cNvSpPr/>
              <p:nvPr/>
            </p:nvSpPr>
            <p:spPr>
              <a:xfrm>
                <a:off x="580" y="3163"/>
                <a:ext cx="97" cy="302"/>
              </a:xfrm>
              <a:custGeom>
                <a:avLst/>
                <a:gdLst>
                  <a:gd name="txL" fmla="*/ 0 w 124"/>
                  <a:gd name="txT" fmla="*/ 0 h 265"/>
                  <a:gd name="txR" fmla="*/ 124 w 124"/>
                  <a:gd name="txB" fmla="*/ 265 h 265"/>
                </a:gdLst>
                <a:ahLst/>
                <a:cxnLst>
                  <a:cxn ang="0">
                    <a:pos x="17" y="0"/>
                  </a:cxn>
                  <a:cxn ang="0">
                    <a:pos x="2" y="262"/>
                  </a:cxn>
                  <a:cxn ang="0">
                    <a:pos x="6" y="570"/>
                  </a:cxn>
                  <a:cxn ang="0">
                    <a:pos x="16" y="753"/>
                  </a:cxn>
                </a:cxnLst>
                <a:rect l="txL" t="txT" r="txR" b="txB"/>
                <a:pathLst>
                  <a:path w="124" h="265">
                    <a:moveTo>
                      <a:pt x="124" y="0"/>
                    </a:moveTo>
                    <a:cubicBezTo>
                      <a:pt x="76" y="29"/>
                      <a:pt x="28" y="58"/>
                      <a:pt x="14" y="91"/>
                    </a:cubicBezTo>
                    <a:cubicBezTo>
                      <a:pt x="0" y="124"/>
                      <a:pt x="25" y="172"/>
                      <a:pt x="42" y="201"/>
                    </a:cubicBezTo>
                    <a:cubicBezTo>
                      <a:pt x="59" y="230"/>
                      <a:pt x="101" y="253"/>
                      <a:pt x="115" y="265"/>
                    </a:cubicBezTo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/>
                <a:endParaRPr lang="zh-CN" altLang="en-US" sz="1695" noProof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8448" name="Freeform 14"/>
              <p:cNvSpPr/>
              <p:nvPr/>
            </p:nvSpPr>
            <p:spPr>
              <a:xfrm>
                <a:off x="637" y="3060"/>
                <a:ext cx="133" cy="423"/>
              </a:xfrm>
              <a:custGeom>
                <a:avLst/>
                <a:gdLst>
                  <a:gd name="txL" fmla="*/ 0 w 133"/>
                  <a:gd name="txT" fmla="*/ 0 h 423"/>
                  <a:gd name="txR" fmla="*/ 133 w 133"/>
                  <a:gd name="txB" fmla="*/ 423 h 423"/>
                </a:gdLst>
                <a:ahLst/>
                <a:cxnLst>
                  <a:cxn ang="0">
                    <a:pos x="12" y="204"/>
                  </a:cxn>
                  <a:cxn ang="0">
                    <a:pos x="40" y="94"/>
                  </a:cxn>
                  <a:cxn ang="0">
                    <a:pos x="12" y="3"/>
                  </a:cxn>
                  <a:cxn ang="0">
                    <a:pos x="113" y="76"/>
                  </a:cxn>
                  <a:cxn ang="0">
                    <a:pos x="131" y="204"/>
                  </a:cxn>
                  <a:cxn ang="0">
                    <a:pos x="122" y="286"/>
                  </a:cxn>
                  <a:cxn ang="0">
                    <a:pos x="104" y="369"/>
                  </a:cxn>
                  <a:cxn ang="0">
                    <a:pos x="67" y="423"/>
                  </a:cxn>
                </a:cxnLst>
                <a:rect l="txL" t="txT" r="txR" b="txB"/>
                <a:pathLst>
                  <a:path w="133" h="422">
                    <a:moveTo>
                      <a:pt x="12" y="204"/>
                    </a:moveTo>
                    <a:cubicBezTo>
                      <a:pt x="26" y="165"/>
                      <a:pt x="40" y="127"/>
                      <a:pt x="40" y="94"/>
                    </a:cubicBezTo>
                    <a:cubicBezTo>
                      <a:pt x="40" y="61"/>
                      <a:pt x="0" y="6"/>
                      <a:pt x="12" y="3"/>
                    </a:cubicBezTo>
                    <a:cubicBezTo>
                      <a:pt x="24" y="0"/>
                      <a:pt x="93" y="43"/>
                      <a:pt x="113" y="76"/>
                    </a:cubicBezTo>
                    <a:cubicBezTo>
                      <a:pt x="133" y="109"/>
                      <a:pt x="129" y="169"/>
                      <a:pt x="131" y="204"/>
                    </a:cubicBezTo>
                    <a:cubicBezTo>
                      <a:pt x="133" y="239"/>
                      <a:pt x="126" y="259"/>
                      <a:pt x="122" y="286"/>
                    </a:cubicBezTo>
                    <a:cubicBezTo>
                      <a:pt x="118" y="313"/>
                      <a:pt x="113" y="346"/>
                      <a:pt x="104" y="369"/>
                    </a:cubicBezTo>
                    <a:cubicBezTo>
                      <a:pt x="95" y="392"/>
                      <a:pt x="81" y="407"/>
                      <a:pt x="67" y="423"/>
                    </a:cubicBezTo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/>
                <a:endParaRPr lang="zh-CN" altLang="en-US" sz="1695" noProof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446" name="Rectangle 15"/>
            <p:cNvSpPr/>
            <p:nvPr/>
          </p:nvSpPr>
          <p:spPr>
            <a:xfrm>
              <a:off x="657" y="3472"/>
              <a:ext cx="146" cy="457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5E6D76"/>
                </a:gs>
              </a:gsLst>
              <a:lin ang="0" scaled="1"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fontAlgn="base"/>
              <a:endParaRPr lang="zh-CN" altLang="en-US" sz="1695" noProof="1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6" name="Group 16"/>
          <p:cNvGrpSpPr/>
          <p:nvPr/>
        </p:nvGrpSpPr>
        <p:grpSpPr>
          <a:xfrm>
            <a:off x="7470394" y="4622800"/>
            <a:ext cx="649734" cy="1257300"/>
            <a:chOff x="5037" y="2414"/>
            <a:chExt cx="457" cy="896"/>
          </a:xfrm>
        </p:grpSpPr>
        <p:sp>
          <p:nvSpPr>
            <p:cNvPr id="319505" name="Freeform 17"/>
            <p:cNvSpPr/>
            <p:nvPr/>
          </p:nvSpPr>
          <p:spPr bwMode="auto">
            <a:xfrm>
              <a:off x="5037" y="2414"/>
              <a:ext cx="457" cy="741"/>
            </a:xfrm>
            <a:custGeom>
              <a:avLst/>
              <a:gdLst>
                <a:gd name="T0" fmla="*/ 18 w 457"/>
                <a:gd name="T1" fmla="*/ 0 h 741"/>
                <a:gd name="T2" fmla="*/ 457 w 457"/>
                <a:gd name="T3" fmla="*/ 202 h 741"/>
                <a:gd name="T4" fmla="*/ 448 w 457"/>
                <a:gd name="T5" fmla="*/ 741 h 741"/>
                <a:gd name="T6" fmla="*/ 0 w 457"/>
                <a:gd name="T7" fmla="*/ 522 h 741"/>
                <a:gd name="T8" fmla="*/ 18 w 457"/>
                <a:gd name="T9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741">
                  <a:moveTo>
                    <a:pt x="18" y="0"/>
                  </a:moveTo>
                  <a:lnTo>
                    <a:pt x="457" y="202"/>
                  </a:lnTo>
                  <a:lnTo>
                    <a:pt x="448" y="741"/>
                  </a:lnTo>
                  <a:lnTo>
                    <a:pt x="0" y="522"/>
                  </a:lnTo>
                  <a:lnTo>
                    <a:pt x="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95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641" name="Line 18"/>
            <p:cNvSpPr/>
            <p:nvPr/>
          </p:nvSpPr>
          <p:spPr>
            <a:xfrm flipH="1">
              <a:off x="5248" y="2953"/>
              <a:ext cx="0" cy="357"/>
            </a:xfrm>
            <a:prstGeom prst="line">
              <a:avLst/>
            </a:prstGeom>
            <a:ln w="762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19"/>
          <p:cNvGrpSpPr/>
          <p:nvPr/>
        </p:nvGrpSpPr>
        <p:grpSpPr>
          <a:xfrm rot="10800000">
            <a:off x="7660673" y="4918075"/>
            <a:ext cx="196468" cy="412750"/>
            <a:chOff x="580" y="3060"/>
            <a:chExt cx="190" cy="423"/>
          </a:xfrm>
        </p:grpSpPr>
        <p:sp>
          <p:nvSpPr>
            <p:cNvPr id="18441" name="Freeform 20"/>
            <p:cNvSpPr/>
            <p:nvPr/>
          </p:nvSpPr>
          <p:spPr>
            <a:xfrm>
              <a:off x="580" y="3163"/>
              <a:ext cx="97" cy="302"/>
            </a:xfrm>
            <a:custGeom>
              <a:avLst/>
              <a:gdLst>
                <a:gd name="txL" fmla="*/ 0 w 124"/>
                <a:gd name="txT" fmla="*/ 0 h 265"/>
                <a:gd name="txR" fmla="*/ 124 w 124"/>
                <a:gd name="txB" fmla="*/ 265 h 265"/>
              </a:gdLst>
              <a:ahLst/>
              <a:cxnLst>
                <a:cxn ang="0">
                  <a:pos x="17" y="0"/>
                </a:cxn>
                <a:cxn ang="0">
                  <a:pos x="2" y="262"/>
                </a:cxn>
                <a:cxn ang="0">
                  <a:pos x="6" y="570"/>
                </a:cxn>
                <a:cxn ang="0">
                  <a:pos x="16" y="753"/>
                </a:cxn>
              </a:cxnLst>
              <a:rect l="txL" t="txT" r="txR" b="txB"/>
              <a:pathLst>
                <a:path w="124" h="265">
                  <a:moveTo>
                    <a:pt x="124" y="0"/>
                  </a:moveTo>
                  <a:cubicBezTo>
                    <a:pt x="76" y="29"/>
                    <a:pt x="28" y="58"/>
                    <a:pt x="14" y="91"/>
                  </a:cubicBezTo>
                  <a:cubicBezTo>
                    <a:pt x="0" y="124"/>
                    <a:pt x="25" y="172"/>
                    <a:pt x="42" y="201"/>
                  </a:cubicBezTo>
                  <a:cubicBezTo>
                    <a:pt x="59" y="230"/>
                    <a:pt x="101" y="253"/>
                    <a:pt x="115" y="265"/>
                  </a:cubicBezTo>
                </a:path>
              </a:pathLst>
            </a:custGeom>
            <a:solidFill>
              <a:schemeClr val="bg2">
                <a:alpha val="100000"/>
              </a:scheme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fontAlgn="base"/>
              <a:endParaRPr lang="zh-CN" altLang="en-US" sz="1695" noProof="1">
                <a:solidFill>
                  <a:srgbClr val="000000"/>
                </a:solidFill>
              </a:endParaRPr>
            </a:p>
          </p:txBody>
        </p:sp>
        <p:sp>
          <p:nvSpPr>
            <p:cNvPr id="18442" name="Freeform 21"/>
            <p:cNvSpPr/>
            <p:nvPr/>
          </p:nvSpPr>
          <p:spPr>
            <a:xfrm>
              <a:off x="637" y="3060"/>
              <a:ext cx="133" cy="423"/>
            </a:xfrm>
            <a:custGeom>
              <a:avLst/>
              <a:gdLst>
                <a:gd name="txL" fmla="*/ 0 w 133"/>
                <a:gd name="txT" fmla="*/ 0 h 423"/>
                <a:gd name="txR" fmla="*/ 133 w 133"/>
                <a:gd name="txB" fmla="*/ 423 h 423"/>
              </a:gdLst>
              <a:ahLst/>
              <a:cxnLst>
                <a:cxn ang="0">
                  <a:pos x="12" y="204"/>
                </a:cxn>
                <a:cxn ang="0">
                  <a:pos x="40" y="94"/>
                </a:cxn>
                <a:cxn ang="0">
                  <a:pos x="12" y="3"/>
                </a:cxn>
                <a:cxn ang="0">
                  <a:pos x="113" y="76"/>
                </a:cxn>
                <a:cxn ang="0">
                  <a:pos x="131" y="204"/>
                </a:cxn>
                <a:cxn ang="0">
                  <a:pos x="122" y="286"/>
                </a:cxn>
                <a:cxn ang="0">
                  <a:pos x="104" y="369"/>
                </a:cxn>
                <a:cxn ang="0">
                  <a:pos x="67" y="423"/>
                </a:cxn>
              </a:cxnLst>
              <a:rect l="txL" t="txT" r="txR" b="txB"/>
              <a:pathLst>
                <a:path w="133" h="422">
                  <a:moveTo>
                    <a:pt x="12" y="204"/>
                  </a:moveTo>
                  <a:cubicBezTo>
                    <a:pt x="26" y="165"/>
                    <a:pt x="40" y="127"/>
                    <a:pt x="40" y="94"/>
                  </a:cubicBezTo>
                  <a:cubicBezTo>
                    <a:pt x="40" y="61"/>
                    <a:pt x="0" y="6"/>
                    <a:pt x="12" y="3"/>
                  </a:cubicBezTo>
                  <a:cubicBezTo>
                    <a:pt x="24" y="0"/>
                    <a:pt x="93" y="43"/>
                    <a:pt x="113" y="76"/>
                  </a:cubicBezTo>
                  <a:cubicBezTo>
                    <a:pt x="133" y="109"/>
                    <a:pt x="129" y="169"/>
                    <a:pt x="131" y="204"/>
                  </a:cubicBezTo>
                  <a:cubicBezTo>
                    <a:pt x="133" y="239"/>
                    <a:pt x="126" y="259"/>
                    <a:pt x="122" y="286"/>
                  </a:cubicBezTo>
                  <a:cubicBezTo>
                    <a:pt x="118" y="313"/>
                    <a:pt x="113" y="346"/>
                    <a:pt x="104" y="369"/>
                  </a:cubicBezTo>
                  <a:cubicBezTo>
                    <a:pt x="95" y="392"/>
                    <a:pt x="81" y="407"/>
                    <a:pt x="67" y="423"/>
                  </a:cubicBezTo>
                </a:path>
              </a:pathLst>
            </a:custGeom>
            <a:solidFill>
              <a:schemeClr val="bg2">
                <a:alpha val="100000"/>
              </a:scheme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fontAlgn="base"/>
              <a:endParaRPr lang="zh-CN" altLang="en-US" sz="1695" noProof="1">
                <a:solidFill>
                  <a:srgbClr val="000000"/>
                </a:solidFill>
              </a:endParaRPr>
            </a:p>
          </p:txBody>
        </p:sp>
      </p:grpSp>
      <p:sp>
        <p:nvSpPr>
          <p:cNvPr id="319510" name="Text Box 22"/>
          <p:cNvSpPr txBox="1"/>
          <p:nvPr/>
        </p:nvSpPr>
        <p:spPr>
          <a:xfrm>
            <a:off x="1915787" y="1533209"/>
            <a:ext cx="761117" cy="5543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1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+mn-ea"/>
              </a:rPr>
              <a:t>B</a:t>
            </a:r>
            <a:endParaRPr lang="en-US" altLang="zh-CN" sz="3010" noProof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6916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07 4.27746E-06 L -0.07552 0.00185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06 -9.82659E-07 L -0.05312 -9.82659E-07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7 3.4104E-06 L -0.04844 -0.00625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-3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5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文本框 26626"/>
          <p:cNvSpPr txBox="1"/>
          <p:nvPr/>
        </p:nvSpPr>
        <p:spPr>
          <a:xfrm>
            <a:off x="978934" y="681355"/>
            <a:ext cx="10004047" cy="31076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将物体放在凸透镜前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16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厘米处，在光屏上得到倒立缩小的像，则凸透镜的焦距可能是（    ）  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Ａ、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10cm                   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Ｂ、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7cm                                       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Ｃ、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8cm                     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Ｄ、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16cm</a:t>
            </a:r>
          </a:p>
        </p:txBody>
      </p:sp>
      <p:sp>
        <p:nvSpPr>
          <p:cNvPr id="27650" name="文本框 26627"/>
          <p:cNvSpPr txBox="1"/>
          <p:nvPr/>
        </p:nvSpPr>
        <p:spPr>
          <a:xfrm>
            <a:off x="2783029" y="2349500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>
              <a:solidFill>
                <a:srgbClr val="000000"/>
              </a:solidFill>
              <a:latin typeface="Comic Sans MS" panose="030F0702030302020204" pitchFamily="2" charset="0"/>
              <a:ea typeface="宋体" panose="02010600030101010101" pitchFamily="2" charset="-122"/>
            </a:endParaRPr>
          </a:p>
        </p:txBody>
      </p:sp>
      <p:sp>
        <p:nvSpPr>
          <p:cNvPr id="319510" name="Text Box 22"/>
          <p:cNvSpPr txBox="1"/>
          <p:nvPr/>
        </p:nvSpPr>
        <p:spPr>
          <a:xfrm>
            <a:off x="4725732" y="1428753"/>
            <a:ext cx="762664" cy="5543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1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+mn-ea"/>
              </a:rPr>
              <a:t>B</a:t>
            </a:r>
            <a:endParaRPr lang="en-US" altLang="zh-CN" sz="3010" noProof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6587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3195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925098" y="1998345"/>
            <a:ext cx="1003065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正常眼睛的成像原理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原理：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晶状体和角膜的共同作用相当于一个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，把来自物体的光会聚在视网膜上，形成物体的像．视网膜相当于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成像特点：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成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像．
</a:t>
            </a:r>
            <a:endParaRPr 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96334" y="2699388"/>
            <a:ext cx="1228307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凸透镜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096333" y="3199130"/>
            <a:ext cx="858268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光屏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170083" y="3756662"/>
            <a:ext cx="858886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倒立</a:t>
            </a:r>
          </a:p>
        </p:txBody>
      </p:sp>
      <p:sp>
        <p:nvSpPr>
          <p:cNvPr id="2077" name="矩形 105508"/>
          <p:cNvSpPr/>
          <p:nvPr/>
        </p:nvSpPr>
        <p:spPr>
          <a:xfrm>
            <a:off x="925097" y="735968"/>
            <a:ext cx="8465106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FFFF"/>
              </a:buClr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考点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4   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眼睛和眼镜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00002" y="3669032"/>
            <a:ext cx="858886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缩小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580287" y="3659507"/>
            <a:ext cx="489466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实</a:t>
            </a:r>
          </a:p>
        </p:txBody>
      </p:sp>
    </p:spTree>
    <p:extLst>
      <p:ext uri="{BB962C8B-B14F-4D97-AF65-F5344CB8AC3E}">
        <p14:creationId xmlns:p14="http://schemas.microsoft.com/office/powerpoint/2010/main" val="187042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8748" y="832126"/>
            <a:ext cx="6034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近视眼、远视眼成因及其矫正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69355" y="1624390"/>
          <a:ext cx="10525252" cy="43204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2785"/>
                <a:gridCol w="4632662"/>
                <a:gridCol w="4479804"/>
              </a:tblGrid>
              <a:tr h="583668">
                <a:tc>
                  <a:txBody>
                    <a:bodyPr/>
                    <a:lstStyle/>
                    <a:p>
                      <a:endParaRPr lang="zh-CN" altLang="en-US" sz="2400" b="1"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89102" marR="89102" marT="45724" marB="45724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近视眼</a:t>
                      </a:r>
                    </a:p>
                  </a:txBody>
                  <a:tcPr marL="89102" marR="89102" marT="45724" marB="45724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远视眼</a:t>
                      </a:r>
                    </a:p>
                  </a:txBody>
                  <a:tcPr marL="89102" marR="89102" marT="45724" marB="45724" anchor="ctr" anchorCtr="1">
                    <a:noFill/>
                  </a:tcPr>
                </a:tc>
              </a:tr>
              <a:tr h="1622508"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成像位置</a:t>
                      </a:r>
                    </a:p>
                  </a:txBody>
                  <a:tcPr marL="89102" marR="89102" marT="45724" marB="45724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成像于视网膜</a:t>
                      </a:r>
                      <a:endParaRPr lang="en-US" altLang="zh-CN" sz="2400" b="1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</a:t>
                      </a:r>
                      <a:endParaRPr lang="zh-CN" altLang="en-US" sz="2400" b="1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9102" marR="89102" marT="45724" marB="4572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成像于视网膜</a:t>
                      </a:r>
                      <a:endParaRPr lang="en-US" altLang="zh-CN" sz="2400" b="1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</a:t>
                      </a:r>
                      <a:endParaRPr lang="zh-CN" altLang="en-US" sz="2400" b="1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9102" marR="89102" marT="45724" marB="45724" anchor="ctr"/>
                </a:tc>
              </a:tr>
              <a:tr h="583668"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成因</a:t>
                      </a:r>
                    </a:p>
                  </a:txBody>
                  <a:tcPr marL="89102" marR="89102" marT="45724" marB="45724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4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晶状体太厚，折光能力太强</a:t>
                      </a:r>
                      <a:endParaRPr lang="zh-CN" sz="24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830" marR="668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4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晶状体太薄，折光能力太弱</a:t>
                      </a:r>
                      <a:endParaRPr lang="zh-CN" sz="24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830" marR="66830" marT="0" marB="0" anchor="ctr"/>
                </a:tc>
              </a:tr>
              <a:tr h="1530584"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矫正方法</a:t>
                      </a:r>
                    </a:p>
                  </a:txBody>
                  <a:tcPr marL="89102" marR="89102" marT="45724" marB="45724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戴用</a:t>
                      </a:r>
                      <a:r>
                        <a:rPr lang="en-US" altLang="zh-C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</a:t>
                      </a:r>
                      <a:r>
                        <a:rPr lang="zh-CN" altLang="en-US" sz="2400" b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透镜</a:t>
                      </a:r>
                      <a:endParaRPr lang="en-US" altLang="zh-CN" sz="2400" b="1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做成的眼镜</a:t>
                      </a:r>
                    </a:p>
                  </a:txBody>
                  <a:tcPr marL="89102" marR="89102" marT="45724" marB="4572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戴用</a:t>
                      </a:r>
                      <a:r>
                        <a:rPr lang="en-US" altLang="zh-C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</a:t>
                      </a:r>
                      <a:r>
                        <a:rPr lang="zh-CN" altLang="en-US" sz="2400" b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透镜</a:t>
                      </a:r>
                      <a:endParaRPr lang="en-US" altLang="zh-CN" sz="2400" b="1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做成的眼镜</a:t>
                      </a:r>
                    </a:p>
                  </a:txBody>
                  <a:tcPr marL="89102" marR="89102" marT="45724" marB="45724" anchor="ctr"/>
                </a:tc>
              </a:tr>
            </a:tbl>
          </a:graphicData>
        </a:graphic>
      </p:graphicFrame>
      <p:pic>
        <p:nvPicPr>
          <p:cNvPr id="164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3604" y="2602336"/>
            <a:ext cx="1684668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5772" y="2513436"/>
            <a:ext cx="21425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8798" y="4676220"/>
            <a:ext cx="1754282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9529" y="4699016"/>
            <a:ext cx="1895058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253396" y="3064513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前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814339" y="3108180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后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744574" y="4690724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凹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7417421" y="4720651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凸</a:t>
            </a:r>
          </a:p>
        </p:txBody>
      </p:sp>
    </p:spTree>
    <p:extLst>
      <p:ext uri="{BB962C8B-B14F-4D97-AF65-F5344CB8AC3E}">
        <p14:creationId xmlns:p14="http://schemas.microsoft.com/office/powerpoint/2010/main" val="516633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7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4" descr="C:\Users\Administrator\Desktop\09004002.jpg090040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497" y="1225550"/>
            <a:ext cx="3069220" cy="2216150"/>
          </a:xfrm>
          <a:prstGeom prst="rect">
            <a:avLst/>
          </a:prstGeom>
          <a:solidFill>
            <a:srgbClr val="003300"/>
          </a:solidFill>
          <a:ln w="9525">
            <a:noFill/>
          </a:ln>
        </p:spPr>
      </p:pic>
      <p:pic>
        <p:nvPicPr>
          <p:cNvPr id="9217" name="Picture 5" descr="C:\Users\Administrator\Desktop\09004003.jpg090040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017" y="3894141"/>
            <a:ext cx="3069220" cy="2166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右箭头标注 14340"/>
          <p:cNvSpPr/>
          <p:nvPr/>
        </p:nvSpPr>
        <p:spPr>
          <a:xfrm>
            <a:off x="2571090" y="1677988"/>
            <a:ext cx="3298173" cy="1581150"/>
          </a:xfrm>
          <a:prstGeom prst="rightArrowCallout">
            <a:avLst>
              <a:gd name="adj1" fmla="val 25000"/>
              <a:gd name="adj2" fmla="val 42027"/>
              <a:gd name="adj3" fmla="val 28966"/>
              <a:gd name="adj4" fmla="val 73148"/>
            </a:avLst>
          </a:prstGeom>
          <a:noFill/>
          <a:ln w="0" cap="flat" cmpd="sng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  <a:scene3d>
            <a:camera prst="legacyObliqueBottomLeft">
              <a:rot lat="0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/>
          <a:lstStyle/>
          <a:p>
            <a:pPr algn="ctr"/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凸透镜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中央</a:t>
            </a:r>
          </a:p>
          <a:p>
            <a:pPr algn="ctr"/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厚、边缘薄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  <a:p>
            <a:pPr algn="ctr"/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（如放大镜）</a:t>
            </a:r>
          </a:p>
        </p:txBody>
      </p:sp>
      <p:sp>
        <p:nvSpPr>
          <p:cNvPr id="14342" name="左箭头标注 14341"/>
          <p:cNvSpPr/>
          <p:nvPr/>
        </p:nvSpPr>
        <p:spPr>
          <a:xfrm flipH="1">
            <a:off x="2571090" y="4283075"/>
            <a:ext cx="3298173" cy="1574800"/>
          </a:xfrm>
          <a:prstGeom prst="leftArrowCallout">
            <a:avLst>
              <a:gd name="adj1" fmla="val 31101"/>
              <a:gd name="adj2" fmla="val 45916"/>
              <a:gd name="adj3" fmla="val 32058"/>
              <a:gd name="adj4" fmla="val 73403"/>
            </a:avLst>
          </a:prstGeom>
          <a:noFill/>
          <a:ln w="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scene3d>
            <a:camera prst="legacyObliqueTopLeft">
              <a:rot lat="0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/>
          <a:lstStyle/>
          <a:p>
            <a:pPr algn="ctr"/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凹透镜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中央</a:t>
            </a:r>
          </a:p>
          <a:p>
            <a:pPr algn="ctr"/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薄、边缘厚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  <a:p>
            <a:pPr algn="ctr"/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（如近视镜片）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844007" y="467363"/>
            <a:ext cx="47523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</a:rPr>
              <a:t>考点</a:t>
            </a:r>
            <a:r>
              <a:rPr lang="en-US" altLang="zh-CN" sz="3200">
                <a:solidFill>
                  <a:srgbClr val="000000"/>
                </a:solidFill>
              </a:rPr>
              <a:t>1  </a:t>
            </a:r>
            <a:r>
              <a:rPr lang="zh-CN" altLang="en-US" sz="3200">
                <a:solidFill>
                  <a:srgbClr val="000000"/>
                </a:solidFill>
              </a:rPr>
              <a:t>透镜的种类</a:t>
            </a:r>
          </a:p>
        </p:txBody>
      </p:sp>
    </p:spTree>
    <p:extLst>
      <p:ext uri="{BB962C8B-B14F-4D97-AF65-F5344CB8AC3E}">
        <p14:creationId xmlns:p14="http://schemas.microsoft.com/office/powerpoint/2010/main" val="3734710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991309" y="337820"/>
            <a:ext cx="9645146" cy="24929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000000"/>
                </a:solidFill>
                <a:ea typeface="宋体" panose="02010600030101010101" pitchFamily="2" charset="-122"/>
              </a:rPr>
              <a:t>练习</a:t>
            </a:r>
            <a:r>
              <a:rPr lang="zh-CN" altLang="en-US" sz="2400">
                <a:solidFill>
                  <a:srgbClr val="000000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2400">
                <a:solidFill>
                  <a:srgbClr val="000000"/>
                </a:solidFill>
                <a:ea typeface="宋体" panose="02010600030101010101" pitchFamily="2" charset="-122"/>
              </a:rPr>
              <a:t>1</a:t>
            </a:r>
            <a:r>
              <a:rPr lang="zh-CN" altLang="en-US" sz="2400">
                <a:solidFill>
                  <a:srgbClr val="000000"/>
                </a:solidFill>
                <a:ea typeface="宋体" panose="02010600030101010101" pitchFamily="2" charset="-122"/>
              </a:rPr>
              <a:t>、关于近视和远视的成因如图所示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altLang="en-US" sz="2400">
                <a:solidFill>
                  <a:srgbClr val="000000"/>
                </a:solidFill>
                <a:ea typeface="宋体" panose="02010600030101010101" pitchFamily="2" charset="-122"/>
              </a:rPr>
              <a:t>下列说法正确的是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sz="2400">
                <a:solidFill>
                  <a:srgbClr val="000000"/>
                </a:solidFill>
                <a:ea typeface="宋体" panose="02010600030101010101" pitchFamily="2" charset="-122"/>
              </a:rPr>
              <a:t>　　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zh-CN" altLang="en-US" sz="2400">
                <a:solidFill>
                  <a:srgbClr val="000000"/>
                </a:solidFill>
                <a:ea typeface="宋体" panose="02010600030101010101" pitchFamily="2" charset="-122"/>
              </a:rPr>
              <a:t>甲为近视眼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altLang="en-US" sz="2400">
                <a:solidFill>
                  <a:srgbClr val="000000"/>
                </a:solidFill>
                <a:ea typeface="宋体" panose="02010600030101010101" pitchFamily="2" charset="-122"/>
              </a:rPr>
              <a:t>可佩戴凹透镜矫正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zh-CN" altLang="en-US" sz="2400">
                <a:solidFill>
                  <a:srgbClr val="000000"/>
                </a:solidFill>
                <a:ea typeface="宋体" panose="02010600030101010101" pitchFamily="2" charset="-122"/>
              </a:rPr>
              <a:t>乙为近视眼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altLang="en-US" sz="2400">
                <a:solidFill>
                  <a:srgbClr val="000000"/>
                </a:solidFill>
                <a:ea typeface="宋体" panose="02010600030101010101" pitchFamily="2" charset="-122"/>
              </a:rPr>
              <a:t>可佩戴凸透镜矫正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zh-CN" altLang="en-US" sz="2400">
                <a:solidFill>
                  <a:srgbClr val="000000"/>
                </a:solidFill>
                <a:ea typeface="宋体" panose="02010600030101010101" pitchFamily="2" charset="-122"/>
              </a:rPr>
              <a:t>甲为远视眼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altLang="en-US" sz="2400">
                <a:solidFill>
                  <a:srgbClr val="000000"/>
                </a:solidFill>
                <a:ea typeface="宋体" panose="02010600030101010101" pitchFamily="2" charset="-122"/>
              </a:rPr>
              <a:t>可佩戴凸透镜矫正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zh-CN" altLang="en-US" sz="2400">
                <a:solidFill>
                  <a:srgbClr val="000000"/>
                </a:solidFill>
                <a:ea typeface="宋体" panose="02010600030101010101" pitchFamily="2" charset="-122"/>
              </a:rPr>
              <a:t>乙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为远视眼，可佩戴凹透镜矫正
</a:t>
            </a:r>
            <a:endParaRPr lang="zh-CN" altLang="en-US" sz="2400">
              <a:solidFill>
                <a:srgbClr val="000000"/>
              </a:solidFill>
            </a:endParaRPr>
          </a:p>
        </p:txBody>
      </p:sp>
      <p:pic>
        <p:nvPicPr>
          <p:cNvPr id="3" name="图片 -2147482473" descr="C:\Documents and Settings\Administrator\桌面\W河北物理面对面\EP63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5898967" y="1349375"/>
            <a:ext cx="5220767" cy="1557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9669898" y="681357"/>
            <a:ext cx="5284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A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5823" y="3486150"/>
            <a:ext cx="10548586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zh-CN" altLang="en-US" sz="2400">
                <a:solidFill>
                  <a:srgbClr val="000000"/>
                </a:solidFill>
                <a:ea typeface="宋体" panose="02010600030101010101" pitchFamily="2" charset="-122"/>
              </a:rPr>
              <a:t>人进入老年后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altLang="en-US" sz="2400">
                <a:solidFill>
                  <a:srgbClr val="000000"/>
                </a:solidFill>
                <a:ea typeface="宋体" panose="02010600030101010101" pitchFamily="2" charset="-122"/>
              </a:rPr>
              <a:t>眼睛睫状体对晶状体的调节能力减弱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altLang="en-US" sz="2400">
                <a:solidFill>
                  <a:srgbClr val="000000"/>
                </a:solidFill>
                <a:ea typeface="宋体" panose="02010600030101010101" pitchFamily="2" charset="-122"/>
              </a:rPr>
              <a:t>太远、太近的物体都看不清楚．近视远视一体眼镜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sz="2400">
                <a:solidFill>
                  <a:srgbClr val="000000"/>
                </a:solidFill>
                <a:ea typeface="宋体" panose="02010600030101010101" pitchFamily="2" charset="-122"/>
              </a:rPr>
              <a:t>双光镜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sz="2400">
                <a:solidFill>
                  <a:srgbClr val="000000"/>
                </a:solidFill>
                <a:ea typeface="宋体" panose="02010600030101010101" pitchFamily="2" charset="-122"/>
              </a:rPr>
              <a:t>可以解决这个问题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altLang="en-US" sz="2400">
                <a:solidFill>
                  <a:srgbClr val="000000"/>
                </a:solidFill>
                <a:ea typeface="宋体" panose="02010600030101010101" pitchFamily="2" charset="-122"/>
              </a:rPr>
              <a:t>戴上这种眼镜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altLang="en-US" sz="2400">
                <a:solidFill>
                  <a:srgbClr val="000000"/>
                </a:solidFill>
                <a:ea typeface="宋体" panose="02010600030101010101" pitchFamily="2" charset="-122"/>
              </a:rPr>
              <a:t>透过下半部分可以看清书上文字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altLang="en-US" sz="2400">
                <a:solidFill>
                  <a:srgbClr val="000000"/>
                </a:solidFill>
                <a:ea typeface="宋体" panose="02010600030101010101" pitchFamily="2" charset="-122"/>
              </a:rPr>
              <a:t>透过上半部分镜片可以看清远处景物．由此可知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altLang="en-US" sz="2400">
                <a:solidFill>
                  <a:srgbClr val="000000"/>
                </a:solidFill>
                <a:ea typeface="宋体" panose="02010600030101010101" pitchFamily="2" charset="-122"/>
              </a:rPr>
              <a:t>近视远视一体眼镜下半部分是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______</a:t>
            </a:r>
            <a:r>
              <a:rPr lang="zh-CN" altLang="en-US" sz="2400">
                <a:solidFill>
                  <a:srgbClr val="000000"/>
                </a:solidFill>
                <a:ea typeface="宋体" panose="02010600030101010101" pitchFamily="2" charset="-122"/>
              </a:rPr>
              <a:t>透镜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altLang="en-US" sz="2400">
                <a:solidFill>
                  <a:srgbClr val="000000"/>
                </a:solidFill>
                <a:ea typeface="宋体" panose="02010600030101010101" pitchFamily="2" charset="-122"/>
              </a:rPr>
              <a:t>上半部分镜片对光具有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______(</a:t>
            </a:r>
            <a:r>
              <a:rPr lang="zh-CN" altLang="en-US" sz="2400">
                <a:solidFill>
                  <a:srgbClr val="000000"/>
                </a:solidFill>
                <a:ea typeface="宋体" panose="02010600030101010101" pitchFamily="2" charset="-122"/>
              </a:rPr>
              <a:t>选填</a:t>
            </a:r>
            <a:r>
              <a:rPr lang="en-US" sz="24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2400">
                <a:solidFill>
                  <a:srgbClr val="000000"/>
                </a:solidFill>
                <a:ea typeface="宋体" panose="02010600030101010101" pitchFamily="2" charset="-122"/>
              </a:rPr>
              <a:t>会聚</a:t>
            </a:r>
            <a:r>
              <a:rPr lang="en-US" sz="24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400">
                <a:solidFill>
                  <a:srgbClr val="000000"/>
                </a:solidFill>
                <a:ea typeface="宋体" panose="02010600030101010101" pitchFamily="2" charset="-122"/>
              </a:rPr>
              <a:t>或</a:t>
            </a:r>
            <a:r>
              <a:rPr lang="en-US" sz="24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2400">
                <a:solidFill>
                  <a:srgbClr val="000000"/>
                </a:solidFill>
                <a:ea typeface="宋体" panose="02010600030101010101" pitchFamily="2" charset="-122"/>
              </a:rPr>
              <a:t>发散</a:t>
            </a:r>
            <a:r>
              <a:rPr lang="en-US" sz="24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sz="2400">
                <a:solidFill>
                  <a:srgbClr val="000000"/>
                </a:solidFill>
                <a:ea typeface="宋体" panose="02010600030101010101" pitchFamily="2" charset="-122"/>
              </a:rPr>
              <a:t>作用．</a:t>
            </a: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86375" y="5225418"/>
            <a:ext cx="557534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宋体" panose="02010600030101010101" pitchFamily="2" charset="-122"/>
              </a:rPr>
              <a:t>凸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379065" y="5225418"/>
            <a:ext cx="819284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宋体" panose="02010600030101010101" pitchFamily="2" charset="-122"/>
              </a:rPr>
              <a:t>发散</a:t>
            </a:r>
          </a:p>
        </p:txBody>
      </p:sp>
    </p:spTree>
    <p:extLst>
      <p:ext uri="{BB962C8B-B14F-4D97-AF65-F5344CB8AC3E}">
        <p14:creationId xmlns:p14="http://schemas.microsoft.com/office/powerpoint/2010/main" val="1277038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1"/>
          <p:cNvSpPr>
            <a:spLocks noChangeArrowheads="1"/>
          </p:cNvSpPr>
          <p:nvPr/>
        </p:nvSpPr>
        <p:spPr bwMode="auto">
          <a:xfrm>
            <a:off x="865693" y="305438"/>
            <a:ext cx="10194636" cy="374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400">
              <a:solidFill>
                <a:srgbClr val="000000"/>
              </a:solidFill>
              <a:latin typeface="黑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(1)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实验时，首先在光具座上放置实验器材，若图甲中光具座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处放置蜡烛，则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处应放置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________(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选填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凸透镜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或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光屏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”)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endParaRPr lang="en-US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(2)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实验前老师让同学们将实验室窗帘拉上后进行实验，据此小组同学讨论后认为实验应在光线较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________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的环境中进行更便于观察．</a:t>
            </a:r>
          </a:p>
          <a:p>
            <a:pPr>
              <a:lnSpc>
                <a:spcPct val="14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(3)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器材位置正确放置后，点燃蜡烛，为了使烛焰的像成在光屏中央，应使烛焰、凸透镜和光屏的中心大致在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______________</a:t>
            </a:r>
            <a:r>
              <a:rPr lang="zh-CN" altLang="zh-CN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endParaRPr lang="zh-CN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221441" y="3454504"/>
            <a:ext cx="2575731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同一高度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40729" y="2441330"/>
            <a:ext cx="94675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暗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42127" y="1387751"/>
            <a:ext cx="94675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光屏</a:t>
            </a:r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1607687" y="262419"/>
            <a:ext cx="8665537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、</a:t>
            </a:r>
            <a:r>
              <a:rPr lang="zh-CN" altLang="zh-CN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某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实验小组用凸透镜做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探究凸透镜成像规律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的实验：</a:t>
            </a:r>
            <a:endParaRPr lang="en-US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Picture 2" descr="LM413.T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r:link="rId4"/>
          <a:stretch>
            <a:fillRect/>
          </a:stretch>
        </p:blipFill>
        <p:spPr bwMode="auto">
          <a:xfrm>
            <a:off x="2302535" y="4436110"/>
            <a:ext cx="6830870" cy="16827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9889543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1"/>
          <p:cNvSpPr>
            <a:spLocks noChangeArrowheads="1"/>
          </p:cNvSpPr>
          <p:nvPr/>
        </p:nvSpPr>
        <p:spPr bwMode="auto">
          <a:xfrm>
            <a:off x="688718" y="2132965"/>
            <a:ext cx="10503414" cy="2712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400">
              <a:solidFill>
                <a:srgbClr val="000000"/>
              </a:solidFill>
              <a:latin typeface="黑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(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4)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器材调整完毕后，小明用如下方法测量凸透镜的焦距：将一束平行于主光轴的光射向凸透镜，调整光屏，直到在光屏上形成一个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________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的光斑，用刻度尺测量光斑到凸透镜光心的距离即为焦距，如图乙所示，该透镜的焦距为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________cm.</a:t>
            </a:r>
            <a:endParaRPr lang="zh-CN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387211" y="3258816"/>
            <a:ext cx="1789863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最小最亮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030763" y="4189341"/>
            <a:ext cx="89415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10.0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Picture 2" descr="LM413.TIF"/>
          <p:cNvPicPr>
            <a:picLocks noChangeAspect="1" noChangeArrowheads="1"/>
          </p:cNvPicPr>
          <p:nvPr/>
        </p:nvPicPr>
        <p:blipFill>
          <a:blip r:embed="rId2" r:link="rId3"/>
          <a:stretch>
            <a:fillRect/>
          </a:stretch>
        </p:blipFill>
        <p:spPr bwMode="auto">
          <a:xfrm>
            <a:off x="2545102" y="791213"/>
            <a:ext cx="6632237" cy="163385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6486065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矩形 1"/>
          <p:cNvSpPr>
            <a:spLocks noChangeArrowheads="1"/>
          </p:cNvSpPr>
          <p:nvPr/>
        </p:nvSpPr>
        <p:spPr bwMode="auto">
          <a:xfrm>
            <a:off x="706664" y="1998348"/>
            <a:ext cx="10483613" cy="2306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(5)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当各元件位置如图丙所示时，光屏上成清晰的像：</a:t>
            </a:r>
          </a:p>
          <a:p>
            <a:pPr>
              <a:lnSpc>
                <a:spcPct val="150000"/>
              </a:lnSpc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①此时物距是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________cm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，像距是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________cm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，可在光屏上得到一个清晰倒立、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________(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选填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放大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或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缩小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”)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的实像，生活中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________(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选填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照相机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投影仪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或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放大镜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”)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就是利用这一成像原理制成的</a:t>
            </a:r>
            <a:r>
              <a:rPr lang="zh-CN" altLang="zh-CN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endParaRPr lang="zh-CN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545374" y="2596265"/>
            <a:ext cx="788963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15.0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82125" y="2738123"/>
            <a:ext cx="788963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30.0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31657" y="3199251"/>
            <a:ext cx="788963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缩小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916033" y="3199371"/>
            <a:ext cx="1096813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照相机</a:t>
            </a:r>
          </a:p>
        </p:txBody>
      </p:sp>
      <p:pic>
        <p:nvPicPr>
          <p:cNvPr id="10" name="Picture 2" descr="LM414.TIF"/>
          <p:cNvPicPr>
            <a:picLocks noChangeAspect="1" noChangeArrowheads="1"/>
          </p:cNvPicPr>
          <p:nvPr/>
        </p:nvPicPr>
        <p:blipFill>
          <a:blip r:embed="rId2" r:link="rId3"/>
          <a:stretch>
            <a:fillRect/>
          </a:stretch>
        </p:blipFill>
        <p:spPr bwMode="auto">
          <a:xfrm>
            <a:off x="2512925" y="129540"/>
            <a:ext cx="5812953" cy="179324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769163" y="4410078"/>
            <a:ext cx="10421114" cy="1753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②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若将蜡烛与光屏的位置互换，光屏上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________ (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选填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能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或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不能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”)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看到清晰的像，原因是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____________________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，此时成像情况符合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________(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选填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照相机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投影仪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或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放大镜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”)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的原理</a:t>
            </a:r>
            <a:r>
              <a:rPr lang="zh-CN" altLang="zh-CN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88785" y="4409974"/>
            <a:ext cx="52752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能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05796" y="5068960"/>
            <a:ext cx="323474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折射现象中，光路可逆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25684" y="5069461"/>
            <a:ext cx="132422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投影仪</a:t>
            </a:r>
          </a:p>
        </p:txBody>
      </p:sp>
    </p:spTree>
    <p:extLst>
      <p:ext uri="{BB962C8B-B14F-4D97-AF65-F5344CB8AC3E}">
        <p14:creationId xmlns:p14="http://schemas.microsoft.com/office/powerpoint/2010/main" val="27600108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矩形 1"/>
          <p:cNvSpPr>
            <a:spLocks noChangeArrowheads="1"/>
          </p:cNvSpPr>
          <p:nvPr/>
        </p:nvSpPr>
        <p:spPr bwMode="auto">
          <a:xfrm>
            <a:off x="1579782" y="2496820"/>
            <a:ext cx="8532554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(6)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小明将蜡烛移至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30 cm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处时，要想得到清晰的像，光屏应移至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________cm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处，此时成倒立、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________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的实像．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(7)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小明将蜡烛移至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34 cm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处时，移动光屏，直到找到最清晰的像：</a:t>
            </a:r>
          </a:p>
          <a:p>
            <a:pPr>
              <a:lnSpc>
                <a:spcPct val="150000"/>
              </a:lnSpc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①此时光屏离凸透镜的距离可能是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________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A. 8 cm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B. 18 cm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C. 28 cm</a:t>
            </a:r>
            <a:endParaRPr lang="zh-CN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②蜡烛通过凸透镜形成的像可能是图丁中的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______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370487" y="4283710"/>
            <a:ext cx="73636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92274" y="3228975"/>
            <a:ext cx="736365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</a:rPr>
              <a:t>70.0</a:t>
            </a:r>
            <a:endParaRPr lang="zh-CN" altLang="en-US" sz="2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343543" y="5445125"/>
            <a:ext cx="73636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40426" y="3244850"/>
            <a:ext cx="737913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等大</a:t>
            </a:r>
          </a:p>
        </p:txBody>
      </p:sp>
      <p:pic>
        <p:nvPicPr>
          <p:cNvPr id="53255" name="Picture 2" descr="LM414.TIF"/>
          <p:cNvPicPr>
            <a:picLocks noChangeAspect="1" noChangeArrowheads="1"/>
          </p:cNvPicPr>
          <p:nvPr/>
        </p:nvPicPr>
        <p:blipFill>
          <a:blip r:embed="rId2" r:link="rId3"/>
          <a:stretch>
            <a:fillRect/>
          </a:stretch>
        </p:blipFill>
        <p:spPr bwMode="auto">
          <a:xfrm>
            <a:off x="3086238" y="333375"/>
            <a:ext cx="5146821" cy="15875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8" name="矩形 7"/>
          <p:cNvSpPr/>
          <p:nvPr/>
        </p:nvSpPr>
        <p:spPr>
          <a:xfrm>
            <a:off x="5225718" y="1658939"/>
            <a:ext cx="1281120" cy="530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2850" noProof="1">
                <a:solidFill>
                  <a:srgbClr val="000000"/>
                </a:solidFill>
              </a:rPr>
              <a:t>例题图</a:t>
            </a:r>
            <a:endParaRPr lang="zh-CN" altLang="en-US" sz="2850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273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995640" y="1920875"/>
            <a:ext cx="9409386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③若保持蜡烛和光屏的位置不变，将凸透镜向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________(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选填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靠近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或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远离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”)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光屏的方向移动，在光屏上可以再次看到烛焰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________(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选填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放大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缩小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或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等大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”)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的清晰像．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(8)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实验中小明发现，由于实验时间较长，蜡烛会变短，烛焰的像在光屏上的位置会向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________(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选填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上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或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下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”)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方移动，为了能让所成清晰的像回到光屏中央，可将凸透镜向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________(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选填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上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或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下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”)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调节．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644334" y="4678683"/>
            <a:ext cx="1010181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下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415942" y="2034226"/>
            <a:ext cx="126388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靠近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79094" y="2596836"/>
            <a:ext cx="11231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缩小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02375" y="4218308"/>
            <a:ext cx="737913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上</a:t>
            </a:r>
          </a:p>
        </p:txBody>
      </p:sp>
      <p:pic>
        <p:nvPicPr>
          <p:cNvPr id="54275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472447" y="10680700"/>
            <a:ext cx="309397" cy="2413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1219674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Object 6"/>
          <p:cNvGraphicFramePr>
            <a:graphicFrameLocks noChangeAspect="1"/>
          </p:cNvGraphicFramePr>
          <p:nvPr/>
        </p:nvGraphicFramePr>
        <p:xfrm>
          <a:off x="1444885" y="476886"/>
          <a:ext cx="9159393" cy="5989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4" imgW="6096000" imgH="4067175" progId="MSPhotoEd.3">
                  <p:embed/>
                </p:oleObj>
              </mc:Choice>
              <mc:Fallback>
                <p:oleObj r:id="rId4" imgW="6096000" imgH="4067175" progId="MSPhotoEd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4885" y="476886"/>
                        <a:ext cx="9159393" cy="59899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25" name="文本框 235524"/>
          <p:cNvSpPr txBox="1"/>
          <p:nvPr/>
        </p:nvSpPr>
        <p:spPr>
          <a:xfrm>
            <a:off x="1840915" y="1006475"/>
            <a:ext cx="6619552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凸透镜对光有汇聚作用</a:t>
            </a:r>
          </a:p>
        </p:txBody>
      </p:sp>
      <p:sp>
        <p:nvSpPr>
          <p:cNvPr id="235526" name="文本框 235525"/>
          <p:cNvSpPr txBox="1"/>
          <p:nvPr/>
        </p:nvSpPr>
        <p:spPr>
          <a:xfrm>
            <a:off x="1840913" y="4968878"/>
            <a:ext cx="7648297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结论：凸透镜对光有汇聚作用</a:t>
            </a:r>
            <a:r>
              <a:rPr lang="en-US" altLang="zh-CN" sz="2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所以凸透镜</a:t>
            </a:r>
          </a:p>
          <a:p>
            <a:r>
              <a:rPr lang="zh-CN" altLang="en-US" sz="2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又叫会聚透镜。</a:t>
            </a:r>
          </a:p>
        </p:txBody>
      </p:sp>
    </p:spTree>
    <p:extLst>
      <p:ext uri="{BB962C8B-B14F-4D97-AF65-F5344CB8AC3E}">
        <p14:creationId xmlns:p14="http://schemas.microsoft.com/office/powerpoint/2010/main" val="2671176678"/>
      </p:ext>
    </p:extLst>
  </p:cSld>
  <p:clrMapOvr>
    <a:masterClrMapping/>
  </p:clrMapOvr>
  <p:transition spd="slow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5" grpId="0" build="allAtOnce"/>
      <p:bldP spid="2355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0642" name="对象 240641"/>
          <p:cNvGraphicFramePr>
            <a:graphicFrameLocks noChangeAspect="1"/>
          </p:cNvGraphicFramePr>
          <p:nvPr/>
        </p:nvGraphicFramePr>
        <p:xfrm>
          <a:off x="1495626" y="540385"/>
          <a:ext cx="8799255" cy="5970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r:id="rId4" imgW="6096000" imgH="3962400" progId="MSPhotoEd.3">
                  <p:embed/>
                </p:oleObj>
              </mc:Choice>
              <mc:Fallback>
                <p:oleObj r:id="rId4" imgW="6096000" imgH="3962400" progId="MSPhotoEd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rcRect l="17120" b="819"/>
                      <a:stretch>
                        <a:fillRect/>
                      </a:stretch>
                    </p:blipFill>
                    <p:spPr>
                      <a:xfrm>
                        <a:off x="1495626" y="540385"/>
                        <a:ext cx="8799255" cy="59702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643" name="文本框 240642"/>
          <p:cNvSpPr txBox="1"/>
          <p:nvPr/>
        </p:nvSpPr>
        <p:spPr>
          <a:xfrm>
            <a:off x="2080698" y="4660903"/>
            <a:ext cx="7717911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结论：凹透镜对光有发散作用</a:t>
            </a:r>
            <a:r>
              <a:rPr lang="en-US" altLang="zh-CN" sz="2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所以凹透镜                          </a:t>
            </a:r>
          </a:p>
          <a:p>
            <a:r>
              <a:rPr lang="zh-CN" altLang="en-US" sz="2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又叫发散透镜</a:t>
            </a:r>
          </a:p>
        </p:txBody>
      </p:sp>
      <p:sp>
        <p:nvSpPr>
          <p:cNvPr id="235525" name="文本框 235524"/>
          <p:cNvSpPr txBox="1"/>
          <p:nvPr/>
        </p:nvSpPr>
        <p:spPr>
          <a:xfrm>
            <a:off x="2023459" y="1123950"/>
            <a:ext cx="66180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凹透镜对光有发散作用</a:t>
            </a:r>
          </a:p>
        </p:txBody>
      </p:sp>
    </p:spTree>
    <p:extLst>
      <p:ext uri="{BB962C8B-B14F-4D97-AF65-F5344CB8AC3E}">
        <p14:creationId xmlns:p14="http://schemas.microsoft.com/office/powerpoint/2010/main" val="4062973508"/>
      </p:ext>
    </p:extLst>
  </p:cSld>
  <p:clrMapOvr>
    <a:masterClrMapping/>
  </p:clrMapOvr>
  <p:transition spd="slow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/>
      <p:bldP spid="23552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xjhgx2"/>
          <p:cNvSpPr/>
          <p:nvPr/>
        </p:nvSpPr>
        <p:spPr>
          <a:xfrm>
            <a:off x="5273676" y="1925641"/>
            <a:ext cx="351165" cy="2124075"/>
          </a:xfrm>
          <a:custGeom>
            <a:avLst/>
            <a:gdLst/>
            <a:ahLst/>
            <a:cxnLst/>
            <a:rect l="l" t="t" r="r" b="b"/>
            <a:pathLst>
              <a:path w="620" h="4408">
                <a:moveTo>
                  <a:pt x="310" y="0"/>
                </a:moveTo>
                <a:lnTo>
                  <a:pt x="237" y="270"/>
                </a:lnTo>
                <a:lnTo>
                  <a:pt x="175" y="542"/>
                </a:lnTo>
                <a:lnTo>
                  <a:pt x="121" y="816"/>
                </a:lnTo>
                <a:lnTo>
                  <a:pt x="78" y="1091"/>
                </a:lnTo>
                <a:lnTo>
                  <a:pt x="44" y="1368"/>
                </a:lnTo>
                <a:lnTo>
                  <a:pt x="19" y="1646"/>
                </a:lnTo>
                <a:lnTo>
                  <a:pt x="5" y="1925"/>
                </a:lnTo>
                <a:lnTo>
                  <a:pt x="0" y="2204"/>
                </a:lnTo>
                <a:lnTo>
                  <a:pt x="5" y="2483"/>
                </a:lnTo>
                <a:lnTo>
                  <a:pt x="19" y="2762"/>
                </a:lnTo>
                <a:lnTo>
                  <a:pt x="44" y="3040"/>
                </a:lnTo>
                <a:lnTo>
                  <a:pt x="78" y="3317"/>
                </a:lnTo>
                <a:lnTo>
                  <a:pt x="121" y="3592"/>
                </a:lnTo>
                <a:lnTo>
                  <a:pt x="175" y="3866"/>
                </a:lnTo>
                <a:lnTo>
                  <a:pt x="237" y="4138"/>
                </a:lnTo>
                <a:lnTo>
                  <a:pt x="310" y="4408"/>
                </a:lnTo>
                <a:lnTo>
                  <a:pt x="310" y="4408"/>
                </a:lnTo>
                <a:lnTo>
                  <a:pt x="383" y="4138"/>
                </a:lnTo>
                <a:lnTo>
                  <a:pt x="445" y="3866"/>
                </a:lnTo>
                <a:lnTo>
                  <a:pt x="499" y="3592"/>
                </a:lnTo>
                <a:lnTo>
                  <a:pt x="542" y="3317"/>
                </a:lnTo>
                <a:lnTo>
                  <a:pt x="576" y="3040"/>
                </a:lnTo>
                <a:lnTo>
                  <a:pt x="601" y="2762"/>
                </a:lnTo>
                <a:lnTo>
                  <a:pt x="615" y="2483"/>
                </a:lnTo>
                <a:lnTo>
                  <a:pt x="620" y="2204"/>
                </a:lnTo>
                <a:lnTo>
                  <a:pt x="615" y="1925"/>
                </a:lnTo>
                <a:lnTo>
                  <a:pt x="601" y="1646"/>
                </a:lnTo>
                <a:lnTo>
                  <a:pt x="576" y="1368"/>
                </a:lnTo>
                <a:lnTo>
                  <a:pt x="542" y="1091"/>
                </a:lnTo>
                <a:lnTo>
                  <a:pt x="499" y="816"/>
                </a:lnTo>
                <a:lnTo>
                  <a:pt x="445" y="542"/>
                </a:lnTo>
                <a:lnTo>
                  <a:pt x="383" y="270"/>
                </a:lnTo>
                <a:lnTo>
                  <a:pt x="310" y="0"/>
                </a:lnTo>
                <a:close/>
              </a:path>
            </a:pathLst>
          </a:custGeom>
          <a:gradFill rotWithShape="1">
            <a:gsLst>
              <a:gs pos="0">
                <a:srgbClr val="99CCFF"/>
              </a:gs>
              <a:gs pos="100000">
                <a:srgbClr val="D5FFFF"/>
              </a:gs>
            </a:gsLst>
            <a:path path="shape">
              <a:fillToRect l="50000" t="50000" r="50000" b="50000"/>
            </a:path>
          </a:gradFill>
          <a:ln w="28575" cap="flat" cmpd="sng">
            <a:solidFill>
              <a:srgbClr val="2D5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314" name="Line 6"/>
          <p:cNvSpPr/>
          <p:nvPr/>
        </p:nvSpPr>
        <p:spPr>
          <a:xfrm>
            <a:off x="2221471" y="3003550"/>
            <a:ext cx="7402327" cy="1588"/>
          </a:xfrm>
          <a:prstGeom prst="line">
            <a:avLst/>
          </a:prstGeom>
          <a:ln w="38100" cap="flat" cmpd="sng">
            <a:solidFill>
              <a:schemeClr val="tx1"/>
            </a:solidFill>
            <a:prstDash val="lgDashDot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12338" name="组合 12337"/>
          <p:cNvGrpSpPr/>
          <p:nvPr/>
        </p:nvGrpSpPr>
        <p:grpSpPr>
          <a:xfrm>
            <a:off x="2185893" y="2282828"/>
            <a:ext cx="3213089" cy="1406525"/>
            <a:chOff x="453" y="934"/>
            <a:chExt cx="2077" cy="886"/>
          </a:xfrm>
        </p:grpSpPr>
        <p:grpSp>
          <p:nvGrpSpPr>
            <p:cNvPr id="13316" name="组合 12329"/>
            <p:cNvGrpSpPr/>
            <p:nvPr/>
          </p:nvGrpSpPr>
          <p:grpSpPr>
            <a:xfrm>
              <a:off x="453" y="934"/>
              <a:ext cx="2064" cy="92"/>
              <a:chOff x="136" y="934"/>
              <a:chExt cx="2381" cy="91"/>
            </a:xfrm>
          </p:grpSpPr>
          <p:sp>
            <p:nvSpPr>
              <p:cNvPr id="13317" name="Line 8"/>
              <p:cNvSpPr/>
              <p:nvPr/>
            </p:nvSpPr>
            <p:spPr>
              <a:xfrm flipV="1">
                <a:off x="136" y="981"/>
                <a:ext cx="2381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3318" name="AutoShape 9"/>
              <p:cNvSpPr>
                <a:spLocks noChangeAspect="1"/>
              </p:cNvSpPr>
              <p:nvPr/>
            </p:nvSpPr>
            <p:spPr>
              <a:xfrm rot="5400000">
                <a:off x="1689" y="828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anchor="ctr"/>
              <a:lstStyle/>
              <a:p>
                <a:pPr>
                  <a:lnSpc>
                    <a:spcPct val="130000"/>
                  </a:lnSpc>
                </a:pPr>
                <a:endParaRPr lang="zh-CN" altLang="en-US" sz="2800" b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3319" name="组合 12331"/>
            <p:cNvGrpSpPr/>
            <p:nvPr/>
          </p:nvGrpSpPr>
          <p:grpSpPr>
            <a:xfrm>
              <a:off x="453" y="1751"/>
              <a:ext cx="2059" cy="69"/>
              <a:chOff x="113" y="1751"/>
              <a:chExt cx="2399" cy="91"/>
            </a:xfrm>
          </p:grpSpPr>
          <p:sp>
            <p:nvSpPr>
              <p:cNvPr id="13320" name="Line 11"/>
              <p:cNvSpPr/>
              <p:nvPr/>
            </p:nvSpPr>
            <p:spPr>
              <a:xfrm>
                <a:off x="113" y="1797"/>
                <a:ext cx="239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3321" name="AutoShape 12"/>
              <p:cNvSpPr>
                <a:spLocks noChangeAspect="1"/>
              </p:cNvSpPr>
              <p:nvPr/>
            </p:nvSpPr>
            <p:spPr>
              <a:xfrm rot="5400000">
                <a:off x="1679" y="1645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anchor="ctr"/>
              <a:lstStyle/>
              <a:p>
                <a:pPr>
                  <a:lnSpc>
                    <a:spcPct val="130000"/>
                  </a:lnSpc>
                </a:pPr>
                <a:endParaRPr lang="zh-CN" altLang="en-US" sz="2800" b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3322" name="组合 12330"/>
            <p:cNvGrpSpPr/>
            <p:nvPr/>
          </p:nvGrpSpPr>
          <p:grpSpPr>
            <a:xfrm>
              <a:off x="476" y="1344"/>
              <a:ext cx="2054" cy="92"/>
              <a:chOff x="136" y="1342"/>
              <a:chExt cx="2394" cy="91"/>
            </a:xfrm>
          </p:grpSpPr>
          <p:sp>
            <p:nvSpPr>
              <p:cNvPr id="13323" name="Line 14"/>
              <p:cNvSpPr/>
              <p:nvPr/>
            </p:nvSpPr>
            <p:spPr>
              <a:xfrm flipV="1">
                <a:off x="136" y="1388"/>
                <a:ext cx="2394" cy="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3324" name="AutoShape 15"/>
              <p:cNvSpPr>
                <a:spLocks noChangeAspect="1"/>
              </p:cNvSpPr>
              <p:nvPr/>
            </p:nvSpPr>
            <p:spPr>
              <a:xfrm rot="5400000">
                <a:off x="1697" y="1236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anchor="ctr"/>
              <a:lstStyle/>
              <a:p>
                <a:pPr>
                  <a:lnSpc>
                    <a:spcPct val="130000"/>
                  </a:lnSpc>
                </a:pPr>
                <a:endParaRPr lang="zh-CN" altLang="en-US" sz="2800" b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2339" name="组合 12338"/>
          <p:cNvGrpSpPr/>
          <p:nvPr/>
        </p:nvGrpSpPr>
        <p:grpSpPr>
          <a:xfrm>
            <a:off x="5364946" y="2357438"/>
            <a:ext cx="3032092" cy="1295400"/>
            <a:chOff x="2508" y="981"/>
            <a:chExt cx="1960" cy="816"/>
          </a:xfrm>
        </p:grpSpPr>
        <p:grpSp>
          <p:nvGrpSpPr>
            <p:cNvPr id="13326" name="组合 12335"/>
            <p:cNvGrpSpPr/>
            <p:nvPr/>
          </p:nvGrpSpPr>
          <p:grpSpPr>
            <a:xfrm>
              <a:off x="2508" y="1162"/>
              <a:ext cx="1960" cy="635"/>
              <a:chOff x="2508" y="1117"/>
              <a:chExt cx="2073" cy="679"/>
            </a:xfrm>
          </p:grpSpPr>
          <p:sp>
            <p:nvSpPr>
              <p:cNvPr id="13327" name="Freeform 17"/>
              <p:cNvSpPr/>
              <p:nvPr/>
            </p:nvSpPr>
            <p:spPr>
              <a:xfrm>
                <a:off x="2508" y="1117"/>
                <a:ext cx="2073" cy="679"/>
              </a:xfrm>
              <a:custGeom>
                <a:avLst/>
                <a:gdLst/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l" t="t" r="r" b="b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28" name="AutoShape 18"/>
              <p:cNvSpPr>
                <a:spLocks noChangeAspect="1"/>
              </p:cNvSpPr>
              <p:nvPr/>
            </p:nvSpPr>
            <p:spPr>
              <a:xfrm rot="4229382">
                <a:off x="3126" y="1499"/>
                <a:ext cx="69" cy="205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anchor="ctr"/>
              <a:lstStyle/>
              <a:p>
                <a:pPr>
                  <a:lnSpc>
                    <a:spcPct val="130000"/>
                  </a:lnSpc>
                </a:pPr>
                <a:endParaRPr lang="zh-CN" altLang="en-US" sz="2800" b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3329" name="组合 12332"/>
            <p:cNvGrpSpPr/>
            <p:nvPr/>
          </p:nvGrpSpPr>
          <p:grpSpPr>
            <a:xfrm>
              <a:off x="2517" y="981"/>
              <a:ext cx="1883" cy="612"/>
              <a:chOff x="2517" y="981"/>
              <a:chExt cx="2200" cy="725"/>
            </a:xfrm>
          </p:grpSpPr>
          <p:sp>
            <p:nvSpPr>
              <p:cNvPr id="13330" name="Freeform 20"/>
              <p:cNvSpPr/>
              <p:nvPr/>
            </p:nvSpPr>
            <p:spPr>
              <a:xfrm flipV="1">
                <a:off x="2517" y="981"/>
                <a:ext cx="2200" cy="725"/>
              </a:xfrm>
              <a:custGeom>
                <a:avLst/>
                <a:gdLst/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l" t="t" r="r" b="b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1" name="AutoShape 21"/>
              <p:cNvSpPr>
                <a:spLocks noChangeAspect="1"/>
              </p:cNvSpPr>
              <p:nvPr/>
            </p:nvSpPr>
            <p:spPr>
              <a:xfrm rot="-4229382" flipV="1">
                <a:off x="3190" y="1050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anchor="ctr"/>
              <a:lstStyle/>
              <a:p>
                <a:pPr>
                  <a:lnSpc>
                    <a:spcPct val="130000"/>
                  </a:lnSpc>
                </a:pPr>
                <a:endParaRPr lang="zh-CN" altLang="en-US" sz="2800" b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3332" name="组合 12333"/>
            <p:cNvGrpSpPr/>
            <p:nvPr/>
          </p:nvGrpSpPr>
          <p:grpSpPr>
            <a:xfrm>
              <a:off x="2522" y="1343"/>
              <a:ext cx="1923" cy="91"/>
              <a:chOff x="2522" y="1343"/>
              <a:chExt cx="2671" cy="91"/>
            </a:xfrm>
          </p:grpSpPr>
          <p:sp>
            <p:nvSpPr>
              <p:cNvPr id="13333" name="Line 23"/>
              <p:cNvSpPr/>
              <p:nvPr/>
            </p:nvSpPr>
            <p:spPr>
              <a:xfrm flipV="1">
                <a:off x="2522" y="1389"/>
                <a:ext cx="2671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3334" name="AutoShape 24"/>
              <p:cNvSpPr>
                <a:spLocks noChangeAspect="1"/>
              </p:cNvSpPr>
              <p:nvPr/>
            </p:nvSpPr>
            <p:spPr>
              <a:xfrm rot="5400000">
                <a:off x="3368" y="1237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anchor="ctr"/>
              <a:lstStyle/>
              <a:p>
                <a:pPr>
                  <a:lnSpc>
                    <a:spcPct val="130000"/>
                  </a:lnSpc>
                </a:pPr>
                <a:endParaRPr lang="zh-CN" altLang="en-US" sz="2800" b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3335" name="Oval 25"/>
          <p:cNvSpPr>
            <a:spLocks noChangeAspect="1"/>
          </p:cNvSpPr>
          <p:nvPr/>
        </p:nvSpPr>
        <p:spPr>
          <a:xfrm>
            <a:off x="5378871" y="2932113"/>
            <a:ext cx="140775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lnSpc>
                <a:spcPct val="130000"/>
              </a:lnSpc>
            </a:pPr>
            <a:endParaRPr lang="zh-CN" altLang="en-US" sz="28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Oval 26"/>
          <p:cNvSpPr>
            <a:spLocks noChangeAspect="1"/>
          </p:cNvSpPr>
          <p:nvPr/>
        </p:nvSpPr>
        <p:spPr>
          <a:xfrm>
            <a:off x="7273926" y="2932113"/>
            <a:ext cx="154699" cy="15875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lnSpc>
                <a:spcPct val="130000"/>
              </a:lnSpc>
            </a:pPr>
            <a:endParaRPr lang="zh-CN" altLang="en-US" sz="28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37" name="Text Box 27"/>
          <p:cNvSpPr txBox="1"/>
          <p:nvPr/>
        </p:nvSpPr>
        <p:spPr>
          <a:xfrm>
            <a:off x="5204060" y="2932113"/>
            <a:ext cx="771946" cy="4508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b="1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</a:t>
            </a:r>
          </a:p>
        </p:txBody>
      </p:sp>
      <p:sp>
        <p:nvSpPr>
          <p:cNvPr id="27" name="Text Box 28"/>
          <p:cNvSpPr txBox="1"/>
          <p:nvPr/>
        </p:nvSpPr>
        <p:spPr>
          <a:xfrm>
            <a:off x="7097570" y="2357438"/>
            <a:ext cx="490395" cy="4508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b="1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</a:p>
        </p:txBody>
      </p:sp>
      <p:grpSp>
        <p:nvGrpSpPr>
          <p:cNvPr id="10" name="Group 30"/>
          <p:cNvGrpSpPr/>
          <p:nvPr/>
        </p:nvGrpSpPr>
        <p:grpSpPr>
          <a:xfrm flipH="1">
            <a:off x="5450032" y="3379788"/>
            <a:ext cx="1890416" cy="1443038"/>
            <a:chOff x="2723" y="2614"/>
            <a:chExt cx="1222" cy="909"/>
          </a:xfrm>
        </p:grpSpPr>
        <p:sp>
          <p:nvSpPr>
            <p:cNvPr id="13340" name="Line 31"/>
            <p:cNvSpPr/>
            <p:nvPr/>
          </p:nvSpPr>
          <p:spPr>
            <a:xfrm flipH="1">
              <a:off x="2723" y="3067"/>
              <a:ext cx="0" cy="45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3341" name="Line 32"/>
            <p:cNvSpPr/>
            <p:nvPr/>
          </p:nvSpPr>
          <p:spPr>
            <a:xfrm flipH="1">
              <a:off x="3945" y="2614"/>
              <a:ext cx="0" cy="90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3342" name="Line 33"/>
            <p:cNvSpPr/>
            <p:nvPr/>
          </p:nvSpPr>
          <p:spPr>
            <a:xfrm>
              <a:off x="3515" y="3249"/>
              <a:ext cx="40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lg"/>
            </a:ln>
          </p:spPr>
          <p:txBody>
            <a:bodyPr anchor="t"/>
            <a:lstStyle/>
            <a:p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3343" name="Line 34"/>
            <p:cNvSpPr/>
            <p:nvPr/>
          </p:nvSpPr>
          <p:spPr>
            <a:xfrm flipH="1">
              <a:off x="2744" y="3249"/>
              <a:ext cx="40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lg"/>
            </a:ln>
          </p:spPr>
          <p:txBody>
            <a:bodyPr anchor="t"/>
            <a:lstStyle/>
            <a:p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3344" name="Text Box 35"/>
            <p:cNvSpPr txBox="1"/>
            <p:nvPr/>
          </p:nvSpPr>
          <p:spPr>
            <a:xfrm>
              <a:off x="3107" y="3113"/>
              <a:ext cx="544" cy="4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30000"/>
                </a:lnSpc>
                <a:spcBef>
                  <a:spcPct val="50000"/>
                </a:spcBef>
              </a:pPr>
              <a:endParaRPr lang="zh-CN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345" name="Text Box 36"/>
            <p:cNvSpPr txBox="1"/>
            <p:nvPr/>
          </p:nvSpPr>
          <p:spPr>
            <a:xfrm>
              <a:off x="3242" y="3007"/>
              <a:ext cx="184" cy="4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800" i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</a:p>
          </p:txBody>
        </p:sp>
      </p:grpSp>
      <p:sp>
        <p:nvSpPr>
          <p:cNvPr id="13346" name="Text Box 37">
            <a:hlinkClick r:id="rId2" action="ppaction://hlinkfile"/>
          </p:cNvPr>
          <p:cNvSpPr txBox="1"/>
          <p:nvPr/>
        </p:nvSpPr>
        <p:spPr>
          <a:xfrm>
            <a:off x="2003347" y="596901"/>
            <a:ext cx="4596094" cy="650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 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凸透镜的焦点和焦距</a:t>
            </a:r>
          </a:p>
        </p:txBody>
      </p:sp>
      <p:sp>
        <p:nvSpPr>
          <p:cNvPr id="70696" name="Text Box 40"/>
          <p:cNvSpPr txBox="1"/>
          <p:nvPr/>
        </p:nvSpPr>
        <p:spPr>
          <a:xfrm>
            <a:off x="5976006" y="4552953"/>
            <a:ext cx="1123112" cy="650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焦距</a:t>
            </a:r>
          </a:p>
        </p:txBody>
      </p:sp>
      <p:sp>
        <p:nvSpPr>
          <p:cNvPr id="13349" name="矩形 12336"/>
          <p:cNvSpPr/>
          <p:nvPr/>
        </p:nvSpPr>
        <p:spPr>
          <a:xfrm>
            <a:off x="8536267" y="2409826"/>
            <a:ext cx="1261884" cy="6524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主光轴</a:t>
            </a:r>
          </a:p>
        </p:txBody>
      </p:sp>
      <p:sp>
        <p:nvSpPr>
          <p:cNvPr id="12347" name="AutoShape 125"/>
          <p:cNvSpPr/>
          <p:nvPr/>
        </p:nvSpPr>
        <p:spPr>
          <a:xfrm>
            <a:off x="7448738" y="1384301"/>
            <a:ext cx="1577925" cy="684213"/>
          </a:xfrm>
          <a:prstGeom prst="wedgeRoundRectCallout">
            <a:avLst>
              <a:gd name="adj1" fmla="val -51472"/>
              <a:gd name="adj2" fmla="val 175060"/>
              <a:gd name="adj3" fmla="val 16667"/>
            </a:avLst>
          </a:prstGeom>
          <a:noFill/>
          <a:ln w="12700" cap="flat" cmpd="sng">
            <a:solidFill>
              <a:srgbClr val="0D0D0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rIns="0" anchor="ctr"/>
          <a:lstStyle/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焦点</a:t>
            </a:r>
          </a:p>
        </p:txBody>
      </p:sp>
    </p:spTree>
    <p:extLst>
      <p:ext uri="{BB962C8B-B14F-4D97-AF65-F5344CB8AC3E}">
        <p14:creationId xmlns:p14="http://schemas.microsoft.com/office/powerpoint/2010/main" val="2304431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2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70696" grpId="0"/>
      <p:bldP spid="123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TextBox 38"/>
          <p:cNvSpPr txBox="1"/>
          <p:nvPr/>
        </p:nvSpPr>
        <p:spPr>
          <a:xfrm>
            <a:off x="2055945" y="1162050"/>
            <a:ext cx="473687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凹透镜有焦点吗？</a:t>
            </a:r>
          </a:p>
        </p:txBody>
      </p:sp>
      <p:sp>
        <p:nvSpPr>
          <p:cNvPr id="16398" name="TextBox 39"/>
          <p:cNvSpPr txBox="1"/>
          <p:nvPr/>
        </p:nvSpPr>
        <p:spPr>
          <a:xfrm>
            <a:off x="5038533" y="1160463"/>
            <a:ext cx="4770904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把折射光线反向延长看一看。</a:t>
            </a:r>
          </a:p>
        </p:txBody>
      </p:sp>
      <p:grpSp>
        <p:nvGrpSpPr>
          <p:cNvPr id="19459" name="组合 16430"/>
          <p:cNvGrpSpPr/>
          <p:nvPr/>
        </p:nvGrpSpPr>
        <p:grpSpPr>
          <a:xfrm>
            <a:off x="3873652" y="2308228"/>
            <a:ext cx="5612464" cy="2016125"/>
            <a:chOff x="1179" y="1752"/>
            <a:chExt cx="3628" cy="1270"/>
          </a:xfrm>
        </p:grpSpPr>
        <p:sp>
          <p:nvSpPr>
            <p:cNvPr id="19460" name="Line 3"/>
            <p:cNvSpPr/>
            <p:nvPr/>
          </p:nvSpPr>
          <p:spPr>
            <a:xfrm>
              <a:off x="1179" y="2395"/>
              <a:ext cx="362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lgDashDot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9461" name="xjhgx3"/>
            <p:cNvSpPr/>
            <p:nvPr/>
          </p:nvSpPr>
          <p:spPr>
            <a:xfrm>
              <a:off x="2563" y="1752"/>
              <a:ext cx="249" cy="1270"/>
            </a:xfrm>
            <a:custGeom>
              <a:avLst/>
              <a:gdLst/>
              <a:ahLst/>
              <a:cxnLst/>
              <a:rect l="l" t="t" r="r" b="b"/>
              <a:pathLst>
                <a:path w="980" h="4408">
                  <a:moveTo>
                    <a:pt x="980" y="0"/>
                  </a:moveTo>
                  <a:lnTo>
                    <a:pt x="907" y="270"/>
                  </a:lnTo>
                  <a:lnTo>
                    <a:pt x="845" y="542"/>
                  </a:lnTo>
                  <a:lnTo>
                    <a:pt x="791" y="816"/>
                  </a:lnTo>
                  <a:lnTo>
                    <a:pt x="748" y="1091"/>
                  </a:lnTo>
                  <a:lnTo>
                    <a:pt x="714" y="1368"/>
                  </a:lnTo>
                  <a:lnTo>
                    <a:pt x="689" y="1646"/>
                  </a:lnTo>
                  <a:lnTo>
                    <a:pt x="675" y="1925"/>
                  </a:lnTo>
                  <a:lnTo>
                    <a:pt x="670" y="2204"/>
                  </a:lnTo>
                  <a:lnTo>
                    <a:pt x="675" y="2483"/>
                  </a:lnTo>
                  <a:lnTo>
                    <a:pt x="689" y="2762"/>
                  </a:lnTo>
                  <a:lnTo>
                    <a:pt x="714" y="3040"/>
                  </a:lnTo>
                  <a:lnTo>
                    <a:pt x="748" y="3317"/>
                  </a:lnTo>
                  <a:lnTo>
                    <a:pt x="791" y="3592"/>
                  </a:lnTo>
                  <a:lnTo>
                    <a:pt x="845" y="3866"/>
                  </a:lnTo>
                  <a:lnTo>
                    <a:pt x="907" y="4138"/>
                  </a:lnTo>
                  <a:lnTo>
                    <a:pt x="980" y="4408"/>
                  </a:lnTo>
                  <a:lnTo>
                    <a:pt x="0" y="4408"/>
                  </a:lnTo>
                  <a:lnTo>
                    <a:pt x="73" y="4138"/>
                  </a:lnTo>
                  <a:lnTo>
                    <a:pt x="135" y="3866"/>
                  </a:lnTo>
                  <a:lnTo>
                    <a:pt x="189" y="3592"/>
                  </a:lnTo>
                  <a:lnTo>
                    <a:pt x="232" y="3317"/>
                  </a:lnTo>
                  <a:lnTo>
                    <a:pt x="266" y="3040"/>
                  </a:lnTo>
                  <a:lnTo>
                    <a:pt x="291" y="2762"/>
                  </a:lnTo>
                  <a:lnTo>
                    <a:pt x="305" y="2483"/>
                  </a:lnTo>
                  <a:lnTo>
                    <a:pt x="310" y="2204"/>
                  </a:lnTo>
                  <a:lnTo>
                    <a:pt x="305" y="1925"/>
                  </a:lnTo>
                  <a:lnTo>
                    <a:pt x="291" y="1646"/>
                  </a:lnTo>
                  <a:lnTo>
                    <a:pt x="266" y="1368"/>
                  </a:lnTo>
                  <a:lnTo>
                    <a:pt x="232" y="1091"/>
                  </a:lnTo>
                  <a:lnTo>
                    <a:pt x="189" y="816"/>
                  </a:lnTo>
                  <a:lnTo>
                    <a:pt x="135" y="542"/>
                  </a:lnTo>
                  <a:lnTo>
                    <a:pt x="73" y="270"/>
                  </a:lnTo>
                  <a:lnTo>
                    <a:pt x="0" y="0"/>
                  </a:lnTo>
                  <a:lnTo>
                    <a:pt x="98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99CCFF"/>
                </a:gs>
                <a:gs pos="100000">
                  <a:schemeClr val="bg1"/>
                </a:gs>
              </a:gsLst>
              <a:lin ang="5400000" scaled="1"/>
            </a:gradFill>
            <a:ln w="28575" cap="flat" cmpd="sng">
              <a:solidFill>
                <a:srgbClr val="2D5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6839" name="Oval 39"/>
            <p:cNvSpPr>
              <a:spLocks noChangeArrowheads="1"/>
            </p:cNvSpPr>
            <p:nvPr/>
          </p:nvSpPr>
          <p:spPr bwMode="auto">
            <a:xfrm>
              <a:off x="2653" y="2364"/>
              <a:ext cx="68" cy="6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2800" b="1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6429" name="组合 16428"/>
          <p:cNvGrpSpPr/>
          <p:nvPr/>
        </p:nvGrpSpPr>
        <p:grpSpPr>
          <a:xfrm>
            <a:off x="3629228" y="1839913"/>
            <a:ext cx="4999858" cy="2997200"/>
            <a:chOff x="1219" y="1451"/>
            <a:chExt cx="3368" cy="1888"/>
          </a:xfrm>
        </p:grpSpPr>
        <p:grpSp>
          <p:nvGrpSpPr>
            <p:cNvPr id="19464" name="组合 16425"/>
            <p:cNvGrpSpPr/>
            <p:nvPr/>
          </p:nvGrpSpPr>
          <p:grpSpPr>
            <a:xfrm>
              <a:off x="1229" y="1979"/>
              <a:ext cx="1679" cy="8"/>
              <a:chOff x="1229" y="1979"/>
              <a:chExt cx="1679" cy="8"/>
            </a:xfrm>
          </p:grpSpPr>
          <p:sp>
            <p:nvSpPr>
              <p:cNvPr id="19465" name="Line 5"/>
              <p:cNvSpPr/>
              <p:nvPr/>
            </p:nvSpPr>
            <p:spPr>
              <a:xfrm>
                <a:off x="1229" y="1987"/>
                <a:ext cx="167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9466" name="直接连接符 16416"/>
              <p:cNvSpPr/>
              <p:nvPr/>
            </p:nvSpPr>
            <p:spPr>
              <a:xfrm flipV="1">
                <a:off x="1837" y="1979"/>
                <a:ext cx="181" cy="0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stealth" w="lg" len="lg"/>
              </a:ln>
            </p:spPr>
            <p:txBody>
              <a:bodyPr anchor="t"/>
              <a:lstStyle/>
              <a:p>
                <a:endParaRPr lang="zh-CN" altLang="en-US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grpSp>
          <p:nvGrpSpPr>
            <p:cNvPr id="19467" name="组合 16426"/>
            <p:cNvGrpSpPr/>
            <p:nvPr/>
          </p:nvGrpSpPr>
          <p:grpSpPr>
            <a:xfrm>
              <a:off x="1237" y="2387"/>
              <a:ext cx="1679" cy="8"/>
              <a:chOff x="1237" y="2387"/>
              <a:chExt cx="1679" cy="8"/>
            </a:xfrm>
          </p:grpSpPr>
          <p:sp>
            <p:nvSpPr>
              <p:cNvPr id="19468" name="Line 11"/>
              <p:cNvSpPr/>
              <p:nvPr/>
            </p:nvSpPr>
            <p:spPr>
              <a:xfrm>
                <a:off x="1237" y="2395"/>
                <a:ext cx="167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9469" name="直接连接符 16417"/>
              <p:cNvSpPr/>
              <p:nvPr/>
            </p:nvSpPr>
            <p:spPr>
              <a:xfrm flipV="1">
                <a:off x="1837" y="2387"/>
                <a:ext cx="181" cy="0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stealth" w="lg" len="lg"/>
              </a:ln>
            </p:spPr>
            <p:txBody>
              <a:bodyPr anchor="t"/>
              <a:lstStyle/>
              <a:p>
                <a:endParaRPr lang="zh-CN" altLang="en-US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grpSp>
          <p:nvGrpSpPr>
            <p:cNvPr id="19470" name="组合 16427"/>
            <p:cNvGrpSpPr/>
            <p:nvPr/>
          </p:nvGrpSpPr>
          <p:grpSpPr>
            <a:xfrm>
              <a:off x="1219" y="2795"/>
              <a:ext cx="1679" cy="9"/>
              <a:chOff x="1219" y="2795"/>
              <a:chExt cx="1679" cy="9"/>
            </a:xfrm>
          </p:grpSpPr>
          <p:sp>
            <p:nvSpPr>
              <p:cNvPr id="19471" name="Line 8"/>
              <p:cNvSpPr/>
              <p:nvPr/>
            </p:nvSpPr>
            <p:spPr>
              <a:xfrm>
                <a:off x="1219" y="2804"/>
                <a:ext cx="167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9472" name="直接连接符 16418"/>
              <p:cNvSpPr/>
              <p:nvPr/>
            </p:nvSpPr>
            <p:spPr>
              <a:xfrm flipV="1">
                <a:off x="1905" y="2795"/>
                <a:ext cx="135" cy="0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stealth" w="lg" len="lg"/>
              </a:ln>
            </p:spPr>
            <p:txBody>
              <a:bodyPr anchor="t"/>
              <a:lstStyle/>
              <a:p>
                <a:endParaRPr lang="zh-CN" altLang="en-US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grpSp>
          <p:nvGrpSpPr>
            <p:cNvPr id="19473" name="组合 16423"/>
            <p:cNvGrpSpPr/>
            <p:nvPr/>
          </p:nvGrpSpPr>
          <p:grpSpPr>
            <a:xfrm>
              <a:off x="2857" y="1451"/>
              <a:ext cx="1667" cy="536"/>
              <a:chOff x="2857" y="1451"/>
              <a:chExt cx="1667" cy="536"/>
            </a:xfrm>
          </p:grpSpPr>
          <p:sp>
            <p:nvSpPr>
              <p:cNvPr id="19474" name="Freeform 14"/>
              <p:cNvSpPr/>
              <p:nvPr/>
            </p:nvSpPr>
            <p:spPr>
              <a:xfrm>
                <a:off x="2857" y="1451"/>
                <a:ext cx="1667" cy="536"/>
              </a:xfrm>
              <a:custGeom>
                <a:avLst/>
                <a:gdLst/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l" t="t" r="r" b="b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75" name="直接连接符 16419"/>
              <p:cNvSpPr/>
              <p:nvPr/>
            </p:nvSpPr>
            <p:spPr>
              <a:xfrm flipV="1">
                <a:off x="3356" y="1774"/>
                <a:ext cx="204" cy="68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stealth" w="lg" len="lg"/>
              </a:ln>
            </p:spPr>
            <p:txBody>
              <a:bodyPr anchor="t"/>
              <a:lstStyle/>
              <a:p>
                <a:endParaRPr lang="zh-CN" altLang="en-US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grpSp>
          <p:nvGrpSpPr>
            <p:cNvPr id="19476" name="组合 16424"/>
            <p:cNvGrpSpPr/>
            <p:nvPr/>
          </p:nvGrpSpPr>
          <p:grpSpPr>
            <a:xfrm>
              <a:off x="2902" y="2803"/>
              <a:ext cx="1667" cy="536"/>
              <a:chOff x="2902" y="2803"/>
              <a:chExt cx="1667" cy="536"/>
            </a:xfrm>
          </p:grpSpPr>
          <p:sp>
            <p:nvSpPr>
              <p:cNvPr id="19477" name="Freeform 17"/>
              <p:cNvSpPr/>
              <p:nvPr/>
            </p:nvSpPr>
            <p:spPr>
              <a:xfrm flipV="1">
                <a:off x="2902" y="2803"/>
                <a:ext cx="1667" cy="536"/>
              </a:xfrm>
              <a:custGeom>
                <a:avLst/>
                <a:gdLst/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l" t="t" r="r" b="b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78" name="直接连接符 16420"/>
              <p:cNvSpPr/>
              <p:nvPr/>
            </p:nvSpPr>
            <p:spPr>
              <a:xfrm>
                <a:off x="3447" y="2954"/>
                <a:ext cx="181" cy="68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stealth" w="lg" len="lg"/>
              </a:ln>
            </p:spPr>
            <p:txBody>
              <a:bodyPr anchor="t"/>
              <a:lstStyle/>
              <a:p>
                <a:endParaRPr lang="zh-CN" altLang="en-US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grpSp>
          <p:nvGrpSpPr>
            <p:cNvPr id="19479" name="组合 16422"/>
            <p:cNvGrpSpPr/>
            <p:nvPr/>
          </p:nvGrpSpPr>
          <p:grpSpPr>
            <a:xfrm>
              <a:off x="2908" y="2387"/>
              <a:ext cx="1679" cy="9"/>
              <a:chOff x="2908" y="2387"/>
              <a:chExt cx="1679" cy="9"/>
            </a:xfrm>
          </p:grpSpPr>
          <p:sp>
            <p:nvSpPr>
              <p:cNvPr id="19480" name="Line 20"/>
              <p:cNvSpPr/>
              <p:nvPr/>
            </p:nvSpPr>
            <p:spPr>
              <a:xfrm>
                <a:off x="2908" y="2396"/>
                <a:ext cx="167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9481" name="直接连接符 16421"/>
              <p:cNvSpPr/>
              <p:nvPr/>
            </p:nvSpPr>
            <p:spPr>
              <a:xfrm flipV="1">
                <a:off x="3583" y="2387"/>
                <a:ext cx="181" cy="0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stealth" w="lg" len="lg"/>
              </a:ln>
            </p:spPr>
            <p:txBody>
              <a:bodyPr anchor="t"/>
              <a:lstStyle/>
              <a:p>
                <a:endParaRPr lang="zh-CN" altLang="en-US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</p:grpSp>
      <p:grpSp>
        <p:nvGrpSpPr>
          <p:cNvPr id="16437" name="组合 16436"/>
          <p:cNvGrpSpPr/>
          <p:nvPr/>
        </p:nvGrpSpPr>
        <p:grpSpPr>
          <a:xfrm>
            <a:off x="4435210" y="2668588"/>
            <a:ext cx="1859477" cy="1331912"/>
            <a:chOff x="1655" y="1979"/>
            <a:chExt cx="1202" cy="839"/>
          </a:xfrm>
        </p:grpSpPr>
        <p:sp>
          <p:nvSpPr>
            <p:cNvPr id="19483" name="直接连接符 16432"/>
            <p:cNvSpPr/>
            <p:nvPr/>
          </p:nvSpPr>
          <p:spPr>
            <a:xfrm flipH="1" flipV="1">
              <a:off x="1678" y="2409"/>
              <a:ext cx="1179" cy="409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9484" name="直接连接符 16434"/>
            <p:cNvSpPr/>
            <p:nvPr/>
          </p:nvSpPr>
          <p:spPr>
            <a:xfrm flipH="1">
              <a:off x="1678" y="1979"/>
              <a:ext cx="1157" cy="40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9485" name="直接连接符 16435"/>
            <p:cNvSpPr/>
            <p:nvPr/>
          </p:nvSpPr>
          <p:spPr>
            <a:xfrm flipH="1">
              <a:off x="1655" y="2409"/>
              <a:ext cx="113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sp>
        <p:nvSpPr>
          <p:cNvPr id="16438" name="AutoShape 28"/>
          <p:cNvSpPr/>
          <p:nvPr/>
        </p:nvSpPr>
        <p:spPr>
          <a:xfrm rot="10800000">
            <a:off x="2752089" y="1698625"/>
            <a:ext cx="1508311" cy="719138"/>
          </a:xfrm>
          <a:prstGeom prst="wedgeRoundRectCallout">
            <a:avLst>
              <a:gd name="adj1" fmla="val -62208"/>
              <a:gd name="adj2" fmla="val -167000"/>
              <a:gd name="adj3" fmla="val 16667"/>
            </a:avLst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lIns="0" rIns="0" anchor="t"/>
          <a:lstStyle/>
          <a:p>
            <a:pPr algn="ctr"/>
            <a:r>
              <a:rPr lang="zh-CN" altLang="zh-CN" sz="28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焦点</a:t>
            </a:r>
          </a:p>
        </p:txBody>
      </p:sp>
      <p:sp>
        <p:nvSpPr>
          <p:cNvPr id="76838" name="Text Box 38"/>
          <p:cNvSpPr txBox="1"/>
          <p:nvPr/>
        </p:nvSpPr>
        <p:spPr>
          <a:xfrm>
            <a:off x="2611312" y="1731963"/>
            <a:ext cx="91272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虚</a:t>
            </a:r>
          </a:p>
        </p:txBody>
      </p:sp>
      <p:sp>
        <p:nvSpPr>
          <p:cNvPr id="76821" name="Text Box 21"/>
          <p:cNvSpPr txBox="1"/>
          <p:nvPr/>
        </p:nvSpPr>
        <p:spPr>
          <a:xfrm>
            <a:off x="4224819" y="2703513"/>
            <a:ext cx="597136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i="1">
                <a:solidFill>
                  <a:srgbClr val="0066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</a:p>
        </p:txBody>
      </p:sp>
      <p:grpSp>
        <p:nvGrpSpPr>
          <p:cNvPr id="16445" name="组合 16444"/>
          <p:cNvGrpSpPr/>
          <p:nvPr/>
        </p:nvGrpSpPr>
        <p:grpSpPr>
          <a:xfrm>
            <a:off x="4470790" y="3424241"/>
            <a:ext cx="1718702" cy="1368425"/>
            <a:chOff x="1678" y="2455"/>
            <a:chExt cx="1111" cy="862"/>
          </a:xfrm>
        </p:grpSpPr>
        <p:sp>
          <p:nvSpPr>
            <p:cNvPr id="19490" name="直接连接符 16440"/>
            <p:cNvSpPr/>
            <p:nvPr/>
          </p:nvSpPr>
          <p:spPr>
            <a:xfrm flipH="1">
              <a:off x="2789" y="3045"/>
              <a:ext cx="0" cy="20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9491" name="直接连接符 16441"/>
            <p:cNvSpPr/>
            <p:nvPr/>
          </p:nvSpPr>
          <p:spPr>
            <a:xfrm flipH="1">
              <a:off x="1678" y="2455"/>
              <a:ext cx="0" cy="86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9492" name="直接连接符 16442"/>
            <p:cNvSpPr/>
            <p:nvPr/>
          </p:nvSpPr>
          <p:spPr>
            <a:xfrm>
              <a:off x="1701" y="3181"/>
              <a:ext cx="108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triangle" w="med" len="lg"/>
              <a:tailEnd type="triangle" w="med" len="lg"/>
            </a:ln>
          </p:spPr>
          <p:txBody>
            <a:bodyPr anchor="t"/>
            <a:lstStyle/>
            <a:p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9493" name="Text Box 38"/>
            <p:cNvSpPr txBox="1"/>
            <p:nvPr/>
          </p:nvSpPr>
          <p:spPr>
            <a:xfrm>
              <a:off x="2154" y="2976"/>
              <a:ext cx="250" cy="174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</a:p>
          </p:txBody>
        </p:sp>
      </p:grpSp>
      <p:sp>
        <p:nvSpPr>
          <p:cNvPr id="2" name="Text Box 38"/>
          <p:cNvSpPr txBox="1"/>
          <p:nvPr/>
        </p:nvSpPr>
        <p:spPr>
          <a:xfrm>
            <a:off x="4753889" y="4684716"/>
            <a:ext cx="136753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焦距</a:t>
            </a:r>
          </a:p>
        </p:txBody>
      </p:sp>
      <p:sp>
        <p:nvSpPr>
          <p:cNvPr id="19495" name="Text Box 37"/>
          <p:cNvSpPr txBox="1"/>
          <p:nvPr/>
        </p:nvSpPr>
        <p:spPr>
          <a:xfrm>
            <a:off x="2037382" y="600075"/>
            <a:ext cx="5963629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凹透镜的焦点和焦距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46741" y="5319395"/>
            <a:ext cx="8794304" cy="10502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28575">
              <a:lnSpc>
                <a:spcPct val="130000"/>
              </a:lnSpc>
            </a:pP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平行于主光轴的光线通过凹透镜后发散，发散光线的反向延长线相交于主光轴上，它不是实际光线的会聚点，叫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虚焦点</a:t>
            </a:r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en-US" altLang="zh-CN" sz="2400" i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16394" name="Oval 22"/>
          <p:cNvSpPr>
            <a:spLocks noChangeAspect="1"/>
          </p:cNvSpPr>
          <p:nvPr/>
        </p:nvSpPr>
        <p:spPr>
          <a:xfrm>
            <a:off x="4435208" y="3279775"/>
            <a:ext cx="105195" cy="10795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80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5341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/>
      <p:bldP spid="16398" grpId="0"/>
      <p:bldP spid="16438" grpId="0" animBg="1"/>
      <p:bldP spid="76838" grpId="0"/>
      <p:bldP spid="76821" grpId="0"/>
      <p:bldP spid="2" grpId="0"/>
      <p:bldP spid="4" grpId="0"/>
      <p:bldP spid="163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Text Box 3"/>
          <p:cNvSpPr txBox="1"/>
          <p:nvPr/>
        </p:nvSpPr>
        <p:spPr>
          <a:xfrm>
            <a:off x="1613197" y="1240476"/>
            <a:ext cx="7928302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622300"/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．凸透镜对光线有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作用，凹透镜对光线有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作用。</a:t>
            </a:r>
          </a:p>
          <a:p>
            <a:pPr indent="622300"/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．理解“会聚”与“发散”</a:t>
            </a: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5589570" y="1238243"/>
            <a:ext cx="800219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2400" b="1">
                <a:solidFill>
                  <a:srgbClr val="990000"/>
                </a:solidFill>
              </a:rPr>
              <a:t>会聚</a:t>
            </a:r>
            <a:endParaRPr lang="en-US" altLang="zh-CN" b="1">
              <a:solidFill>
                <a:srgbClr val="000000"/>
              </a:solidFill>
            </a:endParaRPr>
          </a:p>
        </p:txBody>
      </p:sp>
      <p:grpSp>
        <p:nvGrpSpPr>
          <p:cNvPr id="92169" name="组合 92168"/>
          <p:cNvGrpSpPr/>
          <p:nvPr/>
        </p:nvGrpSpPr>
        <p:grpSpPr>
          <a:xfrm>
            <a:off x="2345849" y="3034668"/>
            <a:ext cx="2929372" cy="3063303"/>
            <a:chOff x="1202" y="3158"/>
            <a:chExt cx="907" cy="940"/>
          </a:xfrm>
        </p:grpSpPr>
        <p:pic>
          <p:nvPicPr>
            <p:cNvPr id="92170" name="图片 92169" descr="//Chubanshi/2013中考课件/夺分/物理/人教物理夺分出片11.10/T22A.EPS"/>
            <p:cNvPicPr>
              <a:picLocks noChangeAspect="1"/>
            </p:cNvPicPr>
            <p:nvPr/>
          </p:nvPicPr>
          <p:blipFill>
            <a:blip r:embed="rId2" r:link="rId3"/>
            <a:stretch>
              <a:fillRect/>
            </a:stretch>
          </p:blipFill>
          <p:spPr>
            <a:xfrm>
              <a:off x="1202" y="3158"/>
              <a:ext cx="907" cy="7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171" name="矩形 92170"/>
            <p:cNvSpPr/>
            <p:nvPr/>
          </p:nvSpPr>
          <p:spPr>
            <a:xfrm>
              <a:off x="1445" y="3957"/>
              <a:ext cx="195" cy="1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algn="ctr" eaLnBrk="0" hangingPunct="0"/>
              <a:endParaRPr lang="en-US" altLang="zh-CN" sz="2400" b="1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92172" name="组合 92171"/>
          <p:cNvGrpSpPr/>
          <p:nvPr/>
        </p:nvGrpSpPr>
        <p:grpSpPr>
          <a:xfrm>
            <a:off x="6366157" y="3199133"/>
            <a:ext cx="2994345" cy="3021913"/>
            <a:chOff x="2653" y="3203"/>
            <a:chExt cx="862" cy="844"/>
          </a:xfrm>
        </p:grpSpPr>
        <p:sp>
          <p:nvSpPr>
            <p:cNvPr id="92173" name="矩形 92172"/>
            <p:cNvSpPr/>
            <p:nvPr/>
          </p:nvSpPr>
          <p:spPr>
            <a:xfrm>
              <a:off x="2851" y="3918"/>
              <a:ext cx="195" cy="1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algn="ctr" eaLnBrk="0" hangingPunct="0"/>
              <a:endParaRPr lang="en-US" altLang="zh-CN" sz="2400" b="1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pic>
          <p:nvPicPr>
            <p:cNvPr id="92174" name="图片 92173" descr="//Chubanshi/2013中考课件/夺分/物理/人教物理夺分出片11.10/T22B.EPS"/>
            <p:cNvPicPr>
              <a:picLocks noChangeAspect="1"/>
            </p:cNvPicPr>
            <p:nvPr/>
          </p:nvPicPr>
          <p:blipFill>
            <a:blip r:embed="rId4" r:link="rId3"/>
            <a:stretch>
              <a:fillRect/>
            </a:stretch>
          </p:blipFill>
          <p:spPr>
            <a:xfrm>
              <a:off x="2653" y="3203"/>
              <a:ext cx="862" cy="60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Rectangle 4"/>
          <p:cNvSpPr/>
          <p:nvPr/>
        </p:nvSpPr>
        <p:spPr>
          <a:xfrm>
            <a:off x="2645347" y="1701476"/>
            <a:ext cx="864339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2400" b="1">
                <a:solidFill>
                  <a:srgbClr val="990000"/>
                </a:solidFill>
              </a:rPr>
              <a:t>发散</a:t>
            </a:r>
            <a:r>
              <a:rPr lang="zh-CN" altLang="en-US" b="1">
                <a:solidFill>
                  <a:srgbClr val="000000"/>
                </a:solidFill>
              </a:rPr>
              <a:t> </a:t>
            </a:r>
            <a:endParaRPr lang="en-US" altLang="zh-CN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2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6" grpId="0"/>
      <p:bldP spid="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文本框 99"/>
          <p:cNvSpPr txBox="1"/>
          <p:nvPr/>
        </p:nvSpPr>
        <p:spPr>
          <a:xfrm>
            <a:off x="1887322" y="700091"/>
            <a:ext cx="7649845" cy="1245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练习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：下面两图是光线经过透镜后的光路图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请选择合适的透镜填入方框内。</a:t>
            </a:r>
          </a:p>
        </p:txBody>
      </p:sp>
      <p:sp useBgFill="1">
        <p:nvSpPr>
          <p:cNvPr id="21507" name="xjhgx3"/>
          <p:cNvSpPr/>
          <p:nvPr/>
        </p:nvSpPr>
        <p:spPr>
          <a:xfrm>
            <a:off x="3638512" y="2476500"/>
            <a:ext cx="535257" cy="1473200"/>
          </a:xfrm>
          <a:custGeom>
            <a:avLst/>
            <a:gdLst/>
            <a:ahLst/>
            <a:cxnLst/>
            <a:rect l="l" t="t" r="r" b="b"/>
            <a:pathLst>
              <a:path w="980" h="4408">
                <a:moveTo>
                  <a:pt x="980" y="0"/>
                </a:moveTo>
                <a:lnTo>
                  <a:pt x="907" y="270"/>
                </a:lnTo>
                <a:lnTo>
                  <a:pt x="845" y="542"/>
                </a:lnTo>
                <a:lnTo>
                  <a:pt x="791" y="816"/>
                </a:lnTo>
                <a:lnTo>
                  <a:pt x="748" y="1091"/>
                </a:lnTo>
                <a:lnTo>
                  <a:pt x="714" y="1368"/>
                </a:lnTo>
                <a:lnTo>
                  <a:pt x="689" y="1646"/>
                </a:lnTo>
                <a:lnTo>
                  <a:pt x="675" y="1925"/>
                </a:lnTo>
                <a:lnTo>
                  <a:pt x="670" y="2204"/>
                </a:lnTo>
                <a:lnTo>
                  <a:pt x="675" y="2483"/>
                </a:lnTo>
                <a:lnTo>
                  <a:pt x="689" y="2762"/>
                </a:lnTo>
                <a:lnTo>
                  <a:pt x="714" y="3040"/>
                </a:lnTo>
                <a:lnTo>
                  <a:pt x="748" y="3317"/>
                </a:lnTo>
                <a:lnTo>
                  <a:pt x="791" y="3592"/>
                </a:lnTo>
                <a:lnTo>
                  <a:pt x="845" y="3866"/>
                </a:lnTo>
                <a:lnTo>
                  <a:pt x="907" y="4138"/>
                </a:lnTo>
                <a:lnTo>
                  <a:pt x="980" y="4408"/>
                </a:lnTo>
                <a:lnTo>
                  <a:pt x="0" y="4408"/>
                </a:lnTo>
                <a:lnTo>
                  <a:pt x="73" y="4138"/>
                </a:lnTo>
                <a:lnTo>
                  <a:pt x="135" y="3866"/>
                </a:lnTo>
                <a:lnTo>
                  <a:pt x="189" y="3592"/>
                </a:lnTo>
                <a:lnTo>
                  <a:pt x="232" y="3317"/>
                </a:lnTo>
                <a:lnTo>
                  <a:pt x="266" y="3040"/>
                </a:lnTo>
                <a:lnTo>
                  <a:pt x="291" y="2762"/>
                </a:lnTo>
                <a:lnTo>
                  <a:pt x="305" y="2483"/>
                </a:lnTo>
                <a:lnTo>
                  <a:pt x="310" y="2204"/>
                </a:lnTo>
                <a:lnTo>
                  <a:pt x="305" y="1925"/>
                </a:lnTo>
                <a:lnTo>
                  <a:pt x="291" y="1646"/>
                </a:lnTo>
                <a:lnTo>
                  <a:pt x="266" y="1368"/>
                </a:lnTo>
                <a:lnTo>
                  <a:pt x="232" y="1091"/>
                </a:lnTo>
                <a:lnTo>
                  <a:pt x="189" y="816"/>
                </a:lnTo>
                <a:lnTo>
                  <a:pt x="135" y="542"/>
                </a:lnTo>
                <a:lnTo>
                  <a:pt x="73" y="270"/>
                </a:lnTo>
                <a:lnTo>
                  <a:pt x="0" y="0"/>
                </a:lnTo>
                <a:lnTo>
                  <a:pt x="980" y="0"/>
                </a:lnTo>
                <a:close/>
              </a:path>
            </a:pathLst>
          </a:custGeom>
          <a:ln w="25400" cap="flat" cmpd="sng">
            <a:solidFill>
              <a:srgbClr val="2D5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2572638" y="2854325"/>
            <a:ext cx="982336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2572638" y="3419475"/>
            <a:ext cx="982336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4257304" y="2349503"/>
            <a:ext cx="884876" cy="50482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4257304" y="3419478"/>
            <a:ext cx="884876" cy="506413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554975" y="2349500"/>
            <a:ext cx="702331" cy="172720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noProof="1">
              <a:solidFill>
                <a:srgbClr val="FFFFFF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8352178" y="2744788"/>
            <a:ext cx="982336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8352178" y="3309938"/>
            <a:ext cx="982336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6766515" y="3324228"/>
            <a:ext cx="884876" cy="50482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6766515" y="2238378"/>
            <a:ext cx="884876" cy="506413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7651391" y="2286000"/>
            <a:ext cx="700785" cy="172720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noProof="1">
              <a:solidFill>
                <a:srgbClr val="FFFFFF"/>
              </a:solidFill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2670097" y="4927603"/>
            <a:ext cx="884876" cy="50482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2670097" y="5145091"/>
            <a:ext cx="884876" cy="506413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554975" y="4392613"/>
            <a:ext cx="702331" cy="172720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noProof="1">
              <a:solidFill>
                <a:srgbClr val="FFFFFF"/>
              </a:solidFill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4257306" y="4927600"/>
            <a:ext cx="980789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4257306" y="5651500"/>
            <a:ext cx="980789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6669056" y="4927600"/>
            <a:ext cx="982336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6669056" y="5651500"/>
            <a:ext cx="982336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7651391" y="4392613"/>
            <a:ext cx="700785" cy="172720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noProof="1">
              <a:solidFill>
                <a:srgbClr val="FFFFFF"/>
              </a:solidFill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flipV="1">
            <a:off x="8352176" y="5208591"/>
            <a:ext cx="884876" cy="506413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8352176" y="4927603"/>
            <a:ext cx="884876" cy="50482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xjhgx2"/>
          <p:cNvSpPr/>
          <p:nvPr/>
        </p:nvSpPr>
        <p:spPr>
          <a:xfrm>
            <a:off x="3672544" y="4519613"/>
            <a:ext cx="465643" cy="1473200"/>
          </a:xfrm>
          <a:custGeom>
            <a:avLst/>
            <a:gdLst/>
            <a:ahLst/>
            <a:cxnLst/>
            <a:rect l="l" t="t" r="r" b="b"/>
            <a:pathLst>
              <a:path w="620" h="4408">
                <a:moveTo>
                  <a:pt x="310" y="0"/>
                </a:moveTo>
                <a:lnTo>
                  <a:pt x="237" y="270"/>
                </a:lnTo>
                <a:lnTo>
                  <a:pt x="175" y="542"/>
                </a:lnTo>
                <a:lnTo>
                  <a:pt x="121" y="816"/>
                </a:lnTo>
                <a:lnTo>
                  <a:pt x="78" y="1091"/>
                </a:lnTo>
                <a:lnTo>
                  <a:pt x="44" y="1368"/>
                </a:lnTo>
                <a:lnTo>
                  <a:pt x="19" y="1646"/>
                </a:lnTo>
                <a:lnTo>
                  <a:pt x="5" y="1925"/>
                </a:lnTo>
                <a:lnTo>
                  <a:pt x="0" y="2204"/>
                </a:lnTo>
                <a:lnTo>
                  <a:pt x="5" y="2483"/>
                </a:lnTo>
                <a:lnTo>
                  <a:pt x="19" y="2762"/>
                </a:lnTo>
                <a:lnTo>
                  <a:pt x="44" y="3040"/>
                </a:lnTo>
                <a:lnTo>
                  <a:pt x="78" y="3317"/>
                </a:lnTo>
                <a:lnTo>
                  <a:pt x="121" y="3592"/>
                </a:lnTo>
                <a:lnTo>
                  <a:pt x="175" y="3866"/>
                </a:lnTo>
                <a:lnTo>
                  <a:pt x="237" y="4138"/>
                </a:lnTo>
                <a:lnTo>
                  <a:pt x="310" y="4408"/>
                </a:lnTo>
                <a:lnTo>
                  <a:pt x="310" y="4408"/>
                </a:lnTo>
                <a:lnTo>
                  <a:pt x="383" y="4138"/>
                </a:lnTo>
                <a:lnTo>
                  <a:pt x="445" y="3866"/>
                </a:lnTo>
                <a:lnTo>
                  <a:pt x="499" y="3592"/>
                </a:lnTo>
                <a:lnTo>
                  <a:pt x="542" y="3317"/>
                </a:lnTo>
                <a:lnTo>
                  <a:pt x="576" y="3040"/>
                </a:lnTo>
                <a:lnTo>
                  <a:pt x="601" y="2762"/>
                </a:lnTo>
                <a:lnTo>
                  <a:pt x="615" y="2483"/>
                </a:lnTo>
                <a:lnTo>
                  <a:pt x="620" y="2204"/>
                </a:lnTo>
                <a:lnTo>
                  <a:pt x="615" y="1925"/>
                </a:lnTo>
                <a:lnTo>
                  <a:pt x="601" y="1646"/>
                </a:lnTo>
                <a:lnTo>
                  <a:pt x="576" y="1368"/>
                </a:lnTo>
                <a:lnTo>
                  <a:pt x="542" y="1091"/>
                </a:lnTo>
                <a:lnTo>
                  <a:pt x="499" y="816"/>
                </a:lnTo>
                <a:lnTo>
                  <a:pt x="445" y="542"/>
                </a:lnTo>
                <a:lnTo>
                  <a:pt x="383" y="270"/>
                </a:lnTo>
                <a:lnTo>
                  <a:pt x="310" y="0"/>
                </a:lnTo>
                <a:close/>
              </a:path>
            </a:pathLst>
          </a:custGeom>
          <a:noFill/>
          <a:ln w="25400" cap="flat" cmpd="sng">
            <a:solidFill>
              <a:srgbClr val="2D5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 useBgFill="1">
        <p:nvSpPr>
          <p:cNvPr id="27" name="xjhgx3"/>
          <p:cNvSpPr/>
          <p:nvPr/>
        </p:nvSpPr>
        <p:spPr>
          <a:xfrm>
            <a:off x="7733383" y="2451100"/>
            <a:ext cx="535257" cy="1474788"/>
          </a:xfrm>
          <a:custGeom>
            <a:avLst/>
            <a:gdLst/>
            <a:ahLst/>
            <a:cxnLst/>
            <a:rect l="l" t="t" r="r" b="b"/>
            <a:pathLst>
              <a:path w="980" h="4408">
                <a:moveTo>
                  <a:pt x="980" y="0"/>
                </a:moveTo>
                <a:lnTo>
                  <a:pt x="907" y="270"/>
                </a:lnTo>
                <a:lnTo>
                  <a:pt x="845" y="542"/>
                </a:lnTo>
                <a:lnTo>
                  <a:pt x="791" y="816"/>
                </a:lnTo>
                <a:lnTo>
                  <a:pt x="748" y="1091"/>
                </a:lnTo>
                <a:lnTo>
                  <a:pt x="714" y="1368"/>
                </a:lnTo>
                <a:lnTo>
                  <a:pt x="689" y="1646"/>
                </a:lnTo>
                <a:lnTo>
                  <a:pt x="675" y="1925"/>
                </a:lnTo>
                <a:lnTo>
                  <a:pt x="670" y="2204"/>
                </a:lnTo>
                <a:lnTo>
                  <a:pt x="675" y="2483"/>
                </a:lnTo>
                <a:lnTo>
                  <a:pt x="689" y="2762"/>
                </a:lnTo>
                <a:lnTo>
                  <a:pt x="714" y="3040"/>
                </a:lnTo>
                <a:lnTo>
                  <a:pt x="748" y="3317"/>
                </a:lnTo>
                <a:lnTo>
                  <a:pt x="791" y="3592"/>
                </a:lnTo>
                <a:lnTo>
                  <a:pt x="845" y="3866"/>
                </a:lnTo>
                <a:lnTo>
                  <a:pt x="907" y="4138"/>
                </a:lnTo>
                <a:lnTo>
                  <a:pt x="980" y="4408"/>
                </a:lnTo>
                <a:lnTo>
                  <a:pt x="0" y="4408"/>
                </a:lnTo>
                <a:lnTo>
                  <a:pt x="73" y="4138"/>
                </a:lnTo>
                <a:lnTo>
                  <a:pt x="135" y="3866"/>
                </a:lnTo>
                <a:lnTo>
                  <a:pt x="189" y="3592"/>
                </a:lnTo>
                <a:lnTo>
                  <a:pt x="232" y="3317"/>
                </a:lnTo>
                <a:lnTo>
                  <a:pt x="266" y="3040"/>
                </a:lnTo>
                <a:lnTo>
                  <a:pt x="291" y="2762"/>
                </a:lnTo>
                <a:lnTo>
                  <a:pt x="305" y="2483"/>
                </a:lnTo>
                <a:lnTo>
                  <a:pt x="310" y="2204"/>
                </a:lnTo>
                <a:lnTo>
                  <a:pt x="305" y="1925"/>
                </a:lnTo>
                <a:lnTo>
                  <a:pt x="291" y="1646"/>
                </a:lnTo>
                <a:lnTo>
                  <a:pt x="266" y="1368"/>
                </a:lnTo>
                <a:lnTo>
                  <a:pt x="232" y="1091"/>
                </a:lnTo>
                <a:lnTo>
                  <a:pt x="189" y="816"/>
                </a:lnTo>
                <a:lnTo>
                  <a:pt x="135" y="542"/>
                </a:lnTo>
                <a:lnTo>
                  <a:pt x="73" y="270"/>
                </a:lnTo>
                <a:lnTo>
                  <a:pt x="0" y="0"/>
                </a:lnTo>
                <a:lnTo>
                  <a:pt x="980" y="0"/>
                </a:lnTo>
                <a:close/>
              </a:path>
            </a:pathLst>
          </a:custGeom>
          <a:ln w="25400" cap="flat" cmpd="sng">
            <a:solidFill>
              <a:srgbClr val="2D5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8" name="xjhgx2"/>
          <p:cNvSpPr/>
          <p:nvPr/>
        </p:nvSpPr>
        <p:spPr>
          <a:xfrm>
            <a:off x="7776699" y="4519613"/>
            <a:ext cx="448626" cy="1473200"/>
          </a:xfrm>
          <a:custGeom>
            <a:avLst/>
            <a:gdLst/>
            <a:ahLst/>
            <a:cxnLst/>
            <a:rect l="l" t="t" r="r" b="b"/>
            <a:pathLst>
              <a:path w="620" h="4408">
                <a:moveTo>
                  <a:pt x="310" y="0"/>
                </a:moveTo>
                <a:lnTo>
                  <a:pt x="237" y="270"/>
                </a:lnTo>
                <a:lnTo>
                  <a:pt x="175" y="542"/>
                </a:lnTo>
                <a:lnTo>
                  <a:pt x="121" y="816"/>
                </a:lnTo>
                <a:lnTo>
                  <a:pt x="78" y="1091"/>
                </a:lnTo>
                <a:lnTo>
                  <a:pt x="44" y="1368"/>
                </a:lnTo>
                <a:lnTo>
                  <a:pt x="19" y="1646"/>
                </a:lnTo>
                <a:lnTo>
                  <a:pt x="5" y="1925"/>
                </a:lnTo>
                <a:lnTo>
                  <a:pt x="0" y="2204"/>
                </a:lnTo>
                <a:lnTo>
                  <a:pt x="5" y="2483"/>
                </a:lnTo>
                <a:lnTo>
                  <a:pt x="19" y="2762"/>
                </a:lnTo>
                <a:lnTo>
                  <a:pt x="44" y="3040"/>
                </a:lnTo>
                <a:lnTo>
                  <a:pt x="78" y="3317"/>
                </a:lnTo>
                <a:lnTo>
                  <a:pt x="121" y="3592"/>
                </a:lnTo>
                <a:lnTo>
                  <a:pt x="175" y="3866"/>
                </a:lnTo>
                <a:lnTo>
                  <a:pt x="237" y="4138"/>
                </a:lnTo>
                <a:lnTo>
                  <a:pt x="310" y="4408"/>
                </a:lnTo>
                <a:lnTo>
                  <a:pt x="310" y="4408"/>
                </a:lnTo>
                <a:lnTo>
                  <a:pt x="383" y="4138"/>
                </a:lnTo>
                <a:lnTo>
                  <a:pt x="445" y="3866"/>
                </a:lnTo>
                <a:lnTo>
                  <a:pt x="499" y="3592"/>
                </a:lnTo>
                <a:lnTo>
                  <a:pt x="542" y="3317"/>
                </a:lnTo>
                <a:lnTo>
                  <a:pt x="576" y="3040"/>
                </a:lnTo>
                <a:lnTo>
                  <a:pt x="601" y="2762"/>
                </a:lnTo>
                <a:lnTo>
                  <a:pt x="615" y="2483"/>
                </a:lnTo>
                <a:lnTo>
                  <a:pt x="620" y="2204"/>
                </a:lnTo>
                <a:lnTo>
                  <a:pt x="615" y="1925"/>
                </a:lnTo>
                <a:lnTo>
                  <a:pt x="601" y="1646"/>
                </a:lnTo>
                <a:lnTo>
                  <a:pt x="576" y="1368"/>
                </a:lnTo>
                <a:lnTo>
                  <a:pt x="542" y="1091"/>
                </a:lnTo>
                <a:lnTo>
                  <a:pt x="499" y="816"/>
                </a:lnTo>
                <a:lnTo>
                  <a:pt x="445" y="542"/>
                </a:lnTo>
                <a:lnTo>
                  <a:pt x="383" y="270"/>
                </a:lnTo>
                <a:lnTo>
                  <a:pt x="310" y="0"/>
                </a:lnTo>
                <a:close/>
              </a:path>
            </a:pathLst>
          </a:custGeom>
          <a:noFill/>
          <a:ln w="25400" cap="flat" cmpd="sng">
            <a:solidFill>
              <a:srgbClr val="2D5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65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矩形 105473"/>
          <p:cNvSpPr/>
          <p:nvPr/>
        </p:nvSpPr>
        <p:spPr>
          <a:xfrm>
            <a:off x="1856384" y="4495800"/>
            <a:ext cx="5940425" cy="2157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Clr>
                <a:srgbClr val="FFFFFF"/>
              </a:buClr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总结：三条特殊光线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>
                <a:srgbClr val="FFFFFF"/>
              </a:buClr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１、</a:t>
            </a:r>
            <a:r>
              <a:rPr lang="zh-CN" altLang="en-US" sz="3200" b="1">
                <a:solidFill>
                  <a:srgbClr val="EC5F74"/>
                </a:solidFill>
                <a:latin typeface="Times New Roman" panose="02020603050405020304" pitchFamily="18" charset="0"/>
              </a:rPr>
              <a:t>平行过焦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rgbClr val="FFFFFF"/>
              </a:buClr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２、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过焦平行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rgbClr val="FFFFFF"/>
              </a:buClr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３、</a:t>
            </a:r>
            <a:r>
              <a:rPr lang="zh-CN" altLang="en-US" sz="3200" b="1">
                <a:solidFill>
                  <a:srgbClr val="FF33CC"/>
                </a:solidFill>
                <a:latin typeface="Times New Roman" panose="02020603050405020304" pitchFamily="18" charset="0"/>
              </a:rPr>
              <a:t>光心不变</a:t>
            </a:r>
            <a:endParaRPr lang="zh-CN" alt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564255" y="1676400"/>
          <a:ext cx="464096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r:id="rId3" imgW="390525" imgH="1266825" progId="PBrush">
                  <p:embed/>
                </p:oleObj>
              </mc:Choice>
              <mc:Fallback>
                <p:oleObj r:id="rId3" imgW="390525" imgH="1266825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64255" y="1676400"/>
                        <a:ext cx="464096" cy="1981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3" name="组合 105475"/>
          <p:cNvGrpSpPr/>
          <p:nvPr/>
        </p:nvGrpSpPr>
        <p:grpSpPr>
          <a:xfrm>
            <a:off x="4455319" y="2286003"/>
            <a:ext cx="445532" cy="460375"/>
            <a:chOff x="3168" y="1920"/>
            <a:chExt cx="288" cy="290"/>
          </a:xfrm>
        </p:grpSpPr>
        <p:sp>
          <p:nvSpPr>
            <p:cNvPr id="2089" name="椭圆 105476"/>
            <p:cNvSpPr/>
            <p:nvPr/>
          </p:nvSpPr>
          <p:spPr>
            <a:xfrm>
              <a:off x="3168" y="2112"/>
              <a:ext cx="48" cy="48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90" name="文本框 105477"/>
            <p:cNvSpPr txBox="1"/>
            <p:nvPr/>
          </p:nvSpPr>
          <p:spPr>
            <a:xfrm>
              <a:off x="3168" y="1920"/>
              <a:ext cx="288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FFFFFF"/>
                </a:buClr>
              </a:pPr>
              <a:r>
                <a:rPr lang="en-US" altLang="zh-CN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</p:grpSp>
      <p:sp>
        <p:nvSpPr>
          <p:cNvPr id="105479" name="直接连接符 105478"/>
          <p:cNvSpPr/>
          <p:nvPr/>
        </p:nvSpPr>
        <p:spPr>
          <a:xfrm>
            <a:off x="1485106" y="2133600"/>
            <a:ext cx="2153404" cy="0"/>
          </a:xfrm>
          <a:prstGeom prst="line">
            <a:avLst/>
          </a:prstGeom>
          <a:ln w="38100" cmpd="sng">
            <a:solidFill>
              <a:schemeClr val="accent5"/>
            </a:solidFill>
            <a:prstDash val="solid"/>
            <a:headEnd type="none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grpSp>
        <p:nvGrpSpPr>
          <p:cNvPr id="2055" name="组合 105479"/>
          <p:cNvGrpSpPr/>
          <p:nvPr/>
        </p:nvGrpSpPr>
        <p:grpSpPr>
          <a:xfrm>
            <a:off x="2821702" y="2286003"/>
            <a:ext cx="445532" cy="460375"/>
            <a:chOff x="3168" y="1920"/>
            <a:chExt cx="288" cy="290"/>
          </a:xfrm>
        </p:grpSpPr>
        <p:sp>
          <p:nvSpPr>
            <p:cNvPr id="2087" name="椭圆 105480"/>
            <p:cNvSpPr/>
            <p:nvPr/>
          </p:nvSpPr>
          <p:spPr>
            <a:xfrm>
              <a:off x="3168" y="2112"/>
              <a:ext cx="48" cy="48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88" name="文本框 105481"/>
            <p:cNvSpPr txBox="1"/>
            <p:nvPr/>
          </p:nvSpPr>
          <p:spPr>
            <a:xfrm>
              <a:off x="3168" y="1920"/>
              <a:ext cx="288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FFFFFF"/>
                </a:buClr>
              </a:pPr>
              <a:r>
                <a:rPr lang="en-US" altLang="zh-CN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</p:grpSp>
      <p:sp>
        <p:nvSpPr>
          <p:cNvPr id="105483" name="直接连接符 105482"/>
          <p:cNvSpPr/>
          <p:nvPr/>
        </p:nvSpPr>
        <p:spPr>
          <a:xfrm>
            <a:off x="3638510" y="2133600"/>
            <a:ext cx="1336596" cy="76200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057" name="直接连接符 105483"/>
          <p:cNvSpPr/>
          <p:nvPr/>
        </p:nvSpPr>
        <p:spPr>
          <a:xfrm>
            <a:off x="1336597" y="2590800"/>
            <a:ext cx="4826595" cy="0"/>
          </a:xfrm>
          <a:prstGeom prst="line">
            <a:avLst/>
          </a:prstGeom>
          <a:ln w="9525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05485" name="直接连接符 105484"/>
          <p:cNvSpPr/>
          <p:nvPr/>
        </p:nvSpPr>
        <p:spPr>
          <a:xfrm>
            <a:off x="3638510" y="3200400"/>
            <a:ext cx="2153404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05486" name="直接连接符 105485"/>
          <p:cNvSpPr/>
          <p:nvPr/>
        </p:nvSpPr>
        <p:spPr>
          <a:xfrm flipV="1">
            <a:off x="2598937" y="2590800"/>
            <a:ext cx="1188085" cy="838200"/>
          </a:xfrm>
          <a:prstGeom prst="line">
            <a:avLst/>
          </a:prstGeom>
          <a:ln w="38100" cap="flat" cmpd="sng">
            <a:solidFill>
              <a:srgbClr val="EA18F2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05487" name="直接连接符 105486"/>
          <p:cNvSpPr/>
          <p:nvPr/>
        </p:nvSpPr>
        <p:spPr>
          <a:xfrm>
            <a:off x="2821702" y="2590800"/>
            <a:ext cx="816808" cy="60960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061" name="文本框 105487"/>
          <p:cNvSpPr txBox="1"/>
          <p:nvPr/>
        </p:nvSpPr>
        <p:spPr>
          <a:xfrm>
            <a:off x="3787022" y="2438403"/>
            <a:ext cx="59404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FF"/>
              </a:buClr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2062" name="椭圆 105488"/>
          <p:cNvSpPr/>
          <p:nvPr/>
        </p:nvSpPr>
        <p:spPr>
          <a:xfrm>
            <a:off x="3787021" y="2514600"/>
            <a:ext cx="74255" cy="15240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5490" name="直接连接符 105489"/>
          <p:cNvSpPr/>
          <p:nvPr/>
        </p:nvSpPr>
        <p:spPr>
          <a:xfrm flipV="1">
            <a:off x="3787021" y="1600200"/>
            <a:ext cx="1336596" cy="990600"/>
          </a:xfrm>
          <a:prstGeom prst="line">
            <a:avLst/>
          </a:prstGeom>
          <a:ln w="38100" cap="flat" cmpd="sng">
            <a:solidFill>
              <a:srgbClr val="EA18F2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064" name="直接连接符 105490"/>
          <p:cNvSpPr/>
          <p:nvPr/>
        </p:nvSpPr>
        <p:spPr>
          <a:xfrm>
            <a:off x="5717659" y="2590800"/>
            <a:ext cx="4826595" cy="0"/>
          </a:xfrm>
          <a:prstGeom prst="line">
            <a:avLst/>
          </a:prstGeom>
          <a:ln w="9525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graphicFrame>
        <p:nvGraphicFramePr>
          <p:cNvPr id="2051" name="Object 1"/>
          <p:cNvGraphicFramePr>
            <a:graphicFrameLocks noChangeAspect="1"/>
          </p:cNvGraphicFramePr>
          <p:nvPr/>
        </p:nvGraphicFramePr>
        <p:xfrm>
          <a:off x="8019574" y="1600200"/>
          <a:ext cx="445532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r:id="rId5" imgW="457200" imgH="1085850" progId="PBrush">
                  <p:embed/>
                </p:oleObj>
              </mc:Choice>
              <mc:Fallback>
                <p:oleObj r:id="rId5" imgW="457200" imgH="108585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19574" y="1600200"/>
                        <a:ext cx="445532" cy="1905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93" name="直接连接符 105492"/>
          <p:cNvSpPr/>
          <p:nvPr/>
        </p:nvSpPr>
        <p:spPr>
          <a:xfrm>
            <a:off x="5940425" y="2133600"/>
            <a:ext cx="2153404" cy="0"/>
          </a:xfrm>
          <a:prstGeom prst="line">
            <a:avLst/>
          </a:prstGeom>
          <a:ln w="38100" cap="flat" cmpd="sng">
            <a:solidFill>
              <a:schemeClr val="accent5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066" name="椭圆 105493"/>
          <p:cNvSpPr/>
          <p:nvPr/>
        </p:nvSpPr>
        <p:spPr>
          <a:xfrm>
            <a:off x="7202765" y="2590800"/>
            <a:ext cx="74255" cy="7620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buClr>
                <a:srgbClr val="FFFFFF"/>
              </a:buClr>
            </a:pP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67" name="文本框 105494"/>
          <p:cNvSpPr txBox="1"/>
          <p:nvPr/>
        </p:nvSpPr>
        <p:spPr>
          <a:xfrm>
            <a:off x="9281914" y="2286003"/>
            <a:ext cx="5197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FF"/>
              </a:buClr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2068" name="椭圆 105495"/>
          <p:cNvSpPr/>
          <p:nvPr/>
        </p:nvSpPr>
        <p:spPr>
          <a:xfrm>
            <a:off x="9133405" y="2590800"/>
            <a:ext cx="74255" cy="7620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buClr>
                <a:srgbClr val="FFFFFF"/>
              </a:buClr>
            </a:pP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69" name="文本框 105496"/>
          <p:cNvSpPr txBox="1"/>
          <p:nvPr/>
        </p:nvSpPr>
        <p:spPr>
          <a:xfrm>
            <a:off x="6905744" y="2286003"/>
            <a:ext cx="5197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FF"/>
              </a:buClr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grpSp>
        <p:nvGrpSpPr>
          <p:cNvPr id="4" name="组合 105497"/>
          <p:cNvGrpSpPr/>
          <p:nvPr/>
        </p:nvGrpSpPr>
        <p:grpSpPr>
          <a:xfrm>
            <a:off x="7351277" y="1143000"/>
            <a:ext cx="2079149" cy="1447800"/>
            <a:chOff x="3792" y="720"/>
            <a:chExt cx="1344" cy="912"/>
          </a:xfrm>
        </p:grpSpPr>
        <p:sp>
          <p:nvSpPr>
            <p:cNvPr id="2085" name="直接连接符 105498"/>
            <p:cNvSpPr/>
            <p:nvPr/>
          </p:nvSpPr>
          <p:spPr>
            <a:xfrm flipV="1">
              <a:off x="3792" y="1344"/>
              <a:ext cx="480" cy="288"/>
            </a:xfrm>
            <a:prstGeom prst="line">
              <a:avLst/>
            </a:prstGeom>
            <a:ln w="38100" cap="flat" cmpd="sng">
              <a:solidFill>
                <a:schemeClr val="accent5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2086" name="直接连接符 105499"/>
            <p:cNvSpPr/>
            <p:nvPr/>
          </p:nvSpPr>
          <p:spPr>
            <a:xfrm flipV="1">
              <a:off x="4272" y="720"/>
              <a:ext cx="864" cy="624"/>
            </a:xfrm>
            <a:prstGeom prst="line">
              <a:avLst/>
            </a:prstGeom>
            <a:ln w="38100" cap="flat" cmpd="sng">
              <a:solidFill>
                <a:schemeClr val="accent5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</a:endParaRPr>
            </a:p>
          </p:txBody>
        </p:sp>
      </p:grpSp>
      <p:sp>
        <p:nvSpPr>
          <p:cNvPr id="105501" name="直接连接符 105500"/>
          <p:cNvSpPr/>
          <p:nvPr/>
        </p:nvSpPr>
        <p:spPr>
          <a:xfrm>
            <a:off x="8093829" y="3124200"/>
            <a:ext cx="2153404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grpSp>
        <p:nvGrpSpPr>
          <p:cNvPr id="5" name="组合 105501"/>
          <p:cNvGrpSpPr/>
          <p:nvPr/>
        </p:nvGrpSpPr>
        <p:grpSpPr>
          <a:xfrm>
            <a:off x="6682978" y="2667000"/>
            <a:ext cx="2450425" cy="1143000"/>
            <a:chOff x="3360" y="1680"/>
            <a:chExt cx="1584" cy="720"/>
          </a:xfrm>
        </p:grpSpPr>
        <p:sp>
          <p:nvSpPr>
            <p:cNvPr id="2083" name="直接连接符 105502"/>
            <p:cNvSpPr/>
            <p:nvPr/>
          </p:nvSpPr>
          <p:spPr>
            <a:xfrm flipV="1">
              <a:off x="3360" y="1968"/>
              <a:ext cx="912" cy="432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2084" name="直接连接符 105503"/>
            <p:cNvSpPr/>
            <p:nvPr/>
          </p:nvSpPr>
          <p:spPr>
            <a:xfrm flipH="1">
              <a:off x="4272" y="1680"/>
              <a:ext cx="672" cy="288"/>
            </a:xfrm>
            <a:prstGeom prst="line">
              <a:avLst/>
            </a:prstGeom>
            <a:ln w="38100" cap="rnd" cmpd="sng">
              <a:solidFill>
                <a:srgbClr val="FF3300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</a:endParaRPr>
            </a:p>
          </p:txBody>
        </p:sp>
      </p:grpSp>
      <p:sp>
        <p:nvSpPr>
          <p:cNvPr id="2073" name="椭圆 105504"/>
          <p:cNvSpPr/>
          <p:nvPr/>
        </p:nvSpPr>
        <p:spPr>
          <a:xfrm>
            <a:off x="8242341" y="2590800"/>
            <a:ext cx="74255" cy="7620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74" name="文本框 105505"/>
          <p:cNvSpPr txBox="1"/>
          <p:nvPr/>
        </p:nvSpPr>
        <p:spPr>
          <a:xfrm>
            <a:off x="8242340" y="2514603"/>
            <a:ext cx="44553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FF"/>
              </a:buClr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05507" name="直接连接符 105506"/>
          <p:cNvSpPr/>
          <p:nvPr/>
        </p:nvSpPr>
        <p:spPr>
          <a:xfrm flipV="1">
            <a:off x="6014681" y="2667000"/>
            <a:ext cx="2227659" cy="762000"/>
          </a:xfrm>
          <a:prstGeom prst="line">
            <a:avLst/>
          </a:prstGeom>
          <a:ln w="38100" cap="flat" cmpd="sng">
            <a:solidFill>
              <a:srgbClr val="EA18F2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05508" name="直接连接符 105507"/>
          <p:cNvSpPr/>
          <p:nvPr/>
        </p:nvSpPr>
        <p:spPr>
          <a:xfrm flipV="1">
            <a:off x="8242339" y="2057400"/>
            <a:ext cx="1782128" cy="609600"/>
          </a:xfrm>
          <a:prstGeom prst="line">
            <a:avLst/>
          </a:prstGeom>
          <a:ln w="38100" cap="flat" cmpd="sng">
            <a:solidFill>
              <a:srgbClr val="EA18F2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077" name="矩形 105508"/>
          <p:cNvSpPr/>
          <p:nvPr/>
        </p:nvSpPr>
        <p:spPr>
          <a:xfrm>
            <a:off x="1336595" y="354333"/>
            <a:ext cx="8465106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FFFF"/>
              </a:buClr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考点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2  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凸透镜、凹透镜的三条特殊光线</a:t>
            </a:r>
          </a:p>
        </p:txBody>
      </p:sp>
    </p:spTree>
    <p:extLst>
      <p:ext uri="{BB962C8B-B14F-4D97-AF65-F5344CB8AC3E}">
        <p14:creationId xmlns:p14="http://schemas.microsoft.com/office/powerpoint/2010/main" val="1651145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5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5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5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5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5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5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custom2020508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空白演示"/>
  <p:tag name="KSO_WM_UNIT_SHOW_EDIT_AREA_INDICATION" val="1"/>
  <p:tag name="KSO_WM_UNIT_TYPE" val="a"/>
  <p:tag name="KSO_WM_UNIT_VALUE" val="2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custom20205081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输入您的封面副标题"/>
  <p:tag name="KSO_WM_UNIT_SHOW_EDIT_AREA_INDICATION" val="1"/>
  <p:tag name="KSO_WM_UNIT_TYPE" val="b"/>
  <p:tag name="KSO_WM_UNIT_VALUE" val="11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715,&quot;width&quot;:11745}"/>
  <p:tag name="REFSHAPE" val="44376789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21ccec1-9350-45b0-aec3-20dd8b89a1b6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8ef4a3a-20ba-4647-b805-4c122bd8ce4a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275,&quot;width&quot;:9477.4992125984245}"/>
  <p:tag name="REFSHAPE" val="43562479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2033</Words>
  <Application>Microsoft Office PowerPoint</Application>
  <PresentationFormat>自定义</PresentationFormat>
  <Paragraphs>174</Paragraphs>
  <Slides>25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8" baseType="lpstr">
      <vt:lpstr>Office 主题</vt:lpstr>
      <vt:lpstr>Office 主题​​</vt:lpstr>
      <vt:lpstr>MSPhotoEd.3</vt:lpstr>
      <vt:lpstr>第十一讲 透镜及其应用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第九讲  声与电磁波</dc:title>
  <dc:creator>Administrator</dc:creator>
  <cp:lastModifiedBy>User</cp:lastModifiedBy>
  <cp:revision>3</cp:revision>
  <dcterms:created xsi:type="dcterms:W3CDTF">2021-02-23T00:55:28Z</dcterms:created>
  <dcterms:modified xsi:type="dcterms:W3CDTF">2021-02-23T00:58:46Z</dcterms:modified>
</cp:coreProperties>
</file>