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sldIdLst>
    <p:sldId id="493" r:id="rId2"/>
    <p:sldId id="473" r:id="rId3"/>
    <p:sldId id="459" r:id="rId4"/>
    <p:sldId id="460" r:id="rId5"/>
    <p:sldId id="413" r:id="rId6"/>
    <p:sldId id="475" r:id="rId7"/>
    <p:sldId id="484" r:id="rId8"/>
    <p:sldId id="485" r:id="rId9"/>
    <p:sldId id="486" r:id="rId10"/>
    <p:sldId id="474" r:id="rId11"/>
    <p:sldId id="488" r:id="rId12"/>
    <p:sldId id="489" r:id="rId13"/>
    <p:sldId id="490" r:id="rId14"/>
    <p:sldId id="491" r:id="rId15"/>
    <p:sldId id="492" r:id="rId16"/>
    <p:sldId id="453" r:id="rId17"/>
    <p:sldId id="371" r:id="rId18"/>
    <p:sldId id="482" r:id="rId19"/>
    <p:sldId id="483" r:id="rId20"/>
    <p:sldId id="300" r:id="rId21"/>
    <p:sldId id="472" r:id="rId22"/>
    <p:sldId id="427" r:id="rId23"/>
  </p:sldIdLst>
  <p:sldSz cx="12192000" cy="68580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32A"/>
    <a:srgbClr val="0000FF"/>
    <a:srgbClr val="FFF887"/>
    <a:srgbClr val="FFF357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40"/>
    <p:restoredTop sz="94783"/>
  </p:normalViewPr>
  <p:slideViewPr>
    <p:cSldViewPr snapToGrid="0" snapToObjects="1" showGuides="1">
      <p:cViewPr>
        <p:scale>
          <a:sx n="75" d="100"/>
          <a:sy n="75" d="100"/>
        </p:scale>
        <p:origin x="-882" y="-282"/>
      </p:cViewPr>
      <p:guideLst>
        <p:guide orient="horz" pos="20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F70007-B96F-4FCF-AAB7-88EA96D7D07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26452133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89752" y="325475"/>
            <a:ext cx="2040755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 userDrawn="1"/>
        </p:nvSpPr>
        <p:spPr>
          <a:xfrm>
            <a:off x="9861127" y="2297140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45711" rIns="45711" anchor="t" anchorCtr="0"/>
          <a:lstStyle/>
          <a:p>
            <a:pPr lvl="0"/>
            <a:r>
              <a:rPr lang="zh-CN" altLang="en-US" sz="24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6294967" y="1782176"/>
            <a:ext cx="4521200" cy="8102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1" tIns="45711" rIns="45711" bIns="45711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9582997" y="3046845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  <p:sp>
        <p:nvSpPr>
          <p:cNvPr id="11266" name="Shape 40"/>
          <p:cNvSpPr/>
          <p:nvPr userDrawn="1"/>
        </p:nvSpPr>
        <p:spPr>
          <a:xfrm>
            <a:off x="6821170" y="3816350"/>
            <a:ext cx="377380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14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5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节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课时</a:t>
            </a:r>
          </a:p>
        </p:txBody>
      </p:sp>
      <p:sp>
        <p:nvSpPr>
          <p:cNvPr id="11267" name="Shape 40"/>
          <p:cNvSpPr/>
          <p:nvPr userDrawn="1"/>
        </p:nvSpPr>
        <p:spPr>
          <a:xfrm>
            <a:off x="6116955" y="4732655"/>
            <a:ext cx="5181600" cy="570865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pPr algn="ctr"/>
            <a:r>
              <a:rPr lang="zh-CN" altLang="zh-CN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串、并联电路中的电压规律</a:t>
            </a: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92202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1" rIns="45711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54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54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1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F152F8-075C-419E-B511-F453872A5BD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80204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hf sldNum="0" hdr="0" ftr="0" dt="0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3925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17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89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1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33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53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25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1997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69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40"/>
          <p:cNvSpPr/>
          <p:nvPr/>
        </p:nvSpPr>
        <p:spPr>
          <a:xfrm>
            <a:off x="4524364" y="2928934"/>
            <a:ext cx="2934970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14</a:t>
            </a:r>
            <a:r>
              <a:rPr lang="zh-CN" altLang="en-US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章  </a:t>
            </a:r>
            <a:r>
              <a:rPr lang="zh-CN" altLang="en-US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5</a:t>
            </a:r>
            <a:r>
              <a:rPr lang="zh-CN" altLang="en-US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节</a:t>
            </a:r>
            <a:endParaRPr lang="zh-CN" altLang="zh-CN" sz="48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267" name="Shape 40"/>
          <p:cNvSpPr/>
          <p:nvPr/>
        </p:nvSpPr>
        <p:spPr>
          <a:xfrm>
            <a:off x="1879600" y="3643314"/>
            <a:ext cx="8216928" cy="1272143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测量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电压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(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2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课时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)</a:t>
            </a:r>
            <a:endParaRPr lang="zh-CN" altLang="zh-CN" sz="11500" baseline="-25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67108" y="1285860"/>
            <a:ext cx="4581525" cy="923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方正姚体" pitchFamily="2" charset="-122"/>
                <a:ea typeface="方正姚体" pitchFamily="2" charset="-122"/>
                <a:cs typeface="Arial" panose="020B0604020202020204"/>
                <a:sym typeface="Arial" panose="020B0604020202020204"/>
              </a:rPr>
              <a:t>沪科版 物理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方正姚体" pitchFamily="2" charset="-122"/>
              <a:ea typeface="方正姚体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9775" y="1209040"/>
            <a:ext cx="7743825" cy="47720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195" y="1104900"/>
            <a:ext cx="9324975" cy="46482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graphicFrame>
        <p:nvGraphicFramePr>
          <p:cNvPr id="18" name="Group 79"/>
          <p:cNvGraphicFramePr>
            <a:graphicFrameLocks noGrp="1"/>
          </p:cNvGraphicFramePr>
          <p:nvPr/>
        </p:nvGraphicFramePr>
        <p:xfrm>
          <a:off x="2485390" y="2202180"/>
          <a:ext cx="7689850" cy="2721610"/>
        </p:xfrm>
        <a:graphic>
          <a:graphicData uri="http://schemas.openxmlformats.org/drawingml/2006/table">
            <a:tbl>
              <a:tblPr/>
              <a:tblGrid>
                <a:gridCol w="2642870"/>
                <a:gridCol w="2403475"/>
                <a:gridCol w="2643505"/>
              </a:tblGrid>
              <a:tr h="1203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 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1453" marR="91453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电源两端的电压</a:t>
                      </a:r>
                      <a:r>
                        <a:rPr kumimoji="0" lang="zh-CN" alt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</a:t>
                      </a: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0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3" marR="91453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Rectangle 4"/>
          <p:cNvSpPr/>
          <p:nvPr/>
        </p:nvSpPr>
        <p:spPr>
          <a:xfrm>
            <a:off x="2051685" y="1341438"/>
            <a:ext cx="2114550" cy="73723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数据表格</a:t>
            </a:r>
          </a:p>
        </p:txBody>
      </p:sp>
      <p:sp>
        <p:nvSpPr>
          <p:cNvPr id="20" name="Rectangle 4"/>
          <p:cNvSpPr/>
          <p:nvPr/>
        </p:nvSpPr>
        <p:spPr>
          <a:xfrm>
            <a:off x="2051685" y="5139373"/>
            <a:ext cx="3563938" cy="73723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分析数据得出结论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sp>
        <p:nvSpPr>
          <p:cNvPr id="16388" name="矩形 39940"/>
          <p:cNvSpPr/>
          <p:nvPr/>
        </p:nvSpPr>
        <p:spPr>
          <a:xfrm>
            <a:off x="1992313" y="2183130"/>
            <a:ext cx="8532812" cy="13836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并联电路中各支路两端的电压都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相等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800" b="1" i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8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800" b="1" baseline="-2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grpSp>
        <p:nvGrpSpPr>
          <p:cNvPr id="17409" name="组合 3"/>
          <p:cNvGrpSpPr/>
          <p:nvPr/>
        </p:nvGrpSpPr>
        <p:grpSpPr>
          <a:xfrm>
            <a:off x="1885315" y="1684020"/>
            <a:ext cx="1714500" cy="500063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0"/>
              <a:ext cx="2632" cy="716"/>
            </a:xfrm>
            <a:prstGeom prst="flowChartDocument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b="1" strike="noStrike" noProof="1">
                <a:ea typeface="宋体" panose="02010600030101010101" pitchFamily="2" charset="-122"/>
              </a:endParaRPr>
            </a:p>
          </p:txBody>
        </p:sp>
        <p:sp>
          <p:nvSpPr>
            <p:cNvPr id="2" name="文本框 4101"/>
            <p:cNvSpPr txBox="1"/>
            <p:nvPr/>
          </p:nvSpPr>
          <p:spPr>
            <a:xfrm>
              <a:off x="1077" y="1998"/>
              <a:ext cx="2698" cy="7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anchor="t">
              <a:spAutoFit/>
            </a:bodyPr>
            <a:lstStyle/>
            <a:p>
              <a:pPr lvl="0" fontAlgn="base"/>
              <a:r>
                <a:rPr lang="zh-CN" altLang="en-US" sz="2300" b="1" strike="noStrike" noProof="1">
                  <a:solidFill>
                    <a:srgbClr val="D6F5F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讨论与交流</a:t>
              </a:r>
            </a:p>
          </p:txBody>
        </p:sp>
      </p:grpSp>
      <p:sp>
        <p:nvSpPr>
          <p:cNvPr id="17412" name="矩形 40966"/>
          <p:cNvSpPr/>
          <p:nvPr/>
        </p:nvSpPr>
        <p:spPr>
          <a:xfrm>
            <a:off x="1885950" y="2306638"/>
            <a:ext cx="87801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讨论交流如果两个用电器两端的电压相等，则这两个用电器一定是并联连接吗？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1020"/>
            <a:ext cx="3152140" cy="408305"/>
          </a:xfrm>
        </p:spPr>
        <p:txBody>
          <a:bodyPr/>
          <a:lstStyle/>
          <a:p>
            <a:pPr algn="l"/>
            <a:r>
              <a:rPr lang="zh-CN" altLang="en-US"/>
              <a:t>并联电路中的电压规律</a:t>
            </a:r>
          </a:p>
        </p:txBody>
      </p:sp>
      <p:pic>
        <p:nvPicPr>
          <p:cNvPr id="18433" name="图片 4198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955" y="2050415"/>
            <a:ext cx="7812405" cy="22790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2450465" y="1248410"/>
            <a:ext cx="90678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小希用如图所示电路来探究串联电路的电压特点。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在拆接电路时，开关必须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实验中最好选择规格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________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(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填“相同”或“不同”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的小灯泡。</a:t>
            </a:r>
          </a:p>
        </p:txBody>
      </p:sp>
      <p:sp>
        <p:nvSpPr>
          <p:cNvPr id="9" name="矩形 5"/>
          <p:cNvSpPr/>
          <p:nvPr/>
        </p:nvSpPr>
        <p:spPr>
          <a:xfrm>
            <a:off x="1146493" y="1248410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" name="Picture 15" descr="D12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045" y="2254250"/>
            <a:ext cx="2406650" cy="18230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977515" y="4309110"/>
          <a:ext cx="5589905" cy="1798320"/>
        </p:xfrm>
        <a:graphic>
          <a:graphicData uri="http://schemas.openxmlformats.org/drawingml/2006/table">
            <a:tbl>
              <a:tblPr/>
              <a:tblGrid>
                <a:gridCol w="1577975"/>
                <a:gridCol w="1339215"/>
                <a:gridCol w="1333500"/>
                <a:gridCol w="1339215"/>
              </a:tblGrid>
              <a:tr h="449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实验次数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400" b="0" i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AB</a:t>
                      </a:r>
                      <a:r>
                        <a:rPr lang="en-US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/V</a:t>
                      </a:r>
                      <a:endParaRPr lang="zh-CN" sz="2400" b="0" i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400" b="0" i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BC</a:t>
                      </a:r>
                      <a:r>
                        <a:rPr lang="en-US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/V</a:t>
                      </a:r>
                      <a:endParaRPr lang="zh-CN" sz="2400" b="0" i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U</a:t>
                      </a:r>
                      <a:r>
                        <a:rPr lang="en-US" sz="2400" b="0" i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AC</a:t>
                      </a:r>
                      <a:r>
                        <a:rPr lang="en-US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/V</a:t>
                      </a:r>
                      <a:endParaRPr lang="zh-CN" sz="2400" b="0" i="0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9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0.8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2.2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2.0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1.8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i="0" kern="100" dirty="0">
                          <a:latin typeface="微软雅黑" panose="020B0503020204020204" charset="-122"/>
                          <a:ea typeface="微软雅黑" panose="020B0503020204020204" charset="-122"/>
                          <a:cs typeface="Courier New" panose="02070309020205020404"/>
                        </a:rPr>
                        <a:t>3.0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6858635" y="1854835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断开</a:t>
            </a:r>
          </a:p>
        </p:txBody>
      </p:sp>
      <p:sp>
        <p:nvSpPr>
          <p:cNvPr id="27" name="矩形 26"/>
          <p:cNvSpPr/>
          <p:nvPr/>
        </p:nvSpPr>
        <p:spPr>
          <a:xfrm>
            <a:off x="6381115" y="2505393"/>
            <a:ext cx="8940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9466" name="矩形 5"/>
          <p:cNvSpPr/>
          <p:nvPr/>
        </p:nvSpPr>
        <p:spPr>
          <a:xfrm>
            <a:off x="370840" y="1188720"/>
            <a:ext cx="17500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564" name="TextBox 21"/>
          <p:cNvSpPr txBox="1"/>
          <p:nvPr/>
        </p:nvSpPr>
        <p:spPr>
          <a:xfrm>
            <a:off x="1803400" y="1188720"/>
            <a:ext cx="90570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某同学在探究串联电路电压的特点时，按照如图所示的电路图连好电路后，闭合开关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时，发现两灯均不亮，而电压表的指针却有明显的偏转，则造成这种现象的原因可能是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．电压表坏了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的灯丝烧断或灯座处接触不良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的灯丝烧断或灯座处接触不良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．两灯的灯丝都烧断了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23565" name="Picture 12" descr="WL22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3400" y="3410585"/>
            <a:ext cx="2707640" cy="2494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3222308" y="3175318"/>
            <a:ext cx="43942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1276" name="矩形 5"/>
          <p:cNvSpPr/>
          <p:nvPr/>
        </p:nvSpPr>
        <p:spPr>
          <a:xfrm>
            <a:off x="362903" y="1155700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9457" name="文本框 43011"/>
          <p:cNvSpPr txBox="1"/>
          <p:nvPr/>
        </p:nvSpPr>
        <p:spPr>
          <a:xfrm>
            <a:off x="1540510" y="1155700"/>
            <a:ext cx="98577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如图所示，在“研究串联电路中电压的规律”时，小雨同学用电压表测出</a:t>
            </a:r>
            <a:r>
              <a:rPr lang="en-US" altLang="zh-CN" sz="2800" b="1" i="1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i="1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两端的电压分别为</a:t>
            </a:r>
            <a:r>
              <a:rPr lang="en-US" altLang="zh-CN" sz="2800" b="1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800" b="1" i="1" baseline="-3000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ab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=3V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  <a:r>
              <a:rPr lang="en-US" altLang="zh-CN" sz="2800" b="1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800" b="1" i="1" baseline="-3000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bc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=3V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</a:t>
            </a:r>
            <a:r>
              <a:rPr lang="en-US" altLang="zh-CN" sz="2800" b="1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en-US" altLang="zh-CN" sz="2800" b="1" i="1" baseline="-30000" err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ac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=6 V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，在表中记录数据后，下步应该做的是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整理器材，分析数据，得出结论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对换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L</a:t>
            </a:r>
            <a:r>
              <a:rPr lang="en-US" altLang="zh-CN" sz="2800" b="1" baseline="-300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L</a:t>
            </a:r>
            <a:r>
              <a:rPr lang="en-US" altLang="zh-CN" sz="2800" b="1" baseline="-3000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的位置，再测出一组电压值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改变电源电压，再测出几组电压值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换用不同规格的小灯泡，再测出几组电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压值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19458" name="Image0303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1845" y="3808095"/>
            <a:ext cx="2986405" cy="1948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文本框 43013"/>
          <p:cNvSpPr txBox="1"/>
          <p:nvPr/>
        </p:nvSpPr>
        <p:spPr>
          <a:xfrm>
            <a:off x="9445308" y="2538095"/>
            <a:ext cx="43942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1276" name="矩形 5"/>
          <p:cNvSpPr/>
          <p:nvPr/>
        </p:nvSpPr>
        <p:spPr>
          <a:xfrm>
            <a:off x="386398" y="1096010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481" name="文本框 44035"/>
          <p:cNvSpPr txBox="1"/>
          <p:nvPr/>
        </p:nvSpPr>
        <p:spPr>
          <a:xfrm>
            <a:off x="1647190" y="1096010"/>
            <a:ext cx="9436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在如图所示的电路中，闭合开关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时，电压表的示数为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；若开关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断开时，电压表的示数为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，则此时灯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800" b="1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800" b="1" baseline="-30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两端的电压分别为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A.4 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V       B.2 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V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C.6 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V       D.6 V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8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V</a:t>
            </a:r>
          </a:p>
        </p:txBody>
      </p:sp>
      <p:pic>
        <p:nvPicPr>
          <p:cNvPr id="2" name="Image0304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2350" y="2839720"/>
            <a:ext cx="3083560" cy="240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文本框 44037"/>
          <p:cNvSpPr txBox="1"/>
          <p:nvPr/>
        </p:nvSpPr>
        <p:spPr>
          <a:xfrm>
            <a:off x="4004310" y="2580640"/>
            <a:ext cx="450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/>
          <p:cNvSpPr/>
          <p:nvPr/>
        </p:nvSpPr>
        <p:spPr>
          <a:xfrm>
            <a:off x="821690" y="5207636"/>
            <a:ext cx="68770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．串联电路电压会有什么关系？ </a:t>
            </a:r>
          </a:p>
        </p:txBody>
      </p:sp>
      <p:sp>
        <p:nvSpPr>
          <p:cNvPr id="20" name="Rectangle 23"/>
          <p:cNvSpPr/>
          <p:nvPr/>
        </p:nvSpPr>
        <p:spPr>
          <a:xfrm>
            <a:off x="821690" y="4560571"/>
            <a:ext cx="7343775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．为什么两灯的发光情况会不一样？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21" name="TextBox 2"/>
          <p:cNvSpPr/>
          <p:nvPr/>
        </p:nvSpPr>
        <p:spPr>
          <a:xfrm>
            <a:off x="1435735" y="1764030"/>
            <a:ext cx="5320030" cy="2249753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不同规格的两灯泡串联。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闭合开关，两灯都能发光吗？发光亮度一样吗？ </a:t>
            </a:r>
          </a:p>
        </p:txBody>
      </p:sp>
      <p:grpSp>
        <p:nvGrpSpPr>
          <p:cNvPr id="2" name="组合 17"/>
          <p:cNvGrpSpPr/>
          <p:nvPr/>
        </p:nvGrpSpPr>
        <p:grpSpPr>
          <a:xfrm>
            <a:off x="7172325" y="1764030"/>
            <a:ext cx="3933190" cy="2376170"/>
            <a:chOff x="5076056" y="2132856"/>
            <a:chExt cx="3445298" cy="2031032"/>
          </a:xfrm>
        </p:grpSpPr>
        <p:grpSp>
          <p:nvGrpSpPr>
            <p:cNvPr id="4110" name="Group 12"/>
            <p:cNvGrpSpPr/>
            <p:nvPr/>
          </p:nvGrpSpPr>
          <p:grpSpPr>
            <a:xfrm>
              <a:off x="5076056" y="2132856"/>
              <a:ext cx="3445298" cy="2031032"/>
              <a:chOff x="0" y="0"/>
              <a:chExt cx="2535" cy="1726"/>
            </a:xfrm>
          </p:grpSpPr>
          <p:pic>
            <p:nvPicPr>
              <p:cNvPr id="4113" name="Picture 3" descr="H:\2\人教教参资源\九\图\铡刀开关.JPG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59" y="1089"/>
                <a:ext cx="862" cy="5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4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9" y="23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5" name="Picture 10" descr="H:\2\人教教参资源\九\图\电池组.JPG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" y="1202"/>
                <a:ext cx="1329" cy="5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16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55" y="0"/>
                <a:ext cx="771" cy="5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7" name="未知"/>
              <p:cNvSpPr/>
              <p:nvPr/>
            </p:nvSpPr>
            <p:spPr>
              <a:xfrm>
                <a:off x="774" y="347"/>
                <a:ext cx="862" cy="260"/>
              </a:xfrm>
              <a:custGeom>
                <a:avLst/>
                <a:gdLst>
                  <a:gd name="txL" fmla="*/ 0 w 862"/>
                  <a:gd name="txT" fmla="*/ 0 h 260"/>
                  <a:gd name="txR" fmla="*/ 862 w 862"/>
                  <a:gd name="txB" fmla="*/ 260 h 260"/>
                </a:gdLst>
                <a:ahLst/>
                <a:cxnLst>
                  <a:cxn ang="0">
                    <a:pos x="0" y="16"/>
                  </a:cxn>
                  <a:cxn ang="0">
                    <a:pos x="137" y="38"/>
                  </a:cxn>
                  <a:cxn ang="0">
                    <a:pos x="318" y="243"/>
                  </a:cxn>
                  <a:cxn ang="0">
                    <a:pos x="613" y="138"/>
                  </a:cxn>
                  <a:cxn ang="0">
                    <a:pos x="752" y="25"/>
                  </a:cxn>
                  <a:cxn ang="0">
                    <a:pos x="862" y="16"/>
                  </a:cxn>
                </a:cxnLst>
                <a:rect l="txL" t="txT" r="txR" b="txB"/>
                <a:pathLst>
                  <a:path w="862" h="260">
                    <a:moveTo>
                      <a:pt x="0" y="16"/>
                    </a:moveTo>
                    <a:cubicBezTo>
                      <a:pt x="42" y="8"/>
                      <a:pt x="84" y="0"/>
                      <a:pt x="137" y="38"/>
                    </a:cubicBezTo>
                    <a:cubicBezTo>
                      <a:pt x="190" y="76"/>
                      <a:pt x="239" y="226"/>
                      <a:pt x="318" y="243"/>
                    </a:cubicBezTo>
                    <a:cubicBezTo>
                      <a:pt x="397" y="260"/>
                      <a:pt x="541" y="174"/>
                      <a:pt x="613" y="138"/>
                    </a:cubicBezTo>
                    <a:cubicBezTo>
                      <a:pt x="685" y="102"/>
                      <a:pt x="710" y="45"/>
                      <a:pt x="752" y="25"/>
                    </a:cubicBezTo>
                    <a:cubicBezTo>
                      <a:pt x="794" y="5"/>
                      <a:pt x="839" y="18"/>
                      <a:pt x="862" y="16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18" name="未知"/>
              <p:cNvSpPr/>
              <p:nvPr/>
            </p:nvSpPr>
            <p:spPr>
              <a:xfrm>
                <a:off x="0" y="385"/>
                <a:ext cx="263" cy="1139"/>
              </a:xfrm>
              <a:custGeom>
                <a:avLst/>
                <a:gdLst>
                  <a:gd name="txL" fmla="*/ 0 w 263"/>
                  <a:gd name="txT" fmla="*/ 0 h 1139"/>
                  <a:gd name="txR" fmla="*/ 263 w 263"/>
                  <a:gd name="txB" fmla="*/ 1139 h 1139"/>
                </a:gdLst>
                <a:ahLst/>
                <a:cxnLst>
                  <a:cxn ang="0">
                    <a:pos x="263" y="0"/>
                  </a:cxn>
                  <a:cxn ang="0">
                    <a:pos x="177" y="86"/>
                  </a:cxn>
                  <a:cxn ang="0">
                    <a:pos x="229" y="363"/>
                  </a:cxn>
                  <a:cxn ang="0">
                    <a:pos x="38" y="643"/>
                  </a:cxn>
                  <a:cxn ang="0">
                    <a:pos x="10" y="868"/>
                  </a:cxn>
                  <a:cxn ang="0">
                    <a:pos x="96" y="1000"/>
                  </a:cxn>
                  <a:cxn ang="0">
                    <a:pos x="129" y="1139"/>
                  </a:cxn>
                </a:cxnLst>
                <a:rect l="txL" t="txT" r="txR" b="txB"/>
                <a:pathLst>
                  <a:path w="263" h="1139">
                    <a:moveTo>
                      <a:pt x="263" y="0"/>
                    </a:moveTo>
                    <a:cubicBezTo>
                      <a:pt x="249" y="14"/>
                      <a:pt x="183" y="26"/>
                      <a:pt x="177" y="86"/>
                    </a:cubicBezTo>
                    <a:cubicBezTo>
                      <a:pt x="171" y="146"/>
                      <a:pt x="252" y="270"/>
                      <a:pt x="229" y="363"/>
                    </a:cubicBezTo>
                    <a:cubicBezTo>
                      <a:pt x="206" y="456"/>
                      <a:pt x="74" y="559"/>
                      <a:pt x="38" y="643"/>
                    </a:cubicBezTo>
                    <a:cubicBezTo>
                      <a:pt x="2" y="727"/>
                      <a:pt x="0" y="809"/>
                      <a:pt x="10" y="868"/>
                    </a:cubicBezTo>
                    <a:cubicBezTo>
                      <a:pt x="20" y="927"/>
                      <a:pt x="76" y="955"/>
                      <a:pt x="96" y="1000"/>
                    </a:cubicBezTo>
                    <a:cubicBezTo>
                      <a:pt x="116" y="1045"/>
                      <a:pt x="122" y="1110"/>
                      <a:pt x="129" y="1139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19" name="未知"/>
              <p:cNvSpPr/>
              <p:nvPr/>
            </p:nvSpPr>
            <p:spPr>
              <a:xfrm>
                <a:off x="2060" y="325"/>
                <a:ext cx="475" cy="1179"/>
              </a:xfrm>
              <a:custGeom>
                <a:avLst/>
                <a:gdLst>
                  <a:gd name="txL" fmla="*/ 0 w 475"/>
                  <a:gd name="txT" fmla="*/ 0 h 1179"/>
                  <a:gd name="txR" fmla="*/ 475 w 475"/>
                  <a:gd name="txB" fmla="*/ 1179 h 1179"/>
                </a:gdLst>
                <a:ahLst/>
                <a:cxnLst>
                  <a:cxn ang="0">
                    <a:pos x="287" y="1179"/>
                  </a:cxn>
                  <a:cxn ang="0">
                    <a:pos x="452" y="1034"/>
                  </a:cxn>
                  <a:cxn ang="0">
                    <a:pos x="426" y="676"/>
                  </a:cxn>
                  <a:cxn ang="0">
                    <a:pos x="241" y="305"/>
                  </a:cxn>
                  <a:cxn ang="0">
                    <a:pos x="39" y="106"/>
                  </a:cxn>
                  <a:cxn ang="0">
                    <a:pos x="9" y="0"/>
                  </a:cxn>
                </a:cxnLst>
                <a:rect l="txL" t="txT" r="txR" b="txB"/>
                <a:pathLst>
                  <a:path w="475" h="1179">
                    <a:moveTo>
                      <a:pt x="287" y="1179"/>
                    </a:moveTo>
                    <a:cubicBezTo>
                      <a:pt x="314" y="1155"/>
                      <a:pt x="429" y="1118"/>
                      <a:pt x="452" y="1034"/>
                    </a:cubicBezTo>
                    <a:cubicBezTo>
                      <a:pt x="475" y="950"/>
                      <a:pt x="461" y="798"/>
                      <a:pt x="426" y="676"/>
                    </a:cubicBezTo>
                    <a:cubicBezTo>
                      <a:pt x="391" y="554"/>
                      <a:pt x="305" y="400"/>
                      <a:pt x="241" y="305"/>
                    </a:cubicBezTo>
                    <a:cubicBezTo>
                      <a:pt x="177" y="210"/>
                      <a:pt x="78" y="157"/>
                      <a:pt x="39" y="106"/>
                    </a:cubicBezTo>
                    <a:cubicBezTo>
                      <a:pt x="0" y="55"/>
                      <a:pt x="15" y="22"/>
                      <a:pt x="9" y="0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20" name="未知"/>
              <p:cNvSpPr/>
              <p:nvPr/>
            </p:nvSpPr>
            <p:spPr>
              <a:xfrm>
                <a:off x="1215" y="1472"/>
                <a:ext cx="642" cy="207"/>
              </a:xfrm>
              <a:custGeom>
                <a:avLst/>
                <a:gdLst>
                  <a:gd name="txL" fmla="*/ 0 w 642"/>
                  <a:gd name="txT" fmla="*/ 0 h 207"/>
                  <a:gd name="txR" fmla="*/ 642 w 642"/>
                  <a:gd name="txB" fmla="*/ 207 h 207"/>
                </a:gdLst>
                <a:ahLst/>
                <a:cxnLst>
                  <a:cxn ang="0">
                    <a:pos x="0" y="85"/>
                  </a:cxn>
                  <a:cxn ang="0">
                    <a:pos x="225" y="198"/>
                  </a:cxn>
                  <a:cxn ang="0">
                    <a:pos x="573" y="29"/>
                  </a:cxn>
                  <a:cxn ang="0">
                    <a:pos x="639" y="22"/>
                  </a:cxn>
                </a:cxnLst>
                <a:rect l="txL" t="txT" r="txR" b="txB"/>
                <a:pathLst>
                  <a:path w="642" h="207">
                    <a:moveTo>
                      <a:pt x="0" y="85"/>
                    </a:moveTo>
                    <a:cubicBezTo>
                      <a:pt x="37" y="104"/>
                      <a:pt x="130" y="207"/>
                      <a:pt x="225" y="198"/>
                    </a:cubicBezTo>
                    <a:cubicBezTo>
                      <a:pt x="320" y="189"/>
                      <a:pt x="504" y="58"/>
                      <a:pt x="573" y="29"/>
                    </a:cubicBezTo>
                    <a:cubicBezTo>
                      <a:pt x="642" y="0"/>
                      <a:pt x="625" y="24"/>
                      <a:pt x="639" y="22"/>
                    </a:cubicBezTo>
                  </a:path>
                </a:pathLst>
              </a:custGeom>
              <a:noFill/>
              <a:ln w="28575" cap="flat" cmpd="sng">
                <a:solidFill>
                  <a:srgbClr val="0033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8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111" name="Text Box 31"/>
            <p:cNvSpPr txBox="1"/>
            <p:nvPr/>
          </p:nvSpPr>
          <p:spPr>
            <a:xfrm>
              <a:off x="5652492" y="2668850"/>
              <a:ext cx="647700" cy="4461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</a:rPr>
                <a:t>L</a:t>
              </a:r>
              <a:r>
                <a:rPr lang="en-US" altLang="zh-CN" sz="2800" b="1" baseline="-25000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12" name="Text Box 32"/>
            <p:cNvSpPr txBox="1"/>
            <p:nvPr/>
          </p:nvSpPr>
          <p:spPr>
            <a:xfrm>
              <a:off x="7452692" y="2668850"/>
              <a:ext cx="647700" cy="4461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</a:rPr>
                <a:t>L</a:t>
              </a:r>
              <a:r>
                <a:rPr lang="en-US" altLang="zh-CN" sz="2800" b="1" baseline="-25000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5280" y="1961515"/>
            <a:ext cx="6141720" cy="31369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523365" y="1374140"/>
            <a:ext cx="962215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理解电压的规律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并联电路各支路两端的电压一定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。串联电路中各部分电路两端的电压有可能相等，也有可能不相等，但总电压一定等于各部分电路电压之和。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由电压的关系判断电路的连接方式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若已知两用电器电压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不相等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，则可判定为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；若仅知两用电器两端的电压相等，则不能判断它们的连接方式。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charRg st="12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91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charRg st="91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11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charRg st="111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96390" y="967423"/>
            <a:ext cx="720090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串联和并联电路中电压的规律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596390" y="1852295"/>
          <a:ext cx="8998585" cy="4737735"/>
        </p:xfrm>
        <a:graphic>
          <a:graphicData uri="http://schemas.openxmlformats.org/drawingml/2006/table">
            <a:tbl>
              <a:tblPr/>
              <a:tblGrid>
                <a:gridCol w="1125855"/>
                <a:gridCol w="3373755"/>
                <a:gridCol w="2386330"/>
                <a:gridCol w="2112645"/>
              </a:tblGrid>
              <a:tr h="4305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电路图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电压规律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6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文字表达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公式表达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22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串联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串联电路中，总电压等于各用电器两端电压之和。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400" b="1" kern="1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＋</a:t>
                      </a:r>
                      <a:r>
                        <a:rPr lang="en-US" sz="2400" b="1" i="1" kern="1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1" kern="100" baseline="-250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3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并联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电路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Courier New" panose="02070309020205020404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并联电路中，各支路两端电压相等，且等于电源电压。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sz="2400" b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1" i="1" kern="1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1" kern="100" baseline="-25000" dirty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sz="2400" b="1" kern="1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＝</a:t>
                      </a:r>
                      <a:r>
                        <a:rPr lang="en-US" sz="2400" b="1" i="1" kern="1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en-US" sz="2400" b="1" kern="100" baseline="-25000" dirty="0" smtClean="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zh-CN" sz="2400" b="1" kern="100" dirty="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" name="Picture 2" descr="C:\Users\Administrator\Desktop\物理九上R资源+脚本12.31\W34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562033" y="2928938"/>
            <a:ext cx="1477962" cy="1350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1" descr="C:\Users\Administrator\Desktop\物理九上R资源+脚本12.31\W343A.tif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 rot="5400000">
            <a:off x="3500438" y="4710430"/>
            <a:ext cx="1601787" cy="133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4671378" y="1644015"/>
            <a:ext cx="20145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7171" name="文本框 99"/>
          <p:cNvSpPr txBox="1"/>
          <p:nvPr/>
        </p:nvSpPr>
        <p:spPr>
          <a:xfrm>
            <a:off x="1983105" y="2891790"/>
            <a:ext cx="82264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微软雅黑" panose="020B0503020204020204" charset="-122"/>
              </a:rPr>
              <a:t>1.通过实验探究，总结出串联电路中的电压关系。 </a:t>
            </a:r>
          </a:p>
          <a:p>
            <a:pPr>
              <a:lnSpc>
                <a:spcPct val="150000"/>
              </a:lnSpc>
            </a:pPr>
            <a:r>
              <a:rPr sz="2800" b="1" dirty="0">
                <a:latin typeface="宋体" panose="02010600030101010101" pitchFamily="2" charset="-122"/>
                <a:ea typeface="微软雅黑" panose="020B0503020204020204" charset="-122"/>
              </a:rPr>
              <a:t>2.通过实验探究，总结出并联电路中的电压关系。</a:t>
            </a:r>
            <a:r>
              <a:rPr lang="zh-CN" altLang="en-US" sz="2800" b="1" dirty="0">
                <a:latin typeface="宋体" panose="02010600030101010101" pitchFamily="2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AutoShape 2"/>
          <p:cNvSpPr/>
          <p:nvPr/>
        </p:nvSpPr>
        <p:spPr>
          <a:xfrm flipH="1">
            <a:off x="1713230" y="1617980"/>
            <a:ext cx="3346450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 noChangeArrowheads="1"/>
          </p:cNvSpPr>
          <p:nvPr/>
        </p:nvSpPr>
        <p:spPr bwMode="gray">
          <a:xfrm>
            <a:off x="1382713" y="143224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buNone/>
            </a:pPr>
            <a:r>
              <a:rPr lang="en-US" altLang="ko-KR" sz="2800" b="1" dirty="0">
                <a:solidFill>
                  <a:srgbClr val="FFFFFF"/>
                </a:solidFill>
                <a:latin typeface="Arial" panose="020B0604020202020204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5138" name="文本框 28"/>
          <p:cNvSpPr txBox="1"/>
          <p:nvPr/>
        </p:nvSpPr>
        <p:spPr>
          <a:xfrm>
            <a:off x="2160905" y="1505903"/>
            <a:ext cx="272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  <a:sym typeface="+mn-ea"/>
              </a:rPr>
              <a:t>串联电路中的电压规律</a:t>
            </a:r>
          </a:p>
        </p:txBody>
      </p:sp>
      <p:grpSp>
        <p:nvGrpSpPr>
          <p:cNvPr id="3" name="Group 5"/>
          <p:cNvGrpSpPr/>
          <p:nvPr/>
        </p:nvGrpSpPr>
        <p:grpSpPr>
          <a:xfrm>
            <a:off x="6135370" y="2342515"/>
            <a:ext cx="4377055" cy="2940050"/>
            <a:chOff x="0" y="89"/>
            <a:chExt cx="2359" cy="1634"/>
          </a:xfrm>
        </p:grpSpPr>
        <p:sp>
          <p:nvSpPr>
            <p:cNvPr id="5143" name="Rectangle 6"/>
            <p:cNvSpPr/>
            <p:nvPr/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5144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45" name="Text Box 8"/>
            <p:cNvSpPr txBox="1"/>
            <p:nvPr/>
          </p:nvSpPr>
          <p:spPr>
            <a:xfrm>
              <a:off x="1585" y="89"/>
              <a:ext cx="274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5146" name="Group 9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5159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160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1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47" name="Group 13"/>
            <p:cNvGrpSpPr/>
            <p:nvPr/>
          </p:nvGrpSpPr>
          <p:grpSpPr>
            <a:xfrm>
              <a:off x="1588" y="1383"/>
              <a:ext cx="85" cy="340"/>
              <a:chOff x="0" y="0"/>
              <a:chExt cx="85" cy="340"/>
            </a:xfrm>
          </p:grpSpPr>
          <p:sp>
            <p:nvSpPr>
              <p:cNvPr id="5156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157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8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48" name="AutoShape 21"/>
            <p:cNvSpPr/>
            <p:nvPr/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49" name="Oval 18"/>
            <p:cNvSpPr/>
            <p:nvPr/>
          </p:nvSpPr>
          <p:spPr>
            <a:xfrm>
              <a:off x="275" y="439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5150" name="Text Box 19"/>
            <p:cNvSpPr txBox="1"/>
            <p:nvPr/>
          </p:nvSpPr>
          <p:spPr>
            <a:xfrm>
              <a:off x="205" y="499"/>
              <a:ext cx="231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</a:rPr>
                <a:t>A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5151" name="Oval 20"/>
            <p:cNvSpPr/>
            <p:nvPr/>
          </p:nvSpPr>
          <p:spPr>
            <a:xfrm>
              <a:off x="1203" y="445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5152" name="Text Box 21"/>
            <p:cNvSpPr txBox="1"/>
            <p:nvPr/>
          </p:nvSpPr>
          <p:spPr>
            <a:xfrm>
              <a:off x="1135" y="476"/>
              <a:ext cx="222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</a:rPr>
                <a:t>B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5153" name="Oval 22"/>
            <p:cNvSpPr/>
            <p:nvPr/>
          </p:nvSpPr>
          <p:spPr>
            <a:xfrm>
              <a:off x="2067" y="447"/>
              <a:ext cx="68" cy="68"/>
            </a:xfrm>
            <a:prstGeom prst="ellipse">
              <a:avLst/>
            </a:prstGeom>
            <a:solidFill>
              <a:srgbClr val="CC00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5154" name="Text Box 23"/>
            <p:cNvSpPr txBox="1"/>
            <p:nvPr/>
          </p:nvSpPr>
          <p:spPr>
            <a:xfrm>
              <a:off x="1991" y="476"/>
              <a:ext cx="231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</a:rPr>
                <a:t>C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5155" name="Text Box 24"/>
            <p:cNvSpPr txBox="1"/>
            <p:nvPr/>
          </p:nvSpPr>
          <p:spPr>
            <a:xfrm>
              <a:off x="613" y="89"/>
              <a:ext cx="274" cy="2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55" name="Rectangle 25"/>
          <p:cNvSpPr/>
          <p:nvPr/>
        </p:nvSpPr>
        <p:spPr>
          <a:xfrm>
            <a:off x="1483995" y="4153535"/>
            <a:ext cx="400177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设计实验电路并画出电路图。 </a:t>
            </a:r>
          </a:p>
        </p:txBody>
      </p:sp>
      <p:sp>
        <p:nvSpPr>
          <p:cNvPr id="56" name="Rectangle 4"/>
          <p:cNvSpPr/>
          <p:nvPr/>
        </p:nvSpPr>
        <p:spPr>
          <a:xfrm>
            <a:off x="1483678" y="2618423"/>
            <a:ext cx="2114550" cy="73723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猜想假设</a:t>
            </a:r>
          </a:p>
        </p:txBody>
      </p:sp>
      <p:sp>
        <p:nvSpPr>
          <p:cNvPr id="57" name="Rectangle 4"/>
          <p:cNvSpPr/>
          <p:nvPr/>
        </p:nvSpPr>
        <p:spPr>
          <a:xfrm>
            <a:off x="1483678" y="3393758"/>
            <a:ext cx="2114550" cy="73723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设计实验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串联电路中的电压规律</a:t>
            </a:r>
          </a:p>
        </p:txBody>
      </p:sp>
      <p:sp>
        <p:nvSpPr>
          <p:cNvPr id="38" name="Rectangle 3"/>
          <p:cNvSpPr/>
          <p:nvPr/>
        </p:nvSpPr>
        <p:spPr>
          <a:xfrm>
            <a:off x="1628775" y="1208405"/>
            <a:ext cx="95802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实验步骤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．调节电压表指针指零，检查器材；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2．按照电路图连接电路。断开开关，检查电路；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3．用电压表测量灯L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两端的电压，记为</a:t>
            </a:r>
            <a:r>
              <a:rPr lang="zh-CN" altLang="en-US" sz="28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4．用电压表测量灯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两端的电压，记为</a:t>
            </a:r>
            <a:r>
              <a:rPr lang="zh-CN" altLang="en-US" sz="28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，测量灯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aseline="-25000" dirty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两端的总电压为</a:t>
            </a:r>
            <a:r>
              <a:rPr lang="zh-CN" altLang="en-US" sz="28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，记入表格；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5．更换灯泡，重复步骤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、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charset="-122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charset="-122"/>
              </a:rPr>
              <a:t>．总结总电压和分电压关系。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charRg st="7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122" end="1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charRg st="122" end="1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charRg st="138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串联电路中的电压规律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1660" y="1581150"/>
            <a:ext cx="8105775" cy="36957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串联电路中的电压规律</a:t>
            </a:r>
          </a:p>
        </p:txBody>
      </p:sp>
      <p:graphicFrame>
        <p:nvGraphicFramePr>
          <p:cNvPr id="53" name="Group 78"/>
          <p:cNvGraphicFramePr>
            <a:graphicFrameLocks noGrp="1"/>
          </p:cNvGraphicFramePr>
          <p:nvPr/>
        </p:nvGraphicFramePr>
        <p:xfrm>
          <a:off x="2343150" y="2349500"/>
          <a:ext cx="8161655" cy="24638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869440"/>
                <a:gridCol w="1732280"/>
                <a:gridCol w="2644140"/>
                <a:gridCol w="1915795"/>
              </a:tblGrid>
              <a:tr h="12109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 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两灯串联部分两端的总电压 </a:t>
                      </a: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 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 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电源两端的电压</a:t>
                      </a:r>
                      <a:r>
                        <a:rPr kumimoji="0" lang="zh-CN" alt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</a:t>
                      </a: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51" marR="91451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" name="Rectangle 4"/>
          <p:cNvSpPr/>
          <p:nvPr/>
        </p:nvSpPr>
        <p:spPr>
          <a:xfrm>
            <a:off x="2280920" y="1527175"/>
            <a:ext cx="2114550" cy="73723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记录数据</a:t>
            </a:r>
          </a:p>
        </p:txBody>
      </p:sp>
      <p:sp>
        <p:nvSpPr>
          <p:cNvPr id="55" name="Rectangle 32"/>
          <p:cNvSpPr/>
          <p:nvPr/>
        </p:nvSpPr>
        <p:spPr>
          <a:xfrm>
            <a:off x="2280920" y="4653280"/>
            <a:ext cx="35477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分析数据得出结论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串联电路中的电压规律</a:t>
            </a:r>
          </a:p>
        </p:txBody>
      </p:sp>
      <p:grpSp>
        <p:nvGrpSpPr>
          <p:cNvPr id="10243" name="组 23"/>
          <p:cNvGrpSpPr/>
          <p:nvPr/>
        </p:nvGrpSpPr>
        <p:grpSpPr>
          <a:xfrm>
            <a:off x="4860925" y="1253173"/>
            <a:ext cx="2022574" cy="553085"/>
            <a:chOff x="3437515" y="1408557"/>
            <a:chExt cx="2021698" cy="553007"/>
          </a:xfrm>
        </p:grpSpPr>
        <p:sp>
          <p:nvSpPr>
            <p:cNvPr id="10278" name="文本框 24"/>
            <p:cNvSpPr txBox="1"/>
            <p:nvPr/>
          </p:nvSpPr>
          <p:spPr>
            <a:xfrm>
              <a:off x="3933969" y="1408557"/>
              <a:ext cx="1525244" cy="5530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0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归</a:t>
              </a:r>
              <a:r>
                <a:rPr lang="en-US" altLang="zh-CN" sz="30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   </a:t>
              </a:r>
              <a:r>
                <a:rPr lang="zh-CN" altLang="en-US" sz="3000" b="1" dirty="0">
                  <a:solidFill>
                    <a:srgbClr val="008000"/>
                  </a:solidFill>
                  <a:latin typeface="Adobe 黑体 Std R" pitchFamily="34" charset="-122"/>
                  <a:ea typeface="Adobe 黑体 Std R" pitchFamily="34" charset="-122"/>
                </a:rPr>
                <a:t>纳</a:t>
              </a:r>
            </a:p>
          </p:txBody>
        </p:sp>
        <p:pic>
          <p:nvPicPr>
            <p:cNvPr id="10279" name="Picture 6" descr="BS00554_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0" name="直接连接符 19"/>
          <p:cNvCxnSpPr/>
          <p:nvPr/>
        </p:nvCxnSpPr>
        <p:spPr>
          <a:xfrm flipH="1">
            <a:off x="2181225" y="1866265"/>
            <a:ext cx="7269480" cy="127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22"/>
          <p:cNvSpPr/>
          <p:nvPr/>
        </p:nvSpPr>
        <p:spPr>
          <a:xfrm>
            <a:off x="2657475" y="2134235"/>
            <a:ext cx="8228330" cy="73723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串联电路总电压等于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各部分两端电压之和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。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943668" y="2930525"/>
            <a:ext cx="3744912" cy="2736850"/>
            <a:chOff x="0" y="0"/>
            <a:chExt cx="2359" cy="1724"/>
          </a:xfrm>
        </p:grpSpPr>
        <p:sp>
          <p:nvSpPr>
            <p:cNvPr id="10263" name="Rectangle 5"/>
            <p:cNvSpPr/>
            <p:nvPr/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400" dirty="0">
                <a:latin typeface="Arial" panose="020B0604020202020204" pitchFamily="34" charset="0"/>
              </a:endParaRPr>
            </a:p>
          </p:txBody>
        </p:sp>
        <p:sp>
          <p:nvSpPr>
            <p:cNvPr id="10264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65" name="Text Box 7"/>
            <p:cNvSpPr txBox="1"/>
            <p:nvPr/>
          </p:nvSpPr>
          <p:spPr>
            <a:xfrm>
              <a:off x="1542" y="0"/>
              <a:ext cx="30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2</a:t>
              </a:r>
            </a:p>
          </p:txBody>
        </p:sp>
        <p:grpSp>
          <p:nvGrpSpPr>
            <p:cNvPr id="10266" name="Group 8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10273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74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5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267" name="Group 12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10270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2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271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72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68" name="AutoShape 21"/>
            <p:cNvSpPr/>
            <p:nvPr/>
          </p:nvSpPr>
          <p:spPr>
            <a:xfrm>
              <a:off x="1551" y="318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2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269" name="Text Box 17"/>
            <p:cNvSpPr txBox="1"/>
            <p:nvPr/>
          </p:nvSpPr>
          <p:spPr>
            <a:xfrm>
              <a:off x="613" y="0"/>
              <a:ext cx="30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9" name="Rectangle 31"/>
          <p:cNvSpPr>
            <a:spLocks noChangeArrowheads="1"/>
          </p:cNvSpPr>
          <p:nvPr/>
        </p:nvSpPr>
        <p:spPr bwMode="auto">
          <a:xfrm>
            <a:off x="4375468" y="5738813"/>
            <a:ext cx="2519363" cy="7372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U=U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28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+U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+mn-cs"/>
              </a:rPr>
              <a:t>2</a:t>
            </a:r>
          </a:p>
        </p:txBody>
      </p:sp>
      <p:sp>
        <p:nvSpPr>
          <p:cNvPr id="70" name="Line 19"/>
          <p:cNvSpPr/>
          <p:nvPr/>
        </p:nvSpPr>
        <p:spPr>
          <a:xfrm>
            <a:off x="5780405" y="3921125"/>
            <a:ext cx="0" cy="73025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" name="Line 20"/>
          <p:cNvSpPr/>
          <p:nvPr/>
        </p:nvSpPr>
        <p:spPr>
          <a:xfrm>
            <a:off x="3980180" y="4471988"/>
            <a:ext cx="1727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72" name="Line 21"/>
          <p:cNvSpPr/>
          <p:nvPr/>
        </p:nvSpPr>
        <p:spPr>
          <a:xfrm>
            <a:off x="5888355" y="4508500"/>
            <a:ext cx="1727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73" name="Line 22"/>
          <p:cNvSpPr/>
          <p:nvPr/>
        </p:nvSpPr>
        <p:spPr>
          <a:xfrm>
            <a:off x="4016693" y="5084763"/>
            <a:ext cx="3492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74" name="Rectangle 23"/>
          <p:cNvSpPr/>
          <p:nvPr/>
        </p:nvSpPr>
        <p:spPr>
          <a:xfrm>
            <a:off x="5564505" y="4797425"/>
            <a:ext cx="439420" cy="737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</a:p>
        </p:txBody>
      </p:sp>
      <p:sp>
        <p:nvSpPr>
          <p:cNvPr id="75" name="Rectangle 24"/>
          <p:cNvSpPr/>
          <p:nvPr/>
        </p:nvSpPr>
        <p:spPr>
          <a:xfrm>
            <a:off x="4700905" y="4221163"/>
            <a:ext cx="554990" cy="737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8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</a:p>
        </p:txBody>
      </p:sp>
      <p:sp>
        <p:nvSpPr>
          <p:cNvPr id="76" name="Rectangle 25"/>
          <p:cNvSpPr/>
          <p:nvPr/>
        </p:nvSpPr>
        <p:spPr>
          <a:xfrm>
            <a:off x="6428105" y="4221163"/>
            <a:ext cx="554990" cy="737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i="1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  <a:r>
              <a:rPr lang="zh-CN" altLang="en-US" sz="28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endParaRPr lang="en-US" altLang="zh-CN" sz="2800" b="1" baseline="-25000" dirty="0">
              <a:solidFill>
                <a:srgbClr val="CC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  <p:bldP spid="7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AutoShape 2"/>
          <p:cNvSpPr/>
          <p:nvPr/>
        </p:nvSpPr>
        <p:spPr>
          <a:xfrm flipH="1">
            <a:off x="1818640" y="1583690"/>
            <a:ext cx="3409315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1488123" y="139922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17422" name="文本框 28"/>
          <p:cNvSpPr txBox="1"/>
          <p:nvPr/>
        </p:nvSpPr>
        <p:spPr>
          <a:xfrm>
            <a:off x="2352993" y="1511618"/>
            <a:ext cx="272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并</a:t>
            </a:r>
            <a:r>
              <a:rPr lang="zh-CN" altLang="zh-CN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联电路中的电压规律</a:t>
            </a:r>
            <a:endParaRPr lang="en-US" altLang="zh-CN" sz="2000" b="1" dirty="0">
              <a:solidFill>
                <a:srgbClr val="FFFF00"/>
              </a:solidFill>
              <a:latin typeface="Adobe 黑体 Std R" pitchFamily="34" charset="-122"/>
              <a:ea typeface="微软雅黑" panose="020B0503020204020204" charset="-122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6852920" y="2232660"/>
            <a:ext cx="3478530" cy="3584575"/>
            <a:chOff x="0" y="0"/>
            <a:chExt cx="1838" cy="1825"/>
          </a:xfrm>
        </p:grpSpPr>
        <p:sp>
          <p:nvSpPr>
            <p:cNvPr id="17428" name="Rectangle 6"/>
            <p:cNvSpPr/>
            <p:nvPr/>
          </p:nvSpPr>
          <p:spPr>
            <a:xfrm>
              <a:off x="0" y="658"/>
              <a:ext cx="1838" cy="99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17429" name="Rectangle 7"/>
            <p:cNvSpPr/>
            <p:nvPr/>
          </p:nvSpPr>
          <p:spPr>
            <a:xfrm>
              <a:off x="386" y="340"/>
              <a:ext cx="1089" cy="635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17430" name="AutoShape 187"/>
            <p:cNvSpPr/>
            <p:nvPr/>
          </p:nvSpPr>
          <p:spPr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17431" name="AutoShape 187"/>
            <p:cNvSpPr/>
            <p:nvPr/>
          </p:nvSpPr>
          <p:spPr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grpSp>
          <p:nvGrpSpPr>
            <p:cNvPr id="17432" name="Group 10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17441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442" name="Line 24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3" name="Line 25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33" name="Text Box 109"/>
            <p:cNvSpPr txBox="1"/>
            <p:nvPr/>
          </p:nvSpPr>
          <p:spPr>
            <a:xfrm>
              <a:off x="1021" y="0"/>
              <a:ext cx="341" cy="1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17434" name="Group 15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17438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439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0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sz="160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7435" name="Text Box 109"/>
            <p:cNvSpPr txBox="1"/>
            <p:nvPr/>
          </p:nvSpPr>
          <p:spPr>
            <a:xfrm>
              <a:off x="1112" y="658"/>
              <a:ext cx="341" cy="1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</a:rPr>
                <a:t>L</a:t>
              </a:r>
              <a:r>
                <a:rPr lang="en-US" altLang="zh-CN" sz="2400" b="1" baseline="-25000" dirty="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436" name="Oval 125"/>
            <p:cNvSpPr/>
            <p:nvPr/>
          </p:nvSpPr>
          <p:spPr>
            <a:xfrm rot="5400000" flipV="1">
              <a:off x="1448" y="629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sp>
          <p:nvSpPr>
            <p:cNvPr id="17437" name="Oval 125"/>
            <p:cNvSpPr/>
            <p:nvPr/>
          </p:nvSpPr>
          <p:spPr>
            <a:xfrm rot="5400000" flipV="1">
              <a:off x="348" y="629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 anchorCtr="0"/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</p:grpSp>
      <p:sp>
        <p:nvSpPr>
          <p:cNvPr id="58" name="Rectangle 4"/>
          <p:cNvSpPr/>
          <p:nvPr/>
        </p:nvSpPr>
        <p:spPr>
          <a:xfrm>
            <a:off x="1901825" y="2651125"/>
            <a:ext cx="4695825" cy="3322955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设计实验</a:t>
            </a:r>
            <a:endParaRPr lang="en-US" altLang="zh-CN" sz="28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电路图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主要步骤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注意：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电压表要选择合适的量程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Microsoft Office PowerPoint</Application>
  <PresentationFormat>自定义</PresentationFormat>
  <Paragraphs>137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Default</vt:lpstr>
      <vt:lpstr>幻灯片 1</vt:lpstr>
      <vt:lpstr>幻灯片 2</vt:lpstr>
      <vt:lpstr>幻灯片 3</vt:lpstr>
      <vt:lpstr>幻灯片 4</vt:lpstr>
      <vt:lpstr>串联电路中的电压规律</vt:lpstr>
      <vt:lpstr>串联电路中的电压规律</vt:lpstr>
      <vt:lpstr>串联电路中的电压规律</vt:lpstr>
      <vt:lpstr>串联电路中的电压规律</vt:lpstr>
      <vt:lpstr>幻灯片 9</vt:lpstr>
      <vt:lpstr>并联电路中的电压规律</vt:lpstr>
      <vt:lpstr>并联电路中的电压规律</vt:lpstr>
      <vt:lpstr>并联电路中的电压规律</vt:lpstr>
      <vt:lpstr>并联电路中的电压规律</vt:lpstr>
      <vt:lpstr>并联电路中的电压规律</vt:lpstr>
      <vt:lpstr>并联电路中的电压规律</vt:lpstr>
      <vt:lpstr>典例分析</vt:lpstr>
      <vt:lpstr>典例分析</vt:lpstr>
      <vt:lpstr>典例分析</vt:lpstr>
      <vt:lpstr>典例分析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2019-09-20T01:38:46Z</dcterms:created>
  <dcterms:modified xsi:type="dcterms:W3CDTF">2019-11-07T07:29:29Z</dcterms:modified>
</cp:coreProperties>
</file>