
<file path=[Content_Types].xml><?xml version="1.0" encoding="utf-8"?>
<Types xmlns="http://schemas.openxmlformats.org/package/2006/content-types">
  <Default Extension="bin" ContentType="application/vnd.ms-office.activeX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notesSlides/notesSlide2.xml" ContentType="application/vnd.openxmlformats-officedocument.presentationml.notesSlide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notesSlides/notesSlide3.xml" ContentType="application/vnd.openxmlformats-officedocument.presentationml.notesSlide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activeX/activeX1.xml" ContentType="application/vnd.ms-office.activeX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4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5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notesSlides/notesSlide6.xml" ContentType="application/vnd.openxmlformats-officedocument.presentationml.notesSlide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notesSlides/notesSlide7.xml" ContentType="application/vnd.openxmlformats-officedocument.presentationml.notesSlid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notesSlides/notesSlide8.xml" ContentType="application/vnd.openxmlformats-officedocument.presentationml.notesSlide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notesSlides/notesSlide9.xml" ContentType="application/vnd.openxmlformats-officedocument.presentationml.notesSlide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notesSlides/notesSlide10.xml" ContentType="application/vnd.openxmlformats-officedocument.presentationml.notesSlide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notesSlides/notesSlide11.xml" ContentType="application/vnd.openxmlformats-officedocument.presentationml.notesSlide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notesSlides/notesSlide12.xml" ContentType="application/vnd.openxmlformats-officedocument.presentationml.notesSlide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3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14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notesSlides/notesSlide15.xml" ContentType="application/vnd.openxmlformats-officedocument.presentationml.notesSlide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notesSlides/notesSlide16.xml" ContentType="application/vnd.openxmlformats-officedocument.presentationml.notesSlide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notesSlides/notesSlide17.xml" ContentType="application/vnd.openxmlformats-officedocument.presentationml.notesSlide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18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19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notesSlides/notesSlide20.xml" ContentType="application/vnd.openxmlformats-officedocument.presentationml.notesSlide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notesSlides/notesSlide21.xml" ContentType="application/vnd.openxmlformats-officedocument.presentationml.notesSlide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notesSlides/notesSlide22.xml" ContentType="application/vnd.openxmlformats-officedocument.presentationml.notesSlide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notesSlides/notesSlide23.xml" ContentType="application/vnd.openxmlformats-officedocument.presentationml.notesSlide+xml"/>
  <Override PartName="/ppt/tags/tag307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308.xml" ContentType="application/vnd.openxmlformats-officedocument.presentationml.tags+xml"/>
  <Override PartName="/ppt/tags/tag366.xml" ContentType="application/vnd.openxmlformats-officedocument.presentationml.tags+xml"/>
  <Override PartName="/ppt/tags/tag368.xml" ContentType="application/vnd.openxmlformats-officedocument.presentationml.tags+xml"/>
  <Override PartName="/ppt/tags/tag37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</p:sldMasterIdLst>
  <p:notesMasterIdLst>
    <p:notesMasterId r:id="rId37"/>
  </p:notesMasterIdLst>
  <p:sldIdLst>
    <p:sldId id="549" r:id="rId3"/>
    <p:sldId id="605" r:id="rId4"/>
    <p:sldId id="881" r:id="rId5"/>
    <p:sldId id="882" r:id="rId6"/>
    <p:sldId id="883" r:id="rId7"/>
    <p:sldId id="903" r:id="rId8"/>
    <p:sldId id="887" r:id="rId9"/>
    <p:sldId id="894" r:id="rId10"/>
    <p:sldId id="895" r:id="rId11"/>
    <p:sldId id="890" r:id="rId12"/>
    <p:sldId id="891" r:id="rId13"/>
    <p:sldId id="892" r:id="rId14"/>
    <p:sldId id="896" r:id="rId15"/>
    <p:sldId id="897" r:id="rId16"/>
    <p:sldId id="898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902" r:id="rId35"/>
    <p:sldId id="550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605"/>
            <p14:sldId id="881"/>
            <p14:sldId id="882"/>
            <p14:sldId id="883"/>
            <p14:sldId id="903"/>
            <p14:sldId id="887"/>
            <p14:sldId id="894"/>
            <p14:sldId id="895"/>
            <p14:sldId id="890"/>
            <p14:sldId id="891"/>
            <p14:sldId id="892"/>
            <p14:sldId id="896"/>
            <p14:sldId id="897"/>
            <p14:sldId id="898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902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84" d="100"/>
          <a:sy n="84" d="100"/>
        </p:scale>
        <p:origin x="42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gs" Target="tags/tag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heme" Target="../theme/theme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215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36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5" Type="http://schemas.openxmlformats.org/officeDocument/2006/relationships/slide" Target="../slides/slide22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5" Type="http://schemas.openxmlformats.org/officeDocument/2006/relationships/slide" Target="../slides/slide23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5" Type="http://schemas.openxmlformats.org/officeDocument/2006/relationships/slide" Target="../slides/slide24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56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5" Type="http://schemas.openxmlformats.org/officeDocument/2006/relationships/slide" Target="../slides/slide25.xml"/><Relationship Id="rId4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262.xml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5" Type="http://schemas.openxmlformats.org/officeDocument/2006/relationships/slide" Target="../slides/slide26.xml"/><Relationship Id="rId4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slide" Target="../slides/slide27.xml"/><Relationship Id="rId4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7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5" Type="http://schemas.openxmlformats.org/officeDocument/2006/relationships/slide" Target="../slides/slide28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280.xml"/><Relationship Id="rId2" Type="http://schemas.openxmlformats.org/officeDocument/2006/relationships/tags" Target="../tags/tag279.xml"/><Relationship Id="rId1" Type="http://schemas.openxmlformats.org/officeDocument/2006/relationships/tags" Target="../tags/tag278.xml"/><Relationship Id="rId5" Type="http://schemas.openxmlformats.org/officeDocument/2006/relationships/slide" Target="../slides/slide29.xml"/><Relationship Id="rId4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5" Type="http://schemas.openxmlformats.org/officeDocument/2006/relationships/slide" Target="../slides/slide30.xml"/><Relationship Id="rId4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99.xml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5" Type="http://schemas.openxmlformats.org/officeDocument/2006/relationships/slide" Target="../slides/slide31.xml"/><Relationship Id="rId4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7.xml"/><Relationship Id="rId5" Type="http://schemas.openxmlformats.org/officeDocument/2006/relationships/slide" Target="../slides/slide3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5" Type="http://schemas.openxmlformats.org/officeDocument/2006/relationships/slide" Target="../slides/slide9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76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93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5" Type="http://schemas.openxmlformats.org/officeDocument/2006/relationships/slide" Target="../slides/slide16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481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481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8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68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368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9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198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198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13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40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403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14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4608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608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 anchorCtr="0"/>
          <a:lstStyle/>
          <a:p>
            <a:pPr lvl="0" indent="0" algn="r"/>
            <a:fld id="{9A0DB2DC-4C9A-4742-B13C-FB6460FD3503}" type="slidenum">
              <a:rPr lang="en-US" altLang="zh-CN" sz="1200">
                <a:latin typeface="Arial" panose="020B0604020202020204" pitchFamily="34" charset="0"/>
              </a:rPr>
              <a:t>15</a:t>
            </a:fld>
            <a:endParaRPr lang="en-US" altLang="zh-CN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1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file:///D:\qq&#25991;&#20214;\712321467\Image\C2C\Image2\%7b75232B38-A165-1FB7-499C-2E1C792CACB5%7d.png" TargetMode="External"/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" name="图片 1073743875" descr="学科网 zxxk.com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3.jpe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audio" Target="../media/audio1.wav"/><Relationship Id="rId2" Type="http://schemas.openxmlformats.org/officeDocument/2006/relationships/tags" Target="../tags/tag15.xml"/><Relationship Id="rId16" Type="http://schemas.openxmlformats.org/officeDocument/2006/relationships/image" Target="../media/image6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1.xml"/><Relationship Id="rId5" Type="http://schemas.openxmlformats.org/officeDocument/2006/relationships/tags" Target="../tags/tag18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12" Type="http://schemas.openxmlformats.org/officeDocument/2006/relationships/tags" Target="../tags/tag129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tags" Target="../tags/tag128.xml"/><Relationship Id="rId5" Type="http://schemas.openxmlformats.org/officeDocument/2006/relationships/tags" Target="../tags/tag122.xml"/><Relationship Id="rId10" Type="http://schemas.openxmlformats.org/officeDocument/2006/relationships/tags" Target="../tags/tag127.xml"/><Relationship Id="rId4" Type="http://schemas.openxmlformats.org/officeDocument/2006/relationships/tags" Target="../tags/tag121.xml"/><Relationship Id="rId9" Type="http://schemas.openxmlformats.org/officeDocument/2006/relationships/tags" Target="../tags/tag126.xml"/><Relationship Id="rId1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3" Type="http://schemas.openxmlformats.org/officeDocument/2006/relationships/tags" Target="../tags/tag132.xml"/><Relationship Id="rId21" Type="http://schemas.openxmlformats.org/officeDocument/2006/relationships/image" Target="../media/image20.png"/><Relationship Id="rId7" Type="http://schemas.openxmlformats.org/officeDocument/2006/relationships/tags" Target="../tags/tag136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" Type="http://schemas.openxmlformats.org/officeDocument/2006/relationships/tags" Target="../tags/tag131.xml"/><Relationship Id="rId16" Type="http://schemas.openxmlformats.org/officeDocument/2006/relationships/tags" Target="../tags/tag144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39.xml"/><Relationship Id="rId5" Type="http://schemas.openxmlformats.org/officeDocument/2006/relationships/tags" Target="../tags/tag134.xml"/><Relationship Id="rId15" Type="http://schemas.openxmlformats.org/officeDocument/2006/relationships/tags" Target="../tags/tag143.xml"/><Relationship Id="rId10" Type="http://schemas.openxmlformats.org/officeDocument/2006/relationships/control" Target="../activeX/activeX1.xml"/><Relationship Id="rId19" Type="http://schemas.openxmlformats.org/officeDocument/2006/relationships/tags" Target="../tags/tag147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tags" Target="../tags/tag160.xml"/><Relationship Id="rId3" Type="http://schemas.openxmlformats.org/officeDocument/2006/relationships/tags" Target="../tags/tag150.xml"/><Relationship Id="rId7" Type="http://schemas.openxmlformats.org/officeDocument/2006/relationships/tags" Target="../tags/tag154.xml"/><Relationship Id="rId12" Type="http://schemas.openxmlformats.org/officeDocument/2006/relationships/tags" Target="../tags/tag159.xml"/><Relationship Id="rId17" Type="http://schemas.openxmlformats.org/officeDocument/2006/relationships/image" Target="../media/image22.png"/><Relationship Id="rId2" Type="http://schemas.openxmlformats.org/officeDocument/2006/relationships/tags" Target="../tags/tag149.xml"/><Relationship Id="rId16" Type="http://schemas.openxmlformats.org/officeDocument/2006/relationships/image" Target="../media/image21.jpeg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5" Type="http://schemas.openxmlformats.org/officeDocument/2006/relationships/tags" Target="../tags/tag152.xml"/><Relationship Id="rId15" Type="http://schemas.openxmlformats.org/officeDocument/2006/relationships/image" Target="../media/image17.jpeg"/><Relationship Id="rId10" Type="http://schemas.openxmlformats.org/officeDocument/2006/relationships/tags" Target="../tags/tag157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notesSlide" Target="../notesSlides/notesSlide4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65.xml"/><Relationship Id="rId4" Type="http://schemas.openxmlformats.org/officeDocument/2006/relationships/tags" Target="../tags/tag16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71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73.xml"/><Relationship Id="rId4" Type="http://schemas.openxmlformats.org/officeDocument/2006/relationships/tags" Target="../tags/tag17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3" Type="http://schemas.openxmlformats.org/officeDocument/2006/relationships/tags" Target="../tags/tag17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188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90.xml"/><Relationship Id="rId4" Type="http://schemas.openxmlformats.org/officeDocument/2006/relationships/tags" Target="../tags/tag1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image" Target="../media/image24.jpe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image" Target="../media/image23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202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4.xml"/><Relationship Id="rId4" Type="http://schemas.openxmlformats.org/officeDocument/2006/relationships/tags" Target="../tags/tag20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210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209.xml"/><Relationship Id="rId1" Type="http://schemas.openxmlformats.org/officeDocument/2006/relationships/tags" Target="../tags/tag208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12.xml"/><Relationship Id="rId4" Type="http://schemas.openxmlformats.org/officeDocument/2006/relationships/tags" Target="../tags/tag21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37.xml"/><Relationship Id="rId18" Type="http://schemas.openxmlformats.org/officeDocument/2006/relationships/tags" Target="../tags/tag42.xml"/><Relationship Id="rId26" Type="http://schemas.openxmlformats.org/officeDocument/2006/relationships/tags" Target="../tags/tag50.xml"/><Relationship Id="rId39" Type="http://schemas.openxmlformats.org/officeDocument/2006/relationships/tags" Target="../tags/tag63.xml"/><Relationship Id="rId21" Type="http://schemas.openxmlformats.org/officeDocument/2006/relationships/tags" Target="../tags/tag45.xml"/><Relationship Id="rId34" Type="http://schemas.openxmlformats.org/officeDocument/2006/relationships/tags" Target="../tags/tag58.xml"/><Relationship Id="rId42" Type="http://schemas.openxmlformats.org/officeDocument/2006/relationships/slideLayout" Target="../slideLayouts/slideLayout2.xml"/><Relationship Id="rId47" Type="http://schemas.openxmlformats.org/officeDocument/2006/relationships/image" Target="../media/image9.png"/><Relationship Id="rId7" Type="http://schemas.openxmlformats.org/officeDocument/2006/relationships/tags" Target="../tags/tag31.xml"/><Relationship Id="rId2" Type="http://schemas.openxmlformats.org/officeDocument/2006/relationships/tags" Target="../tags/tag26.xml"/><Relationship Id="rId16" Type="http://schemas.openxmlformats.org/officeDocument/2006/relationships/tags" Target="../tags/tag40.xml"/><Relationship Id="rId29" Type="http://schemas.openxmlformats.org/officeDocument/2006/relationships/tags" Target="../tags/tag53.xml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tags" Target="../tags/tag35.xml"/><Relationship Id="rId24" Type="http://schemas.openxmlformats.org/officeDocument/2006/relationships/tags" Target="../tags/tag48.xml"/><Relationship Id="rId32" Type="http://schemas.openxmlformats.org/officeDocument/2006/relationships/tags" Target="../tags/tag56.xml"/><Relationship Id="rId37" Type="http://schemas.openxmlformats.org/officeDocument/2006/relationships/tags" Target="../tags/tag61.xml"/><Relationship Id="rId40" Type="http://schemas.openxmlformats.org/officeDocument/2006/relationships/tags" Target="../tags/tag64.xml"/><Relationship Id="rId45" Type="http://schemas.openxmlformats.org/officeDocument/2006/relationships/image" Target="../media/image8.png"/><Relationship Id="rId5" Type="http://schemas.openxmlformats.org/officeDocument/2006/relationships/tags" Target="../tags/tag29.xml"/><Relationship Id="rId15" Type="http://schemas.openxmlformats.org/officeDocument/2006/relationships/tags" Target="../tags/tag39.xml"/><Relationship Id="rId23" Type="http://schemas.openxmlformats.org/officeDocument/2006/relationships/tags" Target="../tags/tag47.xml"/><Relationship Id="rId28" Type="http://schemas.openxmlformats.org/officeDocument/2006/relationships/tags" Target="../tags/tag52.xml"/><Relationship Id="rId36" Type="http://schemas.openxmlformats.org/officeDocument/2006/relationships/tags" Target="../tags/tag60.xml"/><Relationship Id="rId10" Type="http://schemas.openxmlformats.org/officeDocument/2006/relationships/tags" Target="../tags/tag34.xml"/><Relationship Id="rId19" Type="http://schemas.openxmlformats.org/officeDocument/2006/relationships/tags" Target="../tags/tag43.xml"/><Relationship Id="rId31" Type="http://schemas.openxmlformats.org/officeDocument/2006/relationships/tags" Target="../tags/tag55.xml"/><Relationship Id="rId44" Type="http://schemas.openxmlformats.org/officeDocument/2006/relationships/image" Target="../media/image7.png"/><Relationship Id="rId4" Type="http://schemas.openxmlformats.org/officeDocument/2006/relationships/tags" Target="../tags/tag28.xml"/><Relationship Id="rId9" Type="http://schemas.openxmlformats.org/officeDocument/2006/relationships/tags" Target="../tags/tag33.xml"/><Relationship Id="rId14" Type="http://schemas.openxmlformats.org/officeDocument/2006/relationships/tags" Target="../tags/tag38.xml"/><Relationship Id="rId22" Type="http://schemas.openxmlformats.org/officeDocument/2006/relationships/tags" Target="../tags/tag46.xml"/><Relationship Id="rId27" Type="http://schemas.openxmlformats.org/officeDocument/2006/relationships/tags" Target="../tags/tag51.xml"/><Relationship Id="rId30" Type="http://schemas.openxmlformats.org/officeDocument/2006/relationships/tags" Target="../tags/tag54.xml"/><Relationship Id="rId35" Type="http://schemas.openxmlformats.org/officeDocument/2006/relationships/tags" Target="../tags/tag59.xml"/><Relationship Id="rId43" Type="http://schemas.openxmlformats.org/officeDocument/2006/relationships/audio" Target="../media/audio1.wav"/><Relationship Id="rId48" Type="http://schemas.openxmlformats.org/officeDocument/2006/relationships/image" Target="../media/image10.png"/><Relationship Id="rId8" Type="http://schemas.openxmlformats.org/officeDocument/2006/relationships/tags" Target="../tags/tag32.xml"/><Relationship Id="rId3" Type="http://schemas.openxmlformats.org/officeDocument/2006/relationships/tags" Target="../tags/tag27.xml"/><Relationship Id="rId12" Type="http://schemas.openxmlformats.org/officeDocument/2006/relationships/tags" Target="../tags/tag36.xml"/><Relationship Id="rId17" Type="http://schemas.openxmlformats.org/officeDocument/2006/relationships/tags" Target="../tags/tag41.xml"/><Relationship Id="rId25" Type="http://schemas.openxmlformats.org/officeDocument/2006/relationships/tags" Target="../tags/tag49.xml"/><Relationship Id="rId33" Type="http://schemas.openxmlformats.org/officeDocument/2006/relationships/tags" Target="../tags/tag57.xml"/><Relationship Id="rId38" Type="http://schemas.openxmlformats.org/officeDocument/2006/relationships/tags" Target="../tags/tag62.xml"/><Relationship Id="rId46" Type="http://schemas.microsoft.com/office/2007/relationships/hdphoto" Target="../media/hdphoto1.wdp"/><Relationship Id="rId20" Type="http://schemas.openxmlformats.org/officeDocument/2006/relationships/tags" Target="../tags/tag44.xml"/><Relationship Id="rId41" Type="http://schemas.openxmlformats.org/officeDocument/2006/relationships/tags" Target="../tags/tag6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tags" Target="../tags/tag218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20.xml"/><Relationship Id="rId4" Type="http://schemas.openxmlformats.org/officeDocument/2006/relationships/tags" Target="../tags/tag219.xml"/><Relationship Id="rId9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226.xml"/><Relationship Id="rId7" Type="http://schemas.openxmlformats.org/officeDocument/2006/relationships/image" Target="../media/image25.jpe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25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239.xml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25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45.xml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image" Target="../media/image25.jpe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251.xml"/><Relationship Id="rId7" Type="http://schemas.openxmlformats.org/officeDocument/2006/relationships/notesSlide" Target="../notesSlides/notesSlide16.xml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3.xml"/><Relationship Id="rId4" Type="http://schemas.openxmlformats.org/officeDocument/2006/relationships/tags" Target="../tags/tag25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259.xml"/><Relationship Id="rId7" Type="http://schemas.openxmlformats.org/officeDocument/2006/relationships/image" Target="../media/image27.pn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tags" Target="../tags/tag308.xml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9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5" Type="http://schemas.openxmlformats.org/officeDocument/2006/relationships/image" Target="../media/image26.jpeg"/><Relationship Id="rId4" Type="http://schemas.openxmlformats.org/officeDocument/2006/relationships/notesSlide" Target="../notesSlides/notesSlide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image" Target="../media/image26.jpe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tags" Target="../tags/tag276.xml"/><Relationship Id="rId7" Type="http://schemas.openxmlformats.org/officeDocument/2006/relationships/image" Target="../media/image26.jpeg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7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tags" Target="../tags/tag68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9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3" Type="http://schemas.openxmlformats.org/officeDocument/2006/relationships/tags" Target="../tags/tag283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tags" Target="../tags/tag286.xml"/><Relationship Id="rId5" Type="http://schemas.openxmlformats.org/officeDocument/2006/relationships/tags" Target="../tags/tag285.xml"/><Relationship Id="rId10" Type="http://schemas.openxmlformats.org/officeDocument/2006/relationships/slide" Target="slide2.xml"/><Relationship Id="rId4" Type="http://schemas.openxmlformats.org/officeDocument/2006/relationships/tags" Target="../tags/tag284.xml"/><Relationship Id="rId9" Type="http://schemas.openxmlformats.org/officeDocument/2006/relationships/image" Target="../media/image27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92.xml"/><Relationship Id="rId7" Type="http://schemas.openxmlformats.org/officeDocument/2006/relationships/tags" Target="../tags/tag296.xml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tags" Target="../tags/tag295.xml"/><Relationship Id="rId11" Type="http://schemas.openxmlformats.org/officeDocument/2006/relationships/slide" Target="slide2.xml"/><Relationship Id="rId5" Type="http://schemas.openxmlformats.org/officeDocument/2006/relationships/tags" Target="../tags/tag294.xml"/><Relationship Id="rId10" Type="http://schemas.openxmlformats.org/officeDocument/2006/relationships/image" Target="../media/image28.jpeg"/><Relationship Id="rId4" Type="http://schemas.openxmlformats.org/officeDocument/2006/relationships/tags" Target="../tags/tag293.xml"/><Relationship Id="rId9" Type="http://schemas.openxmlformats.org/officeDocument/2006/relationships/notesSlide" Target="../notesSlides/notesSlide2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tags" Target="../tags/tag368.xml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32.png"/><Relationship Id="rId17" Type="http://schemas.openxmlformats.org/officeDocument/2006/relationships/slide" Target="slide2.xml"/><Relationship Id="rId2" Type="http://schemas.openxmlformats.org/officeDocument/2006/relationships/tags" Target="../tags/tag301.xml"/><Relationship Id="rId16" Type="http://schemas.openxmlformats.org/officeDocument/2006/relationships/image" Target="../media/image34.png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tags" Target="../tags/tag366.xml"/><Relationship Id="rId5" Type="http://schemas.openxmlformats.org/officeDocument/2006/relationships/tags" Target="../tags/tag304.xml"/><Relationship Id="rId15" Type="http://schemas.openxmlformats.org/officeDocument/2006/relationships/tags" Target="../tags/tag371.xml"/><Relationship Id="rId10" Type="http://schemas.openxmlformats.org/officeDocument/2006/relationships/image" Target="../media/image29.jpeg"/><Relationship Id="rId4" Type="http://schemas.openxmlformats.org/officeDocument/2006/relationships/tags" Target="../tags/tag303.xml"/><Relationship Id="rId9" Type="http://schemas.openxmlformats.org/officeDocument/2006/relationships/notesSlide" Target="../notesSlides/notesSlide23.xml"/><Relationship Id="rId1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tags" Target="../tags/tag322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tags" Target="../tags/tag321.xml"/><Relationship Id="rId5" Type="http://schemas.openxmlformats.org/officeDocument/2006/relationships/tags" Target="../tags/tag315.xml"/><Relationship Id="rId10" Type="http://schemas.openxmlformats.org/officeDocument/2006/relationships/tags" Target="../tags/tag320.xml"/><Relationship Id="rId4" Type="http://schemas.openxmlformats.org/officeDocument/2006/relationships/tags" Target="../tags/tag314.xml"/><Relationship Id="rId9" Type="http://schemas.openxmlformats.org/officeDocument/2006/relationships/tags" Target="../tags/tag319.xml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tags" Target="../tags/tag335.xml"/><Relationship Id="rId18" Type="http://schemas.openxmlformats.org/officeDocument/2006/relationships/tags" Target="../tags/tag340.xml"/><Relationship Id="rId26" Type="http://schemas.openxmlformats.org/officeDocument/2006/relationships/image" Target="../media/image30.png"/><Relationship Id="rId39" Type="http://schemas.openxmlformats.org/officeDocument/2006/relationships/image" Target="../media/image46.png"/><Relationship Id="rId21" Type="http://schemas.openxmlformats.org/officeDocument/2006/relationships/tags" Target="../tags/tag343.xml"/><Relationship Id="rId34" Type="http://schemas.openxmlformats.org/officeDocument/2006/relationships/image" Target="../media/image41.png"/><Relationship Id="rId7" Type="http://schemas.openxmlformats.org/officeDocument/2006/relationships/tags" Target="../tags/tag329.xml"/><Relationship Id="rId2" Type="http://schemas.openxmlformats.org/officeDocument/2006/relationships/tags" Target="../tags/tag324.xml"/><Relationship Id="rId16" Type="http://schemas.openxmlformats.org/officeDocument/2006/relationships/tags" Target="../tags/tag338.xml"/><Relationship Id="rId20" Type="http://schemas.openxmlformats.org/officeDocument/2006/relationships/tags" Target="../tags/tag342.xml"/><Relationship Id="rId29" Type="http://schemas.openxmlformats.org/officeDocument/2006/relationships/image" Target="../media/image36.png"/><Relationship Id="rId41" Type="http://schemas.openxmlformats.org/officeDocument/2006/relationships/image" Target="../media/image48.png"/><Relationship Id="rId1" Type="http://schemas.openxmlformats.org/officeDocument/2006/relationships/tags" Target="../tags/tag323.xml"/><Relationship Id="rId6" Type="http://schemas.openxmlformats.org/officeDocument/2006/relationships/tags" Target="../tags/tag328.xml"/><Relationship Id="rId11" Type="http://schemas.openxmlformats.org/officeDocument/2006/relationships/tags" Target="../tags/tag333.xml"/><Relationship Id="rId24" Type="http://schemas.openxmlformats.org/officeDocument/2006/relationships/slideLayout" Target="../slideLayouts/slideLayout2.xml"/><Relationship Id="rId32" Type="http://schemas.openxmlformats.org/officeDocument/2006/relationships/image" Target="../media/image39.png"/><Relationship Id="rId37" Type="http://schemas.openxmlformats.org/officeDocument/2006/relationships/image" Target="../media/image44.png"/><Relationship Id="rId40" Type="http://schemas.openxmlformats.org/officeDocument/2006/relationships/image" Target="../media/image47.png"/><Relationship Id="rId5" Type="http://schemas.openxmlformats.org/officeDocument/2006/relationships/tags" Target="../tags/tag327.xml"/><Relationship Id="rId15" Type="http://schemas.openxmlformats.org/officeDocument/2006/relationships/tags" Target="../tags/tag337.xml"/><Relationship Id="rId23" Type="http://schemas.openxmlformats.org/officeDocument/2006/relationships/tags" Target="../tags/tag345.xml"/><Relationship Id="rId28" Type="http://schemas.openxmlformats.org/officeDocument/2006/relationships/image" Target="../media/image35.png"/><Relationship Id="rId36" Type="http://schemas.openxmlformats.org/officeDocument/2006/relationships/image" Target="../media/image43.png"/><Relationship Id="rId10" Type="http://schemas.openxmlformats.org/officeDocument/2006/relationships/tags" Target="../tags/tag332.xml"/><Relationship Id="rId19" Type="http://schemas.openxmlformats.org/officeDocument/2006/relationships/tags" Target="../tags/tag341.xml"/><Relationship Id="rId31" Type="http://schemas.openxmlformats.org/officeDocument/2006/relationships/image" Target="../media/image38.png"/><Relationship Id="rId4" Type="http://schemas.openxmlformats.org/officeDocument/2006/relationships/tags" Target="../tags/tag326.xml"/><Relationship Id="rId9" Type="http://schemas.openxmlformats.org/officeDocument/2006/relationships/tags" Target="../tags/tag331.xml"/><Relationship Id="rId14" Type="http://schemas.openxmlformats.org/officeDocument/2006/relationships/tags" Target="../tags/tag336.xml"/><Relationship Id="rId22" Type="http://schemas.openxmlformats.org/officeDocument/2006/relationships/tags" Target="../tags/tag344.xml"/><Relationship Id="rId27" Type="http://schemas.openxmlformats.org/officeDocument/2006/relationships/image" Target="../media/image31.png"/><Relationship Id="rId30" Type="http://schemas.openxmlformats.org/officeDocument/2006/relationships/image" Target="../media/image37.png"/><Relationship Id="rId35" Type="http://schemas.openxmlformats.org/officeDocument/2006/relationships/image" Target="../media/image42.png"/><Relationship Id="rId8" Type="http://schemas.openxmlformats.org/officeDocument/2006/relationships/tags" Target="../tags/tag330.xml"/><Relationship Id="rId3" Type="http://schemas.openxmlformats.org/officeDocument/2006/relationships/tags" Target="../tags/tag325.xml"/><Relationship Id="rId12" Type="http://schemas.openxmlformats.org/officeDocument/2006/relationships/tags" Target="../tags/tag334.xml"/><Relationship Id="rId17" Type="http://schemas.openxmlformats.org/officeDocument/2006/relationships/tags" Target="../tags/tag339.xml"/><Relationship Id="rId25" Type="http://schemas.openxmlformats.org/officeDocument/2006/relationships/audio" Target="../media/audio1.wav"/><Relationship Id="rId33" Type="http://schemas.openxmlformats.org/officeDocument/2006/relationships/image" Target="../media/image40.png"/><Relationship Id="rId38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15.jpeg"/><Relationship Id="rId5" Type="http://schemas.openxmlformats.org/officeDocument/2006/relationships/tags" Target="../tags/tag76.xml"/><Relationship Id="rId10" Type="http://schemas.openxmlformats.org/officeDocument/2006/relationships/image" Target="../media/image14.jpeg"/><Relationship Id="rId4" Type="http://schemas.openxmlformats.org/officeDocument/2006/relationships/tags" Target="../tags/tag75.xml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image" Target="../media/image16.jpe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3.xml"/><Relationship Id="rId4" Type="http://schemas.openxmlformats.org/officeDocument/2006/relationships/tags" Target="../tags/tag8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94.xml"/><Relationship Id="rId13" Type="http://schemas.openxmlformats.org/officeDocument/2006/relationships/tags" Target="../tags/tag99.xml"/><Relationship Id="rId3" Type="http://schemas.openxmlformats.org/officeDocument/2006/relationships/tags" Target="../tags/tag89.xml"/><Relationship Id="rId7" Type="http://schemas.openxmlformats.org/officeDocument/2006/relationships/tags" Target="../tags/tag93.xml"/><Relationship Id="rId12" Type="http://schemas.openxmlformats.org/officeDocument/2006/relationships/tags" Target="../tags/tag98.xml"/><Relationship Id="rId2" Type="http://schemas.openxmlformats.org/officeDocument/2006/relationships/tags" Target="../tags/tag88.xml"/><Relationship Id="rId16" Type="http://schemas.openxmlformats.org/officeDocument/2006/relationships/image" Target="../media/image18.jpeg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tags" Target="../tags/tag97.xml"/><Relationship Id="rId5" Type="http://schemas.openxmlformats.org/officeDocument/2006/relationships/tags" Target="../tags/tag91.xml"/><Relationship Id="rId15" Type="http://schemas.openxmlformats.org/officeDocument/2006/relationships/image" Target="../media/image17.jpeg"/><Relationship Id="rId10" Type="http://schemas.openxmlformats.org/officeDocument/2006/relationships/tags" Target="../tags/tag96.xml"/><Relationship Id="rId4" Type="http://schemas.openxmlformats.org/officeDocument/2006/relationships/tags" Target="../tags/tag90.xml"/><Relationship Id="rId9" Type="http://schemas.openxmlformats.org/officeDocument/2006/relationships/tags" Target="../tags/tag95.xml"/><Relationship Id="rId1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4.xml"/><Relationship Id="rId4" Type="http://schemas.openxmlformats.org/officeDocument/2006/relationships/tags" Target="../tags/tag10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Relationship Id="rId9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-88308" y="185995"/>
            <a:ext cx="12613466" cy="6163434"/>
            <a:chOff x="-88308" y="185995"/>
            <a:chExt cx="12613466" cy="6163434"/>
          </a:xfrm>
        </p:grpSpPr>
        <p:sp>
          <p:nvSpPr>
            <p:cNvPr id="5" name="AutoShape 5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gray">
            <a:xfrm>
              <a:off x="5496912" y="1793226"/>
              <a:ext cx="5133948" cy="1134501"/>
            </a:xfrm>
            <a:prstGeom prst="roundRect">
              <a:avLst>
                <a:gd name="adj" fmla="val 16667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lIns="98745" tIns="49372" rIns="98745" bIns="49372" anchor="ctr"/>
            <a:lstStyle>
              <a:lvl1pPr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803275" indent="-30988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23507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729105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222500" indent="-247650" defTabSz="987425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6797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31369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5941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4051300" indent="-247650" defTabSz="987425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en-US" altLang="zh-CN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7.3.1</a:t>
              </a: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pitchFamily="18" charset="0"/>
                </a:rPr>
                <a:t>牛顿第一定律</a:t>
              </a:r>
            </a:p>
          </p:txBody>
        </p:sp>
        <p:sp>
          <p:nvSpPr>
            <p:cNvPr id="6" name="圆角矩形​​ 10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5736250" y="1269811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第七章 运动和力</a:t>
              </a:r>
            </a:p>
          </p:txBody>
        </p:sp>
        <p:sp>
          <p:nvSpPr>
            <p:cNvPr id="8" name="文本框 7"/>
            <p:cNvSpPr txBox="1"/>
            <p:nvPr>
              <p:custDataLst>
                <p:tags r:id="rId4"/>
              </p:custDataLst>
            </p:nvPr>
          </p:nvSpPr>
          <p:spPr>
            <a:xfrm>
              <a:off x="0" y="185995"/>
              <a:ext cx="6096000" cy="39878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2025</a:t>
              </a:r>
              <a:r>
                <a:rPr lang="zh-CN" altLang="en-US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沪粤版物理八年级下册</a:t>
              </a:r>
            </a:p>
          </p:txBody>
        </p:sp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14">
                <a:alphaModFix amt="35000"/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15"/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  <p:pic>
          <p:nvPicPr>
            <p:cNvPr id="18" name="图片 17" descr="图片包含 人, 女人, 站, 对着  描述已自动生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095644" y="1796453"/>
              <a:ext cx="3429514" cy="455297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</p:cSld>
  <p:clrMapOvr>
    <a:masterClrMapping/>
  </p:clrMapOvr>
  <p:transition spd="slow">
    <p:push dir="u"/>
    <p:sndAc>
      <p:stSnd>
        <p:snd r:embed="rId1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3988"/>
          <a:stretch>
            <a:fillRect/>
          </a:stretch>
        </p:blipFill>
        <p:spPr>
          <a:xfrm>
            <a:off x="2095500" y="2068513"/>
            <a:ext cx="6705600" cy="1143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7392" b="33347"/>
          <a:stretch>
            <a:fillRect/>
          </a:stretch>
        </p:blipFill>
        <p:spPr>
          <a:xfrm>
            <a:off x="2095500" y="3640138"/>
            <a:ext cx="6705600" cy="12858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17415" name="直接连接符 6"/>
          <p:cNvCxnSpPr/>
          <p:nvPr>
            <p:custDataLst>
              <p:tags r:id="rId3"/>
            </p:custDataLst>
          </p:nvPr>
        </p:nvCxnSpPr>
        <p:spPr>
          <a:xfrm rot="5400000">
            <a:off x="1611313" y="3367088"/>
            <a:ext cx="2644775" cy="1587"/>
          </a:xfrm>
          <a:prstGeom prst="line">
            <a:avLst/>
          </a:prstGeom>
          <a:ln w="38100" cap="flat" cmpd="sng">
            <a:solidFill>
              <a:srgbClr val="C0504D"/>
            </a:solidFill>
            <a:prstDash val="dash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</p:cxnSp>
      <p:sp>
        <p:nvSpPr>
          <p:cNvPr id="12" name="圆角矩形标注 11"/>
          <p:cNvSpPr/>
          <p:nvPr>
            <p:custDataLst>
              <p:tags r:id="rId4"/>
            </p:custDataLst>
          </p:nvPr>
        </p:nvSpPr>
        <p:spPr>
          <a:xfrm>
            <a:off x="2024063" y="5068888"/>
            <a:ext cx="2644775" cy="1012825"/>
          </a:xfrm>
          <a:prstGeom prst="wedgeRoundRectCallout">
            <a:avLst>
              <a:gd name="adj1" fmla="val -6954"/>
              <a:gd name="adj2" fmla="val -95444"/>
              <a:gd name="adj3" fmla="val 16667"/>
            </a:avLst>
          </a:prstGeom>
          <a:solidFill>
            <a:srgbClr val="4BACC6"/>
          </a:solidFill>
          <a:ln w="254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在同一斜面的同一高度</a:t>
            </a:r>
          </a:p>
        </p:txBody>
      </p:sp>
      <p:sp>
        <p:nvSpPr>
          <p:cNvPr id="17417" name="圆角矩形标注 12"/>
          <p:cNvSpPr/>
          <p:nvPr>
            <p:custDataLst>
              <p:tags r:id="rId5"/>
            </p:custDataLst>
          </p:nvPr>
        </p:nvSpPr>
        <p:spPr>
          <a:xfrm>
            <a:off x="2381250" y="996950"/>
            <a:ext cx="2273300" cy="1000125"/>
          </a:xfrm>
          <a:prstGeom prst="wedgeRoundRectCallout">
            <a:avLst>
              <a:gd name="adj1" fmla="val 3699"/>
              <a:gd name="adj2" fmla="val 73491"/>
              <a:gd name="adj3" fmla="val 16667"/>
            </a:avLst>
          </a:prstGeom>
          <a:solidFill>
            <a:srgbClr val="8F7AAF"/>
          </a:solidFill>
          <a:ln w="25400" cap="flat" cmpd="sng">
            <a:solidFill>
              <a:sysClr val="window" lastClr="FFFFFF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rIns="1800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4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同一小车从静止下滑</a:t>
            </a:r>
          </a:p>
        </p:txBody>
      </p:sp>
      <p:sp>
        <p:nvSpPr>
          <p:cNvPr id="17418" name="圆角矩形标注 13"/>
          <p:cNvSpPr/>
          <p:nvPr>
            <p:custDataLst>
              <p:tags r:id="rId6"/>
            </p:custDataLst>
          </p:nvPr>
        </p:nvSpPr>
        <p:spPr>
          <a:xfrm>
            <a:off x="5951538" y="1055688"/>
            <a:ext cx="2428875" cy="857250"/>
          </a:xfrm>
          <a:prstGeom prst="wedgeRoundRectCallout">
            <a:avLst>
              <a:gd name="adj1" fmla="val -115620"/>
              <a:gd name="adj2" fmla="val 128889"/>
              <a:gd name="adj3" fmla="val 16667"/>
            </a:avLst>
          </a:prstGeom>
          <a:solidFill>
            <a:sysClr val="window" lastClr="FFFFFF"/>
          </a:solidFill>
          <a:ln w="2540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到达斜面底端速度相同</a:t>
            </a:r>
          </a:p>
        </p:txBody>
      </p:sp>
      <p:sp>
        <p:nvSpPr>
          <p:cNvPr id="17419" name="左大括号 14"/>
          <p:cNvSpPr/>
          <p:nvPr>
            <p:custDataLst>
              <p:tags r:id="rId7"/>
            </p:custDataLst>
          </p:nvPr>
        </p:nvSpPr>
        <p:spPr>
          <a:xfrm rot="-5400000">
            <a:off x="4702175" y="1958975"/>
            <a:ext cx="285750" cy="2359025"/>
          </a:xfrm>
          <a:prstGeom prst="leftBrace">
            <a:avLst>
              <a:gd name="adj1" fmla="val 39978"/>
              <a:gd name="adj2" fmla="val 50606"/>
            </a:avLst>
          </a:prstGeom>
          <a:noFill/>
          <a:ln w="31750" cap="flat" cmpd="sng">
            <a:solidFill>
              <a:srgbClr val="4A7EBB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eaVert" anchor="ctr" anchorCtr="0"/>
          <a:lstStyle/>
          <a:p>
            <a:pPr algn="ctr"/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420" name="左大括号 15"/>
          <p:cNvSpPr/>
          <p:nvPr>
            <p:custDataLst>
              <p:tags r:id="rId8"/>
            </p:custDataLst>
          </p:nvPr>
        </p:nvSpPr>
        <p:spPr>
          <a:xfrm rot="-5400000">
            <a:off x="5141913" y="3181350"/>
            <a:ext cx="198437" cy="3290888"/>
          </a:xfrm>
          <a:prstGeom prst="leftBrace">
            <a:avLst>
              <a:gd name="adj1" fmla="val 75626"/>
              <a:gd name="adj2" fmla="val 49542"/>
            </a:avLst>
          </a:prstGeom>
          <a:noFill/>
          <a:ln w="3175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eaVert" anchor="ctr" anchorCtr="0"/>
          <a:lstStyle/>
          <a:p>
            <a:pPr algn="ctr"/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TextBox 16"/>
          <p:cNvSpPr txBox="1"/>
          <p:nvPr>
            <p:custDataLst>
              <p:tags r:id="rId9"/>
            </p:custDataLst>
          </p:nvPr>
        </p:nvSpPr>
        <p:spPr>
          <a:xfrm>
            <a:off x="8699500" y="2501900"/>
            <a:ext cx="1548395" cy="536204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棉布表面</a:t>
            </a:r>
          </a:p>
        </p:txBody>
      </p:sp>
      <p:sp>
        <p:nvSpPr>
          <p:cNvPr id="18" name="TextBox 17"/>
          <p:cNvSpPr txBox="1"/>
          <p:nvPr>
            <p:custDataLst>
              <p:tags r:id="rId10"/>
            </p:custDataLst>
          </p:nvPr>
        </p:nvSpPr>
        <p:spPr>
          <a:xfrm>
            <a:off x="8699500" y="3989388"/>
            <a:ext cx="1548395" cy="536204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木板表面</a:t>
            </a:r>
          </a:p>
        </p:txBody>
      </p:sp>
      <p:sp>
        <p:nvSpPr>
          <p:cNvPr id="19" name="TextBox 18"/>
          <p:cNvSpPr txBox="1"/>
          <p:nvPr>
            <p:custDataLst>
              <p:tags r:id="rId11"/>
            </p:custDataLst>
          </p:nvPr>
        </p:nvSpPr>
        <p:spPr>
          <a:xfrm>
            <a:off x="5167313" y="5068888"/>
            <a:ext cx="3198998" cy="535807"/>
          </a:xfrm>
          <a:prstGeom prst="snip1Rect">
            <a:avLst/>
          </a:prstGeom>
          <a:solidFill>
            <a:sysClr val="window" lastClr="FFFFFF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比较小车滑行的距离</a:t>
            </a:r>
          </a:p>
        </p:txBody>
      </p:sp>
      <p:sp>
        <p:nvSpPr>
          <p:cNvPr id="37900" name="文本框 4103"/>
          <p:cNvSpPr txBox="1"/>
          <p:nvPr>
            <p:custDataLst>
              <p:tags r:id="rId12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417" grpId="0" animBg="1"/>
      <p:bldP spid="17418" grpId="0" animBg="1"/>
      <p:bldP spid="17419" grpId="0" animBg="1"/>
      <p:bldP spid="17420" grpId="0" animBg="1"/>
      <p:bldP spid="17" grpId="0" animBg="1"/>
      <p:bldP spid="18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1" name="表格 2050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35188" y="3644900"/>
          <a:ext cx="7854950" cy="2592070"/>
        </p:xfrm>
        <a:graphic>
          <a:graphicData uri="http://schemas.openxmlformats.org/drawingml/2006/table">
            <a:tbl>
              <a:tblPr/>
              <a:tblGrid>
                <a:gridCol w="1435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5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4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984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实验次数</a:t>
                      </a:r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表面材料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阻力大小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滑行距离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速度变化快慢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7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1</a:t>
                      </a:r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毛巾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31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2</a:t>
                      </a:r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棉布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82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en-US" altLang="zh-CN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3</a:t>
                      </a:r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木板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18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推理想象</a:t>
                      </a:r>
                    </a:p>
                  </a:txBody>
                  <a:tcPr>
                    <a:lnL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r>
                        <a:rPr lang="zh-CN" altLang="en-US" sz="2400">
                          <a:latin typeface="Times New Roman" panose="02020603050405020304" pitchFamily="18" charset="0"/>
                          <a:ea typeface="黑体" panose="02010609060101010101" pitchFamily="49" charset="-122"/>
                        </a:rPr>
                        <a:t>理想平面</a:t>
                      </a: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lvl="0" algn="ctr" eaLnBrk="0" hangingPunct="0">
                        <a:spcBef>
                          <a:spcPct val="20000"/>
                        </a:spcBef>
                        <a:buNone/>
                      </a:pPr>
                      <a:endParaRPr lang="zh-CN" altLang="en-US" sz="2400">
                        <a:latin typeface="Times New Roman" panose="02020603050405020304" pitchFamily="18" charset="0"/>
                        <a:ea typeface="黑体" panose="02010609060101010101" pitchFamily="49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165C5C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" name="Group 45"/>
          <p:cNvGrpSpPr/>
          <p:nvPr>
            <p:custDataLst>
              <p:tags r:id="rId2"/>
            </p:custDataLst>
          </p:nvPr>
        </p:nvGrpSpPr>
        <p:grpSpPr>
          <a:xfrm>
            <a:off x="5019675" y="4102100"/>
            <a:ext cx="1371600" cy="1603375"/>
            <a:chOff x="0" y="0"/>
            <a:chExt cx="864" cy="1010"/>
          </a:xfrm>
        </p:grpSpPr>
        <p:sp>
          <p:nvSpPr>
            <p:cNvPr id="38952" name="Text Box 46"/>
            <p:cNvSpPr txBox="1"/>
            <p:nvPr>
              <p:custDataLst>
                <p:tags r:id="rId17"/>
              </p:custDataLst>
            </p:nvPr>
          </p:nvSpPr>
          <p:spPr>
            <a:xfrm>
              <a:off x="48" y="0"/>
              <a:ext cx="76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最大</a:t>
              </a:r>
            </a:p>
          </p:txBody>
        </p:sp>
        <p:sp>
          <p:nvSpPr>
            <p:cNvPr id="38953" name="Text Box 47"/>
            <p:cNvSpPr txBox="1"/>
            <p:nvPr>
              <p:custDataLst>
                <p:tags r:id="rId18"/>
              </p:custDataLst>
            </p:nvPr>
          </p:nvSpPr>
          <p:spPr>
            <a:xfrm>
              <a:off x="73" y="384"/>
              <a:ext cx="720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较大</a:t>
              </a:r>
            </a:p>
          </p:txBody>
        </p:sp>
        <p:sp>
          <p:nvSpPr>
            <p:cNvPr id="38954" name="Text Box 48"/>
            <p:cNvSpPr txBox="1"/>
            <p:nvPr>
              <p:custDataLst>
                <p:tags r:id="rId19"/>
              </p:custDataLst>
            </p:nvPr>
          </p:nvSpPr>
          <p:spPr>
            <a:xfrm>
              <a:off x="0" y="720"/>
              <a:ext cx="86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较小</a:t>
              </a:r>
            </a:p>
          </p:txBody>
        </p:sp>
      </p:grpSp>
      <p:grpSp>
        <p:nvGrpSpPr>
          <p:cNvPr id="3" name="Group 49"/>
          <p:cNvGrpSpPr/>
          <p:nvPr>
            <p:custDataLst>
              <p:tags r:id="rId3"/>
            </p:custDataLst>
          </p:nvPr>
        </p:nvGrpSpPr>
        <p:grpSpPr>
          <a:xfrm>
            <a:off x="8243888" y="4164013"/>
            <a:ext cx="1447800" cy="1541462"/>
            <a:chOff x="0" y="24"/>
            <a:chExt cx="912" cy="971"/>
          </a:xfrm>
        </p:grpSpPr>
        <p:sp>
          <p:nvSpPr>
            <p:cNvPr id="38956" name="Text Box 50"/>
            <p:cNvSpPr txBox="1"/>
            <p:nvPr>
              <p:custDataLst>
                <p:tags r:id="rId14"/>
              </p:custDataLst>
            </p:nvPr>
          </p:nvSpPr>
          <p:spPr>
            <a:xfrm>
              <a:off x="0" y="24"/>
              <a:ext cx="91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最快</a:t>
              </a:r>
            </a:p>
          </p:txBody>
        </p:sp>
        <p:sp>
          <p:nvSpPr>
            <p:cNvPr id="38957" name="Text Box 51"/>
            <p:cNvSpPr txBox="1"/>
            <p:nvPr>
              <p:custDataLst>
                <p:tags r:id="rId15"/>
              </p:custDataLst>
            </p:nvPr>
          </p:nvSpPr>
          <p:spPr>
            <a:xfrm>
              <a:off x="0" y="384"/>
              <a:ext cx="91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较快</a:t>
              </a:r>
            </a:p>
          </p:txBody>
        </p:sp>
        <p:sp>
          <p:nvSpPr>
            <p:cNvPr id="38958" name="Text Box 52"/>
            <p:cNvSpPr txBox="1"/>
            <p:nvPr>
              <p:custDataLst>
                <p:tags r:id="rId16"/>
              </p:custDataLst>
            </p:nvPr>
          </p:nvSpPr>
          <p:spPr>
            <a:xfrm>
              <a:off x="48" y="705"/>
              <a:ext cx="81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较慢</a:t>
              </a:r>
            </a:p>
          </p:txBody>
        </p:sp>
      </p:grpSp>
      <p:sp>
        <p:nvSpPr>
          <p:cNvPr id="62517" name="Text Box 53"/>
          <p:cNvSpPr txBox="1"/>
          <p:nvPr>
            <p:custDataLst>
              <p:tags r:id="rId4"/>
            </p:custDataLst>
          </p:nvPr>
        </p:nvSpPr>
        <p:spPr>
          <a:xfrm>
            <a:off x="5172075" y="5778500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无阻力</a:t>
            </a:r>
          </a:p>
        </p:txBody>
      </p:sp>
      <p:sp>
        <p:nvSpPr>
          <p:cNvPr id="62518" name="Text Box 54"/>
          <p:cNvSpPr txBox="1"/>
          <p:nvPr>
            <p:custDataLst>
              <p:tags r:id="rId5"/>
            </p:custDataLst>
          </p:nvPr>
        </p:nvSpPr>
        <p:spPr>
          <a:xfrm>
            <a:off x="6619875" y="5778500"/>
            <a:ext cx="12192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无限长</a:t>
            </a:r>
          </a:p>
        </p:txBody>
      </p:sp>
      <p:sp>
        <p:nvSpPr>
          <p:cNvPr id="62519" name="Text Box 55"/>
          <p:cNvSpPr txBox="1"/>
          <p:nvPr>
            <p:custDataLst>
              <p:tags r:id="rId6"/>
            </p:custDataLst>
          </p:nvPr>
        </p:nvSpPr>
        <p:spPr>
          <a:xfrm>
            <a:off x="8205788" y="5729288"/>
            <a:ext cx="15240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不变</a:t>
            </a:r>
          </a:p>
        </p:txBody>
      </p:sp>
      <p:grpSp>
        <p:nvGrpSpPr>
          <p:cNvPr id="4" name="Group 56"/>
          <p:cNvGrpSpPr/>
          <p:nvPr>
            <p:custDataLst>
              <p:tags r:id="rId7"/>
            </p:custDataLst>
          </p:nvPr>
        </p:nvGrpSpPr>
        <p:grpSpPr>
          <a:xfrm>
            <a:off x="6315075" y="4125913"/>
            <a:ext cx="1828800" cy="1603375"/>
            <a:chOff x="23" y="0"/>
            <a:chExt cx="1152" cy="1010"/>
          </a:xfrm>
        </p:grpSpPr>
        <p:sp>
          <p:nvSpPr>
            <p:cNvPr id="38963" name="Text Box 57"/>
            <p:cNvSpPr txBox="1"/>
            <p:nvPr>
              <p:custDataLst>
                <p:tags r:id="rId11"/>
              </p:custDataLst>
            </p:nvPr>
          </p:nvSpPr>
          <p:spPr>
            <a:xfrm>
              <a:off x="23" y="369"/>
              <a:ext cx="115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较长</a:t>
              </a:r>
            </a:p>
          </p:txBody>
        </p:sp>
        <p:sp>
          <p:nvSpPr>
            <p:cNvPr id="38964" name="Text Box 58"/>
            <p:cNvSpPr txBox="1"/>
            <p:nvPr>
              <p:custDataLst>
                <p:tags r:id="rId12"/>
              </p:custDataLst>
            </p:nvPr>
          </p:nvSpPr>
          <p:spPr>
            <a:xfrm>
              <a:off x="240" y="720"/>
              <a:ext cx="672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长</a:t>
              </a:r>
            </a:p>
          </p:txBody>
        </p:sp>
        <p:sp>
          <p:nvSpPr>
            <p:cNvPr id="38965" name="Text Box 59"/>
            <p:cNvSpPr txBox="1"/>
            <p:nvPr>
              <p:custDataLst>
                <p:tags r:id="rId13"/>
              </p:custDataLst>
            </p:nvPr>
          </p:nvSpPr>
          <p:spPr>
            <a:xfrm>
              <a:off x="288" y="0"/>
              <a:ext cx="57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40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最短</a:t>
              </a:r>
            </a:p>
          </p:txBody>
        </p:sp>
      </p:grpSp>
      <p:sp>
        <p:nvSpPr>
          <p:cNvPr id="38966" name="文本框 4103"/>
          <p:cNvSpPr txBox="1"/>
          <p:nvPr>
            <p:custDataLst>
              <p:tags r:id="rId8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sp>
        <p:nvSpPr>
          <p:cNvPr id="38967" name="Text Box 50"/>
          <p:cNvSpPr txBox="1"/>
          <p:nvPr>
            <p:custDataLst>
              <p:tags r:id="rId9"/>
            </p:custDataLst>
          </p:nvPr>
        </p:nvSpPr>
        <p:spPr>
          <a:xfrm>
            <a:off x="5466080" y="676275"/>
            <a:ext cx="5292725" cy="289179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三次实验，小车最终都静止，为什么？</a:t>
            </a:r>
          </a:p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2.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三次实验，小车运动的距离不同，这说明什么问题？</a:t>
            </a:r>
          </a:p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小车运动距离的长短跟它受到的阻力有什么关系？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r:id="rId10" imgW="3754438" imgH="3138488"/>
        </mc:Choice>
        <mc:Fallback>
          <p:control r:id="rId10" imgW="3754438" imgH="3138488">
            <p:pic>
              <p:nvPicPr>
                <p:cNvPr id="5" name="对象 4"/>
                <p:cNvPicPr>
                  <a:picLocks noChangeArrowheads="1" noChangeShapeType="1"/>
                </p:cNvPicPr>
                <p:nvPr/>
              </p:nvPicPr>
              <p:blipFill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11325" y="444500"/>
                  <a:ext cx="3754438" cy="3138488"/>
                </a:xfrm>
                <a:prstGeom prst="rect">
                  <a:avLst/>
                </a:prstGeom>
                <a:noFill/>
                <a:ln/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2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17" grpId="0" animBg="1"/>
      <p:bldP spid="62518" grpId="0" animBg="1"/>
      <p:bldP spid="625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Box 1"/>
          <p:cNvSpPr/>
          <p:nvPr>
            <p:custDataLst>
              <p:tags r:id="rId1"/>
            </p:custDataLst>
          </p:nvPr>
        </p:nvSpPr>
        <p:spPr>
          <a:xfrm>
            <a:off x="5106988" y="573088"/>
            <a:ext cx="1919287" cy="491490"/>
          </a:xfrm>
          <a:prstGeom prst="rect">
            <a:avLst/>
          </a:prstGeom>
          <a:gradFill rotWithShape="0">
            <a:gsLst>
              <a:gs pos="0">
                <a:srgbClr val="D1E8FF"/>
              </a:gs>
              <a:gs pos="100000">
                <a:srgbClr val="99CCFF"/>
              </a:gs>
            </a:gsLst>
            <a:lin ang="5400000" scaled="1"/>
          </a:gradFill>
          <a:ln w="19050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进一步推测</a:t>
            </a:r>
          </a:p>
        </p:txBody>
      </p:sp>
      <p:sp>
        <p:nvSpPr>
          <p:cNvPr id="3" name="TextBox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87513" y="1238250"/>
            <a:ext cx="3744913" cy="182954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如果物体受到的阻力为零，速度就不会减小，它将永远运动下去。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5448300" y="956628"/>
            <a:ext cx="4874578" cy="2895600"/>
            <a:chOff x="6180" y="1507"/>
            <a:chExt cx="7677" cy="4560"/>
          </a:xfrm>
        </p:grpSpPr>
        <p:pic>
          <p:nvPicPr>
            <p:cNvPr id="39940" name="Picture 11" descr="伽利略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547" y="1507"/>
              <a:ext cx="3310" cy="45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" name="TextBox 5"/>
            <p:cNvSpPr txBox="1"/>
            <p:nvPr>
              <p:custDataLst>
                <p:tags r:id="rId12"/>
              </p:custDataLst>
            </p:nvPr>
          </p:nvSpPr>
          <p:spPr>
            <a:xfrm>
              <a:off x="6680" y="2875"/>
              <a:ext cx="3408" cy="774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分析类似实验</a:t>
              </a:r>
            </a:p>
          </p:txBody>
        </p:sp>
        <p:sp>
          <p:nvSpPr>
            <p:cNvPr id="9" name="左箭头 8"/>
            <p:cNvSpPr/>
            <p:nvPr>
              <p:custDataLst>
                <p:tags r:id="rId13"/>
              </p:custDataLst>
            </p:nvPr>
          </p:nvSpPr>
          <p:spPr>
            <a:xfrm>
              <a:off x="6180" y="3808"/>
              <a:ext cx="4275" cy="560"/>
            </a:xfrm>
            <a:prstGeom prst="leftArrow">
              <a:avLst/>
            </a:prstGeom>
            <a:noFill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组合 4"/>
          <p:cNvGrpSpPr/>
          <p:nvPr>
            <p:custDataLst>
              <p:tags r:id="rId4"/>
            </p:custDataLst>
          </p:nvPr>
        </p:nvGrpSpPr>
        <p:grpSpPr>
          <a:xfrm>
            <a:off x="1955800" y="3159125"/>
            <a:ext cx="4875213" cy="3065463"/>
            <a:chOff x="680" y="4975"/>
            <a:chExt cx="7678" cy="4828"/>
          </a:xfrm>
        </p:grpSpPr>
        <p:sp>
          <p:nvSpPr>
            <p:cNvPr id="11" name="圆角右箭头 10"/>
            <p:cNvSpPr/>
            <p:nvPr>
              <p:custDataLst>
                <p:tags r:id="rId8"/>
              </p:custDataLst>
            </p:nvPr>
          </p:nvSpPr>
          <p:spPr>
            <a:xfrm flipV="1">
              <a:off x="4566" y="4975"/>
              <a:ext cx="3792" cy="2547"/>
            </a:xfrm>
            <a:prstGeom prst="bentArrow">
              <a:avLst>
                <a:gd name="adj1" fmla="val 13136"/>
                <a:gd name="adj2" fmla="val 13126"/>
                <a:gd name="adj3" fmla="val 17768"/>
                <a:gd name="adj4" fmla="val 42321"/>
              </a:avLst>
            </a:prstGeom>
            <a:ln>
              <a:solidFill>
                <a:schemeClr val="accent6">
                  <a:lumMod val="50000"/>
                </a:schemeClr>
              </a:solidFill>
            </a:ln>
            <a:effectLst>
              <a:glow rad="2286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7" name="Picture 19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6"/>
            <a:stretch>
              <a:fillRect/>
            </a:stretch>
          </p:blipFill>
          <p:spPr bwMode="auto">
            <a:xfrm>
              <a:off x="680" y="5275"/>
              <a:ext cx="3360" cy="4528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4" name="TextBox 13"/>
            <p:cNvSpPr txBox="1"/>
            <p:nvPr>
              <p:custDataLst>
                <p:tags r:id="rId10"/>
              </p:custDataLst>
            </p:nvPr>
          </p:nvSpPr>
          <p:spPr>
            <a:xfrm>
              <a:off x="4253" y="7588"/>
              <a:ext cx="3825" cy="1654"/>
            </a:xfrm>
            <a:prstGeom prst="rect">
              <a:avLst/>
            </a:prstGeom>
            <a:noFill/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0" i="0" u="none" strike="noStrike" kern="1200" cap="none" spc="0" normalizeH="0" baseline="0" noProof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黑体" panose="02010609060101010101" pitchFamily="49" charset="-122"/>
                  <a:ea typeface="黑体" panose="02010609060101010101" pitchFamily="49" charset="-122"/>
                  <a:cs typeface="+mn-cs"/>
                </a:rPr>
                <a:t>总结伽利略等人的研究成果</a:t>
              </a:r>
            </a:p>
          </p:txBody>
        </p:sp>
      </p:grpSp>
      <p:sp>
        <p:nvSpPr>
          <p:cNvPr id="13321" name="矩形 1946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78638" y="4037013"/>
            <a:ext cx="3600450" cy="1291590"/>
          </a:xfrm>
          <a:prstGeom prst="rect">
            <a:avLst/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牛顿第一定律</a:t>
            </a: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（物理学基本定律之一）</a:t>
            </a:r>
          </a:p>
        </p:txBody>
      </p:sp>
      <p:sp>
        <p:nvSpPr>
          <p:cNvPr id="39948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2166600" y="11010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3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副标题 2"/>
          <p:cNvSpPr txBox="1"/>
          <p:nvPr>
            <p:custDataLst>
              <p:tags r:id="rId1"/>
            </p:custDataLst>
          </p:nvPr>
        </p:nvSpPr>
        <p:spPr bwMode="auto">
          <a:xfrm>
            <a:off x="2057400" y="868680"/>
            <a:ext cx="7994650" cy="20002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defTabSz="914400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zh-CN" altLang="en-US" sz="2600" kern="1200" cap="small" spc="0" normalizeH="0" baseline="0" noProof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牛顿第一定律：</a:t>
            </a:r>
            <a:r>
              <a:rPr kumimoji="0" lang="zh-CN" altLang="en-US" sz="2600" kern="1200" cap="small" spc="0" normalizeH="0" baseline="0" noProof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一切物体总保持</a:t>
            </a:r>
            <a:r>
              <a:rPr kumimoji="0" lang="zh-CN" altLang="en-US" sz="2600" kern="1200" cap="small" spc="0" normalizeH="0" baseline="0" noProof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静止</a:t>
            </a:r>
            <a:r>
              <a:rPr kumimoji="0" lang="zh-CN" altLang="en-US" sz="2600" kern="1200" cap="small" spc="0" normalizeH="0" baseline="0" noProof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状态或</a:t>
            </a:r>
            <a:r>
              <a:rPr kumimoji="0" lang="zh-CN" altLang="en-US" sz="2600" kern="1200" cap="small" spc="0" normalizeH="0" baseline="0" noProof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匀速直线</a:t>
            </a:r>
            <a:r>
              <a:rPr kumimoji="0" lang="zh-CN" altLang="en-US" sz="2600" kern="1200" cap="small" spc="0" normalizeH="0" baseline="0" noProof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运动状态，直到有外力迫使它改变这种状态为止。</a:t>
            </a:r>
          </a:p>
          <a:p>
            <a:pPr marR="0" defTabSz="914400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1" lang="zh-CN" altLang="en-US" sz="26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+mn-ea"/>
              </a:rPr>
              <a:t>牛顿第一定律</a:t>
            </a:r>
            <a:r>
              <a:rPr kumimoji="0" lang="zh-CN" altLang="en-US" sz="2600" kern="1200" cap="small" spc="0" normalizeH="0" baseline="0" noProof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也叫</a:t>
            </a:r>
            <a:r>
              <a:rPr kumimoji="0" lang="zh-CN" altLang="en-US" sz="2600" kern="1200" cap="small" spc="0" normalizeH="0" baseline="0" noProof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惯性定律</a:t>
            </a:r>
            <a:r>
              <a:rPr kumimoji="0" lang="zh-CN" altLang="en-US" sz="2600" kern="1200" cap="small" spc="0" normalizeH="0" baseline="0" noProof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。</a:t>
            </a:r>
          </a:p>
        </p:txBody>
      </p:sp>
      <p:sp>
        <p:nvSpPr>
          <p:cNvPr id="21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35488" y="2765425"/>
            <a:ext cx="5056188" cy="286131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）“牛顿第一定律”表达的是物体       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不受力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时的运动规律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）物体的运动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不需力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来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维持</a:t>
            </a:r>
            <a:endParaRPr kumimoji="1" lang="en-US" altLang="zh-CN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力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是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改变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物体运动状态的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原因</a:t>
            </a: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kumimoji="1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）牛顿第一定律不是实验定律</a:t>
            </a: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副标题 2"/>
          <p:cNvSpPr txBox="1"/>
          <p:nvPr>
            <p:custDataLst>
              <p:tags r:id="rId3"/>
            </p:custDataLst>
          </p:nvPr>
        </p:nvSpPr>
        <p:spPr bwMode="auto">
          <a:xfrm>
            <a:off x="2474913" y="3902075"/>
            <a:ext cx="1974850" cy="619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273050" marR="0" indent="-273050" algn="ctr" defTabSz="914400">
              <a:spcBef>
                <a:spcPts val="60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kumimoji="0" lang="zh-CN" altLang="en-US" sz="2800" kern="1200" cap="small" spc="0" normalizeH="0" baseline="0" noProof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定律解读</a:t>
            </a:r>
          </a:p>
        </p:txBody>
      </p:sp>
      <p:sp>
        <p:nvSpPr>
          <p:cNvPr id="3" name="左大括号 2"/>
          <p:cNvSpPr/>
          <p:nvPr>
            <p:custDataLst>
              <p:tags r:id="rId4"/>
            </p:custDataLst>
          </p:nvPr>
        </p:nvSpPr>
        <p:spPr>
          <a:xfrm>
            <a:off x="4351338" y="2992438"/>
            <a:ext cx="184150" cy="2438400"/>
          </a:xfrm>
          <a:prstGeom prst="leftBrace">
            <a:avLst>
              <a:gd name="adj1" fmla="val 69047"/>
              <a:gd name="adj2" fmla="val 50000"/>
            </a:avLst>
          </a:prstGeom>
          <a:ln w="254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965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3"/>
          <p:cNvSpPr/>
          <p:nvPr>
            <p:custDataLst>
              <p:tags r:id="rId1"/>
            </p:custDataLst>
          </p:nvPr>
        </p:nvSpPr>
        <p:spPr>
          <a:xfrm>
            <a:off x="2852738" y="2855913"/>
            <a:ext cx="9036050" cy="255333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indent="266700" algn="just"/>
            <a:endParaRPr lang="zh-CN" altLang="en-US" sz="3200" i="1">
              <a:solidFill>
                <a:srgbClr val="FA084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zh-CN" altLang="en-US" sz="3200" i="1">
              <a:solidFill>
                <a:srgbClr val="8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zh-CN" altLang="en-US" sz="3200" i="1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zh-CN" altLang="en-US" sz="3200" i="1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en-US" altLang="zh-CN" sz="3200" i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1" name="Rectangle 4"/>
          <p:cNvSpPr/>
          <p:nvPr>
            <p:custDataLst>
              <p:tags r:id="rId2"/>
            </p:custDataLst>
          </p:nvPr>
        </p:nvSpPr>
        <p:spPr>
          <a:xfrm>
            <a:off x="2224088" y="1276350"/>
            <a:ext cx="5440362" cy="24917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）一切物体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        是指宇宙中所有物体，不论物体是固体、液体还是气体。可见牛顿第一定律是自然界中的普遍规律。</a:t>
            </a:r>
          </a:p>
        </p:txBody>
      </p:sp>
      <p:sp>
        <p:nvSpPr>
          <p:cNvPr id="12" name="Rectangle 5"/>
          <p:cNvSpPr/>
          <p:nvPr>
            <p:custDataLst>
              <p:tags r:id="rId3"/>
            </p:custDataLst>
          </p:nvPr>
        </p:nvSpPr>
        <p:spPr>
          <a:xfrm>
            <a:off x="2224088" y="4117975"/>
            <a:ext cx="6002337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）没有受到外力作用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是定律成立的条件，这是一种理想情况。 </a:t>
            </a:r>
          </a:p>
        </p:txBody>
      </p:sp>
      <p:sp>
        <p:nvSpPr>
          <p:cNvPr id="2" name="爆炸形 1 1"/>
          <p:cNvSpPr/>
          <p:nvPr>
            <p:custDataLst>
              <p:tags r:id="rId4"/>
            </p:custDataLst>
          </p:nvPr>
        </p:nvSpPr>
        <p:spPr>
          <a:xfrm>
            <a:off x="8137525" y="1330325"/>
            <a:ext cx="1600200" cy="1311275"/>
          </a:xfrm>
          <a:prstGeom prst="irregularSeal1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注意</a:t>
            </a:r>
          </a:p>
        </p:txBody>
      </p:sp>
      <p:sp>
        <p:nvSpPr>
          <p:cNvPr id="43013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3"/>
          <p:cNvSpPr/>
          <p:nvPr>
            <p:custDataLst>
              <p:tags r:id="rId1"/>
            </p:custDataLst>
          </p:nvPr>
        </p:nvSpPr>
        <p:spPr>
          <a:xfrm>
            <a:off x="1487488" y="896938"/>
            <a:ext cx="9036050" cy="206121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indent="266700" algn="just"/>
            <a:endParaRPr lang="zh-CN" altLang="en-US" sz="3200" i="1">
              <a:solidFill>
                <a:srgbClr val="8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zh-CN" altLang="en-US" sz="3200" i="1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zh-CN" altLang="en-US" sz="3200" i="1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indent="266700" algn="just"/>
            <a:endParaRPr lang="en-US" altLang="zh-CN" sz="3200" i="1">
              <a:solidFill>
                <a:srgbClr val="0000FF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4" name="Rectangle 7"/>
          <p:cNvSpPr/>
          <p:nvPr>
            <p:custDataLst>
              <p:tags r:id="rId2"/>
            </p:custDataLst>
          </p:nvPr>
        </p:nvSpPr>
        <p:spPr>
          <a:xfrm>
            <a:off x="2016125" y="3068638"/>
            <a:ext cx="43434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）总  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是指“一直”的意思。 </a:t>
            </a:r>
          </a:p>
        </p:txBody>
      </p:sp>
      <p:sp>
        <p:nvSpPr>
          <p:cNvPr id="15" name="Rectangle 8"/>
          <p:cNvSpPr/>
          <p:nvPr>
            <p:custDataLst>
              <p:tags r:id="rId3"/>
            </p:custDataLst>
          </p:nvPr>
        </p:nvSpPr>
        <p:spPr>
          <a:xfrm>
            <a:off x="2016125" y="3649663"/>
            <a:ext cx="4283075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）保持   </a:t>
            </a: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是指“不变”。 </a:t>
            </a:r>
          </a:p>
        </p:txBody>
      </p:sp>
      <p:sp>
        <p:nvSpPr>
          <p:cNvPr id="16" name="Rectangle 10"/>
          <p:cNvSpPr/>
          <p:nvPr>
            <p:custDataLst>
              <p:tags r:id="rId4"/>
            </p:custDataLst>
          </p:nvPr>
        </p:nvSpPr>
        <p:spPr>
          <a:xfrm>
            <a:off x="2016125" y="4162425"/>
            <a:ext cx="7978775" cy="20097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6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）或</a:t>
            </a: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指一个物体只能处于一种状态，到底处于哪种状态，由原来的状态决定，原来静止就保持静止，原来运动就保持匀速直线运动状态 </a:t>
            </a:r>
          </a:p>
        </p:txBody>
      </p:sp>
      <p:sp>
        <p:nvSpPr>
          <p:cNvPr id="10" name="Rectangle 6"/>
          <p:cNvSpPr/>
          <p:nvPr>
            <p:custDataLst>
              <p:tags r:id="rId5"/>
            </p:custDataLst>
          </p:nvPr>
        </p:nvSpPr>
        <p:spPr>
          <a:xfrm>
            <a:off x="2016125" y="528638"/>
            <a:ext cx="7978775" cy="2489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）时候</a:t>
            </a: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        强调了“没有受到力作用”与“保持静止状态或匀速直线运动状态”是瞬时对应的关系。物体在什么时候不受外力，这个物体就保持静止状态或匀速直线运动，这一瞬时的运动状态不变。</a:t>
            </a:r>
          </a:p>
        </p:txBody>
      </p:sp>
      <p:sp>
        <p:nvSpPr>
          <p:cNvPr id="45062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_5_BD#957972aa0?vcp=1&amp;pid=e7577e072&amp;color=147,205,221&amp;vtp=1&amp;bt=1&amp;bb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7924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latinLnBrk="1">
              <a:lnSpc>
                <a:spcPts val="6133"/>
              </a:lnSpc>
            </a:pP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知识点</a:t>
            </a:r>
            <a:r>
              <a:rPr lang="en-US" altLang="zh-CN" sz="3467" b="1">
                <a:solidFill>
                  <a:srgbClr val="93CDDD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467" b="1">
                <a:solidFill>
                  <a:srgbClr val="93CDDD"/>
                </a:solidFill>
                <a:latin typeface="Times New Roman" pitchFamily="34" charset="0"/>
                <a:ea typeface="SimHei" pitchFamily="34" charset="-122"/>
                <a:cs typeface="Times New Roman" pitchFamily="34" charset="-120"/>
              </a:rPr>
              <a:t>牛顿第一定律</a:t>
            </a:r>
            <a:endParaRPr lang="en-US" altLang="zh-CN" sz="3467"/>
          </a:p>
        </p:txBody>
      </p:sp>
      <p:sp>
        <p:nvSpPr>
          <p:cNvPr id="3" name="QB_6_BD.1_1#789c0e3d4?vcp=1&amp;vis=1&amp;pid=957972aa0&amp;color=0,0,0&amp;vtp=1&amp;bbb=1&amp;hb=1"/>
          <p:cNvSpPr/>
          <p:nvPr>
            <p:custDataLst>
              <p:tags r:id="rId2"/>
            </p:custDataLst>
          </p:nvPr>
        </p:nvSpPr>
        <p:spPr>
          <a:xfrm>
            <a:off x="719328" y="1411647"/>
            <a:ext cx="10753344" cy="43581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1.[2024·赣州于都期中]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物理学很多细分领域都经历了漫长的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发展过程，才得以拨云见雾。亚里士多德曾断言“运动者皆被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推动”；伽利略在实验的基础上经过推理后认为物体的运动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（填“需要”或“不需要”）力来维持。牛顿总结了前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人的研究成果，进一步推理得出：一切物体在没有受到外力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作用的时候，总保持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状态或静止状态。</a:t>
            </a:r>
            <a:endParaRPr lang="en-US" altLang="zh-CN" sz="3200"/>
          </a:p>
        </p:txBody>
      </p:sp>
      <p:sp>
        <p:nvSpPr>
          <p:cNvPr id="4" name="QB_6_AN.2_1#789c0e3d4.blank?vcp=1&amp;vis=1&amp;pid=957972aa0&amp;color=0,0,0&amp;vpa=1&amp;vtp=1&amp;bbb=1"/>
          <p:cNvSpPr/>
          <p:nvPr>
            <p:custDataLst>
              <p:tags r:id="rId3"/>
            </p:custDataLst>
          </p:nvPr>
        </p:nvSpPr>
        <p:spPr>
          <a:xfrm>
            <a:off x="741554" y="3609593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不需要</a:t>
            </a:r>
            <a:endParaRPr lang="en-US" altLang="zh-CN" sz="3200"/>
          </a:p>
        </p:txBody>
      </p:sp>
      <p:sp>
        <p:nvSpPr>
          <p:cNvPr id="5" name="QB_6_AN.3_1#789c0e3d4.blank?vcp=1&amp;vis=1&amp;pid=957972aa0&amp;color=0,0,0&amp;vpa=2&amp;vtp=1&amp;bbb=1"/>
          <p:cNvSpPr/>
          <p:nvPr>
            <p:custDataLst>
              <p:tags r:id="rId4"/>
            </p:custDataLst>
          </p:nvPr>
        </p:nvSpPr>
        <p:spPr>
          <a:xfrm>
            <a:off x="4399154" y="5070940"/>
            <a:ext cx="27326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匀速直线运动</a:t>
            </a:r>
            <a:endParaRPr lang="en-US" altLang="zh-CN" sz="3200"/>
          </a:p>
        </p:txBody>
      </p:sp>
      <p:sp>
        <p:nvSpPr>
          <p:cNvPr id="7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4_1#a518b9f8d?vcp=1&amp;vis=1&amp;pid=957972aa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131793"/>
            <a:ext cx="10752672" cy="28735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如图所示，在“探究阻力对物体运动的影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响”实验中，观察将毛巾、棉布分别铺在水平木板上和只有木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板的三种情况下，让小车分别从斜面顶端由静止滑下，探究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小车在水平面上滑行的距离。</a:t>
            </a:r>
            <a:endParaRPr lang="en-US" altLang="zh-CN" sz="3200"/>
          </a:p>
        </p:txBody>
      </p:sp>
      <p:pic>
        <p:nvPicPr>
          <p:cNvPr id="3" name="QO_6_BD.4_1#a518b9f8d?vcp=1&amp;vis=1&amp;pid=957972aa0&amp;color=0,0,0&amp;tib=255,255,255&amp;iip=1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33315" y="1278097"/>
            <a:ext cx="3182112" cy="43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6_BD.4_2#a518b9f8d?vcp=1&amp;vis=1&amp;pid=957972aa0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7968" y="4152023"/>
            <a:ext cx="9668256" cy="14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5_1#c3891e37f?vcp=1&amp;vis=1&amp;pid=a518b9f8d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19885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（1）实验中每次均让小车从斜面顶端由静止滑下的目的：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使小车每次在水平面上开始滑行时的速度大小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（填“相等”或“不相等”）。</a:t>
            </a:r>
            <a:endParaRPr lang="en-US" altLang="zh-CN" sz="3200"/>
          </a:p>
        </p:txBody>
      </p:sp>
      <p:sp>
        <p:nvSpPr>
          <p:cNvPr id="3" name="QB_7_AN.6_1#c3891e37f.blank?vcp=1&amp;vis=1&amp;pid=a518b9f8d&amp;color=0,0,0&amp;vpa=3&amp;vtp=1&amp;bbb=1"/>
          <p:cNvSpPr/>
          <p:nvPr>
            <p:custDataLst>
              <p:tags r:id="rId2"/>
            </p:custDataLst>
          </p:nvPr>
        </p:nvSpPr>
        <p:spPr>
          <a:xfrm>
            <a:off x="8869553" y="1191430"/>
            <a:ext cx="11070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相等</a:t>
            </a:r>
            <a:endParaRPr lang="en-US" altLang="zh-CN" sz="3200"/>
          </a:p>
        </p:txBody>
      </p:sp>
      <p:pic>
        <p:nvPicPr>
          <p:cNvPr id="4" name="QO_6_BD.5_2#c3891e37f?vcp=1&amp;vis=1&amp;pid=a518b9f8d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5792" y="2693077"/>
            <a:ext cx="7912608" cy="117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7_1#3a149dc3c?vcp=1&amp;vis=1&amp;pid=a518b9f8d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4047745"/>
            <a:ext cx="10753344" cy="1995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（2）实验中发现小车在毛巾表面滑行的距离最近，在棉布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表面滑行的距离较远，在木板表面滑行的距离最远。说明小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车受到的阻力越小，速度减小得越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（填“快”或“慢”）。</a:t>
            </a:r>
            <a:endParaRPr lang="en-US" altLang="zh-CN" sz="3200"/>
          </a:p>
        </p:txBody>
      </p:sp>
      <p:sp>
        <p:nvSpPr>
          <p:cNvPr id="6" name="QB_7_AN.8_1#3a149dc3c.blank?vcp=1&amp;vis=1&amp;pid=a518b9f8d&amp;color=0,0,0&amp;vpa=4&amp;vtp=1"/>
          <p:cNvSpPr/>
          <p:nvPr>
            <p:custDataLst>
              <p:tags r:id="rId5"/>
            </p:custDataLst>
          </p:nvPr>
        </p:nvSpPr>
        <p:spPr>
          <a:xfrm>
            <a:off x="6837554" y="5381414"/>
            <a:ext cx="700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慢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9_1#49480fac4?vcp=1&amp;vis=1&amp;pid=a518b9f8d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9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（3）推理：如果小车在水平面上滑行时受到的阻力越来越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小，直到变为零，它将做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B_7_AN.10_1#49480fac4.blank?vcp=1&amp;vis=1&amp;pid=a518b9f8d&amp;color=0,0,0&amp;vpa=5&amp;vtp=1&amp;bbb=1"/>
          <p:cNvSpPr/>
          <p:nvPr>
            <p:custDataLst>
              <p:tags r:id="rId2"/>
            </p:custDataLst>
          </p:nvPr>
        </p:nvSpPr>
        <p:spPr>
          <a:xfrm>
            <a:off x="5211954" y="1175851"/>
            <a:ext cx="27326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匀速直线运动</a:t>
            </a:r>
            <a:endParaRPr lang="en-US" altLang="zh-CN" sz="3200"/>
          </a:p>
        </p:txBody>
      </p:sp>
      <p:pic>
        <p:nvPicPr>
          <p:cNvPr id="4" name="QO_6_BD.9_2#49480fac4?vcp=1&amp;vis=1&amp;pid=a518b9f8d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4560" y="2015743"/>
            <a:ext cx="7802880" cy="115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7_BD.11_1#071ee0c9e?vcp=1&amp;vis=1&amp;pid=a518b9f8d&amp;color=0,0,0&amp;vtp=1&amp;bbb=1&amp;hb=1"/>
          <p:cNvSpPr/>
          <p:nvPr>
            <p:custDataLst>
              <p:tags r:id="rId4"/>
            </p:custDataLst>
          </p:nvPr>
        </p:nvSpPr>
        <p:spPr>
          <a:xfrm>
            <a:off x="719328" y="3353477"/>
            <a:ext cx="10753344" cy="26830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（4）在大量经验事实的基础上，牛顿概括了伽利略等人的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研究成果，总结出了牛顿第一定律。牛顿第一定律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（填“是”或“不是”）直接由实验得出的，但其符合逻辑的科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学推理，为科学研究提供了一个重要方法。</a:t>
            </a:r>
            <a:endParaRPr lang="en-US" altLang="zh-CN" sz="3200"/>
          </a:p>
        </p:txBody>
      </p:sp>
      <p:sp>
        <p:nvSpPr>
          <p:cNvPr id="6" name="QB_7_AN.12_1#071ee0c9e.blank?vcp=1&amp;vis=1&amp;pid=a518b9f8d&amp;color=0,0,0&amp;vpa=6&amp;vtp=1&amp;bbb=1"/>
          <p:cNvSpPr/>
          <p:nvPr>
            <p:custDataLst>
              <p:tags r:id="rId5"/>
            </p:custDataLst>
          </p:nvPr>
        </p:nvSpPr>
        <p:spPr>
          <a:xfrm>
            <a:off x="9682353" y="4008458"/>
            <a:ext cx="1107017" cy="6002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不是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3773526" y="677856"/>
            <a:ext cx="73450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牛顿第一定律（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实验探究：进行斜面小车实验，让同一小车从同一斜面的同一高度由静止滑下，分别在毛巾、棉布和木板表面上运动，观察小车在不同表面上滑行的距离。引导学生思考：小车为什么会停下来？小车滑行的距离与表面的粗糙程度有什么关系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科学推理：在实验的基础上，引导学生进行科学推理：如果表面绝对光滑，小车受到的阻力为零，它将怎样运动？从而得出牛顿第一定律的内容：一切物体在没有受到力的作用时，总保持静止状态或匀速直线运动状态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理解与应用：详细讲解牛顿第一定律的含义，强调 “一切物体”“没有受到力的作用”“总保持” 等关键词的意义。通过举例让学生理解牛顿第一定律在生活中的应用，如飞机投弹、卫星绕地球运动等。​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惯性（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概念引入：由牛顿第一定律引出惯性的概念：一切物体都有保持原来运动状态不变的性质，这种性质叫做惯性。强调惯性是物体的固有属性，一切物体在任何情况下都具有惯性。​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惯性现象分析：通过演示实验和生活实例，如拍打衣服上的灰尘、汽车启动和刹车时乘客的状态变化等，引导学生运用惯性知识解释这些现象。让学生分组讨论，分析现象中物体原来的运动状态以及后来运动状态改变的原因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二力平衡（</a:t>
            </a:r>
            <a:r>
              <a:rPr lang="en-US" altLang="zh-CN" sz="400">
                <a:solidFill>
                  <a:schemeClr val="bg1"/>
                </a:solidFill>
              </a:rPr>
              <a:t>15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现象引入：展示一些物体处于静止或匀速直线运动状态的图片，如静止在桌面上的书、匀速行驶的汽车等，引导学生思考这些物体受到哪些力的作用，为什么能保持静止或匀速直线运动状态，从而引出二力平衡的概念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二力平衡的条件：组织学生进行实验探究，用小车、钩码、滑轮等器材设计实验，研究二力平衡时两个力的大小、方向、作用点之间的关系。让学生按照实验步骤进行操作，记录实验数据，分析实验结果，得出二力平衡的条件：作用在同一物体上的两个力，如果大小相等、方向相反，并且在同一条直线上，这两个力就彼此平衡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应用与拓展：通过例题和实际问题，让学生学会运用二力平衡条件对物体进行受力分析，判断物体是否处于平衡状态，计算未知力的大小和方向。同时，引导学生区分平衡力和相互作用力，明确它们的异同点。​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摩擦力（</a:t>
            </a:r>
            <a:r>
              <a:rPr lang="en-US" altLang="zh-CN" sz="400">
                <a:solidFill>
                  <a:schemeClr val="bg1"/>
                </a:solidFill>
              </a:rPr>
              <a:t>20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概念：通过让学生用手在桌面上滑动、推桌子等活动，感受摩擦力的存在，从而引出摩擦力的定义：两个互相接触的物体，当它们做相对运动或有相对运动的趋势时，在接触面上会产生一种阻碍相对运动的力，这种力叫做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摩擦力的分类：介绍摩擦力的分类，包括静摩擦力、滑动摩擦力和滚动摩擦力，通过实例让学生区分不同类型的摩擦力。​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探究影响滑动摩擦力大小的因素：​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提出问题：滑动摩擦力的大小与哪些因素有关？​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猜想假设：引导学生根据生活经验进行猜想，如可能与压力大小、接触面粗糙程度、物体运动速度等因素有关。​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设计实验：组织学生讨论实验方案，确定采用控制变量法进行实验。明确实验中需要控制的变量和改变的变量，选择合适的实验器材，如木块、木板、弹簧测力计、砝码等。​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进行实验：让学生分组进行实验，按照实验步骤操作，记录实验数据。​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分析论证：引导学生对实验数据进行分析，得出滑动摩擦力的大小与压力大小和接触面粗糙程度有关，压力越大，接触面越粗糙，滑动摩擦力越大。​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增大和减小摩擦力的方法：结合生活实例，讲解增大和减小摩擦力的方法，如增大压力、增大接触面的粗糙程度可以增大摩擦力；减小压力、减小接触面的粗糙程度、用滚动代替滑动、使接触面彼此分离等可以减小摩擦力。让学生举例说明在生活中哪些地方需要增大摩擦力，哪些地方需要减小摩擦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（三）课堂小结（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引导学生回顾本节课所学的主要内容，包括牛顿第一定律、惯性、二力平衡和摩擦力的相关知识。​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强调重点知识和易错点，帮助学生梳理知识体系，加深对知识的理解和记忆。​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（四）课堂练习（</a:t>
            </a:r>
            <a:r>
              <a:rPr lang="en-US" altLang="zh-CN" sz="400">
                <a:solidFill>
                  <a:schemeClr val="bg1"/>
                </a:solidFill>
              </a:rPr>
              <a:t>10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展示一些与本节课知识点相关的练习题，包括选择题、填空题、计算题和简答题等。​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让学生独立完成练习，教师巡视指导，及时发现学生存在的问题并进行解答。​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对学生的练习情况进行点评，强调解题思路和方法，帮助学生提高解题能力。​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（五）布置作业（</a:t>
            </a:r>
            <a:r>
              <a:rPr lang="en-US" altLang="zh-CN" sz="400">
                <a:solidFill>
                  <a:schemeClr val="bg1"/>
                </a:solidFill>
              </a:rPr>
              <a:t>5 </a:t>
            </a:r>
            <a:r>
              <a:rPr lang="zh-CN" altLang="en-US" sz="400">
                <a:solidFill>
                  <a:schemeClr val="bg1"/>
                </a:solidFill>
              </a:rPr>
              <a:t>分钟）​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布置课后作业，包括课本上的练习题和一些拓展性的作业，如让学生观察生活中还有哪些地方应用了运动和力的知识，并写一篇小报告。​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要求学生认真完成作业，下节课进行作业讲解和反馈。​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五、教学反思​</a:t>
            </a:r>
          </a:p>
          <a:p>
            <a:r>
              <a:rPr lang="zh-CN" altLang="en-US" sz="400">
                <a:solidFill>
                  <a:schemeClr val="bg1"/>
                </a:solidFill>
              </a:rPr>
              <a:t>在本节课的教学过程中，通过多种教学方法的综合运用，学生对运动和力的知识有了较为深入的理解和掌握。在实验探究环节，学生积极参与，动手能力和探究能力得到了锻炼。但在教学过程中也发现了一些问题，如部分学生对牛顿第一定律的理解还存在困难，在运用二力平衡条件解决实际问题时容易出错。在今后的教学中，应加强对这些重点和难点知识的讲解和练习，关注学生的学习情况，及时调整教学策略，提高教学质量。</a:t>
            </a:r>
          </a:p>
        </p:txBody>
      </p:sp>
      <p:pic>
        <p:nvPicPr>
          <p:cNvPr id="116" name="图片 115">
            <a:extLst>
              <a:ext uri="{FF2B5EF4-FFF2-40B4-BE49-F238E27FC236}">
                <a16:creationId xmlns:a16="http://schemas.microsoft.com/office/drawing/2014/main" id="{99134967-9066-439D-2622-EA023A80849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6532" y="6632"/>
            <a:ext cx="12205064" cy="6858000"/>
          </a:xfrm>
          <a:prstGeom prst="rect">
            <a:avLst/>
          </a:prstGeom>
        </p:spPr>
      </p:pic>
      <p:pic>
        <p:nvPicPr>
          <p:cNvPr id="117" name="图片 116">
            <a:extLst>
              <a:ext uri="{FF2B5EF4-FFF2-40B4-BE49-F238E27FC236}">
                <a16:creationId xmlns:a16="http://schemas.microsoft.com/office/drawing/2014/main" id="{874B11B6-73AB-4572-A7C7-F5A0B490A11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5">
            <a:extLst>
              <a:ext uri="{BEBA8EAE-BF5A-486C-A8C5-ECC9F3942E4B}">
                <a14:imgProps xmlns:a14="http://schemas.microsoft.com/office/drawing/2010/main">
                  <a14:imgLayer r:embed="rId46">
                    <a14:imgEffect>
                      <a14:backgroundRemoval t="5159" b="97421" l="1851" r="98561">
                        <a14:foregroundMark x1="33242" y1="21032" x2="33242" y2="21032"/>
                        <a14:foregroundMark x1="28855" y1="16071" x2="38999" y2="27381"/>
                      </a14:backgroundRemoval>
                    </a14:imgEffect>
                  </a14:imgLayer>
                </a14:imgProps>
              </a:ext>
            </a:extLst>
          </a:blip>
          <a:srcRect r="75482" b="34528"/>
          <a:stretch>
            <a:fillRect/>
          </a:stretch>
        </p:blipFill>
        <p:spPr>
          <a:xfrm>
            <a:off x="9072146" y="23305"/>
            <a:ext cx="2989169" cy="2757436"/>
          </a:xfrm>
          <a:prstGeom prst="rect">
            <a:avLst/>
          </a:prstGeom>
        </p:spPr>
      </p:pic>
      <p:pic>
        <p:nvPicPr>
          <p:cNvPr id="118" name="图片 117">
            <a:extLst>
              <a:ext uri="{FF2B5EF4-FFF2-40B4-BE49-F238E27FC236}">
                <a16:creationId xmlns:a16="http://schemas.microsoft.com/office/drawing/2014/main" id="{5DB54A56-B527-4782-8F1E-81F66267A21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7"/>
          <a:srcRect l="56750" t="20549" r="8471" b="5314"/>
          <a:stretch>
            <a:fillRect/>
          </a:stretch>
        </p:blipFill>
        <p:spPr>
          <a:xfrm>
            <a:off x="6510762" y="538860"/>
            <a:ext cx="3060186" cy="2205839"/>
          </a:xfrm>
          <a:prstGeom prst="rect">
            <a:avLst/>
          </a:prstGeom>
        </p:spPr>
      </p:pic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5B295A1-12D0-4E66-BF68-2A7220F6A057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6680337" y="4397266"/>
            <a:ext cx="669925" cy="2091055"/>
            <a:chOff x="554" y="3826"/>
            <a:chExt cx="1055" cy="3293"/>
          </a:xfrm>
        </p:grpSpPr>
        <p:sp>
          <p:nvSpPr>
            <p:cNvPr id="120" name="矩形: 圆角 7">
              <a:extLst>
                <a:ext uri="{FF2B5EF4-FFF2-40B4-BE49-F238E27FC236}">
                  <a16:creationId xmlns:a16="http://schemas.microsoft.com/office/drawing/2014/main" id="{082A8FB2-88B4-430C-964B-CEEE8D83A674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1" name="流程图: 可选过程 120">
              <a:extLst>
                <a:ext uri="{FF2B5EF4-FFF2-40B4-BE49-F238E27FC236}">
                  <a16:creationId xmlns:a16="http://schemas.microsoft.com/office/drawing/2014/main" id="{FEEB33C7-F66C-4495-AD82-2F2C51677E58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122" name="文本框 121">
              <a:extLst>
                <a:ext uri="{FF2B5EF4-FFF2-40B4-BE49-F238E27FC236}">
                  <a16:creationId xmlns:a16="http://schemas.microsoft.com/office/drawing/2014/main" id="{4683D6F2-9D44-45F0-983C-E0740E62BC6B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123" name="组合 122">
            <a:extLst>
              <a:ext uri="{FF2B5EF4-FFF2-40B4-BE49-F238E27FC236}">
                <a16:creationId xmlns:a16="http://schemas.microsoft.com/office/drawing/2014/main" id="{714EB4CC-2938-4646-8A17-C4427476B441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5600020" y="4397266"/>
            <a:ext cx="669925" cy="2091055"/>
            <a:chOff x="554" y="3826"/>
            <a:chExt cx="1055" cy="3293"/>
          </a:xfrm>
        </p:grpSpPr>
        <p:sp>
          <p:nvSpPr>
            <p:cNvPr id="124" name="矩形: 圆角 7">
              <a:extLst>
                <a:ext uri="{FF2B5EF4-FFF2-40B4-BE49-F238E27FC236}">
                  <a16:creationId xmlns:a16="http://schemas.microsoft.com/office/drawing/2014/main" id="{26E96C00-CF1E-4FD4-825B-E6CC1526A171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5" name="流程图: 可选过程 124">
              <a:extLst>
                <a:ext uri="{FF2B5EF4-FFF2-40B4-BE49-F238E27FC236}">
                  <a16:creationId xmlns:a16="http://schemas.microsoft.com/office/drawing/2014/main" id="{84099394-45F0-47BF-8FB4-79DD046D81AB}"/>
                </a:ext>
              </a:extLst>
            </p:cNvPr>
            <p:cNvSpPr/>
            <p:nvPr>
              <p:custDataLst>
                <p:tags r:id="rId37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126" name="文本框 125">
              <a:extLst>
                <a:ext uri="{FF2B5EF4-FFF2-40B4-BE49-F238E27FC236}">
                  <a16:creationId xmlns:a16="http://schemas.microsoft.com/office/drawing/2014/main" id="{2EE40274-0B51-4075-A7BA-203BE42B36A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27" name="组合 126">
            <a:extLst>
              <a:ext uri="{FF2B5EF4-FFF2-40B4-BE49-F238E27FC236}">
                <a16:creationId xmlns:a16="http://schemas.microsoft.com/office/drawing/2014/main" id="{501675E2-9312-45DB-A2B8-E5423D546A28}"/>
              </a:ext>
            </a:extLst>
          </p:cNvPr>
          <p:cNvGrpSpPr/>
          <p:nvPr>
            <p:custDataLst>
              <p:tags r:id="rId7"/>
            </p:custDataLst>
          </p:nvPr>
        </p:nvGrpSpPr>
        <p:grpSpPr>
          <a:xfrm>
            <a:off x="7702596" y="4397266"/>
            <a:ext cx="669925" cy="2091055"/>
            <a:chOff x="554" y="3826"/>
            <a:chExt cx="1055" cy="3293"/>
          </a:xfrm>
        </p:grpSpPr>
        <p:sp>
          <p:nvSpPr>
            <p:cNvPr id="128" name="矩形: 圆角 7">
              <a:extLst>
                <a:ext uri="{FF2B5EF4-FFF2-40B4-BE49-F238E27FC236}">
                  <a16:creationId xmlns:a16="http://schemas.microsoft.com/office/drawing/2014/main" id="{7EFFCC47-913B-48BD-BCC0-93C59C766CA1}"/>
                </a:ext>
              </a:extLst>
            </p:cNvPr>
            <p:cNvSpPr/>
            <p:nvPr>
              <p:custDataLst>
                <p:tags r:id="rId3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9" name="流程图: 可选过程 128">
              <a:extLst>
                <a:ext uri="{FF2B5EF4-FFF2-40B4-BE49-F238E27FC236}">
                  <a16:creationId xmlns:a16="http://schemas.microsoft.com/office/drawing/2014/main" id="{D2166145-074D-4520-A393-3F54899AABEB}"/>
                </a:ext>
              </a:extLst>
            </p:cNvPr>
            <p:cNvSpPr/>
            <p:nvPr>
              <p:custDataLst>
                <p:tags r:id="rId3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30" name="文本框 129">
              <a:extLst>
                <a:ext uri="{FF2B5EF4-FFF2-40B4-BE49-F238E27FC236}">
                  <a16:creationId xmlns:a16="http://schemas.microsoft.com/office/drawing/2014/main" id="{4F1CDDE8-0491-4193-AFAB-16EB7CC7133B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97D03634-B3F6-44EE-A73F-DEF93CDA75BB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8732104" y="4397266"/>
            <a:ext cx="669925" cy="2091055"/>
            <a:chOff x="554" y="3826"/>
            <a:chExt cx="1055" cy="3293"/>
          </a:xfrm>
        </p:grpSpPr>
        <p:sp>
          <p:nvSpPr>
            <p:cNvPr id="132" name="矩形: 圆角 7">
              <a:extLst>
                <a:ext uri="{FF2B5EF4-FFF2-40B4-BE49-F238E27FC236}">
                  <a16:creationId xmlns:a16="http://schemas.microsoft.com/office/drawing/2014/main" id="{944DB09C-56E3-4879-A012-98A48CAE878F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3" name="流程图: 可选过程 132">
              <a:extLst>
                <a:ext uri="{FF2B5EF4-FFF2-40B4-BE49-F238E27FC236}">
                  <a16:creationId xmlns:a16="http://schemas.microsoft.com/office/drawing/2014/main" id="{848CA787-1D6C-4F41-A613-0B72C8826110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34" name="文本框 133">
              <a:extLst>
                <a:ext uri="{FF2B5EF4-FFF2-40B4-BE49-F238E27FC236}">
                  <a16:creationId xmlns:a16="http://schemas.microsoft.com/office/drawing/2014/main" id="{1DDEDF09-C5F9-47A8-8B38-5FA1D8E3152F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考试考法</a:t>
              </a:r>
            </a:p>
          </p:txBody>
        </p:sp>
      </p:grp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865E746-A0BB-4ED6-ACF4-45DDF5482995}"/>
              </a:ext>
            </a:extLst>
          </p:cNvPr>
          <p:cNvGrpSpPr/>
          <p:nvPr>
            <p:custDataLst>
              <p:tags r:id="rId9"/>
            </p:custDataLst>
          </p:nvPr>
        </p:nvGrpSpPr>
        <p:grpSpPr>
          <a:xfrm>
            <a:off x="9710833" y="4397266"/>
            <a:ext cx="669925" cy="2091055"/>
            <a:chOff x="554" y="3826"/>
            <a:chExt cx="1055" cy="3293"/>
          </a:xfrm>
        </p:grpSpPr>
        <p:sp>
          <p:nvSpPr>
            <p:cNvPr id="136" name="矩形: 圆角 7">
              <a:extLst>
                <a:ext uri="{FF2B5EF4-FFF2-40B4-BE49-F238E27FC236}">
                  <a16:creationId xmlns:a16="http://schemas.microsoft.com/office/drawing/2014/main" id="{8127FB7B-BBCD-46CD-9340-0E3258744A09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37" name="流程图: 可选过程 136">
              <a:extLst>
                <a:ext uri="{FF2B5EF4-FFF2-40B4-BE49-F238E27FC236}">
                  <a16:creationId xmlns:a16="http://schemas.microsoft.com/office/drawing/2014/main" id="{6B9A7D45-A0FD-4DED-9385-4BB1C0740957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700AD19-CB75-4A27-8D7E-C0D9A4B47669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3B547A86-E96C-44CB-956E-EC59494F7D5C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141162" y="1884512"/>
            <a:ext cx="3021496" cy="651622"/>
            <a:chOff x="6385560" y="2209799"/>
            <a:chExt cx="3501856" cy="502921"/>
          </a:xfr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3600000" scaled="0"/>
          </a:gradFill>
        </p:grpSpPr>
        <p:sp>
          <p:nvSpPr>
            <p:cNvPr id="140" name="箭头: 五边形 16">
              <a:extLst>
                <a:ext uri="{FF2B5EF4-FFF2-40B4-BE49-F238E27FC236}">
                  <a16:creationId xmlns:a16="http://schemas.microsoft.com/office/drawing/2014/main" id="{65C4C796-42A9-4D15-974B-F30D6D757D97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6385560" y="2209799"/>
              <a:ext cx="2529840" cy="502920"/>
            </a:xfrm>
            <a:prstGeom prst="homePlate">
              <a:avLst>
                <a:gd name="adj" fmla="val 58912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spc="225">
                  <a:solidFill>
                    <a:schemeClr val="bg1"/>
                  </a:solidFill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学习目录</a:t>
              </a:r>
            </a:p>
          </p:txBody>
        </p:sp>
        <p:sp>
          <p:nvSpPr>
            <p:cNvPr id="141" name="箭头: V 形 17">
              <a:extLst>
                <a:ext uri="{FF2B5EF4-FFF2-40B4-BE49-F238E27FC236}">
                  <a16:creationId xmlns:a16="http://schemas.microsoft.com/office/drawing/2014/main" id="{0C37DE8F-906A-4A45-A22C-978B49C63099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8753397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  <p:sp>
          <p:nvSpPr>
            <p:cNvPr id="142" name="箭头: V 形 18">
              <a:extLst>
                <a:ext uri="{FF2B5EF4-FFF2-40B4-BE49-F238E27FC236}">
                  <a16:creationId xmlns:a16="http://schemas.microsoft.com/office/drawing/2014/main" id="{71865409-B0CA-48F9-8DA6-DB3EBC829242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239405" y="2209800"/>
              <a:ext cx="648011" cy="502920"/>
            </a:xfrm>
            <a:prstGeom prst="chevron">
              <a:avLst>
                <a:gd name="adj" fmla="val 5940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015" b="1">
                <a:solidFill>
                  <a:schemeClr val="tx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43" name="组合 142">
            <a:extLst>
              <a:ext uri="{FF2B5EF4-FFF2-40B4-BE49-F238E27FC236}">
                <a16:creationId xmlns:a16="http://schemas.microsoft.com/office/drawing/2014/main" id="{82B08F8E-E642-4D41-81C1-00B3C60BCB33}"/>
              </a:ext>
            </a:extLst>
          </p:cNvPr>
          <p:cNvGrpSpPr/>
          <p:nvPr>
            <p:custDataLst>
              <p:tags r:id="rId11"/>
            </p:custDataLst>
          </p:nvPr>
        </p:nvGrpSpPr>
        <p:grpSpPr>
          <a:xfrm>
            <a:off x="2492593" y="4386471"/>
            <a:ext cx="669925" cy="2091055"/>
            <a:chOff x="554" y="3826"/>
            <a:chExt cx="1055" cy="3293"/>
          </a:xfrm>
        </p:grpSpPr>
        <p:sp>
          <p:nvSpPr>
            <p:cNvPr id="144" name="矩形: 圆角 7">
              <a:extLst>
                <a:ext uri="{FF2B5EF4-FFF2-40B4-BE49-F238E27FC236}">
                  <a16:creationId xmlns:a16="http://schemas.microsoft.com/office/drawing/2014/main" id="{9427D0EA-841F-4A69-BF3B-00BE1C570B48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5" name="圆角矩形 8">
              <a:extLst>
                <a:ext uri="{FF2B5EF4-FFF2-40B4-BE49-F238E27FC236}">
                  <a16:creationId xmlns:a16="http://schemas.microsoft.com/office/drawing/2014/main" id="{FF231A83-8E9F-4B1F-98A3-876E910750E6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46" name="文本框 145">
              <a:extLst>
                <a:ext uri="{FF2B5EF4-FFF2-40B4-BE49-F238E27FC236}">
                  <a16:creationId xmlns:a16="http://schemas.microsoft.com/office/drawing/2014/main" id="{AAB1147C-A67C-4B9F-AF22-013B2943380A}"/>
                </a:ext>
              </a:extLst>
            </p:cNvPr>
            <p:cNvSpPr txBox="1"/>
            <p:nvPr>
              <p:custDataLst>
                <p:tags r:id="rId23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9C8C0DC4-F796-4ED2-BAAF-9E595E8698E7}"/>
              </a:ext>
            </a:extLst>
          </p:cNvPr>
          <p:cNvGrpSpPr/>
          <p:nvPr>
            <p:custDataLst>
              <p:tags r:id="rId12"/>
            </p:custDataLst>
          </p:nvPr>
        </p:nvGrpSpPr>
        <p:grpSpPr>
          <a:xfrm>
            <a:off x="3511956" y="4397266"/>
            <a:ext cx="669925" cy="2091055"/>
            <a:chOff x="554" y="3826"/>
            <a:chExt cx="1055" cy="3293"/>
          </a:xfrm>
        </p:grpSpPr>
        <p:sp>
          <p:nvSpPr>
            <p:cNvPr id="148" name="矩形: 圆角 7">
              <a:extLst>
                <a:ext uri="{FF2B5EF4-FFF2-40B4-BE49-F238E27FC236}">
                  <a16:creationId xmlns:a16="http://schemas.microsoft.com/office/drawing/2014/main" id="{E9A841D9-47C1-4E5F-B70D-673B2CB1F6E6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49" name="流程图: 可选过程 148">
              <a:extLst>
                <a:ext uri="{FF2B5EF4-FFF2-40B4-BE49-F238E27FC236}">
                  <a16:creationId xmlns:a16="http://schemas.microsoft.com/office/drawing/2014/main" id="{08BCACEC-85DD-467D-BBFE-944C6EF79960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50" name="文本框 149">
              <a:extLst>
                <a:ext uri="{FF2B5EF4-FFF2-40B4-BE49-F238E27FC236}">
                  <a16:creationId xmlns:a16="http://schemas.microsoft.com/office/drawing/2014/main" id="{279D78B0-5DEC-42F8-B6F2-4F481DE4F139}"/>
                </a:ext>
              </a:extLst>
            </p:cNvPr>
            <p:cNvSpPr txBox="1"/>
            <p:nvPr>
              <p:custDataLst>
                <p:tags r:id="rId20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5897EF15-CC42-45D6-92EB-F2360872ED5A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55988" y="4397266"/>
            <a:ext cx="669925" cy="2091055"/>
            <a:chOff x="554" y="3826"/>
            <a:chExt cx="1055" cy="3293"/>
          </a:xfrm>
        </p:grpSpPr>
        <p:sp>
          <p:nvSpPr>
            <p:cNvPr id="152" name="矩形: 圆角 7">
              <a:extLst>
                <a:ext uri="{FF2B5EF4-FFF2-40B4-BE49-F238E27FC236}">
                  <a16:creationId xmlns:a16="http://schemas.microsoft.com/office/drawing/2014/main" id="{16B566C4-246E-4B7B-A82F-5E6EFF3A05F0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3" name="流程图: 可选过程 152">
              <a:extLst>
                <a:ext uri="{FF2B5EF4-FFF2-40B4-BE49-F238E27FC236}">
                  <a16:creationId xmlns:a16="http://schemas.microsoft.com/office/drawing/2014/main" id="{BC327D9E-984D-46AD-8EAA-8C6B6797AC49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54" name="文本框 153">
              <a:extLst>
                <a:ext uri="{FF2B5EF4-FFF2-40B4-BE49-F238E27FC236}">
                  <a16:creationId xmlns:a16="http://schemas.microsoft.com/office/drawing/2014/main" id="{39E54908-39A7-4E2F-8CF5-8FB19BA7A684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55" name="Picture 3">
            <a:extLst>
              <a:ext uri="{FF2B5EF4-FFF2-40B4-BE49-F238E27FC236}">
                <a16:creationId xmlns:a16="http://schemas.microsoft.com/office/drawing/2014/main" id="{ACE5214E-136A-48FB-B173-D06E3A3D3D5F}"/>
              </a:ext>
            </a:extLst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48"/>
          <a:stretch>
            <a:fillRect/>
          </a:stretch>
        </p:blipFill>
        <p:spPr bwMode="auto">
          <a:xfrm>
            <a:off x="-814167" y="3463234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sh dir="u"/>
    <p:sndAc>
      <p:stSnd>
        <p:snd r:embed="rId43" name="chimes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3_1#cfcd081a1?vcp=1&amp;vis=1&amp;pid=a518b9f8d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521938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（5）牛顿第一定律告诉我们：物体的运动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（填“需要”或“不需要”）力来维持，一切物体都有保持原来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不变的性质。</a:t>
            </a:r>
            <a:endParaRPr lang="en-US" altLang="zh-CN" sz="3200"/>
          </a:p>
        </p:txBody>
      </p:sp>
      <p:sp>
        <p:nvSpPr>
          <p:cNvPr id="3" name="QB_7_AN.14_1#cfcd081a1.blank?vcp=1&amp;vis=1&amp;pid=a518b9f8d&amp;color=0,0,0&amp;vpa=7&amp;vtp=1&amp;bbb=1"/>
          <p:cNvSpPr/>
          <p:nvPr>
            <p:custDataLst>
              <p:tags r:id="rId2"/>
            </p:custDataLst>
          </p:nvPr>
        </p:nvSpPr>
        <p:spPr>
          <a:xfrm>
            <a:off x="8259954" y="1484684"/>
            <a:ext cx="15134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不需要</a:t>
            </a:r>
            <a:endParaRPr lang="en-US" altLang="zh-CN" sz="3200"/>
          </a:p>
        </p:txBody>
      </p:sp>
      <p:sp>
        <p:nvSpPr>
          <p:cNvPr id="4" name="QB_7_AN.16_1#cfcd081a1.blank?vcp=1&amp;vis=1&amp;pid=a518b9f8d&amp;color=0,0,0&amp;vpa=8&amp;vtp=1&amp;bbb=1"/>
          <p:cNvSpPr/>
          <p:nvPr>
            <p:custDataLst>
              <p:tags r:id="rId3"/>
            </p:custDataLst>
          </p:nvPr>
        </p:nvSpPr>
        <p:spPr>
          <a:xfrm>
            <a:off x="741554" y="2946031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运动状态</a:t>
            </a:r>
            <a:endParaRPr lang="en-US" altLang="zh-CN" sz="3200"/>
          </a:p>
        </p:txBody>
      </p:sp>
      <p:pic>
        <p:nvPicPr>
          <p:cNvPr id="5" name="QO_6_BD.15_1#cfcd081a1?vcp=1&amp;vis=1&amp;pid=a518b9f8d&amp;color=0,0,0&amp;tib=255,255,255&amp;vtp=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7968" y="3812677"/>
            <a:ext cx="9668256" cy="14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17_1#fe2923a21?htil=1&amp;vcp=1&amp;vis=1&amp;pid=957972aa0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3776" y="597408"/>
            <a:ext cx="4913376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6_BD.17_2#fe2923a21?htil=1&amp;sp=1&amp;vcp=1&amp;vis=1&amp;pid=957972aa0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5657088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3.理想实验是研究物理规律的一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种重要的思想方法，它以大量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可靠的事实为基础，以真实的</a:t>
            </a:r>
            <a:endParaRPr lang="en-US" altLang="zh-CN" sz="3200"/>
          </a:p>
        </p:txBody>
      </p:sp>
      <p:sp>
        <p:nvSpPr>
          <p:cNvPr id="4" name="QO_6_BD.17_3#fe2923a21?vcp=1&amp;vis=1&amp;pid=957972aa0&amp;color=0,0,0&amp;vtp=1&amp;bbb=1&amp;hb=1&amp;hs=1"/>
          <p:cNvSpPr/>
          <p:nvPr>
            <p:custDataLst>
              <p:tags r:id="rId3"/>
            </p:custDataLst>
          </p:nvPr>
        </p:nvSpPr>
        <p:spPr>
          <a:xfrm>
            <a:off x="719328" y="4667334"/>
            <a:ext cx="10753344" cy="12945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①减小第二个斜面的倾角，小球在该斜面上仍然要达到原来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的高度；</a:t>
            </a:r>
            <a:endParaRPr lang="en-US" altLang="zh-CN" sz="3200"/>
          </a:p>
        </p:txBody>
      </p:sp>
      <p:sp>
        <p:nvSpPr>
          <p:cNvPr id="5" name="QO_6_BD.17_2#fe2923a21?htil=1&amp;sp=1&amp;vcp=1&amp;vis=1&amp;pid=957972aa0&amp;color=0,0,0&amp;vtp=1&amp;bt=1&amp;bbb=1&amp;hb=1&amp;hs=1">
            <a:extLst>
              <a:ext uri="{FF2B5EF4-FFF2-40B4-BE49-F238E27FC236}">
                <a16:creationId xmlns:a16="http://schemas.microsoft.com/office/drawing/2014/main" id="{EC97EADB-48A8-2026-12F2-ADFBA149EB6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19328" y="2605109"/>
            <a:ext cx="10752000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实验为原型，通过合理的推理得出物理规律。理想实验能深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刻地揭示物理规律的本质。如图所示，是伽利略著名的斜面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理想实验，实验设想的步骤有：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O_6_BD.17_4#fe2923a21?vcp=1&amp;vis=1&amp;pid=957972aa0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536448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②两个对接的斜面，让静止的小球沿一个斜面滚下，小球将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滚上另一个斜面；</a:t>
            </a:r>
            <a:endParaRPr lang="en-US" altLang="zh-CN" sz="3200"/>
          </a:p>
        </p:txBody>
      </p:sp>
      <p:pic>
        <p:nvPicPr>
          <p:cNvPr id="3" name="QO_6_BD.17_5#fe2923a21?vcp=1&amp;vis=1&amp;pid=957972aa0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8832" y="2097363"/>
            <a:ext cx="496214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6_BD.17_6#fe2923a21?vcp=1&amp;vis=1&amp;pid=957972aa0&amp;color=0,0,0&amp;vtp=1&amp;bbb=1&amp;hb=1"/>
          <p:cNvSpPr/>
          <p:nvPr>
            <p:custDataLst>
              <p:tags r:id="rId3"/>
            </p:custDataLst>
          </p:nvPr>
        </p:nvSpPr>
        <p:spPr>
          <a:xfrm>
            <a:off x="719328" y="4027763"/>
            <a:ext cx="10753344" cy="21285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③继续减小第二个斜面的倾角，最后使它成水平面，小球将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沿水平面做持续的匀速运动；</a:t>
            </a:r>
            <a:endParaRPr lang="en-US" altLang="zh-CN" sz="3200"/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④假如没有摩擦，小球将上升到原来释放时的高度。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B_7_BD.18_1#c7ad51693?vcp=1&amp;vis=1&amp;pid=fe2923a21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727508"/>
            <a:ext cx="10753344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（1）请将上述步骤按照正确的顺序排列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（用序号来表示）。</a:t>
            </a:r>
            <a:endParaRPr lang="en-US" altLang="zh-CN" sz="3200"/>
          </a:p>
        </p:txBody>
      </p:sp>
      <p:sp>
        <p:nvSpPr>
          <p:cNvPr id="3" name="QB_7_AN.19_1#c7ad51693.blank?vcp=1&amp;vis=1&amp;pid=fe2923a21&amp;color=0,0,0&amp;vpa=9&amp;vtp=1&amp;bbb=1"/>
          <p:cNvSpPr/>
          <p:nvPr>
            <p:custDataLst>
              <p:tags r:id="rId2"/>
            </p:custDataLst>
          </p:nvPr>
        </p:nvSpPr>
        <p:spPr>
          <a:xfrm>
            <a:off x="7853554" y="1690255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②④①③</a:t>
            </a:r>
            <a:endParaRPr lang="en-US" altLang="zh-CN" sz="3200"/>
          </a:p>
        </p:txBody>
      </p:sp>
      <p:pic>
        <p:nvPicPr>
          <p:cNvPr id="4" name="QO_6_BD.18_2#c7ad51693?vcp=1&amp;vis=1&amp;pid=fe2923a21&amp;color=0,0,0&amp;tib=255,255,255&amp;vtp=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8832" y="3288423"/>
            <a:ext cx="496214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AS.20_1#c7ad51693?htil=2&amp;vcp=1&amp;vis=1&amp;pid=fe2923a2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1376" y="597408"/>
            <a:ext cx="4913376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7_AS.20_2#c7ad51693?htil=2&amp;vcp=1&amp;vis=1&amp;pid=fe2923a21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5657088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伽利略著名的斜面理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想实验中，小球从同一斜面的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同一高度由静止滚下，可以让</a:t>
            </a:r>
            <a:endParaRPr lang="en-US" altLang="zh-CN" sz="3200"/>
          </a:p>
        </p:txBody>
      </p:sp>
      <p:sp>
        <p:nvSpPr>
          <p:cNvPr id="4" name="QB_7_AS.20_2#c7ad51693?htil=2&amp;vcp=1&amp;vis=1&amp;pid=fe2923a21&amp;color=0,0,0&amp;vtp=1&amp;bt=1&amp;bbb=1&amp;hb=1&amp;hs=1">
            <a:extLst>
              <a:ext uri="{FF2B5EF4-FFF2-40B4-BE49-F238E27FC236}">
                <a16:creationId xmlns:a16="http://schemas.microsoft.com/office/drawing/2014/main" id="{09A98DF9-8641-ABDA-5687-A08456751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19328" y="2605109"/>
            <a:ext cx="10752000" cy="33773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小球到达水平面时保持相同的速度；如果斜面光滑，则小球不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受阻力作用，会上升到原来释放时的高度；然后逐渐减小斜面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的倾角，发现小球仍然会到达原先释放时的高度；那么可以推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断，若将斜面变为水平面，小球为了达到原先释放时的高度会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一直运动下去，所以合理的实验步骤顺序是②④①③。</a:t>
            </a:r>
            <a:endParaRPr lang="en-US" altLang="zh-CN" sz="3200" spc="-67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O_6_BD.21_1#0b7db40a7?htil=3&amp;vcp=1&amp;vis=1&amp;pid=fe2923a21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32976" y="597408"/>
            <a:ext cx="4913376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7_BD.21_2#0b7db40a7?htil=3&amp;vcp=1&amp;vis=1&amp;pid=fe2923a21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5657088" cy="19888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（2）在上述设想步骤中，有的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属于可靠事实，有的则是理想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化的推论。下面关于这些事实</a:t>
            </a:r>
            <a:endParaRPr lang="en-US" altLang="zh-CN" sz="3200"/>
          </a:p>
        </p:txBody>
      </p:sp>
      <p:sp>
        <p:nvSpPr>
          <p:cNvPr id="4" name="QC_7_AN.22_1#0b7db40a7.blank?vcp=1&amp;vis=1&amp;pid=fe2923a21&amp;color=0,0,0&amp;vpa=10&amp;vtp=1"/>
          <p:cNvSpPr/>
          <p:nvPr>
            <p:custDataLst>
              <p:tags r:id="rId3"/>
            </p:custDataLst>
          </p:nvPr>
        </p:nvSpPr>
        <p:spPr>
          <a:xfrm>
            <a:off x="4772358" y="2543472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7_BD.21_3#0b7db40a7.choices?vcp=1&amp;vis=1&amp;pid=fe2923a21&amp;color=0,0,0&amp;vtp=1&amp;bbb=1&amp;hs=1"/>
          <p:cNvSpPr/>
          <p:nvPr>
            <p:custDataLst>
              <p:tags r:id="rId4"/>
            </p:custDataLst>
          </p:nvPr>
        </p:nvSpPr>
        <p:spPr>
          <a:xfrm>
            <a:off x="719328" y="3285237"/>
            <a:ext cx="10753344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①是事实，②③是推论，④是假设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②是事实，①③是推论，④是假设</a:t>
            </a:r>
            <a:endParaRPr lang="en-US" altLang="zh-CN" sz="3200"/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③是事实，①②是推论，④是假设</a:t>
            </a:r>
            <a:endParaRPr lang="en-US" altLang="zh-CN" sz="3200"/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④是事实，①②③是推论</a:t>
            </a:r>
            <a:endParaRPr lang="en-US" altLang="zh-CN" sz="3200"/>
          </a:p>
        </p:txBody>
      </p:sp>
      <p:sp>
        <p:nvSpPr>
          <p:cNvPr id="6" name="QC_7_BD.21_2#0b7db40a7?htil=3&amp;vcp=1&amp;vis=1&amp;pid=fe2923a21&amp;color=0,0,0&amp;vtp=1&amp;bt=1&amp;bbb=1&amp;hb=1&amp;hs=1">
            <a:extLst>
              <a:ext uri="{FF2B5EF4-FFF2-40B4-BE49-F238E27FC236}">
                <a16:creationId xmlns:a16="http://schemas.microsoft.com/office/drawing/2014/main" id="{D31FE216-9FA9-175A-4AFA-B471CAEC708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20000" y="2598335"/>
            <a:ext cx="10752000" cy="607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和推论的分类正确的是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（填字母）。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QC_7_AS.23_1#0b7db40a7?vcp=1&amp;vis=1&amp;pid=fe2923a21&amp;color=0,0,0&amp;vtp=1&amp;bt=1&amp;bbb=1&amp;hb=1"/>
              <p:cNvSpPr/>
              <p:nvPr>
                <p:custDataLst>
                  <p:tags r:id="rId1"/>
                </p:custDataLst>
              </p:nvPr>
            </p:nvSpPr>
            <p:spPr>
              <a:xfrm>
                <a:off x="719328" y="973298"/>
                <a:ext cx="10753344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 b="1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让静止的小球沿一个斜面滚下，小球将滚上另一个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斜面，属于实验事实，如果没有摩擦，小球将上升到原来释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放时的高度是一个假设，因为不可能无摩擦，①③是根据假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设进行的推论，故B符合题意，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ACD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不符合题意。</a:t>
                </a:r>
                <a:endParaRPr lang="en-US" altLang="zh-CN" sz="3200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" name="QC_7_AS.23_1#0b7db40a7?vcp=1&amp;vis=1&amp;pid=fe2923a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719328" y="973298"/>
                <a:ext cx="10753344" cy="2873333"/>
              </a:xfrm>
              <a:prstGeom prst="rect">
                <a:avLst/>
              </a:prstGeom>
              <a:blipFill>
                <a:blip r:embed="rId7"/>
                <a:stretch>
                  <a:fillRect l="-2268" r="-680" b="-870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6_AS.23_2#0b7db40a7?vcp=1&amp;vis=1&amp;pid=fe2923a21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08832" y="3993527"/>
            <a:ext cx="4962144" cy="175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object 54">
            <a:hlinkClick r:id="rId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24_1#8b0a7f37a?sp=1&amp;vcp=1&amp;vis=1&amp;pid=3bdf9cd0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1418306"/>
            <a:ext cx="10753344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[2024·湖南]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如图所示，探究“阻力对物体运动的影响”实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验中，保持同一小车每次从斜面同一高度由静止滑下，只改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变水平木板表面的粗糙程度，不计空气阻力。下列说法正确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4" name="QC_5_BD.24_2#8b0a7f37a?vcp=1&amp;vis=1&amp;pid=3bdf9cd0c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2544" y="4438533"/>
            <a:ext cx="3486912" cy="8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C_5_BD.26_1#8b0a7f37a.choices?vcp=1&amp;vis=1&amp;pid=3bdf9cd0c&amp;color=0,0,0&amp;vtp=1&amp;bt=1&amp;bbb=1&amp;hb=1"/>
          <p:cNvSpPr/>
          <p:nvPr>
            <p:custDataLst>
              <p:tags r:id="rId1"/>
            </p:custDataLst>
          </p:nvPr>
        </p:nvSpPr>
        <p:spPr>
          <a:xfrm>
            <a:off x="719328" y="656305"/>
            <a:ext cx="10753344" cy="43637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小车在水平木板上运动过程中只受摩擦力的作用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小车在粗糙程度不同的水平木板表面滑行的距离相同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水平木板表面越粗糙，该小车在水平木板上运动时所受的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摩擦力越大</a:t>
            </a:r>
            <a:endParaRPr lang="en-US" altLang="zh-CN" sz="3200"/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该实验能直接验证当物体受到的阻力为零时，物体将一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直做匀速直线运动</a:t>
            </a:r>
            <a:endParaRPr lang="en-US" altLang="zh-CN" sz="3200"/>
          </a:p>
        </p:txBody>
      </p:sp>
      <p:pic>
        <p:nvPicPr>
          <p:cNvPr id="3" name="QC_5_BD.26_2#8b0a7f37a?vcp=1&amp;vis=1&amp;pid=3bdf9cd0c&amp;color=0,0,0&amp;tib=255,255,255&amp;vtp=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2544" y="5149735"/>
            <a:ext cx="3486912" cy="8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5_AN.25_1#8b0a7f37a.bracket?vcp=1&amp;vis=1&amp;pid=3bdf9cd0c&amp;color=0,0,0&amp;vpa=11&amp;vtp=1&amp;answeroption=C">
            <a:extLst>
              <a:ext uri="{FF2B5EF4-FFF2-40B4-BE49-F238E27FC236}">
                <a16:creationId xmlns:a16="http://schemas.microsoft.com/office/drawing/2014/main" id="{51AFAF13-678F-52FF-7E09-29691D9A3F5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49996" y="2258199"/>
            <a:ext cx="633187" cy="75911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4933" b="1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AS.27_1#8b0a7f37a?htil=4&amp;vcp=1&amp;vis=1&amp;pid=3bdf9cd0c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81792" y="597408"/>
            <a:ext cx="3438144" cy="865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AS.27_2#8b0a7f37a?htil=4&amp;vcp=1&amp;vis=1&amp;pid=3bdf9cd0c&amp;color=0,0,0&amp;mp=1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7144512" cy="117602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33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不计空气阻力，小车在水平木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板上运动过程中，在竖直方向受到重力</a:t>
            </a:r>
            <a:endParaRPr lang="en-US" altLang="zh-CN" sz="3200"/>
          </a:p>
        </p:txBody>
      </p:sp>
      <p:sp>
        <p:nvSpPr>
          <p:cNvPr id="4" name="QC_5_AS.27_2#8b0a7f37a?htil=4&amp;vcp=1&amp;vis=1&amp;pid=3bdf9cd0c&amp;color=0,0,0&amp;mp=1&amp;vtp=1&amp;bt=1&amp;bbb=1&amp;hb=1&amp;hs=1">
            <a:extLst>
              <a:ext uri="{FF2B5EF4-FFF2-40B4-BE49-F238E27FC236}">
                <a16:creationId xmlns:a16="http://schemas.microsoft.com/office/drawing/2014/main" id="{4F3D3630-FB47-C8BA-67CC-FF9D85962A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19328" y="1772074"/>
            <a:ext cx="10752000" cy="43084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和支持力，在水平方向只受摩擦力的作用，故A错误；小车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在粗糙程度越大的水平木板表面滑行时，受到的阻力越大，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运动速度减小得越快，小车滑行的距离越小，故B错误；小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车在水平木板上运动时，对水平木板的压力一定，因此水平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木板表面越粗糙，所受的摩擦力越大，故C正确；由于绝对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光滑的水平面是不存在的，因此该实验不能直接验证当物体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受到的阻力为零时，物体将一直做匀速直线运动，故D错误。</a:t>
            </a:r>
            <a:endParaRPr lang="en-US" altLang="zh-CN" sz="3200"/>
          </a:p>
        </p:txBody>
      </p:sp>
      <p:sp>
        <p:nvSpPr>
          <p:cNvPr id="5" name="object 54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rcRect l="4762"/>
          <a:stretch>
            <a:fillRect/>
          </a:stretch>
        </p:blipFill>
        <p:spPr>
          <a:xfrm>
            <a:off x="2112264" y="1282688"/>
            <a:ext cx="3907536" cy="2735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r="5190"/>
          <a:stretch>
            <a:fillRect/>
          </a:stretch>
        </p:blipFill>
        <p:spPr>
          <a:xfrm>
            <a:off x="6172199" y="1293800"/>
            <a:ext cx="3925711" cy="2735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文本框 3"/>
          <p:cNvSpPr txBox="1"/>
          <p:nvPr>
            <p:custDataLst>
              <p:tags r:id="rId3"/>
            </p:custDataLst>
          </p:nvPr>
        </p:nvSpPr>
        <p:spPr>
          <a:xfrm>
            <a:off x="4463796" y="624737"/>
            <a:ext cx="3429000" cy="646331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 sz="3600" dirty="0">
                <a:latin typeface="Arial" panose="020B0604020202020204" pitchFamily="34" charset="0"/>
                <a:ea typeface="黑体" panose="02010609060101010101" pitchFamily="49" charset="-122"/>
              </a:rPr>
              <a:t>生活中的运动</a:t>
            </a:r>
          </a:p>
        </p:txBody>
      </p:sp>
      <p:sp>
        <p:nvSpPr>
          <p:cNvPr id="17415" name="文本框 4"/>
          <p:cNvSpPr txBox="1"/>
          <p:nvPr>
            <p:custDataLst>
              <p:tags r:id="rId4"/>
            </p:custDataLst>
          </p:nvPr>
        </p:nvSpPr>
        <p:spPr>
          <a:xfrm>
            <a:off x="2257425" y="4486275"/>
            <a:ext cx="7743825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en-US" altLang="zh-CN" sz="2600">
                <a:latin typeface="Arial" panose="020B0604020202020204" pitchFamily="34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latin typeface="Arial" panose="020B0604020202020204" pitchFamily="34" charset="0"/>
                <a:ea typeface="黑体" panose="02010609060101010101" pitchFamily="49" charset="-122"/>
              </a:rPr>
              <a:t>）没有运动员的用力踩蹬，自行车能高速行驶吗？</a:t>
            </a:r>
          </a:p>
        </p:txBody>
      </p:sp>
      <p:sp>
        <p:nvSpPr>
          <p:cNvPr id="17416" name="文本框 5"/>
          <p:cNvSpPr txBox="1"/>
          <p:nvPr>
            <p:custDataLst>
              <p:tags r:id="rId5"/>
            </p:custDataLst>
          </p:nvPr>
        </p:nvSpPr>
        <p:spPr>
          <a:xfrm>
            <a:off x="2257425" y="4919663"/>
            <a:ext cx="7832725" cy="12915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marL="455930" indent="-455930">
              <a:lnSpc>
                <a:spcPct val="150000"/>
              </a:lnSpc>
            </a:pPr>
            <a:r>
              <a:rPr lang="en-US" altLang="zh-CN" sz="2600">
                <a:latin typeface="Arial" panose="020B0604020202020204" pitchFamily="34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latin typeface="Arial" panose="020B0604020202020204" pitchFamily="34" charset="0"/>
                <a:ea typeface="黑体" panose="02010609060101010101" pitchFamily="49" charset="-122"/>
              </a:rPr>
              <a:t>）没有火箭底座反冲的动力，火箭能将航天飞机送  入太空吗？</a:t>
            </a:r>
          </a:p>
        </p:txBody>
      </p:sp>
      <p:sp>
        <p:nvSpPr>
          <p:cNvPr id="28678" name="文本框 4103"/>
          <p:cNvSpPr txBox="1"/>
          <p:nvPr>
            <p:custDataLst>
              <p:tags r:id="rId6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28_1#70c69500b?htil=5&amp;vcp=1&amp;vis=1&amp;pid=3bdf9cd0c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99520" y="597407"/>
            <a:ext cx="2913888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28_2#70c69500b?htil=5&amp;sp=1&amp;vcp=1&amp;vis=1&amp;pid=3bdf9cd0c&amp;color=0,0,0&amp;vtp=1&amp;bt=1&amp;bbb=1&amp;hb=1&amp;hs=1"/>
          <p:cNvSpPr/>
          <p:nvPr>
            <p:custDataLst>
              <p:tags r:id="rId2"/>
            </p:custDataLst>
          </p:nvPr>
        </p:nvSpPr>
        <p:spPr>
          <a:xfrm>
            <a:off x="719328" y="536449"/>
            <a:ext cx="7668768" cy="2690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5.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[2024·晋中榆次期中]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抛出的实心球在空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中运动轨迹如图所示。若实心球运动过程</a:t>
            </a:r>
          </a:p>
          <a:p>
            <a:pPr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中，它受到的所有力突然全部消失，则实</a:t>
            </a:r>
          </a:p>
          <a:p>
            <a:pPr latinLnBrk="1">
              <a:lnSpc>
                <a:spcPts val="5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心球将(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4" name="QC_5_AN.29_1#70c69500b.bracket?vcp=1&amp;vis=1&amp;pid=3bdf9cd0c&amp;color=0,0,0&amp;vpa=12&amp;vtp=1"/>
          <p:cNvSpPr/>
          <p:nvPr>
            <p:custDataLst>
              <p:tags r:id="rId3"/>
            </p:custDataLst>
          </p:nvPr>
        </p:nvSpPr>
        <p:spPr>
          <a:xfrm>
            <a:off x="2265553" y="2607820"/>
            <a:ext cx="565151" cy="600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2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</a:t>
            </a:r>
            <a:endParaRPr lang="en-US" altLang="zh-CN" sz="3200"/>
          </a:p>
        </p:txBody>
      </p:sp>
      <p:sp>
        <p:nvSpPr>
          <p:cNvPr id="5" name="QC_5_BD.28_3#70c69500b.choices?vcp=1&amp;vis=1&amp;pid=3bdf9cd0c&amp;color=0,0,0&amp;vtp=1&amp;bbb=1&amp;hs=1"/>
          <p:cNvSpPr/>
          <p:nvPr>
            <p:custDataLst>
              <p:tags r:id="rId4"/>
            </p:custDataLst>
          </p:nvPr>
        </p:nvSpPr>
        <p:spPr>
          <a:xfrm>
            <a:off x="719328" y="3302509"/>
            <a:ext cx="10753344" cy="1301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保持静止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做匀速直线运动</a:t>
            </a:r>
            <a:endParaRPr lang="en-US" altLang="zh-CN" sz="3200"/>
          </a:p>
          <a:p>
            <a:pPr latinLnBrk="1">
              <a:lnSpc>
                <a:spcPts val="53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竖直向上运动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竖直向下运动</a:t>
            </a:r>
            <a:endParaRPr lang="en-US" altLang="zh-CN" sz="3200"/>
          </a:p>
        </p:txBody>
      </p:sp>
      <p:sp>
        <p:nvSpPr>
          <p:cNvPr id="6" name="QC_5_AS.30_1#70c69500b?vcp=1&amp;vis=1&amp;pid=3bdf9cd0c&amp;color=0,0,0&amp;vtp=1&amp;bbb=1&amp;hb=1&amp;hs=1"/>
          <p:cNvSpPr/>
          <p:nvPr>
            <p:custDataLst>
              <p:tags r:id="rId5"/>
            </p:custDataLst>
          </p:nvPr>
        </p:nvSpPr>
        <p:spPr>
          <a:xfrm>
            <a:off x="719328" y="4681390"/>
            <a:ext cx="10753344" cy="1294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467"/>
              </a:lnSpc>
            </a:pPr>
            <a:r>
              <a:rPr lang="en-US" altLang="zh-CN" sz="3200" b="1" spc="-67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实心球运动过程中，受到的所有力突然全部消失，不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 spc="-67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受任何力的作用时，它将保持匀速直线运动状态，故B正确。</a:t>
            </a:r>
            <a:endParaRPr lang="en-US" altLang="zh-CN" sz="3200" spc="-67"/>
          </a:p>
        </p:txBody>
      </p:sp>
      <p:sp>
        <p:nvSpPr>
          <p:cNvPr id="7" name="object 54">
            <a:hlinkClick r:id="rId10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C_5_BD.31_1#aca9d94a9?iti=1&amp;htil=6&amp;vcp=1&amp;vis=1&amp;pid=3bdf9cd0c&amp;color=0,0,0&amp;tib=255,255,255&amp;vtp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31303" y="536449"/>
            <a:ext cx="3040723" cy="186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5_BD.31_2#aca9d94a9?iti=1&amp;htil=6&amp;vcp=1&amp;vis=1&amp;pid=3bdf9cd0c&amp;color=0,0,0&amp;vtp=1&amp;bbb=1"/>
          <p:cNvSpPr/>
          <p:nvPr>
            <p:custDataLst>
              <p:tags r:id="rId2"/>
            </p:custDataLst>
          </p:nvPr>
        </p:nvSpPr>
        <p:spPr>
          <a:xfrm>
            <a:off x="8691756" y="2562014"/>
            <a:ext cx="1919816" cy="59486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（第6题）</a:t>
            </a:r>
            <a:endParaRPr lang="en-US" altLang="zh-CN" sz="3200"/>
          </a:p>
        </p:txBody>
      </p:sp>
      <p:sp>
        <p:nvSpPr>
          <p:cNvPr id="4" name="QC_5_BD.31_3#aca9d94a9?htil=6&amp;sp=1&amp;vcp=1&amp;vis=1&amp;pid=3bdf9cd0c&amp;color=0,0,0&amp;vtp=1&amp;bt=1&amp;bbb=1&amp;hb=1&amp;hs=1"/>
          <p:cNvSpPr/>
          <p:nvPr>
            <p:custDataLst>
              <p:tags r:id="rId3"/>
            </p:custDataLst>
          </p:nvPr>
        </p:nvSpPr>
        <p:spPr>
          <a:xfrm>
            <a:off x="719328" y="553380"/>
            <a:ext cx="7266432" cy="18900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6.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如图所示是一个正在做匀速圆周运动</a:t>
            </a:r>
          </a:p>
          <a:p>
            <a:pPr latinLnBrk="1">
              <a:lnSpc>
                <a:spcPts val="52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的物体，如果物体此时所受的外力全部</a:t>
            </a:r>
          </a:p>
          <a:p>
            <a:pPr latinLnBrk="1">
              <a:lnSpc>
                <a:spcPts val="49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消失，则该物体将(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5" name="QC_5_AN.32_1#aca9d94a9.bracket?vcp=1&amp;vis=1&amp;pid=3bdf9cd0c&amp;color=0,0,0&amp;vpa=13&amp;vtp=1"/>
          <p:cNvSpPr/>
          <p:nvPr>
            <p:custDataLst>
              <p:tags r:id="rId4"/>
            </p:custDataLst>
          </p:nvPr>
        </p:nvSpPr>
        <p:spPr>
          <a:xfrm>
            <a:off x="4280621" y="1853944"/>
            <a:ext cx="588433" cy="587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0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6" name="QC_5_BD.31_4#aca9d94a9.choices?vcp=1&amp;vis=1&amp;pid=3bdf9cd0c&amp;color=0,0,0&amp;vtp=1&amp;bbb=1&amp;hs=1"/>
          <p:cNvSpPr/>
          <p:nvPr>
            <p:custDataLst>
              <p:tags r:id="rId5"/>
            </p:custDataLst>
          </p:nvPr>
        </p:nvSpPr>
        <p:spPr>
          <a:xfrm>
            <a:off x="719328" y="3456513"/>
            <a:ext cx="10753344" cy="12296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200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做匀速直线运动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立即停止运动</a:t>
            </a:r>
            <a:endParaRPr lang="en-US" altLang="zh-CN" sz="3200"/>
          </a:p>
          <a:p>
            <a:pPr latinLnBrk="1">
              <a:lnSpc>
                <a:spcPts val="4933"/>
              </a:lnSpc>
              <a:tabLst>
                <a:tab pos="5519795" algn="l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运动得越来越慢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运动得越来越快</a:t>
            </a:r>
            <a:endParaRPr lang="en-US" altLang="zh-CN" sz="3200"/>
          </a:p>
        </p:txBody>
      </p:sp>
      <p:sp>
        <p:nvSpPr>
          <p:cNvPr id="7" name="QC_5_AS.33_1#aca9d94a9?vcp=1&amp;vis=1&amp;pid=3bdf9cd0c&amp;color=0,0,0&amp;vtp=1&amp;bbb=1&amp;hb=1&amp;hs=1"/>
          <p:cNvSpPr/>
          <p:nvPr>
            <p:custDataLst>
              <p:tags r:id="rId6"/>
            </p:custDataLst>
          </p:nvPr>
        </p:nvSpPr>
        <p:spPr>
          <a:xfrm>
            <a:off x="719328" y="4752420"/>
            <a:ext cx="10753344" cy="12479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200"/>
              </a:lnSpc>
            </a:pPr>
            <a:r>
              <a:rPr lang="en-US" altLang="zh-CN" sz="3200" b="1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原来物体在做匀速圆周运动，该物体所受的外力全</a:t>
            </a:r>
          </a:p>
          <a:p>
            <a:pPr latinLnBrk="1">
              <a:lnSpc>
                <a:spcPts val="50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部消失，根据牛顿第一定律可知，物体将做匀速直线运动。</a:t>
            </a:r>
            <a:endParaRPr lang="en-US" altLang="zh-CN" sz="3200"/>
          </a:p>
        </p:txBody>
      </p:sp>
      <p:sp>
        <p:nvSpPr>
          <p:cNvPr id="8" name="object 54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QB_5_BD.34_1#3e7033ab0?iti=2&amp;htil=7&amp;vcp=1&amp;vis=1&amp;pid=3bdf9cd0c&amp;color=0,0,0&amp;tib=255,255,255&amp;vtp=1&amp;hs=1&amp;hs=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29070" y="597409"/>
            <a:ext cx="3832389" cy="242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34_2#3e7033ab0?iti=2&amp;htil=7&amp;vcp=1&amp;vis=1&amp;pid=3bdf9cd0c&amp;color=0,0,0&amp;vtp=1&amp;bbb=1"/>
          <p:cNvSpPr/>
          <p:nvPr>
            <p:custDataLst>
              <p:tags r:id="rId2"/>
            </p:custDataLst>
          </p:nvPr>
        </p:nvSpPr>
        <p:spPr>
          <a:xfrm>
            <a:off x="8285356" y="3195407"/>
            <a:ext cx="1919816" cy="63144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（第7题）</a:t>
            </a:r>
            <a:endParaRPr lang="en-US" altLang="zh-CN" sz="320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QB_5_BD.34_3#3e7033ab0?htil=7&amp;sp=1&amp;vcp=1&amp;vis=1&amp;pid=3bdf9cd0c&amp;color=0,0,0&amp;vtp=1&amp;bt=1&amp;bbb=1&amp;hb=1&amp;hs=1"/>
              <p:cNvSpPr/>
              <p:nvPr>
                <p:custDataLst>
                  <p:tags r:id="rId3"/>
                </p:custDataLst>
              </p:nvPr>
            </p:nvSpPr>
            <p:spPr>
              <a:xfrm>
                <a:off x="719328" y="536449"/>
                <a:ext cx="6376416" cy="34704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7.[2024·江西吉安模拟]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航天员王亚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平老师在天宫课堂中，进行了微重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力环境下的“太空抛物实验”，她将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冰墩墩抛向对面的叶光富老师。如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图所示，虚线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、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分别表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4" name="QB_5_BD.34_3#3e7033ab0?htil=7&amp;sp=1&amp;vcp=1&amp;vis=1&amp;pid=3bdf9cd0c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719328" y="536449"/>
                <a:ext cx="6376416" cy="3470487"/>
              </a:xfrm>
              <a:prstGeom prst="rect">
                <a:avLst/>
              </a:prstGeom>
              <a:blipFill>
                <a:blip r:embed="rId12"/>
                <a:stretch>
                  <a:fillRect l="-3824" r="-1147" b="-7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QB_5_AN.35_1#3e7033ab0.blank?vcp=1&amp;vis=1&amp;pid=3bdf9cd0c&amp;color=0,0,0&amp;vpa=14&amp;vtp=1&amp;bbb=1"/>
              <p:cNvSpPr/>
              <p:nvPr>
                <p:custDataLst>
                  <p:tags r:id="rId4"/>
                </p:custDataLst>
              </p:nvPr>
            </p:nvSpPr>
            <p:spPr>
              <a:xfrm>
                <a:off x="10504677" y="4055617"/>
                <a:ext cx="760223" cy="4712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000"/>
                  </a:lnSpc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5" name="QB_5_AN.35_1#3e7033ab0.blank?vcp=1&amp;vis=1&amp;pid=3bdf9cd0c&amp;color=0,0,0&amp;vpa=1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10504677" y="4055617"/>
                <a:ext cx="760223" cy="47125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B_5_AN.36_1#3e7033ab0.blank?vcp=1&amp;vis=1&amp;pid=3bdf9cd0c&amp;color=0,0,0&amp;vpa=15&amp;vtp=1&amp;bbb=1"/>
          <p:cNvSpPr/>
          <p:nvPr>
            <p:custDataLst>
              <p:tags r:id="rId5"/>
            </p:custDataLst>
          </p:nvPr>
        </p:nvSpPr>
        <p:spPr>
          <a:xfrm>
            <a:off x="8019670" y="4649385"/>
            <a:ext cx="1919817" cy="6256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467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牛顿第一</a:t>
            </a:r>
            <a:endParaRPr lang="en-US" altLang="zh-CN" sz="320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QB_5_BD.34_3#3e7033ab0?htil=7&amp;sp=1&amp;vcp=1&amp;vis=1&amp;pid=3bdf9cd0c&amp;color=0,0,0&amp;vtp=1&amp;bt=1&amp;bbb=1&amp;hb=1&amp;hs=1">
                <a:extLst>
                  <a:ext uri="{FF2B5EF4-FFF2-40B4-BE49-F238E27FC236}">
                    <a16:creationId xmlns:a16="http://schemas.microsoft.com/office/drawing/2014/main" id="{7AA2EB13-902B-0406-BD0E-9225B3A7FD84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19328" y="3980010"/>
                <a:ext cx="10752000" cy="204808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示三条运动轨迹，其中能正确反映冰墩墩运动轨迹的是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OA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OB</m:t>
                    </m:r>
                  </m:oMath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”或“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320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微软雅黑" pitchFamily="34" charset="-122"/>
                        <a:cs typeface="Times New Roman" pitchFamily="34" charset="-120"/>
                      </a:rPr>
                      <m:t>OC</m:t>
                    </m:r>
                  </m:oMath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”）。该实验展示了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___________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定律所</a:t>
                </a:r>
              </a:p>
              <a:p>
                <a:pPr latinLnBrk="1">
                  <a:lnSpc>
                    <a:spcPts val="54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描述的现象。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7" name="QB_5_BD.34_3#3e7033ab0?htil=7&amp;sp=1&amp;vcp=1&amp;vis=1&amp;pid=3bdf9cd0c&amp;color=0,0,0&amp;vtp=1&amp;bt=1&amp;bbb=1&amp;hb=1&amp;hs=1">
                <a:extLst>
                  <a:ext uri="{FF2B5EF4-FFF2-40B4-BE49-F238E27FC236}">
                    <a16:creationId xmlns:a16="http://schemas.microsoft.com/office/drawing/2014/main" id="{7AA2EB13-902B-0406-BD0E-9225B3A7FD8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719328" y="3980010"/>
                <a:ext cx="10752000" cy="2048087"/>
              </a:xfrm>
              <a:prstGeom prst="rect">
                <a:avLst/>
              </a:prstGeom>
              <a:blipFill>
                <a:blip r:embed="rId16"/>
                <a:stretch>
                  <a:fillRect l="-2268" t="-595" r="-1361" b="-116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>
            <a:hlinkClick r:id="rId1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avLst/>
            <a:gdLst/>
            <a:ahLst/>
            <a:cxnLst/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6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文本框 1"/>
          <p:cNvSpPr txBox="1"/>
          <p:nvPr>
            <p:custDataLst>
              <p:tags r:id="rId1"/>
            </p:custDataLst>
          </p:nvPr>
        </p:nvSpPr>
        <p:spPr>
          <a:xfrm>
            <a:off x="1901825" y="1928813"/>
            <a:ext cx="511175" cy="230695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牛顿第一定律</a:t>
            </a:r>
          </a:p>
        </p:txBody>
      </p:sp>
      <p:sp>
        <p:nvSpPr>
          <p:cNvPr id="47106" name="文本框 2"/>
          <p:cNvSpPr txBox="1"/>
          <p:nvPr>
            <p:custDataLst>
              <p:tags r:id="rId2"/>
            </p:custDataLst>
          </p:nvPr>
        </p:nvSpPr>
        <p:spPr>
          <a:xfrm>
            <a:off x="2797175" y="1771650"/>
            <a:ext cx="403225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探究阻力对物体运动的影响</a:t>
            </a:r>
          </a:p>
        </p:txBody>
      </p:sp>
      <p:sp>
        <p:nvSpPr>
          <p:cNvPr id="47107" name="文本框 3"/>
          <p:cNvSpPr txBox="1"/>
          <p:nvPr>
            <p:custDataLst>
              <p:tags r:id="rId3"/>
            </p:custDataLst>
          </p:nvPr>
        </p:nvSpPr>
        <p:spPr>
          <a:xfrm>
            <a:off x="7153275" y="1587500"/>
            <a:ext cx="2628900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阻力越小，物体运动的距离越大。</a:t>
            </a:r>
          </a:p>
        </p:txBody>
      </p:sp>
      <p:sp>
        <p:nvSpPr>
          <p:cNvPr id="47108" name="文本框 4"/>
          <p:cNvSpPr txBox="1"/>
          <p:nvPr>
            <p:custDataLst>
              <p:tags r:id="rId4"/>
            </p:custDataLst>
          </p:nvPr>
        </p:nvSpPr>
        <p:spPr>
          <a:xfrm>
            <a:off x="2857500" y="4035425"/>
            <a:ext cx="20955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牛顿第一定律</a:t>
            </a:r>
          </a:p>
        </p:txBody>
      </p:sp>
      <p:sp>
        <p:nvSpPr>
          <p:cNvPr id="47109" name="文本框 5"/>
          <p:cNvSpPr txBox="1"/>
          <p:nvPr>
            <p:custDataLst>
              <p:tags r:id="rId5"/>
            </p:custDataLst>
          </p:nvPr>
        </p:nvSpPr>
        <p:spPr>
          <a:xfrm>
            <a:off x="5619750" y="2652713"/>
            <a:ext cx="4275138" cy="11988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Times New Roman" panose="02020603050405020304" pitchFamily="18" charset="0"/>
                <a:ea typeface="黑体" panose="02010609060101010101" pitchFamily="49" charset="-122"/>
              </a:rPr>
              <a:t>一切物体在没有受到力的作用时，总保持静止状态或匀速直线运动状态</a:t>
            </a:r>
            <a:endParaRPr lang="zh-CN" altLang="en-US" sz="24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7110" name="文本框 6"/>
          <p:cNvSpPr txBox="1"/>
          <p:nvPr>
            <p:custDataLst>
              <p:tags r:id="rId6"/>
            </p:custDataLst>
          </p:nvPr>
        </p:nvSpPr>
        <p:spPr>
          <a:xfrm>
            <a:off x="5645150" y="4029075"/>
            <a:ext cx="4214813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牛顿第一定律是在大量经验事实的基础上推理概括出来的</a:t>
            </a:r>
          </a:p>
        </p:txBody>
      </p:sp>
      <p:sp>
        <p:nvSpPr>
          <p:cNvPr id="47111" name="文本框 7"/>
          <p:cNvSpPr txBox="1"/>
          <p:nvPr>
            <p:custDataLst>
              <p:tags r:id="rId7"/>
            </p:custDataLst>
          </p:nvPr>
        </p:nvSpPr>
        <p:spPr>
          <a:xfrm>
            <a:off x="5635625" y="5378450"/>
            <a:ext cx="4216400" cy="46037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400">
                <a:latin typeface="黑体" panose="02010609060101010101" pitchFamily="49" charset="-122"/>
                <a:ea typeface="黑体" panose="02010609060101010101" pitchFamily="49" charset="-122"/>
              </a:rPr>
              <a:t>力是改变物体运动状态的原因</a:t>
            </a:r>
          </a:p>
        </p:txBody>
      </p:sp>
      <p:sp>
        <p:nvSpPr>
          <p:cNvPr id="15" name="左箭头 14"/>
          <p:cNvSpPr/>
          <p:nvPr>
            <p:custDataLst>
              <p:tags r:id="rId8"/>
            </p:custDataLst>
          </p:nvPr>
        </p:nvSpPr>
        <p:spPr>
          <a:xfrm flipH="1">
            <a:off x="6723063" y="1865313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113" name="AutoShape 14"/>
          <p:cNvSpPr/>
          <p:nvPr>
            <p:custDataLst>
              <p:tags r:id="rId9"/>
            </p:custDataLst>
          </p:nvPr>
        </p:nvSpPr>
        <p:spPr>
          <a:xfrm>
            <a:off x="5330825" y="2908300"/>
            <a:ext cx="306388" cy="2724150"/>
          </a:xfrm>
          <a:prstGeom prst="leftBrace">
            <a:avLst>
              <a:gd name="adj1" fmla="val 69853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左箭头 8"/>
          <p:cNvSpPr/>
          <p:nvPr>
            <p:custDataLst>
              <p:tags r:id="rId10"/>
            </p:custDataLst>
          </p:nvPr>
        </p:nvSpPr>
        <p:spPr>
          <a:xfrm flipH="1">
            <a:off x="4841875" y="4137025"/>
            <a:ext cx="360363" cy="287338"/>
          </a:xfrm>
          <a:prstGeom prst="leftArrow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7115" name="AutoShape 14"/>
          <p:cNvSpPr/>
          <p:nvPr>
            <p:custDataLst>
              <p:tags r:id="rId11"/>
            </p:custDataLst>
          </p:nvPr>
        </p:nvSpPr>
        <p:spPr>
          <a:xfrm>
            <a:off x="2546350" y="1958975"/>
            <a:ext cx="298450" cy="2284413"/>
          </a:xfrm>
          <a:prstGeom prst="leftBrace">
            <a:avLst>
              <a:gd name="adj1" fmla="val 69774"/>
              <a:gd name="adj2" fmla="val 50000"/>
            </a:avLst>
          </a:prstGeom>
          <a:noFill/>
          <a:ln w="19050" cap="flat" cmpd="sng">
            <a:solidFill>
              <a:srgbClr val="0D0D0D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7116" name="文本框 4103"/>
          <p:cNvSpPr txBox="1"/>
          <p:nvPr>
            <p:custDataLst>
              <p:tags r:id="rId12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课堂小结</a:t>
            </a:r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25"/>
          <p:cNvGrpSpPr/>
          <p:nvPr>
            <p:custDataLst>
              <p:tags r:id="rId1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/>
            <p:cNvSpPr/>
            <p:nvPr>
              <p:custDataLst>
                <p:tags r:id="rId2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/>
            <p:cNvSpPr/>
            <p:nvPr>
              <p:custDataLst>
                <p:tags r:id="rId3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26">
              <a:biLevel thresh="50000"/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/>
              <p:cNvSpPr/>
              <p:nvPr>
                <p:custDataLst>
                  <p:tags r:id="rId22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/>
              <p:cNvSpPr/>
              <p:nvPr>
                <p:custDataLst>
                  <p:tags r:id="rId23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28"/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avLst/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30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31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3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34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35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avLst/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37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avLst/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avLst/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39">
              <a:grayscl/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40"/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41"/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</p:cSld>
  <p:clrMapOvr>
    <a:masterClrMapping/>
  </p:clrMapOvr>
  <p:transition spd="slow">
    <p:push dir="u"/>
    <p:sndAc>
      <p:stSnd>
        <p:snd r:embed="rId2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>
            <p:custDataLst>
              <p:tags r:id="rId1"/>
            </p:custDataLst>
          </p:nvPr>
        </p:nvGrpSpPr>
        <p:grpSpPr>
          <a:xfrm>
            <a:off x="2147888" y="4140200"/>
            <a:ext cx="8482012" cy="1892300"/>
            <a:chOff x="319" y="2289"/>
            <a:chExt cx="5343" cy="1192"/>
          </a:xfrm>
        </p:grpSpPr>
        <p:pic>
          <p:nvPicPr>
            <p:cNvPr id="29698" name="Picture 3" descr="gif002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319" y="2553"/>
              <a:ext cx="1044" cy="9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9699" name="Picture 4" descr="钉子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0"/>
            <a:srcRect l="8031" t="3705" r="5621" b="4878"/>
            <a:stretch>
              <a:fillRect/>
            </a:stretch>
          </p:blipFill>
          <p:spPr>
            <a:xfrm>
              <a:off x="1585" y="2428"/>
              <a:ext cx="1089" cy="965"/>
            </a:xfrm>
            <a:prstGeom prst="rect">
              <a:avLst/>
            </a:prstGeom>
            <a:noFill/>
            <a:ln w="76200" cap="flat" cmpd="sng">
              <a:solidFill>
                <a:srgbClr val="339966"/>
              </a:solidFill>
              <a:prstDash val="solid"/>
              <a:miter/>
              <a:headEnd type="none" w="med" len="med"/>
              <a:tailEnd type="none" w="med" len="med"/>
            </a:ln>
            <a:effectLst>
              <a:outerShdw dist="107763" dir="2699999" algn="ctr" rotWithShape="0">
                <a:srgbClr val="808080">
                  <a:alpha val="50000"/>
                </a:srgbClr>
              </a:outerShdw>
            </a:effectLst>
          </p:spPr>
        </p:pic>
        <p:sp>
          <p:nvSpPr>
            <p:cNvPr id="29700" name="Rectangle 5"/>
            <p:cNvSpPr/>
            <p:nvPr>
              <p:custDataLst>
                <p:tags r:id="rId7"/>
              </p:custDataLst>
            </p:nvPr>
          </p:nvSpPr>
          <p:spPr>
            <a:xfrm>
              <a:off x="2925" y="2289"/>
              <a:ext cx="2737" cy="11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600">
                  <a:latin typeface="黑体" panose="02010609060101010101" pitchFamily="49" charset="-122"/>
                  <a:ea typeface="黑体" panose="02010609060101010101" pitchFamily="49" charset="-122"/>
                </a:rPr>
                <a:t>    </a:t>
              </a:r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用铁锤敲击钉子，钉子向下运动陷入木板。停止敲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600">
                  <a:latin typeface="黑体" panose="02010609060101010101" pitchFamily="49" charset="-122"/>
                  <a:ea typeface="黑体" panose="02010609060101010101" pitchFamily="49" charset="-122"/>
                </a:rPr>
                <a:t>击，钉子就不再下陷。</a:t>
              </a:r>
            </a:p>
          </p:txBody>
        </p:sp>
      </p:grpSp>
      <p:pic>
        <p:nvPicPr>
          <p:cNvPr id="29701" name="Picture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428875" y="1054100"/>
            <a:ext cx="3457575" cy="2760663"/>
          </a:xfrm>
          <a:prstGeom prst="rect">
            <a:avLst/>
          </a:prstGeom>
          <a:noFill/>
          <a:ln w="762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sp>
        <p:nvSpPr>
          <p:cNvPr id="29702" name="Text Box 7"/>
          <p:cNvSpPr txBox="1"/>
          <p:nvPr>
            <p:custDataLst>
              <p:tags r:id="rId3"/>
            </p:custDataLst>
          </p:nvPr>
        </p:nvSpPr>
        <p:spPr>
          <a:xfrm>
            <a:off x="6285230" y="1114425"/>
            <a:ext cx="424688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对陷入雪地里的汽车施加水平的推力，汽车就沿水平方向运动了。撤去推力，车就会停下来。</a:t>
            </a:r>
          </a:p>
        </p:txBody>
      </p:sp>
      <p:sp>
        <p:nvSpPr>
          <p:cNvPr id="29703" name="文本框 4103"/>
          <p:cNvSpPr txBox="1"/>
          <p:nvPr>
            <p:custDataLst>
              <p:tags r:id="rId4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rcRect b="9497"/>
          <a:stretch>
            <a:fillRect/>
          </a:stretch>
        </p:blipFill>
        <p:spPr>
          <a:xfrm>
            <a:off x="3127375" y="955675"/>
            <a:ext cx="2292350" cy="2541588"/>
          </a:xfrm>
          <a:prstGeom prst="rect">
            <a:avLst/>
          </a:prstGeom>
          <a:noFill/>
          <a:ln w="76200" cap="flat" cmpd="sng">
            <a:solidFill>
              <a:srgbClr val="339966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</p:pic>
      <p:sp>
        <p:nvSpPr>
          <p:cNvPr id="30722" name="Text Box 4"/>
          <p:cNvSpPr txBox="1"/>
          <p:nvPr>
            <p:custDataLst>
              <p:tags r:id="rId2"/>
            </p:custDataLst>
          </p:nvPr>
        </p:nvSpPr>
        <p:spPr>
          <a:xfrm>
            <a:off x="6167438" y="1700213"/>
            <a:ext cx="3095625" cy="12915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静止的足球用脚施加力后会飞出去</a:t>
            </a:r>
          </a:p>
        </p:txBody>
      </p:sp>
      <p:sp>
        <p:nvSpPr>
          <p:cNvPr id="58373" name="Text Box 5"/>
          <p:cNvSpPr txBox="1"/>
          <p:nvPr>
            <p:custDataLst>
              <p:tags r:id="rId3"/>
            </p:custDataLst>
          </p:nvPr>
        </p:nvSpPr>
        <p:spPr>
          <a:xfrm>
            <a:off x="2262188" y="3948113"/>
            <a:ext cx="7061200" cy="69151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600">
                <a:latin typeface="黑体" panose="02010609060101010101" pitchFamily="49" charset="-122"/>
                <a:ea typeface="黑体" panose="02010609060101010101" pitchFamily="49" charset="-122"/>
              </a:rPr>
              <a:t>以上力学现象中似乎具有一个共同特征：</a:t>
            </a:r>
          </a:p>
        </p:txBody>
      </p:sp>
      <p:sp>
        <p:nvSpPr>
          <p:cNvPr id="58374" name="Text Box 6"/>
          <p:cNvSpPr txBox="1"/>
          <p:nvPr>
            <p:custDataLst>
              <p:tags r:id="rId4"/>
            </p:custDataLst>
          </p:nvPr>
        </p:nvSpPr>
        <p:spPr>
          <a:xfrm>
            <a:off x="2262188" y="4756150"/>
            <a:ext cx="7632700" cy="129159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60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物体的运动需要力的作用，若不受力物体就不会运动或停止运动。</a:t>
            </a:r>
          </a:p>
        </p:txBody>
      </p:sp>
      <p:sp>
        <p:nvSpPr>
          <p:cNvPr id="30725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33274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83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1"/>
          <p:cNvSpPr txBox="1"/>
          <p:nvPr>
            <p:custDataLst>
              <p:tags r:id="rId1"/>
            </p:custDataLst>
          </p:nvPr>
        </p:nvSpPr>
        <p:spPr>
          <a:xfrm>
            <a:off x="2863850" y="2532063"/>
            <a:ext cx="6543675" cy="138366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1.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会通过实验探究阻力对运动的影响；</a:t>
            </a:r>
          </a:p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理解牛顿第一定律的含义。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800" b="1">
                <a:latin typeface="Times New Roman" panose="02020603050405020304" pitchFamily="18" charset="0"/>
                <a:ea typeface="宋体" panose="02010600030101010101" pitchFamily="2" charset="-122"/>
              </a:rPr>
              <a:t>重难点</a:t>
            </a: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</a:p>
        </p:txBody>
      </p:sp>
      <p:sp>
        <p:nvSpPr>
          <p:cNvPr id="31746" name="文本框 2"/>
          <p:cNvSpPr txBox="1"/>
          <p:nvPr>
            <p:custDataLst>
              <p:tags r:id="rId2"/>
            </p:custDataLst>
          </p:nvPr>
        </p:nvSpPr>
        <p:spPr>
          <a:xfrm>
            <a:off x="5053013" y="1566863"/>
            <a:ext cx="1803400" cy="55308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3000"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31747" name="文本框 4103"/>
          <p:cNvSpPr txBox="1"/>
          <p:nvPr>
            <p:custDataLst>
              <p:tags r:id="rId3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06588" y="1500188"/>
            <a:ext cx="5545138" cy="125337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亚里士多德认为：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物体的运动需要力来维持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。</a:t>
            </a:r>
          </a:p>
        </p:txBody>
      </p:sp>
      <p:sp>
        <p:nvSpPr>
          <p:cNvPr id="15362" name="TextBox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811713" y="4411663"/>
            <a:ext cx="5545138" cy="182799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/>
              </a:gs>
              <a:gs pos="35001">
                <a:srgbClr val="BBEFFF"/>
              </a:gs>
              <a:gs pos="100000">
                <a:srgbClr val="E4F9FF"/>
              </a:gs>
            </a:gsLst>
            <a:lin ang="5400000" scaled="1"/>
          </a:gradFill>
          <a:ln w="9525">
            <a:solidFill>
              <a:srgbClr val="46AAC5"/>
            </a:solidFill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   伽利略认为：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物体的运动不需要力来维持</a:t>
            </a: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，运动的物体之所以停下来，是因为受到了阻力的作用。</a:t>
            </a:r>
          </a:p>
        </p:txBody>
      </p:sp>
      <p:pic>
        <p:nvPicPr>
          <p:cNvPr id="8" name="Picture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6063" y="896938"/>
            <a:ext cx="2230437" cy="3071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5147310" y="3194048"/>
            <a:ext cx="2147568" cy="13220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000" b="1" i="0" u="none" strike="noStrike" kern="1200" cap="none" spc="0" normalizeH="0" baseline="0" noProof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VS</a:t>
            </a:r>
            <a:endParaRPr kumimoji="0" lang="zh-CN" altLang="en-US" sz="8000" b="1" i="0" u="none" strike="noStrike" kern="1200" cap="none" spc="0" normalizeH="0" baseline="0" noProof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>
            <p:custDataLst>
              <p:tags r:id="rId5"/>
            </p:custDataLst>
          </p:nvPr>
        </p:nvSpPr>
        <p:spPr>
          <a:xfrm>
            <a:off x="4684713" y="2754313"/>
            <a:ext cx="3071812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8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通过实验研究</a:t>
            </a:r>
          </a:p>
        </p:txBody>
      </p:sp>
      <p:pic>
        <p:nvPicPr>
          <p:cNvPr id="15" name="Picture 6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EFAFB"/>
              </a:clrFrom>
              <a:clrTo>
                <a:srgbClr val="FEFAFB">
                  <a:alpha val="0"/>
                </a:srgbClr>
              </a:clrTo>
            </a:clrChange>
            <a:lum bright="12000"/>
          </a:blip>
          <a:stretch>
            <a:fillRect/>
          </a:stretch>
        </p:blipFill>
        <p:spPr bwMode="auto">
          <a:xfrm>
            <a:off x="1906557" y="3194042"/>
            <a:ext cx="2571736" cy="27283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2775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21653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  <p:grpSp>
        <p:nvGrpSpPr>
          <p:cNvPr id="32776" name="组合 6147"/>
          <p:cNvGrpSpPr/>
          <p:nvPr>
            <p:custDataLst>
              <p:tags r:id="rId8"/>
            </p:custDataLst>
          </p:nvPr>
        </p:nvGrpSpPr>
        <p:grpSpPr>
          <a:xfrm>
            <a:off x="119380" y="505460"/>
            <a:ext cx="2873599" cy="808038"/>
            <a:chOff x="0" y="0"/>
            <a:chExt cx="4529" cy="1276"/>
          </a:xfrm>
        </p:grpSpPr>
        <p:sp>
          <p:nvSpPr>
            <p:cNvPr id="32777" name="矩形 7"/>
            <p:cNvSpPr/>
            <p:nvPr>
              <p:custDataLst>
                <p:tags r:id="rId9"/>
              </p:custDataLst>
            </p:nvPr>
          </p:nvSpPr>
          <p:spPr>
            <a:xfrm>
              <a:off x="882" y="0"/>
              <a:ext cx="2634" cy="1200"/>
            </a:xfrm>
            <a:custGeom>
              <a:avLst/>
              <a:gdLst/>
              <a:ahLst/>
              <a:cxnLst>
                <a:cxn ang="0">
                  <a:pos x="0" y="1872208"/>
                </a:cxn>
                <a:cxn ang="0">
                  <a:pos x="2520280" y="1872208"/>
                </a:cxn>
                <a:cxn ang="0">
                  <a:pos x="0" y="1872208"/>
                </a:cxn>
                <a:cxn ang="0">
                  <a:pos x="0" y="0"/>
                </a:cxn>
                <a:cxn ang="0">
                  <a:pos x="916" y="0"/>
                </a:cxn>
                <a:cxn ang="0">
                  <a:pos x="0" y="0"/>
                </a:cxn>
              </a:cxnLst>
              <a:rect l="0" t="0" r="0" b="0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 cmpd="sng">
              <a:solidFill>
                <a:srgbClr val="DDDDDD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8" name="任意多边形 16"/>
            <p:cNvSpPr/>
            <p:nvPr>
              <p:custDataLst>
                <p:tags r:id="rId10"/>
              </p:custDataLst>
            </p:nvPr>
          </p:nvSpPr>
          <p:spPr>
            <a:xfrm>
              <a:off x="0" y="454"/>
              <a:ext cx="826" cy="7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9827" y="0"/>
                </a:cxn>
                <a:cxn ang="0">
                  <a:pos x="459827" y="236483"/>
                </a:cxn>
                <a:cxn ang="0">
                  <a:pos x="696310" y="236483"/>
                </a:cxn>
                <a:cxn ang="0">
                  <a:pos x="696310" y="696310"/>
                </a:cxn>
                <a:cxn ang="0">
                  <a:pos x="0" y="696310"/>
                </a:cxn>
                <a:cxn ang="0">
                  <a:pos x="0" y="0"/>
                </a:cxn>
              </a:cxnLst>
              <a:rect l="0" t="0" r="0" b="0"/>
              <a:pathLst>
                <a:path w="696310" h="696310">
                  <a:moveTo>
                    <a:pt x="0" y="0"/>
                  </a:moveTo>
                  <a:lnTo>
                    <a:pt x="459827" y="0"/>
                  </a:lnTo>
                  <a:lnTo>
                    <a:pt x="459827" y="236483"/>
                  </a:lnTo>
                  <a:lnTo>
                    <a:pt x="696310" y="236483"/>
                  </a:lnTo>
                  <a:lnTo>
                    <a:pt x="696310" y="696310"/>
                  </a:lnTo>
                  <a:lnTo>
                    <a:pt x="0" y="6963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8080"/>
            </a:solidFill>
            <a:ln w="9525">
              <a:noFill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779" name="矩形 17"/>
            <p:cNvSpPr/>
            <p:nvPr>
              <p:custDataLst>
                <p:tags r:id="rId11"/>
              </p:custDataLst>
            </p:nvPr>
          </p:nvSpPr>
          <p:spPr>
            <a:xfrm>
              <a:off x="570" y="374"/>
              <a:ext cx="258" cy="265"/>
            </a:xfrm>
            <a:prstGeom prst="rect">
              <a:avLst/>
            </a:prstGeom>
            <a:solidFill>
              <a:srgbClr val="008080">
                <a:alpha val="50980"/>
              </a:srgbClr>
            </a:solidFill>
            <a:ln w="9525">
              <a:noFill/>
            </a:ln>
          </p:spPr>
          <p:txBody>
            <a:bodyPr lIns="0" tIns="215900" rIns="179705" bIns="0" anchor="ctr" anchorCtr="0"/>
            <a:lstStyle/>
            <a:p>
              <a:pPr algn="ctr"/>
              <a:endParaRPr lang="zh-CN" altLang="en-US" sz="400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780" name="文本框 6151"/>
            <p:cNvSpPr txBox="1"/>
            <p:nvPr>
              <p:custDataLst>
                <p:tags r:id="rId12"/>
              </p:custDataLst>
            </p:nvPr>
          </p:nvSpPr>
          <p:spPr>
            <a:xfrm>
              <a:off x="878" y="432"/>
              <a:ext cx="3651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zh-CN" sz="2800" b="1">
                  <a:solidFill>
                    <a:srgbClr val="006666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宋体" panose="02010600030101010101" pitchFamily="2" charset="-122"/>
                </a:rPr>
                <a:t>牛顿第一定律</a:t>
              </a:r>
            </a:p>
          </p:txBody>
        </p:sp>
        <p:sp>
          <p:nvSpPr>
            <p:cNvPr id="32781" name="文本框 6152"/>
            <p:cNvSpPr txBox="1"/>
            <p:nvPr>
              <p:custDataLst>
                <p:tags r:id="rId13"/>
              </p:custDataLst>
            </p:nvPr>
          </p:nvSpPr>
          <p:spPr>
            <a:xfrm>
              <a:off x="0" y="452"/>
              <a:ext cx="873" cy="824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zh-CN" altLang="en-US" sz="2800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一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 animBg="1"/>
      <p:bldP spid="15362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/>
          <p:nvPr>
            <p:custDataLst>
              <p:tags r:id="rId1"/>
            </p:custDataLst>
          </p:nvPr>
        </p:nvSpPr>
        <p:spPr>
          <a:xfrm>
            <a:off x="2522538" y="1860550"/>
            <a:ext cx="6548437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实验目的：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探究物体的运动是否需要力维持</a:t>
            </a:r>
          </a:p>
        </p:txBody>
      </p:sp>
      <p:sp>
        <p:nvSpPr>
          <p:cNvPr id="12" name="Text Box 5"/>
          <p:cNvSpPr txBox="1"/>
          <p:nvPr>
            <p:custDataLst>
              <p:tags r:id="rId2"/>
            </p:custDataLst>
          </p:nvPr>
        </p:nvSpPr>
        <p:spPr>
          <a:xfrm>
            <a:off x="2522538" y="2865438"/>
            <a:ext cx="7239000" cy="169164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实验思路：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以小车为例，尽量减小力对小车</a:t>
            </a:r>
            <a:endParaRPr lang="en-US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600"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运动的影响，看小车运动的情况。</a:t>
            </a:r>
            <a:endParaRPr lang="en-US" altLang="zh-CN" sz="2600"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                        （怎样使小车运动更远？）</a:t>
            </a:r>
          </a:p>
        </p:txBody>
      </p:sp>
      <p:sp>
        <p:nvSpPr>
          <p:cNvPr id="15" name="Text Box 8"/>
          <p:cNvSpPr txBox="1"/>
          <p:nvPr>
            <p:custDataLst>
              <p:tags r:id="rId3"/>
            </p:custDataLst>
          </p:nvPr>
        </p:nvSpPr>
        <p:spPr>
          <a:xfrm>
            <a:off x="2522538" y="5013325"/>
            <a:ext cx="72390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实验器材：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木板、小车、棉布、毛巾、斜面</a:t>
            </a:r>
          </a:p>
        </p:txBody>
      </p:sp>
      <p:sp>
        <p:nvSpPr>
          <p:cNvPr id="19463" name="文本框 17"/>
          <p:cNvSpPr txBox="1"/>
          <p:nvPr>
            <p:custDataLst>
              <p:tags r:id="rId4"/>
            </p:custDataLst>
          </p:nvPr>
        </p:nvSpPr>
        <p:spPr>
          <a:xfrm>
            <a:off x="3832225" y="942975"/>
            <a:ext cx="46482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1  </a:t>
            </a:r>
            <a:r>
              <a:rPr lang="zh-CN" altLang="en-US" sz="2800">
                <a:latin typeface="Arial" panose="020B0604020202020204" pitchFamily="34" charset="0"/>
                <a:ea typeface="黑体" panose="02010609060101010101" pitchFamily="49" charset="-122"/>
              </a:rPr>
              <a:t>探究运动和力的关系</a:t>
            </a:r>
          </a:p>
        </p:txBody>
      </p:sp>
      <p:sp>
        <p:nvSpPr>
          <p:cNvPr id="33797" name="文本框 4103"/>
          <p:cNvSpPr txBox="1"/>
          <p:nvPr>
            <p:custDataLst>
              <p:tags r:id="rId5"/>
            </p:custDataLst>
          </p:nvPr>
        </p:nvSpPr>
        <p:spPr>
          <a:xfrm>
            <a:off x="119063" y="260985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94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3"/>
          <p:cNvSpPr txBox="1"/>
          <p:nvPr>
            <p:custDataLst>
              <p:tags r:id="rId1"/>
            </p:custDataLst>
          </p:nvPr>
        </p:nvSpPr>
        <p:spPr>
          <a:xfrm>
            <a:off x="1828800" y="1063625"/>
            <a:ext cx="2338388" cy="546417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zh-CN" altLang="en-US" sz="3600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marL="273050" indent="-27305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</a:pPr>
            <a:endParaRPr lang="zh-CN" altLang="en-US" sz="3600">
              <a:solidFill>
                <a:srgbClr val="0099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514600" y="2144713"/>
            <a:ext cx="7772400" cy="49149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相同条件：</a:t>
            </a:r>
            <a:r>
              <a:rPr kumimoji="1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相同的小车、小车开始运动速度相同</a:t>
            </a:r>
          </a:p>
        </p:txBody>
      </p:sp>
      <p:sp>
        <p:nvSpPr>
          <p:cNvPr id="14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14600" y="3705225"/>
            <a:ext cx="5600700" cy="49149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不同条件：</a:t>
            </a:r>
            <a:r>
              <a:rPr kumimoji="1" lang="zh-CN" altLang="en-US" sz="26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表面不同即阻力不同</a:t>
            </a:r>
          </a:p>
        </p:txBody>
      </p:sp>
      <p:sp>
        <p:nvSpPr>
          <p:cNvPr id="17" name="Text Box 10"/>
          <p:cNvSpPr txBox="1"/>
          <p:nvPr>
            <p:custDataLst>
              <p:tags r:id="rId4"/>
            </p:custDataLst>
          </p:nvPr>
        </p:nvSpPr>
        <p:spPr>
          <a:xfrm>
            <a:off x="3832225" y="2789238"/>
            <a:ext cx="6053138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（同一斜面、从同一高度静止开始下滑）</a:t>
            </a:r>
          </a:p>
        </p:txBody>
      </p:sp>
      <p:sp>
        <p:nvSpPr>
          <p:cNvPr id="21" name="Text Box 9"/>
          <p:cNvSpPr txBox="1"/>
          <p:nvPr>
            <p:custDataLst>
              <p:tags r:id="rId5"/>
            </p:custDataLst>
          </p:nvPr>
        </p:nvSpPr>
        <p:spPr>
          <a:xfrm>
            <a:off x="2514600" y="4962525"/>
            <a:ext cx="6705600" cy="49149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实验方法：</a:t>
            </a:r>
            <a:r>
              <a:rPr lang="zh-CN" altLang="en-US" sz="2600">
                <a:latin typeface="Times New Roman" panose="02020603050405020304" pitchFamily="18" charset="0"/>
                <a:ea typeface="黑体" panose="02010609060101010101" pitchFamily="49" charset="-122"/>
              </a:rPr>
              <a:t>控制变量法、理想实验法</a:t>
            </a:r>
          </a:p>
        </p:txBody>
      </p:sp>
      <p:sp>
        <p:nvSpPr>
          <p:cNvPr id="35846" name="文本框 17"/>
          <p:cNvSpPr txBox="1"/>
          <p:nvPr>
            <p:custDataLst>
              <p:tags r:id="rId6"/>
            </p:custDataLst>
          </p:nvPr>
        </p:nvSpPr>
        <p:spPr>
          <a:xfrm>
            <a:off x="3832225" y="942975"/>
            <a:ext cx="46482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活动</a:t>
            </a:r>
            <a:r>
              <a:rPr lang="en-US" altLang="zh-CN" sz="280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1 </a:t>
            </a:r>
            <a:r>
              <a:rPr lang="zh-CN" altLang="en-US" sz="2800">
                <a:latin typeface="Arial" panose="020B0604020202020204" pitchFamily="34" charset="0"/>
                <a:ea typeface="黑体" panose="02010609060101010101" pitchFamily="49" charset="-122"/>
              </a:rPr>
              <a:t>探究运动和力的关系</a:t>
            </a:r>
          </a:p>
        </p:txBody>
      </p:sp>
      <p:sp>
        <p:nvSpPr>
          <p:cNvPr id="35847" name="文本框 4103"/>
          <p:cNvSpPr txBox="1"/>
          <p:nvPr>
            <p:custDataLst>
              <p:tags r:id="rId7"/>
            </p:custDataLst>
          </p:nvPr>
        </p:nvSpPr>
        <p:spPr>
          <a:xfrm>
            <a:off x="119063" y="189230"/>
            <a:ext cx="1295400" cy="401320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 anchorCtr="0">
            <a:spAutoFit/>
          </a:bodyPr>
          <a:lstStyle/>
          <a:p>
            <a:r>
              <a:rPr lang="zh-CN" altLang="en-US" sz="2000" b="1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讲授新课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7" grpId="0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5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9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3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6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0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6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8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7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8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9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0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  <p:tag name="KSO_WM_DIAGRAM_VIRTUALLY_FRAME" val="{&quot;height&quot;:281.5,&quot;left&quot;:27.7,&quot;top&quot;:189.5,&quot;width&quot;:664.2}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9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0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  <p:tag name="KSO_WM_DIAGRAM_VIRTUALLY_FRAME" val="{&quot;height&quot;:281.5,&quot;left&quot;:27.7,&quot;top&quot;:189.5,&quot;width&quot;:664.2}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7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8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7"/>
</p:tagLst>
</file>

<file path=ppt/tags/tag308.xml><?xml version="1.0" encoding="utf-8"?>
<p:tagLst xmlns:p="http://schemas.openxmlformats.org/presentationml/2006/main">
  <p:tag name="AS_UNIQUEID" val="157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  <p:tag name="KSO_WM_DIAGRAM_VIRTUALLY_FRAME" val="{&quot;height&quot;:281.5,&quot;left&quot;:27.7,&quot;top&quot;:189.5,&quot;width&quot;:664.2}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9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3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4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5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7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8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9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  <p:tag name="KSO_WM_DIAGRAM_VIRTUALLY_FRAME" val="{&quot;height&quot;:281.5,&quot;left&quot;:27.7,&quot;top&quot;:189.5,&quot;width&quot;:664.2}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  <p:tag name="KSO_WM_DIAGRAM_VIRTUALLY_FRAME" val="{&quot;height&quot;:281.5,&quot;left&quot;:27.7,&quot;top&quot;:189.5,&quot;width&quot;:664.2}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5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6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9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  <p:tag name="KSO_WM_DIAGRAM_VIRTUALLY_FRAME" val="{&quot;height&quot;:281.5,&quot;left&quot;:27.7,&quot;top&quot;:189.5,&quot;width&quot;:664.2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  <p:tag name="KSO_WM_DIAGRAM_VIRTUALLY_FRAME" val="{&quot;height&quot;:281.5,&quot;left&quot;:27.7,&quot;top&quot;:189.5,&quot;width&quot;:664.2}"/>
</p:tagLst>
</file>

<file path=ppt/tags/tag366.xml><?xml version="1.0" encoding="utf-8"?>
<p:tagLst xmlns:p="http://schemas.openxmlformats.org/presentationml/2006/main">
  <p:tag name="AS_UNIQUEID" val="1634"/>
</p:tagLst>
</file>

<file path=ppt/tags/tag368.xml><?xml version="1.0" encoding="utf-8"?>
<p:tagLst xmlns:p="http://schemas.openxmlformats.org/presentationml/2006/main">
  <p:tag name="AS_UNIQUEID" val="163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  <p:tag name="KSO_WM_DIAGRAM_VIRTUALLY_FRAME" val="{&quot;height&quot;:281.5,&quot;left&quot;:27.7,&quot;top&quot;:189.5,&quot;width&quot;:664.2}"/>
</p:tagLst>
</file>

<file path=ppt/tags/tag371.xml><?xml version="1.0" encoding="utf-8"?>
<p:tagLst xmlns:p="http://schemas.openxmlformats.org/presentationml/2006/main">
  <p:tag name="AS_UNIQUEID" val="163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  <p:tag name="KSO_WM_DIAGRAM_VIRTUALLY_FRAME" val="{&quot;height&quot;:281.5,&quot;left&quot;:27.7,&quot;top&quot;:189.5,&quot;width&quot;:664.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6"/>
  <p:tag name="KSO_WM_DIAGRAM_VIRTUALLY_FRAME" val="{&quot;height&quot;:281.5,&quot;left&quot;:27.7,&quot;top&quot;:189.5,&quot;width&quot;:664.2}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  <p:tag name="KSO_WM_DIAGRAM_VIRTUALLY_FRAME" val="{&quot;height&quot;:281.5,&quot;left&quot;:27.7,&quot;top&quot;:189.5,&quot;width&quot;:664.2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  <p:tag name="KSO_WM_DIAGRAM_VIRTUALLY_FRAME" val="{&quot;height&quot;:281.5,&quot;left&quot;:27.7,&quot;top&quot;:189.5,&quot;width&quot;:664.2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  <p:tag name="KSO_WM_DIAGRAM_VIRTUALLY_FRAME" val="{&quot;height&quot;:281.5,&quot;left&quot;:27.7,&quot;top&quot;:189.5,&quot;width&quot;:664.2}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  <p:tag name="KSO_WM_DIAGRAM_VIRTUALLY_FRAME" val="{&quot;height&quot;:281.5,&quot;left&quot;:27.7,&quot;top&quot;:189.5,&quot;width&quot;:664.2}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  <p:tag name="KSO_WM_DIAGRAM_VIRTUALLY_FRAME" val="{&quot;height&quot;:281.5,&quot;left&quot;:27.7,&quot;top&quot;:189.5,&quot;width&quot;:664.2}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  <p:tag name="KSO_WM_DIAGRAM_VIRTUALLY_FRAME" val="{&quot;height&quot;:281.5,&quot;left&quot;:27.7,&quot;top&quot;:189.5,&quot;width&quot;:664.2}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  <p:tag name="KSO_WM_DIAGRAM_VIRTUALLY_FRAME" val="{&quot;height&quot;:281.5,&quot;left&quot;:27.7,&quot;top&quot;:189.5,&quot;width&quot;:664.2}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  <p:tag name="KSO_WM_DIAGRAM_VIRTUALLY_FRAME" val="{&quot;height&quot;:281.5,&quot;left&quot;:27.7,&quot;top&quot;:189.5,&quot;width&quot;:664.2}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  <p:tag name="KSO_WM_DIAGRAM_VIRTUALLY_FRAME" val="{&quot;height&quot;:281.5,&quot;left&quot;:27.7,&quot;top&quot;:189.5,&quot;width&quot;:664.2}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  <p:tag name="KSO_WM_DIAGRAM_VIRTUALLY_FRAME" val="{&quot;height&quot;:281.5,&quot;left&quot;:27.7,&quot;top&quot;:189.5,&quot;width&quot;:664.2}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  <p:tag name="KSO_WM_DIAGRAM_VIRTUALLY_FRAME" val="{&quot;height&quot;:281.5,&quot;left&quot;:27.7,&quot;top&quot;:189.5,&quot;width&quot;:664.2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  <p:tag name="KSO_WM_DIAGRAM_VIRTUALLY_FRAME" val="{&quot;height&quot;:281.5,&quot;left&quot;:27.7,&quot;top&quot;:189.5,&quot;width&quot;:664.2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  <p:tag name="KSO_WM_DIAGRAM_VIRTUALLY_FRAME" val="{&quot;height&quot;:281.5,&quot;left&quot;:27.7,&quot;top&quot;:189.5,&quot;width&quot;:664.2}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  <p:tag name="KSO_WM_DIAGRAM_VIRTUALLY_FRAME" val="{&quot;height&quot;:281.5,&quot;left&quot;:27.7,&quot;top&quot;:189.5,&quot;width&quot;:664.2}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  <p:tag name="KSO_WM_DIAGRAM_VIRTUALLY_FRAME" val="{&quot;height&quot;:281.5,&quot;left&quot;:27.7,&quot;top&quot;:189.5,&quot;width&quot;:664.2}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  <p:tag name="KSO_WM_DIAGRAM_VIRTUALLY_FRAME" val="{&quot;height&quot;:281.5,&quot;left&quot;:27.7,&quot;top&quot;:189.5,&quot;width&quot;:664.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7"/>
  <p:tag name="KSO_WM_DIAGRAM_VIRTUALLY_FRAME" val="{&quot;height&quot;:281.5,&quot;left&quot;:27.7,&quot;top&quot;:189.5,&quot;width&quot;:664.2}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  <p:tag name="KSO_WM_DIAGRAM_VIRTUALLY_FRAME" val="{&quot;height&quot;:281.5,&quot;left&quot;:27.7,&quot;top&quot;:189.5,&quot;width&quot;:664.2}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  <p:tag name="KSO_WM_DIAGRAM_VIRTUALLY_FRAME" val="{&quot;height&quot;:281.5,&quot;left&quot;:27.7,&quot;top&quot;:189.5,&quot;width&quot;:664.2}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3"/>
  <p:tag name="KSO_WM_DIAGRAM_VIRTUALLY_FRAME" val="{&quot;height&quot;:281.5,&quot;left&quot;:27.7,&quot;top&quot;:189.5,&quot;width&quot;:664.2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  <p:tag name="KSO_WM_DIAGRAM_VIRTUALLY_FRAME" val="{&quot;height&quot;:281.5,&quot;left&quot;:27.7,&quot;top&quot;:189.5,&quot;width&quot;:664.2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  <p:tag name="KSO_WM_DIAGRAM_VIRTUALLY_FRAME" val="{&quot;height&quot;:281.5,&quot;left&quot;:27.7,&quot;top&quot;:189.5,&quot;width&quot;:664.2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9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heme/theme1.xml><?xml version="1.0" encoding="utf-8"?>
<a:theme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2648</Words>
  <Application>Microsoft Office PowerPoint</Application>
  <PresentationFormat>宽屏</PresentationFormat>
  <Paragraphs>320</Paragraphs>
  <Slides>34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8" baseType="lpstr">
      <vt:lpstr>方正粗黑宋简体</vt:lpstr>
      <vt:lpstr>黑体</vt:lpstr>
      <vt:lpstr>华文细黑</vt:lpstr>
      <vt:lpstr>楷体</vt:lpstr>
      <vt:lpstr>思源宋体 CN</vt:lpstr>
      <vt:lpstr>宋体</vt:lpstr>
      <vt:lpstr>微软雅黑</vt:lpstr>
      <vt:lpstr>Arial</vt:lpstr>
      <vt:lpstr>Calibri</vt:lpstr>
      <vt:lpstr>Cambria Math</vt:lpstr>
      <vt:lpstr>Times New Roman</vt:lpstr>
      <vt:lpstr>Wingdings</vt:lpstr>
      <vt:lpstr>2_自定义设计方案</vt:lpstr>
      <vt:lpstr>6_自定义设计方案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2025-04-06T22:18:22Z</cp:lastPrinted>
  <dcterms:created xsi:type="dcterms:W3CDTF">2025-04-06T22:18:22Z</dcterms:created>
  <dcterms:modified xsi:type="dcterms:W3CDTF">2025-04-22T14:12:09Z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