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activeX/activeX1.xml" ContentType="application/vnd.ms-office.activeX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5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8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9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0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1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3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4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5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6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7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8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9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0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21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22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23.xml" ContentType="application/vnd.openxmlformats-officedocument.presentationml.notesSlide+xml"/>
  <Override PartName="/ppt/tags/tag307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08.xml" ContentType="application/vnd.openxmlformats-officedocument.presentationml.tags+xml"/>
  <Override PartName="/ppt/tags/tag366.xml" ContentType="application/vnd.openxmlformats-officedocument.presentationml.tags+xml"/>
  <Override PartName="/ppt/tags/tag368.xml" ContentType="application/vnd.openxmlformats-officedocument.presentationml.tags+xml"/>
  <Override PartName="/ppt/tags/tag37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7"/>
  </p:notesMasterIdLst>
  <p:sldIdLst>
    <p:sldId id="549" r:id="rId3"/>
    <p:sldId id="605" r:id="rId4"/>
    <p:sldId id="881" r:id="rId5"/>
    <p:sldId id="882" r:id="rId6"/>
    <p:sldId id="883" r:id="rId7"/>
    <p:sldId id="903" r:id="rId8"/>
    <p:sldId id="887" r:id="rId9"/>
    <p:sldId id="894" r:id="rId10"/>
    <p:sldId id="895" r:id="rId11"/>
    <p:sldId id="890" r:id="rId12"/>
    <p:sldId id="891" r:id="rId13"/>
    <p:sldId id="892" r:id="rId14"/>
    <p:sldId id="896" r:id="rId15"/>
    <p:sldId id="897" r:id="rId16"/>
    <p:sldId id="898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902" r:id="rId35"/>
    <p:sldId id="550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81"/>
            <p14:sldId id="882"/>
            <p14:sldId id="883"/>
            <p14:sldId id="903"/>
            <p14:sldId id="887"/>
            <p14:sldId id="894"/>
            <p14:sldId id="895"/>
            <p14:sldId id="890"/>
            <p14:sldId id="891"/>
            <p14:sldId id="892"/>
            <p14:sldId id="896"/>
            <p14:sldId id="897"/>
            <p14:sldId id="89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902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7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481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8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686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9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198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13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403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14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6082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15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3" Type="http://schemas.openxmlformats.org/officeDocument/2006/relationships/tags" Target="../tags/tag132.xml"/><Relationship Id="rId21" Type="http://schemas.openxmlformats.org/officeDocument/2006/relationships/image" Target="../media/image20.png"/><Relationship Id="rId7" Type="http://schemas.openxmlformats.org/officeDocument/2006/relationships/tags" Target="../tags/tag136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" Type="http://schemas.openxmlformats.org/officeDocument/2006/relationships/tags" Target="../tags/tag131.xml"/><Relationship Id="rId16" Type="http://schemas.openxmlformats.org/officeDocument/2006/relationships/tags" Target="../tags/tag14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39.xml"/><Relationship Id="rId5" Type="http://schemas.openxmlformats.org/officeDocument/2006/relationships/tags" Target="../tags/tag134.xml"/><Relationship Id="rId15" Type="http://schemas.openxmlformats.org/officeDocument/2006/relationships/tags" Target="../tags/tag143.xml"/><Relationship Id="rId10" Type="http://schemas.openxmlformats.org/officeDocument/2006/relationships/control" Target="../activeX/activeX1.xml"/><Relationship Id="rId19" Type="http://schemas.openxmlformats.org/officeDocument/2006/relationships/tags" Target="../tags/tag147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22.png"/><Relationship Id="rId2" Type="http://schemas.openxmlformats.org/officeDocument/2006/relationships/tags" Target="../tags/tag149.xml"/><Relationship Id="rId16" Type="http://schemas.openxmlformats.org/officeDocument/2006/relationships/image" Target="../media/image21.jpe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image" Target="../media/image17.jpeg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18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24.jpe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02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10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1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7" Type="http://schemas.openxmlformats.org/officeDocument/2006/relationships/image" Target="../media/image25.jpe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5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3.xml"/><Relationship Id="rId4" Type="http://schemas.openxmlformats.org/officeDocument/2006/relationships/tags" Target="../tags/tag25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59.xml"/><Relationship Id="rId7" Type="http://schemas.openxmlformats.org/officeDocument/2006/relationships/image" Target="../media/image27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30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76.xml"/><Relationship Id="rId7" Type="http://schemas.openxmlformats.org/officeDocument/2006/relationships/image" Target="../media/image26.jpe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2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slide" Target="slide2.xml"/><Relationship Id="rId4" Type="http://schemas.openxmlformats.org/officeDocument/2006/relationships/tags" Target="../tags/tag284.xml"/><Relationship Id="rId9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slide" Target="slide2.xml"/><Relationship Id="rId5" Type="http://schemas.openxmlformats.org/officeDocument/2006/relationships/tags" Target="../tags/tag294.xml"/><Relationship Id="rId10" Type="http://schemas.openxmlformats.org/officeDocument/2006/relationships/image" Target="../media/image28.jpeg"/><Relationship Id="rId4" Type="http://schemas.openxmlformats.org/officeDocument/2006/relationships/tags" Target="../tags/tag293.xml"/><Relationship Id="rId9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368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32.png"/><Relationship Id="rId17" Type="http://schemas.openxmlformats.org/officeDocument/2006/relationships/slide" Target="slide2.xml"/><Relationship Id="rId2" Type="http://schemas.openxmlformats.org/officeDocument/2006/relationships/tags" Target="../tags/tag301.xml"/><Relationship Id="rId16" Type="http://schemas.openxmlformats.org/officeDocument/2006/relationships/image" Target="../media/image34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66.xml"/><Relationship Id="rId5" Type="http://schemas.openxmlformats.org/officeDocument/2006/relationships/tags" Target="../tags/tag304.xml"/><Relationship Id="rId15" Type="http://schemas.openxmlformats.org/officeDocument/2006/relationships/tags" Target="../tags/tag371.xml"/><Relationship Id="rId10" Type="http://schemas.openxmlformats.org/officeDocument/2006/relationships/image" Target="../media/image29.jpeg"/><Relationship Id="rId4" Type="http://schemas.openxmlformats.org/officeDocument/2006/relationships/tags" Target="../tags/tag303.xml"/><Relationship Id="rId9" Type="http://schemas.openxmlformats.org/officeDocument/2006/relationships/notesSlide" Target="../notesSlides/notesSlide23.xml"/><Relationship Id="rId1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0" Type="http://schemas.openxmlformats.org/officeDocument/2006/relationships/tags" Target="../tags/tag320.xml"/><Relationship Id="rId4" Type="http://schemas.openxmlformats.org/officeDocument/2006/relationships/tags" Target="../tags/tag314.xml"/><Relationship Id="rId9" Type="http://schemas.openxmlformats.org/officeDocument/2006/relationships/tags" Target="../tags/tag319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30.png"/><Relationship Id="rId39" Type="http://schemas.openxmlformats.org/officeDocument/2006/relationships/image" Target="../media/image46.png"/><Relationship Id="rId21" Type="http://schemas.openxmlformats.org/officeDocument/2006/relationships/tags" Target="../tags/tag343.xml"/><Relationship Id="rId34" Type="http://schemas.openxmlformats.org/officeDocument/2006/relationships/image" Target="../media/image41.png"/><Relationship Id="rId7" Type="http://schemas.openxmlformats.org/officeDocument/2006/relationships/tags" Target="../tags/tag329.xml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tags" Target="../tags/tag345.xml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image" Target="../media/image38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tags" Target="../tags/tag344.xml"/><Relationship Id="rId27" Type="http://schemas.openxmlformats.org/officeDocument/2006/relationships/image" Target="../media/image31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tags" Target="../tags/tag330.xml"/><Relationship Id="rId3" Type="http://schemas.openxmlformats.org/officeDocument/2006/relationships/tags" Target="../tags/tag325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audio" Target="../media/audio1.wav"/><Relationship Id="rId33" Type="http://schemas.openxmlformats.org/officeDocument/2006/relationships/image" Target="../media/image40.png"/><Relationship Id="rId38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15.jpeg"/><Relationship Id="rId5" Type="http://schemas.openxmlformats.org/officeDocument/2006/relationships/tags" Target="../tags/tag76.xml"/><Relationship Id="rId10" Type="http://schemas.openxmlformats.org/officeDocument/2006/relationships/image" Target="../media/image14.jpeg"/><Relationship Id="rId4" Type="http://schemas.openxmlformats.org/officeDocument/2006/relationships/tags" Target="../tags/tag75.xml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6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6" Type="http://schemas.openxmlformats.org/officeDocument/2006/relationships/image" Target="../media/image18.jpe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17.jpeg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88308" y="185995"/>
            <a:ext cx="12613466" cy="6163434"/>
            <a:chOff x="-88308" y="185995"/>
            <a:chExt cx="12613466" cy="6163434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7.3.1</a:t>
              </a: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牛顿第一定律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运动和力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0" y="185995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988"/>
          <a:stretch>
            <a:fillRect/>
          </a:stretch>
        </p:blipFill>
        <p:spPr>
          <a:xfrm>
            <a:off x="2095500" y="2068513"/>
            <a:ext cx="67056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92" b="33347"/>
          <a:stretch>
            <a:fillRect/>
          </a:stretch>
        </p:blipFill>
        <p:spPr>
          <a:xfrm>
            <a:off x="2095500" y="3640138"/>
            <a:ext cx="6705600" cy="1285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415" name="直接连接符 6"/>
          <p:cNvCxnSpPr/>
          <p:nvPr>
            <p:custDataLst>
              <p:tags r:id="rId3"/>
            </p:custDataLst>
          </p:nvPr>
        </p:nvCxnSpPr>
        <p:spPr>
          <a:xfrm rot="5400000">
            <a:off x="1611313" y="3367088"/>
            <a:ext cx="2644775" cy="1587"/>
          </a:xfrm>
          <a:prstGeom prst="line">
            <a:avLst/>
          </a:prstGeom>
          <a:ln w="38100" cap="flat" cmpd="sng">
            <a:solidFill>
              <a:srgbClr val="C0504D"/>
            </a:solidFill>
            <a:prstDash val="dash"/>
            <a:round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2" name="圆角矩形标注 11"/>
          <p:cNvSpPr/>
          <p:nvPr>
            <p:custDataLst>
              <p:tags r:id="rId4"/>
            </p:custDataLst>
          </p:nvPr>
        </p:nvSpPr>
        <p:spPr>
          <a:xfrm>
            <a:off x="2024063" y="5068888"/>
            <a:ext cx="2644775" cy="1012825"/>
          </a:xfrm>
          <a:prstGeom prst="wedgeRoundRectCallout">
            <a:avLst>
              <a:gd name="adj1" fmla="val -6954"/>
              <a:gd name="adj2" fmla="val -95444"/>
              <a:gd name="adj3" fmla="val 16667"/>
            </a:avLst>
          </a:prstGeom>
          <a:solidFill>
            <a:srgbClr val="4BACC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在同一斜面的同一高度</a:t>
            </a:r>
          </a:p>
        </p:txBody>
      </p:sp>
      <p:sp>
        <p:nvSpPr>
          <p:cNvPr id="17417" name="圆角矩形标注 12"/>
          <p:cNvSpPr/>
          <p:nvPr>
            <p:custDataLst>
              <p:tags r:id="rId5"/>
            </p:custDataLst>
          </p:nvPr>
        </p:nvSpPr>
        <p:spPr>
          <a:xfrm>
            <a:off x="2381250" y="996950"/>
            <a:ext cx="2273300" cy="1000125"/>
          </a:xfrm>
          <a:prstGeom prst="wedgeRoundRectCallout">
            <a:avLst>
              <a:gd name="adj1" fmla="val 3699"/>
              <a:gd name="adj2" fmla="val 73491"/>
              <a:gd name="adj3" fmla="val 16667"/>
            </a:avLst>
          </a:prstGeom>
          <a:solidFill>
            <a:srgbClr val="8F7AAF"/>
          </a:solidFill>
          <a:ln w="254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Ins="18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同一小车从静止下滑</a:t>
            </a:r>
          </a:p>
        </p:txBody>
      </p:sp>
      <p:sp>
        <p:nvSpPr>
          <p:cNvPr id="17418" name="圆角矩形标注 13"/>
          <p:cNvSpPr/>
          <p:nvPr>
            <p:custDataLst>
              <p:tags r:id="rId6"/>
            </p:custDataLst>
          </p:nvPr>
        </p:nvSpPr>
        <p:spPr>
          <a:xfrm>
            <a:off x="5951538" y="1055688"/>
            <a:ext cx="2428875" cy="857250"/>
          </a:xfrm>
          <a:prstGeom prst="wedgeRoundRectCallout">
            <a:avLst>
              <a:gd name="adj1" fmla="val -115620"/>
              <a:gd name="adj2" fmla="val 128889"/>
              <a:gd name="adj3" fmla="val 16667"/>
            </a:avLst>
          </a:prstGeom>
          <a:solidFill>
            <a:sysClr val="window" lastClr="FFFFFF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到达斜面底端速度相同</a:t>
            </a:r>
          </a:p>
        </p:txBody>
      </p:sp>
      <p:sp>
        <p:nvSpPr>
          <p:cNvPr id="17419" name="左大括号 14"/>
          <p:cNvSpPr/>
          <p:nvPr>
            <p:custDataLst>
              <p:tags r:id="rId7"/>
            </p:custDataLst>
          </p:nvPr>
        </p:nvSpPr>
        <p:spPr>
          <a:xfrm rot="-5400000">
            <a:off x="4702175" y="1958975"/>
            <a:ext cx="285750" cy="2359025"/>
          </a:xfrm>
          <a:prstGeom prst="leftBrace">
            <a:avLst>
              <a:gd name="adj1" fmla="val 39978"/>
              <a:gd name="adj2" fmla="val 50606"/>
            </a:avLst>
          </a:prstGeom>
          <a:noFill/>
          <a:ln w="31750" cap="flat" cmpd="sng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anchor="ctr" anchorCtr="0"/>
          <a:lstStyle/>
          <a:p>
            <a:pPr algn="ctr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420" name="左大括号 15"/>
          <p:cNvSpPr/>
          <p:nvPr>
            <p:custDataLst>
              <p:tags r:id="rId8"/>
            </p:custDataLst>
          </p:nvPr>
        </p:nvSpPr>
        <p:spPr>
          <a:xfrm rot="-5400000">
            <a:off x="5141913" y="3181350"/>
            <a:ext cx="198437" cy="3290888"/>
          </a:xfrm>
          <a:prstGeom prst="leftBrace">
            <a:avLst>
              <a:gd name="adj1" fmla="val 75626"/>
              <a:gd name="adj2" fmla="val 49542"/>
            </a:avLst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anchor="ctr" anchorCtr="0"/>
          <a:lstStyle/>
          <a:p>
            <a:pPr algn="ctr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8699500" y="2501900"/>
            <a:ext cx="1548395" cy="536204"/>
          </a:xfrm>
          <a:prstGeom prst="snip1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棉布表面</a:t>
            </a:r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8699500" y="3989388"/>
            <a:ext cx="1548395" cy="536204"/>
          </a:xfrm>
          <a:prstGeom prst="snip1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木板表面</a:t>
            </a:r>
          </a:p>
        </p:txBody>
      </p:sp>
      <p:sp>
        <p:nvSpPr>
          <p:cNvPr id="19" name="TextBox 18"/>
          <p:cNvSpPr txBox="1"/>
          <p:nvPr>
            <p:custDataLst>
              <p:tags r:id="rId11"/>
            </p:custDataLst>
          </p:nvPr>
        </p:nvSpPr>
        <p:spPr>
          <a:xfrm>
            <a:off x="5167313" y="5068888"/>
            <a:ext cx="3198998" cy="535807"/>
          </a:xfrm>
          <a:prstGeom prst="snip1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wrap="non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比较小车滑行的距离</a:t>
            </a:r>
          </a:p>
        </p:txBody>
      </p:sp>
      <p:sp>
        <p:nvSpPr>
          <p:cNvPr id="37900" name="文本框 4103"/>
          <p:cNvSpPr txBox="1"/>
          <p:nvPr>
            <p:custDataLst>
              <p:tags r:id="rId1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417" grpId="0" animBg="1"/>
      <p:bldP spid="17418" grpId="0" animBg="1"/>
      <p:bldP spid="17419" grpId="0" animBg="1"/>
      <p:bldP spid="17420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表格 205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5188" y="3644900"/>
          <a:ext cx="7854950" cy="259207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实验次数</a:t>
                      </a:r>
                    </a:p>
                  </a:txBody>
                  <a:tcPr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表面材料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阻力大小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滑行距离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速度变化快慢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毛巾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棉布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木板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推理想象</a:t>
                      </a:r>
                    </a:p>
                  </a:txBody>
                  <a:tcPr>
                    <a:lnL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理想平面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165C5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45"/>
          <p:cNvGrpSpPr/>
          <p:nvPr>
            <p:custDataLst>
              <p:tags r:id="rId2"/>
            </p:custDataLst>
          </p:nvPr>
        </p:nvGrpSpPr>
        <p:grpSpPr>
          <a:xfrm>
            <a:off x="5019675" y="4102100"/>
            <a:ext cx="1371600" cy="1603375"/>
            <a:chOff x="0" y="0"/>
            <a:chExt cx="864" cy="1010"/>
          </a:xfrm>
        </p:grpSpPr>
        <p:sp>
          <p:nvSpPr>
            <p:cNvPr id="38952" name="Text Box 46"/>
            <p:cNvSpPr txBox="1"/>
            <p:nvPr>
              <p:custDataLst>
                <p:tags r:id="rId17"/>
              </p:custDataLst>
            </p:nvPr>
          </p:nvSpPr>
          <p:spPr>
            <a:xfrm>
              <a:off x="48" y="0"/>
              <a:ext cx="76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最大</a:t>
              </a:r>
            </a:p>
          </p:txBody>
        </p:sp>
        <p:sp>
          <p:nvSpPr>
            <p:cNvPr id="38953" name="Text Box 47"/>
            <p:cNvSpPr txBox="1"/>
            <p:nvPr>
              <p:custDataLst>
                <p:tags r:id="rId18"/>
              </p:custDataLst>
            </p:nvPr>
          </p:nvSpPr>
          <p:spPr>
            <a:xfrm>
              <a:off x="73" y="384"/>
              <a:ext cx="72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较大</a:t>
              </a:r>
            </a:p>
          </p:txBody>
        </p:sp>
        <p:sp>
          <p:nvSpPr>
            <p:cNvPr id="38954" name="Text Box 48"/>
            <p:cNvSpPr txBox="1"/>
            <p:nvPr>
              <p:custDataLst>
                <p:tags r:id="rId19"/>
              </p:custDataLst>
            </p:nvPr>
          </p:nvSpPr>
          <p:spPr>
            <a:xfrm>
              <a:off x="0" y="720"/>
              <a:ext cx="86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较小</a:t>
              </a:r>
            </a:p>
          </p:txBody>
        </p:sp>
      </p:grpSp>
      <p:grpSp>
        <p:nvGrpSpPr>
          <p:cNvPr id="3" name="Group 49"/>
          <p:cNvGrpSpPr/>
          <p:nvPr>
            <p:custDataLst>
              <p:tags r:id="rId3"/>
            </p:custDataLst>
          </p:nvPr>
        </p:nvGrpSpPr>
        <p:grpSpPr>
          <a:xfrm>
            <a:off x="8243888" y="4164013"/>
            <a:ext cx="1447800" cy="1541462"/>
            <a:chOff x="0" y="24"/>
            <a:chExt cx="912" cy="971"/>
          </a:xfrm>
        </p:grpSpPr>
        <p:sp>
          <p:nvSpPr>
            <p:cNvPr id="38956" name="Text Box 50"/>
            <p:cNvSpPr txBox="1"/>
            <p:nvPr>
              <p:custDataLst>
                <p:tags r:id="rId14"/>
              </p:custDataLst>
            </p:nvPr>
          </p:nvSpPr>
          <p:spPr>
            <a:xfrm>
              <a:off x="0" y="24"/>
              <a:ext cx="91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最快</a:t>
              </a:r>
            </a:p>
          </p:txBody>
        </p:sp>
        <p:sp>
          <p:nvSpPr>
            <p:cNvPr id="38957" name="Text Box 51"/>
            <p:cNvSpPr txBox="1"/>
            <p:nvPr>
              <p:custDataLst>
                <p:tags r:id="rId15"/>
              </p:custDataLst>
            </p:nvPr>
          </p:nvSpPr>
          <p:spPr>
            <a:xfrm>
              <a:off x="0" y="384"/>
              <a:ext cx="91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较快</a:t>
              </a:r>
            </a:p>
          </p:txBody>
        </p:sp>
        <p:sp>
          <p:nvSpPr>
            <p:cNvPr id="38958" name="Text Box 52"/>
            <p:cNvSpPr txBox="1"/>
            <p:nvPr>
              <p:custDataLst>
                <p:tags r:id="rId16"/>
              </p:custDataLst>
            </p:nvPr>
          </p:nvSpPr>
          <p:spPr>
            <a:xfrm>
              <a:off x="48" y="705"/>
              <a:ext cx="81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较慢</a:t>
              </a:r>
            </a:p>
          </p:txBody>
        </p:sp>
      </p:grpSp>
      <p:sp>
        <p:nvSpPr>
          <p:cNvPr id="62517" name="Text Box 53"/>
          <p:cNvSpPr txBox="1"/>
          <p:nvPr>
            <p:custDataLst>
              <p:tags r:id="rId4"/>
            </p:custDataLst>
          </p:nvPr>
        </p:nvSpPr>
        <p:spPr>
          <a:xfrm>
            <a:off x="5172075" y="57785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无阻力</a:t>
            </a:r>
          </a:p>
        </p:txBody>
      </p:sp>
      <p:sp>
        <p:nvSpPr>
          <p:cNvPr id="62518" name="Text Box 54"/>
          <p:cNvSpPr txBox="1"/>
          <p:nvPr>
            <p:custDataLst>
              <p:tags r:id="rId5"/>
            </p:custDataLst>
          </p:nvPr>
        </p:nvSpPr>
        <p:spPr>
          <a:xfrm>
            <a:off x="6619875" y="57785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无限长</a:t>
            </a:r>
          </a:p>
        </p:txBody>
      </p:sp>
      <p:sp>
        <p:nvSpPr>
          <p:cNvPr id="62519" name="Text Box 55"/>
          <p:cNvSpPr txBox="1"/>
          <p:nvPr>
            <p:custDataLst>
              <p:tags r:id="rId6"/>
            </p:custDataLst>
          </p:nvPr>
        </p:nvSpPr>
        <p:spPr>
          <a:xfrm>
            <a:off x="8205788" y="5729288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</a:p>
        </p:txBody>
      </p:sp>
      <p:grpSp>
        <p:nvGrpSpPr>
          <p:cNvPr id="4" name="Group 56"/>
          <p:cNvGrpSpPr/>
          <p:nvPr>
            <p:custDataLst>
              <p:tags r:id="rId7"/>
            </p:custDataLst>
          </p:nvPr>
        </p:nvGrpSpPr>
        <p:grpSpPr>
          <a:xfrm>
            <a:off x="6315075" y="4125913"/>
            <a:ext cx="1828800" cy="1603375"/>
            <a:chOff x="23" y="0"/>
            <a:chExt cx="1152" cy="1010"/>
          </a:xfrm>
        </p:grpSpPr>
        <p:sp>
          <p:nvSpPr>
            <p:cNvPr id="38963" name="Text Box 57"/>
            <p:cNvSpPr txBox="1"/>
            <p:nvPr>
              <p:custDataLst>
                <p:tags r:id="rId11"/>
              </p:custDataLst>
            </p:nvPr>
          </p:nvSpPr>
          <p:spPr>
            <a:xfrm>
              <a:off x="23" y="369"/>
              <a:ext cx="11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较长</a:t>
              </a:r>
            </a:p>
          </p:txBody>
        </p:sp>
        <p:sp>
          <p:nvSpPr>
            <p:cNvPr id="38964" name="Text Box 58"/>
            <p:cNvSpPr txBox="1"/>
            <p:nvPr>
              <p:custDataLst>
                <p:tags r:id="rId12"/>
              </p:custDataLst>
            </p:nvPr>
          </p:nvSpPr>
          <p:spPr>
            <a:xfrm>
              <a:off x="240" y="720"/>
              <a:ext cx="6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长</a:t>
              </a:r>
            </a:p>
          </p:txBody>
        </p:sp>
        <p:sp>
          <p:nvSpPr>
            <p:cNvPr id="38965" name="Text Box 59"/>
            <p:cNvSpPr txBox="1"/>
            <p:nvPr>
              <p:custDataLst>
                <p:tags r:id="rId13"/>
              </p:custDataLst>
            </p:nvPr>
          </p:nvSpPr>
          <p:spPr>
            <a:xfrm>
              <a:off x="288" y="0"/>
              <a:ext cx="57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最短</a:t>
              </a:r>
            </a:p>
          </p:txBody>
        </p:sp>
      </p:grpSp>
      <p:sp>
        <p:nvSpPr>
          <p:cNvPr id="38966" name="文本框 4103"/>
          <p:cNvSpPr txBox="1"/>
          <p:nvPr>
            <p:custDataLst>
              <p:tags r:id="rId8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38967" name="Text Box 50"/>
          <p:cNvSpPr txBox="1"/>
          <p:nvPr>
            <p:custDataLst>
              <p:tags r:id="rId9"/>
            </p:custDataLst>
          </p:nvPr>
        </p:nvSpPr>
        <p:spPr>
          <a:xfrm>
            <a:off x="5466080" y="676275"/>
            <a:ext cx="5292725" cy="28917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三次实验，小车最终都静止，为什么？</a:t>
            </a:r>
          </a:p>
          <a:p>
            <a:pPr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三次实验，小车运动的距离不同，这说明什么问题？</a:t>
            </a:r>
          </a:p>
          <a:p>
            <a:pPr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小车运动距离的长短跟它受到的阻力有什么关系？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0" imgW="3754438" imgH="3138488"/>
        </mc:Choice>
        <mc:Fallback>
          <p:control r:id="rId10" imgW="3754438" imgH="3138488">
            <p:pic>
              <p:nvPicPr>
                <p:cNvPr id="5" name="对象 4"/>
                <p:cNvPicPr>
                  <a:picLocks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1325" y="444500"/>
                  <a:ext cx="3754438" cy="3138488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7" grpId="0" animBg="1"/>
      <p:bldP spid="62518" grpId="0" animBg="1"/>
      <p:bldP spid="625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/>
          <p:nvPr>
            <p:custDataLst>
              <p:tags r:id="rId1"/>
            </p:custDataLst>
          </p:nvPr>
        </p:nvSpPr>
        <p:spPr>
          <a:xfrm>
            <a:off x="5106988" y="573088"/>
            <a:ext cx="1919287" cy="491490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进一步推测</a:t>
            </a:r>
          </a:p>
        </p:txBody>
      </p:sp>
      <p:sp>
        <p:nvSpPr>
          <p:cNvPr id="3" name="TextBox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87513" y="1238250"/>
            <a:ext cx="3744913" cy="18295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如果物体受到的阻力为零，速度就不会减小，它将永远运动下去。</a:t>
            </a: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5448300" y="956628"/>
            <a:ext cx="4874578" cy="2895600"/>
            <a:chOff x="6180" y="1507"/>
            <a:chExt cx="7677" cy="4560"/>
          </a:xfrm>
        </p:grpSpPr>
        <p:pic>
          <p:nvPicPr>
            <p:cNvPr id="39940" name="Picture 11" descr="伽利略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47" y="1507"/>
              <a:ext cx="3310" cy="45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5"/>
            <p:cNvSpPr txBox="1"/>
            <p:nvPr>
              <p:custDataLst>
                <p:tags r:id="rId12"/>
              </p:custDataLst>
            </p:nvPr>
          </p:nvSpPr>
          <p:spPr>
            <a:xfrm>
              <a:off x="6680" y="2875"/>
              <a:ext cx="3408" cy="77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分析类似实验</a:t>
              </a:r>
            </a:p>
          </p:txBody>
        </p:sp>
        <p:sp>
          <p:nvSpPr>
            <p:cNvPr id="9" name="左箭头 8"/>
            <p:cNvSpPr/>
            <p:nvPr>
              <p:custDataLst>
                <p:tags r:id="rId13"/>
              </p:custDataLst>
            </p:nvPr>
          </p:nvSpPr>
          <p:spPr>
            <a:xfrm>
              <a:off x="6180" y="3808"/>
              <a:ext cx="4275" cy="560"/>
            </a:xfrm>
            <a:prstGeom prst="leftArrow">
              <a:avLst/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4"/>
          <p:cNvGrpSpPr/>
          <p:nvPr>
            <p:custDataLst>
              <p:tags r:id="rId4"/>
            </p:custDataLst>
          </p:nvPr>
        </p:nvGrpSpPr>
        <p:grpSpPr>
          <a:xfrm>
            <a:off x="1955800" y="3159125"/>
            <a:ext cx="4875213" cy="3065463"/>
            <a:chOff x="680" y="4975"/>
            <a:chExt cx="7678" cy="4828"/>
          </a:xfrm>
        </p:grpSpPr>
        <p:sp>
          <p:nvSpPr>
            <p:cNvPr id="11" name="圆角右箭头 10"/>
            <p:cNvSpPr/>
            <p:nvPr>
              <p:custDataLst>
                <p:tags r:id="rId8"/>
              </p:custDataLst>
            </p:nvPr>
          </p:nvSpPr>
          <p:spPr>
            <a:xfrm flipV="1">
              <a:off x="4566" y="4975"/>
              <a:ext cx="3792" cy="2547"/>
            </a:xfrm>
            <a:prstGeom prst="bentArrow">
              <a:avLst>
                <a:gd name="adj1" fmla="val 13136"/>
                <a:gd name="adj2" fmla="val 13126"/>
                <a:gd name="adj3" fmla="val 17768"/>
                <a:gd name="adj4" fmla="val 42321"/>
              </a:avLst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" name="Picture 19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680" y="5275"/>
              <a:ext cx="3360" cy="45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>
              <p:custDataLst>
                <p:tags r:id="rId10"/>
              </p:custDataLst>
            </p:nvPr>
          </p:nvSpPr>
          <p:spPr>
            <a:xfrm>
              <a:off x="4253" y="7588"/>
              <a:ext cx="3825" cy="165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总结伽利略等人的研究成果</a:t>
              </a:r>
            </a:p>
          </p:txBody>
        </p:sp>
      </p:grpSp>
      <p:sp>
        <p:nvSpPr>
          <p:cNvPr id="13321" name="矩形 1946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78638" y="4037013"/>
            <a:ext cx="3600450" cy="129159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牛顿第一定律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（物理学基本定律之一）</a:t>
            </a:r>
          </a:p>
        </p:txBody>
      </p:sp>
      <p:sp>
        <p:nvSpPr>
          <p:cNvPr id="39948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 flipH="1">
            <a:off x="12166600" y="11010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副标题 2"/>
          <p:cNvSpPr txBox="1"/>
          <p:nvPr>
            <p:custDataLst>
              <p:tags r:id="rId1"/>
            </p:custDataLst>
          </p:nvPr>
        </p:nvSpPr>
        <p:spPr bwMode="auto">
          <a:xfrm>
            <a:off x="2057400" y="868680"/>
            <a:ext cx="7994650" cy="200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2600" kern="1200" cap="small" spc="0" normalizeH="0" baseline="0" noProof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牛顿第一定律：</a:t>
            </a:r>
            <a:r>
              <a:rPr kumimoji="0" lang="zh-CN" altLang="en-US" sz="2600" kern="1200" cap="small" spc="0" normalizeH="0" baseline="0" noProof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一切物体总保持</a:t>
            </a:r>
            <a:r>
              <a:rPr kumimoji="0" lang="zh-CN" altLang="en-US" sz="2600" kern="1200" cap="small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静止</a:t>
            </a:r>
            <a:r>
              <a:rPr kumimoji="0" lang="zh-CN" altLang="en-US" sz="2600" kern="1200" cap="small" spc="0" normalizeH="0" baseline="0" noProof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状态或</a:t>
            </a:r>
            <a:r>
              <a:rPr kumimoji="0" lang="zh-CN" altLang="en-US" sz="2600" kern="1200" cap="small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匀速直线</a:t>
            </a:r>
            <a:r>
              <a:rPr kumimoji="0" lang="zh-CN" altLang="en-US" sz="2600" kern="1200" cap="small" spc="0" normalizeH="0" baseline="0" noProof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运动状态，直到有外力迫使它改变这种状态为止。</a:t>
            </a:r>
          </a:p>
          <a:p>
            <a:pPr marR="0" defTabSz="9144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1" lang="zh-CN" altLang="en-US" sz="26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牛顿第一定律</a:t>
            </a:r>
            <a:r>
              <a:rPr kumimoji="0" lang="zh-CN" altLang="en-US" sz="2600" kern="1200" cap="small" spc="0" normalizeH="0" baseline="0" noProof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也叫</a:t>
            </a:r>
            <a:r>
              <a:rPr kumimoji="0" lang="zh-CN" altLang="en-US" sz="2600" kern="1200" cap="small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惯性定律</a:t>
            </a:r>
            <a:r>
              <a:rPr kumimoji="0" lang="zh-CN" altLang="en-US" sz="2600" kern="1200" cap="small" spc="0" normalizeH="0" baseline="0" noProof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。</a:t>
            </a:r>
          </a:p>
        </p:txBody>
      </p:sp>
      <p:sp>
        <p:nvSpPr>
          <p:cNvPr id="21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35488" y="2765425"/>
            <a:ext cx="5056188" cy="2861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）“牛顿第一定律”表达的是物体       </a:t>
            </a:r>
            <a:endParaRPr kumimoji="1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不受力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时的运动规律</a:t>
            </a:r>
            <a:endParaRPr kumimoji="1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）物体的运动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不需力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维持</a:t>
            </a:r>
            <a:endParaRPr kumimoji="1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力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改变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物体运动状态的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原因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）牛顿第一定律不是实验定律</a:t>
            </a: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副标题 2"/>
          <p:cNvSpPr txBox="1"/>
          <p:nvPr>
            <p:custDataLst>
              <p:tags r:id="rId3"/>
            </p:custDataLst>
          </p:nvPr>
        </p:nvSpPr>
        <p:spPr bwMode="auto">
          <a:xfrm>
            <a:off x="2474913" y="3902075"/>
            <a:ext cx="1974850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marR="0" indent="-273050" algn="ctr" defTabSz="914400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2800" kern="1200" cap="small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定律解读</a:t>
            </a:r>
          </a:p>
        </p:txBody>
      </p:sp>
      <p:sp>
        <p:nvSpPr>
          <p:cNvPr id="3" name="左大括号 2"/>
          <p:cNvSpPr/>
          <p:nvPr>
            <p:custDataLst>
              <p:tags r:id="rId4"/>
            </p:custDataLst>
          </p:nvPr>
        </p:nvSpPr>
        <p:spPr>
          <a:xfrm>
            <a:off x="4351338" y="2992438"/>
            <a:ext cx="184150" cy="2438400"/>
          </a:xfrm>
          <a:prstGeom prst="leftBrace">
            <a:avLst>
              <a:gd name="adj1" fmla="val 69047"/>
              <a:gd name="adj2" fmla="val 50000"/>
            </a:avLst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/>
          <p:nvPr>
            <p:custDataLst>
              <p:tags r:id="rId1"/>
            </p:custDataLst>
          </p:nvPr>
        </p:nvSpPr>
        <p:spPr>
          <a:xfrm>
            <a:off x="2852738" y="2855913"/>
            <a:ext cx="9036050" cy="25533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indent="266700" algn="just"/>
            <a:endParaRPr lang="zh-CN" altLang="en-US" sz="3200" i="1">
              <a:solidFill>
                <a:srgbClr val="FA084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endParaRPr lang="zh-CN" altLang="en-US" sz="3200" i="1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endParaRPr lang="zh-CN" altLang="en-US" sz="3200" i="1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endParaRPr lang="zh-CN" altLang="en-US" sz="3200" i="1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endParaRPr lang="en-US" altLang="zh-CN" sz="3200" i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Rectangle 4"/>
          <p:cNvSpPr/>
          <p:nvPr>
            <p:custDataLst>
              <p:tags r:id="rId2"/>
            </p:custDataLst>
          </p:nvPr>
        </p:nvSpPr>
        <p:spPr>
          <a:xfrm>
            <a:off x="2224088" y="1276350"/>
            <a:ext cx="5440362" cy="24917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）一切物体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是指宇宙中所有物体，不论物体是固体、液体还是气体。可见牛顿第一定律是自然界中的普遍规律。</a:t>
            </a:r>
          </a:p>
        </p:txBody>
      </p:sp>
      <p:sp>
        <p:nvSpPr>
          <p:cNvPr id="12" name="Rectangle 5"/>
          <p:cNvSpPr/>
          <p:nvPr>
            <p:custDataLst>
              <p:tags r:id="rId3"/>
            </p:custDataLst>
          </p:nvPr>
        </p:nvSpPr>
        <p:spPr>
          <a:xfrm>
            <a:off x="2224088" y="4117975"/>
            <a:ext cx="6002337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）没有受到外力作用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是定律成立的条件，这是一种理想情况。 </a:t>
            </a:r>
          </a:p>
        </p:txBody>
      </p:sp>
      <p:sp>
        <p:nvSpPr>
          <p:cNvPr id="2" name="爆炸形 1 1"/>
          <p:cNvSpPr/>
          <p:nvPr>
            <p:custDataLst>
              <p:tags r:id="rId4"/>
            </p:custDataLst>
          </p:nvPr>
        </p:nvSpPr>
        <p:spPr>
          <a:xfrm>
            <a:off x="8137525" y="1330325"/>
            <a:ext cx="1600200" cy="1311275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</a:t>
            </a:r>
          </a:p>
        </p:txBody>
      </p:sp>
      <p:sp>
        <p:nvSpPr>
          <p:cNvPr id="43013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/>
          <p:nvPr>
            <p:custDataLst>
              <p:tags r:id="rId1"/>
            </p:custDataLst>
          </p:nvPr>
        </p:nvSpPr>
        <p:spPr>
          <a:xfrm>
            <a:off x="1487488" y="896938"/>
            <a:ext cx="9036050" cy="20612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indent="266700" algn="just"/>
            <a:endParaRPr lang="zh-CN" altLang="en-US" sz="3200" i="1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endParaRPr lang="zh-CN" altLang="en-US" sz="3200" i="1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endParaRPr lang="zh-CN" altLang="en-US" sz="3200" i="1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266700" algn="just"/>
            <a:endParaRPr lang="en-US" altLang="zh-CN" sz="3200" i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Rectangle 7"/>
          <p:cNvSpPr/>
          <p:nvPr>
            <p:custDataLst>
              <p:tags r:id="rId2"/>
            </p:custDataLst>
          </p:nvPr>
        </p:nvSpPr>
        <p:spPr>
          <a:xfrm>
            <a:off x="2016125" y="3068638"/>
            <a:ext cx="43434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）总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是指“一直”的意思。 </a:t>
            </a:r>
          </a:p>
        </p:txBody>
      </p:sp>
      <p:sp>
        <p:nvSpPr>
          <p:cNvPr id="15" name="Rectangle 8"/>
          <p:cNvSpPr/>
          <p:nvPr>
            <p:custDataLst>
              <p:tags r:id="rId3"/>
            </p:custDataLst>
          </p:nvPr>
        </p:nvSpPr>
        <p:spPr>
          <a:xfrm>
            <a:off x="2016125" y="3649663"/>
            <a:ext cx="42830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）保持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是指“不变”。 </a:t>
            </a:r>
          </a:p>
        </p:txBody>
      </p:sp>
      <p:sp>
        <p:nvSpPr>
          <p:cNvPr id="16" name="Rectangle 10"/>
          <p:cNvSpPr/>
          <p:nvPr>
            <p:custDataLst>
              <p:tags r:id="rId4"/>
            </p:custDataLst>
          </p:nvPr>
        </p:nvSpPr>
        <p:spPr>
          <a:xfrm>
            <a:off x="2016125" y="4162425"/>
            <a:ext cx="7978775" cy="2009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）或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指一个物体只能处于一种状态，到底处于哪种状态，由原来的状态决定，原来静止就保持静止，原来运动就保持匀速直线运动状态 </a:t>
            </a:r>
          </a:p>
        </p:txBody>
      </p:sp>
      <p:sp>
        <p:nvSpPr>
          <p:cNvPr id="10" name="Rectangle 6"/>
          <p:cNvSpPr/>
          <p:nvPr>
            <p:custDataLst>
              <p:tags r:id="rId5"/>
            </p:custDataLst>
          </p:nvPr>
        </p:nvSpPr>
        <p:spPr>
          <a:xfrm>
            <a:off x="2016125" y="528638"/>
            <a:ext cx="7978775" cy="2489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）时候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强调了“没有受到力作用”与“保持静止状态或匀速直线运动状态”是瞬时对应的关系。物体在什么时候不受外力，这个物体就保持静止状态或匀速直线运动，这一瞬时的运动状态不变。</a:t>
            </a:r>
          </a:p>
        </p:txBody>
      </p:sp>
      <p:sp>
        <p:nvSpPr>
          <p:cNvPr id="45062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957972aa0?vcp=1&amp;pid=e7577e072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牛顿第一定律</a:t>
            </a:r>
            <a:endParaRPr lang="en-US" altLang="zh-CN" sz="3467"/>
          </a:p>
        </p:txBody>
      </p:sp>
      <p:sp>
        <p:nvSpPr>
          <p:cNvPr id="3" name="QB_6_BD.1_1#789c0e3d4?vcp=1&amp;vis=1&amp;pid=957972aa0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7"/>
            <a:ext cx="10753344" cy="4358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1.[2024·赣州于都期中]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物理学很多细分领域都经历了漫长的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发展过程，才得以拨云见雾。亚里士多德曾断言“运动者皆被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推动”；伽利略在实验的基础上经过推理后认为物体的运动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（填“需要”或“不需要”）力来维持。牛顿总结了前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人的研究成果，进一步推理得出：一切物体在没有受到外力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作用的时候，总保持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状态或静止状态。</a:t>
            </a:r>
            <a:endParaRPr lang="en-US" altLang="zh-CN" sz="3200"/>
          </a:p>
        </p:txBody>
      </p:sp>
      <p:sp>
        <p:nvSpPr>
          <p:cNvPr id="4" name="QB_6_AN.2_1#789c0e3d4.blank?vcp=1&amp;vis=1&amp;pid=957972aa0&amp;color=0,0,0&amp;vpa=1&amp;vtp=1&amp;bbb=1"/>
          <p:cNvSpPr/>
          <p:nvPr>
            <p:custDataLst>
              <p:tags r:id="rId3"/>
            </p:custDataLst>
          </p:nvPr>
        </p:nvSpPr>
        <p:spPr>
          <a:xfrm>
            <a:off x="741554" y="3609593"/>
            <a:ext cx="1513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不需要</a:t>
            </a:r>
            <a:endParaRPr lang="en-US" altLang="zh-CN" sz="3200"/>
          </a:p>
        </p:txBody>
      </p:sp>
      <p:sp>
        <p:nvSpPr>
          <p:cNvPr id="5" name="QB_6_AN.3_1#789c0e3d4.blank?vcp=1&amp;vis=1&amp;pid=957972aa0&amp;color=0,0,0&amp;vpa=2&amp;vtp=1&amp;bbb=1"/>
          <p:cNvSpPr/>
          <p:nvPr>
            <p:custDataLst>
              <p:tags r:id="rId4"/>
            </p:custDataLst>
          </p:nvPr>
        </p:nvSpPr>
        <p:spPr>
          <a:xfrm>
            <a:off x="4399154" y="5070940"/>
            <a:ext cx="2732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匀速直线运动</a:t>
            </a:r>
            <a:endParaRPr lang="en-US" altLang="zh-CN" sz="3200"/>
          </a:p>
        </p:txBody>
      </p:sp>
      <p:sp>
        <p:nvSpPr>
          <p:cNvPr id="7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4_1#a518b9f8d?vcp=1&amp;vis=1&amp;pid=957972aa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131793"/>
            <a:ext cx="10752672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如图所示，在“探究阻力对物体运动的影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响”实验中，观察将毛巾、棉布分别铺在水平木板上和只有木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板的三种情况下，让小车分别从斜面顶端由静止滑下，探究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小车在水平面上滑行的距离。</a:t>
            </a:r>
            <a:endParaRPr lang="en-US" altLang="zh-CN" sz="3200"/>
          </a:p>
        </p:txBody>
      </p:sp>
      <p:pic>
        <p:nvPicPr>
          <p:cNvPr id="3" name="QO_6_BD.4_1#a518b9f8d?vcp=1&amp;vis=1&amp;pid=957972aa0&amp;color=0,0,0&amp;tib=255,255,255&amp;iip=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315" y="1278097"/>
            <a:ext cx="31821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O_6_BD.4_2#a518b9f8d?vcp=1&amp;vis=1&amp;pid=957972aa0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968" y="4152023"/>
            <a:ext cx="9668256" cy="1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5_1#c3891e37f?vcp=1&amp;vis=1&amp;pid=a518b9f8d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1988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（1）实验中每次均让小车从斜面顶端由静止滑下的目的：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使小车每次在水平面上开始滑行时的速度大小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（填“相等”或“不相等”）。</a:t>
            </a:r>
            <a:endParaRPr lang="en-US" altLang="zh-CN" sz="3200"/>
          </a:p>
        </p:txBody>
      </p:sp>
      <p:sp>
        <p:nvSpPr>
          <p:cNvPr id="3" name="QB_7_AN.6_1#c3891e37f.blank?vcp=1&amp;vis=1&amp;pid=a518b9f8d&amp;color=0,0,0&amp;vpa=3&amp;vtp=1&amp;bbb=1"/>
          <p:cNvSpPr/>
          <p:nvPr>
            <p:custDataLst>
              <p:tags r:id="rId2"/>
            </p:custDataLst>
          </p:nvPr>
        </p:nvSpPr>
        <p:spPr>
          <a:xfrm>
            <a:off x="8869553" y="1191430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相等</a:t>
            </a:r>
            <a:endParaRPr lang="en-US" altLang="zh-CN" sz="3200"/>
          </a:p>
        </p:txBody>
      </p:sp>
      <p:pic>
        <p:nvPicPr>
          <p:cNvPr id="4" name="QO_6_BD.5_2#c3891e37f?vcp=1&amp;vis=1&amp;pid=a518b9f8d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5792" y="2693077"/>
            <a:ext cx="7912608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7_1#3a149dc3c?vcp=1&amp;vis=1&amp;pid=a518b9f8d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4047745"/>
            <a:ext cx="10753344" cy="1995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（2）实验中发现小车在毛巾表面滑行的距离最近，在棉布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表面滑行的距离较远，在木板表面滑行的距离最远。说明小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车受到的阻力越小，速度减小得越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（填“快”或“慢”）。</a:t>
            </a:r>
            <a:endParaRPr lang="en-US" altLang="zh-CN" sz="3200"/>
          </a:p>
        </p:txBody>
      </p:sp>
      <p:sp>
        <p:nvSpPr>
          <p:cNvPr id="6" name="QB_7_AN.8_1#3a149dc3c.blank?vcp=1&amp;vis=1&amp;pid=a518b9f8d&amp;color=0,0,0&amp;vpa=4&amp;vtp=1"/>
          <p:cNvSpPr/>
          <p:nvPr>
            <p:custDataLst>
              <p:tags r:id="rId5"/>
            </p:custDataLst>
          </p:nvPr>
        </p:nvSpPr>
        <p:spPr>
          <a:xfrm>
            <a:off x="6837554" y="5381414"/>
            <a:ext cx="700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慢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9_1#49480fac4?vcp=1&amp;vis=1&amp;pid=a518b9f8d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（3）推理：如果小车在水平面上滑行时受到的阻力越来越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小，直到变为零，它将做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7_AN.10_1#49480fac4.blank?vcp=1&amp;vis=1&amp;pid=a518b9f8d&amp;color=0,0,0&amp;vpa=5&amp;vtp=1&amp;bbb=1"/>
          <p:cNvSpPr/>
          <p:nvPr>
            <p:custDataLst>
              <p:tags r:id="rId2"/>
            </p:custDataLst>
          </p:nvPr>
        </p:nvSpPr>
        <p:spPr>
          <a:xfrm>
            <a:off x="5211954" y="1175851"/>
            <a:ext cx="2732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匀速直线运动</a:t>
            </a:r>
            <a:endParaRPr lang="en-US" altLang="zh-CN" sz="3200"/>
          </a:p>
        </p:txBody>
      </p:sp>
      <p:pic>
        <p:nvPicPr>
          <p:cNvPr id="4" name="QO_6_BD.9_2#49480fac4?vcp=1&amp;vis=1&amp;pid=a518b9f8d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4560" y="2015743"/>
            <a:ext cx="780288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11_1#071ee0c9e?vcp=1&amp;vis=1&amp;pid=a518b9f8d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3353477"/>
            <a:ext cx="10753344" cy="2683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（4）在大量经验事实的基础上，牛顿概括了伽利略等人的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研究成果，总结出了牛顿第一定律。牛顿第一定律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（填“是”或“不是”）直接由实验得出的，但其符合逻辑的科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学推理，为科学研究提供了一个重要方法。</a:t>
            </a:r>
            <a:endParaRPr lang="en-US" altLang="zh-CN" sz="3200"/>
          </a:p>
        </p:txBody>
      </p:sp>
      <p:sp>
        <p:nvSpPr>
          <p:cNvPr id="6" name="QB_7_AN.12_1#071ee0c9e.blank?vcp=1&amp;vis=1&amp;pid=a518b9f8d&amp;color=0,0,0&amp;vpa=6&amp;vtp=1&amp;bbb=1"/>
          <p:cNvSpPr/>
          <p:nvPr>
            <p:custDataLst>
              <p:tags r:id="rId5"/>
            </p:custDataLst>
          </p:nvPr>
        </p:nvSpPr>
        <p:spPr>
          <a:xfrm>
            <a:off x="9682353" y="4008458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不是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牛顿第一定律（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：进行斜面小车实验，让同一小车从同一斜面的同一高度由静止滑下，分别在毛巾、棉布和木板表面上运动，观察小车在不同表面上滑行的距离。引导学生思考：小车为什么会停下来？小车滑行的距离与表面的粗糙程度有什么关系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科学推理：在实验的基础上，引导学生进行科学推理：如果表面绝对光滑，小车受到的阻力为零，它将怎样运动？从而得出牛顿第一定律的内容：一切物体在没有受到力的作用时，总保持静止状态或匀速直线运动状态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理解与应用：详细讲解牛顿第一定律的含义，强调 “一切物体”“没有受到力的作用”“总保持” 等关键词的意义。通过举例让学生理解牛顿第一定律在生活中的应用，如飞机投弹、卫星绕地球运动等。​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概念引入：由牛顿第一定律引出惯性的概念：一切物体都有保持原来运动状态不变的性质，这种性质叫做惯性。强调惯性是物体的固有属性，一切物体在任何情况下都具有惯性。​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现象分析：通过演示实验和生活实例，如拍打衣服上的灰尘、汽车启动和刹车时乘客的状态变化等，引导学生运用惯性知识解释这些现象。让学生分组讨论，分析现象中物体原来的运动状态以及后来运动状态改变的原因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二力平衡（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现象引入：展示一些物体处于静止或匀速直线运动状态的图片，如静止在桌面上的书、匀速行驶的汽车等，引导学生思考这些物体受到哪些力的作用，为什么能保持静止或匀速直线运动状态，从而引出二力平衡的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二力平衡的条件：组织学生进行实验探究，用小车、钩码、滑轮等器材设计实验，研究二力平衡时两个力的大小、方向、作用点之间的关系。让学生按照实验步骤进行操作，记录实验数据，分析实验结果，得出二力平衡的条件：作用在同一物体上的两个力，如果大小相等、方向相反，并且在同一条直线上，这两个力就彼此平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应用与拓展：通过例题和实际问题，让学生学会运用二力平衡条件对物体进行受力分析，判断物体是否处于平衡状态，计算未知力的大小和方向。同时，引导学生区分平衡力和相互作用力，明确它们的异同点。​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概念：通过让学生用手在桌面上滑动、推桌子等活动，感受摩擦力的存在，从而引出摩擦力的定义：两个互相接触的物体，当它们做相对运动或有相对运动的趋势时，在接触面上会产生一种阻碍相对运动的力，这种力叫做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摩擦力的分类：介绍摩擦力的分类，包括静摩擦力、滑动摩擦力和滚动摩擦力，通过实例让学生区分不同类型的摩擦力。​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增大和减小摩擦力的方法：结合生活实例，讲解增大和减小摩擦力的方法，如增大压力、增大接触面的粗糙程度可以增大摩擦力；减小压力、减小接触面的粗糙程度、用滚动代替滑动、使接触面彼此分离等可以减小摩擦力。让学生举例说明在生活中哪些地方需要增大摩擦力，哪些地方需要减小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引导学生回顾本节课所学的主要内容，包括牛顿第一定律、惯性、二力平衡和摩擦力的相关知识。​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布置课后作业，包括课本上的练习题和一些拓展性的作业，如让学生观察生活中还有哪些地方应用了运动和力的知识，并写一篇小报告。​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运动和力的知识有了较为深入的理解和掌握。在实验探究环节，学生积极参与，动手能力和探究能力得到了锻炼。但在教学过程中也发现了一些问题，如部分学生对牛顿第一定律的理解还存在困难，在运用二力平衡条件解决实际问题时容易出错。在今后的教学中，应加强对这些重点和难点知识的讲解和练习，关注学生的学习情况，及时调整教学策略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-6532" y="6632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3_1#cfcd081a1?vcp=1&amp;vis=1&amp;pid=a518b9f8d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521938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（5）牛顿第一定律告诉我们：物体的运动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（填“需要”或“不需要”）力来维持，一切物体都有保持原来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不变的性质。</a:t>
            </a:r>
            <a:endParaRPr lang="en-US" altLang="zh-CN" sz="3200"/>
          </a:p>
        </p:txBody>
      </p:sp>
      <p:sp>
        <p:nvSpPr>
          <p:cNvPr id="3" name="QB_7_AN.14_1#cfcd081a1.blank?vcp=1&amp;vis=1&amp;pid=a518b9f8d&amp;color=0,0,0&amp;vpa=7&amp;vtp=1&amp;bbb=1"/>
          <p:cNvSpPr/>
          <p:nvPr>
            <p:custDataLst>
              <p:tags r:id="rId2"/>
            </p:custDataLst>
          </p:nvPr>
        </p:nvSpPr>
        <p:spPr>
          <a:xfrm>
            <a:off x="8259954" y="1484684"/>
            <a:ext cx="1513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不需要</a:t>
            </a:r>
            <a:endParaRPr lang="en-US" altLang="zh-CN" sz="3200"/>
          </a:p>
        </p:txBody>
      </p:sp>
      <p:sp>
        <p:nvSpPr>
          <p:cNvPr id="4" name="QB_7_AN.16_1#cfcd081a1.blank?vcp=1&amp;vis=1&amp;pid=a518b9f8d&amp;color=0,0,0&amp;vpa=8&amp;vtp=1&amp;bbb=1"/>
          <p:cNvSpPr/>
          <p:nvPr>
            <p:custDataLst>
              <p:tags r:id="rId3"/>
            </p:custDataLst>
          </p:nvPr>
        </p:nvSpPr>
        <p:spPr>
          <a:xfrm>
            <a:off x="741554" y="2946031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运动状态</a:t>
            </a:r>
            <a:endParaRPr lang="en-US" altLang="zh-CN" sz="3200"/>
          </a:p>
        </p:txBody>
      </p:sp>
      <p:pic>
        <p:nvPicPr>
          <p:cNvPr id="5" name="QO_6_BD.15_1#cfcd081a1?vcp=1&amp;vis=1&amp;pid=a518b9f8d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968" y="3812677"/>
            <a:ext cx="9668256" cy="1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17_1#fe2923a21?htil=1&amp;vcp=1&amp;vis=1&amp;pid=957972aa0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3776" y="597408"/>
            <a:ext cx="4913376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17_2#fe2923a21?htil=1&amp;sp=1&amp;vcp=1&amp;vis=1&amp;pid=957972aa0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5657088" cy="1988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3.理想实验是研究物理规律的一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种重要的思想方法，它以大量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可靠的事实为基础，以真实的</a:t>
            </a:r>
            <a:endParaRPr lang="en-US" altLang="zh-CN" sz="3200"/>
          </a:p>
        </p:txBody>
      </p:sp>
      <p:sp>
        <p:nvSpPr>
          <p:cNvPr id="4" name="QO_6_BD.17_3#fe2923a21?vcp=1&amp;vis=1&amp;pid=957972aa0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4667334"/>
            <a:ext cx="10753344" cy="12945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①减小第二个斜面的倾角，小球在该斜面上仍然要达到原来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的高度；</a:t>
            </a:r>
            <a:endParaRPr lang="en-US" altLang="zh-CN" sz="3200"/>
          </a:p>
        </p:txBody>
      </p:sp>
      <p:sp>
        <p:nvSpPr>
          <p:cNvPr id="5" name="QO_6_BD.17_2#fe2923a21?htil=1&amp;sp=1&amp;vcp=1&amp;vis=1&amp;pid=957972aa0&amp;color=0,0,0&amp;vtp=1&amp;bt=1&amp;bbb=1&amp;hb=1&amp;hs=1">
            <a:extLst>
              <a:ext uri="{FF2B5EF4-FFF2-40B4-BE49-F238E27FC236}">
                <a16:creationId xmlns:a16="http://schemas.microsoft.com/office/drawing/2014/main" id="{EC97EADB-48A8-2026-12F2-ADFBA149EB6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9328" y="2605109"/>
            <a:ext cx="10752000" cy="1988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实验为原型，通过合理的推理得出物理规律。理想实验能深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刻地揭示物理规律的本质。如图所示，是伽利略著名的斜面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理想实验，实验设想的步骤有：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7_4#fe2923a21?vcp=1&amp;vis=1&amp;pid=957972aa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②两个对接的斜面，让静止的小球沿一个斜面滚下，小球将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滚上另一个斜面；</a:t>
            </a:r>
            <a:endParaRPr lang="en-US" altLang="zh-CN" sz="3200"/>
          </a:p>
        </p:txBody>
      </p:sp>
      <p:pic>
        <p:nvPicPr>
          <p:cNvPr id="3" name="QO_6_BD.17_5#fe2923a21?vcp=1&amp;vis=1&amp;pid=957972aa0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8832" y="2097363"/>
            <a:ext cx="496214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17_6#fe2923a21?vcp=1&amp;vis=1&amp;pid=957972aa0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4027763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③继续减小第二个斜面的倾角，最后使它成水平面，小球将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沿水平面做持续的匀速运动；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④假如没有摩擦，小球将上升到原来释放时的高度。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7_BD.18_1#c7ad51693?vcp=1&amp;vis=1&amp;pid=fe2923a2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727508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（1）请将上述步骤按照正确的顺序排列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（用序号来表示）。</a:t>
            </a:r>
            <a:endParaRPr lang="en-US" altLang="zh-CN" sz="3200"/>
          </a:p>
        </p:txBody>
      </p:sp>
      <p:sp>
        <p:nvSpPr>
          <p:cNvPr id="3" name="QB_7_AN.19_1#c7ad51693.blank?vcp=1&amp;vis=1&amp;pid=fe2923a21&amp;color=0,0,0&amp;vpa=9&amp;vtp=1&amp;bbb=1"/>
          <p:cNvSpPr/>
          <p:nvPr>
            <p:custDataLst>
              <p:tags r:id="rId2"/>
            </p:custDataLst>
          </p:nvPr>
        </p:nvSpPr>
        <p:spPr>
          <a:xfrm>
            <a:off x="7853554" y="1690255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②④①③</a:t>
            </a:r>
            <a:endParaRPr lang="en-US" altLang="zh-CN" sz="3200"/>
          </a:p>
        </p:txBody>
      </p:sp>
      <p:pic>
        <p:nvPicPr>
          <p:cNvPr id="4" name="QO_6_BD.18_2#c7ad51693?vcp=1&amp;vis=1&amp;pid=fe2923a2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8832" y="3288423"/>
            <a:ext cx="496214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AS.20_1#c7ad51693?htil=2&amp;vcp=1&amp;vis=1&amp;pid=fe2923a2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1376" y="597408"/>
            <a:ext cx="4913376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7_AS.20_2#c7ad51693?htil=2&amp;vcp=1&amp;vis=1&amp;pid=fe2923a21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5657088" cy="1988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伽利略著名的斜面理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想实验中，小球从同一斜面的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同一高度由静止滚下，可以让</a:t>
            </a:r>
            <a:endParaRPr lang="en-US" altLang="zh-CN" sz="3200"/>
          </a:p>
        </p:txBody>
      </p:sp>
      <p:sp>
        <p:nvSpPr>
          <p:cNvPr id="4" name="QB_7_AS.20_2#c7ad51693?htil=2&amp;vcp=1&amp;vis=1&amp;pid=fe2923a21&amp;color=0,0,0&amp;vtp=1&amp;bt=1&amp;bbb=1&amp;hb=1&amp;hs=1">
            <a:extLst>
              <a:ext uri="{FF2B5EF4-FFF2-40B4-BE49-F238E27FC236}">
                <a16:creationId xmlns:a16="http://schemas.microsoft.com/office/drawing/2014/main" id="{09A98DF9-8641-ABDA-5687-A08456751F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9328" y="2605109"/>
            <a:ext cx="10752000" cy="33773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小球到达水平面时保持相同的速度；如果斜面光滑，则小球不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受阻力作用，会上升到原来释放时的高度；然后逐渐减小斜面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的倾角，发现小球仍然会到达原先释放时的高度；那么可以推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断，若将斜面变为水平面，小球为了达到原先释放时的高度会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一直运动下去，所以合理的实验步骤顺序是②④①③。</a:t>
            </a:r>
            <a:endParaRPr lang="en-US" altLang="zh-CN" sz="3200" spc="-67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21_1#0b7db40a7?htil=3&amp;vcp=1&amp;vis=1&amp;pid=fe2923a2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2976" y="597408"/>
            <a:ext cx="4913376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7_BD.21_2#0b7db40a7?htil=3&amp;vcp=1&amp;vis=1&amp;pid=fe2923a21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5657088" cy="1988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（2）在上述设想步骤中，有的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属于可靠事实，有的则是理想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化的推论。下面关于这些事实</a:t>
            </a:r>
            <a:endParaRPr lang="en-US" altLang="zh-CN" sz="3200"/>
          </a:p>
        </p:txBody>
      </p:sp>
      <p:sp>
        <p:nvSpPr>
          <p:cNvPr id="4" name="QC_7_AN.22_1#0b7db40a7.blank?vcp=1&amp;vis=1&amp;pid=fe2923a21&amp;color=0,0,0&amp;vpa=10&amp;vtp=1"/>
          <p:cNvSpPr/>
          <p:nvPr>
            <p:custDataLst>
              <p:tags r:id="rId3"/>
            </p:custDataLst>
          </p:nvPr>
        </p:nvSpPr>
        <p:spPr>
          <a:xfrm>
            <a:off x="4772358" y="2543472"/>
            <a:ext cx="565151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7_BD.21_3#0b7db40a7.choices?vcp=1&amp;vis=1&amp;pid=fe2923a21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3285237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①是事实，②③是推论，④是假设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②是事实，①③是推论，④是假设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③是事实，①②是推论，④是假设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④是事实，①②③是推论</a:t>
            </a:r>
            <a:endParaRPr lang="en-US" altLang="zh-CN" sz="3200"/>
          </a:p>
        </p:txBody>
      </p:sp>
      <p:sp>
        <p:nvSpPr>
          <p:cNvPr id="6" name="QC_7_BD.21_2#0b7db40a7?htil=3&amp;vcp=1&amp;vis=1&amp;pid=fe2923a21&amp;color=0,0,0&amp;vtp=1&amp;bt=1&amp;bbb=1&amp;hb=1&amp;hs=1">
            <a:extLst>
              <a:ext uri="{FF2B5EF4-FFF2-40B4-BE49-F238E27FC236}">
                <a16:creationId xmlns:a16="http://schemas.microsoft.com/office/drawing/2014/main" id="{D31FE216-9FA9-175A-4AFA-B471CAEC70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0000" y="2598335"/>
            <a:ext cx="10752000" cy="60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和推论的分类正确的是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（填字母）。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7_AS.23_1#0b7db40a7?vcp=1&amp;vis=1&amp;pid=fe2923a2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973298"/>
                <a:ext cx="10753344" cy="2873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让静止的小球沿一个斜面滚下，小球将滚上另一个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斜面，属于实验事实，如果没有摩擦，小球将上升到原来释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放时的高度是一个假设，因为不可能无摩擦，①③是根据假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设进行的推论，故B符合题意，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ACD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不符合题意。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7_AS.23_1#0b7db40a7?vcp=1&amp;vis=1&amp;pid=fe2923a2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973298"/>
                <a:ext cx="10753344" cy="2873333"/>
              </a:xfrm>
              <a:prstGeom prst="rect">
                <a:avLst/>
              </a:prstGeom>
              <a:blipFill>
                <a:blip r:embed="rId7"/>
                <a:stretch>
                  <a:fillRect l="-2268" r="-680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AS.23_2#0b7db40a7?vcp=1&amp;vis=1&amp;pid=fe2923a2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8832" y="3993527"/>
            <a:ext cx="496214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4_1#8b0a7f37a?sp=1&amp;vcp=1&amp;vis=1&amp;pid=3bdf9cd0c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418306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[2024·湖南]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如图所示，探究“阻力对物体运动的影响”实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验中，保持同一小车每次从斜面同一高度由静止滑下，只改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变水平木板表面的粗糙程度，不计空气阻力。下列说法正确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4" name="QC_5_BD.24_2#8b0a7f37a?vcp=1&amp;vis=1&amp;pid=3bdf9cd0c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544" y="4438533"/>
            <a:ext cx="3486912" cy="8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6_1#8b0a7f37a.choices?vcp=1&amp;vis=1&amp;pid=3bdf9cd0c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56305"/>
            <a:ext cx="10753344" cy="43637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小车在水平木板上运动过程中只受摩擦力的作用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小车在粗糙程度不同的水平木板表面滑行的距离相同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水平木板表面越粗糙，该小车在水平木板上运动时所受的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摩擦力越大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该实验能直接验证当物体受到的阻力为零时，物体将一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直做匀速直线运动</a:t>
            </a:r>
            <a:endParaRPr lang="en-US" altLang="zh-CN" sz="3200"/>
          </a:p>
        </p:txBody>
      </p:sp>
      <p:pic>
        <p:nvPicPr>
          <p:cNvPr id="3" name="QC_5_BD.26_2#8b0a7f37a?vcp=1&amp;vis=1&amp;pid=3bdf9cd0c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544" y="5149735"/>
            <a:ext cx="3486912" cy="8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25_1#8b0a7f37a.bracket?vcp=1&amp;vis=1&amp;pid=3bdf9cd0c&amp;color=0,0,0&amp;vpa=11&amp;vtp=1&amp;answeroption=C">
            <a:extLst>
              <a:ext uri="{FF2B5EF4-FFF2-40B4-BE49-F238E27FC236}">
                <a16:creationId xmlns:a16="http://schemas.microsoft.com/office/drawing/2014/main" id="{51AFAF13-678F-52FF-7E09-29691D9A3F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9996" y="2258199"/>
            <a:ext cx="633187" cy="759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933" b="1">
                <a:solidFill>
                  <a:srgbClr val="C00000"/>
                </a:solidFill>
                <a:latin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27_1#8b0a7f37a?htil=4&amp;vcp=1&amp;vis=1&amp;pid=3bdf9cd0c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1792" y="597408"/>
            <a:ext cx="3438144" cy="8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AS.27_2#8b0a7f37a?htil=4&amp;vcp=1&amp;vis=1&amp;pid=3bdf9cd0c&amp;color=0,0,0&amp;mp=1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7144512" cy="11760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不计空气阻力，小车在水平木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板上运动过程中，在竖直方向受到重力</a:t>
            </a:r>
            <a:endParaRPr lang="en-US" altLang="zh-CN" sz="3200"/>
          </a:p>
        </p:txBody>
      </p:sp>
      <p:sp>
        <p:nvSpPr>
          <p:cNvPr id="4" name="QC_5_AS.27_2#8b0a7f37a?htil=4&amp;vcp=1&amp;vis=1&amp;pid=3bdf9cd0c&amp;color=0,0,0&amp;mp=1&amp;vtp=1&amp;bt=1&amp;bbb=1&amp;hb=1&amp;hs=1">
            <a:extLst>
              <a:ext uri="{FF2B5EF4-FFF2-40B4-BE49-F238E27FC236}">
                <a16:creationId xmlns:a16="http://schemas.microsoft.com/office/drawing/2014/main" id="{4F3D3630-FB47-C8BA-67CC-FF9D85962A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9328" y="1772074"/>
            <a:ext cx="10752000" cy="4308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和支持力，在水平方向只受摩擦力的作用，故A错误；小车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在粗糙程度越大的水平木板表面滑行时，受到的阻力越大，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运动速度减小得越快，小车滑行的距离越小，故B错误；小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车在水平木板上运动时，对水平木板的压力一定，因此水平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木板表面越粗糙，所受的摩擦力越大，故C正确；由于绝对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光滑的水平面是不存在的，因此该实验不能直接验证当物体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受到的阻力为零时，物体将一直做匀速直线运动，故D错误。</a:t>
            </a:r>
            <a:endParaRPr lang="en-US" altLang="zh-CN" sz="3200"/>
          </a:p>
        </p:txBody>
      </p:sp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4762"/>
          <a:stretch>
            <a:fillRect/>
          </a:stretch>
        </p:blipFill>
        <p:spPr>
          <a:xfrm>
            <a:off x="2112264" y="1282688"/>
            <a:ext cx="3907536" cy="27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r="5190"/>
          <a:stretch>
            <a:fillRect/>
          </a:stretch>
        </p:blipFill>
        <p:spPr>
          <a:xfrm>
            <a:off x="6172199" y="1293800"/>
            <a:ext cx="3925711" cy="273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3"/>
          <p:cNvSpPr txBox="1"/>
          <p:nvPr>
            <p:custDataLst>
              <p:tags r:id="rId3"/>
            </p:custDataLst>
          </p:nvPr>
        </p:nvSpPr>
        <p:spPr>
          <a:xfrm>
            <a:off x="4463796" y="624737"/>
            <a:ext cx="3429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dirty="0">
                <a:latin typeface="Arial" panose="020B0604020202020204" pitchFamily="34" charset="0"/>
                <a:ea typeface="黑体" panose="02010609060101010101" pitchFamily="49" charset="-122"/>
              </a:rPr>
              <a:t>生活中的运动</a:t>
            </a:r>
          </a:p>
        </p:txBody>
      </p:sp>
      <p:sp>
        <p:nvSpPr>
          <p:cNvPr id="17415" name="文本框 4"/>
          <p:cNvSpPr txBox="1"/>
          <p:nvPr>
            <p:custDataLst>
              <p:tags r:id="rId4"/>
            </p:custDataLst>
          </p:nvPr>
        </p:nvSpPr>
        <p:spPr>
          <a:xfrm>
            <a:off x="2257425" y="4486275"/>
            <a:ext cx="7743825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）没有运动员的用力踩蹬，自行车能高速行驶吗？</a:t>
            </a:r>
          </a:p>
        </p:txBody>
      </p:sp>
      <p:sp>
        <p:nvSpPr>
          <p:cNvPr id="17416" name="文本框 5"/>
          <p:cNvSpPr txBox="1"/>
          <p:nvPr>
            <p:custDataLst>
              <p:tags r:id="rId5"/>
            </p:custDataLst>
          </p:nvPr>
        </p:nvSpPr>
        <p:spPr>
          <a:xfrm>
            <a:off x="2257425" y="4919663"/>
            <a:ext cx="7832725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455930" indent="-455930">
              <a:lnSpc>
                <a:spcPct val="150000"/>
              </a:lnSpc>
            </a:pPr>
            <a:r>
              <a:rPr lang="en-US" altLang="zh-CN" sz="260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）没有火箭底座反冲的动力，火箭能将航天飞机送  入太空吗？</a:t>
            </a:r>
          </a:p>
        </p:txBody>
      </p:sp>
      <p:sp>
        <p:nvSpPr>
          <p:cNvPr id="28678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28_1#70c69500b?htil=5&amp;vcp=1&amp;vis=1&amp;pid=3bdf9cd0c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9520" y="597407"/>
            <a:ext cx="29138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28_2#70c69500b?htil=5&amp;sp=1&amp;vcp=1&amp;vis=1&amp;pid=3bdf9cd0c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7668768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[2024·晋中榆次期中]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抛出的实心球在空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中运动轨迹如图所示。若实心球运动过程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中，它受到的所有力突然全部消失，则实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心球将(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9_1#70c69500b.bracket?vcp=1&amp;vis=1&amp;pid=3bdf9cd0c&amp;color=0,0,0&amp;vpa=12&amp;vtp=1"/>
          <p:cNvSpPr/>
          <p:nvPr>
            <p:custDataLst>
              <p:tags r:id="rId3"/>
            </p:custDataLst>
          </p:nvPr>
        </p:nvSpPr>
        <p:spPr>
          <a:xfrm>
            <a:off x="2265553" y="2607820"/>
            <a:ext cx="565151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5_BD.28_3#70c69500b.choices?vcp=1&amp;vis=1&amp;pid=3bdf9cd0c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3302509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保持静止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做匀速直线运动</a:t>
            </a:r>
            <a:endParaRPr lang="en-US" altLang="zh-CN" sz="3200"/>
          </a:p>
          <a:p>
            <a:pPr latinLnBrk="1">
              <a:lnSpc>
                <a:spcPts val="5333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竖直向上运动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竖直向下运动</a:t>
            </a:r>
            <a:endParaRPr lang="en-US" altLang="zh-CN" sz="3200"/>
          </a:p>
        </p:txBody>
      </p:sp>
      <p:sp>
        <p:nvSpPr>
          <p:cNvPr id="6" name="QC_5_AS.30_1#70c69500b?vcp=1&amp;vis=1&amp;pid=3bdf9cd0c&amp;color=0,0,0&amp;vtp=1&amp;bbb=1&amp;hb=1&amp;hs=1"/>
          <p:cNvSpPr/>
          <p:nvPr>
            <p:custDataLst>
              <p:tags r:id="rId5"/>
            </p:custDataLst>
          </p:nvPr>
        </p:nvSpPr>
        <p:spPr>
          <a:xfrm>
            <a:off x="719328" y="4681390"/>
            <a:ext cx="10753344" cy="12943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 b="1" spc="-67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实心球运动过程中，受到的所有力突然全部消失，不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受任何力的作用时，它将保持匀速直线运动状态，故B正确。</a:t>
            </a:r>
            <a:endParaRPr lang="en-US" altLang="zh-CN" sz="3200" spc="-67"/>
          </a:p>
        </p:txBody>
      </p:sp>
      <p:sp>
        <p:nvSpPr>
          <p:cNvPr id="7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31_1#aca9d94a9?iti=1&amp;htil=6&amp;vcp=1&amp;vis=1&amp;pid=3bdf9cd0c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1303" y="536449"/>
            <a:ext cx="3040723" cy="18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31_2#aca9d94a9?iti=1&amp;htil=6&amp;vcp=1&amp;vis=1&amp;pid=3bdf9cd0c&amp;color=0,0,0&amp;vtp=1&amp;bbb=1"/>
          <p:cNvSpPr/>
          <p:nvPr>
            <p:custDataLst>
              <p:tags r:id="rId2"/>
            </p:custDataLst>
          </p:nvPr>
        </p:nvSpPr>
        <p:spPr>
          <a:xfrm>
            <a:off x="8691756" y="2562014"/>
            <a:ext cx="1919816" cy="5948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（第6题）</a:t>
            </a:r>
            <a:endParaRPr lang="en-US" altLang="zh-CN" sz="3200"/>
          </a:p>
        </p:txBody>
      </p:sp>
      <p:sp>
        <p:nvSpPr>
          <p:cNvPr id="4" name="QC_5_BD.31_3#aca9d94a9?htil=6&amp;sp=1&amp;vcp=1&amp;vis=1&amp;pid=3bdf9cd0c&amp;color=0,0,0&amp;vtp=1&amp;bt=1&amp;bbb=1&amp;hb=1&amp;hs=1"/>
          <p:cNvSpPr/>
          <p:nvPr>
            <p:custDataLst>
              <p:tags r:id="rId3"/>
            </p:custDataLst>
          </p:nvPr>
        </p:nvSpPr>
        <p:spPr>
          <a:xfrm>
            <a:off x="719328" y="553380"/>
            <a:ext cx="7266432" cy="18900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如图所示是一个正在做匀速圆周运动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的物体，如果物体此时所受的外力全部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消失，则该物体将(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5" name="QC_5_AN.32_1#aca9d94a9.bracket?vcp=1&amp;vis=1&amp;pid=3bdf9cd0c&amp;color=0,0,0&amp;vpa=13&amp;vtp=1"/>
          <p:cNvSpPr/>
          <p:nvPr>
            <p:custDataLst>
              <p:tags r:id="rId4"/>
            </p:custDataLst>
          </p:nvPr>
        </p:nvSpPr>
        <p:spPr>
          <a:xfrm>
            <a:off x="4280621" y="1853944"/>
            <a:ext cx="588433" cy="587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6" name="QC_5_BD.31_4#aca9d94a9.choices?vcp=1&amp;vis=1&amp;pid=3bdf9cd0c&amp;color=0,0,0&amp;vtp=1&amp;bbb=1&amp;hs=1"/>
          <p:cNvSpPr/>
          <p:nvPr>
            <p:custDataLst>
              <p:tags r:id="rId5"/>
            </p:custDataLst>
          </p:nvPr>
        </p:nvSpPr>
        <p:spPr>
          <a:xfrm>
            <a:off x="719328" y="3456513"/>
            <a:ext cx="10753344" cy="12296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2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做匀速直线运动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立即停止运动</a:t>
            </a:r>
            <a:endParaRPr lang="en-US" altLang="zh-CN" sz="3200"/>
          </a:p>
          <a:p>
            <a:pPr latinLnBrk="1">
              <a:lnSpc>
                <a:spcPts val="4933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运动得越来越慢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运动得越来越快</a:t>
            </a:r>
            <a:endParaRPr lang="en-US" altLang="zh-CN" sz="3200"/>
          </a:p>
        </p:txBody>
      </p:sp>
      <p:sp>
        <p:nvSpPr>
          <p:cNvPr id="7" name="QC_5_AS.33_1#aca9d94a9?vcp=1&amp;vis=1&amp;pid=3bdf9cd0c&amp;color=0,0,0&amp;vtp=1&amp;bbb=1&amp;hb=1&amp;hs=1"/>
          <p:cNvSpPr/>
          <p:nvPr>
            <p:custDataLst>
              <p:tags r:id="rId6"/>
            </p:custDataLst>
          </p:nvPr>
        </p:nvSpPr>
        <p:spPr>
          <a:xfrm>
            <a:off x="719328" y="4752420"/>
            <a:ext cx="10753344" cy="12479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200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原来物体在做匀速圆周运动，该物体所受的外力全</a:t>
            </a:r>
          </a:p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部消失，根据牛顿第一定律可知，物体将做匀速直线运动。</a:t>
            </a:r>
            <a:endParaRPr lang="en-US" altLang="zh-CN" sz="3200"/>
          </a:p>
        </p:txBody>
      </p:sp>
      <p:sp>
        <p:nvSpPr>
          <p:cNvPr id="8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34_1#3e7033ab0?iti=2&amp;htil=7&amp;vcp=1&amp;vis=1&amp;pid=3bdf9cd0c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9070" y="597409"/>
            <a:ext cx="3832389" cy="24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34_2#3e7033ab0?iti=2&amp;htil=7&amp;vcp=1&amp;vis=1&amp;pid=3bdf9cd0c&amp;color=0,0,0&amp;vtp=1&amp;bbb=1"/>
          <p:cNvSpPr/>
          <p:nvPr>
            <p:custDataLst>
              <p:tags r:id="rId2"/>
            </p:custDataLst>
          </p:nvPr>
        </p:nvSpPr>
        <p:spPr>
          <a:xfrm>
            <a:off x="8285356" y="3195407"/>
            <a:ext cx="1919816" cy="6314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（第7题）</a:t>
            </a:r>
            <a:endParaRPr lang="en-US" altLang="zh-CN" sz="3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BD.34_3#3e7033ab0?htil=7&amp;sp=1&amp;vcp=1&amp;vis=1&amp;pid=3bdf9cd0c&amp;color=0,0,0&amp;vtp=1&amp;bt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536449"/>
                <a:ext cx="6376416" cy="34704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7.[2024·江西吉安模拟]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航天员王亚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平老师在天宫课堂中，进行了微重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力环境下的“太空抛物实验”，她将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冰墩墩抛向对面的叶光富老师。如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图所示，虚线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分别表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BD.34_3#3e7033ab0?htil=7&amp;sp=1&amp;vcp=1&amp;vis=1&amp;pid=3bdf9cd0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536449"/>
                <a:ext cx="6376416" cy="3470487"/>
              </a:xfrm>
              <a:prstGeom prst="rect">
                <a:avLst/>
              </a:prstGeom>
              <a:blipFill>
                <a:blip r:embed="rId12"/>
                <a:stretch>
                  <a:fillRect l="-3824" r="-1147" b="-7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N.35_1#3e7033ab0.blank?vcp=1&amp;vis=1&amp;pid=3bdf9cd0c&amp;color=0,0,0&amp;vpa=14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10504677" y="4055617"/>
                <a:ext cx="760223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5_AN.35_1#3e7033ab0.blank?vcp=1&amp;vis=1&amp;pid=3bdf9cd0c&amp;color=0,0,0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0504677" y="4055617"/>
                <a:ext cx="760223" cy="4712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5_AN.36_1#3e7033ab0.blank?vcp=1&amp;vis=1&amp;pid=3bdf9cd0c&amp;color=0,0,0&amp;vpa=15&amp;vtp=1&amp;bbb=1"/>
          <p:cNvSpPr/>
          <p:nvPr>
            <p:custDataLst>
              <p:tags r:id="rId5"/>
            </p:custDataLst>
          </p:nvPr>
        </p:nvSpPr>
        <p:spPr>
          <a:xfrm>
            <a:off x="8019670" y="4649385"/>
            <a:ext cx="1919817" cy="6256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牛顿第一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5_BD.34_3#3e7033ab0?htil=7&amp;sp=1&amp;vcp=1&amp;vis=1&amp;pid=3bdf9cd0c&amp;color=0,0,0&amp;vtp=1&amp;bt=1&amp;bbb=1&amp;hb=1&amp;hs=1">
                <a:extLst>
                  <a:ext uri="{FF2B5EF4-FFF2-40B4-BE49-F238E27FC236}">
                    <a16:creationId xmlns:a16="http://schemas.microsoft.com/office/drawing/2014/main" id="{7AA2EB13-902B-0406-BD0E-9225B3A7FD8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3980010"/>
                <a:ext cx="10752000" cy="20480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示三条运动轨迹，其中能正确反映冰墩墩运动轨迹的是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OC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”）。该实验展示了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定律所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描述的现象。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5_BD.34_3#3e7033ab0?htil=7&amp;sp=1&amp;vcp=1&amp;vis=1&amp;pid=3bdf9cd0c&amp;color=0,0,0&amp;vtp=1&amp;bt=1&amp;bbb=1&amp;hb=1&amp;hs=1">
                <a:extLst>
                  <a:ext uri="{FF2B5EF4-FFF2-40B4-BE49-F238E27FC236}">
                    <a16:creationId xmlns:a16="http://schemas.microsoft.com/office/drawing/2014/main" id="{7AA2EB13-902B-0406-BD0E-9225B3A7F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719328" y="3980010"/>
                <a:ext cx="10752000" cy="2048087"/>
              </a:xfrm>
              <a:prstGeom prst="rect">
                <a:avLst/>
              </a:prstGeom>
              <a:blipFill>
                <a:blip r:embed="rId16"/>
                <a:stretch>
                  <a:fillRect l="-2268" t="-595" r="-1361" b="-11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54">
            <a:hlinkClick r:id="rId1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1"/>
          <p:cNvSpPr txBox="1"/>
          <p:nvPr>
            <p:custDataLst>
              <p:tags r:id="rId1"/>
            </p:custDataLst>
          </p:nvPr>
        </p:nvSpPr>
        <p:spPr>
          <a:xfrm>
            <a:off x="1901825" y="1928813"/>
            <a:ext cx="511175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牛顿第一定律</a:t>
            </a:r>
          </a:p>
        </p:txBody>
      </p:sp>
      <p:sp>
        <p:nvSpPr>
          <p:cNvPr id="47106" name="文本框 2"/>
          <p:cNvSpPr txBox="1"/>
          <p:nvPr>
            <p:custDataLst>
              <p:tags r:id="rId2"/>
            </p:custDataLst>
          </p:nvPr>
        </p:nvSpPr>
        <p:spPr>
          <a:xfrm>
            <a:off x="2797175" y="1771650"/>
            <a:ext cx="40322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探究阻力对物体运动的影响</a:t>
            </a:r>
          </a:p>
        </p:txBody>
      </p:sp>
      <p:sp>
        <p:nvSpPr>
          <p:cNvPr id="47107" name="文本框 3"/>
          <p:cNvSpPr txBox="1"/>
          <p:nvPr>
            <p:custDataLst>
              <p:tags r:id="rId3"/>
            </p:custDataLst>
          </p:nvPr>
        </p:nvSpPr>
        <p:spPr>
          <a:xfrm>
            <a:off x="7153275" y="1587500"/>
            <a:ext cx="262890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阻力越小，物体运动的距离越大。</a:t>
            </a:r>
          </a:p>
        </p:txBody>
      </p:sp>
      <p:sp>
        <p:nvSpPr>
          <p:cNvPr id="47108" name="文本框 4"/>
          <p:cNvSpPr txBox="1"/>
          <p:nvPr>
            <p:custDataLst>
              <p:tags r:id="rId4"/>
            </p:custDataLst>
          </p:nvPr>
        </p:nvSpPr>
        <p:spPr>
          <a:xfrm>
            <a:off x="2857500" y="4035425"/>
            <a:ext cx="20955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牛顿第一定律</a:t>
            </a:r>
          </a:p>
        </p:txBody>
      </p:sp>
      <p:sp>
        <p:nvSpPr>
          <p:cNvPr id="47109" name="文本框 5"/>
          <p:cNvSpPr txBox="1"/>
          <p:nvPr>
            <p:custDataLst>
              <p:tags r:id="rId5"/>
            </p:custDataLst>
          </p:nvPr>
        </p:nvSpPr>
        <p:spPr>
          <a:xfrm>
            <a:off x="5619750" y="2652713"/>
            <a:ext cx="4275138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一切物体在没有受到力的作用时，总保持静止状态或匀速直线运动状态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10" name="文本框 6"/>
          <p:cNvSpPr txBox="1"/>
          <p:nvPr>
            <p:custDataLst>
              <p:tags r:id="rId6"/>
            </p:custDataLst>
          </p:nvPr>
        </p:nvSpPr>
        <p:spPr>
          <a:xfrm>
            <a:off x="5645150" y="4029075"/>
            <a:ext cx="4214813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牛顿第一定律是在大量经验事实的基础上推理概括出来的</a:t>
            </a:r>
          </a:p>
        </p:txBody>
      </p:sp>
      <p:sp>
        <p:nvSpPr>
          <p:cNvPr id="47111" name="文本框 7"/>
          <p:cNvSpPr txBox="1"/>
          <p:nvPr>
            <p:custDataLst>
              <p:tags r:id="rId7"/>
            </p:custDataLst>
          </p:nvPr>
        </p:nvSpPr>
        <p:spPr>
          <a:xfrm>
            <a:off x="5635625" y="5378450"/>
            <a:ext cx="42164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力是改变物体运动状态的原因</a:t>
            </a:r>
          </a:p>
        </p:txBody>
      </p:sp>
      <p:sp>
        <p:nvSpPr>
          <p:cNvPr id="15" name="左箭头 14"/>
          <p:cNvSpPr/>
          <p:nvPr>
            <p:custDataLst>
              <p:tags r:id="rId8"/>
            </p:custDataLst>
          </p:nvPr>
        </p:nvSpPr>
        <p:spPr>
          <a:xfrm flipH="1">
            <a:off x="6723063" y="1865313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13" name="AutoShape 14"/>
          <p:cNvSpPr/>
          <p:nvPr>
            <p:custDataLst>
              <p:tags r:id="rId9"/>
            </p:custDataLst>
          </p:nvPr>
        </p:nvSpPr>
        <p:spPr>
          <a:xfrm>
            <a:off x="5330825" y="2908300"/>
            <a:ext cx="306388" cy="2724150"/>
          </a:xfrm>
          <a:prstGeom prst="leftBrace">
            <a:avLst>
              <a:gd name="adj1" fmla="val 69853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左箭头 8"/>
          <p:cNvSpPr/>
          <p:nvPr>
            <p:custDataLst>
              <p:tags r:id="rId10"/>
            </p:custDataLst>
          </p:nvPr>
        </p:nvSpPr>
        <p:spPr>
          <a:xfrm flipH="1">
            <a:off x="4841875" y="4137025"/>
            <a:ext cx="360363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15" name="AutoShape 14"/>
          <p:cNvSpPr/>
          <p:nvPr>
            <p:custDataLst>
              <p:tags r:id="rId11"/>
            </p:custDataLst>
          </p:nvPr>
        </p:nvSpPr>
        <p:spPr>
          <a:xfrm>
            <a:off x="2546350" y="1958975"/>
            <a:ext cx="298450" cy="2284413"/>
          </a:xfrm>
          <a:prstGeom prst="leftBrace">
            <a:avLst>
              <a:gd name="adj1" fmla="val 69774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16" name="文本框 4103"/>
          <p:cNvSpPr txBox="1"/>
          <p:nvPr>
            <p:custDataLst>
              <p:tags r:id="rId12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2147888" y="4140200"/>
            <a:ext cx="8482012" cy="1892300"/>
            <a:chOff x="319" y="2289"/>
            <a:chExt cx="5343" cy="1192"/>
          </a:xfrm>
        </p:grpSpPr>
        <p:pic>
          <p:nvPicPr>
            <p:cNvPr id="29698" name="Picture 3" descr="gif00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19" y="2553"/>
              <a:ext cx="1044" cy="9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699" name="Picture 4" descr="钉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rcRect l="8031" t="3705" r="5621" b="4878"/>
            <a:stretch>
              <a:fillRect/>
            </a:stretch>
          </p:blipFill>
          <p:spPr>
            <a:xfrm>
              <a:off x="1585" y="2428"/>
              <a:ext cx="1089" cy="965"/>
            </a:xfrm>
            <a:prstGeom prst="rect">
              <a:avLst/>
            </a:prstGeom>
            <a:noFill/>
            <a:ln w="76200" cap="flat" cmpd="sng">
              <a:solidFill>
                <a:srgbClr val="339966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9700" name="Rectangle 5"/>
            <p:cNvSpPr/>
            <p:nvPr>
              <p:custDataLst>
                <p:tags r:id="rId7"/>
              </p:custDataLst>
            </p:nvPr>
          </p:nvSpPr>
          <p:spPr>
            <a:xfrm>
              <a:off x="2925" y="2289"/>
              <a:ext cx="2737" cy="1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6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用铁锤敲击钉子，钉子向下运动陷入木板。停止敲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击，钉子就不再下陷。</a:t>
              </a:r>
            </a:p>
          </p:txBody>
        </p:sp>
      </p:grpSp>
      <p:pic>
        <p:nvPicPr>
          <p:cNvPr id="29701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28875" y="1054100"/>
            <a:ext cx="3457575" cy="2760663"/>
          </a:xfrm>
          <a:prstGeom prst="rect">
            <a:avLst/>
          </a:prstGeom>
          <a:noFill/>
          <a:ln w="762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29702" name="Text Box 7"/>
          <p:cNvSpPr txBox="1"/>
          <p:nvPr>
            <p:custDataLst>
              <p:tags r:id="rId3"/>
            </p:custDataLst>
          </p:nvPr>
        </p:nvSpPr>
        <p:spPr>
          <a:xfrm>
            <a:off x="6285230" y="1114425"/>
            <a:ext cx="424688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对陷入雪地里的汽车施加水平的推力，汽车就沿水平方向运动了。撤去推力，车就会停下来。</a:t>
            </a:r>
          </a:p>
        </p:txBody>
      </p:sp>
      <p:sp>
        <p:nvSpPr>
          <p:cNvPr id="29703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b="9497"/>
          <a:stretch>
            <a:fillRect/>
          </a:stretch>
        </p:blipFill>
        <p:spPr>
          <a:xfrm>
            <a:off x="3127375" y="955675"/>
            <a:ext cx="2292350" cy="2541588"/>
          </a:xfrm>
          <a:prstGeom prst="rect">
            <a:avLst/>
          </a:prstGeom>
          <a:noFill/>
          <a:ln w="762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30722" name="Text Box 4"/>
          <p:cNvSpPr txBox="1"/>
          <p:nvPr>
            <p:custDataLst>
              <p:tags r:id="rId2"/>
            </p:custDataLst>
          </p:nvPr>
        </p:nvSpPr>
        <p:spPr>
          <a:xfrm>
            <a:off x="6167438" y="1700213"/>
            <a:ext cx="3095625" cy="12915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静止的足球用脚施加力后会飞出去</a:t>
            </a:r>
          </a:p>
        </p:txBody>
      </p:sp>
      <p:sp>
        <p:nvSpPr>
          <p:cNvPr id="58373" name="Text Box 5"/>
          <p:cNvSpPr txBox="1"/>
          <p:nvPr>
            <p:custDataLst>
              <p:tags r:id="rId3"/>
            </p:custDataLst>
          </p:nvPr>
        </p:nvSpPr>
        <p:spPr>
          <a:xfrm>
            <a:off x="2262188" y="3948113"/>
            <a:ext cx="7061200" cy="69151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以上力学现象中似乎具有一个共同特征：</a:t>
            </a:r>
          </a:p>
        </p:txBody>
      </p:sp>
      <p:sp>
        <p:nvSpPr>
          <p:cNvPr id="58374" name="Text Box 6"/>
          <p:cNvSpPr txBox="1"/>
          <p:nvPr>
            <p:custDataLst>
              <p:tags r:id="rId4"/>
            </p:custDataLst>
          </p:nvPr>
        </p:nvSpPr>
        <p:spPr>
          <a:xfrm>
            <a:off x="2262188" y="4756150"/>
            <a:ext cx="7632700" cy="129159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物体的运动需要力的作用，若不受力物体就不会运动或停止运动。</a:t>
            </a:r>
          </a:p>
        </p:txBody>
      </p:sp>
      <p:sp>
        <p:nvSpPr>
          <p:cNvPr id="3072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/>
          <p:nvPr>
            <p:custDataLst>
              <p:tags r:id="rId1"/>
            </p:custDataLst>
          </p:nvPr>
        </p:nvSpPr>
        <p:spPr>
          <a:xfrm>
            <a:off x="2863850" y="2532063"/>
            <a:ext cx="6543675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会通过实验探究阻力对运动的影响；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理解牛顿第一定律的含义。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重难点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1746" name="文本框 2"/>
          <p:cNvSpPr txBox="1"/>
          <p:nvPr>
            <p:custDataLst>
              <p:tags r:id="rId2"/>
            </p:custDataLst>
          </p:nvPr>
        </p:nvSpPr>
        <p:spPr>
          <a:xfrm>
            <a:off x="5053013" y="1566863"/>
            <a:ext cx="1803400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1747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6588" y="1500188"/>
            <a:ext cx="5545138" cy="12533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亚里士多德认为：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物体的运动需要力来维持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  <p:sp>
        <p:nvSpPr>
          <p:cNvPr id="15362" name="TextBox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1713" y="4411663"/>
            <a:ext cx="5545138" cy="18279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伽利略认为：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物体的运动不需要力来维持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，运动的物体之所以停下来，是因为受到了阻力的作用。</a:t>
            </a:r>
          </a:p>
        </p:txBody>
      </p:sp>
      <p:pic>
        <p:nvPicPr>
          <p:cNvPr id="8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6063" y="896938"/>
            <a:ext cx="2230437" cy="307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5147310" y="3194048"/>
            <a:ext cx="2147568" cy="1322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VS</a:t>
            </a:r>
            <a:endParaRPr kumimoji="0" lang="zh-CN" altLang="en-US" sz="80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4684713" y="2754313"/>
            <a:ext cx="307181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通过实验研究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 bwMode="auto">
          <a:xfrm>
            <a:off x="1906557" y="3194042"/>
            <a:ext cx="2571736" cy="2728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775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21653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32776" name="组合 6147"/>
          <p:cNvGrpSpPr/>
          <p:nvPr>
            <p:custDataLst>
              <p:tags r:id="rId8"/>
            </p:custDataLst>
          </p:nvPr>
        </p:nvGrpSpPr>
        <p:grpSpPr>
          <a:xfrm>
            <a:off x="119380" y="505460"/>
            <a:ext cx="2873599" cy="808038"/>
            <a:chOff x="0" y="0"/>
            <a:chExt cx="4529" cy="1276"/>
          </a:xfrm>
        </p:grpSpPr>
        <p:sp>
          <p:nvSpPr>
            <p:cNvPr id="32777" name="矩形 7"/>
            <p:cNvSpPr/>
            <p:nvPr>
              <p:custDataLst>
                <p:tags r:id="rId9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任意多边形 16"/>
            <p:cNvSpPr/>
            <p:nvPr>
              <p:custDataLst>
                <p:tags r:id="rId10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矩形 17"/>
            <p:cNvSpPr/>
            <p:nvPr>
              <p:custDataLst>
                <p:tags r:id="rId11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80" name="文本框 6151"/>
            <p:cNvSpPr txBox="1"/>
            <p:nvPr>
              <p:custDataLst>
                <p:tags r:id="rId12"/>
              </p:custDataLst>
            </p:nvPr>
          </p:nvSpPr>
          <p:spPr>
            <a:xfrm>
              <a:off x="878" y="432"/>
              <a:ext cx="3651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牛顿第一定律</a:t>
              </a:r>
            </a:p>
          </p:txBody>
        </p:sp>
        <p:sp>
          <p:nvSpPr>
            <p:cNvPr id="32781" name="文本框 6152"/>
            <p:cNvSpPr txBox="1"/>
            <p:nvPr>
              <p:custDataLst>
                <p:tags r:id="rId13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5362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/>
          <p:nvPr>
            <p:custDataLst>
              <p:tags r:id="rId1"/>
            </p:custDataLst>
          </p:nvPr>
        </p:nvSpPr>
        <p:spPr>
          <a:xfrm>
            <a:off x="2522538" y="1860550"/>
            <a:ext cx="6548437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实验目的：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探究物体的运动是否需要力维持</a:t>
            </a:r>
          </a:p>
        </p:txBody>
      </p:sp>
      <p:sp>
        <p:nvSpPr>
          <p:cNvPr id="12" name="Text Box 5"/>
          <p:cNvSpPr txBox="1"/>
          <p:nvPr>
            <p:custDataLst>
              <p:tags r:id="rId2"/>
            </p:custDataLst>
          </p:nvPr>
        </p:nvSpPr>
        <p:spPr>
          <a:xfrm>
            <a:off x="2522538" y="2865438"/>
            <a:ext cx="7239000" cy="16916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实验思路：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以小车为例，尽量减小力对小车</a:t>
            </a:r>
            <a:endParaRPr lang="en-US" altLang="zh-CN" sz="26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运动的影响，看小车运动的情况。</a:t>
            </a:r>
            <a:endParaRPr lang="en-US" altLang="zh-CN" sz="26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（怎样使小车运动更远？）</a:t>
            </a:r>
          </a:p>
        </p:txBody>
      </p:sp>
      <p:sp>
        <p:nvSpPr>
          <p:cNvPr id="15" name="Text Box 8"/>
          <p:cNvSpPr txBox="1"/>
          <p:nvPr>
            <p:custDataLst>
              <p:tags r:id="rId3"/>
            </p:custDataLst>
          </p:nvPr>
        </p:nvSpPr>
        <p:spPr>
          <a:xfrm>
            <a:off x="2522538" y="5013325"/>
            <a:ext cx="72390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实验器材：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木板、小车、棉布、毛巾、斜面</a:t>
            </a:r>
          </a:p>
        </p:txBody>
      </p:sp>
      <p:sp>
        <p:nvSpPr>
          <p:cNvPr id="19463" name="文本框 17"/>
          <p:cNvSpPr txBox="1"/>
          <p:nvPr>
            <p:custDataLst>
              <p:tags r:id="rId4"/>
            </p:custDataLst>
          </p:nvPr>
        </p:nvSpPr>
        <p:spPr>
          <a:xfrm>
            <a:off x="3832225" y="942975"/>
            <a:ext cx="46482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  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探究运动和力的关系</a:t>
            </a:r>
          </a:p>
        </p:txBody>
      </p:sp>
      <p:sp>
        <p:nvSpPr>
          <p:cNvPr id="33797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94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 txBox="1"/>
          <p:nvPr>
            <p:custDataLst>
              <p:tags r:id="rId1"/>
            </p:custDataLst>
          </p:nvPr>
        </p:nvSpPr>
        <p:spPr>
          <a:xfrm>
            <a:off x="1828800" y="1063625"/>
            <a:ext cx="2338388" cy="5464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endParaRPr lang="zh-CN" altLang="en-US" sz="360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endParaRPr lang="zh-CN" altLang="en-US" sz="360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44713"/>
            <a:ext cx="7772400" cy="4914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相同条件：</a:t>
            </a:r>
            <a:r>
              <a:rPr kumimoji="1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相同的小车、小车开始运动速度相同</a:t>
            </a: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3705225"/>
            <a:ext cx="5600700" cy="4914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不同条件：</a:t>
            </a:r>
            <a:r>
              <a:rPr kumimoji="1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表面不同即阻力不同</a:t>
            </a:r>
          </a:p>
        </p:txBody>
      </p:sp>
      <p:sp>
        <p:nvSpPr>
          <p:cNvPr id="17" name="Text Box 10"/>
          <p:cNvSpPr txBox="1"/>
          <p:nvPr>
            <p:custDataLst>
              <p:tags r:id="rId4"/>
            </p:custDataLst>
          </p:nvPr>
        </p:nvSpPr>
        <p:spPr>
          <a:xfrm>
            <a:off x="3832225" y="2789238"/>
            <a:ext cx="6053138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（同一斜面、从同一高度静止开始下滑）</a:t>
            </a:r>
          </a:p>
        </p:txBody>
      </p:sp>
      <p:sp>
        <p:nvSpPr>
          <p:cNvPr id="21" name="Text Box 9"/>
          <p:cNvSpPr txBox="1"/>
          <p:nvPr>
            <p:custDataLst>
              <p:tags r:id="rId5"/>
            </p:custDataLst>
          </p:nvPr>
        </p:nvSpPr>
        <p:spPr>
          <a:xfrm>
            <a:off x="2514600" y="4962525"/>
            <a:ext cx="67056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实验方法：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控制变量法、理想实验法</a:t>
            </a:r>
          </a:p>
        </p:txBody>
      </p:sp>
      <p:sp>
        <p:nvSpPr>
          <p:cNvPr id="35846" name="文本框 17"/>
          <p:cNvSpPr txBox="1"/>
          <p:nvPr>
            <p:custDataLst>
              <p:tags r:id="rId6"/>
            </p:custDataLst>
          </p:nvPr>
        </p:nvSpPr>
        <p:spPr>
          <a:xfrm>
            <a:off x="3832225" y="942975"/>
            <a:ext cx="46482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 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探究运动和力的关系</a:t>
            </a:r>
          </a:p>
        </p:txBody>
      </p:sp>
      <p:sp>
        <p:nvSpPr>
          <p:cNvPr id="35847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08.xml><?xml version="1.0" encoding="utf-8"?>
<p:tagLst xmlns:p="http://schemas.openxmlformats.org/presentationml/2006/main">
  <p:tag name="AS_UNIQUEID" val="157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66.xml><?xml version="1.0" encoding="utf-8"?>
<p:tagLst xmlns:p="http://schemas.openxmlformats.org/presentationml/2006/main">
  <p:tag name="AS_UNIQUEID" val="1634"/>
</p:tagLst>
</file>

<file path=ppt/tags/tag368.xml><?xml version="1.0" encoding="utf-8"?>
<p:tagLst xmlns:p="http://schemas.openxmlformats.org/presentationml/2006/main">
  <p:tag name="AS_UNIQUEID" val="16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71.xml><?xml version="1.0" encoding="utf-8"?>
<p:tagLst xmlns:p="http://schemas.openxmlformats.org/presentationml/2006/main">
  <p:tag name="AS_UNIQUEID" val="16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2648</Words>
  <Application>Microsoft Office PowerPoint</Application>
  <PresentationFormat>宽屏</PresentationFormat>
  <Paragraphs>320</Paragraphs>
  <Slides>34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方正粗黑宋简体</vt:lpstr>
      <vt:lpstr>黑体</vt:lpstr>
      <vt:lpstr>华文细黑</vt:lpstr>
      <vt:lpstr>楷体</vt:lpstr>
      <vt:lpstr>思源宋体 CN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2025-04-06T22:18:22Z</cp:lastPrinted>
  <dcterms:created xsi:type="dcterms:W3CDTF">2025-04-06T22:18:22Z</dcterms:created>
  <dcterms:modified xsi:type="dcterms:W3CDTF">2025-04-22T14:12:09Z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