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2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3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3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515" r:id="rId2"/>
    <p:sldId id="519" r:id="rId3"/>
    <p:sldId id="570" r:id="rId4"/>
    <p:sldId id="571" r:id="rId5"/>
    <p:sldId id="575" r:id="rId6"/>
    <p:sldId id="587" r:id="rId7"/>
    <p:sldId id="574" r:id="rId8"/>
    <p:sldId id="576" r:id="rId9"/>
    <p:sldId id="577" r:id="rId10"/>
    <p:sldId id="582" r:id="rId11"/>
    <p:sldId id="554" r:id="rId12"/>
    <p:sldId id="584" r:id="rId13"/>
    <p:sldId id="583" r:id="rId14"/>
    <p:sldId id="590" r:id="rId15"/>
    <p:sldId id="589" r:id="rId16"/>
    <p:sldId id="592" r:id="rId17"/>
    <p:sldId id="588" r:id="rId18"/>
    <p:sldId id="591" r:id="rId19"/>
    <p:sldId id="593" r:id="rId20"/>
    <p:sldId id="586" r:id="rId21"/>
    <p:sldId id="594" r:id="rId22"/>
    <p:sldId id="595" r:id="rId23"/>
    <p:sldId id="596" r:id="rId24"/>
    <p:sldId id="597" r:id="rId25"/>
    <p:sldId id="598" r:id="rId26"/>
    <p:sldId id="599" r:id="rId27"/>
    <p:sldId id="600" r:id="rId28"/>
    <p:sldId id="606" r:id="rId29"/>
    <p:sldId id="634" r:id="rId30"/>
    <p:sldId id="609" r:id="rId31"/>
    <p:sldId id="635" r:id="rId32"/>
    <p:sldId id="614" r:id="rId33"/>
    <p:sldId id="615" r:id="rId34"/>
    <p:sldId id="616" r:id="rId35"/>
    <p:sldId id="620" r:id="rId36"/>
    <p:sldId id="621" r:id="rId37"/>
    <p:sldId id="617" r:id="rId38"/>
    <p:sldId id="618" r:id="rId39"/>
    <p:sldId id="619" r:id="rId40"/>
    <p:sldId id="622" r:id="rId41"/>
  </p:sldIdLst>
  <p:sldSz cx="12192000" cy="6858000"/>
  <p:notesSz cx="6858000" cy="9144000"/>
  <p:custDataLst>
    <p:tags r:id="rId4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8" userDrawn="1">
          <p15:clr>
            <a:srgbClr val="A4A3A4"/>
          </p15:clr>
        </p15:guide>
        <p15:guide id="2" pos="4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581" y="77"/>
      </p:cViewPr>
      <p:guideLst>
        <p:guide orient="horz" pos="2258"/>
        <p:guide pos="417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heme" Target="../theme/theme3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heme" Target="../theme/theme2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7411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黑体" panose="02010609060101010101" pitchFamily="49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4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1945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150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150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png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 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标题，文本与两项内容">
    <p:bg>
      <p:bgPr>
        <a:blipFill rotWithShape="0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2167" y="685800"/>
            <a:ext cx="11387667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406400" y="1981200"/>
            <a:ext cx="5592233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201833" y="19812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201833" y="40005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02167" y="6019800"/>
            <a:ext cx="3052233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3"/>
            <p:custDataLst>
              <p:tags r:id="rId6"/>
            </p:custDataLst>
          </p:nvPr>
        </p:nvSpPr>
        <p:spPr>
          <a:xfrm>
            <a:off x="4165600" y="6019800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737600" y="6019800"/>
            <a:ext cx="3052233" cy="476250"/>
          </a:xfrm>
          <a:prstGeom prst="rect">
            <a:avLst/>
          </a:prstGeom>
        </p:spPr>
        <p:txBody>
          <a:bodyPr anchor="ctr"/>
          <a:lstStyle/>
          <a:p>
            <a:pPr lvl="0" eaLnBrk="1" fontAlgn="base" hangingPunct="1"/>
            <a:fld id="{9A0DB2DC-4C9A-4742-B13C-FB6460FD3503}" type="slidenum">
              <a:rPr lang="en-US" altLang="zh-CN" sz="1200" strike="noStrike" noProof="1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z="1200" strike="noStrike" noProof="1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黑体" panose="02010609060101010101" pitchFamily="49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黑体" panose="02010609060101010101" pitchFamily="49" charset="-122"/>
              </a:defRPr>
            </a:lvl1pPr>
            <a:lvl2pPr>
              <a:defRPr sz="2100">
                <a:ea typeface="黑体" panose="02010609060101010101" pitchFamily="49" charset="-122"/>
              </a:defRPr>
            </a:lvl2pPr>
            <a:lvl3pPr>
              <a:defRPr sz="1800">
                <a:ea typeface="黑体" panose="02010609060101010101" pitchFamily="49" charset="-122"/>
              </a:defRPr>
            </a:lvl3pPr>
            <a:lvl4pPr>
              <a:defRPr sz="1500">
                <a:ea typeface="黑体" panose="02010609060101010101" pitchFamily="49" charset="-122"/>
              </a:defRPr>
            </a:lvl4pPr>
            <a:lvl5pPr>
              <a:defRPr sz="1500">
                <a:ea typeface="黑体" panose="02010609060101010101" pitchFamily="49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背景母版.jp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image" Target="../media/image20.png"/><Relationship Id="rId3" Type="http://schemas.microsoft.com/office/2007/relationships/media" Target="../media/media2.wmv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97.xml"/><Relationship Id="rId16" Type="http://schemas.openxmlformats.org/officeDocument/2006/relationships/tags" Target="../tags/tag209.xml"/><Relationship Id="rId1" Type="http://schemas.openxmlformats.org/officeDocument/2006/relationships/tags" Target="../tags/tag196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10" Type="http://schemas.openxmlformats.org/officeDocument/2006/relationships/tags" Target="../tags/tag203.xml"/><Relationship Id="rId19" Type="http://schemas.openxmlformats.org/officeDocument/2006/relationships/image" Target="../media/image21.jpeg"/><Relationship Id="rId4" Type="http://schemas.openxmlformats.org/officeDocument/2006/relationships/video" Target="../media/media2.wmv"/><Relationship Id="rId9" Type="http://schemas.openxmlformats.org/officeDocument/2006/relationships/tags" Target="../tags/tag202.xml"/><Relationship Id="rId14" Type="http://schemas.openxmlformats.org/officeDocument/2006/relationships/tags" Target="../tags/tag20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12.xml"/><Relationship Id="rId7" Type="http://schemas.openxmlformats.org/officeDocument/2006/relationships/image" Target="../media/image22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4"/><Relationship Id="rId7" Type="http://schemas.openxmlformats.org/officeDocument/2006/relationships/image" Target="../media/image25.jpe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7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tags" Target="../tags/tag230.xml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tags" Target="../tags/tag229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tags" Target="../tags/tag228.xml"/><Relationship Id="rId5" Type="http://schemas.openxmlformats.org/officeDocument/2006/relationships/tags" Target="../tags/tag222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27.xml"/><Relationship Id="rId4" Type="http://schemas.openxmlformats.org/officeDocument/2006/relationships/tags" Target="../tags/tag221.xml"/><Relationship Id="rId9" Type="http://schemas.openxmlformats.org/officeDocument/2006/relationships/tags" Target="../tags/tag226.xml"/><Relationship Id="rId14" Type="http://schemas.openxmlformats.org/officeDocument/2006/relationships/tags" Target="../tags/tag2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30.png"/><Relationship Id="rId5" Type="http://schemas.openxmlformats.org/officeDocument/2006/relationships/tags" Target="../tags/tag247.xml"/><Relationship Id="rId10" Type="http://schemas.openxmlformats.org/officeDocument/2006/relationships/image" Target="../media/image29.png"/><Relationship Id="rId4" Type="http://schemas.openxmlformats.org/officeDocument/2006/relationships/tags" Target="../tags/tag246.xml"/><Relationship Id="rId9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74.xml"/><Relationship Id="rId18" Type="http://schemas.openxmlformats.org/officeDocument/2006/relationships/tags" Target="../tags/tag279.xml"/><Relationship Id="rId26" Type="http://schemas.openxmlformats.org/officeDocument/2006/relationships/tags" Target="../tags/tag287.xml"/><Relationship Id="rId21" Type="http://schemas.openxmlformats.org/officeDocument/2006/relationships/tags" Target="../tags/tag282.xml"/><Relationship Id="rId34" Type="http://schemas.openxmlformats.org/officeDocument/2006/relationships/tags" Target="../tags/tag295.xml"/><Relationship Id="rId7" Type="http://schemas.openxmlformats.org/officeDocument/2006/relationships/tags" Target="../tags/tag268.xml"/><Relationship Id="rId12" Type="http://schemas.openxmlformats.org/officeDocument/2006/relationships/tags" Target="../tags/tag273.xml"/><Relationship Id="rId17" Type="http://schemas.openxmlformats.org/officeDocument/2006/relationships/tags" Target="../tags/tag278.xml"/><Relationship Id="rId25" Type="http://schemas.openxmlformats.org/officeDocument/2006/relationships/tags" Target="../tags/tag286.xml"/><Relationship Id="rId33" Type="http://schemas.openxmlformats.org/officeDocument/2006/relationships/tags" Target="../tags/tag294.xml"/><Relationship Id="rId2" Type="http://schemas.openxmlformats.org/officeDocument/2006/relationships/tags" Target="../tags/tag263.xml"/><Relationship Id="rId16" Type="http://schemas.openxmlformats.org/officeDocument/2006/relationships/tags" Target="../tags/tag277.xml"/><Relationship Id="rId20" Type="http://schemas.openxmlformats.org/officeDocument/2006/relationships/tags" Target="../tags/tag281.xml"/><Relationship Id="rId29" Type="http://schemas.openxmlformats.org/officeDocument/2006/relationships/tags" Target="../tags/tag290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tags" Target="../tags/tag272.xml"/><Relationship Id="rId24" Type="http://schemas.openxmlformats.org/officeDocument/2006/relationships/tags" Target="../tags/tag285.xml"/><Relationship Id="rId32" Type="http://schemas.openxmlformats.org/officeDocument/2006/relationships/tags" Target="../tags/tag293.xml"/><Relationship Id="rId37" Type="http://schemas.openxmlformats.org/officeDocument/2006/relationships/image" Target="../media/image32.png"/><Relationship Id="rId5" Type="http://schemas.openxmlformats.org/officeDocument/2006/relationships/tags" Target="../tags/tag266.xml"/><Relationship Id="rId15" Type="http://schemas.openxmlformats.org/officeDocument/2006/relationships/tags" Target="../tags/tag276.xml"/><Relationship Id="rId23" Type="http://schemas.openxmlformats.org/officeDocument/2006/relationships/tags" Target="../tags/tag284.xml"/><Relationship Id="rId28" Type="http://schemas.openxmlformats.org/officeDocument/2006/relationships/tags" Target="../tags/tag289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271.xml"/><Relationship Id="rId19" Type="http://schemas.openxmlformats.org/officeDocument/2006/relationships/tags" Target="../tags/tag280.xml"/><Relationship Id="rId31" Type="http://schemas.openxmlformats.org/officeDocument/2006/relationships/tags" Target="../tags/tag292.xml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tags" Target="../tags/tag275.xml"/><Relationship Id="rId22" Type="http://schemas.openxmlformats.org/officeDocument/2006/relationships/tags" Target="../tags/tag283.xml"/><Relationship Id="rId27" Type="http://schemas.openxmlformats.org/officeDocument/2006/relationships/tags" Target="../tags/tag288.xml"/><Relationship Id="rId30" Type="http://schemas.openxmlformats.org/officeDocument/2006/relationships/tags" Target="../tags/tag291.xml"/><Relationship Id="rId35" Type="http://schemas.openxmlformats.org/officeDocument/2006/relationships/tags" Target="../tags/tag296.xml"/><Relationship Id="rId8" Type="http://schemas.openxmlformats.org/officeDocument/2006/relationships/tags" Target="../tags/tag269.xml"/><Relationship Id="rId3" Type="http://schemas.openxmlformats.org/officeDocument/2006/relationships/tags" Target="../tags/tag26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5.jpeg"/><Relationship Id="rId5" Type="http://schemas.openxmlformats.org/officeDocument/2006/relationships/tags" Target="../tags/tag96.xml"/><Relationship Id="rId10" Type="http://schemas.openxmlformats.org/officeDocument/2006/relationships/image" Target="../media/image4.jpeg"/><Relationship Id="rId4" Type="http://schemas.openxmlformats.org/officeDocument/2006/relationships/tags" Target="../tags/tag95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29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image" Target="../media/image36.gif"/><Relationship Id="rId5" Type="http://schemas.openxmlformats.org/officeDocument/2006/relationships/tags" Target="../tags/tag301.xml"/><Relationship Id="rId10" Type="http://schemas.openxmlformats.org/officeDocument/2006/relationships/image" Target="../media/image35.jpeg"/><Relationship Id="rId4" Type="http://schemas.openxmlformats.org/officeDocument/2006/relationships/tags" Target="../tags/tag300.xml"/><Relationship Id="rId9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30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41.pn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40.gif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39.png"/><Relationship Id="rId5" Type="http://schemas.openxmlformats.org/officeDocument/2006/relationships/tags" Target="../tags/tag31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tags" Target="../tags/tag320.xml"/><Relationship Id="rId7" Type="http://schemas.openxmlformats.org/officeDocument/2006/relationships/image" Target="../media/image43.png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2.xml"/><Relationship Id="rId4" Type="http://schemas.openxmlformats.org/officeDocument/2006/relationships/tags" Target="../tags/tag3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13" Type="http://schemas.openxmlformats.org/officeDocument/2006/relationships/tags" Target="../tags/tag335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12" Type="http://schemas.openxmlformats.org/officeDocument/2006/relationships/tags" Target="../tags/tag334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tags" Target="../tags/tag333.xml"/><Relationship Id="rId5" Type="http://schemas.openxmlformats.org/officeDocument/2006/relationships/tags" Target="../tags/tag327.xml"/><Relationship Id="rId15" Type="http://schemas.openxmlformats.org/officeDocument/2006/relationships/image" Target="../media/image45.png"/><Relationship Id="rId10" Type="http://schemas.openxmlformats.org/officeDocument/2006/relationships/tags" Target="../tags/tag332.xml"/><Relationship Id="rId4" Type="http://schemas.openxmlformats.org/officeDocument/2006/relationships/tags" Target="../tags/tag326.xml"/><Relationship Id="rId9" Type="http://schemas.openxmlformats.org/officeDocument/2006/relationships/tags" Target="../tags/tag331.xml"/><Relationship Id="rId1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image" Target="../media/image47.jpeg"/><Relationship Id="rId5" Type="http://schemas.openxmlformats.org/officeDocument/2006/relationships/tags" Target="../tags/tag340.xml"/><Relationship Id="rId10" Type="http://schemas.openxmlformats.org/officeDocument/2006/relationships/image" Target="../media/image46.jpeg"/><Relationship Id="rId4" Type="http://schemas.openxmlformats.org/officeDocument/2006/relationships/tags" Target="../tags/tag339.xml"/><Relationship Id="rId9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tags" Target="../tags/tag356.xml"/><Relationship Id="rId18" Type="http://schemas.openxmlformats.org/officeDocument/2006/relationships/tags" Target="../tags/tag361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tags" Target="../tags/tag355.xml"/><Relationship Id="rId17" Type="http://schemas.openxmlformats.org/officeDocument/2006/relationships/tags" Target="../tags/tag360.xml"/><Relationship Id="rId2" Type="http://schemas.openxmlformats.org/officeDocument/2006/relationships/tags" Target="../tags/tag345.xml"/><Relationship Id="rId16" Type="http://schemas.openxmlformats.org/officeDocument/2006/relationships/tags" Target="../tags/tag359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5" Type="http://schemas.openxmlformats.org/officeDocument/2006/relationships/tags" Target="../tags/tag348.xml"/><Relationship Id="rId15" Type="http://schemas.openxmlformats.org/officeDocument/2006/relationships/tags" Target="../tags/tag358.xml"/><Relationship Id="rId10" Type="http://schemas.openxmlformats.org/officeDocument/2006/relationships/tags" Target="../tags/tag353.xml"/><Relationship Id="rId19" Type="http://schemas.openxmlformats.org/officeDocument/2006/relationships/tags" Target="../tags/tag362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tags" Target="../tags/tag357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375.xml"/><Relationship Id="rId18" Type="http://schemas.openxmlformats.org/officeDocument/2006/relationships/tags" Target="../tags/tag380.xml"/><Relationship Id="rId26" Type="http://schemas.openxmlformats.org/officeDocument/2006/relationships/tags" Target="../tags/tag388.xml"/><Relationship Id="rId21" Type="http://schemas.openxmlformats.org/officeDocument/2006/relationships/tags" Target="../tags/tag383.xml"/><Relationship Id="rId34" Type="http://schemas.openxmlformats.org/officeDocument/2006/relationships/tags" Target="../tags/tag396.xml"/><Relationship Id="rId7" Type="http://schemas.openxmlformats.org/officeDocument/2006/relationships/tags" Target="../tags/tag369.xml"/><Relationship Id="rId12" Type="http://schemas.openxmlformats.org/officeDocument/2006/relationships/tags" Target="../tags/tag374.xml"/><Relationship Id="rId17" Type="http://schemas.openxmlformats.org/officeDocument/2006/relationships/tags" Target="../tags/tag379.xml"/><Relationship Id="rId25" Type="http://schemas.openxmlformats.org/officeDocument/2006/relationships/tags" Target="../tags/tag387.xml"/><Relationship Id="rId33" Type="http://schemas.openxmlformats.org/officeDocument/2006/relationships/tags" Target="../tags/tag395.xml"/><Relationship Id="rId2" Type="http://schemas.openxmlformats.org/officeDocument/2006/relationships/tags" Target="../tags/tag364.xml"/><Relationship Id="rId16" Type="http://schemas.openxmlformats.org/officeDocument/2006/relationships/tags" Target="../tags/tag378.xml"/><Relationship Id="rId20" Type="http://schemas.openxmlformats.org/officeDocument/2006/relationships/tags" Target="../tags/tag382.xml"/><Relationship Id="rId29" Type="http://schemas.openxmlformats.org/officeDocument/2006/relationships/tags" Target="../tags/tag391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24" Type="http://schemas.openxmlformats.org/officeDocument/2006/relationships/tags" Target="../tags/tag386.xml"/><Relationship Id="rId32" Type="http://schemas.openxmlformats.org/officeDocument/2006/relationships/tags" Target="../tags/tag394.xml"/><Relationship Id="rId37" Type="http://schemas.openxmlformats.org/officeDocument/2006/relationships/slideLayout" Target="../slideLayouts/slideLayout7.xml"/><Relationship Id="rId5" Type="http://schemas.openxmlformats.org/officeDocument/2006/relationships/tags" Target="../tags/tag367.xml"/><Relationship Id="rId15" Type="http://schemas.openxmlformats.org/officeDocument/2006/relationships/tags" Target="../tags/tag377.xml"/><Relationship Id="rId23" Type="http://schemas.openxmlformats.org/officeDocument/2006/relationships/tags" Target="../tags/tag385.xml"/><Relationship Id="rId28" Type="http://schemas.openxmlformats.org/officeDocument/2006/relationships/tags" Target="../tags/tag390.xml"/><Relationship Id="rId36" Type="http://schemas.openxmlformats.org/officeDocument/2006/relationships/tags" Target="../tags/tag398.xml"/><Relationship Id="rId10" Type="http://schemas.openxmlformats.org/officeDocument/2006/relationships/tags" Target="../tags/tag372.xml"/><Relationship Id="rId19" Type="http://schemas.openxmlformats.org/officeDocument/2006/relationships/tags" Target="../tags/tag381.xml"/><Relationship Id="rId31" Type="http://schemas.openxmlformats.org/officeDocument/2006/relationships/tags" Target="../tags/tag393.xml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tags" Target="../tags/tag376.xml"/><Relationship Id="rId22" Type="http://schemas.openxmlformats.org/officeDocument/2006/relationships/tags" Target="../tags/tag384.xml"/><Relationship Id="rId27" Type="http://schemas.openxmlformats.org/officeDocument/2006/relationships/tags" Target="../tags/tag389.xml"/><Relationship Id="rId30" Type="http://schemas.openxmlformats.org/officeDocument/2006/relationships/tags" Target="../tags/tag392.xml"/><Relationship Id="rId35" Type="http://schemas.openxmlformats.org/officeDocument/2006/relationships/tags" Target="../tags/tag397.xml"/><Relationship Id="rId8" Type="http://schemas.openxmlformats.org/officeDocument/2006/relationships/tags" Target="../tags/tag370.xml"/><Relationship Id="rId3" Type="http://schemas.openxmlformats.org/officeDocument/2006/relationships/tags" Target="../tags/tag36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tags" Target="../tags/tag411.xml"/><Relationship Id="rId18" Type="http://schemas.openxmlformats.org/officeDocument/2006/relationships/tags" Target="../tags/tag416.xml"/><Relationship Id="rId3" Type="http://schemas.openxmlformats.org/officeDocument/2006/relationships/tags" Target="../tags/tag401.xml"/><Relationship Id="rId21" Type="http://schemas.openxmlformats.org/officeDocument/2006/relationships/tags" Target="../tags/tag419.xml"/><Relationship Id="rId7" Type="http://schemas.openxmlformats.org/officeDocument/2006/relationships/tags" Target="../tags/tag405.xml"/><Relationship Id="rId12" Type="http://schemas.openxmlformats.org/officeDocument/2006/relationships/tags" Target="../tags/tag410.xml"/><Relationship Id="rId17" Type="http://schemas.openxmlformats.org/officeDocument/2006/relationships/tags" Target="../tags/tag415.xml"/><Relationship Id="rId2" Type="http://schemas.openxmlformats.org/officeDocument/2006/relationships/tags" Target="../tags/tag400.xml"/><Relationship Id="rId16" Type="http://schemas.openxmlformats.org/officeDocument/2006/relationships/tags" Target="../tags/tag414.xml"/><Relationship Id="rId20" Type="http://schemas.openxmlformats.org/officeDocument/2006/relationships/tags" Target="../tags/tag418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9.xml"/><Relationship Id="rId24" Type="http://schemas.openxmlformats.org/officeDocument/2006/relationships/image" Target="../media/image48.png"/><Relationship Id="rId5" Type="http://schemas.openxmlformats.org/officeDocument/2006/relationships/tags" Target="../tags/tag403.xml"/><Relationship Id="rId15" Type="http://schemas.openxmlformats.org/officeDocument/2006/relationships/tags" Target="../tags/tag413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408.xml"/><Relationship Id="rId19" Type="http://schemas.openxmlformats.org/officeDocument/2006/relationships/tags" Target="../tags/tag417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tags" Target="../tags/tag412.xml"/><Relationship Id="rId22" Type="http://schemas.openxmlformats.org/officeDocument/2006/relationships/tags" Target="../tags/tag4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5" Type="http://schemas.openxmlformats.org/officeDocument/2006/relationships/tags" Target="../tags/tag425.xml"/><Relationship Id="rId10" Type="http://schemas.openxmlformats.org/officeDocument/2006/relationships/image" Target="../media/image49.png"/><Relationship Id="rId4" Type="http://schemas.openxmlformats.org/officeDocument/2006/relationships/tags" Target="../tags/tag424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3" Type="http://schemas.openxmlformats.org/officeDocument/2006/relationships/tags" Target="../tags/tag104.xml"/><Relationship Id="rId21" Type="http://schemas.openxmlformats.org/officeDocument/2006/relationships/image" Target="../media/image7.png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image" Target="../media/image6.pn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10" Type="http://schemas.openxmlformats.org/officeDocument/2006/relationships/tags" Target="../tags/tag111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441.xml"/><Relationship Id="rId18" Type="http://schemas.openxmlformats.org/officeDocument/2006/relationships/tags" Target="../tags/tag446.xml"/><Relationship Id="rId26" Type="http://schemas.openxmlformats.org/officeDocument/2006/relationships/tags" Target="../tags/tag454.xml"/><Relationship Id="rId21" Type="http://schemas.openxmlformats.org/officeDocument/2006/relationships/tags" Target="../tags/tag449.xml"/><Relationship Id="rId34" Type="http://schemas.openxmlformats.org/officeDocument/2006/relationships/tags" Target="../tags/tag462.xml"/><Relationship Id="rId7" Type="http://schemas.openxmlformats.org/officeDocument/2006/relationships/tags" Target="../tags/tag435.xml"/><Relationship Id="rId12" Type="http://schemas.openxmlformats.org/officeDocument/2006/relationships/tags" Target="../tags/tag440.xml"/><Relationship Id="rId17" Type="http://schemas.openxmlformats.org/officeDocument/2006/relationships/tags" Target="../tags/tag445.xml"/><Relationship Id="rId25" Type="http://schemas.openxmlformats.org/officeDocument/2006/relationships/tags" Target="../tags/tag453.xml"/><Relationship Id="rId33" Type="http://schemas.openxmlformats.org/officeDocument/2006/relationships/tags" Target="../tags/tag461.xml"/><Relationship Id="rId38" Type="http://schemas.openxmlformats.org/officeDocument/2006/relationships/image" Target="../media/image50.jpeg"/><Relationship Id="rId2" Type="http://schemas.openxmlformats.org/officeDocument/2006/relationships/tags" Target="../tags/tag430.xml"/><Relationship Id="rId16" Type="http://schemas.openxmlformats.org/officeDocument/2006/relationships/tags" Target="../tags/tag444.xml"/><Relationship Id="rId20" Type="http://schemas.openxmlformats.org/officeDocument/2006/relationships/tags" Target="../tags/tag448.xml"/><Relationship Id="rId29" Type="http://schemas.openxmlformats.org/officeDocument/2006/relationships/tags" Target="../tags/tag457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24" Type="http://schemas.openxmlformats.org/officeDocument/2006/relationships/tags" Target="../tags/tag452.xml"/><Relationship Id="rId32" Type="http://schemas.openxmlformats.org/officeDocument/2006/relationships/tags" Target="../tags/tag460.xml"/><Relationship Id="rId37" Type="http://schemas.openxmlformats.org/officeDocument/2006/relationships/slideLayout" Target="../slideLayouts/slideLayout7.xml"/><Relationship Id="rId5" Type="http://schemas.openxmlformats.org/officeDocument/2006/relationships/tags" Target="../tags/tag433.xml"/><Relationship Id="rId15" Type="http://schemas.openxmlformats.org/officeDocument/2006/relationships/tags" Target="../tags/tag443.xml"/><Relationship Id="rId23" Type="http://schemas.openxmlformats.org/officeDocument/2006/relationships/tags" Target="../tags/tag451.xml"/><Relationship Id="rId28" Type="http://schemas.openxmlformats.org/officeDocument/2006/relationships/tags" Target="../tags/tag456.xml"/><Relationship Id="rId36" Type="http://schemas.openxmlformats.org/officeDocument/2006/relationships/tags" Target="../tags/tag464.xml"/><Relationship Id="rId10" Type="http://schemas.openxmlformats.org/officeDocument/2006/relationships/tags" Target="../tags/tag438.xml"/><Relationship Id="rId19" Type="http://schemas.openxmlformats.org/officeDocument/2006/relationships/tags" Target="../tags/tag447.xml"/><Relationship Id="rId31" Type="http://schemas.openxmlformats.org/officeDocument/2006/relationships/tags" Target="../tags/tag459.xml"/><Relationship Id="rId4" Type="http://schemas.openxmlformats.org/officeDocument/2006/relationships/tags" Target="../tags/tag432.xml"/><Relationship Id="rId9" Type="http://schemas.openxmlformats.org/officeDocument/2006/relationships/tags" Target="../tags/tag437.xml"/><Relationship Id="rId14" Type="http://schemas.openxmlformats.org/officeDocument/2006/relationships/tags" Target="../tags/tag442.xml"/><Relationship Id="rId22" Type="http://schemas.openxmlformats.org/officeDocument/2006/relationships/tags" Target="../tags/tag450.xml"/><Relationship Id="rId27" Type="http://schemas.openxmlformats.org/officeDocument/2006/relationships/tags" Target="../tags/tag455.xml"/><Relationship Id="rId30" Type="http://schemas.openxmlformats.org/officeDocument/2006/relationships/tags" Target="../tags/tag458.xml"/><Relationship Id="rId35" Type="http://schemas.openxmlformats.org/officeDocument/2006/relationships/tags" Target="../tags/tag463.xml"/><Relationship Id="rId8" Type="http://schemas.openxmlformats.org/officeDocument/2006/relationships/tags" Target="../tags/tag436.xml"/><Relationship Id="rId3" Type="http://schemas.openxmlformats.org/officeDocument/2006/relationships/tags" Target="../tags/tag431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477.xml"/><Relationship Id="rId18" Type="http://schemas.openxmlformats.org/officeDocument/2006/relationships/tags" Target="../tags/tag482.xml"/><Relationship Id="rId26" Type="http://schemas.openxmlformats.org/officeDocument/2006/relationships/tags" Target="../tags/tag490.xml"/><Relationship Id="rId3" Type="http://schemas.openxmlformats.org/officeDocument/2006/relationships/tags" Target="../tags/tag467.xml"/><Relationship Id="rId21" Type="http://schemas.openxmlformats.org/officeDocument/2006/relationships/tags" Target="../tags/tag485.xml"/><Relationship Id="rId34" Type="http://schemas.openxmlformats.org/officeDocument/2006/relationships/tags" Target="../tags/tag498.xml"/><Relationship Id="rId7" Type="http://schemas.openxmlformats.org/officeDocument/2006/relationships/tags" Target="../tags/tag471.xml"/><Relationship Id="rId12" Type="http://schemas.openxmlformats.org/officeDocument/2006/relationships/tags" Target="../tags/tag476.xml"/><Relationship Id="rId17" Type="http://schemas.openxmlformats.org/officeDocument/2006/relationships/tags" Target="../tags/tag481.xml"/><Relationship Id="rId25" Type="http://schemas.openxmlformats.org/officeDocument/2006/relationships/tags" Target="../tags/tag489.xml"/><Relationship Id="rId33" Type="http://schemas.openxmlformats.org/officeDocument/2006/relationships/tags" Target="../tags/tag497.xml"/><Relationship Id="rId2" Type="http://schemas.openxmlformats.org/officeDocument/2006/relationships/tags" Target="../tags/tag466.xml"/><Relationship Id="rId16" Type="http://schemas.openxmlformats.org/officeDocument/2006/relationships/tags" Target="../tags/tag480.xml"/><Relationship Id="rId20" Type="http://schemas.openxmlformats.org/officeDocument/2006/relationships/tags" Target="../tags/tag484.xml"/><Relationship Id="rId29" Type="http://schemas.openxmlformats.org/officeDocument/2006/relationships/tags" Target="../tags/tag493.xml"/><Relationship Id="rId1" Type="http://schemas.openxmlformats.org/officeDocument/2006/relationships/tags" Target="../tags/tag465.xml"/><Relationship Id="rId6" Type="http://schemas.openxmlformats.org/officeDocument/2006/relationships/tags" Target="../tags/tag470.xml"/><Relationship Id="rId11" Type="http://schemas.openxmlformats.org/officeDocument/2006/relationships/tags" Target="../tags/tag475.xml"/><Relationship Id="rId24" Type="http://schemas.openxmlformats.org/officeDocument/2006/relationships/tags" Target="../tags/tag488.xml"/><Relationship Id="rId32" Type="http://schemas.openxmlformats.org/officeDocument/2006/relationships/tags" Target="../tags/tag496.xml"/><Relationship Id="rId5" Type="http://schemas.openxmlformats.org/officeDocument/2006/relationships/tags" Target="../tags/tag469.xml"/><Relationship Id="rId15" Type="http://schemas.openxmlformats.org/officeDocument/2006/relationships/tags" Target="../tags/tag479.xml"/><Relationship Id="rId23" Type="http://schemas.openxmlformats.org/officeDocument/2006/relationships/tags" Target="../tags/tag487.xml"/><Relationship Id="rId28" Type="http://schemas.openxmlformats.org/officeDocument/2006/relationships/tags" Target="../tags/tag492.xml"/><Relationship Id="rId36" Type="http://schemas.openxmlformats.org/officeDocument/2006/relationships/image" Target="../media/image50.jpeg"/><Relationship Id="rId10" Type="http://schemas.openxmlformats.org/officeDocument/2006/relationships/tags" Target="../tags/tag474.xml"/><Relationship Id="rId19" Type="http://schemas.openxmlformats.org/officeDocument/2006/relationships/tags" Target="../tags/tag483.xml"/><Relationship Id="rId31" Type="http://schemas.openxmlformats.org/officeDocument/2006/relationships/tags" Target="../tags/tag495.xml"/><Relationship Id="rId4" Type="http://schemas.openxmlformats.org/officeDocument/2006/relationships/tags" Target="../tags/tag468.xml"/><Relationship Id="rId9" Type="http://schemas.openxmlformats.org/officeDocument/2006/relationships/tags" Target="../tags/tag473.xml"/><Relationship Id="rId14" Type="http://schemas.openxmlformats.org/officeDocument/2006/relationships/tags" Target="../tags/tag478.xml"/><Relationship Id="rId22" Type="http://schemas.openxmlformats.org/officeDocument/2006/relationships/tags" Target="../tags/tag486.xml"/><Relationship Id="rId27" Type="http://schemas.openxmlformats.org/officeDocument/2006/relationships/tags" Target="../tags/tag491.xml"/><Relationship Id="rId30" Type="http://schemas.openxmlformats.org/officeDocument/2006/relationships/tags" Target="../tags/tag494.xml"/><Relationship Id="rId35" Type="http://schemas.openxmlformats.org/officeDocument/2006/relationships/slideLayout" Target="../slideLayouts/slideLayout7.xml"/><Relationship Id="rId8" Type="http://schemas.openxmlformats.org/officeDocument/2006/relationships/tags" Target="../tags/tag47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50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5" Type="http://schemas.openxmlformats.org/officeDocument/2006/relationships/tags" Target="../tags/tag503.xml"/><Relationship Id="rId4" Type="http://schemas.openxmlformats.org/officeDocument/2006/relationships/tags" Target="../tags/tag50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512.xml"/><Relationship Id="rId13" Type="http://schemas.openxmlformats.org/officeDocument/2006/relationships/tags" Target="../tags/tag517.xml"/><Relationship Id="rId3" Type="http://schemas.openxmlformats.org/officeDocument/2006/relationships/tags" Target="../tags/tag507.xml"/><Relationship Id="rId7" Type="http://schemas.openxmlformats.org/officeDocument/2006/relationships/tags" Target="../tags/tag511.xml"/><Relationship Id="rId12" Type="http://schemas.openxmlformats.org/officeDocument/2006/relationships/tags" Target="../tags/tag516.xml"/><Relationship Id="rId17" Type="http://schemas.openxmlformats.org/officeDocument/2006/relationships/image" Target="../media/image51.gif"/><Relationship Id="rId2" Type="http://schemas.openxmlformats.org/officeDocument/2006/relationships/tags" Target="../tags/tag506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505.xml"/><Relationship Id="rId6" Type="http://schemas.openxmlformats.org/officeDocument/2006/relationships/tags" Target="../tags/tag510.xml"/><Relationship Id="rId11" Type="http://schemas.openxmlformats.org/officeDocument/2006/relationships/tags" Target="../tags/tag515.xml"/><Relationship Id="rId5" Type="http://schemas.openxmlformats.org/officeDocument/2006/relationships/tags" Target="../tags/tag509.xml"/><Relationship Id="rId15" Type="http://schemas.openxmlformats.org/officeDocument/2006/relationships/tags" Target="../tags/tag519.xml"/><Relationship Id="rId10" Type="http://schemas.openxmlformats.org/officeDocument/2006/relationships/tags" Target="../tags/tag514.xml"/><Relationship Id="rId4" Type="http://schemas.openxmlformats.org/officeDocument/2006/relationships/tags" Target="../tags/tag508.xml"/><Relationship Id="rId9" Type="http://schemas.openxmlformats.org/officeDocument/2006/relationships/tags" Target="../tags/tag513.xml"/><Relationship Id="rId14" Type="http://schemas.openxmlformats.org/officeDocument/2006/relationships/tags" Target="../tags/tag5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tags" Target="../tags/tag525.xml"/><Relationship Id="rId5" Type="http://schemas.openxmlformats.org/officeDocument/2006/relationships/tags" Target="../tags/tag524.xml"/><Relationship Id="rId4" Type="http://schemas.openxmlformats.org/officeDocument/2006/relationships/tags" Target="../tags/tag5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531.xml"/><Relationship Id="rId2" Type="http://schemas.openxmlformats.org/officeDocument/2006/relationships/tags" Target="../tags/tag530.xml"/><Relationship Id="rId1" Type="http://schemas.openxmlformats.org/officeDocument/2006/relationships/tags" Target="../tags/tag529.xml"/><Relationship Id="rId6" Type="http://schemas.openxmlformats.org/officeDocument/2006/relationships/image" Target="../media/image52.tif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35.xml"/><Relationship Id="rId2" Type="http://schemas.openxmlformats.org/officeDocument/2006/relationships/tags" Target="../tags/tag534.xml"/><Relationship Id="rId1" Type="http://schemas.openxmlformats.org/officeDocument/2006/relationships/tags" Target="../tags/tag533.xml"/><Relationship Id="rId6" Type="http://schemas.openxmlformats.org/officeDocument/2006/relationships/image" Target="../media/image53.tif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539.xml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image" Target="../media/image54.tif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543.xml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image" Target="../media/image55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10" Type="http://schemas.openxmlformats.org/officeDocument/2006/relationships/image" Target="../media/image4.jpeg"/><Relationship Id="rId4" Type="http://schemas.openxmlformats.org/officeDocument/2006/relationships/tags" Target="../tags/tag123.xml"/><Relationship Id="rId9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547.xml"/><Relationship Id="rId7" Type="http://schemas.openxmlformats.org/officeDocument/2006/relationships/image" Target="../media/image56.png"/><Relationship Id="rId2" Type="http://schemas.openxmlformats.org/officeDocument/2006/relationships/tags" Target="../tags/tag546.xml"/><Relationship Id="rId1" Type="http://schemas.openxmlformats.org/officeDocument/2006/relationships/tags" Target="../tags/tag54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9.xml"/><Relationship Id="rId4" Type="http://schemas.openxmlformats.org/officeDocument/2006/relationships/tags" Target="../tags/tag5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tags" Target="../tags/tag140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2" Type="http://schemas.openxmlformats.org/officeDocument/2006/relationships/tags" Target="../tags/tag129.xml"/><Relationship Id="rId16" Type="http://schemas.openxmlformats.org/officeDocument/2006/relationships/image" Target="../media/image10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5" Type="http://schemas.openxmlformats.org/officeDocument/2006/relationships/tags" Target="../tags/tag132.xml"/><Relationship Id="rId15" Type="http://schemas.openxmlformats.org/officeDocument/2006/relationships/image" Target="../media/image9.gif"/><Relationship Id="rId10" Type="http://schemas.openxmlformats.org/officeDocument/2006/relationships/tags" Target="../tags/tag137.xml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5" Type="http://schemas.openxmlformats.org/officeDocument/2006/relationships/tags" Target="../tags/tag145.xml"/><Relationship Id="rId10" Type="http://schemas.openxmlformats.org/officeDocument/2006/relationships/tags" Target="../tags/tag150.xml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5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10" Type="http://schemas.openxmlformats.org/officeDocument/2006/relationships/image" Target="../media/image13.jpeg"/><Relationship Id="rId4" Type="http://schemas.openxmlformats.org/officeDocument/2006/relationships/tags" Target="../tags/tag156.xml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tags" Target="../tags/tag178.xml"/><Relationship Id="rId26" Type="http://schemas.openxmlformats.org/officeDocument/2006/relationships/image" Target="../media/image16.png"/><Relationship Id="rId3" Type="http://schemas.openxmlformats.org/officeDocument/2006/relationships/tags" Target="../tags/tag163.xml"/><Relationship Id="rId21" Type="http://schemas.openxmlformats.org/officeDocument/2006/relationships/tags" Target="../tags/tag181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5" Type="http://schemas.openxmlformats.org/officeDocument/2006/relationships/image" Target="../media/image15.png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20" Type="http://schemas.openxmlformats.org/officeDocument/2006/relationships/tags" Target="../tags/tag180.xml"/><Relationship Id="rId29" Type="http://schemas.microsoft.com/office/2007/relationships/hdphoto" Target="../media/hdphoto1.wdp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24" Type="http://schemas.openxmlformats.org/officeDocument/2006/relationships/image" Target="../media/image14.png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18.png"/><Relationship Id="rId10" Type="http://schemas.openxmlformats.org/officeDocument/2006/relationships/tags" Target="../tags/tag170.xml"/><Relationship Id="rId19" Type="http://schemas.openxmlformats.org/officeDocument/2006/relationships/tags" Target="../tags/tag179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tags" Target="../tags/tag182.xml"/><Relationship Id="rId27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tags" Target="../tags/tag193.xml"/><Relationship Id="rId3" Type="http://schemas.microsoft.com/office/2007/relationships/media" Target="../media/media1.mp4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image" Target="../media/image19.png"/><Relationship Id="rId2" Type="http://schemas.openxmlformats.org/officeDocument/2006/relationships/tags" Target="../tags/tag184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5" Type="http://schemas.openxmlformats.org/officeDocument/2006/relationships/tags" Target="../tags/tag195.xml"/><Relationship Id="rId10" Type="http://schemas.openxmlformats.org/officeDocument/2006/relationships/tags" Target="../tags/tag190.xml"/><Relationship Id="rId4" Type="http://schemas.openxmlformats.org/officeDocument/2006/relationships/video" Target="../media/media1.mp4"/><Relationship Id="rId9" Type="http://schemas.openxmlformats.org/officeDocument/2006/relationships/tags" Target="../tags/tag189.xml"/><Relationship Id="rId14" Type="http://schemas.openxmlformats.org/officeDocument/2006/relationships/tags" Target="../tags/tag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/>
          <p:nvPr>
            <p:custDataLst>
              <p:tags r:id="rId1"/>
            </p:custDataLst>
          </p:nvPr>
        </p:nvSpPr>
        <p:spPr>
          <a:xfrm>
            <a:off x="1703512" y="2708920"/>
            <a:ext cx="8501045" cy="117570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 机械能及其转化</a:t>
            </a:r>
            <a:endParaRPr lang="en-US" altLang="zh-CN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4" name="Text Box 4"/>
          <p:cNvSpPr txBox="1"/>
          <p:nvPr>
            <p:custDataLst>
              <p:tags r:id="rId2"/>
            </p:custDataLst>
          </p:nvPr>
        </p:nvSpPr>
        <p:spPr>
          <a:xfrm>
            <a:off x="551384" y="109172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第十一章    功和机械能</a:t>
            </a:r>
          </a:p>
        </p:txBody>
      </p:sp>
      <p:sp>
        <p:nvSpPr>
          <p:cNvPr id="18435" name="Text Box 6"/>
          <p:cNvSpPr txBox="1"/>
          <p:nvPr>
            <p:custDataLst>
              <p:tags r:id="rId3"/>
            </p:custDataLst>
          </p:nvPr>
        </p:nvSpPr>
        <p:spPr>
          <a:xfrm>
            <a:off x="1042988" y="763588"/>
            <a:ext cx="1928812" cy="370840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 anchorCtr="0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r>
              <a:rPr lang="zh-CN" altLang="en-US" sz="900">
                <a:latin typeface="Arial" panose="020B0604020202020204" pitchFamily="34" charset="0"/>
                <a:ea typeface="黑体" panose="02010609060101010101" pitchFamily="49" charset="-122"/>
              </a:rPr>
              <a:t>    </a:t>
            </a:r>
            <a:r>
              <a:rPr lang="zh-CN" altLang="en-US" sz="800"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zh-CN" altLang="en-US" sz="2400" b="1" i="1">
              <a:solidFill>
                <a:srgbClr val="006666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二、机械能及其转化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520055" y="836295"/>
            <a:ext cx="983615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单摆</a:t>
            </a:r>
          </a:p>
        </p:txBody>
      </p:sp>
      <p:pic>
        <p:nvPicPr>
          <p:cNvPr id="6" name="滚摆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>
            <a:off x="983615" y="1268730"/>
            <a:ext cx="3550285" cy="199771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6522720" y="1702435"/>
            <a:ext cx="222313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到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</a:t>
            </a:r>
            <a:endParaRPr lang="zh-CN" altLang="en-US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4944745" y="2348865"/>
            <a:ext cx="2065020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</a:t>
            </a: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8472433" y="2349182"/>
            <a:ext cx="944880" cy="4603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</a:t>
            </a:r>
          </a:p>
        </p:txBody>
      </p:sp>
      <p:sp>
        <p:nvSpPr>
          <p:cNvPr id="18" name="右箭头 17"/>
          <p:cNvSpPr/>
          <p:nvPr>
            <p:custDataLst>
              <p:tags r:id="rId9"/>
            </p:custDataLst>
          </p:nvPr>
        </p:nvSpPr>
        <p:spPr>
          <a:xfrm>
            <a:off x="6910968" y="2476817"/>
            <a:ext cx="878205" cy="233680"/>
          </a:xfrm>
          <a:prstGeom prst="rightArrow">
            <a:avLst/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6523355" y="3079115"/>
            <a:ext cx="194881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到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8047990" y="3712845"/>
            <a:ext cx="179260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</a:t>
            </a: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6235273" y="3712844"/>
            <a:ext cx="944880" cy="4603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</a:t>
            </a:r>
          </a:p>
        </p:txBody>
      </p:sp>
      <p:sp>
        <p:nvSpPr>
          <p:cNvPr id="28" name="右箭头 27"/>
          <p:cNvSpPr/>
          <p:nvPr>
            <p:custDataLst>
              <p:tags r:id="rId13"/>
            </p:custDataLst>
          </p:nvPr>
        </p:nvSpPr>
        <p:spPr>
          <a:xfrm>
            <a:off x="7014418" y="3826509"/>
            <a:ext cx="878205" cy="233680"/>
          </a:xfrm>
          <a:prstGeom prst="rightArrow">
            <a:avLst/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14"/>
            </p:custDataLst>
          </p:nvPr>
        </p:nvSpPr>
        <p:spPr>
          <a:xfrm>
            <a:off x="4315460" y="4796790"/>
            <a:ext cx="627507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lvl="4" algn="ctr" fontAlgn="auto">
              <a:spcBef>
                <a:spcPct val="0"/>
              </a:spcBef>
              <a:buClr>
                <a:srgbClr val="B381D9"/>
              </a:buClr>
              <a:buSzPct val="70000"/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B点为摆动过程中的最低点，速度最大；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15" y="3601085"/>
            <a:ext cx="2459355" cy="238950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6"/>
            </p:custDataLst>
          </p:nvPr>
        </p:nvSpPr>
        <p:spPr>
          <a:xfrm>
            <a:off x="4008120" y="5516880"/>
            <a:ext cx="734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 algn="ctr" fontAlgn="auto">
              <a:spcBef>
                <a:spcPct val="0"/>
              </a:spcBef>
              <a:buClr>
                <a:srgbClr val="B381D9"/>
              </a:buClr>
              <a:buSzPct val="70000"/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A、C为最高点，摆球瞬间是静止的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速度为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46" y="2313708"/>
            <a:ext cx="3720199" cy="25170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2818" y="2854036"/>
            <a:ext cx="4012419" cy="25259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7093" y="2313708"/>
            <a:ext cx="3512201" cy="2937288"/>
          </a:xfrm>
          <a:prstGeom prst="rect">
            <a:avLst/>
          </a:prstGeom>
        </p:spPr>
      </p:pic>
      <p:sp>
        <p:nvSpPr>
          <p:cNvPr id="101" name="文本框 100"/>
          <p:cNvSpPr txBox="1"/>
          <p:nvPr>
            <p:custDataLst>
              <p:tags r:id="rId4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二、机械能及其转化</a:t>
            </a: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5520055" y="836295"/>
            <a:ext cx="983615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撞击弹簧片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58920" y="1124384"/>
            <a:ext cx="1107802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把一个铁锁用绳子悬挂起来，将铁锁拉到自己的鼻子附近，稳定后松手，铁锁向前摆去。想想看，铁锁摆回时会打到你的鼻子吗？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2708910"/>
            <a:ext cx="2843530" cy="2107565"/>
          </a:xfrm>
          <a:prstGeom prst="roundRect">
            <a:avLst/>
          </a:prstGeom>
        </p:spPr>
      </p:pic>
      <p:pic>
        <p:nvPicPr>
          <p:cNvPr id="3" name="单摆视频mp4">
            <a:hlinkClick r:id="" action="ppaction://media"/>
          </p:cNvPr>
          <p:cNvPicPr/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2564765"/>
            <a:ext cx="4038600" cy="24536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三、机械能守恒</a:t>
            </a:r>
          </a:p>
        </p:txBody>
      </p:sp>
      <p:sp>
        <p:nvSpPr>
          <p:cNvPr id="35848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35265" y="2276395"/>
            <a:ext cx="756602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只有动能和势能相互转化，机械能的总和不变。</a:t>
            </a:r>
          </a:p>
        </p:txBody>
      </p:sp>
      <p:sp>
        <p:nvSpPr>
          <p:cNvPr id="1042" name="矩形 1041"/>
          <p:cNvSpPr/>
          <p:nvPr>
            <p:custDataLst>
              <p:tags r:id="rId3"/>
            </p:custDataLst>
          </p:nvPr>
        </p:nvSpPr>
        <p:spPr>
          <a:xfrm>
            <a:off x="4259580" y="3285808"/>
            <a:ext cx="3654425" cy="6076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机械能 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=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+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势能</a:t>
            </a:r>
            <a:endParaRPr lang="en-US" altLang="zh-CN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1050"/>
          <p:cNvGrpSpPr/>
          <p:nvPr>
            <p:custDataLst>
              <p:tags r:id="rId4"/>
            </p:custDataLst>
          </p:nvPr>
        </p:nvGrpSpPr>
        <p:grpSpPr>
          <a:xfrm>
            <a:off x="5735955" y="3860483"/>
            <a:ext cx="895351" cy="882650"/>
            <a:chOff x="2132" y="2273"/>
            <a:chExt cx="564" cy="556"/>
          </a:xfrm>
        </p:grpSpPr>
        <p:sp>
          <p:nvSpPr>
            <p:cNvPr id="38916" name="直接连接符 1042"/>
            <p:cNvSpPr/>
            <p:nvPr>
              <p:custDataLst>
                <p:tags r:id="rId13"/>
              </p:custDataLst>
            </p:nvPr>
          </p:nvSpPr>
          <p:spPr>
            <a:xfrm flipH="1">
              <a:off x="2381" y="2273"/>
              <a:ext cx="0" cy="227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917" name="矩形 1043"/>
            <p:cNvSpPr/>
            <p:nvPr>
              <p:custDataLst>
                <p:tags r:id="rId14"/>
              </p:custDataLst>
            </p:nvPr>
          </p:nvSpPr>
          <p:spPr>
            <a:xfrm>
              <a:off x="2132" y="2500"/>
              <a:ext cx="56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势能</a:t>
              </a:r>
              <a:endParaRPr lang="zh-CN" altLang="en-US" sz="28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" name="组合 1051"/>
          <p:cNvGrpSpPr/>
          <p:nvPr>
            <p:custDataLst>
              <p:tags r:id="rId5"/>
            </p:custDataLst>
          </p:nvPr>
        </p:nvGrpSpPr>
        <p:grpSpPr>
          <a:xfrm>
            <a:off x="6744018" y="3860483"/>
            <a:ext cx="1073149" cy="882650"/>
            <a:chOff x="2767" y="2273"/>
            <a:chExt cx="676" cy="556"/>
          </a:xfrm>
        </p:grpSpPr>
        <p:sp>
          <p:nvSpPr>
            <p:cNvPr id="38919" name="矩形 1044"/>
            <p:cNvSpPr/>
            <p:nvPr>
              <p:custDataLst>
                <p:tags r:id="rId11"/>
              </p:custDataLst>
            </p:nvPr>
          </p:nvSpPr>
          <p:spPr>
            <a:xfrm>
              <a:off x="2767" y="2500"/>
              <a:ext cx="67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动能</a:t>
              </a:r>
              <a:endParaRPr lang="zh-CN" altLang="en-US" sz="28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8920" name="直接连接符 1046"/>
            <p:cNvSpPr/>
            <p:nvPr>
              <p:custDataLst>
                <p:tags r:id="rId12"/>
              </p:custDataLst>
            </p:nvPr>
          </p:nvSpPr>
          <p:spPr>
            <a:xfrm flipH="1">
              <a:off x="3061" y="2273"/>
              <a:ext cx="0" cy="227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7" name="组合 1049"/>
          <p:cNvGrpSpPr/>
          <p:nvPr>
            <p:custDataLst>
              <p:tags r:id="rId6"/>
            </p:custDataLst>
          </p:nvPr>
        </p:nvGrpSpPr>
        <p:grpSpPr>
          <a:xfrm>
            <a:off x="4691380" y="3896995"/>
            <a:ext cx="2232025" cy="846138"/>
            <a:chOff x="1474" y="2296"/>
            <a:chExt cx="1406" cy="533"/>
          </a:xfrm>
        </p:grpSpPr>
        <p:sp>
          <p:nvSpPr>
            <p:cNvPr id="38922" name="矩形 1045"/>
            <p:cNvSpPr/>
            <p:nvPr>
              <p:custDataLst>
                <p:tags r:id="rId9"/>
              </p:custDataLst>
            </p:nvPr>
          </p:nvSpPr>
          <p:spPr>
            <a:xfrm>
              <a:off x="2653" y="2500"/>
              <a:ext cx="22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>
                  <a:latin typeface="黑体" panose="02010609060101010101" pitchFamily="49" charset="-122"/>
                  <a:ea typeface="黑体" panose="02010609060101010101" pitchFamily="49" charset="-122"/>
                </a:rPr>
                <a:t>+</a:t>
              </a:r>
            </a:p>
          </p:txBody>
        </p:sp>
        <p:sp>
          <p:nvSpPr>
            <p:cNvPr id="38923" name="任意多边形 1048"/>
            <p:cNvSpPr/>
            <p:nvPr>
              <p:custDataLst>
                <p:tags r:id="rId10"/>
              </p:custDataLst>
            </p:nvPr>
          </p:nvSpPr>
          <p:spPr>
            <a:xfrm flipH="1">
              <a:off x="1474" y="2296"/>
              <a:ext cx="635" cy="431"/>
            </a:xfrm>
            <a:custGeom>
              <a:avLst/>
              <a:gdLst/>
              <a:ahLst/>
              <a:cxnLst>
                <a:cxn ang="0">
                  <a:pos x="575" y="0"/>
                </a:cxn>
                <a:cxn ang="0">
                  <a:pos x="515" y="180"/>
                </a:cxn>
                <a:cxn ang="0">
                  <a:pos x="551" y="180"/>
                </a:cxn>
                <a:cxn ang="0">
                  <a:pos x="551" y="396"/>
                </a:cxn>
                <a:cxn ang="0">
                  <a:pos x="0" y="396"/>
                </a:cxn>
                <a:cxn ang="0">
                  <a:pos x="0" y="431"/>
                </a:cxn>
                <a:cxn ang="0">
                  <a:pos x="599" y="431"/>
                </a:cxn>
                <a:cxn ang="0">
                  <a:pos x="599" y="180"/>
                </a:cxn>
                <a:cxn ang="0">
                  <a:pos x="635" y="180"/>
                </a:cxn>
              </a:cxnLst>
              <a:rect l="l" t="t" r="r" b="b"/>
              <a:pathLst>
                <a:path w="21600" h="21600">
                  <a:moveTo>
                    <a:pt x="19567" y="0"/>
                  </a:moveTo>
                  <a:lnTo>
                    <a:pt x="17534" y="9032"/>
                  </a:lnTo>
                  <a:lnTo>
                    <a:pt x="18742" y="9032"/>
                  </a:lnTo>
                  <a:lnTo>
                    <a:pt x="18742" y="19852"/>
                  </a:lnTo>
                  <a:lnTo>
                    <a:pt x="0" y="19852"/>
                  </a:lnTo>
                  <a:lnTo>
                    <a:pt x="0" y="21600"/>
                  </a:lnTo>
                  <a:lnTo>
                    <a:pt x="20392" y="21600"/>
                  </a:lnTo>
                  <a:lnTo>
                    <a:pt x="20392" y="9032"/>
                  </a:lnTo>
                  <a:lnTo>
                    <a:pt x="21600" y="9032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CC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55" name="圆角矩形标注 1054"/>
          <p:cNvSpPr/>
          <p:nvPr>
            <p:custDataLst>
              <p:tags r:id="rId7"/>
            </p:custDataLst>
          </p:nvPr>
        </p:nvSpPr>
        <p:spPr>
          <a:xfrm>
            <a:off x="2352040" y="4940935"/>
            <a:ext cx="1908175" cy="647700"/>
          </a:xfrm>
          <a:prstGeom prst="wedgeRoundRectCallout">
            <a:avLst>
              <a:gd name="adj1" fmla="val 60398"/>
              <a:gd name="adj2" fmla="val -236028"/>
              <a:gd name="adj3" fmla="val 16667"/>
            </a:avLst>
          </a:prstGeom>
          <a:solidFill>
            <a:srgbClr val="FFCC66"/>
          </a:solidFill>
          <a:ln w="28575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/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保持不变</a:t>
            </a: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4152317" y="1052629"/>
            <a:ext cx="4281757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动能和势能可以相互转化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" grpId="0"/>
      <p:bldP spid="10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三、机械能守恒</a:t>
            </a:r>
          </a:p>
        </p:txBody>
      </p:sp>
      <p:pic>
        <p:nvPicPr>
          <p:cNvPr id="12291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r="10503" b="1846"/>
          <a:stretch>
            <a:fillRect/>
          </a:stretch>
        </p:blipFill>
        <p:spPr>
          <a:xfrm>
            <a:off x="695325" y="2060575"/>
            <a:ext cx="4168140" cy="247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5232400" y="2204720"/>
            <a:ext cx="5903913" cy="1660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40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部分机械能转化为其他形式的能。</a:t>
            </a:r>
          </a:p>
        </p:txBody>
      </p:sp>
      <p:sp>
        <p:nvSpPr>
          <p:cNvPr id="12293" name="TextBox 5"/>
          <p:cNvSpPr/>
          <p:nvPr>
            <p:custDataLst>
              <p:tags r:id="rId4"/>
            </p:custDataLst>
          </p:nvPr>
        </p:nvSpPr>
        <p:spPr>
          <a:xfrm>
            <a:off x="5448618" y="2128838"/>
            <a:ext cx="4830445" cy="521970"/>
          </a:xfrm>
          <a:prstGeom prst="rect">
            <a:avLst/>
          </a:prstGeom>
        </p:spPr>
        <p:txBody>
          <a:bodyPr wrap="none" fromWordArt="1" anchor="t" anchorCtr="0">
            <a:norm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冬天，用力搓手有什么感觉？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三、机械能守恒</a:t>
            </a:r>
          </a:p>
        </p:txBody>
      </p:sp>
      <p:sp>
        <p:nvSpPr>
          <p:cNvPr id="35848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12925" y="1746250"/>
            <a:ext cx="964057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只有动能和势能相互转化，机械能的总和不变，机械能守恒</a:t>
            </a: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152317" y="1052629"/>
            <a:ext cx="4281757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动能和势能可以相互转化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4605" y="3140710"/>
            <a:ext cx="2923540" cy="297307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789423" y="3428990"/>
            <a:ext cx="7681303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800"/>
              </a:spcBef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现实生活中，由于摩擦阻力的存在，动能和势能相互转化的过程中要克服摩擦力做功，部分机械能转化为其他形式的能，机械能减少。</a:t>
            </a:r>
          </a:p>
        </p:txBody>
      </p: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>
            <a:off x="3822818" y="4148861"/>
            <a:ext cx="133731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4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9550" y="2492375"/>
            <a:ext cx="119824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由于存在阻力，有部分机械能转化为其他形式的能，机械能不守恒（减小）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三、机械能守恒</a:t>
            </a:r>
          </a:p>
        </p:txBody>
      </p:sp>
      <p:sp>
        <p:nvSpPr>
          <p:cNvPr id="35848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47850" y="1484630"/>
            <a:ext cx="964057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只有动能和势能相互转化，机械能的总和不变，机械能守恒</a:t>
            </a: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187242" y="791009"/>
            <a:ext cx="4281757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动能和势能可以相互转化</a:t>
            </a:r>
          </a:p>
        </p:txBody>
      </p:sp>
      <p:sp>
        <p:nvSpPr>
          <p:cNvPr id="4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4475" y="2230755"/>
            <a:ext cx="119824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由于存在阻力，有部分机械能转化为其他形式的能，机械能不守恒（减小）</a:t>
            </a:r>
          </a:p>
        </p:txBody>
      </p:sp>
      <p:sp>
        <p:nvSpPr>
          <p:cNvPr id="7" name="TextBox 1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0740" y="2895600"/>
            <a:ext cx="11050905" cy="975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defTabSz="457200" fontAlgn="base">
              <a:lnSpc>
                <a:spcPts val="3300"/>
              </a:lnSpc>
              <a:spcAft>
                <a:spcPts val="600"/>
              </a:spcAft>
              <a:defRPr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注意</a:t>
            </a:r>
            <a:r>
              <a:rPr kumimoji="0" lang="zh-CN" altLang="en-US" sz="28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机械能守恒的条件：</a:t>
            </a:r>
            <a:endParaRPr kumimoji="0" lang="en-US" altLang="zh-CN" sz="2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457200" fontAlgn="base">
              <a:lnSpc>
                <a:spcPts val="3000"/>
              </a:lnSpc>
              <a:spcAft>
                <a:spcPct val="0"/>
              </a:spcAft>
              <a:defRPr/>
            </a:pPr>
            <a:r>
              <a:rPr lang="en-US" altLang="zh-CN" sz="20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kumimoji="0" lang="zh-CN" altLang="en-US" sz="2600" b="1" i="0" u="none" strike="noStrike" kern="1200" cap="none" spc="0" normalizeH="0" baseline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只有</a:t>
            </a:r>
            <a:r>
              <a:rPr kumimoji="0" lang="zh-CN" altLang="en-US" sz="26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动能和势能的相互转化，而没有机械能与其他形式的能的相互转化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839470" y="4014470"/>
            <a:ext cx="10778490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8290">
              <a:lnSpc>
                <a:spcPts val="3000"/>
              </a:lnSpc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/>
              </a:rPr>
              <a:t>“在光滑面上”、“不计空气阻力”等文字描述，表示没有摩擦阻力，此时机械能是守恒的。</a:t>
            </a:r>
            <a:endParaRPr lang="zh-CN" altLang="en-US" sz="26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rcRect t="10168"/>
          <a:stretch>
            <a:fillRect/>
          </a:stretch>
        </p:blipFill>
        <p:spPr>
          <a:xfrm>
            <a:off x="6240145" y="5157470"/>
            <a:ext cx="4615180" cy="1334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15415" y="5157470"/>
            <a:ext cx="4171315" cy="13347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07485" y="1412674"/>
            <a:ext cx="1107802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把一个铁锁用绳子悬挂起来，将铁锁拉到自己的鼻子附近，稳定后松手，铁锁向前摆去。想想看，铁锁摆回时会打到你的鼻子吗？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2853055"/>
            <a:ext cx="2843530" cy="2107565"/>
          </a:xfrm>
          <a:prstGeom prst="roundRect">
            <a:avLst/>
          </a:prstGeom>
        </p:spPr>
      </p:pic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3288030" y="2564765"/>
            <a:ext cx="8581390" cy="3300730"/>
          </a:xfrm>
          <a:prstGeom prst="roundRect">
            <a:avLst/>
          </a:prstGeom>
          <a:solidFill>
            <a:srgbClr val="D3ED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不会打到鼻子。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铁锁下降的过程是重力势能转化为动能，上升的过程是动能转化为重力势能。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在上升和下降的过程中，铁锁和空气之间存在摩擦，克服摩擦做功，一部分机械能转化为内能，机械能不守恒（减小），所以摆动的高度会越来越低，不会达到鼻尖的。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三、机械能守恒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三、机械能守恒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647959" y="988244"/>
            <a:ext cx="4457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人造地球卫星的机械能转化</a:t>
            </a:r>
            <a:endParaRPr lang="zh-CN" altLang="en-US" sz="2800" b="1"/>
          </a:p>
        </p:txBody>
      </p: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443953" y="2294254"/>
            <a:ext cx="4118288" cy="3444240"/>
            <a:chOff x="5568333" y="2148364"/>
            <a:chExt cx="2748575" cy="2542972"/>
          </a:xfrm>
        </p:grpSpPr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5650551" y="4396906"/>
              <a:ext cx="2342786" cy="294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人造地球卫星的轨道示意图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5568333" y="2148364"/>
              <a:ext cx="2748575" cy="2248502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871720" y="3140710"/>
            <a:ext cx="6932295" cy="1129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ctr" defTabSz="685165">
              <a:lnSpc>
                <a:spcPts val="27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卫星在大气层外运行，不受空气阻力，</a:t>
            </a:r>
          </a:p>
          <a:p>
            <a:pPr indent="457200" algn="ctr" defTabSz="685165">
              <a:lnSpc>
                <a:spcPts val="27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只有动能和势能的转化，</a:t>
            </a:r>
          </a:p>
          <a:p>
            <a:pPr indent="457200" algn="ctr" defTabSz="685165">
              <a:lnSpc>
                <a:spcPts val="27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因此机械能守恒。</a:t>
            </a: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8760460" y="188595"/>
            <a:ext cx="1367790" cy="57594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三、机械能守恒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647959" y="988244"/>
            <a:ext cx="4457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人造地球卫星的机械能转化</a:t>
            </a:r>
            <a:endParaRPr lang="zh-CN" altLang="en-US" sz="2800" b="1"/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8760460" y="188595"/>
            <a:ext cx="1367790" cy="57594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>
            <p:custDataLst>
              <p:tags r:id="rId4"/>
            </p:custDataLst>
          </p:nvPr>
        </p:nvSpPr>
        <p:spPr>
          <a:xfrm>
            <a:off x="4655820" y="1772603"/>
            <a:ext cx="1785938" cy="500063"/>
          </a:xfrm>
          <a:prstGeom prst="rect">
            <a:avLst/>
          </a:prstGeom>
          <a:solidFill>
            <a:srgbClr val="F7FCFD"/>
          </a:solidFill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en-US" altLang="zh-CN" sz="2400" b="1" strike="noStrike" noProof="1">
              <a:solidFill>
                <a:srgbClr val="000000"/>
              </a:solidFill>
            </a:endParaRPr>
          </a:p>
          <a:p>
            <a:pPr fontAlgn="base"/>
            <a:endParaRPr lang="en-US" altLang="zh-CN" strike="noStrike" noProof="1"/>
          </a:p>
          <a:p>
            <a:pPr fontAlgn="base"/>
            <a:endParaRPr lang="zh-CN" altLang="en-US" strike="noStrike" noProof="1"/>
          </a:p>
        </p:txBody>
      </p:sp>
      <p:pic>
        <p:nvPicPr>
          <p:cNvPr id="16386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335280" y="2948305"/>
            <a:ext cx="4929188" cy="3602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TextBox 10"/>
          <p:cNvSpPr txBox="1"/>
          <p:nvPr>
            <p:custDataLst>
              <p:tags r:id="rId6"/>
            </p:custDataLst>
          </p:nvPr>
        </p:nvSpPr>
        <p:spPr>
          <a:xfrm>
            <a:off x="166370" y="1810385"/>
            <a:ext cx="11072813" cy="783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indent="457200" algn="l" defTabSz="685165">
              <a:lnSpc>
                <a:spcPts val="27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在轨运行的人造地球卫星机械能守恒，它在________的速度较大。</a:t>
            </a:r>
          </a:p>
          <a:p>
            <a:pPr lvl="0" indent="457200" algn="l" defTabSz="685165">
              <a:lnSpc>
                <a:spcPts val="27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（选填“近地点”或“远地点”）</a:t>
            </a:r>
          </a:p>
        </p:txBody>
      </p:sp>
      <p:sp>
        <p:nvSpPr>
          <p:cNvPr id="2" name="TextBox 7"/>
          <p:cNvSpPr txBox="1"/>
          <p:nvPr>
            <p:custDataLst>
              <p:tags r:id="rId7"/>
            </p:custDataLst>
          </p:nvPr>
        </p:nvSpPr>
        <p:spPr>
          <a:xfrm>
            <a:off x="8760460" y="2926398"/>
            <a:ext cx="936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不变</a:t>
            </a:r>
          </a:p>
        </p:txBody>
      </p:sp>
      <p:grpSp>
        <p:nvGrpSpPr>
          <p:cNvPr id="26" name="组合 25"/>
          <p:cNvGrpSpPr/>
          <p:nvPr>
            <p:custDataLst>
              <p:tags r:id="rId8"/>
            </p:custDataLst>
          </p:nvPr>
        </p:nvGrpSpPr>
        <p:grpSpPr>
          <a:xfrm>
            <a:off x="6554470" y="3031173"/>
            <a:ext cx="4825365" cy="873125"/>
            <a:chOff x="6528048" y="1912848"/>
            <a:chExt cx="4825530" cy="873800"/>
          </a:xfrm>
        </p:grpSpPr>
        <p:sp>
          <p:nvSpPr>
            <p:cNvPr id="16392" name="TextBox 6"/>
            <p:cNvSpPr txBox="1"/>
            <p:nvPr>
              <p:custDataLst>
                <p:tags r:id="rId34"/>
              </p:custDataLst>
            </p:nvPr>
          </p:nvSpPr>
          <p:spPr>
            <a:xfrm>
              <a:off x="6528048" y="2348795"/>
              <a:ext cx="4825530" cy="4378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indent="457200" algn="l" defTabSz="685165">
                <a:lnSpc>
                  <a:spcPts val="2700"/>
                </a:lnSpc>
                <a:buClrTx/>
                <a:buSzTx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动能=总机械能-重力势能</a:t>
              </a:r>
            </a:p>
          </p:txBody>
        </p:sp>
        <p:cxnSp>
          <p:nvCxnSpPr>
            <p:cNvPr id="4" name="直接箭头连接符 3"/>
            <p:cNvCxnSpPr/>
            <p:nvPr>
              <p:custDataLst>
                <p:tags r:id="rId35"/>
              </p:custDataLst>
            </p:nvPr>
          </p:nvCxnSpPr>
          <p:spPr>
            <a:xfrm flipH="1">
              <a:off x="7248128" y="1912848"/>
              <a:ext cx="0" cy="52322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</p:grpSp>
      <p:sp>
        <p:nvSpPr>
          <p:cNvPr id="5" name="TextBox 11"/>
          <p:cNvSpPr txBox="1"/>
          <p:nvPr>
            <p:custDataLst>
              <p:tags r:id="rId9"/>
            </p:custDataLst>
          </p:nvPr>
        </p:nvSpPr>
        <p:spPr>
          <a:xfrm>
            <a:off x="5447983" y="3068638"/>
            <a:ext cx="1584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indent="457200" algn="l" defTabSz="685165">
              <a:lnSpc>
                <a:spcPts val="27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分析：</a:t>
            </a:r>
          </a:p>
        </p:txBody>
      </p:sp>
      <p:cxnSp>
        <p:nvCxnSpPr>
          <p:cNvPr id="11" name="直接箭头连接符 10"/>
          <p:cNvCxnSpPr/>
          <p:nvPr>
            <p:custDataLst>
              <p:tags r:id="rId10"/>
            </p:custDataLst>
          </p:nvPr>
        </p:nvCxnSpPr>
        <p:spPr>
          <a:xfrm flipH="1">
            <a:off x="8425180" y="3830638"/>
            <a:ext cx="0" cy="503238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6" name="TextBox 15"/>
          <p:cNvSpPr txBox="1"/>
          <p:nvPr>
            <p:custDataLst>
              <p:tags r:id="rId11"/>
            </p:custDataLst>
          </p:nvPr>
        </p:nvSpPr>
        <p:spPr>
          <a:xfrm>
            <a:off x="8064818" y="4324350"/>
            <a:ext cx="936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不变</a:t>
            </a:r>
          </a:p>
        </p:txBody>
      </p:sp>
      <p:sp>
        <p:nvSpPr>
          <p:cNvPr id="19" name="TextBox 16"/>
          <p:cNvSpPr txBox="1"/>
          <p:nvPr>
            <p:custDataLst>
              <p:tags r:id="rId12"/>
            </p:custDataLst>
          </p:nvPr>
        </p:nvSpPr>
        <p:spPr>
          <a:xfrm>
            <a:off x="8328660" y="4323715"/>
            <a:ext cx="3653790" cy="4375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indent="457200" algn="l" defTabSz="685165">
              <a:lnSpc>
                <a:spcPts val="27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与质量、高度有关</a:t>
            </a:r>
          </a:p>
        </p:txBody>
      </p:sp>
      <p:cxnSp>
        <p:nvCxnSpPr>
          <p:cNvPr id="20" name="直接箭头连接符 19"/>
          <p:cNvCxnSpPr/>
          <p:nvPr>
            <p:custDataLst>
              <p:tags r:id="rId13"/>
            </p:custDataLst>
          </p:nvPr>
        </p:nvCxnSpPr>
        <p:spPr>
          <a:xfrm flipH="1">
            <a:off x="9506585" y="4743450"/>
            <a:ext cx="0" cy="503238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1" name="TextBox 18"/>
          <p:cNvSpPr txBox="1"/>
          <p:nvPr>
            <p:custDataLst>
              <p:tags r:id="rId14"/>
            </p:custDataLst>
          </p:nvPr>
        </p:nvSpPr>
        <p:spPr>
          <a:xfrm>
            <a:off x="8930323" y="5246688"/>
            <a:ext cx="936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不变</a:t>
            </a:r>
          </a:p>
        </p:txBody>
      </p:sp>
      <p:cxnSp>
        <p:nvCxnSpPr>
          <p:cNvPr id="22" name="直接箭头连接符 21"/>
          <p:cNvCxnSpPr/>
          <p:nvPr>
            <p:custDataLst>
              <p:tags r:id="rId15"/>
            </p:custDataLst>
          </p:nvPr>
        </p:nvCxnSpPr>
        <p:spPr>
          <a:xfrm flipH="1">
            <a:off x="11051858" y="4836160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10367645" y="5320348"/>
            <a:ext cx="18973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近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地点小于</a:t>
            </a: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远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地点</a:t>
            </a:r>
          </a:p>
        </p:txBody>
      </p:sp>
      <p:cxnSp>
        <p:nvCxnSpPr>
          <p:cNvPr id="24" name="直接箭头连接符 23"/>
          <p:cNvCxnSpPr/>
          <p:nvPr>
            <p:custDataLst>
              <p:tags r:id="rId17"/>
            </p:custDataLst>
          </p:nvPr>
        </p:nvCxnSpPr>
        <p:spPr>
          <a:xfrm flipH="1">
            <a:off x="10010458" y="3899535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5" name="文本框 24"/>
          <p:cNvSpPr txBox="1"/>
          <p:nvPr>
            <p:custDataLst>
              <p:tags r:id="rId18"/>
            </p:custDataLst>
          </p:nvPr>
        </p:nvSpPr>
        <p:spPr>
          <a:xfrm>
            <a:off x="6671945" y="5247323"/>
            <a:ext cx="181610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近地点大于</a:t>
            </a: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远地点</a:t>
            </a:r>
          </a:p>
        </p:txBody>
      </p:sp>
      <p:cxnSp>
        <p:nvCxnSpPr>
          <p:cNvPr id="27" name="直接箭头连接符 26"/>
          <p:cNvCxnSpPr/>
          <p:nvPr>
            <p:custDataLst>
              <p:tags r:id="rId19"/>
            </p:custDataLst>
          </p:nvPr>
        </p:nvCxnSpPr>
        <p:spPr>
          <a:xfrm flipH="1">
            <a:off x="7248525" y="3860800"/>
            <a:ext cx="26035" cy="129667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687070" y="6404610"/>
            <a:ext cx="21672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重力势能大</a:t>
            </a:r>
          </a:p>
        </p:txBody>
      </p:sp>
      <p:sp>
        <p:nvSpPr>
          <p:cNvPr id="29" name="文本框 28"/>
          <p:cNvSpPr txBox="1"/>
          <p:nvPr>
            <p:custDataLst>
              <p:tags r:id="rId21"/>
            </p:custDataLst>
          </p:nvPr>
        </p:nvSpPr>
        <p:spPr>
          <a:xfrm>
            <a:off x="4287520" y="3405505"/>
            <a:ext cx="21101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重力势能小</a:t>
            </a:r>
          </a:p>
        </p:txBody>
      </p:sp>
      <p:sp>
        <p:nvSpPr>
          <p:cNvPr id="30" name="文本框 29"/>
          <p:cNvSpPr txBox="1"/>
          <p:nvPr>
            <p:custDataLst>
              <p:tags r:id="rId22"/>
            </p:custDataLst>
          </p:nvPr>
        </p:nvSpPr>
        <p:spPr>
          <a:xfrm>
            <a:off x="3124200" y="2618740"/>
            <a:ext cx="12623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动能大</a:t>
            </a:r>
          </a:p>
        </p:txBody>
      </p:sp>
      <p:sp>
        <p:nvSpPr>
          <p:cNvPr id="31" name="文本框 30"/>
          <p:cNvSpPr txBox="1"/>
          <p:nvPr>
            <p:custDataLst>
              <p:tags r:id="rId23"/>
            </p:custDataLst>
          </p:nvPr>
        </p:nvSpPr>
        <p:spPr>
          <a:xfrm>
            <a:off x="640080" y="5575935"/>
            <a:ext cx="13296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动能小</a:t>
            </a:r>
          </a:p>
        </p:txBody>
      </p:sp>
      <p:grpSp>
        <p:nvGrpSpPr>
          <p:cNvPr id="32" name="组合 31"/>
          <p:cNvGrpSpPr/>
          <p:nvPr>
            <p:custDataLst>
              <p:tags r:id="rId24"/>
            </p:custDataLst>
          </p:nvPr>
        </p:nvGrpSpPr>
        <p:grpSpPr>
          <a:xfrm>
            <a:off x="5588636" y="1700531"/>
            <a:ext cx="5650865" cy="4974590"/>
            <a:chOff x="5561348" y="582935"/>
            <a:chExt cx="5651357" cy="4974541"/>
          </a:xfrm>
        </p:grpSpPr>
        <p:sp>
          <p:nvSpPr>
            <p:cNvPr id="16411" name="TextBox 30"/>
            <p:cNvSpPr txBox="1"/>
            <p:nvPr>
              <p:custDataLst>
                <p:tags r:id="rId32"/>
              </p:custDataLst>
            </p:nvPr>
          </p:nvSpPr>
          <p:spPr>
            <a:xfrm>
              <a:off x="5561348" y="5119965"/>
              <a:ext cx="5651357" cy="4375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indent="457200" algn="l" defTabSz="685165">
                <a:lnSpc>
                  <a:spcPts val="2700"/>
                </a:lnSpc>
                <a:buClrTx/>
                <a:buSzTx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结论：近地点速度较大</a:t>
              </a:r>
            </a:p>
          </p:txBody>
        </p:sp>
        <p:sp>
          <p:nvSpPr>
            <p:cNvPr id="16412" name="TextBox 32"/>
            <p:cNvSpPr txBox="1"/>
            <p:nvPr>
              <p:custDataLst>
                <p:tags r:id="rId33"/>
              </p:custDataLst>
            </p:nvPr>
          </p:nvSpPr>
          <p:spPr>
            <a:xfrm>
              <a:off x="7148985" y="582935"/>
              <a:ext cx="1992169" cy="4375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indent="457200" algn="l" defTabSz="685165">
                <a:lnSpc>
                  <a:spcPts val="2700"/>
                </a:lnSpc>
                <a:buClrTx/>
                <a:buSzTx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近地点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25"/>
            </p:custDataLst>
          </p:nvPr>
        </p:nvGrpSpPr>
        <p:grpSpPr>
          <a:xfrm>
            <a:off x="5447983" y="2222818"/>
            <a:ext cx="6073775" cy="809988"/>
            <a:chOff x="5709716" y="1124744"/>
            <a:chExt cx="6074916" cy="810028"/>
          </a:xfrm>
        </p:grpSpPr>
        <p:sp>
          <p:nvSpPr>
            <p:cNvPr id="16415" name="TextBox 5"/>
            <p:cNvSpPr txBox="1"/>
            <p:nvPr>
              <p:custDataLst>
                <p:tags r:id="rId30"/>
              </p:custDataLst>
            </p:nvPr>
          </p:nvSpPr>
          <p:spPr>
            <a:xfrm>
              <a:off x="5709716" y="1412776"/>
              <a:ext cx="6074916" cy="5219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indent="457200" algn="l" defTabSz="685165">
                <a:lnSpc>
                  <a:spcPts val="2700"/>
                </a:lnSpc>
                <a:buClrTx/>
                <a:buSzTx/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原理：动能大小与质量、速度有关</a:t>
              </a:r>
            </a:p>
          </p:txBody>
        </p:sp>
        <p:cxnSp>
          <p:nvCxnSpPr>
            <p:cNvPr id="35" name="直接箭头连接符 34"/>
            <p:cNvCxnSpPr/>
            <p:nvPr>
              <p:custDataLst>
                <p:tags r:id="rId31"/>
              </p:custDataLst>
            </p:nvPr>
          </p:nvCxnSpPr>
          <p:spPr>
            <a:xfrm>
              <a:off x="9264352" y="1124744"/>
              <a:ext cx="864096" cy="36004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</p:grpSp>
      <p:grpSp>
        <p:nvGrpSpPr>
          <p:cNvPr id="43" name="组合 42"/>
          <p:cNvGrpSpPr/>
          <p:nvPr>
            <p:custDataLst>
              <p:tags r:id="rId26"/>
            </p:custDataLst>
          </p:nvPr>
        </p:nvGrpSpPr>
        <p:grpSpPr>
          <a:xfrm>
            <a:off x="1490345" y="3189923"/>
            <a:ext cx="2846388" cy="3071812"/>
            <a:chOff x="1462890" y="2087992"/>
            <a:chExt cx="2921448" cy="3055520"/>
          </a:xfrm>
        </p:grpSpPr>
        <p:cxnSp>
          <p:nvCxnSpPr>
            <p:cNvPr id="38" name="直接连接符 37"/>
            <p:cNvCxnSpPr/>
            <p:nvPr>
              <p:custDataLst>
                <p:tags r:id="rId28"/>
              </p:custDataLst>
            </p:nvPr>
          </p:nvCxnSpPr>
          <p:spPr>
            <a:xfrm flipH="1">
              <a:off x="4024298" y="2087992"/>
              <a:ext cx="360040" cy="340876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29"/>
              </p:custDataLst>
            </p:nvPr>
          </p:nvCxnSpPr>
          <p:spPr>
            <a:xfrm flipH="1">
              <a:off x="1462890" y="4042731"/>
              <a:ext cx="1176726" cy="1100781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</p:grpSp>
      <p:sp>
        <p:nvSpPr>
          <p:cNvPr id="34" name="矩形 33"/>
          <p:cNvSpPr/>
          <p:nvPr>
            <p:custDataLst>
              <p:tags r:id="rId27"/>
            </p:custDataLst>
          </p:nvPr>
        </p:nvSpPr>
        <p:spPr>
          <a:xfrm>
            <a:off x="6843395" y="2468880"/>
            <a:ext cx="4535488" cy="936625"/>
          </a:xfrm>
          <a:prstGeom prst="rect">
            <a:avLst/>
          </a:prstGeom>
          <a:noFill/>
          <a:ln w="50800" cap="flat" cmpd="sng" algn="ctr">
            <a:solidFill>
              <a:srgbClr val="FF33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ln>
                <a:solidFill>
                  <a:srgbClr val="FF0066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/>
      <p:bldP spid="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组合 12312"/>
          <p:cNvGrpSpPr/>
          <p:nvPr>
            <p:custDataLst>
              <p:tags r:id="rId1"/>
            </p:custDataLst>
          </p:nvPr>
        </p:nvGrpSpPr>
        <p:grpSpPr>
          <a:xfrm>
            <a:off x="407670" y="1699895"/>
            <a:ext cx="5112266" cy="2737217"/>
            <a:chOff x="249" y="958"/>
            <a:chExt cx="5284" cy="2889"/>
          </a:xfrm>
        </p:grpSpPr>
        <p:pic>
          <p:nvPicPr>
            <p:cNvPr id="20482" name="图片 12307" descr="歼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49" y="958"/>
              <a:ext cx="5284" cy="2889"/>
            </a:xfrm>
            <a:prstGeom prst="roundRect">
              <a:avLst/>
            </a:prstGeom>
          </p:spPr>
        </p:pic>
        <p:sp>
          <p:nvSpPr>
            <p:cNvPr id="20483" name="文本框 12309"/>
            <p:cNvSpPr txBox="1"/>
            <p:nvPr>
              <p:custDataLst>
                <p:tags r:id="rId7"/>
              </p:custDataLst>
            </p:nvPr>
          </p:nvSpPr>
          <p:spPr>
            <a:xfrm>
              <a:off x="328" y="1029"/>
              <a:ext cx="2321" cy="536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飞行中的飞机</a:t>
              </a:r>
            </a:p>
          </p:txBody>
        </p:sp>
      </p:grpSp>
      <p:sp>
        <p:nvSpPr>
          <p:cNvPr id="12309" name="文本框 12308"/>
          <p:cNvSpPr txBox="1"/>
          <p:nvPr>
            <p:custDataLst>
              <p:tags r:id="rId2"/>
            </p:custDataLst>
          </p:nvPr>
        </p:nvSpPr>
        <p:spPr>
          <a:xfrm>
            <a:off x="513088" y="4509134"/>
            <a:ext cx="5341938" cy="107721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飞行中的飞机具有动能和重力势能</a:t>
            </a:r>
          </a:p>
        </p:txBody>
      </p:sp>
      <p:pic>
        <p:nvPicPr>
          <p:cNvPr id="22531" name="图片 39943"/>
          <p:cNvPicPr/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56341" y="1699259"/>
            <a:ext cx="5040173" cy="2737216"/>
          </a:xfrm>
          <a:prstGeom prst="roundRect">
            <a:avLst/>
          </a:prstGeom>
        </p:spPr>
      </p:pic>
      <p:sp>
        <p:nvSpPr>
          <p:cNvPr id="2" name="文本框 12309"/>
          <p:cNvSpPr txBox="1"/>
          <p:nvPr>
            <p:custDataLst>
              <p:tags r:id="rId4"/>
            </p:custDataLst>
          </p:nvPr>
        </p:nvSpPr>
        <p:spPr>
          <a:xfrm>
            <a:off x="6671984" y="1760835"/>
            <a:ext cx="2146600" cy="46037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4F9F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跳水运动员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816090" y="4509135"/>
            <a:ext cx="463296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跳水运动员具有动能和重力势能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9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四、风能和水能的利用</a:t>
            </a:r>
          </a:p>
        </p:txBody>
      </p:sp>
      <p:pic>
        <p:nvPicPr>
          <p:cNvPr id="4" name="Picture 5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0"/>
          <a:stretch>
            <a:fillRect/>
          </a:stretch>
        </p:blipFill>
        <p:spPr bwMode="auto">
          <a:xfrm>
            <a:off x="1188481" y="2708957"/>
            <a:ext cx="2260781" cy="1365247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1770" y="1587183"/>
            <a:ext cx="1169289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ctr" defTabSz="914400" rtl="0" fontAlgn="base" latinLnBrk="0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从能量的角度来看，自然界的流水和风都是具有大量的机械能。</a:t>
            </a:r>
          </a:p>
        </p:txBody>
      </p:sp>
      <p:pic>
        <p:nvPicPr>
          <p:cNvPr id="12" name="图片 1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575844" y="2748586"/>
            <a:ext cx="2241925" cy="136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94" y="2745154"/>
            <a:ext cx="2241924" cy="1365246"/>
          </a:xfrm>
          <a:prstGeom prst="rect">
            <a:avLst/>
          </a:prstGeom>
        </p:spPr>
      </p:pic>
      <p:pic>
        <p:nvPicPr>
          <p:cNvPr id="13" name="图片 1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8614753" y="2748585"/>
            <a:ext cx="2252835" cy="136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四、风能和水能的利用</a:t>
            </a: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71775" y="1196551"/>
            <a:ext cx="2624656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水能的利用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623570" y="2564765"/>
            <a:ext cx="428307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早在1900多年前，我们的祖先就制造了木制的水轮，让流水冲击水轮转动，用来汲水、磨粉、碾谷。</a:t>
            </a:r>
          </a:p>
        </p:txBody>
      </p:sp>
      <p:pic>
        <p:nvPicPr>
          <p:cNvPr id="10" name="图片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6199" y="2691896"/>
            <a:ext cx="2118499" cy="17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936" y="2709010"/>
            <a:ext cx="2084824" cy="17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内容占位符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7270" y="4587240"/>
            <a:ext cx="45878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《天工开物》中绘制的水磨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四、风能和水能的利用</a:t>
            </a: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71775" y="1196551"/>
            <a:ext cx="2624656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水能的利用</a:t>
            </a: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 bwMode="auto">
          <a:xfrm>
            <a:off x="1571625" y="2246313"/>
            <a:ext cx="982789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eaLnBrk="0" hangingPunct="0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通过水轮机带动发电机，可以将水的机械能转化为电能。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922346" y="3213224"/>
            <a:ext cx="2881909" cy="177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4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661" y="3213224"/>
            <a:ext cx="2725018" cy="17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>
            <p:custDataLst>
              <p:tags r:id="rId6"/>
            </p:custDataLst>
          </p:nvPr>
        </p:nvSpPr>
        <p:spPr bwMode="auto">
          <a:xfrm>
            <a:off x="5880100" y="4964113"/>
            <a:ext cx="334708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eaLnBrk="0" hangingPunct="0">
              <a:buClrTx/>
              <a:buSzTx/>
            </a:pPr>
            <a:r>
              <a:rPr lang="zh-CN" altLang="en-US" sz="20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中国江厦潮汐发电站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879952" y="3213224"/>
            <a:ext cx="2615962" cy="16971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832215" y="3215005"/>
            <a:ext cx="2919386" cy="16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9302750" y="4986020"/>
            <a:ext cx="22231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 eaLnBrk="0" hangingPunct="0">
              <a:buClrTx/>
              <a:buSzTx/>
            </a:pPr>
            <a:r>
              <a:rPr lang="zh-CN" altLang="en-US" sz="20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长江三峡水电站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四、风能和水能的利用</a:t>
            </a: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71775" y="1196551"/>
            <a:ext cx="2624656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风能的利用</a:t>
            </a: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 bwMode="auto">
          <a:xfrm>
            <a:off x="1919605" y="2132965"/>
            <a:ext cx="888682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eaLnBrk="0" hangingPunct="0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我国早在2000多年前就开始利用利用风驱动帆船航行，至少在1700多年前已经开始利用风车做功。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63800" y="3356717"/>
            <a:ext cx="2657772" cy="19386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28296" y="3356717"/>
            <a:ext cx="2726541" cy="193864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四、风能和水能的利用</a:t>
            </a: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71775" y="1196551"/>
            <a:ext cx="2624656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风能的利用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871855" y="3336290"/>
            <a:ext cx="20345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风力发电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下箭头标注 33796"/>
          <p:cNvSpPr/>
          <p:nvPr>
            <p:custDataLst>
              <p:tags r:id="rId4"/>
            </p:custDataLst>
          </p:nvPr>
        </p:nvSpPr>
        <p:spPr>
          <a:xfrm>
            <a:off x="3188083" y="2396329"/>
            <a:ext cx="1572988" cy="784358"/>
          </a:xfrm>
          <a:prstGeom prst="downArrowCallout">
            <a:avLst>
              <a:gd name="adj1" fmla="val 44130"/>
              <a:gd name="adj2" fmla="val 44130"/>
              <a:gd name="adj3" fmla="val 16666"/>
              <a:gd name="adj4" fmla="val 66667"/>
            </a:avLst>
          </a:prstGeom>
          <a:solidFill>
            <a:srgbClr val="0070C0"/>
          </a:solidFill>
          <a:ln w="9525" cap="flat" cmpd="sng">
            <a:solidFill>
              <a:sysClr val="windowText" lastClr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145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流程图: 过程 12"/>
          <p:cNvSpPr/>
          <p:nvPr>
            <p:custDataLst>
              <p:tags r:id="rId5"/>
            </p:custDataLst>
          </p:nvPr>
        </p:nvSpPr>
        <p:spPr>
          <a:xfrm>
            <a:off x="3181666" y="3979570"/>
            <a:ext cx="1572988" cy="508468"/>
          </a:xfrm>
          <a:prstGeom prst="flowChartProcess">
            <a:avLst/>
          </a:prstGeom>
          <a:solidFill>
            <a:srgbClr val="0070C0"/>
          </a:solidFill>
          <a:ln w="9525" cap="flat" cmpd="sng">
            <a:solidFill>
              <a:sysClr val="windowText" lastClr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145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542456" y="2432613"/>
            <a:ext cx="851405" cy="460375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风能</a:t>
            </a:r>
          </a:p>
        </p:txBody>
      </p:sp>
      <p:sp>
        <p:nvSpPr>
          <p:cNvPr id="15" name="下箭头标注 33799"/>
          <p:cNvSpPr/>
          <p:nvPr>
            <p:custDataLst>
              <p:tags r:id="rId7"/>
            </p:custDataLst>
          </p:nvPr>
        </p:nvSpPr>
        <p:spPr>
          <a:xfrm>
            <a:off x="3181665" y="3187482"/>
            <a:ext cx="1572988" cy="759119"/>
          </a:xfrm>
          <a:prstGeom prst="downArrowCallout">
            <a:avLst>
              <a:gd name="adj1" fmla="val 44131"/>
              <a:gd name="adj2" fmla="val 44131"/>
              <a:gd name="adj3" fmla="val 16666"/>
              <a:gd name="adj4" fmla="val 66667"/>
            </a:avLst>
          </a:prstGeom>
          <a:solidFill>
            <a:srgbClr val="0070C0"/>
          </a:solidFill>
          <a:ln w="9525" cap="flat" cmpd="sng">
            <a:solidFill>
              <a:sysClr val="windowText" lastClr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145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3101975" y="3206115"/>
            <a:ext cx="1769745" cy="4603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vert="horz" wrap="square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桨叶的动能</a:t>
            </a: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3484661" y="4033749"/>
            <a:ext cx="973416" cy="460375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电能</a:t>
            </a:r>
            <a:endParaRPr lang="zh-CN" altLang="en-US" sz="20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1199515" y="5085080"/>
            <a:ext cx="1044257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风力发电的原理，是利用风吹动风车叶片旋转，将风能转化为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风车叶片的动能，再通过发电机或其他机器将动能转化为电能。</a:t>
            </a:r>
          </a:p>
        </p:txBody>
      </p:sp>
      <p:grpSp>
        <p:nvGrpSpPr>
          <p:cNvPr id="4" name="组合 3"/>
          <p:cNvGrpSpPr/>
          <p:nvPr>
            <p:custDataLst>
              <p:tags r:id="rId11"/>
            </p:custDataLst>
          </p:nvPr>
        </p:nvGrpSpPr>
        <p:grpSpPr>
          <a:xfrm>
            <a:off x="5375031" y="1989005"/>
            <a:ext cx="6106042" cy="2549290"/>
            <a:chOff x="643298" y="2129251"/>
            <a:chExt cx="4994024" cy="2232822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643298" y="2129251"/>
              <a:ext cx="4994024" cy="223282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3"/>
              </p:custDataLst>
            </p:nvPr>
          </p:nvSpPr>
          <p:spPr>
            <a:xfrm>
              <a:off x="4548330" y="2129251"/>
              <a:ext cx="1033517" cy="403224"/>
            </a:xfrm>
            <a:prstGeom prst="rect">
              <a:avLst/>
            </a:prstGeom>
            <a:solidFill>
              <a:srgbClr val="025EA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风车田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四、风能和水能的利用</a:t>
            </a:r>
          </a:p>
        </p:txBody>
      </p:sp>
      <p:sp>
        <p:nvSpPr>
          <p:cNvPr id="43009" name="TextBox 2"/>
          <p:cNvSpPr txBox="1"/>
          <p:nvPr>
            <p:custDataLst>
              <p:tags r:id="rId2"/>
            </p:custDataLst>
          </p:nvPr>
        </p:nvSpPr>
        <p:spPr>
          <a:xfrm>
            <a:off x="983615" y="1405573"/>
            <a:ext cx="7888288" cy="6299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　　</a:t>
            </a:r>
          </a:p>
        </p:txBody>
      </p:sp>
      <p:sp>
        <p:nvSpPr>
          <p:cNvPr id="5" name="Text Box 4"/>
          <p:cNvSpPr txBox="1"/>
          <p:nvPr>
            <p:custDataLst>
              <p:tags r:id="rId3"/>
            </p:custDataLst>
          </p:nvPr>
        </p:nvSpPr>
        <p:spPr>
          <a:xfrm>
            <a:off x="1055370" y="1435100"/>
            <a:ext cx="7920038" cy="5340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1.水能和风能是机械能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711222" y="5661441"/>
            <a:ext cx="1261884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水电站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/>
          <a:stretch>
            <a:fillRect/>
          </a:stretch>
        </p:blipFill>
        <p:spPr>
          <a:xfrm>
            <a:off x="1559560" y="2936240"/>
            <a:ext cx="3734435" cy="2548890"/>
          </a:xfrm>
          <a:prstGeom prst="round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2853055"/>
            <a:ext cx="3507105" cy="2600960"/>
          </a:xfrm>
          <a:prstGeom prst="roundRect">
            <a:avLst/>
          </a:prstGeom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7032232" y="5661726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风力发电</a:t>
            </a:r>
          </a:p>
        </p:txBody>
      </p:sp>
      <p:sp>
        <p:nvSpPr>
          <p:cNvPr id="47105" name="Text Box 4"/>
          <p:cNvSpPr txBox="1"/>
          <p:nvPr>
            <p:custDataLst>
              <p:tags r:id="rId8"/>
            </p:custDataLst>
          </p:nvPr>
        </p:nvSpPr>
        <p:spPr>
          <a:xfrm>
            <a:off x="1055370" y="2035810"/>
            <a:ext cx="8289925" cy="5708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2.在水（风）力发电站，水（风）的机械能转化为电能。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0" grpId="0"/>
      <p:bldP spid="4710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</a:p>
        </p:txBody>
      </p:sp>
      <p:sp>
        <p:nvSpPr>
          <p:cNvPr id="44" name="矩形 43"/>
          <p:cNvSpPr/>
          <p:nvPr>
            <p:custDataLst>
              <p:tags r:id="rId2"/>
            </p:custDataLst>
          </p:nvPr>
        </p:nvSpPr>
        <p:spPr>
          <a:xfrm>
            <a:off x="3029900" y="4486821"/>
            <a:ext cx="89535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应用</a:t>
            </a: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3205394" y="5176246"/>
            <a:ext cx="972679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27" name="矩形 26"/>
          <p:cNvSpPr/>
          <p:nvPr>
            <p:custDataLst>
              <p:tags r:id="rId4"/>
            </p:custDataLst>
          </p:nvPr>
        </p:nvSpPr>
        <p:spPr>
          <a:xfrm>
            <a:off x="3000796" y="2796587"/>
            <a:ext cx="89535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转化</a:t>
            </a:r>
          </a:p>
        </p:txBody>
      </p:sp>
      <p:sp>
        <p:nvSpPr>
          <p:cNvPr id="36" name="矩形 35"/>
          <p:cNvSpPr/>
          <p:nvPr>
            <p:custDataLst>
              <p:tags r:id="rId5"/>
            </p:custDataLst>
          </p:nvPr>
        </p:nvSpPr>
        <p:spPr>
          <a:xfrm>
            <a:off x="3000796" y="1217545"/>
            <a:ext cx="89535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分类</a:t>
            </a:r>
          </a:p>
        </p:txBody>
      </p: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661741" y="1597821"/>
            <a:ext cx="10718588" cy="3813852"/>
            <a:chOff x="398851" y="1547021"/>
            <a:chExt cx="10718588" cy="3813852"/>
          </a:xfrm>
        </p:grpSpPr>
        <p:grpSp>
          <p:nvGrpSpPr>
            <p:cNvPr id="26" name="组合 25"/>
            <p:cNvGrpSpPr/>
            <p:nvPr>
              <p:custDataLst>
                <p:tags r:id="rId9"/>
              </p:custDataLst>
            </p:nvPr>
          </p:nvGrpSpPr>
          <p:grpSpPr>
            <a:xfrm>
              <a:off x="398851" y="1547021"/>
              <a:ext cx="10718588" cy="3813852"/>
              <a:chOff x="396268" y="1566012"/>
              <a:chExt cx="10718588" cy="3813852"/>
            </a:xfrm>
          </p:grpSpPr>
          <p:sp>
            <p:nvSpPr>
              <p:cNvPr id="28" name="圆角矩形 27"/>
              <p:cNvSpPr/>
              <p:nvPr>
                <p:custDataLst>
                  <p:tags r:id="rId12"/>
                </p:custDataLst>
              </p:nvPr>
            </p:nvSpPr>
            <p:spPr>
              <a:xfrm>
                <a:off x="396268" y="2997937"/>
                <a:ext cx="1631315" cy="68326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28575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wrap="square" rtlCol="0" anchor="ctr" anchorCtr="1">
                <a:no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机械能</a:t>
                </a:r>
              </a:p>
            </p:txBody>
          </p:sp>
          <p:sp>
            <p:nvSpPr>
              <p:cNvPr id="29" name="左大括号 28"/>
              <p:cNvSpPr/>
              <p:nvPr>
                <p:custDataLst>
                  <p:tags r:id="rId13"/>
                </p:custDataLst>
              </p:nvPr>
            </p:nvSpPr>
            <p:spPr>
              <a:xfrm>
                <a:off x="2267826" y="1829220"/>
                <a:ext cx="672095" cy="3315217"/>
              </a:xfrm>
              <a:prstGeom prst="leftBrace">
                <a:avLst>
                  <a:gd name="adj1" fmla="val 0"/>
                  <a:gd name="adj2" fmla="val 48095"/>
                </a:avLst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30" name="圆角矩形 29"/>
              <p:cNvSpPr/>
              <p:nvPr>
                <p:custDataLst>
                  <p:tags r:id="rId14"/>
                </p:custDataLst>
              </p:nvPr>
            </p:nvSpPr>
            <p:spPr>
              <a:xfrm>
                <a:off x="3912600" y="4859164"/>
                <a:ext cx="3425278" cy="52070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水能和风能的利用</a:t>
                </a:r>
              </a:p>
            </p:txBody>
          </p:sp>
          <p:sp>
            <p:nvSpPr>
              <p:cNvPr id="31" name="圆角矩形 30"/>
              <p:cNvSpPr/>
              <p:nvPr>
                <p:custDataLst>
                  <p:tags r:id="rId15"/>
                </p:custDataLst>
              </p:nvPr>
            </p:nvSpPr>
            <p:spPr>
              <a:xfrm>
                <a:off x="4102890" y="3638081"/>
                <a:ext cx="4812320" cy="574675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动能和弹性势能的相互转化</a:t>
                </a:r>
              </a:p>
            </p:txBody>
          </p:sp>
          <p:sp>
            <p:nvSpPr>
              <p:cNvPr id="32" name="圆角矩形 31"/>
              <p:cNvSpPr/>
              <p:nvPr>
                <p:custDataLst>
                  <p:tags r:id="rId16"/>
                </p:custDataLst>
              </p:nvPr>
            </p:nvSpPr>
            <p:spPr>
              <a:xfrm>
                <a:off x="4084866" y="2388423"/>
                <a:ext cx="4830344" cy="60325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动能和重力势能的相互转化</a:t>
                </a:r>
                <a:endParaRPr lang="zh-CN" altLang="en-US" sz="2800">
                  <a:solidFill>
                    <a:prstClr val="black"/>
                  </a:solidFill>
                  <a:cs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3" name="左大括号 32"/>
              <p:cNvSpPr/>
              <p:nvPr>
                <p:custDataLst>
                  <p:tags r:id="rId17"/>
                </p:custDataLst>
              </p:nvPr>
            </p:nvSpPr>
            <p:spPr>
              <a:xfrm>
                <a:off x="3574158" y="2754271"/>
                <a:ext cx="510708" cy="1314816"/>
              </a:xfrm>
              <a:prstGeom prst="leftBrace">
                <a:avLst>
                  <a:gd name="adj1" fmla="val 0"/>
                  <a:gd name="adj2" fmla="val 51364"/>
                </a:avLst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34" name="圆角矩形 33"/>
              <p:cNvSpPr/>
              <p:nvPr>
                <p:custDataLst>
                  <p:tags r:id="rId18"/>
                </p:custDataLst>
              </p:nvPr>
            </p:nvSpPr>
            <p:spPr>
              <a:xfrm>
                <a:off x="3767542" y="1566012"/>
                <a:ext cx="5275901" cy="526415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动能、重力势能、弹性势能</a:t>
                </a:r>
              </a:p>
            </p:txBody>
          </p:sp>
          <p:sp>
            <p:nvSpPr>
              <p:cNvPr id="35" name="圆角矩形 34"/>
              <p:cNvSpPr/>
              <p:nvPr>
                <p:custDataLst>
                  <p:tags r:id="rId19"/>
                </p:custDataLst>
              </p:nvPr>
            </p:nvSpPr>
            <p:spPr>
              <a:xfrm>
                <a:off x="9043443" y="3034831"/>
                <a:ext cx="2071413" cy="60325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机械能守恒</a:t>
                </a:r>
              </a:p>
            </p:txBody>
          </p:sp>
        </p:grpSp>
        <p:cxnSp>
          <p:nvCxnSpPr>
            <p:cNvPr id="22" name="直接连接符 21"/>
            <p:cNvCxnSpPr/>
            <p:nvPr>
              <p:custDataLst>
                <p:tags r:id="rId10"/>
              </p:custDataLst>
            </p:nvPr>
          </p:nvCxnSpPr>
          <p:spPr>
            <a:xfrm>
              <a:off x="2606456" y="3408342"/>
              <a:ext cx="972679" cy="0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42" name="直接连接符 41"/>
            <p:cNvCxnSpPr/>
            <p:nvPr>
              <p:custDataLst>
                <p:tags r:id="rId11"/>
              </p:custDataLst>
            </p:nvPr>
          </p:nvCxnSpPr>
          <p:spPr>
            <a:xfrm>
              <a:off x="2770874" y="1810229"/>
              <a:ext cx="972679" cy="0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cxnSp>
        <p:nvCxnSpPr>
          <p:cNvPr id="11" name="肘形连接符 10"/>
          <p:cNvCxnSpPr/>
          <p:nvPr>
            <p:custDataLst>
              <p:tags r:id="rId7"/>
            </p:custDataLst>
          </p:nvPr>
        </p:nvCxnSpPr>
        <p:spPr>
          <a:xfrm>
            <a:off x="9180683" y="2721857"/>
            <a:ext cx="1136340" cy="293450"/>
          </a:xfrm>
          <a:prstGeom prst="bentConnector3">
            <a:avLst>
              <a:gd name="adj1" fmla="val 99701"/>
            </a:avLst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肘形连接符 15"/>
          <p:cNvCxnSpPr/>
          <p:nvPr>
            <p:custDataLst>
              <p:tags r:id="rId8"/>
            </p:custDataLst>
          </p:nvPr>
        </p:nvCxnSpPr>
        <p:spPr>
          <a:xfrm flipV="1">
            <a:off x="9204125" y="3741987"/>
            <a:ext cx="1136340" cy="322404"/>
          </a:xfrm>
          <a:prstGeom prst="bentConnector3">
            <a:avLst>
              <a:gd name="adj1" fmla="val 98912"/>
            </a:avLst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283210" y="19113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4579" name="TextBox 6"/>
          <p:cNvSpPr txBox="1"/>
          <p:nvPr>
            <p:custDataLst>
              <p:tags r:id="rId2"/>
            </p:custDataLst>
          </p:nvPr>
        </p:nvSpPr>
        <p:spPr>
          <a:xfrm>
            <a:off x="335280" y="1772920"/>
            <a:ext cx="10777855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1.如图所示，忽略空气阻力，由空中A处释放的小球经过B、C 两位置时具有相同的____________（选填“重力势能” 、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“总机械能”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或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“动能”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</a:p>
          <a:p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2620010" y="2687638"/>
            <a:ext cx="3535680" cy="1031593"/>
            <a:chOff x="1523968" y="2214554"/>
            <a:chExt cx="3535600" cy="1032110"/>
          </a:xfrm>
        </p:grpSpPr>
        <p:cxnSp>
          <p:nvCxnSpPr>
            <p:cNvPr id="8" name="直接箭头连接符 7"/>
            <p:cNvCxnSpPr/>
            <p:nvPr>
              <p:custDataLst>
                <p:tags r:id="rId35"/>
              </p:custDataLst>
            </p:nvPr>
          </p:nvCxnSpPr>
          <p:spPr>
            <a:xfrm flipH="1">
              <a:off x="3381356" y="2214554"/>
              <a:ext cx="0" cy="50228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  <p:sp>
          <p:nvSpPr>
            <p:cNvPr id="24583" name="矩形 8"/>
            <p:cNvSpPr/>
            <p:nvPr>
              <p:custDataLst>
                <p:tags r:id="rId36"/>
              </p:custDataLst>
            </p:nvPr>
          </p:nvSpPr>
          <p:spPr>
            <a:xfrm>
              <a:off x="1523968" y="2786058"/>
              <a:ext cx="3535600" cy="4606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l">
                <a:buClrTx/>
                <a:buSzTx/>
                <a:buNone/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原理：与质量、高度有关</a:t>
              </a:r>
            </a:p>
          </p:txBody>
        </p:sp>
      </p:grpSp>
      <p:cxnSp>
        <p:nvCxnSpPr>
          <p:cNvPr id="10" name="直接箭头连接符 9"/>
          <p:cNvCxnSpPr/>
          <p:nvPr>
            <p:custDataLst>
              <p:tags r:id="rId4"/>
            </p:custDataLst>
          </p:nvPr>
        </p:nvCxnSpPr>
        <p:spPr>
          <a:xfrm flipH="1">
            <a:off x="4135755" y="3788410"/>
            <a:ext cx="0" cy="503238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3564255" y="4361498"/>
            <a:ext cx="12144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不变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4644073" y="4330065"/>
            <a:ext cx="15478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&gt; h</a:t>
            </a:r>
            <a:r>
              <a:rPr lang="en-US" altLang="zh-CN" sz="24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3" name="直接箭头连接符 12"/>
          <p:cNvCxnSpPr/>
          <p:nvPr>
            <p:custDataLst>
              <p:tags r:id="rId7"/>
            </p:custDataLst>
          </p:nvPr>
        </p:nvCxnSpPr>
        <p:spPr>
          <a:xfrm flipH="1">
            <a:off x="5263198" y="3718878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5" name="TextBox 14"/>
          <p:cNvSpPr txBox="1"/>
          <p:nvPr>
            <p:custDataLst>
              <p:tags r:id="rId8"/>
            </p:custDataLst>
          </p:nvPr>
        </p:nvSpPr>
        <p:spPr>
          <a:xfrm>
            <a:off x="1905635" y="5259705"/>
            <a:ext cx="85788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结论：B点的重力势能&gt;C点的重力势能，排除选项“重力势能”</a:t>
            </a:r>
          </a:p>
        </p:txBody>
      </p:sp>
      <p:sp>
        <p:nvSpPr>
          <p:cNvPr id="16" name="圆角矩形 15"/>
          <p:cNvSpPr/>
          <p:nvPr>
            <p:custDataLst>
              <p:tags r:id="rId9"/>
            </p:custDataLst>
          </p:nvPr>
        </p:nvSpPr>
        <p:spPr>
          <a:xfrm>
            <a:off x="3968433" y="2132648"/>
            <a:ext cx="1571625" cy="500063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r>
              <a:rPr lang="zh-CN" altLang="en-US" sz="2400" b="1" strike="noStrike" noProof="1">
                <a:solidFill>
                  <a:srgbClr val="FF0000"/>
                </a:solidFill>
              </a:rPr>
              <a:t>                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2604135" y="4319588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分析：</a:t>
            </a:r>
          </a:p>
        </p:txBody>
      </p:sp>
      <p:grpSp>
        <p:nvGrpSpPr>
          <p:cNvPr id="20" name="组合 19"/>
          <p:cNvGrpSpPr/>
          <p:nvPr>
            <p:custDataLst>
              <p:tags r:id="rId11"/>
            </p:custDataLst>
          </p:nvPr>
        </p:nvGrpSpPr>
        <p:grpSpPr>
          <a:xfrm>
            <a:off x="219075" y="3062605"/>
            <a:ext cx="1097915" cy="2907665"/>
            <a:chOff x="16630" y="3088"/>
            <a:chExt cx="1729" cy="4579"/>
          </a:xfrm>
        </p:grpSpPr>
        <p:sp>
          <p:nvSpPr>
            <p:cNvPr id="2" name="椭圆 1"/>
            <p:cNvSpPr/>
            <p:nvPr>
              <p:custDataLst>
                <p:tags r:id="rId27"/>
              </p:custDataLst>
            </p:nvPr>
          </p:nvSpPr>
          <p:spPr>
            <a:xfrm>
              <a:off x="16630" y="3132"/>
              <a:ext cx="907" cy="68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>
              <a:stCxn id="2" idx="4"/>
            </p:cNvCxnSpPr>
            <p:nvPr>
              <p:custDataLst>
                <p:tags r:id="rId28"/>
              </p:custDataLst>
            </p:nvPr>
          </p:nvCxnSpPr>
          <p:spPr>
            <a:xfrm flipH="1">
              <a:off x="17084" y="3813"/>
              <a:ext cx="0" cy="3855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>
              <p:custDataLst>
                <p:tags r:id="rId29"/>
              </p:custDataLst>
            </p:nvPr>
          </p:nvSpPr>
          <p:spPr>
            <a:xfrm>
              <a:off x="16630" y="4572"/>
              <a:ext cx="907" cy="68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>
              <p:custDataLst>
                <p:tags r:id="rId30"/>
              </p:custDataLst>
            </p:nvPr>
          </p:nvSpPr>
          <p:spPr>
            <a:xfrm>
              <a:off x="16630" y="5894"/>
              <a:ext cx="907" cy="68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箭头连接符 6"/>
            <p:cNvCxnSpPr>
              <a:stCxn id="2" idx="4"/>
            </p:cNvCxnSpPr>
            <p:nvPr>
              <p:custDataLst>
                <p:tags r:id="rId31"/>
              </p:custDataLst>
            </p:nvPr>
          </p:nvCxnSpPr>
          <p:spPr>
            <a:xfrm flipH="1">
              <a:off x="17084" y="3813"/>
              <a:ext cx="0" cy="4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32"/>
              </p:custDataLst>
            </p:nvPr>
          </p:nvSpPr>
          <p:spPr>
            <a:xfrm>
              <a:off x="17651" y="3088"/>
              <a:ext cx="708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33"/>
              </p:custDataLst>
            </p:nvPr>
          </p:nvSpPr>
          <p:spPr>
            <a:xfrm>
              <a:off x="17637" y="4493"/>
              <a:ext cx="708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34"/>
              </p:custDataLst>
            </p:nvPr>
          </p:nvSpPr>
          <p:spPr>
            <a:xfrm>
              <a:off x="17637" y="5822"/>
              <a:ext cx="708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43" name="圆角矩形 42"/>
          <p:cNvSpPr/>
          <p:nvPr>
            <p:custDataLst>
              <p:tags r:id="rId12"/>
            </p:custDataLst>
          </p:nvPr>
        </p:nvSpPr>
        <p:spPr>
          <a:xfrm>
            <a:off x="2121535" y="1710690"/>
            <a:ext cx="1877695" cy="50038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r>
              <a:rPr lang="zh-CN" altLang="en-US" sz="2400" b="1" strike="noStrike" noProof="1">
                <a:solidFill>
                  <a:srgbClr val="FF0000"/>
                </a:solidFill>
              </a:rPr>
              <a:t>                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13"/>
            </p:custDataLst>
          </p:nvPr>
        </p:nvSpPr>
        <p:spPr>
          <a:xfrm>
            <a:off x="6082030" y="2174875"/>
            <a:ext cx="1642110" cy="401955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r>
              <a:rPr lang="zh-CN" altLang="en-US" sz="2400" b="1" strike="noStrike" noProof="1">
                <a:solidFill>
                  <a:srgbClr val="FF0000"/>
                </a:solidFill>
              </a:rPr>
              <a:t>                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</p:txBody>
      </p:sp>
      <p:cxnSp>
        <p:nvCxnSpPr>
          <p:cNvPr id="41" name="直接箭头连接符 40"/>
          <p:cNvCxnSpPr>
            <a:stCxn id="43" idx="0"/>
          </p:cNvCxnSpPr>
          <p:nvPr>
            <p:custDataLst>
              <p:tags r:id="rId14"/>
            </p:custDataLst>
          </p:nvPr>
        </p:nvCxnSpPr>
        <p:spPr>
          <a:xfrm flipV="1">
            <a:off x="3060701" y="1196975"/>
            <a:ext cx="1292860" cy="51371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5" name="TextBox 44"/>
          <p:cNvSpPr txBox="1"/>
          <p:nvPr>
            <p:custDataLst>
              <p:tags r:id="rId15"/>
            </p:custDataLst>
          </p:nvPr>
        </p:nvSpPr>
        <p:spPr>
          <a:xfrm>
            <a:off x="4353560" y="872490"/>
            <a:ext cx="6301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小球运动过程中，只有动能和势能的相互转化，机械能守恒，总机械能不变</a:t>
            </a:r>
            <a:r>
              <a:rPr lang="en-US" altLang="zh-CN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文本框 21"/>
          <p:cNvSpPr txBox="1"/>
          <p:nvPr>
            <p:custDataLst>
              <p:tags r:id="rId16"/>
            </p:custDataLst>
          </p:nvPr>
        </p:nvSpPr>
        <p:spPr>
          <a:xfrm>
            <a:off x="1113155" y="2116455"/>
            <a:ext cx="17379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总机械能</a:t>
            </a:r>
          </a:p>
        </p:txBody>
      </p:sp>
      <p:sp>
        <p:nvSpPr>
          <p:cNvPr id="23" name="圆角矩形 22"/>
          <p:cNvSpPr/>
          <p:nvPr>
            <p:custDataLst>
              <p:tags r:id="rId17"/>
            </p:custDataLst>
          </p:nvPr>
        </p:nvSpPr>
        <p:spPr>
          <a:xfrm>
            <a:off x="8313738" y="2132013"/>
            <a:ext cx="1143000" cy="500063"/>
          </a:xfrm>
          <a:prstGeom prst="roundRect">
            <a:avLst/>
          </a:prstGeom>
          <a:noFill/>
          <a:ln w="25400" cap="flat" cmpd="sng" algn="ctr">
            <a:solidFill>
              <a:srgbClr val="7030A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r>
              <a:rPr lang="zh-CN" altLang="en-US" sz="2400" b="1" strike="noStrike" noProof="1">
                <a:solidFill>
                  <a:srgbClr val="FF0000"/>
                </a:solidFill>
              </a:rPr>
              <a:t>                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18"/>
            </p:custDataLst>
          </p:nvPr>
        </p:nvCxnSpPr>
        <p:spPr>
          <a:xfrm flipH="1">
            <a:off x="8889683" y="2687638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7030A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6631" name="TextBox 31"/>
          <p:cNvSpPr txBox="1"/>
          <p:nvPr>
            <p:custDataLst>
              <p:tags r:id="rId19"/>
            </p:custDataLst>
          </p:nvPr>
        </p:nvSpPr>
        <p:spPr>
          <a:xfrm>
            <a:off x="6009640" y="3240405"/>
            <a:ext cx="49034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原理：动能=总机械能—重力势能</a:t>
            </a:r>
          </a:p>
        </p:txBody>
      </p:sp>
      <p:cxnSp>
        <p:nvCxnSpPr>
          <p:cNvPr id="34" name="直接箭头连接符 33"/>
          <p:cNvCxnSpPr/>
          <p:nvPr>
            <p:custDataLst>
              <p:tags r:id="rId20"/>
            </p:custDataLst>
          </p:nvPr>
        </p:nvCxnSpPr>
        <p:spPr>
          <a:xfrm flipH="1">
            <a:off x="8260715" y="3572828"/>
            <a:ext cx="0" cy="503238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35" name="TextBox 34"/>
          <p:cNvSpPr txBox="1"/>
          <p:nvPr>
            <p:custDataLst>
              <p:tags r:id="rId21"/>
            </p:custDataLst>
          </p:nvPr>
        </p:nvSpPr>
        <p:spPr>
          <a:xfrm>
            <a:off x="7881938" y="4076065"/>
            <a:ext cx="936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不变</a:t>
            </a:r>
          </a:p>
        </p:txBody>
      </p:sp>
      <p:grpSp>
        <p:nvGrpSpPr>
          <p:cNvPr id="44" name="组合 43"/>
          <p:cNvGrpSpPr/>
          <p:nvPr>
            <p:custDataLst>
              <p:tags r:id="rId22"/>
            </p:custDataLst>
          </p:nvPr>
        </p:nvGrpSpPr>
        <p:grpSpPr>
          <a:xfrm>
            <a:off x="8491855" y="3778885"/>
            <a:ext cx="3227388" cy="1338283"/>
            <a:chOff x="6511887" y="3212464"/>
            <a:chExt cx="3227451" cy="1338785"/>
          </a:xfrm>
        </p:grpSpPr>
        <p:sp>
          <p:nvSpPr>
            <p:cNvPr id="26636" name="TextBox 16"/>
            <p:cNvSpPr txBox="1"/>
            <p:nvPr>
              <p:custDataLst>
                <p:tags r:id="rId25"/>
              </p:custDataLst>
            </p:nvPr>
          </p:nvSpPr>
          <p:spPr>
            <a:xfrm>
              <a:off x="6511887" y="3720993"/>
              <a:ext cx="3227451" cy="8302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400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B</a:t>
              </a:r>
              <a:r>
                <a:rPr lang="zh-CN" altLang="en-US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点的重力势能&gt;</a:t>
              </a:r>
              <a:r>
                <a:rPr lang="zh-CN" altLang="en-US" sz="2400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</a:t>
              </a:r>
              <a:r>
                <a:rPr lang="zh-CN" altLang="en-US" sz="24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点的重力势能</a:t>
              </a:r>
            </a:p>
          </p:txBody>
        </p:sp>
        <p:cxnSp>
          <p:nvCxnSpPr>
            <p:cNvPr id="37" name="直接箭头连接符 36"/>
            <p:cNvCxnSpPr/>
            <p:nvPr>
              <p:custDataLst>
                <p:tags r:id="rId26"/>
              </p:custDataLst>
            </p:nvPr>
          </p:nvCxnSpPr>
          <p:spPr>
            <a:xfrm flipH="1">
              <a:off x="7768878" y="3212464"/>
              <a:ext cx="0" cy="50228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  <a:tailEnd type="arrow"/>
            </a:ln>
            <a:effectLst/>
          </p:spPr>
          <p:style>
            <a:lnRef idx="1">
              <a:srgbClr val="BBE0E3"/>
            </a:lnRef>
            <a:fillRef idx="0">
              <a:srgbClr val="BBE0E3"/>
            </a:fillRef>
            <a:effectRef idx="0">
              <a:srgbClr val="BBE0E3"/>
            </a:effectRef>
            <a:fontRef idx="minor">
              <a:srgbClr val="000000"/>
            </a:fontRef>
          </p:style>
        </p:cxnSp>
      </p:grpSp>
      <p:cxnSp>
        <p:nvCxnSpPr>
          <p:cNvPr id="26" name="直接箭头连接符 25"/>
          <p:cNvCxnSpPr/>
          <p:nvPr>
            <p:custDataLst>
              <p:tags r:id="rId23"/>
            </p:custDataLst>
          </p:nvPr>
        </p:nvCxnSpPr>
        <p:spPr>
          <a:xfrm flipH="1">
            <a:off x="7323138" y="3573145"/>
            <a:ext cx="0" cy="115252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2" name="TextBox 18"/>
          <p:cNvSpPr txBox="1"/>
          <p:nvPr>
            <p:custDataLst>
              <p:tags r:id="rId24"/>
            </p:custDataLst>
          </p:nvPr>
        </p:nvSpPr>
        <p:spPr>
          <a:xfrm>
            <a:off x="5090795" y="4766945"/>
            <a:ext cx="3474720" cy="511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algn="l">
              <a:buClrTx/>
              <a:buSzTx/>
              <a:buNone/>
            </a:pP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点的动能&lt;</a:t>
            </a: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点的动能</a:t>
            </a:r>
          </a:p>
          <a:p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5" grpId="0"/>
      <p:bldP spid="16" grpId="0" animBg="1"/>
      <p:bldP spid="16" grpId="2" animBg="1"/>
      <p:bldP spid="3" grpId="0"/>
      <p:bldP spid="3" grpId="2"/>
      <p:bldP spid="43" grpId="2" animBg="1"/>
      <p:bldP spid="21" grpId="2" animBg="1"/>
      <p:bldP spid="21" grpId="3" animBg="1"/>
      <p:bldP spid="45" grpId="0"/>
      <p:bldP spid="45" grpId="2"/>
      <p:bldP spid="22" grpId="0"/>
      <p:bldP spid="23" grpId="2" animBg="1"/>
      <p:bldP spid="26631" grpId="0"/>
      <p:bldP spid="35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7651" name="TextBox 3"/>
          <p:cNvSpPr txBox="1"/>
          <p:nvPr>
            <p:custDataLst>
              <p:tags r:id="rId2"/>
            </p:custDataLst>
          </p:nvPr>
        </p:nvSpPr>
        <p:spPr>
          <a:xfrm>
            <a:off x="381000" y="1341120"/>
            <a:ext cx="11501755" cy="1293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endParaRPr lang="zh-CN" altLang="en-US" sz="40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4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4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sz="4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2" name="Rectangle 2"/>
          <p:cNvSpPr/>
          <p:nvPr>
            <p:custDataLst>
              <p:tags r:id="rId3"/>
            </p:custDataLst>
          </p:nvPr>
        </p:nvSpPr>
        <p:spPr>
          <a:xfrm>
            <a:off x="119380" y="1268730"/>
            <a:ext cx="113423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defTabSz="914400">
              <a:buNone/>
            </a:pPr>
            <a:r>
              <a:rPr lang="zh-CN" altLang="en-US" sz="240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2.小球在没有空气阻力的情况下，沿无摩擦轨道运动.</a:t>
            </a:r>
          </a:p>
          <a:p>
            <a:pPr defTabSz="914400" eaLnBrk="0" hangingPunct="0">
              <a:buNone/>
            </a:pPr>
            <a:r>
              <a:rPr lang="zh-CN" altLang="en-US" sz="240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（1）如图1所示，小球从A点静止释放，小球到达C点时速度是否为零？____.</a:t>
            </a:r>
          </a:p>
          <a:p>
            <a:pPr defTabSz="914400" eaLnBrk="0" hangingPunct="0">
              <a:buNone/>
            </a:pPr>
            <a:r>
              <a:rPr lang="en-US" altLang="zh-CN" sz="240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40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（选填“是”或“否”）</a:t>
            </a:r>
          </a:p>
        </p:txBody>
      </p:sp>
      <p:sp>
        <p:nvSpPr>
          <p:cNvPr id="11" name="圆角矩形 10"/>
          <p:cNvSpPr/>
          <p:nvPr>
            <p:custDataLst>
              <p:tags r:id="rId4"/>
            </p:custDataLst>
          </p:nvPr>
        </p:nvSpPr>
        <p:spPr>
          <a:xfrm>
            <a:off x="1343660" y="1340485"/>
            <a:ext cx="5156200" cy="374650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r>
              <a:rPr lang="zh-CN" altLang="en-US" sz="2400" b="1" strike="noStrike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               </a:t>
            </a:r>
            <a:endParaRPr lang="en-US" altLang="zh-CN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1079500" y="3249295"/>
            <a:ext cx="90551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原理：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只有动能和势能相互转化，机械能守恒</a:t>
            </a:r>
          </a:p>
        </p:txBody>
      </p:sp>
      <p:sp>
        <p:nvSpPr>
          <p:cNvPr id="14" name="圆角矩形 13"/>
          <p:cNvSpPr/>
          <p:nvPr>
            <p:custDataLst>
              <p:tags r:id="rId6"/>
            </p:custDataLst>
          </p:nvPr>
        </p:nvSpPr>
        <p:spPr>
          <a:xfrm>
            <a:off x="7680325" y="1684020"/>
            <a:ext cx="636905" cy="365125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r>
              <a:rPr lang="zh-CN" altLang="en-US" sz="2400" b="1" strike="noStrike" noProof="1">
                <a:solidFill>
                  <a:srgbClr val="FF0000"/>
                </a:solidFill>
              </a:rPr>
              <a:t>                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9768840" y="1417955"/>
            <a:ext cx="752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是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683" name="Picture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968615" y="2204720"/>
            <a:ext cx="4038600" cy="2076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5"/>
          <p:cNvSpPr txBox="1"/>
          <p:nvPr>
            <p:custDataLst>
              <p:tags r:id="rId9"/>
            </p:custDataLst>
          </p:nvPr>
        </p:nvSpPr>
        <p:spPr>
          <a:xfrm>
            <a:off x="1089025" y="3838258"/>
            <a:ext cx="90551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分析：</a:t>
            </a: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点总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机械能      =   </a:t>
            </a: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 C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点总机械能</a:t>
            </a:r>
          </a:p>
        </p:txBody>
      </p:sp>
      <p:cxnSp>
        <p:nvCxnSpPr>
          <p:cNvPr id="33" name="直接箭头连接符 32"/>
          <p:cNvCxnSpPr/>
          <p:nvPr>
            <p:custDataLst>
              <p:tags r:id="rId10"/>
            </p:custDataLst>
          </p:nvPr>
        </p:nvCxnSpPr>
        <p:spPr>
          <a:xfrm flipH="1">
            <a:off x="3105150" y="4341495"/>
            <a:ext cx="0" cy="26987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4" name="TextBox 5"/>
          <p:cNvSpPr txBox="1"/>
          <p:nvPr>
            <p:custDataLst>
              <p:tags r:id="rId11"/>
            </p:custDataLst>
          </p:nvPr>
        </p:nvSpPr>
        <p:spPr>
          <a:xfrm>
            <a:off x="1438275" y="4614545"/>
            <a:ext cx="32734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点重力势能+</a:t>
            </a: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点动能</a:t>
            </a:r>
          </a:p>
        </p:txBody>
      </p:sp>
      <p:sp>
        <p:nvSpPr>
          <p:cNvPr id="25" name="TextBox 5"/>
          <p:cNvSpPr txBox="1"/>
          <p:nvPr>
            <p:custDataLst>
              <p:tags r:id="rId12"/>
            </p:custDataLst>
          </p:nvPr>
        </p:nvSpPr>
        <p:spPr>
          <a:xfrm>
            <a:off x="2100263" y="5299710"/>
            <a:ext cx="20081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点重力势能</a:t>
            </a:r>
          </a:p>
        </p:txBody>
      </p:sp>
      <p:sp>
        <p:nvSpPr>
          <p:cNvPr id="37" name="TextBox 5"/>
          <p:cNvSpPr txBox="1"/>
          <p:nvPr>
            <p:custDataLst>
              <p:tags r:id="rId13"/>
            </p:custDataLst>
          </p:nvPr>
        </p:nvSpPr>
        <p:spPr>
          <a:xfrm>
            <a:off x="4727893" y="5331460"/>
            <a:ext cx="32670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点重力势能+</a:t>
            </a: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点动能</a:t>
            </a:r>
          </a:p>
        </p:txBody>
      </p:sp>
      <p:sp>
        <p:nvSpPr>
          <p:cNvPr id="39" name="TextBox 5"/>
          <p:cNvSpPr txBox="1"/>
          <p:nvPr>
            <p:custDataLst>
              <p:tags r:id="rId14"/>
            </p:custDataLst>
          </p:nvPr>
        </p:nvSpPr>
        <p:spPr>
          <a:xfrm>
            <a:off x="4161473" y="5305425"/>
            <a:ext cx="4683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=</a:t>
            </a:r>
          </a:p>
        </p:txBody>
      </p:sp>
      <p:cxnSp>
        <p:nvCxnSpPr>
          <p:cNvPr id="40" name="直接箭头连接符 39"/>
          <p:cNvCxnSpPr/>
          <p:nvPr>
            <p:custDataLst>
              <p:tags r:id="rId15"/>
            </p:custDataLst>
          </p:nvPr>
        </p:nvCxnSpPr>
        <p:spPr>
          <a:xfrm flipH="1">
            <a:off x="5735955" y="4302760"/>
            <a:ext cx="22225" cy="106362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3" name="TextBox 5"/>
          <p:cNvSpPr txBox="1"/>
          <p:nvPr>
            <p:custDataLst>
              <p:tags r:id="rId16"/>
            </p:custDataLst>
          </p:nvPr>
        </p:nvSpPr>
        <p:spPr>
          <a:xfrm>
            <a:off x="8832215" y="4508818"/>
            <a:ext cx="2733675" cy="193802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小球质量不变，A、C处高度相同，重力势能相等，因此C点动能为零，C点速度为零。</a:t>
            </a:r>
          </a:p>
        </p:txBody>
      </p:sp>
      <p:cxnSp>
        <p:nvCxnSpPr>
          <p:cNvPr id="44" name="直接箭头连接符 43"/>
          <p:cNvCxnSpPr/>
          <p:nvPr>
            <p:custDataLst>
              <p:tags r:id="rId17"/>
            </p:custDataLst>
          </p:nvPr>
        </p:nvCxnSpPr>
        <p:spPr>
          <a:xfrm flipH="1">
            <a:off x="6959918" y="5732463"/>
            <a:ext cx="0" cy="271463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5" name="TextBox 5"/>
          <p:cNvSpPr txBox="1"/>
          <p:nvPr>
            <p:custDataLst>
              <p:tags r:id="rId18"/>
            </p:custDataLst>
          </p:nvPr>
        </p:nvSpPr>
        <p:spPr>
          <a:xfrm>
            <a:off x="2168525" y="6197283"/>
            <a:ext cx="53562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点动能=</a:t>
            </a: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点重力势能-</a:t>
            </a:r>
            <a:r>
              <a:rPr lang="zh-CN" altLang="en-US" sz="24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点重力势能</a:t>
            </a:r>
          </a:p>
        </p:txBody>
      </p:sp>
      <p:sp>
        <p:nvSpPr>
          <p:cNvPr id="48" name="矩形 47"/>
          <p:cNvSpPr/>
          <p:nvPr>
            <p:custDataLst>
              <p:tags r:id="rId19"/>
            </p:custDataLst>
          </p:nvPr>
        </p:nvSpPr>
        <p:spPr>
          <a:xfrm>
            <a:off x="7876540" y="2614295"/>
            <a:ext cx="684213" cy="1033463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r>
              <a:rPr lang="zh-CN" altLang="en-US" sz="2400" b="1" strike="noStrike" noProof="1">
                <a:solidFill>
                  <a:srgbClr val="FF0000"/>
                </a:solidFill>
              </a:rPr>
              <a:t>                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49" name="矩形 48"/>
          <p:cNvSpPr/>
          <p:nvPr>
            <p:custDataLst>
              <p:tags r:id="rId20"/>
            </p:custDataLst>
          </p:nvPr>
        </p:nvSpPr>
        <p:spPr>
          <a:xfrm>
            <a:off x="11403965" y="2614295"/>
            <a:ext cx="685800" cy="1033463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endParaRPr lang="zh-CN" altLang="en-US" sz="2400" b="1" strike="noStrike" noProof="1">
              <a:solidFill>
                <a:srgbClr val="FF0000"/>
              </a:solidFill>
            </a:endParaRPr>
          </a:p>
          <a:p>
            <a:pPr fontAlgn="base"/>
            <a:r>
              <a:rPr lang="zh-CN" altLang="en-US" sz="2400" b="1" strike="noStrike" noProof="1">
                <a:solidFill>
                  <a:srgbClr val="FF0000"/>
                </a:solidFill>
              </a:rPr>
              <a:t>                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  <a:p>
            <a:pPr fontAlgn="base"/>
            <a:endParaRPr lang="en-US" altLang="zh-CN" strike="noStrike" noProof="1">
              <a:solidFill>
                <a:srgbClr val="FF0000"/>
              </a:solidFill>
            </a:endParaRPr>
          </a:p>
        </p:txBody>
      </p:sp>
      <p:cxnSp>
        <p:nvCxnSpPr>
          <p:cNvPr id="2" name="直接箭头连接符 1"/>
          <p:cNvCxnSpPr/>
          <p:nvPr>
            <p:custDataLst>
              <p:tags r:id="rId21"/>
            </p:custDataLst>
          </p:nvPr>
        </p:nvCxnSpPr>
        <p:spPr>
          <a:xfrm flipH="1">
            <a:off x="4007803" y="2020570"/>
            <a:ext cx="3678555" cy="126428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3" name="文本框 2"/>
          <p:cNvSpPr txBox="1"/>
          <p:nvPr>
            <p:custDataLst>
              <p:tags r:id="rId22"/>
            </p:custDataLst>
          </p:nvPr>
        </p:nvSpPr>
        <p:spPr>
          <a:xfrm>
            <a:off x="3683000" y="4297045"/>
            <a:ext cx="102870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noProof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为零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 animBg="1"/>
      <p:bldP spid="6" grpId="2"/>
      <p:bldP spid="14" grpId="2" animBg="1"/>
      <p:bldP spid="29" grpId="2"/>
      <p:bldP spid="17" grpId="0"/>
      <p:bldP spid="24" grpId="0"/>
      <p:bldP spid="25" grpId="0"/>
      <p:bldP spid="37" grpId="0"/>
      <p:bldP spid="39" grpId="0"/>
      <p:bldP spid="43" grpId="0" animBg="1"/>
      <p:bldP spid="45" grpId="0"/>
      <p:bldP spid="48" grpId="0" animBg="1"/>
      <p:bldP spid="49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接箭头连接符 39"/>
          <p:cNvCxnSpPr/>
          <p:nvPr>
            <p:custDataLst>
              <p:tags r:id="rId1"/>
            </p:custDataLst>
          </p:nvPr>
        </p:nvCxnSpPr>
        <p:spPr>
          <a:xfrm flipH="1">
            <a:off x="3143885" y="1499235"/>
            <a:ext cx="22225" cy="156972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7652" name="Rectangle 2"/>
          <p:cNvSpPr/>
          <p:nvPr>
            <p:custDataLst>
              <p:tags r:id="rId3"/>
            </p:custDataLst>
          </p:nvPr>
        </p:nvSpPr>
        <p:spPr>
          <a:xfrm>
            <a:off x="191770" y="1124585"/>
            <a:ext cx="1134237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defTabSz="914400">
              <a:buNone/>
            </a:pPr>
            <a:r>
              <a:rPr lang="zh-CN" altLang="en-US" sz="240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2.小球在没有空气阻力的情况下，沿无摩擦轨道运动.</a:t>
            </a:r>
          </a:p>
          <a:p>
            <a:pPr defTabSz="914400" eaLnBrk="0" hangingPunct="0">
              <a:buNone/>
            </a:pPr>
            <a:r>
              <a:rPr lang="zh-CN" altLang="en-US" sz="240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（2）将轨道BC段改为水平，如图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所示. 小球仍从A点静止释放，</a:t>
            </a:r>
          </a:p>
          <a:p>
            <a:pPr defTabSz="914400" eaLnBrk="0" hangingPunct="0">
              <a:buNone/>
            </a:pPr>
            <a:r>
              <a:rPr lang="zh-CN" altLang="en-US" sz="2400" baseline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小球经过M点时的总机械能大于、小于还是等于其在A点的总机械能？____. </a:t>
            </a:r>
          </a:p>
          <a:p>
            <a:pPr defTabSz="914400" eaLnBrk="0" hangingPunct="0">
              <a:buNone/>
            </a:pPr>
            <a:endParaRPr lang="zh-CN" altLang="en-US" sz="2400" baseline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655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2035" y="2693035"/>
            <a:ext cx="4552950" cy="2343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1127760" y="1124585"/>
            <a:ext cx="5156200" cy="374650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r>
              <a:rPr lang="zh-CN" altLang="en-US" sz="2400" b="1" strike="noStrike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               </a:t>
            </a:r>
            <a:endParaRPr lang="en-US" altLang="zh-CN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>
            <p:custDataLst>
              <p:tags r:id="rId6"/>
            </p:custDataLst>
          </p:nvPr>
        </p:nvSpPr>
        <p:spPr>
          <a:xfrm>
            <a:off x="407670" y="3212465"/>
            <a:ext cx="64757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原理：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只有动能和势能相互转化，机械能守恒</a:t>
            </a:r>
          </a:p>
        </p:txBody>
      </p:sp>
      <p:sp>
        <p:nvSpPr>
          <p:cNvPr id="2" name="圆角矩形 1"/>
          <p:cNvSpPr/>
          <p:nvPr>
            <p:custDataLst>
              <p:tags r:id="rId7"/>
            </p:custDataLst>
          </p:nvPr>
        </p:nvSpPr>
        <p:spPr>
          <a:xfrm>
            <a:off x="3072130" y="1908810"/>
            <a:ext cx="5156200" cy="374650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r>
              <a:rPr lang="zh-CN" altLang="en-US" sz="2400" b="1" strike="noStrike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               </a:t>
            </a:r>
            <a:endParaRPr lang="en-US" altLang="zh-CN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9984740" y="1616710"/>
            <a:ext cx="10915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等于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 animBg="1"/>
      <p:bldP spid="6" grpId="2"/>
      <p:bldP spid="2" grpId="2" animBg="1"/>
      <p:bldP spid="2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6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一、机械能</a:t>
            </a:r>
          </a:p>
        </p:txBody>
      </p:sp>
      <p:sp>
        <p:nvSpPr>
          <p:cNvPr id="1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11087" y="2429435"/>
            <a:ext cx="1970894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动能、势能</a:t>
            </a:r>
          </a:p>
        </p:txBody>
      </p: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2803087" y="2925019"/>
            <a:ext cx="6586922" cy="384448"/>
            <a:chOff x="1232732" y="1114206"/>
            <a:chExt cx="6586922" cy="384448"/>
          </a:xfrm>
        </p:grpSpPr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 flipV="1">
              <a:off x="1236119" y="1120581"/>
              <a:ext cx="6583535" cy="47414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2" name="直接连接符 11"/>
            <p:cNvCxnSpPr/>
            <p:nvPr>
              <p:custDataLst>
                <p:tags r:id="rId16"/>
              </p:custDataLst>
            </p:nvPr>
          </p:nvCxnSpPr>
          <p:spPr>
            <a:xfrm flipH="1" flipV="1">
              <a:off x="4477173" y="1127752"/>
              <a:ext cx="0" cy="337432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 flipH="1" flipV="1">
              <a:off x="1232732" y="1161222"/>
              <a:ext cx="0" cy="337432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9" name="直接连接符 18"/>
            <p:cNvCxnSpPr/>
            <p:nvPr>
              <p:custDataLst>
                <p:tags r:id="rId18"/>
              </p:custDataLst>
            </p:nvPr>
          </p:nvCxnSpPr>
          <p:spPr>
            <a:xfrm flipH="1" flipV="1">
              <a:off x="7799334" y="1114206"/>
              <a:ext cx="0" cy="337432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7885642" y="3258820"/>
            <a:ext cx="4136057" cy="3219866"/>
            <a:chOff x="12389" y="5157"/>
            <a:chExt cx="5724" cy="4324"/>
          </a:xfrm>
        </p:grpSpPr>
        <p:sp>
          <p:nvSpPr>
            <p:cNvPr id="4" name="Text Box 7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2389" y="5157"/>
              <a:ext cx="5724" cy="1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7E6E6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   ③弹性势能：物体由于弹性形变而具有的能量。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0"/>
            <a:srcRect t="11486"/>
            <a:stretch>
              <a:fillRect/>
            </a:stretch>
          </p:blipFill>
          <p:spPr>
            <a:xfrm>
              <a:off x="13245" y="6647"/>
              <a:ext cx="4083" cy="2834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>
            <p:custDataLst>
              <p:tags r:id="rId5"/>
            </p:custDataLst>
          </p:nvPr>
        </p:nvGrpSpPr>
        <p:grpSpPr>
          <a:xfrm>
            <a:off x="4407535" y="3275964"/>
            <a:ext cx="3575052" cy="3250135"/>
            <a:chOff x="7285" y="5184"/>
            <a:chExt cx="5248" cy="4297"/>
          </a:xfrm>
        </p:grpSpPr>
        <p:sp>
          <p:nvSpPr>
            <p:cNvPr id="3" name="Text Box 6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285" y="5184"/>
              <a:ext cx="5248" cy="1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7E6E6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   ②重力势能：物体由于被举高而具有的能量。</a:t>
              </a:r>
            </a:p>
          </p:txBody>
        </p:sp>
        <p:pic>
          <p:nvPicPr>
            <p:cNvPr id="14" name="图片 13" descr="C:/Users/lenovo/Desktop/石头.png石头"/>
            <p:cNvPicPr/>
            <p:nvPr>
              <p:custDataLst>
                <p:tags r:id="rId12"/>
              </p:custDataLst>
            </p:nvPr>
          </p:nvPicPr>
          <p:blipFill>
            <a:blip r:embed="rId21"/>
            <a:srcRect t="-240" r="-8547" b="-1211"/>
            <a:stretch>
              <a:fillRect/>
            </a:stretch>
          </p:blipFill>
          <p:spPr>
            <a:xfrm>
              <a:off x="7544" y="6616"/>
              <a:ext cx="4989" cy="286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>
            <p:custDataLst>
              <p:tags r:id="rId6"/>
            </p:custDataLst>
          </p:nvPr>
        </p:nvGrpSpPr>
        <p:grpSpPr>
          <a:xfrm>
            <a:off x="407368" y="3258820"/>
            <a:ext cx="3802047" cy="3194685"/>
            <a:chOff x="2447" y="5157"/>
            <a:chExt cx="4526" cy="4323"/>
          </a:xfrm>
        </p:grpSpPr>
        <p:sp>
          <p:nvSpPr>
            <p:cNvPr id="2" name="Text Box 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447" y="5157"/>
              <a:ext cx="4526" cy="1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7E6E6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      ①动能：物体由于运动而具有的能。</a:t>
              </a:r>
            </a:p>
          </p:txBody>
        </p:sp>
        <p:pic>
          <p:nvPicPr>
            <p:cNvPr id="26" name="图片 25" descr="timg"/>
            <p:cNvPicPr/>
            <p:nvPr>
              <p:custDataLst>
                <p:tags r:id="rId10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2796" y="6646"/>
              <a:ext cx="4082" cy="2835"/>
            </a:xfrm>
            <a:prstGeom prst="rect">
              <a:avLst/>
            </a:prstGeom>
          </p:spPr>
        </p:pic>
      </p:grpSp>
      <p:sp>
        <p:nvSpPr>
          <p:cNvPr id="22" name="上箭头 21"/>
          <p:cNvSpPr/>
          <p:nvPr>
            <p:custDataLst>
              <p:tags r:id="rId7"/>
            </p:custDataLst>
          </p:nvPr>
        </p:nvSpPr>
        <p:spPr>
          <a:xfrm>
            <a:off x="5903595" y="1828800"/>
            <a:ext cx="287655" cy="648335"/>
          </a:xfrm>
          <a:prstGeom prst="upArrow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74005" y="1245235"/>
            <a:ext cx="156273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机械能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5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4" name="TextBox 23"/>
          <p:cNvSpPr txBox="1"/>
          <p:nvPr>
            <p:custDataLst>
              <p:tags r:id="rId2"/>
            </p:custDataLst>
          </p:nvPr>
        </p:nvSpPr>
        <p:spPr>
          <a:xfrm>
            <a:off x="191453" y="1124585"/>
            <a:ext cx="878046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3.滚摆从图中的位置1静止释放，下降经过位置2，继续下降，再上升到达最高点3，这三个位置: </a:t>
            </a:r>
            <a:endParaRPr lang="zh-CN" altLang="zh-CN" sz="2800" noProof="1"/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(1)滚摆重力势能最大的是_________;</a:t>
            </a:r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(2)动能为零的是_________;（以上填空均填写位置序号）</a:t>
            </a:r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(3) 滚摆在位置1的总机械能</a:t>
            </a: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lang="zh-CN" altLang="en-US" sz="2400" baseline="-25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___位置3的总机械能</a:t>
            </a: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lang="zh-CN" altLang="en-US" sz="2400" baseline="-25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endParaRPr lang="zh-CN" altLang="en-US" sz="2400" noProof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（选填“&gt;”、“&lt;”、“=”）</a:t>
            </a:r>
            <a:endParaRPr lang="zh-CN" altLang="en-US" sz="2800" noProof="1"/>
          </a:p>
        </p:txBody>
      </p:sp>
      <p:grpSp>
        <p:nvGrpSpPr>
          <p:cNvPr id="34822" name="Group 4"/>
          <p:cNvGrpSpPr/>
          <p:nvPr>
            <p:custDataLst>
              <p:tags r:id="rId3"/>
            </p:custDataLst>
          </p:nvPr>
        </p:nvGrpSpPr>
        <p:grpSpPr>
          <a:xfrm>
            <a:off x="9552305" y="908685"/>
            <a:ext cx="2410460" cy="2932430"/>
            <a:chOff x="6575" y="3400"/>
            <a:chExt cx="1239" cy="1774"/>
          </a:xfrm>
        </p:grpSpPr>
        <p:pic>
          <p:nvPicPr>
            <p:cNvPr id="34823" name="Picture 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8">
              <a:grayscl/>
              <a:lum bright="-17999" contrast="42000"/>
            </a:blip>
            <a:stretch>
              <a:fillRect/>
            </a:stretch>
          </p:blipFill>
          <p:spPr>
            <a:xfrm>
              <a:off x="6575" y="3400"/>
              <a:ext cx="1066" cy="17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4824" name="Group 6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6593" y="4664"/>
              <a:ext cx="951" cy="43"/>
              <a:chOff x="6961" y="3679"/>
              <a:chExt cx="1271" cy="57"/>
            </a:xfrm>
          </p:grpSpPr>
          <p:cxnSp>
            <p:nvCxnSpPr>
              <p:cNvPr id="34825" name="AutoShape 7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6961" y="3701"/>
                <a:ext cx="1271" cy="0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826" name="Oval 8"/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7535" y="367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40" tIns="45720" rIns="91440" bIns="45720" anchor="t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4827" name="Group 9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6597" y="4074"/>
              <a:ext cx="951" cy="43"/>
              <a:chOff x="6961" y="3679"/>
              <a:chExt cx="1271" cy="57"/>
            </a:xfrm>
          </p:grpSpPr>
          <p:cxnSp>
            <p:nvCxnSpPr>
              <p:cNvPr id="34828" name="AutoShape 10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6961" y="3701"/>
                <a:ext cx="1271" cy="0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829" name="Oval 11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7535" y="367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40" tIns="45720" rIns="91440" bIns="45720" anchor="t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4830" name="Group 12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6597" y="3965"/>
              <a:ext cx="951" cy="43"/>
              <a:chOff x="6961" y="3679"/>
              <a:chExt cx="1271" cy="57"/>
            </a:xfrm>
          </p:grpSpPr>
          <p:cxnSp>
            <p:nvCxnSpPr>
              <p:cNvPr id="34831" name="AutoShape 13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6961" y="3701"/>
                <a:ext cx="1271" cy="0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832" name="Oval 14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7535" y="367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40" tIns="45720" rIns="91440" bIns="45720" anchor="t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4833" name="Text Box 15"/>
            <p:cNvSpPr txBox="1"/>
            <p:nvPr>
              <p:custDataLst>
                <p:tags r:id="rId28"/>
              </p:custDataLst>
            </p:nvPr>
          </p:nvSpPr>
          <p:spPr>
            <a:xfrm>
              <a:off x="7568" y="3847"/>
              <a:ext cx="246" cy="38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</a:ln>
          </p:spPr>
          <p:txBody>
            <a:bodyPr wrap="square" lIns="0" tIns="0" rIns="0" bIns="0" anchor="t" anchorCtr="0"/>
            <a:lstStyle/>
            <a:p>
              <a:pPr algn="just" defTabSz="914400">
                <a:buNone/>
              </a:pPr>
              <a:r>
                <a:rPr lang="en-US" altLang="zh-CN" sz="24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1</a:t>
              </a:r>
              <a:endParaRPr lang="zh-CN" altLang="zh-CN" sz="24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34" name="Text Box 16"/>
            <p:cNvSpPr txBox="1"/>
            <p:nvPr>
              <p:custDataLst>
                <p:tags r:id="rId29"/>
              </p:custDataLst>
            </p:nvPr>
          </p:nvSpPr>
          <p:spPr>
            <a:xfrm>
              <a:off x="7568" y="4024"/>
              <a:ext cx="179" cy="28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</a:ln>
          </p:spPr>
          <p:txBody>
            <a:bodyPr wrap="square" lIns="0" tIns="0" rIns="0" bIns="0" anchor="t" anchorCtr="0"/>
            <a:lstStyle/>
            <a:p>
              <a:pPr algn="just" defTabSz="914400">
                <a:buNone/>
              </a:pPr>
              <a:r>
                <a:rPr lang="en-US" altLang="zh-CN" sz="24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3</a:t>
              </a:r>
              <a:endParaRPr lang="zh-CN" altLang="zh-CN" sz="24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35" name="Text Box 17"/>
            <p:cNvSpPr txBox="1"/>
            <p:nvPr>
              <p:custDataLst>
                <p:tags r:id="rId30"/>
              </p:custDataLst>
            </p:nvPr>
          </p:nvSpPr>
          <p:spPr>
            <a:xfrm>
              <a:off x="7568" y="4577"/>
              <a:ext cx="246" cy="38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</a:ln>
          </p:spPr>
          <p:txBody>
            <a:bodyPr wrap="square" lIns="0" tIns="0" rIns="0" bIns="0" anchor="t" anchorCtr="0"/>
            <a:lstStyle/>
            <a:p>
              <a:pPr algn="just" defTabSz="914400">
                <a:buNone/>
              </a:pPr>
              <a:r>
                <a:rPr lang="en-US" altLang="zh-CN" sz="24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2</a:t>
              </a:r>
              <a:endParaRPr lang="zh-CN" altLang="zh-CN" sz="24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圆角矩形 1"/>
          <p:cNvSpPr/>
          <p:nvPr>
            <p:custDataLst>
              <p:tags r:id="rId4"/>
            </p:custDataLst>
          </p:nvPr>
        </p:nvSpPr>
        <p:spPr>
          <a:xfrm>
            <a:off x="1199515" y="1908810"/>
            <a:ext cx="1294765" cy="374650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r>
              <a:rPr lang="zh-CN" altLang="en-US" sz="2400" b="1" strike="noStrike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               </a:t>
            </a:r>
            <a:endParaRPr lang="en-US" altLang="zh-CN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>
            <p:custDataLst>
              <p:tags r:id="rId5"/>
            </p:custDataLst>
          </p:nvPr>
        </p:nvSpPr>
        <p:spPr>
          <a:xfrm>
            <a:off x="119063" y="3523615"/>
            <a:ext cx="43576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原理：与质量、高度有关</a:t>
            </a:r>
          </a:p>
        </p:txBody>
      </p:sp>
      <p:cxnSp>
        <p:nvCxnSpPr>
          <p:cNvPr id="33" name="直接箭头连接符 32"/>
          <p:cNvCxnSpPr/>
          <p:nvPr>
            <p:custDataLst>
              <p:tags r:id="rId6"/>
            </p:custDataLst>
          </p:nvPr>
        </p:nvCxnSpPr>
        <p:spPr>
          <a:xfrm flipH="1">
            <a:off x="1639570" y="3932238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34" name="TextBox 33"/>
          <p:cNvSpPr txBox="1"/>
          <p:nvPr>
            <p:custDataLst>
              <p:tags r:id="rId7"/>
            </p:custDataLst>
          </p:nvPr>
        </p:nvSpPr>
        <p:spPr>
          <a:xfrm>
            <a:off x="1182370" y="4400550"/>
            <a:ext cx="936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不变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5" name="直接箭头连接符 34"/>
          <p:cNvCxnSpPr/>
          <p:nvPr>
            <p:custDataLst>
              <p:tags r:id="rId8"/>
            </p:custDataLst>
          </p:nvPr>
        </p:nvCxnSpPr>
        <p:spPr>
          <a:xfrm flipH="1">
            <a:off x="2927668" y="3932238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2141855" y="4338638"/>
            <a:ext cx="20447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 h</a:t>
            </a:r>
            <a:r>
              <a:rPr lang="en-US" altLang="zh-CN" sz="28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 h</a:t>
            </a:r>
            <a:r>
              <a:rPr lang="en-US" altLang="zh-CN" sz="28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endParaRPr lang="zh-CN" altLang="en-US" sz="2800" i="1" baseline="-2500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7" name="直接箭头连接符 36"/>
          <p:cNvCxnSpPr/>
          <p:nvPr>
            <p:custDataLst>
              <p:tags r:id="rId10"/>
            </p:custDataLst>
          </p:nvPr>
        </p:nvCxnSpPr>
        <p:spPr>
          <a:xfrm flipH="1">
            <a:off x="1847850" y="2289175"/>
            <a:ext cx="0" cy="128333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0" name="TextBox 39"/>
          <p:cNvSpPr txBox="1"/>
          <p:nvPr>
            <p:custDataLst>
              <p:tags r:id="rId11"/>
            </p:custDataLst>
          </p:nvPr>
        </p:nvSpPr>
        <p:spPr>
          <a:xfrm>
            <a:off x="4367848" y="1704975"/>
            <a:ext cx="3571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圆角矩形 2"/>
          <p:cNvSpPr/>
          <p:nvPr>
            <p:custDataLst>
              <p:tags r:id="rId12"/>
            </p:custDataLst>
          </p:nvPr>
        </p:nvSpPr>
        <p:spPr>
          <a:xfrm>
            <a:off x="2352040" y="1158875"/>
            <a:ext cx="1971040" cy="374650"/>
          </a:xfrm>
          <a:prstGeom prst="roundRect">
            <a:avLst/>
          </a:prstGeom>
          <a:noFill/>
          <a:ln w="25400" cap="flat" cmpd="sng" algn="ctr">
            <a:solidFill>
              <a:srgbClr val="7030A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r>
              <a:rPr lang="zh-CN" altLang="en-US" sz="2400" b="1" strike="noStrike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               </a:t>
            </a:r>
            <a:endParaRPr lang="en-US" altLang="zh-CN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cxnSp>
        <p:nvCxnSpPr>
          <p:cNvPr id="4" name="直接箭头连接符 3"/>
          <p:cNvCxnSpPr/>
          <p:nvPr>
            <p:custDataLst>
              <p:tags r:id="rId13"/>
            </p:custDataLst>
          </p:nvPr>
        </p:nvCxnSpPr>
        <p:spPr>
          <a:xfrm>
            <a:off x="4174490" y="1499235"/>
            <a:ext cx="769620" cy="1929765"/>
          </a:xfrm>
          <a:prstGeom prst="straightConnector1">
            <a:avLst/>
          </a:prstGeom>
          <a:noFill/>
          <a:ln w="25400" cap="flat" cmpd="sng" algn="ctr">
            <a:solidFill>
              <a:srgbClr val="7030A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39" name="TextBox 38"/>
          <p:cNvSpPr txBox="1"/>
          <p:nvPr>
            <p:custDataLst>
              <p:tags r:id="rId14"/>
            </p:custDataLst>
          </p:nvPr>
        </p:nvSpPr>
        <p:spPr>
          <a:xfrm>
            <a:off x="4223703" y="3500438"/>
            <a:ext cx="55006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原理：动能与质量、速度有关</a:t>
            </a:r>
          </a:p>
        </p:txBody>
      </p:sp>
      <p:cxnSp>
        <p:nvCxnSpPr>
          <p:cNvPr id="5" name="直接箭头连接符 4"/>
          <p:cNvCxnSpPr/>
          <p:nvPr>
            <p:custDataLst>
              <p:tags r:id="rId15"/>
            </p:custDataLst>
          </p:nvPr>
        </p:nvCxnSpPr>
        <p:spPr>
          <a:xfrm flipH="1">
            <a:off x="6295708" y="3895408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1" name="TextBox 40"/>
          <p:cNvSpPr txBox="1"/>
          <p:nvPr>
            <p:custDataLst>
              <p:tags r:id="rId16"/>
            </p:custDataLst>
          </p:nvPr>
        </p:nvSpPr>
        <p:spPr>
          <a:xfrm>
            <a:off x="5867083" y="4363720"/>
            <a:ext cx="936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不变</a:t>
            </a:r>
          </a:p>
        </p:txBody>
      </p:sp>
      <p:cxnSp>
        <p:nvCxnSpPr>
          <p:cNvPr id="42" name="直接箭头连接符 41"/>
          <p:cNvCxnSpPr/>
          <p:nvPr>
            <p:custDataLst>
              <p:tags r:id="rId17"/>
            </p:custDataLst>
          </p:nvPr>
        </p:nvCxnSpPr>
        <p:spPr>
          <a:xfrm flipH="1">
            <a:off x="7581583" y="3895408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3" name="矩形 42"/>
          <p:cNvSpPr/>
          <p:nvPr>
            <p:custDataLst>
              <p:tags r:id="rId18"/>
            </p:custDataLst>
          </p:nvPr>
        </p:nvSpPr>
        <p:spPr>
          <a:xfrm>
            <a:off x="6795770" y="4292283"/>
            <a:ext cx="30718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静止释放，速度为0</a:t>
            </a:r>
            <a:endParaRPr lang="zh-CN" altLang="en-US" sz="2400" b="1" baseline="-25000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39"/>
          <p:cNvSpPr txBox="1"/>
          <p:nvPr>
            <p:custDataLst>
              <p:tags r:id="rId19"/>
            </p:custDataLst>
          </p:nvPr>
        </p:nvSpPr>
        <p:spPr>
          <a:xfrm>
            <a:off x="2992438" y="2093595"/>
            <a:ext cx="3571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圆角矩形 6"/>
          <p:cNvSpPr/>
          <p:nvPr>
            <p:custDataLst>
              <p:tags r:id="rId20"/>
            </p:custDataLst>
          </p:nvPr>
        </p:nvSpPr>
        <p:spPr>
          <a:xfrm>
            <a:off x="1487805" y="1499235"/>
            <a:ext cx="1132205" cy="37465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r>
              <a:rPr lang="zh-CN" altLang="en-US" sz="2400" b="1" strike="noStrike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               </a:t>
            </a:r>
            <a:endParaRPr lang="en-US" altLang="zh-CN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cxnSp>
        <p:nvCxnSpPr>
          <p:cNvPr id="8" name="直接箭头连接符 7"/>
          <p:cNvCxnSpPr/>
          <p:nvPr>
            <p:custDataLst>
              <p:tags r:id="rId21"/>
            </p:custDataLst>
          </p:nvPr>
        </p:nvCxnSpPr>
        <p:spPr>
          <a:xfrm>
            <a:off x="2639695" y="1873885"/>
            <a:ext cx="1944370" cy="3427095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38942" name="TextBox 45"/>
          <p:cNvSpPr txBox="1"/>
          <p:nvPr>
            <p:custDataLst>
              <p:tags r:id="rId22"/>
            </p:custDataLst>
          </p:nvPr>
        </p:nvSpPr>
        <p:spPr>
          <a:xfrm>
            <a:off x="1879600" y="5362893"/>
            <a:ext cx="102235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最高点时，如果动能不为0，将继续转化为重力势能，滚摆会继续上升，</a:t>
            </a:r>
          </a:p>
          <a:p>
            <a:r>
              <a:rPr lang="zh-CN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位置</a:t>
            </a:r>
            <a:r>
              <a:rPr lang="en-US" altLang="zh-CN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不会是最高点，所以最高点</a:t>
            </a:r>
            <a:r>
              <a:rPr lang="en-US" altLang="zh-CN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时动能为</a:t>
            </a:r>
            <a:r>
              <a:rPr lang="en-US" altLang="zh-CN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，速度为</a:t>
            </a:r>
            <a:r>
              <a:rPr lang="en-US" altLang="zh-CN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39"/>
          <p:cNvSpPr txBox="1"/>
          <p:nvPr>
            <p:custDataLst>
              <p:tags r:id="rId23"/>
            </p:custDataLst>
          </p:nvPr>
        </p:nvSpPr>
        <p:spPr>
          <a:xfrm>
            <a:off x="3301683" y="2078990"/>
            <a:ext cx="3571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animBg="1"/>
      <p:bldP spid="2" grpId="3" animBg="1"/>
      <p:bldP spid="32" grpId="0"/>
      <p:bldP spid="34" grpId="0"/>
      <p:bldP spid="36" grpId="0"/>
      <p:bldP spid="40" grpId="0"/>
      <p:bldP spid="3" grpId="2" animBg="1"/>
      <p:bldP spid="6" grpId="0"/>
      <p:bldP spid="7" grpId="2" animBg="1"/>
      <p:bldP spid="38942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4" name="TextBox 23"/>
          <p:cNvSpPr txBox="1"/>
          <p:nvPr>
            <p:custDataLst>
              <p:tags r:id="rId2"/>
            </p:custDataLst>
          </p:nvPr>
        </p:nvSpPr>
        <p:spPr>
          <a:xfrm>
            <a:off x="191453" y="1124585"/>
            <a:ext cx="878046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3.滚摆从图中的位置1静止释放，下降经过位置2，继续下降，再上升到达最高点3，这三个位置: </a:t>
            </a:r>
            <a:endParaRPr lang="zh-CN" altLang="zh-CN" sz="2800" noProof="1"/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(1)滚摆重力势能最大的是_________;</a:t>
            </a:r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(2)动能为零的是_________;（以上填空均填写位置序号）</a:t>
            </a:r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(3) 滚摆在位置1的总机械能</a:t>
            </a: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lang="zh-CN" altLang="en-US" sz="2400" baseline="-25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___位置3的总机械能</a:t>
            </a: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lang="zh-CN" altLang="en-US" sz="2400" baseline="-250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endParaRPr lang="zh-CN" altLang="en-US" sz="2400" noProof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400" noProof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（选填“&gt;”、“&lt;”、“=”）</a:t>
            </a:r>
            <a:endParaRPr lang="zh-CN" altLang="en-US" sz="2800" noProof="1"/>
          </a:p>
        </p:txBody>
      </p:sp>
      <p:grpSp>
        <p:nvGrpSpPr>
          <p:cNvPr id="34822" name="Group 4"/>
          <p:cNvGrpSpPr/>
          <p:nvPr>
            <p:custDataLst>
              <p:tags r:id="rId3"/>
            </p:custDataLst>
          </p:nvPr>
        </p:nvGrpSpPr>
        <p:grpSpPr>
          <a:xfrm>
            <a:off x="9552305" y="908685"/>
            <a:ext cx="2410460" cy="2932430"/>
            <a:chOff x="6575" y="3400"/>
            <a:chExt cx="1239" cy="1774"/>
          </a:xfrm>
        </p:grpSpPr>
        <p:pic>
          <p:nvPicPr>
            <p:cNvPr id="34823" name="Picture 5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6">
              <a:grayscl/>
              <a:lum bright="-17999" contrast="42000"/>
            </a:blip>
            <a:stretch>
              <a:fillRect/>
            </a:stretch>
          </p:blipFill>
          <p:spPr>
            <a:xfrm>
              <a:off x="6575" y="3400"/>
              <a:ext cx="1066" cy="17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4824" name="Group 6"/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6593" y="4664"/>
              <a:ext cx="951" cy="43"/>
              <a:chOff x="6961" y="3679"/>
              <a:chExt cx="1271" cy="57"/>
            </a:xfrm>
          </p:grpSpPr>
          <p:cxnSp>
            <p:nvCxnSpPr>
              <p:cNvPr id="34825" name="AutoShape 7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6961" y="3701"/>
                <a:ext cx="1271" cy="0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826" name="Oval 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7535" y="367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40" tIns="45720" rIns="91440" bIns="45720" anchor="t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4827" name="Group 9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6597" y="4074"/>
              <a:ext cx="951" cy="43"/>
              <a:chOff x="6961" y="3679"/>
              <a:chExt cx="1271" cy="57"/>
            </a:xfrm>
          </p:grpSpPr>
          <p:cxnSp>
            <p:nvCxnSpPr>
              <p:cNvPr id="34828" name="AutoShape 10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6961" y="3701"/>
                <a:ext cx="1271" cy="0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829" name="Oval 11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7535" y="367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40" tIns="45720" rIns="91440" bIns="45720" anchor="t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4830" name="Group 12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6597" y="3965"/>
              <a:ext cx="951" cy="43"/>
              <a:chOff x="6961" y="3679"/>
              <a:chExt cx="1271" cy="57"/>
            </a:xfrm>
          </p:grpSpPr>
          <p:cxnSp>
            <p:nvCxnSpPr>
              <p:cNvPr id="34831" name="AutoShape 13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6961" y="3701"/>
                <a:ext cx="1271" cy="0"/>
              </a:xfrm>
              <a:prstGeom prst="straightConnector1">
                <a:avLst/>
              </a:prstGeom>
              <a:ln w="9525" cap="flat" cmpd="sng">
                <a:solidFill>
                  <a:srgbClr val="000000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832" name="Oval 14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7535" y="3679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40" tIns="45720" rIns="91440" bIns="45720" anchor="t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4833" name="Text Box 15"/>
            <p:cNvSpPr txBox="1"/>
            <p:nvPr>
              <p:custDataLst>
                <p:tags r:id="rId26"/>
              </p:custDataLst>
            </p:nvPr>
          </p:nvSpPr>
          <p:spPr>
            <a:xfrm>
              <a:off x="7568" y="3847"/>
              <a:ext cx="246" cy="38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</a:ln>
          </p:spPr>
          <p:txBody>
            <a:bodyPr wrap="square" lIns="0" tIns="0" rIns="0" bIns="0" anchor="t" anchorCtr="0"/>
            <a:lstStyle/>
            <a:p>
              <a:pPr algn="just" defTabSz="914400">
                <a:buNone/>
              </a:pPr>
              <a:r>
                <a:rPr lang="en-US" altLang="zh-CN" sz="24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1</a:t>
              </a:r>
              <a:endParaRPr lang="zh-CN" altLang="zh-CN" sz="24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34" name="Text Box 16"/>
            <p:cNvSpPr txBox="1"/>
            <p:nvPr>
              <p:custDataLst>
                <p:tags r:id="rId27"/>
              </p:custDataLst>
            </p:nvPr>
          </p:nvSpPr>
          <p:spPr>
            <a:xfrm>
              <a:off x="7568" y="4024"/>
              <a:ext cx="179" cy="28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</a:ln>
          </p:spPr>
          <p:txBody>
            <a:bodyPr wrap="square" lIns="0" tIns="0" rIns="0" bIns="0" anchor="t" anchorCtr="0"/>
            <a:lstStyle/>
            <a:p>
              <a:pPr algn="just" defTabSz="914400">
                <a:buNone/>
              </a:pPr>
              <a:r>
                <a:rPr lang="en-US" altLang="zh-CN" sz="24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3</a:t>
              </a:r>
              <a:endParaRPr lang="zh-CN" altLang="zh-CN" sz="24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35" name="Text Box 17"/>
            <p:cNvSpPr txBox="1"/>
            <p:nvPr>
              <p:custDataLst>
                <p:tags r:id="rId28"/>
              </p:custDataLst>
            </p:nvPr>
          </p:nvSpPr>
          <p:spPr>
            <a:xfrm>
              <a:off x="7568" y="4577"/>
              <a:ext cx="246" cy="38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</a:ln>
          </p:spPr>
          <p:txBody>
            <a:bodyPr wrap="square" lIns="0" tIns="0" rIns="0" bIns="0" anchor="t" anchorCtr="0"/>
            <a:lstStyle/>
            <a:p>
              <a:pPr algn="just" defTabSz="914400">
                <a:buNone/>
              </a:pPr>
              <a:r>
                <a:rPr lang="en-US" altLang="zh-CN" sz="24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2</a:t>
              </a:r>
              <a:endParaRPr lang="zh-CN" altLang="zh-CN" sz="24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0" name="TextBox 39"/>
          <p:cNvSpPr txBox="1"/>
          <p:nvPr>
            <p:custDataLst>
              <p:tags r:id="rId4"/>
            </p:custDataLst>
          </p:nvPr>
        </p:nvSpPr>
        <p:spPr>
          <a:xfrm>
            <a:off x="4367848" y="1704975"/>
            <a:ext cx="3571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39"/>
          <p:cNvSpPr txBox="1"/>
          <p:nvPr>
            <p:custDataLst>
              <p:tags r:id="rId5"/>
            </p:custDataLst>
          </p:nvPr>
        </p:nvSpPr>
        <p:spPr>
          <a:xfrm>
            <a:off x="2992438" y="2093595"/>
            <a:ext cx="3571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39"/>
          <p:cNvSpPr txBox="1"/>
          <p:nvPr>
            <p:custDataLst>
              <p:tags r:id="rId6"/>
            </p:custDataLst>
          </p:nvPr>
        </p:nvSpPr>
        <p:spPr>
          <a:xfrm>
            <a:off x="3301683" y="2078990"/>
            <a:ext cx="3571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1631950" y="2623185"/>
            <a:ext cx="5799455" cy="374650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zh-CN" altLang="en-US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r>
              <a:rPr lang="zh-CN" altLang="en-US" sz="2400" b="1" strike="noStrike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               </a:t>
            </a:r>
            <a:endParaRPr lang="en-US" altLang="zh-CN" sz="2400" b="1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fontAlgn="base"/>
            <a:endParaRPr lang="en-US" altLang="zh-CN" strike="noStrike" noProof="1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>
            <p:custDataLst>
              <p:tags r:id="rId8"/>
            </p:custDataLst>
          </p:nvPr>
        </p:nvSpPr>
        <p:spPr>
          <a:xfrm>
            <a:off x="1597025" y="3500438"/>
            <a:ext cx="6096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原理：总机械能=动能+重力势能      </a:t>
            </a:r>
          </a:p>
        </p:txBody>
      </p:sp>
      <p:cxnSp>
        <p:nvCxnSpPr>
          <p:cNvPr id="11" name="直接箭头连接符 10"/>
          <p:cNvCxnSpPr/>
          <p:nvPr>
            <p:custDataLst>
              <p:tags r:id="rId9"/>
            </p:custDataLst>
          </p:nvPr>
        </p:nvCxnSpPr>
        <p:spPr>
          <a:xfrm flipH="1">
            <a:off x="4338638" y="3927475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2" name="TextBox 33"/>
          <p:cNvSpPr txBox="1"/>
          <p:nvPr>
            <p:custDataLst>
              <p:tags r:id="rId10"/>
            </p:custDataLst>
          </p:nvPr>
        </p:nvSpPr>
        <p:spPr>
          <a:xfrm>
            <a:off x="3648075" y="4364990"/>
            <a:ext cx="1479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均为0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                             </a:t>
            </a:r>
          </a:p>
        </p:txBody>
      </p:sp>
      <p:cxnSp>
        <p:nvCxnSpPr>
          <p:cNvPr id="13" name="直接箭头连接符 12"/>
          <p:cNvCxnSpPr/>
          <p:nvPr>
            <p:custDataLst>
              <p:tags r:id="rId11"/>
            </p:custDataLst>
          </p:nvPr>
        </p:nvCxnSpPr>
        <p:spPr>
          <a:xfrm rot="16200000" flipH="1">
            <a:off x="2547144" y="4477544"/>
            <a:ext cx="1214438" cy="9525"/>
          </a:xfrm>
          <a:prstGeom prst="straightConnector1">
            <a:avLst/>
          </a:prstGeom>
          <a:noFill/>
          <a:ln w="25400" cap="flat" cmpd="sng" algn="ctr">
            <a:solidFill>
              <a:srgbClr val="7030A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4" name="TextBox 39"/>
          <p:cNvSpPr txBox="1"/>
          <p:nvPr>
            <p:custDataLst>
              <p:tags r:id="rId12"/>
            </p:custDataLst>
          </p:nvPr>
        </p:nvSpPr>
        <p:spPr>
          <a:xfrm>
            <a:off x="5354638" y="5715000"/>
            <a:ext cx="18367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h</a:t>
            </a:r>
            <a:r>
              <a:rPr lang="en-US" altLang="zh-CN" sz="2800" b="1" i="1" baseline="-250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&gt;h</a:t>
            </a:r>
            <a:r>
              <a:rPr lang="en-US" altLang="zh-CN" sz="2800" b="1" i="1" baseline="-250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</a:t>
            </a:r>
          </a:p>
        </p:txBody>
      </p:sp>
      <p:cxnSp>
        <p:nvCxnSpPr>
          <p:cNvPr id="15" name="直接箭头连接符 14"/>
          <p:cNvCxnSpPr/>
          <p:nvPr>
            <p:custDataLst>
              <p:tags r:id="rId13"/>
            </p:custDataLst>
          </p:nvPr>
        </p:nvCxnSpPr>
        <p:spPr>
          <a:xfrm flipH="1">
            <a:off x="5438775" y="3927475"/>
            <a:ext cx="17463" cy="865188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6" name="TextBox 16"/>
          <p:cNvSpPr txBox="1"/>
          <p:nvPr>
            <p:custDataLst>
              <p:tags r:id="rId14"/>
            </p:custDataLst>
          </p:nvPr>
        </p:nvSpPr>
        <p:spPr>
          <a:xfrm>
            <a:off x="4267200" y="4779963"/>
            <a:ext cx="32273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与质量、高度有关</a:t>
            </a:r>
          </a:p>
        </p:txBody>
      </p:sp>
      <p:cxnSp>
        <p:nvCxnSpPr>
          <p:cNvPr id="17" name="直接箭头连接符 16"/>
          <p:cNvCxnSpPr/>
          <p:nvPr>
            <p:custDataLst>
              <p:tags r:id="rId15"/>
            </p:custDataLst>
          </p:nvPr>
        </p:nvCxnSpPr>
        <p:spPr>
          <a:xfrm flipH="1">
            <a:off x="6257925" y="5268913"/>
            <a:ext cx="0" cy="50165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5667375" y="3999230"/>
            <a:ext cx="38588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重力势能1&gt;重力势能3 </a:t>
            </a:r>
            <a:endParaRPr lang="zh-CN" altLang="en-US" sz="24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2627313" y="5130800"/>
            <a:ext cx="1049020" cy="7321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CN" sz="2800" i="1" noProof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zh-CN" sz="2800" i="1" baseline="-25000" noProof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i="1" noProof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&gt;E</a:t>
            </a:r>
            <a:r>
              <a:rPr lang="en-US" altLang="zh-CN" sz="2800" i="1" baseline="-25000" noProof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cxnSp>
        <p:nvCxnSpPr>
          <p:cNvPr id="20" name="直接箭头连接符 19"/>
          <p:cNvCxnSpPr/>
          <p:nvPr>
            <p:custDataLst>
              <p:tags r:id="rId18"/>
            </p:custDataLst>
          </p:nvPr>
        </p:nvCxnSpPr>
        <p:spPr>
          <a:xfrm flipH="1">
            <a:off x="5021263" y="5251450"/>
            <a:ext cx="0" cy="503238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1" name="TextBox 40"/>
          <p:cNvSpPr txBox="1"/>
          <p:nvPr>
            <p:custDataLst>
              <p:tags r:id="rId19"/>
            </p:custDataLst>
          </p:nvPr>
        </p:nvSpPr>
        <p:spPr>
          <a:xfrm>
            <a:off x="4589463" y="5684838"/>
            <a:ext cx="9350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不变</a:t>
            </a:r>
            <a:endParaRPr lang="zh-CN" altLang="en-US" sz="24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0"/>
            </p:custDataLst>
          </p:nvPr>
        </p:nvSpPr>
        <p:spPr>
          <a:xfrm>
            <a:off x="551815" y="6309360"/>
            <a:ext cx="92741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由于受到阻力，机械能不断转化为其他形式的能，机械能不断减少</a:t>
            </a:r>
            <a:endParaRPr lang="zh-CN" altLang="en-US" sz="24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Box 40"/>
          <p:cNvSpPr txBox="1"/>
          <p:nvPr>
            <p:custDataLst>
              <p:tags r:id="rId21"/>
            </p:custDataLst>
          </p:nvPr>
        </p:nvSpPr>
        <p:spPr>
          <a:xfrm>
            <a:off x="4223703" y="2439035"/>
            <a:ext cx="936625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40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&gt;</a:t>
            </a:r>
            <a:endParaRPr lang="en-US" altLang="zh-CN" sz="4000" b="1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 animBg="1"/>
      <p:bldP spid="10" grpId="3" animBg="1"/>
      <p:bldP spid="23" grpId="0"/>
      <p:bldP spid="12" grpId="0"/>
      <p:bldP spid="14" grpId="0"/>
      <p:bldP spid="16" grpId="0"/>
      <p:bldP spid="18" grpId="0"/>
      <p:bldP spid="19" grpId="0"/>
      <p:bldP spid="22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51815" y="1412875"/>
            <a:ext cx="1114425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、会荡秋千的人，不用别人帮助，就能把秋荡得很高。做法是：当人从高处向下摆时，身体由直立变为下蹲，此过程降低重心高度，将更多的重力势能转化为_______能；而从最低点向上摆时，用力将身体由下蹲变为直立，此过程克服身体重力做功，增加了_________________能。如此循环往复，机械能越积越多，秋千就越荡越高。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11860" y="2564602"/>
            <a:ext cx="7499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动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288030" y="3140547"/>
            <a:ext cx="2171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机械（重力势）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2495550" y="2124710"/>
            <a:ext cx="1812290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176135" y="2708910"/>
            <a:ext cx="1859280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3525" y="1844675"/>
            <a:ext cx="1142047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、如图所示，过山车是一项惊险刺激的游戏项目，下列关于过山车的机械能说法正确的是（　　）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A．刚开始过山车匀速被拉升时，机械能不变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B．过山车向下俯冲时，重力势能转化为动能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C．通过环形轨道最高点时，重力势能最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大，动能为0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D．过山车在运行过程中机械能守恒 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32242" y="2564701"/>
            <a:ext cx="386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544852" y="4256959"/>
            <a:ext cx="2707348" cy="1518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770505" y="3121660"/>
            <a:ext cx="150114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5" name="圆角矩形标注 4"/>
          <p:cNvSpPr/>
          <p:nvPr>
            <p:custDataLst>
              <p:tags r:id="rId6"/>
            </p:custDataLst>
          </p:nvPr>
        </p:nvSpPr>
        <p:spPr>
          <a:xfrm>
            <a:off x="5831986" y="2893060"/>
            <a:ext cx="3039110" cy="457200"/>
          </a:xfrm>
          <a:prstGeom prst="wedgeRoundRectCallout">
            <a:avLst>
              <a:gd name="adj1" fmla="val -98516"/>
              <a:gd name="adj2" fmla="val 53333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动能不变，势能增大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824425" y="3655829"/>
            <a:ext cx="150114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703195" y="4179186"/>
            <a:ext cx="1228199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9" name="圆角矩形标注 8"/>
          <p:cNvSpPr/>
          <p:nvPr>
            <p:custDataLst>
              <p:tags r:id="rId9"/>
            </p:custDataLst>
          </p:nvPr>
        </p:nvSpPr>
        <p:spPr>
          <a:xfrm>
            <a:off x="6584950" y="3600450"/>
            <a:ext cx="2072640" cy="457200"/>
          </a:xfrm>
          <a:prstGeom prst="wedgeRoundRectCallout">
            <a:avLst>
              <a:gd name="adj1" fmla="val -177910"/>
              <a:gd name="adj2" fmla="val 106666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速度不为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</a:t>
            </a: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2128992" y="5280893"/>
            <a:ext cx="150114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3" name="圆角矩形标注 12"/>
          <p:cNvSpPr/>
          <p:nvPr>
            <p:custDataLst>
              <p:tags r:id="rId11"/>
            </p:custDataLst>
          </p:nvPr>
        </p:nvSpPr>
        <p:spPr>
          <a:xfrm>
            <a:off x="3453765" y="4725670"/>
            <a:ext cx="1940560" cy="457200"/>
          </a:xfrm>
          <a:prstGeom prst="wedgeRoundRectCallout">
            <a:avLst>
              <a:gd name="adj1" fmla="val -93586"/>
              <a:gd name="adj2" fmla="val 80000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受阻力作用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9362" y="2952750"/>
            <a:ext cx="571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-7416" y="3520440"/>
            <a:ext cx="571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-15805" y="4093210"/>
            <a:ext cx="571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17751" y="5182870"/>
            <a:ext cx="571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5" grpId="0" animBg="1"/>
      <p:bldP spid="5" grpId="1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45281" y="1699234"/>
            <a:ext cx="8975408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07975" y="1651635"/>
            <a:ext cx="1159129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6. 地震过后往往会伴有泥石流等灾害，泥石流之所以会造成巨大的危害，是因为石、泥土被雨水从高处冲下来时将________能转化为巨大的___________能。灾害发生后，救灾飞机迅速到达灾区上空，当它在一定高度匀速飞行并投下救灾物资后，飞机的机械能将_______________（选填“变大”“变小”或“不变”）。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400095" y="2306751"/>
            <a:ext cx="11836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重力势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504024" y="2235200"/>
            <a:ext cx="7359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动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999719" y="3315335"/>
            <a:ext cx="13277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变小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415415" y="1628984"/>
            <a:ext cx="878332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7. 下列有关机械能及其转化的说法正确的是（　　）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A．弯弓射箭，箭的动能转化为弓的弹性势能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B．拦河大坝使上游的水位升高，提高了水的重力势能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C．蹦床运动员从高处落下，其动能转化为重力势能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D．人造卫星从近地点飞向远地点时势能减小，动能增大 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746100" y="1628984"/>
            <a:ext cx="38608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55" y="3572738"/>
            <a:ext cx="2867160" cy="18821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847850" y="1484445"/>
            <a:ext cx="903986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8. 将皮球从离地某一高度O点处水平抛出，球落地后又弹起。它的部分运动轨迹如图所示。下列说法正确的是（　　）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A．皮球经过同一高度的A、B两点时动能相等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B．皮球第一次反弹后到达最高点P点时速度为零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C．皮球在D点时的机械能小于在C点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时的机械能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D．若将皮球表面涂黑，则会在地面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M、N两点留下两个大小相等的黑色圆斑 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016766" y="2012951"/>
            <a:ext cx="403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911860" y="1268730"/>
            <a:ext cx="1069213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9. 如图，在光滑的水平台面上，一轻弹簧左端固定。右端连接一金属小球，O点是弹簧保持原长时小球的位置。压缩弹簧使小球至A位置，然后释放小球，小球就在AB间做往复运动（已知AO=OB）。小球从A位置运动到B位置的过程中，下列判断正确的是（　　）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A．小球的动能不断增加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B．弹簧的弹性势能不断减少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C．小球运动到O点时的动能与此时弹簧的弹性势能相等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D．在任一位置弹簧的弹性势能和小球的动能之和保持不变 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52" y="3783330"/>
            <a:ext cx="3871035" cy="13341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440213" y="3068769"/>
            <a:ext cx="403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631950" y="1697798"/>
            <a:ext cx="867410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10. 如图所示，小球沿轨道由静止从A处运动到D处的过程中，忽略空气阻力和摩擦力，仅有动能和势能互相转化，则（　　）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A．小球在A 处的动能等于在D 处的动能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B．小球在A 处的动能大于在D 处的动能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C．小球在B 处的机械能小于在C 处的机械能 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D．小球在B 处的机械能等于在C 处的机械能 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94" y="2928125"/>
            <a:ext cx="2418370" cy="15875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199880" y="2340895"/>
            <a:ext cx="4298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12" name="内容占位符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71905" y="1844675"/>
            <a:ext cx="86906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   11.  如图所示，一个小球由静止从光滑曲面的顶端自由滑下，若它在顶端的重力势能为65J，则滑到底端的动能是（       ）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          A. 35J		          B. 50J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         C. 55J		          D. 65J</a:t>
            </a:r>
          </a:p>
        </p:txBody>
      </p:sp>
      <p:sp>
        <p:nvSpPr>
          <p:cNvPr id="14" name="矩形 8"/>
          <p:cNvSpPr/>
          <p:nvPr>
            <p:custDataLst>
              <p:tags r:id="rId3"/>
            </p:custDataLst>
          </p:nvPr>
        </p:nvSpPr>
        <p:spPr>
          <a:xfrm>
            <a:off x="8472063" y="2492960"/>
            <a:ext cx="534987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Arial" panose="020B0604020202020204" pitchFamily="34" charset="0"/>
                <a:sym typeface="Wingdings" panose="05000000000000000000"/>
              </a:rPr>
              <a:t>D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1" name="图片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5970" y="3428918"/>
            <a:ext cx="2206766" cy="13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539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一、机械能</a:t>
            </a:r>
          </a:p>
        </p:txBody>
      </p:sp>
      <p:grpSp>
        <p:nvGrpSpPr>
          <p:cNvPr id="20481" name="组合 12312"/>
          <p:cNvGrpSpPr/>
          <p:nvPr>
            <p:custDataLst>
              <p:tags r:id="rId2"/>
            </p:custDataLst>
          </p:nvPr>
        </p:nvGrpSpPr>
        <p:grpSpPr>
          <a:xfrm>
            <a:off x="623570" y="1617345"/>
            <a:ext cx="4886960" cy="2479675"/>
            <a:chOff x="249" y="958"/>
            <a:chExt cx="5284" cy="2889"/>
          </a:xfrm>
        </p:grpSpPr>
        <p:pic>
          <p:nvPicPr>
            <p:cNvPr id="20482" name="图片 12307" descr="歼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49" y="958"/>
              <a:ext cx="5284" cy="2889"/>
            </a:xfrm>
            <a:prstGeom prst="roundRect">
              <a:avLst/>
            </a:prstGeom>
          </p:spPr>
        </p:pic>
        <p:sp>
          <p:nvSpPr>
            <p:cNvPr id="20483" name="文本框 12309"/>
            <p:cNvSpPr txBox="1"/>
            <p:nvPr>
              <p:custDataLst>
                <p:tags r:id="rId8"/>
              </p:custDataLst>
            </p:nvPr>
          </p:nvSpPr>
          <p:spPr>
            <a:xfrm>
              <a:off x="328" y="1029"/>
              <a:ext cx="2321" cy="536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飞行中的飞机</a:t>
              </a: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880100" y="1916430"/>
            <a:ext cx="5964555" cy="1773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一个物体可以既有动能，又有势能，</a:t>
            </a:r>
          </a:p>
          <a:p>
            <a:pPr fontAlgn="auto">
              <a:lnSpc>
                <a:spcPts val="328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如飞行中的飞机因为它在运动而具有动能，又因为它处于高空而具有重力势能，把这两种能量加在一起，就是它的总机械能。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991995" y="4364990"/>
            <a:ext cx="8627745" cy="511810"/>
          </a:xfrm>
          <a:prstGeom prst="rect">
            <a:avLst/>
          </a:prstGeom>
          <a:solidFill>
            <a:srgbClr val="D1E2F4"/>
          </a:solidFill>
        </p:spPr>
        <p:txBody>
          <a:bodyPr wrap="square" rtlCol="0" anchor="t">
            <a:spAutoFit/>
          </a:bodyPr>
          <a:lstStyle/>
          <a:p>
            <a:pPr lvl="0" algn="l" fontAlgn="auto">
              <a:lnSpc>
                <a:spcPts val="3280"/>
              </a:lnSpc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物体具有机械能的总量等于动能、势能两种能量之和。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991995" y="5156814"/>
            <a:ext cx="8776970" cy="93218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一个空中飞行的物体具有80J的机械能，若它的重力势能为50J，则它的动能为________J；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4310380" y="5565438"/>
            <a:ext cx="793750" cy="5118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2" grpId="0" animBg="1"/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2777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11" name="TextBox 2"/>
          <p:cNvSpPr txBox="1"/>
          <p:nvPr>
            <p:custDataLst>
              <p:tags r:id="rId2"/>
            </p:custDataLst>
          </p:nvPr>
        </p:nvSpPr>
        <p:spPr bwMode="auto">
          <a:xfrm>
            <a:off x="1406525" y="3035300"/>
            <a:ext cx="7357110" cy="23069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动能不变，重力势能不变，机械能不变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 动能变大，重力势能变小，机械能不变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动能不变，重力势能变小，机械能变小</a:t>
            </a: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 动能变小，重力势能变小，机械能变小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 bwMode="auto">
          <a:xfrm>
            <a:off x="911860" y="1772920"/>
            <a:ext cx="83216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12. 如图所示，跳伞运动员在空中匀速直线下降的过程中，关于运动员(不包含降落伞和绳)下列说法正确的是 (　　)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36439" y="1917266"/>
            <a:ext cx="1874644" cy="2019728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751781" y="2493165"/>
            <a:ext cx="534987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Wingdings" panose="05000000000000000000"/>
              </a:rPr>
              <a:t>C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矩形 46091"/>
          <p:cNvSpPr/>
          <p:nvPr>
            <p:custDataLst>
              <p:tags r:id="rId1"/>
            </p:custDataLst>
          </p:nvPr>
        </p:nvSpPr>
        <p:spPr>
          <a:xfrm>
            <a:off x="3719830" y="6021070"/>
            <a:ext cx="5006340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动能和势能可以相互转化。</a:t>
            </a:r>
          </a:p>
        </p:txBody>
      </p:sp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二、机械能及其转化</a:t>
            </a: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3820160" y="4076700"/>
            <a:ext cx="8237220" cy="1758315"/>
          </a:xfrm>
          <a:prstGeom prst="rect">
            <a:avLst/>
          </a:prstGeom>
          <a:noFill/>
          <a:ln>
            <a:solidFill>
              <a:sysClr val="windowText" lastClr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1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皮球恢复形状过程中后：</a:t>
            </a: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弹性形变程度变小，向上的速度变大，蹦床的弹性势能转化为运动员的动能</a:t>
            </a: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皮球上升时：</a:t>
            </a:r>
            <a:endParaRPr lang="zh-CN" altLang="en-US" sz="24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速度减小，高度增大，动能转化为重力势能。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147820" y="3140710"/>
            <a:ext cx="1532255" cy="460375"/>
          </a:xfrm>
          <a:prstGeom prst="rect">
            <a:avLst/>
          </a:prstGeom>
          <a:noFill/>
          <a:ln w="28575">
            <a:solidFill>
              <a:srgbClr val="650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7176135" y="3140710"/>
            <a:ext cx="1076325" cy="460375"/>
          </a:xfrm>
          <a:prstGeom prst="rect">
            <a:avLst/>
          </a:prstGeom>
          <a:noFill/>
          <a:ln w="28575">
            <a:solidFill>
              <a:srgbClr val="650C11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</a:t>
            </a:r>
          </a:p>
        </p:txBody>
      </p:sp>
      <p:sp>
        <p:nvSpPr>
          <p:cNvPr id="9" name="右箭头 8"/>
          <p:cNvSpPr/>
          <p:nvPr>
            <p:custDataLst>
              <p:tags r:id="rId6"/>
            </p:custDataLst>
          </p:nvPr>
        </p:nvSpPr>
        <p:spPr>
          <a:xfrm>
            <a:off x="5734050" y="3212465"/>
            <a:ext cx="1368425" cy="75565"/>
          </a:xfrm>
          <a:prstGeom prst="rightArrow">
            <a:avLst/>
          </a:prstGeom>
          <a:solidFill>
            <a:srgbClr val="4D78C4"/>
          </a:solidFill>
          <a:ln>
            <a:solidFill>
              <a:srgbClr val="4D78C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 flipH="1">
            <a:off x="5721985" y="3429000"/>
            <a:ext cx="1368425" cy="75565"/>
          </a:xfrm>
          <a:prstGeom prst="rightArrow">
            <a:avLst/>
          </a:prstGeom>
          <a:solidFill>
            <a:srgbClr val="4D78C4"/>
          </a:solidFill>
          <a:ln>
            <a:solidFill>
              <a:srgbClr val="4D78C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9840595" y="3140710"/>
            <a:ext cx="2189480" cy="460375"/>
          </a:xfrm>
          <a:prstGeom prst="rect">
            <a:avLst/>
          </a:prstGeom>
          <a:noFill/>
          <a:ln w="28575">
            <a:solidFill>
              <a:srgbClr val="650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皮球弹性势能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右箭头 3"/>
          <p:cNvSpPr/>
          <p:nvPr>
            <p:custDataLst>
              <p:tags r:id="rId9"/>
            </p:custDataLst>
          </p:nvPr>
        </p:nvSpPr>
        <p:spPr>
          <a:xfrm>
            <a:off x="8338185" y="3212465"/>
            <a:ext cx="1368425" cy="75565"/>
          </a:xfrm>
          <a:prstGeom prst="rightArrow">
            <a:avLst/>
          </a:prstGeom>
          <a:solidFill>
            <a:srgbClr val="4D78C4"/>
          </a:solidFill>
          <a:ln>
            <a:solidFill>
              <a:srgbClr val="4D78C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10"/>
            </p:custDataLst>
          </p:nvPr>
        </p:nvSpPr>
        <p:spPr>
          <a:xfrm flipH="1">
            <a:off x="8326120" y="3429000"/>
            <a:ext cx="1368425" cy="75565"/>
          </a:xfrm>
          <a:prstGeom prst="rightArrow">
            <a:avLst/>
          </a:prstGeom>
          <a:solidFill>
            <a:srgbClr val="4D78C4"/>
          </a:solidFill>
          <a:ln>
            <a:solidFill>
              <a:srgbClr val="4D78C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1770" y="2060575"/>
            <a:ext cx="3388995" cy="252031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3863975" y="1196340"/>
            <a:ext cx="6890385" cy="175831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篮球下落时：</a:t>
            </a:r>
          </a:p>
          <a:p>
            <a:pPr>
              <a:lnSpc>
                <a:spcPts val="26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高度减小，速度增大，重力势能转化为动能。</a:t>
            </a:r>
          </a:p>
          <a:p>
            <a:pPr>
              <a:lnSpc>
                <a:spcPts val="26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篮球接触地面时：</a:t>
            </a:r>
          </a:p>
          <a:p>
            <a:pPr>
              <a:lnSpc>
                <a:spcPts val="26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向下的速度变小，动能减小。开始发生弹性形变，弹性势能逐渐增大。动能转化为弹性势能。</a:t>
            </a:r>
            <a:endParaRPr lang="zh-CN" altLang="en-US" sz="24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1887200" y="10617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 animBg="1"/>
      <p:bldP spid="9" grpId="0" animBg="1"/>
      <p:bldP spid="11" grpId="0" animBg="1"/>
      <p:bldP spid="3" grpId="0" animBg="1"/>
      <p:bldP spid="4" grpId="0" animBg="1"/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矩形 46091"/>
          <p:cNvSpPr/>
          <p:nvPr>
            <p:custDataLst>
              <p:tags r:id="rId1"/>
            </p:custDataLst>
          </p:nvPr>
        </p:nvSpPr>
        <p:spPr>
          <a:xfrm>
            <a:off x="3719830" y="5753735"/>
            <a:ext cx="5006340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动能和势能可以相互转化。</a:t>
            </a:r>
          </a:p>
        </p:txBody>
      </p:sp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二、机械能及其转化</a:t>
            </a:r>
          </a:p>
        </p:txBody>
      </p:sp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3819525" y="1412875"/>
            <a:ext cx="8284845" cy="142494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运动员从高处落下时：</a:t>
            </a:r>
          </a:p>
          <a:p>
            <a:pPr>
              <a:lnSpc>
                <a:spcPts val="26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高度减小，速度增大，重力势能转化为动能。</a:t>
            </a:r>
          </a:p>
          <a:p>
            <a:pPr>
              <a:lnSpc>
                <a:spcPts val="26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接触蹦床时：</a:t>
            </a:r>
          </a:p>
          <a:p>
            <a:pPr>
              <a:lnSpc>
                <a:spcPts val="26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床面发生弹性形变，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运动员的动能转化为蹦床的弹性势能</a:t>
            </a:r>
          </a:p>
        </p:txBody>
      </p:sp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3820160" y="4076700"/>
            <a:ext cx="8237220" cy="1424940"/>
          </a:xfrm>
          <a:prstGeom prst="rect">
            <a:avLst/>
          </a:prstGeom>
          <a:noFill/>
          <a:ln>
            <a:solidFill>
              <a:sysClr val="windowText" lastClr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1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蹦床恢复形状过程中：</a:t>
            </a: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床面发生弹性形变，蹦床的弹性势能转化为运动员的动能</a:t>
            </a: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运动员上升时：</a:t>
            </a:r>
            <a:endParaRPr lang="zh-CN" altLang="en-US" sz="24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速度减小，高度增大，动能转化为重力势能。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147820" y="3140710"/>
            <a:ext cx="1532255" cy="460375"/>
          </a:xfrm>
          <a:prstGeom prst="rect">
            <a:avLst/>
          </a:prstGeom>
          <a:noFill/>
          <a:ln w="28575">
            <a:solidFill>
              <a:srgbClr val="650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176135" y="3140710"/>
            <a:ext cx="1076325" cy="460375"/>
          </a:xfrm>
          <a:prstGeom prst="rect">
            <a:avLst/>
          </a:prstGeom>
          <a:noFill/>
          <a:ln w="28575">
            <a:solidFill>
              <a:srgbClr val="650C11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</a:t>
            </a:r>
          </a:p>
        </p:txBody>
      </p:sp>
      <p:sp>
        <p:nvSpPr>
          <p:cNvPr id="9" name="右箭头 8"/>
          <p:cNvSpPr/>
          <p:nvPr>
            <p:custDataLst>
              <p:tags r:id="rId7"/>
            </p:custDataLst>
          </p:nvPr>
        </p:nvSpPr>
        <p:spPr>
          <a:xfrm>
            <a:off x="5734050" y="3212465"/>
            <a:ext cx="1368425" cy="75565"/>
          </a:xfrm>
          <a:prstGeom prst="rightArrow">
            <a:avLst/>
          </a:prstGeom>
          <a:solidFill>
            <a:srgbClr val="4D78C4"/>
          </a:solidFill>
          <a:ln>
            <a:solidFill>
              <a:srgbClr val="4D78C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>
            <p:custDataLst>
              <p:tags r:id="rId8"/>
            </p:custDataLst>
          </p:nvPr>
        </p:nvSpPr>
        <p:spPr>
          <a:xfrm flipH="1">
            <a:off x="5721985" y="3429000"/>
            <a:ext cx="1368425" cy="75565"/>
          </a:xfrm>
          <a:prstGeom prst="rightArrow">
            <a:avLst/>
          </a:prstGeom>
          <a:solidFill>
            <a:srgbClr val="4D78C4"/>
          </a:solidFill>
          <a:ln>
            <a:solidFill>
              <a:srgbClr val="4D78C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1770" y="2413000"/>
            <a:ext cx="3538855" cy="210693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9840595" y="3140710"/>
            <a:ext cx="2189480" cy="460375"/>
          </a:xfrm>
          <a:prstGeom prst="rect">
            <a:avLst/>
          </a:prstGeom>
          <a:noFill/>
          <a:ln w="28575">
            <a:solidFill>
              <a:srgbClr val="650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蹦床弹性势能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右箭头 3"/>
          <p:cNvSpPr/>
          <p:nvPr>
            <p:custDataLst>
              <p:tags r:id="rId11"/>
            </p:custDataLst>
          </p:nvPr>
        </p:nvSpPr>
        <p:spPr>
          <a:xfrm>
            <a:off x="8338185" y="3212465"/>
            <a:ext cx="1368425" cy="75565"/>
          </a:xfrm>
          <a:prstGeom prst="rightArrow">
            <a:avLst/>
          </a:prstGeom>
          <a:solidFill>
            <a:srgbClr val="4D78C4"/>
          </a:solidFill>
          <a:ln>
            <a:solidFill>
              <a:srgbClr val="4D78C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12"/>
            </p:custDataLst>
          </p:nvPr>
        </p:nvSpPr>
        <p:spPr>
          <a:xfrm flipH="1">
            <a:off x="8326120" y="3429000"/>
            <a:ext cx="1368425" cy="75565"/>
          </a:xfrm>
          <a:prstGeom prst="rightArrow">
            <a:avLst/>
          </a:prstGeom>
          <a:solidFill>
            <a:srgbClr val="4D78C4"/>
          </a:solidFill>
          <a:ln>
            <a:solidFill>
              <a:srgbClr val="4D78C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6" grpId="0" animBg="1"/>
      <p:bldP spid="7" grpId="0" animBg="1"/>
      <p:bldP spid="9" grpId="0" animBg="1"/>
      <p:bldP spid="11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94733" y="2160357"/>
            <a:ext cx="2293812" cy="1693892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071880" y="4104640"/>
            <a:ext cx="4538980" cy="82994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弯弓射箭，</a:t>
            </a:r>
          </a:p>
          <a:p>
            <a:pPr algn="ctr"/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弓的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弹性势能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转化为箭的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 l="5136" t="4654" r="4407" b="4960"/>
          <a:stretch>
            <a:fillRect/>
          </a:stretch>
        </p:blipFill>
        <p:spPr bwMode="auto">
          <a:xfrm>
            <a:off x="7536180" y="2204720"/>
            <a:ext cx="2546985" cy="1695450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12940" y="4176395"/>
            <a:ext cx="390080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252095" algn="ctr">
              <a:lnSpc>
                <a:spcPts val="24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人从滑梯下滑时，</a:t>
            </a:r>
          </a:p>
          <a:p>
            <a:pPr indent="252095" algn="ctr">
              <a:lnSpc>
                <a:spcPts val="2400"/>
              </a:lnSpc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重力势能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转化为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</a:t>
            </a: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二、机械能及其转化</a:t>
            </a: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4152317" y="1052629"/>
            <a:ext cx="4281757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动能和势能可以相互转化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/>
          <a:srcRect l="4487" b="9466"/>
          <a:stretch>
            <a:fillRect/>
          </a:stretch>
        </p:blipFill>
        <p:spPr>
          <a:xfrm>
            <a:off x="8355700" y="1969073"/>
            <a:ext cx="1916272" cy="1754141"/>
          </a:xfrm>
          <a:prstGeom prst="rect">
            <a:avLst/>
          </a:prstGeom>
          <a:ln>
            <a:noFill/>
            <a:prstDash val="sysDash"/>
          </a:ln>
        </p:spPr>
      </p:pic>
      <p:pic>
        <p:nvPicPr>
          <p:cNvPr id="56" name="图片 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/>
          <a:srcRect b="6895"/>
          <a:stretch>
            <a:fillRect/>
          </a:stretch>
        </p:blipFill>
        <p:spPr>
          <a:xfrm>
            <a:off x="8371028" y="4127532"/>
            <a:ext cx="1900944" cy="1895192"/>
          </a:xfrm>
          <a:prstGeom prst="rect">
            <a:avLst/>
          </a:prstGeom>
          <a:ln>
            <a:noFill/>
            <a:prstDash val="sysDash"/>
          </a:ln>
        </p:spPr>
      </p:pic>
      <p:sp>
        <p:nvSpPr>
          <p:cNvPr id="17" name="下箭头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 flipH="1" flipV="1">
            <a:off x="4597400" y="2571750"/>
            <a:ext cx="219075" cy="579755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036AB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下箭头 1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0800000" flipH="1" flipV="1">
            <a:off x="9146540" y="3743325"/>
            <a:ext cx="230505" cy="403225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036AB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" name="下箭头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5400000" flipH="1" flipV="1">
            <a:off x="7867015" y="2592070"/>
            <a:ext cx="219075" cy="538480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036AB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9" name="下箭头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5400000" flipH="1" flipV="1">
            <a:off x="2538095" y="5741670"/>
            <a:ext cx="194945" cy="553085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036AB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下箭头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 flipH="1" flipV="1">
            <a:off x="4876165" y="5741670"/>
            <a:ext cx="194945" cy="553085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036AB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5" name="下箭头 1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 flipH="1" flipV="1">
            <a:off x="6995160" y="5770245"/>
            <a:ext cx="194945" cy="553085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036AB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50" name="图片 4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rcRect r="3996"/>
          <a:stretch>
            <a:fillRect/>
          </a:stretch>
        </p:blipFill>
        <p:spPr>
          <a:xfrm>
            <a:off x="2035339" y="2018091"/>
            <a:ext cx="2324008" cy="1705123"/>
          </a:xfrm>
          <a:prstGeom prst="rect">
            <a:avLst/>
          </a:prstGeom>
          <a:ln>
            <a:noFill/>
            <a:prstDash val="sysDash"/>
          </a:ln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/>
          <a:srcRect l="5181" t="10723" r="758" b="358"/>
          <a:stretch>
            <a:fillRect/>
          </a:stretch>
        </p:blipFill>
        <p:spPr>
          <a:xfrm>
            <a:off x="5010285" y="1989095"/>
            <a:ext cx="2566179" cy="1734119"/>
          </a:xfrm>
          <a:prstGeom prst="rect">
            <a:avLst/>
          </a:prstGeom>
          <a:ln>
            <a:noFill/>
            <a:prstDash val="sysDash"/>
          </a:ln>
        </p:spPr>
      </p:pic>
      <p:pic>
        <p:nvPicPr>
          <p:cNvPr id="60" name="图片 5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88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14" y="3789029"/>
            <a:ext cx="2403303" cy="1506800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>
            <p:custDataLst>
              <p:tags r:id="rId12"/>
            </p:custDataLst>
          </p:nvPr>
        </p:nvSpPr>
        <p:spPr>
          <a:xfrm>
            <a:off x="4650105" y="4394835"/>
            <a:ext cx="1721485" cy="4508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algn="l" defTabSz="6838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90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 </a:t>
            </a:r>
            <a:r>
              <a:rPr lang="zh-CN" altLang="en-US" sz="2600" b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Arial"/>
              </a:rPr>
              <a:t>撑杆跳高</a:t>
            </a:r>
          </a:p>
        </p:txBody>
      </p:sp>
      <p:sp>
        <p:nvSpPr>
          <p:cNvPr id="101" name="文本框 100"/>
          <p:cNvSpPr txBox="1"/>
          <p:nvPr>
            <p:custDataLst>
              <p:tags r:id="rId13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二、机械能及其转化</a:t>
            </a:r>
          </a:p>
        </p:txBody>
      </p:sp>
      <p:sp>
        <p:nvSpPr>
          <p:cNvPr id="2" name="矩形 1"/>
          <p:cNvSpPr/>
          <p:nvPr>
            <p:custDataLst>
              <p:tags r:id="rId14"/>
            </p:custDataLst>
          </p:nvPr>
        </p:nvSpPr>
        <p:spPr>
          <a:xfrm>
            <a:off x="4152317" y="1052629"/>
            <a:ext cx="4281757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动能和势能可以相互转化</a:t>
            </a: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1350645" y="5776595"/>
            <a:ext cx="11531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ker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   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/>
              </a:rPr>
              <a:t>动能</a:t>
            </a:r>
            <a:endParaRPr lang="zh-CN" altLang="en-US" sz="26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6"/>
            </p:custDataLst>
          </p:nvPr>
        </p:nvSpPr>
        <p:spPr>
          <a:xfrm>
            <a:off x="2762250" y="5776595"/>
            <a:ext cx="193611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ker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    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/>
              </a:rPr>
              <a:t>弹性势能</a:t>
            </a:r>
          </a:p>
          <a:p>
            <a:pPr algn="ctr"/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/>
              </a:rPr>
              <a:t>（跳杆）</a:t>
            </a:r>
            <a:endParaRPr lang="zh-CN" altLang="en-US" sz="26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7"/>
            </p:custDataLst>
          </p:nvPr>
        </p:nvSpPr>
        <p:spPr>
          <a:xfrm>
            <a:off x="5239385" y="5756910"/>
            <a:ext cx="156591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/>
              </a:rPr>
              <a:t>重力势能</a:t>
            </a:r>
            <a:endParaRPr lang="zh-CN" altLang="en-US" sz="26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8"/>
            </p:custDataLst>
          </p:nvPr>
        </p:nvSpPr>
        <p:spPr>
          <a:xfrm>
            <a:off x="7442200" y="5756910"/>
            <a:ext cx="8724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/>
              </a:rPr>
              <a:t>动能  </a:t>
            </a:r>
            <a:endParaRPr lang="zh-CN" altLang="en-US" sz="26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>
            <p:custDataLst>
              <p:tags r:id="rId19"/>
            </p:custDataLst>
          </p:nvPr>
        </p:nvSpPr>
        <p:spPr>
          <a:xfrm>
            <a:off x="3221990" y="3096895"/>
            <a:ext cx="1008380" cy="4324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20"/>
            </p:custDataLst>
          </p:nvPr>
        </p:nvSpPr>
        <p:spPr>
          <a:xfrm>
            <a:off x="6162040" y="1844675"/>
            <a:ext cx="878840" cy="4089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21"/>
            </p:custDataLst>
          </p:nvPr>
        </p:nvSpPr>
        <p:spPr>
          <a:xfrm>
            <a:off x="8970645" y="1844675"/>
            <a:ext cx="1008380" cy="4324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22"/>
            </p:custDataLst>
          </p:nvPr>
        </p:nvSpPr>
        <p:spPr>
          <a:xfrm>
            <a:off x="9799320" y="4509135"/>
            <a:ext cx="472440" cy="2794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8" grpId="0" animBg="1"/>
      <p:bldP spid="29" grpId="0" animBg="1"/>
      <p:bldP spid="32" grpId="0" animBg="1"/>
      <p:bldP spid="35" grpId="0" animBg="1"/>
      <p:bldP spid="20" grpId="0"/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304165" y="404495"/>
            <a:ext cx="434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二、机械能及其转化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520055" y="836295"/>
            <a:ext cx="983615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滚摆</a:t>
            </a:r>
          </a:p>
        </p:txBody>
      </p:sp>
      <p:pic>
        <p:nvPicPr>
          <p:cNvPr id="6" name="滚摆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900" y="2001520"/>
            <a:ext cx="4777105" cy="268732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6522720" y="1702435"/>
            <a:ext cx="222313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滚摆下降</a:t>
            </a: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4944745" y="2348865"/>
            <a:ext cx="2065020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</a:t>
            </a: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8472433" y="2349182"/>
            <a:ext cx="944880" cy="4603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</a:t>
            </a:r>
          </a:p>
        </p:txBody>
      </p:sp>
      <p:sp>
        <p:nvSpPr>
          <p:cNvPr id="18" name="右箭头 17"/>
          <p:cNvSpPr/>
          <p:nvPr>
            <p:custDataLst>
              <p:tags r:id="rId9"/>
            </p:custDataLst>
          </p:nvPr>
        </p:nvSpPr>
        <p:spPr>
          <a:xfrm>
            <a:off x="6910968" y="2476817"/>
            <a:ext cx="878205" cy="233680"/>
          </a:xfrm>
          <a:prstGeom prst="rightArrow">
            <a:avLst/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6523355" y="3079115"/>
            <a:ext cx="194881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滚摆上升</a:t>
            </a: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8047990" y="3712845"/>
            <a:ext cx="1792605" cy="5219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重力势能</a:t>
            </a: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6235273" y="3712844"/>
            <a:ext cx="944880" cy="4603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动能</a:t>
            </a:r>
          </a:p>
        </p:txBody>
      </p:sp>
      <p:sp>
        <p:nvSpPr>
          <p:cNvPr id="28" name="右箭头 27"/>
          <p:cNvSpPr/>
          <p:nvPr>
            <p:custDataLst>
              <p:tags r:id="rId13"/>
            </p:custDataLst>
          </p:nvPr>
        </p:nvSpPr>
        <p:spPr>
          <a:xfrm>
            <a:off x="7014418" y="3826509"/>
            <a:ext cx="878205" cy="233680"/>
          </a:xfrm>
          <a:prstGeom prst="rightArrow">
            <a:avLst/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14"/>
            </p:custDataLst>
          </p:nvPr>
        </p:nvSpPr>
        <p:spPr>
          <a:xfrm>
            <a:off x="4315460" y="4796790"/>
            <a:ext cx="627507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lvl="4" algn="ctr" fontAlgn="auto">
              <a:spcBef>
                <a:spcPct val="0"/>
              </a:spcBef>
              <a:buClr>
                <a:srgbClr val="B381D9"/>
              </a:buClr>
              <a:buSzPct val="70000"/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滚摆在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最低点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时动能最大,速度最大。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4439758" y="5662304"/>
            <a:ext cx="516445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lvl="4" algn="ctr" fontAlgn="auto">
              <a:spcBef>
                <a:spcPct val="0"/>
              </a:spcBef>
              <a:buClr>
                <a:srgbClr val="B381D9"/>
              </a:buClr>
              <a:buSzPct val="70000"/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滚摆在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最高点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时重力势能最大。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5"/>
  <p:tag name="KSO_WM_DIAGRAM_VIRTUALLY_FRAME" val="{&quot;height&quot;:129.60705740826515,&quot;left&quot;:17.7,&quot;top&quot;:269.9957480314961,&quot;width&quot;:863.2981102362204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1"/>
  <p:tag name="KSO_WM_DIAGRAM_VIRTUALLY_FRAME" val="{&quot;height&quot;:181.75,&quot;left&quot;:20.75,&quot;top&quot;:116.85,&quot;width&quot;:913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9"/>
  <p:tag name="KSO_WM_DIAGRAM_VIRTUALLY_FRAME" val="{&quot;height&quot;:257.5,&quot;left&quot;:15.1,&quot;top&quot;:133.8,&quot;width&quot;:886.4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0"/>
  <p:tag name="KSO_WM_DIAGRAM_VIRTUALLY_FRAME" val="{&quot;height&quot;:257.5,&quot;left&quot;:15.1,&quot;top&quot;:133.8,&quot;width&quot;:886.4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1"/>
  <p:tag name="KSO_WM_DIAGRAM_VIRTUALLY_FRAME" val="{&quot;height&quot;:257.5,&quot;left&quot;:15.1,&quot;top&quot;:133.8,&quot;width&quot;:886.4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8"/>
  <p:tag name="KSO_WM_DIAGRAM_VIRTUALLY_FRAME" val="{&quot;height&quot;:262.3381102362205,&quot;left&quot;:35.938267716535435,&quot;top&quot;:135.41661417322834,&quot;width&quot;:661.3913385826771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5"/>
  <p:tag name="KSO_WM_DIAGRAM_VIRTUALLY_FRAME" val="{&quot;height&quot;:262.3381102362205,&quot;left&quot;:35.938267716535435,&quot;top&quot;:135.41661417322834,&quot;width&quot;:661.391338582677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5"/>
  <p:tag name="KSO_WM_DIAGRAM_VIRTUALLY_FRAME" val="{&quot;height&quot;:262.3381102362205,&quot;left&quot;:35.938267716535435,&quot;top&quot;:135.41661417322834,&quot;width&quot;:661.3913385826771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8"/>
  <p:tag name="KSO_WM_DIAGRAM_VIRTUALLY_FRAME" val="{&quot;height&quot;:262.3381102362205,&quot;left&quot;:35.938267716535435,&quot;top&quot;:135.41661417322834,&quot;width&quot;:661.3913385826771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3"/>
  <p:tag name="KSO_WM_DIAGRAM_VIRTUALLY_FRAME" val="{&quot;height&quot;:199.4,&quot;left&quot;:389.35,&quot;top&quot;:134.05,&quot;width&quot;:385.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4"/>
  <p:tag name="KSO_WM_DIAGRAM_VIRTUALLY_FRAME" val="{&quot;height&quot;:199.4,&quot;left&quot;:389.35,&quot;top&quot;:134.05,&quot;width&quot;:385.5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5"/>
  <p:tag name="KSO_WM_DIAGRAM_VIRTUALLY_FRAME" val="{&quot;height&quot;:199.4,&quot;left&quot;:389.35,&quot;top&quot;:134.05,&quot;width&quot;:385.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6"/>
  <p:tag name="KSO_WM_DIAGRAM_VIRTUALLY_FRAME" val="{&quot;height&quot;:199.4,&quot;left&quot;:389.35,&quot;top&quot;:134.05,&quot;width&quot;:385.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7"/>
  <p:tag name="KSO_WM_DIAGRAM_VIRTUALLY_FRAME" val="{&quot;height&quot;:199.4,&quot;left&quot;:389.35,&quot;top&quot;:134.05,&quot;width&quot;:385.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8"/>
  <p:tag name="KSO_WM_DIAGRAM_VIRTUALLY_FRAME" val="{&quot;height&quot;:199.4,&quot;left&quot;:389.35,&quot;top&quot;:134.05,&quot;width&quot;:385.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9"/>
  <p:tag name="KSO_WM_DIAGRAM_VIRTUALLY_FRAME" val="{&quot;height&quot;:199.4,&quot;left&quot;:389.35,&quot;top&quot;:134.05,&quot;width&quot;:385.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0"/>
  <p:tag name="KSO_WM_DIAGRAM_VIRTUALLY_FRAME" val="{&quot;height&quot;:199.4,&quot;left&quot;:389.35,&quot;top&quot;:134.05,&quot;width&quot;:385.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7"/>
  <p:tag name="KSO_WM_MEDIACOVER_FLAG" val="1"/>
  <p:tag name="KSO_WM_UNIT_MEDIACOVER_BTN_STATE" val="1"/>
  <p:tag name="KSO_WM_UNIT_MEDIACOVER_BTNRECT" val="0*0*0*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5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7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8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9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8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9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8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9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8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0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9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8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4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7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4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5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7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8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9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0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3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4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3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8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0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5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0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4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7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8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2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3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7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5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5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6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7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3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4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5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1"/>
  <p:tag name="KSO_WM_DIAGRAM_VIRTUALLY_FRAME" val="{&quot;height&quot;:257.5,&quot;left&quot;:15.1,&quot;top&quot;:133.8,&quot;width&quot;:886.4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4"/>
  <p:tag name="KSO_WM_DIAGRAM_VIRTUALLY_FRAME" val="{&quot;height&quot;:257.5,&quot;left&quot;:15.1,&quot;top&quot;:133.8,&quot;width&quot;:886.4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5"/>
  <p:tag name="KSO_WM_DIAGRAM_VIRTUALLY_FRAME" val="{&quot;height&quot;:257.5,&quot;left&quot;:15.1,&quot;top&quot;:133.8,&quot;width&quot;:886.4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6"/>
  <p:tag name="KSO_WM_DIAGRAM_VIRTUALLY_FRAME" val="{&quot;height&quot;:257.5,&quot;left&quot;:15.1,&quot;top&quot;:133.8,&quot;width&quot;:886.4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7"/>
  <p:tag name="KSO_WM_DIAGRAM_VIRTUALLY_FRAME" val="{&quot;height&quot;:257.5,&quot;left&quot;:15.1,&quot;top&quot;:133.8,&quot;width&quot;:886.4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2"/>
  <p:tag name="KSO_WM_DIAGRAM_VIRTUALLY_FRAME" val="{&quot;height&quot;:257.5,&quot;left&quot;:15.1,&quot;top&quot;:133.8,&quot;width&quot;:886.4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3"/>
  <p:tag name="KSO_WM_DIAGRAM_VIRTUALLY_FRAME" val="{&quot;height&quot;:257.5,&quot;left&quot;:15.1,&quot;top&quot;:133.8,&quot;width&quot;:886.4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7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9525">
          <a:noFill/>
        </a:ln>
      </a:spPr>
      <a:bodyPr>
        <a:spAutoFit/>
      </a:bodyPr>
      <a:lstStyle>
        <a:defPPr>
          <a:defRPr lang="zh-CN" altLang="en-US" sz="24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2462</Words>
  <Application>Microsoft Office PowerPoint</Application>
  <PresentationFormat>宽屏</PresentationFormat>
  <Paragraphs>396</Paragraphs>
  <Slides>40</Slides>
  <Notes>3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1" baseType="lpstr">
      <vt:lpstr>黑体</vt:lpstr>
      <vt:lpstr>华文楷体</vt:lpstr>
      <vt:lpstr>楷体</vt:lpstr>
      <vt:lpstr>隶书</vt:lpstr>
      <vt:lpstr>宋体</vt:lpstr>
      <vt:lpstr>微软雅黑</vt:lpstr>
      <vt:lpstr>Arial</vt:lpstr>
      <vt:lpstr>Calibri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2024-12-03T10:28:07Z</cp:lastPrinted>
  <dcterms:created xsi:type="dcterms:W3CDTF">2024-12-03T10:28:07Z</dcterms:created>
  <dcterms:modified xsi:type="dcterms:W3CDTF">2026-02-25T01:06:00Z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