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an03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slide" Target="slide22.xml"/><Relationship Id="rId4" Type="http://schemas.openxmlformats.org/officeDocument/2006/relationships/tags" Target="../tags/tag2.xml"/><Relationship Id="rId3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ags" Target="../tags/tag5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5.tiff"/><Relationship Id="rId1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946400" y="3348990"/>
            <a:ext cx="6338887" cy="822325"/>
            <a:chOff x="3671" y="4200"/>
            <a:chExt cx="9982" cy="1296"/>
          </a:xfrm>
        </p:grpSpPr>
        <p:sp>
          <p:nvSpPr>
            <p:cNvPr id="17413" name="文本框 104"/>
            <p:cNvSpPr txBox="1"/>
            <p:nvPr>
              <p:custDataLst>
                <p:tags r:id="rId1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946400" y="448754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3" action="ppaction://hlinksldjump"/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946400" y="555498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5" action="ppaction://hlinksldjump"/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506345" y="1948815"/>
            <a:ext cx="743966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凸透镜成像规律及应用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63875" y="608330"/>
            <a:ext cx="63246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zh-CN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多彩的光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97878" y="880745"/>
          <a:ext cx="10829290" cy="55733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6940"/>
                <a:gridCol w="4885055"/>
                <a:gridCol w="5027295"/>
              </a:tblGrid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视力缺陷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近视眼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远视眼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93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成因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晶状体太厚，折光能力太</a:t>
                      </a:r>
                      <a:r>
                        <a:rPr lang="en-US" sz="2400">
                          <a:latin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zh-CN" sz="2400">
                          <a:ea typeface="宋体" panose="02010600030101010101" pitchFamily="2" charset="-122"/>
                          <a:sym typeface="+mn-ea"/>
                        </a:rPr>
                        <a:t>，成像于视网膜</a:t>
                      </a:r>
                      <a:r>
                        <a:rPr lang="en-US" sz="2400">
                          <a:latin typeface="宋体" panose="02010600030101010101" pitchFamily="2" charset="-122"/>
                          <a:sym typeface="+mn-ea"/>
                        </a:rPr>
                        <a:t>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晶状体太薄，折光能力太</a:t>
                      </a:r>
                      <a:r>
                        <a:rPr lang="en-US" sz="2400">
                          <a:latin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zh-CN" sz="2400">
                          <a:ea typeface="宋体" panose="02010600030101010101" pitchFamily="2" charset="-122"/>
                          <a:sym typeface="+mn-ea"/>
                        </a:rPr>
                        <a:t>，成像于视网膜</a:t>
                      </a:r>
                      <a:r>
                        <a:rPr lang="en-US" sz="2400">
                          <a:latin typeface="宋体" panose="02010600030101010101" pitchFamily="2" charset="-122"/>
                          <a:sym typeface="+mn-ea"/>
                        </a:rPr>
                        <a:t>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只能看清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处的物体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只能看清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处的物体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4627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矫正方法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配戴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做成的眼镜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配戴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做成的眼镜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口诀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 gridSpan="2"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近前远后，近凹远凸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4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560" y="4236085"/>
            <a:ext cx="2069465" cy="1097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4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0190" y="4134485"/>
            <a:ext cx="2331085" cy="1199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367020" y="2184400"/>
            <a:ext cx="750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4260" y="2713355"/>
            <a:ext cx="798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87635" y="2184400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弱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66455" y="2713355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77540" y="3420110"/>
            <a:ext cx="789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47050" y="3420110"/>
            <a:ext cx="798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13000" y="5262245"/>
            <a:ext cx="1292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凹透镜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7265" y="5262245"/>
            <a:ext cx="1322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凸透镜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01854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7870" y="184594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凸透镜的成像规律及应用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2018.9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94360" y="2336800"/>
            <a:ext cx="112414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在探究凸透镜成像特点实验中，蜡烛、凸透镜和光屏在光具座上的位置如图所示，此时能在光屏上看到烛焰清晰的像．若保持透镜位置不变，将蜡烛沿光具座向远离透镜的方向移动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zh-CN" sz="2400">
                <a:ea typeface="宋体" panose="02010600030101010101" pitchFamily="2" charset="-122"/>
              </a:rPr>
              <a:t>，调节光屏位置，可在光屏上看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46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1640" y="3611245"/>
            <a:ext cx="6154420" cy="205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06105" y="5861050"/>
            <a:ext cx="1256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594360" y="5030470"/>
            <a:ext cx="54267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缩小的实像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放大的实像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缩小的虚像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放大的虚像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118235" y="4678045"/>
            <a:ext cx="64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75360" y="14814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0095" y="1902460"/>
            <a:ext cx="109442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湘潭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探究凸透镜成像的规律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时，当烛焰离透镜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 cm</a:t>
            </a:r>
            <a:r>
              <a:rPr lang="zh-CN" sz="2400">
                <a:ea typeface="宋体" panose="02010600030101010101" pitchFamily="2" charset="-122"/>
              </a:rPr>
              <a:t>时成放大的实像，当烛焰离透镜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cm</a:t>
            </a:r>
            <a:r>
              <a:rPr lang="zh-CN" sz="2400">
                <a:ea typeface="宋体" panose="02010600030101010101" pitchFamily="2" charset="-122"/>
              </a:rPr>
              <a:t>时成放大的虚像，则这个透镜的焦距可能是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4 cm           B. 7 cm          C. 10 cm           D. 16 cm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凉山州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一个物体放在凸透镜前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cm</a:t>
            </a:r>
            <a:r>
              <a:rPr lang="zh-CN" sz="2400">
                <a:ea typeface="宋体" panose="02010600030101010101" pitchFamily="2" charset="-122"/>
              </a:rPr>
              <a:t>处时，在透镜另一侧光屏上找到一个清晰的等大的像，现将物体移动至凸透镜前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cm</a:t>
            </a:r>
            <a:r>
              <a:rPr lang="zh-CN" sz="2400">
                <a:ea typeface="宋体" panose="02010600030101010101" pitchFamily="2" charset="-122"/>
              </a:rPr>
              <a:t>处时，移动光屏能找到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倒立缩小的实像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倒立放大的实像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倒立放大的虚像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正立放大的虚像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0087610" y="2588895"/>
            <a:ext cx="635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91165" y="4215765"/>
            <a:ext cx="682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5180" y="1336675"/>
            <a:ext cx="105822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泰安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探究凸透镜成像的规律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实验中，烛焰在距离凸透镜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cm</a:t>
            </a:r>
            <a:r>
              <a:rPr lang="zh-CN" sz="2400">
                <a:ea typeface="宋体" panose="02010600030101010101" pitchFamily="2" charset="-122"/>
              </a:rPr>
              <a:t>处时，在距离凸透镜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cm</a:t>
            </a:r>
            <a:r>
              <a:rPr lang="zh-CN" sz="2400">
                <a:ea typeface="宋体" panose="02010600030101010101" pitchFamily="2" charset="-122"/>
              </a:rPr>
              <a:t>处的光屏上成倒立的像．保持蜡烛和光屏不动，现把凸透镜向光屏方向移动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 cm</a:t>
            </a:r>
            <a:r>
              <a:rPr lang="zh-CN" sz="2400">
                <a:ea typeface="宋体" panose="02010600030101010101" pitchFamily="2" charset="-122"/>
              </a:rPr>
              <a:t>，下列关于烛焰在光屏上成像的说法正确的是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4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1605" y="3321050"/>
            <a:ext cx="5757545" cy="2026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294880" y="5582285"/>
            <a:ext cx="24847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904240" y="3643630"/>
            <a:ext cx="59550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不能成清晰的像  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成倒立的缩小的像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成倒立的放大的像 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成倒立的等大的像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976755" y="3088005"/>
            <a:ext cx="711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5665" y="1907540"/>
            <a:ext cx="106095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厦门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金砖会场成为厦门旅游的一张新名片，如图是游客在金砖会场留影，与手持手机直接拍照相比，使用自拍杆的作用是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2100" y="3235960"/>
            <a:ext cx="2794000" cy="172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039100" y="5314315"/>
            <a:ext cx="2540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002030" y="3106103"/>
            <a:ext cx="5080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增大物距，增大取景范围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增大物距，减小取景范围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减小物距，增大取景范围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减小物距，减小取景范围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9058275" y="2587625"/>
            <a:ext cx="721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8495" y="1104900"/>
            <a:ext cx="105968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 </a:t>
            </a:r>
            <a:r>
              <a:rPr lang="zh-CN" sz="2400">
                <a:cs typeface="楷体_GB2312" charset="0"/>
              </a:rPr>
              <a:t>荆州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用如图所示的装置做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探究凸透镜成像规律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的实验时，已知凸透镜的焦距为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zh-CN" sz="2400">
                <a:ea typeface="宋体" panose="02010600030101010101" pitchFamily="2" charset="-122"/>
              </a:rPr>
              <a:t>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45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2995" y="2205355"/>
            <a:ext cx="5424805" cy="1719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82330" y="4078605"/>
            <a:ext cx="1821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728980" y="2205355"/>
            <a:ext cx="104559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烛焰在如图所示的位置时，成像特点与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      照相机成像特点相同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若将蜡烛移到光具座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42 cm</a:t>
            </a:r>
            <a:r>
              <a:rPr lang="zh-CN" sz="2400">
                <a:ea typeface="宋体" panose="02010600030101010101" pitchFamily="2" charset="-122"/>
              </a:rPr>
              <a:t>刻度处时，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     烛焰所成的像是倒立、放大的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若将蜡烛移到光具座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cm</a:t>
            </a:r>
            <a:r>
              <a:rPr lang="zh-CN" sz="2400">
                <a:ea typeface="宋体" panose="02010600030101010101" pitchFamily="2" charset="-122"/>
              </a:rPr>
              <a:t>刻度处时，烛焰所成的像是等大的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若将蜡烛从光具座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cm</a:t>
            </a:r>
            <a:r>
              <a:rPr lang="zh-CN" sz="2400">
                <a:ea typeface="宋体" panose="02010600030101010101" pitchFamily="2" charset="-122"/>
              </a:rPr>
              <a:t>刻度处向远离凸透镜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方向移动时，烛焰所成的像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   将逐渐变大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6182995" y="1816735"/>
            <a:ext cx="711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792480" y="140843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眼睛与视力矫正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92480" y="2069465"/>
            <a:ext cx="107067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每年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>
                <a:ea typeface="宋体" panose="02010600030101010101" pitchFamily="2" charset="-122"/>
              </a:rPr>
              <a:t>日是全国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爱眼日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zh-CN" sz="2400">
                <a:ea typeface="宋体" panose="02010600030101010101" pitchFamily="2" charset="-122"/>
              </a:rPr>
              <a:t>图中表示近视眼的是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甲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，近视眼应配戴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透镜制成的眼镜进行矫正．</a:t>
            </a:r>
            <a:endParaRPr lang="zh-CN" altLang="en-US" sz="2400"/>
          </a:p>
        </p:txBody>
      </p:sp>
      <p:pic>
        <p:nvPicPr>
          <p:cNvPr id="2" name="图片 -21474824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035" y="3520440"/>
            <a:ext cx="5843905" cy="1728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13045" y="5625465"/>
            <a:ext cx="1665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10714990" y="214820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甲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69710" y="2738755"/>
            <a:ext cx="751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凹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742950" y="140081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透镜作图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38505" y="225044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42950" y="3100070"/>
            <a:ext cx="7578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常德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如图所示，请完成折射光路图．</a:t>
            </a:r>
            <a:endParaRPr lang="zh-CN" altLang="en-US" sz="2400"/>
          </a:p>
        </p:txBody>
      </p:sp>
      <p:pic>
        <p:nvPicPr>
          <p:cNvPr id="3" name="图片 -21474824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1135" y="3659505"/>
            <a:ext cx="3877310" cy="1797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508625" y="5800725"/>
            <a:ext cx="1411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2" name="组合 11"/>
          <p:cNvGrpSpPr/>
          <p:nvPr/>
        </p:nvGrpSpPr>
        <p:grpSpPr>
          <a:xfrm rot="15540000" flipH="1" flipV="1">
            <a:off x="5017589" y="3091443"/>
            <a:ext cx="332816" cy="1790065"/>
            <a:chOff x="5547" y="3030"/>
            <a:chExt cx="182" cy="635"/>
          </a:xfrm>
        </p:grpSpPr>
        <p:sp>
          <p:nvSpPr>
            <p:cNvPr id="17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直接连接符 43036"/>
            <p:cNvSpPr/>
            <p:nvPr/>
          </p:nvSpPr>
          <p:spPr>
            <a:xfrm flipV="1">
              <a:off x="5554" y="3205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19" name="组合 18"/>
          <p:cNvGrpSpPr/>
          <p:nvPr/>
        </p:nvGrpSpPr>
        <p:grpSpPr>
          <a:xfrm rot="15540000" flipH="1" flipV="1">
            <a:off x="6344285" y="4554855"/>
            <a:ext cx="267970" cy="1270000"/>
            <a:chOff x="5546" y="3030"/>
            <a:chExt cx="183" cy="635"/>
          </a:xfrm>
        </p:grpSpPr>
        <p:sp>
          <p:nvSpPr>
            <p:cNvPr id="20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12545" y="152209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桂林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请在图中完成光路图．</a:t>
            </a:r>
            <a:endParaRPr lang="zh-CN" altLang="en-US" sz="2400"/>
          </a:p>
        </p:txBody>
      </p:sp>
      <p:pic>
        <p:nvPicPr>
          <p:cNvPr id="2" name="图片 -21474824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7185" y="2538095"/>
            <a:ext cx="3398520" cy="235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204460" y="5409565"/>
            <a:ext cx="1284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6" name="组合 15"/>
          <p:cNvGrpSpPr/>
          <p:nvPr/>
        </p:nvGrpSpPr>
        <p:grpSpPr>
          <a:xfrm rot="6120000" flipV="1">
            <a:off x="4860637" y="2304622"/>
            <a:ext cx="361867" cy="1750695"/>
            <a:chOff x="5538" y="3030"/>
            <a:chExt cx="191" cy="635"/>
          </a:xfrm>
        </p:grpSpPr>
        <p:sp>
          <p:nvSpPr>
            <p:cNvPr id="17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直接连接符 43036"/>
            <p:cNvSpPr/>
            <p:nvPr/>
          </p:nvSpPr>
          <p:spPr>
            <a:xfrm flipV="1">
              <a:off x="5538" y="3203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709930" y="102362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探究凸透镜成像的规律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(2019.26，2017.11D)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09295" y="1545590"/>
            <a:ext cx="109835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探究凸透镜成像规律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需要将凸透镜、蜡烛和光屏安装在光具座上，置于中间位置的应是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调节好装置，将蜡烛放在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倍焦距之外时，光屏上能成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放大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缩小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倒立的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．生活中常用的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是利用这一成像规律工作的．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将蜡烛移至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倍焦距与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倍焦距之间某处，光屏上成清晰的像．若烛焰中心下降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cm</a:t>
            </a:r>
            <a:r>
              <a:rPr lang="zh-CN" sz="2400">
                <a:ea typeface="宋体" panose="02010600030101010101" pitchFamily="2" charset="-122"/>
              </a:rPr>
              <a:t>，光屏上的像会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向上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向下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，移动的距离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cm(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0049510" y="2247265"/>
            <a:ext cx="1467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凸透镜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42655" y="2780665"/>
            <a:ext cx="1089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7295" y="3289300"/>
            <a:ext cx="924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65030" y="3289300"/>
            <a:ext cx="1341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照相机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9335" y="4969510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向上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8625" y="4969510"/>
            <a:ext cx="982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92785" y="2482850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透镜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92594" y="116205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2785" y="1734820"/>
            <a:ext cx="2261870" cy="521970"/>
            <a:chOff x="7040" y="3883"/>
            <a:chExt cx="3562" cy="822"/>
          </a:xfrm>
        </p:grpSpPr>
        <p:sp>
          <p:nvSpPr>
            <p:cNvPr id="24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692785" y="312737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凸透镜和凹透镜</a:t>
            </a:r>
            <a:endParaRPr lang="zh-CN" altLang="en-US" sz="2400"/>
          </a:p>
        </p:txBody>
      </p:sp>
      <p:graphicFrame>
        <p:nvGraphicFramePr>
          <p:cNvPr id="6" name="表格 5"/>
          <p:cNvGraphicFramePr/>
          <p:nvPr>
            <p:custDataLst>
              <p:tags r:id="rId4"/>
            </p:custDataLst>
          </p:nvPr>
        </p:nvGraphicFramePr>
        <p:xfrm>
          <a:off x="706438" y="3676015"/>
          <a:ext cx="10728325" cy="2364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4425"/>
                <a:gridCol w="4925060"/>
                <a:gridCol w="4688840"/>
              </a:tblGrid>
              <a:tr h="5562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凸透镜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凹透镜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18084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4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6935" y="4449445"/>
            <a:ext cx="4352290" cy="1451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48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8710" y="4371975"/>
            <a:ext cx="3318510" cy="15290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781685" y="138239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透镜创新实验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(2017.30)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56590" y="1983105"/>
            <a:ext cx="108794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在信息化时代，相机和手机都是常用的图像采集设备．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  (1)</a:t>
            </a:r>
            <a:r>
              <a:rPr lang="zh-CN" sz="2400">
                <a:ea typeface="宋体" panose="02010600030101010101" pitchFamily="2" charset="-122"/>
              </a:rPr>
              <a:t>如图甲所示，用相机拍照时，在芯片上所成的像是倒立、缩小的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像．镜头靠近人时像的大小将变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，此时像会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靠近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远离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透镜．用相机拍摄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远近不同的物体时，通过伸缩镜头，使像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清晰地成在芯片上，这个操作过程便是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调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，如图乙所示．</a:t>
            </a:r>
            <a:endParaRPr lang="zh-CN" altLang="en-US" sz="2400"/>
          </a:p>
        </p:txBody>
      </p:sp>
      <p:pic>
        <p:nvPicPr>
          <p:cNvPr id="2" name="图片 -21474824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360" y="3901440"/>
            <a:ext cx="3634105" cy="1728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08060" y="566991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9890760" y="2607945"/>
            <a:ext cx="750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30770" y="3188970"/>
            <a:ext cx="594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59010" y="3188970"/>
            <a:ext cx="973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4540" y="737870"/>
            <a:ext cx="107803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小敏同学发现手机不能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调焦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但成像也基本清晰，她将手机拿到哥哥工作的大学实验室去探究，实验数据如下表，根据表中数据，判断手机镜头的焦距大约为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5 m            B. 0.5 m             C. 0.05 m             D.  0.005 m(3)</a:t>
            </a:r>
            <a:r>
              <a:rPr lang="zh-CN" sz="2400">
                <a:ea typeface="宋体" panose="02010600030101010101" pitchFamily="2" charset="-122"/>
              </a:rPr>
              <a:t>请分析，手机拍摄远近不同的物体不需要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调焦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的原因是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641475" y="4224655"/>
          <a:ext cx="881761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4535"/>
                <a:gridCol w="1122680"/>
                <a:gridCol w="1037590"/>
                <a:gridCol w="866140"/>
                <a:gridCol w="953770"/>
                <a:gridCol w="907415"/>
                <a:gridCol w="953135"/>
                <a:gridCol w="982345"/>
              </a:tblGrid>
              <a:tr h="1097280">
                <a:tc>
                  <a:txBody>
                    <a:bodyPr/>
                    <a:p>
                      <a:pPr indent="0" algn="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物理量　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物距/m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像距/cm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92630" y="2012950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9480" y="3539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手机镜头的焦距小，像距变化范围小 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80479" y="111823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0895" y="220027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探究凸透镜成像的规律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2019.26,2017.30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50240" y="3178810"/>
            <a:ext cx="7824470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240" y="4080510"/>
            <a:ext cx="110769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实验环境的要求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为了方便观察，本实验应选择在较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的环境下进行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2. </a:t>
            </a:r>
            <a:r>
              <a:rPr lang="zh-CN" sz="2400">
                <a:ea typeface="宋体" panose="02010600030101010101" pitchFamily="2" charset="-122"/>
              </a:rPr>
              <a:t>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器材的放置顺序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由左向右依次为蜡烛、透镜、光屏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[2019.26.(1)]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实验前调整蜡烛、凸透镜、光屏的中心在同一高度的目的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________________)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456420" y="220027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79740" y="4182110"/>
            <a:ext cx="740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89975" y="5286375"/>
            <a:ext cx="3279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使像成在光屏的中央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9120" y="974725"/>
            <a:ext cx="110337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焦距的测量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一束平行光垂直通过凸透镜后在光屏上得到一个最小、最亮的光斑时，焦距等于光斑到透镜光心的距离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当透镜所成的像为倒立、等大的实像时，蜡烛到透镜光心的距离为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二倍焦距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>
                <a:ea typeface="宋体" panose="02010600030101010101" pitchFamily="2" charset="-122"/>
              </a:rPr>
              <a:t>烛焰距离凸透镜足够远时，像距近似等于焦距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[2017.30(2)]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光屏上找不到像的原因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烛焰中心、透镜中心和光屏中心没有在同一高度；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物距等于或小于焦距；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像距超出了光具座的测量范围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6. </a:t>
            </a:r>
            <a:r>
              <a:rPr lang="zh-CN" sz="2400">
                <a:ea typeface="宋体" panose="02010600030101010101" pitchFamily="2" charset="-122"/>
              </a:rPr>
              <a:t>成虚像时眼睛的观察方法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从光屏一侧，通过透镜，逆着折射光线观察蜡烛所成的像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4530" y="1054735"/>
            <a:ext cx="110197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蜡烛燃烧变短时光屏成像分析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像逐渐向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移动，为了使像呈在光屏中央，可将光屏或蜡烛向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调节，或将凸透镜向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调节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8. </a:t>
            </a:r>
            <a:r>
              <a:rPr lang="zh-CN" sz="2400">
                <a:ea typeface="宋体" panose="02010600030101010101" pitchFamily="2" charset="-122"/>
              </a:rPr>
              <a:t>烛焰中心下降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cm</a:t>
            </a:r>
            <a:r>
              <a:rPr lang="zh-CN" sz="2400">
                <a:ea typeface="宋体" panose="02010600030101010101" pitchFamily="2" charset="-122"/>
              </a:rPr>
              <a:t>时光屏成像分析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光屏上的像向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移动，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，则像移动的距离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________1 cm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，则像移动的距离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cm(</a:t>
            </a:r>
            <a:r>
              <a:rPr lang="zh-CN" sz="2400">
                <a:ea typeface="宋体" panose="02010600030101010101" pitchFamily="2" charset="-122"/>
              </a:rPr>
              <a:t>后两空均选填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[2019.26(3)]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凸透镜成像规律及应用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[2019.26(2)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2017.30(1)]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表格数据分析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[2017.30(3)]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曲线图分析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704330" y="1132840"/>
            <a:ext cx="653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2640" y="1685290"/>
            <a:ext cx="721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23735" y="1685290"/>
            <a:ext cx="652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76515" y="2226945"/>
            <a:ext cx="721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6375" y="2821940"/>
            <a:ext cx="1177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41435" y="2821940"/>
            <a:ext cx="973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5150" y="1026795"/>
            <a:ext cx="113582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LED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发光二极管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代替蜡烛的优点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成像稳定，容易对比物与像的大小关系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13. </a:t>
            </a:r>
            <a:r>
              <a:rPr lang="zh-CN" sz="2400">
                <a:ea typeface="宋体" panose="02010600030101010101" pitchFamily="2" charset="-122"/>
              </a:rPr>
              <a:t>遮住凸透镜一部分后能否在光屏上看到蜡烛完整的像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能，像会变暗些，但还是完整的像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14. </a:t>
            </a:r>
            <a:r>
              <a:rPr lang="zh-CN" sz="2400">
                <a:ea typeface="宋体" panose="02010600030101010101" pitchFamily="2" charset="-122"/>
              </a:rPr>
              <a:t>光屏上成清晰像时，蜡烛与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光屏互换位置后，仍能成清晰的像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光路具有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15. </a:t>
            </a:r>
            <a:r>
              <a:rPr lang="zh-CN" sz="2400">
                <a:ea typeface="宋体" panose="02010600030101010101" pitchFamily="2" charset="-122"/>
              </a:rPr>
              <a:t>在蜡烛和凸透镜间加近视眼镜或远视眼镜时，为了成清晰的像，光屏如何移动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加近视眼镜：光屏向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透镜的方向移动；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加远视眼镜：光屏向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透镜的方向移动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靠近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远离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938530" y="3916680"/>
            <a:ext cx="953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可逆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4300" y="5001260"/>
            <a:ext cx="935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88625" y="5001260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靠近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2785" y="800735"/>
            <a:ext cx="1135824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16. </a:t>
            </a:r>
            <a:r>
              <a:rPr lang="zh-CN" sz="2400">
                <a:ea typeface="宋体" panose="02010600030101010101" pitchFamily="2" charset="-122"/>
              </a:rPr>
              <a:t>保持透镜和蜡烛位置不变，换用焦距不同透镜后的相关分析：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换用焦距更小的凸透镜：对光的会聚能力变强，像距变小，像变小，为使光屏上能成清晰的像，光屏应向靠近透镜的方向移动；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换用焦距更大的凸透镜：对光的会聚能力变弱，像距变大，像变大，为使光屏上能成清晰的像，光屏应向远离透镜的方向移动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17. </a:t>
            </a:r>
            <a:r>
              <a:rPr lang="zh-CN" sz="2400">
                <a:ea typeface="宋体" panose="02010600030101010101" pitchFamily="2" charset="-122"/>
              </a:rPr>
              <a:t>水透镜抽水、注水的相关分析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抽水：水透镜焦距变大；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注水：水透镜焦距变小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Book Antiqua" panose="02040602050305030304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缩小的实像；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，成倒立、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lang="zh-CN" sz="2400">
                <a:ea typeface="宋体" panose="02010600030101010101" pitchFamily="2" charset="-122"/>
              </a:rPr>
              <a:t>的实像；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，成倒立、放大的实像；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时不成像；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时，成正立、放大的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像．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151880" y="4726305"/>
            <a:ext cx="982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2565" y="5307330"/>
            <a:ext cx="866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1915" y="583946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88720" y="106870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97230" y="1825625"/>
            <a:ext cx="108781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</a:rPr>
              <a:t>例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营口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小明利用光具座、凸透镜、蜡烛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、光屏等实验器材探究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凸透镜成像的规律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/>
              <a:t>小明通过图甲的实验操作，确定了该凸透镜的焦距．实验时，把凸透镜固定在光具座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50 cm</a:t>
            </a:r>
            <a:r>
              <a:rPr lang="zh-CN" altLang="en-US" sz="2400"/>
              <a:t>刻度线处．</a:t>
            </a:r>
            <a:endParaRPr lang="zh-CN" altLang="en-US" sz="2400"/>
          </a:p>
        </p:txBody>
      </p:sp>
      <p:pic>
        <p:nvPicPr>
          <p:cNvPr id="2" name="图片 -2147482444"/>
          <p:cNvPicPr>
            <a:picLocks noChangeAspect="1"/>
          </p:cNvPicPr>
          <p:nvPr/>
        </p:nvPicPr>
        <p:blipFill>
          <a:blip r:embed="rId2"/>
          <a:srcRect r="64136"/>
          <a:stretch>
            <a:fillRect/>
          </a:stretch>
        </p:blipFill>
        <p:spPr>
          <a:xfrm>
            <a:off x="4791710" y="3490595"/>
            <a:ext cx="2803525" cy="234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655310" y="5873115"/>
            <a:ext cx="14122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8350" y="655320"/>
            <a:ext cx="10655300" cy="3709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小明将蜡烛移至光具座上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zh-CN" sz="2400">
                <a:ea typeface="宋体" panose="02010600030101010101" pitchFamily="2" charset="-122"/>
              </a:rPr>
              <a:t>刻度线处，如图乙所示．移动光屏，直到烛焰在光屏上成清晰的像．则该像是倒立、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的实像．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小明又将蜡烛移到光具座上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 cm</a:t>
            </a:r>
            <a:r>
              <a:rPr lang="zh-CN" sz="2400">
                <a:ea typeface="宋体" panose="02010600030101010101" pitchFamily="2" charset="-122"/>
              </a:rPr>
              <a:t>刻度线处，为在光屏上再次得到清晰的像．应将光屏向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选择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靠近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远离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透镜的方向移动，应用这一成像特点可制成的光学仪器是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；此时小明把自己的近视眼镜放在蜡烛和凸透镜之间，若要在光屏上再次成清晰的像，则需要将光屏向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靠近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远离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透镜的方向移动．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452235" y="1273175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19755" y="2265680"/>
            <a:ext cx="106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4610" y="2805430"/>
            <a:ext cx="1317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投影仪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52025" y="327596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-214748244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255"/>
          <a:stretch>
            <a:fillRect/>
          </a:stretch>
        </p:blipFill>
        <p:spPr>
          <a:xfrm>
            <a:off x="4164965" y="3976370"/>
            <a:ext cx="4186555" cy="1938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779770" y="5986145"/>
            <a:ext cx="14122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2780" y="951865"/>
            <a:ext cx="109924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小明将蜡烛移到光具座上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cm</a:t>
            </a:r>
            <a:r>
              <a:rPr lang="zh-CN" sz="2400">
                <a:ea typeface="宋体" panose="02010600030101010101" pitchFamily="2" charset="-122"/>
              </a:rPr>
              <a:t>刻度线处，移动光屏，发现不能在光屏上得到像．为了观察此时成像特点．请你写出接下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来的操作是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r>
              <a:rPr lang="zh-CN" sz="2400">
                <a:ea typeface="宋体" panose="02010600030101010101" pitchFamily="2" charset="-122"/>
              </a:rPr>
              <a:t>；小明将蜡烛继续靠近透镜，看到的像将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652780" y="325882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52780" y="3761740"/>
            <a:ext cx="111461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当将蜡烛移至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cm</a:t>
            </a:r>
            <a:r>
              <a:rPr lang="zh-CN" sz="2400">
                <a:ea typeface="宋体" panose="02010600030101010101" pitchFamily="2" charset="-122"/>
              </a:rPr>
              <a:t>处时，要想得到清晰的像，光屏应移至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 cm</a:t>
            </a:r>
            <a:r>
              <a:rPr lang="zh-CN" sz="2400">
                <a:ea typeface="宋体" panose="02010600030101010101" pitchFamily="2" charset="-122"/>
              </a:rPr>
              <a:t>处，此时成倒立、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的实像；老师发现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个小组所测像距分别是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27.5 cm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32 cm</a:t>
            </a:r>
            <a:r>
              <a:rPr lang="zh-CN" sz="2400">
                <a:ea typeface="宋体" panose="02010600030101010101" pitchFamily="2" charset="-122"/>
              </a:rPr>
              <a:t>，与理论相比偏差较大，若不是因为长度测量方法错误和测量误差导致的，请你分析出现这种情况的原因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79145" y="1426845"/>
            <a:ext cx="105619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在光屏的一侧通过凸透镜观察烛焰的像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75395" y="2127250"/>
            <a:ext cx="982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2235" y="3866515"/>
            <a:ext cx="866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5185" y="4389120"/>
            <a:ext cx="935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8065" y="5474335"/>
            <a:ext cx="5748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光屏上还没出现清晰的像时就测出了像距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7553" y="1623695"/>
          <a:ext cx="10716260" cy="5408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670"/>
                <a:gridCol w="4876800"/>
                <a:gridCol w="4542790"/>
              </a:tblGrid>
              <a:tr h="7340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凸透镜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凹透镜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7340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中间厚，边缘薄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中间薄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，边缘厚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5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性质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对光线有________作用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对光线有________作用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97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光心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透镜主光轴上都有一个特殊的点，通过这个点的光传播方向______，这个点叫做光心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48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焦距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焦点到透镜光心的距离(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409950" y="284543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会聚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40725" y="2845435"/>
            <a:ext cx="1089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发散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11410" y="3688715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31545" y="1395095"/>
            <a:ext cx="103289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随着蜡烛燃烧变短，像成在了光屏的上方，为了使烛焰清晰的像成在光屏的中央，应将凸透镜向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调；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实验过程中小明思考，光屏上成清晰的像后，用不透光的纸板遮住凸透镜的上半部分，则在光屏上观察到的像是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烛焰的上半部分，亮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度变暗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烛焰的下半部分，亮度变暗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完整的烛焰，亮度变暗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完整的烛焰，亮度不变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311015" y="2037715"/>
            <a:ext cx="740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19825" y="3132455"/>
            <a:ext cx="755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81330" y="1287145"/>
            <a:ext cx="112452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>
                <a:ea typeface="宋体" panose="02010600030101010101" pitchFamily="2" charset="-122"/>
              </a:rPr>
              <a:t>在图乙实验的基础上，保持蜡烛与凸透镜位置不变，换用不同焦距的凸透镜，将光屏向右移动重新得到清晰的像，此时像将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，则换用的凸透镜焦距为以下选项中的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cm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8 cm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cm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18 cm(9)</a:t>
            </a:r>
            <a:r>
              <a:rPr lang="zh-CN" sz="2400">
                <a:ea typeface="宋体" panose="02010600030101010101" pitchFamily="2" charset="-122"/>
              </a:rPr>
              <a:t>在图乙所示实验的基础上，小明所在小组成员提出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有哪些方法可以让光屏上的像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的问题，经过讨论后形成两个方案，而且结果都达到目的．</a:t>
            </a:r>
            <a:r>
              <a:rPr lang="zh-CN" sz="2400">
                <a:ea typeface="宋体" panose="02010600030101010101" pitchFamily="2" charset="-122"/>
              </a:rPr>
              <a:t>方案一：保持蜡烛和光屏的位置不动，只将凸透镜向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移动适当距离；方案二：保持凸透镜位置不动，将蜡烛和光屏都向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549390" y="1934845"/>
            <a:ext cx="934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72985" y="2472690"/>
            <a:ext cx="711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7415" y="4646930"/>
            <a:ext cx="847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95875" y="5199380"/>
            <a:ext cx="76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37285" y="2411730"/>
            <a:ext cx="99180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(10)</a:t>
            </a:r>
            <a:r>
              <a:rPr lang="zh-CN" sz="2400">
                <a:ea typeface="宋体" panose="02010600030101010101" pitchFamily="2" charset="-122"/>
              </a:rPr>
              <a:t>所有实验完成后，老师指出烛焰作为发光物体完成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探究凸透镜成像规律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实验存在有两点不足之处：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551305" y="3635375"/>
            <a:ext cx="1903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成像不稳定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8140" y="4135120"/>
            <a:ext cx="5981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随着蜡烛的燃烧，像不能成在光屏中央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8830" y="11106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 </a:t>
            </a:r>
            <a:r>
              <a:rPr lang="zh-CN" sz="2400">
                <a:ea typeface="黑体" panose="02010609060101010101" pitchFamily="49" charset="-122"/>
              </a:rPr>
              <a:t>透镜的三条特殊光线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29628" y="1714500"/>
          <a:ext cx="10532745" cy="4443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5195"/>
                <a:gridCol w="1198245"/>
                <a:gridCol w="3197225"/>
                <a:gridCol w="2515235"/>
                <a:gridCol w="2696845"/>
              </a:tblGrid>
              <a:tr h="902970"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入射光线</a:t>
                      </a:r>
                      <a:endParaRPr lang="en-US" altLang="zh-CN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透镜　　　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平行于主光轴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通过焦点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过光心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9895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折射光线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凸透镜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通过____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与主光轴平行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方向____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17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凹透镜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反向延长线经过虚焦点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与主光轴______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方向不变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4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0" y="3402330"/>
            <a:ext cx="1669415" cy="1023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4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885" y="3399155"/>
            <a:ext cx="1718945" cy="1026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4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8310" y="3402330"/>
            <a:ext cx="1332230" cy="1034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1721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3677285" y="5047615"/>
            <a:ext cx="1624330" cy="1068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-21474824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5895" y="5088890"/>
            <a:ext cx="1812290" cy="101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47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74200" y="4991735"/>
            <a:ext cx="1332230" cy="1116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513580" y="2897505"/>
            <a:ext cx="1224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焦点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63785" y="286702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64755" y="4561840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平行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23925" y="128714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凸透镜成像规律及其应用</a:t>
              </a:r>
              <a:r>
                <a:rPr lang="zh-CN" altLang="en-US" sz="2400" dirty="0">
                  <a:latin typeface="宋体" panose="02010600030101010101" pitchFamily="2" charset="-122"/>
                  <a:cs typeface="宋体" panose="02010600030101010101" pitchFamily="2" charset="-122"/>
                </a:rPr>
                <a:t>(必考)</a:t>
              </a:r>
              <a:endPara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08660" y="2068830"/>
            <a:ext cx="7887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凸透镜的成像应用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请补充完整下列作图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4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00" y="2832100"/>
            <a:ext cx="5144770" cy="2210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102995" y="5310505"/>
            <a:ext cx="10497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Book Antiqua" panose="02040602050305030304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，成倒立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的实像，应用：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102995" y="3707130"/>
            <a:ext cx="1595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endParaRPr lang="en-US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546590" y="2712720"/>
            <a:ext cx="1841500" cy="1815723"/>
            <a:chOff x="3914" y="4432"/>
            <a:chExt cx="3298" cy="3196"/>
          </a:xfrm>
        </p:grpSpPr>
        <p:grpSp>
          <p:nvGrpSpPr>
            <p:cNvPr id="8" name="组合 7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135880" y="5235575"/>
            <a:ext cx="112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22335" y="5235575"/>
            <a:ext cx="1308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照相机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10800000" flipH="1">
            <a:off x="5617845" y="3030855"/>
            <a:ext cx="1492250" cy="1561465"/>
            <a:chOff x="5546" y="3030"/>
            <a:chExt cx="183" cy="635"/>
          </a:xfrm>
        </p:grpSpPr>
        <p:sp>
          <p:nvSpPr>
            <p:cNvPr id="26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" name="直接连接符 43036"/>
            <p:cNvSpPr/>
            <p:nvPr/>
          </p:nvSpPr>
          <p:spPr>
            <a:xfrm flipV="1">
              <a:off x="5546" y="3190"/>
              <a:ext cx="140" cy="467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29" name="组合 28"/>
          <p:cNvGrpSpPr/>
          <p:nvPr/>
        </p:nvGrpSpPr>
        <p:grpSpPr>
          <a:xfrm rot="10800000" flipH="1">
            <a:off x="5763895" y="3941445"/>
            <a:ext cx="1344930" cy="542290"/>
            <a:chOff x="5546" y="3030"/>
            <a:chExt cx="183" cy="635"/>
          </a:xfrm>
        </p:grpSpPr>
        <p:sp>
          <p:nvSpPr>
            <p:cNvPr id="30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cxnSp>
        <p:nvCxnSpPr>
          <p:cNvPr id="33" name="直接箭头连接符 32"/>
          <p:cNvCxnSpPr/>
          <p:nvPr/>
        </p:nvCxnSpPr>
        <p:spPr>
          <a:xfrm flipH="1">
            <a:off x="6944995" y="3940175"/>
            <a:ext cx="8890" cy="489585"/>
          </a:xfrm>
          <a:prstGeom prst="straightConnector1">
            <a:avLst/>
          </a:prstGeom>
          <a:ln w="19050">
            <a:solidFill>
              <a:srgbClr val="FF0000"/>
            </a:solidFill>
            <a:prstDash val="soli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593840" y="4412615"/>
            <a:ext cx="4356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′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45605" y="3427730"/>
            <a:ext cx="4356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′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34" grpId="0"/>
      <p:bldP spid="34" grpId="1"/>
      <p:bldP spid="35" grpId="0"/>
      <p:bldP spid="3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6785" y="1080135"/>
            <a:ext cx="1087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endParaRPr lang="en-US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-21474824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4590" y="878205"/>
            <a:ext cx="4526280" cy="1945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18565" y="2934335"/>
            <a:ext cx="10033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Book Antiqua" panose="02040602050305030304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立、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像，应用：测焦距</a:t>
            </a:r>
            <a:endParaRPr lang="zh-CN" altLang="en-US" sz="2400"/>
          </a:p>
        </p:txBody>
      </p:sp>
      <p:pic>
        <p:nvPicPr>
          <p:cNvPr id="4" name="图片 -21474824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3603625"/>
            <a:ext cx="4201795" cy="1805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46785" y="3845560"/>
            <a:ext cx="1007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endParaRPr lang="en-US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0440" y="5695950"/>
            <a:ext cx="10903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Book Antiqua" panose="02040602050305030304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立、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像，应用：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3931285" y="287845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91175" y="2894965"/>
            <a:ext cx="988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95795" y="2878455"/>
            <a:ext cx="708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31920" y="5624830"/>
            <a:ext cx="789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75910" y="5624830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放大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78320" y="5624830"/>
            <a:ext cx="828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19210" y="5624830"/>
            <a:ext cx="2494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投影仪、幻灯机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43039" name="组合 43038"/>
          <p:cNvGrpSpPr/>
          <p:nvPr/>
        </p:nvGrpSpPr>
        <p:grpSpPr>
          <a:xfrm rot="10800000" flipH="1">
            <a:off x="6096635" y="1080770"/>
            <a:ext cx="1607185" cy="1661160"/>
            <a:chOff x="5546" y="3030"/>
            <a:chExt cx="183" cy="635"/>
          </a:xfrm>
        </p:grpSpPr>
        <p:sp>
          <p:nvSpPr>
            <p:cNvPr id="1024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6" name="直接连接符 43036"/>
            <p:cNvSpPr/>
            <p:nvPr/>
          </p:nvSpPr>
          <p:spPr>
            <a:xfrm flipV="1">
              <a:off x="5546" y="3190"/>
              <a:ext cx="140" cy="467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30" name="组合 29"/>
          <p:cNvGrpSpPr/>
          <p:nvPr/>
        </p:nvGrpSpPr>
        <p:grpSpPr>
          <a:xfrm rot="10800000" flipH="1">
            <a:off x="6170930" y="1803400"/>
            <a:ext cx="1604645" cy="938530"/>
            <a:chOff x="5546" y="3030"/>
            <a:chExt cx="183" cy="635"/>
          </a:xfrm>
        </p:grpSpPr>
        <p:sp>
          <p:nvSpPr>
            <p:cNvPr id="31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" name="直接连接符 43036"/>
            <p:cNvSpPr/>
            <p:nvPr/>
          </p:nvSpPr>
          <p:spPr>
            <a:xfrm flipV="1">
              <a:off x="5546" y="3190"/>
              <a:ext cx="140" cy="467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cxnSp>
        <p:nvCxnSpPr>
          <p:cNvPr id="33" name="直接箭头连接符 32"/>
          <p:cNvCxnSpPr/>
          <p:nvPr/>
        </p:nvCxnSpPr>
        <p:spPr>
          <a:xfrm>
            <a:off x="7501255" y="1815465"/>
            <a:ext cx="29845" cy="772795"/>
          </a:xfrm>
          <a:prstGeom prst="straightConnector1">
            <a:avLst/>
          </a:prstGeom>
          <a:ln w="19050">
            <a:solidFill>
              <a:srgbClr val="FF0000"/>
            </a:solidFill>
            <a:prstDash val="soli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7560310" y="1362075"/>
            <a:ext cx="4356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′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02780" y="2452370"/>
            <a:ext cx="4356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′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0800000" flipH="1">
            <a:off x="6116320" y="3765550"/>
            <a:ext cx="1659255" cy="1723390"/>
            <a:chOff x="5546" y="3030"/>
            <a:chExt cx="183" cy="635"/>
          </a:xfrm>
        </p:grpSpPr>
        <p:sp>
          <p:nvSpPr>
            <p:cNvPr id="37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" name="直接连接符 43036"/>
            <p:cNvSpPr/>
            <p:nvPr/>
          </p:nvSpPr>
          <p:spPr>
            <a:xfrm flipV="1">
              <a:off x="5546" y="3190"/>
              <a:ext cx="140" cy="467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39" name="组合 38"/>
          <p:cNvGrpSpPr/>
          <p:nvPr/>
        </p:nvGrpSpPr>
        <p:grpSpPr>
          <a:xfrm rot="10800000" flipH="1">
            <a:off x="6192520" y="4471670"/>
            <a:ext cx="1527810" cy="937260"/>
            <a:chOff x="5546" y="3030"/>
            <a:chExt cx="183" cy="635"/>
          </a:xfrm>
        </p:grpSpPr>
        <p:sp>
          <p:nvSpPr>
            <p:cNvPr id="40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直接连接符 43036"/>
            <p:cNvSpPr/>
            <p:nvPr/>
          </p:nvSpPr>
          <p:spPr>
            <a:xfrm flipV="1">
              <a:off x="5546" y="3342"/>
              <a:ext cx="93" cy="31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cxnSp>
        <p:nvCxnSpPr>
          <p:cNvPr id="42" name="直接箭头连接符 41"/>
          <p:cNvCxnSpPr/>
          <p:nvPr/>
        </p:nvCxnSpPr>
        <p:spPr>
          <a:xfrm>
            <a:off x="7631430" y="4460875"/>
            <a:ext cx="4445" cy="873760"/>
          </a:xfrm>
          <a:prstGeom prst="straightConnector1">
            <a:avLst/>
          </a:prstGeom>
          <a:ln w="19050">
            <a:solidFill>
              <a:srgbClr val="FF0000"/>
            </a:solidFill>
            <a:prstDash val="soli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7470775" y="3964940"/>
            <a:ext cx="4356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′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725410" y="4968875"/>
            <a:ext cx="4356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′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5" grpId="0"/>
      <p:bldP spid="26" grpId="0"/>
      <p:bldP spid="28" grpId="0"/>
      <p:bldP spid="29" grpId="0"/>
      <p:bldP spid="34" grpId="0"/>
      <p:bldP spid="34" grpId="1"/>
      <p:bldP spid="35" grpId="0"/>
      <p:bldP spid="35" grpId="1"/>
      <p:bldP spid="42" grpId="0" bldLvl="0" animBg="1"/>
      <p:bldP spid="42" grpId="1"/>
      <p:bldP spid="43" grpId="0"/>
      <p:bldP spid="43" grpId="1"/>
      <p:bldP spid="44" grpId="0"/>
      <p:bldP spid="4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4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3790" y="1140460"/>
            <a:ext cx="4110990" cy="162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880870" y="2762885"/>
            <a:ext cx="2991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，不成像</a:t>
            </a:r>
            <a:endParaRPr lang="zh-CN" altLang="en-US" sz="2400"/>
          </a:p>
        </p:txBody>
      </p:sp>
      <p:pic>
        <p:nvPicPr>
          <p:cNvPr id="3" name="图片 -21474824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870" y="3385820"/>
            <a:ext cx="3593465" cy="1809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80870" y="1721485"/>
            <a:ext cx="1341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endParaRPr lang="en-US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0870" y="4285615"/>
            <a:ext cx="81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endParaRPr lang="en-US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80870" y="5527040"/>
            <a:ext cx="10512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立、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像，应用：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3346450" y="5462905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2055" y="546290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放大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4780" y="5462905"/>
            <a:ext cx="789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03030" y="5462905"/>
            <a:ext cx="1302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放大镜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5960" y="688340"/>
            <a:ext cx="1122997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成实像时，根据物距与像距的关系判断成像特点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>
                <a:ea typeface="宋体" panose="02010600030101010101" pitchFamily="2" charset="-122"/>
              </a:rPr>
              <a:t>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的实像；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的实像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此时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的实像．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凸透镜成像规律记忆口诀成实像时：</a:t>
            </a:r>
            <a:r>
              <a:rPr lang="zh-CN" sz="2400">
                <a:ea typeface="宋体" panose="02010600030101010101" pitchFamily="2" charset="-122"/>
              </a:rPr>
              <a:t>物距减小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2400">
                <a:ea typeface="宋体" panose="02010600030101010101" pitchFamily="2" charset="-122"/>
              </a:rPr>
              <a:t>像距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______,</a:t>
            </a:r>
            <a:r>
              <a:rPr lang="zh-CN" sz="2400">
                <a:ea typeface="宋体" panose="02010600030101010101" pitchFamily="2" charset="-122"/>
              </a:rPr>
              <a:t>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______,</a:t>
            </a:r>
            <a:r>
              <a:rPr lang="zh-CN" sz="2400">
                <a:sym typeface="+mn-ea"/>
              </a:rPr>
              <a:t>物距增大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,</a:t>
            </a:r>
            <a:r>
              <a:rPr lang="zh-CN" sz="2400">
                <a:sym typeface="+mn-ea"/>
              </a:rPr>
              <a:t>像距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______,</a:t>
            </a:r>
            <a:r>
              <a:rPr lang="zh-CN" sz="2400">
                <a:sym typeface="+mn-ea"/>
              </a:rPr>
              <a:t>像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</a:rPr>
              <a:t>像与物在透镜异侧，像与物的移动方向相同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物近像远像像变大，物远像近像变小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成虚像时：</a:t>
            </a:r>
            <a:r>
              <a:rPr lang="zh-CN" sz="2400">
                <a:ea typeface="宋体" panose="02010600030101010101" pitchFamily="2" charset="-122"/>
              </a:rPr>
              <a:t>物距减小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2400">
                <a:ea typeface="宋体" panose="02010600030101010101" pitchFamily="2" charset="-122"/>
              </a:rPr>
              <a:t>像距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______,______</a:t>
            </a:r>
            <a:r>
              <a:rPr lang="zh-CN" sz="2400">
                <a:ea typeface="宋体" panose="02010600030101010101" pitchFamily="2" charset="-122"/>
              </a:rPr>
              <a:t>像，</a:t>
            </a:r>
            <a:r>
              <a:rPr lang="zh-CN" sz="2400">
                <a:sym typeface="+mn-ea"/>
              </a:rPr>
              <a:t>物距减小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,</a:t>
            </a:r>
            <a:r>
              <a:rPr lang="zh-CN" sz="2400">
                <a:sym typeface="+mn-ea"/>
              </a:rPr>
              <a:t>像距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______,</a:t>
            </a:r>
            <a:r>
              <a:rPr lang="zh-CN" sz="2400">
                <a:sym typeface="+mn-ea"/>
              </a:rPr>
              <a:t>像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</a:rPr>
              <a:t>像与物在透镜同侧，像与物的移动方向相同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物近像近像变小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2676525" y="1270635"/>
            <a:ext cx="953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29405" y="1270635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6525" y="1813560"/>
            <a:ext cx="120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6085" y="1802765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49590" y="1885315"/>
            <a:ext cx="798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76525" y="236537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29405" y="2365375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放大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76525" y="3839845"/>
            <a:ext cx="905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66210" y="3839845"/>
            <a:ext cx="982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48170" y="3839845"/>
            <a:ext cx="934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49590" y="3839845"/>
            <a:ext cx="847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95575" y="5415915"/>
            <a:ext cx="934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33165" y="5415915"/>
            <a:ext cx="847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04380" y="5415915"/>
            <a:ext cx="905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03590" y="5415915"/>
            <a:ext cx="982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14045" y="111569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神奇的眼睛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63550" y="1636395"/>
            <a:ext cx="112172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眼睛的视物原理：</a:t>
            </a:r>
            <a:r>
              <a:rPr lang="zh-CN" sz="2400">
                <a:ea typeface="宋体" panose="02010600030101010101" pitchFamily="2" charset="-122"/>
              </a:rPr>
              <a:t>晶状体相当于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，视网膜相当于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；来自物体的光经过晶状体会聚在视网膜上，形成物体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的实像．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视力的矫正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(2018.18)</a:t>
            </a:r>
            <a:endParaRPr lang="zh-CN" altLang="en-US" sz="240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934720" y="3519805"/>
          <a:ext cx="10274935" cy="27095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1670"/>
                <a:gridCol w="4072890"/>
                <a:gridCol w="4270375"/>
              </a:tblGrid>
              <a:tr h="9086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视力缺陷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endParaRPr lang="en-US" altLang="en-US" sz="2400" b="0">
                        <a:latin typeface="宋体" panose="02010600030101010101" pitchFamily="2" charset="-12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endParaRPr lang="en-US" altLang="en-US" sz="2400" b="0">
                        <a:latin typeface="宋体" panose="02010600030101010101" pitchFamily="2" charset="-12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08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视物原理图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图片 -21474824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5995" y="4643120"/>
            <a:ext cx="2510790" cy="1331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4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365" y="4642485"/>
            <a:ext cx="2817495" cy="1332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106035" y="1744980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凸透镜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73770" y="1741805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26785" y="2282825"/>
            <a:ext cx="1263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9365" y="2282825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36240" y="3741420"/>
            <a:ext cx="1476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近视眼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23735" y="3741420"/>
            <a:ext cx="1550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远视眼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UNIT_TABLE_BEAUTIFY" val="smartTable{aaf1efd1-cf7a-4ee2-90b2-d4224b0d1082}"/>
</p:tagLst>
</file>

<file path=ppt/tags/tag11.xml><?xml version="1.0" encoding="utf-8"?>
<p:tagLst xmlns:p="http://schemas.openxmlformats.org/presentationml/2006/main">
  <p:tag name="KSO_WM_UNIT_TABLE_BEAUTIFY" val="smartTable{53d43194-aea3-4027-a554-bb13e9f9923e}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UNIT_TABLE_BEAUTIFY" val="smartTable{8e59936a-7989-46ba-b3e1-252bb2c66c56}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8e59936a-7989-46ba-b3e1-252bb2c66c56}"/>
</p:tagLst>
</file>

<file path=ppt/tags/tag8.xml><?xml version="1.0" encoding="utf-8"?>
<p:tagLst xmlns:p="http://schemas.openxmlformats.org/presentationml/2006/main">
  <p:tag name="KSO_WM_UNIT_TABLE_BEAUTIFY" val="smartTable{5053edd4-1388-438b-ab22-854428ff52c5}"/>
</p:tagLst>
</file>

<file path=ppt/tags/tag9.xml><?xml version="1.0" encoding="utf-8"?>
<p:tagLst xmlns:p="http://schemas.openxmlformats.org/presentationml/2006/main">
  <p:tag name="KSO_WM_UNIT_TABLE_BEAUTIFY" val="smartTable{2e79b0f1-a13d-4793-8a61-844ad8dc9394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6136</Words>
  <Application>WPS 演示</Application>
  <PresentationFormat>宽屏</PresentationFormat>
  <Paragraphs>663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Times New Roman</vt:lpstr>
      <vt:lpstr>黑体</vt:lpstr>
      <vt:lpstr>Book Antiqua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