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83" r:id="rId2"/>
    <p:sldId id="257" r:id="rId3"/>
    <p:sldId id="258" r:id="rId4"/>
    <p:sldId id="322" r:id="rId5"/>
    <p:sldId id="321" r:id="rId6"/>
    <p:sldId id="323" r:id="rId7"/>
    <p:sldId id="382" r:id="rId8"/>
    <p:sldId id="266" r:id="rId9"/>
    <p:sldId id="430" r:id="rId10"/>
    <p:sldId id="268" r:id="rId11"/>
    <p:sldId id="267" r:id="rId12"/>
    <p:sldId id="269" r:id="rId13"/>
    <p:sldId id="384" r:id="rId14"/>
    <p:sldId id="383" r:id="rId15"/>
    <p:sldId id="277" r:id="rId16"/>
    <p:sldId id="280" r:id="rId17"/>
    <p:sldId id="281" r:id="rId18"/>
    <p:sldId id="282" r:id="rId19"/>
    <p:sldId id="283" r:id="rId20"/>
    <p:sldId id="284" r:id="rId21"/>
    <p:sldId id="285" r:id="rId22"/>
    <p:sldId id="431" r:id="rId23"/>
    <p:sldId id="472" r:id="rId24"/>
    <p:sldId id="474" r:id="rId25"/>
    <p:sldId id="307" r:id="rId26"/>
    <p:sldId id="475" r:id="rId27"/>
    <p:sldId id="476" r:id="rId28"/>
    <p:sldId id="311" r:id="rId29"/>
    <p:sldId id="312" r:id="rId30"/>
    <p:sldId id="477" r:id="rId31"/>
    <p:sldId id="294" r:id="rId32"/>
    <p:sldId id="295" r:id="rId33"/>
    <p:sldId id="296" r:id="rId34"/>
    <p:sldId id="299" r:id="rId35"/>
    <p:sldId id="479" r:id="rId36"/>
    <p:sldId id="297" r:id="rId37"/>
    <p:sldId id="478" r:id="rId38"/>
    <p:sldId id="320" r:id="rId39"/>
    <p:sldId id="482" r:id="rId40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543F"/>
    <a:srgbClr val="0851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80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>
        <a:defRPr sz="4400" kern="1200">
          <a:solidFill>
            <a:schemeClr val="lt1"/>
          </a:solidFill>
        </a:defRPr>
      </a:lvl1pPr>
    </p:titleStyle>
    <p:bodyStyle>
      <a:lvl1pPr indent="-325120" algn="ctr">
        <a:defRPr sz="3200" kern="1200">
          <a:solidFill>
            <a:schemeClr val="tx1"/>
          </a:solidFill>
        </a:defRPr>
      </a:lvl1pPr>
    </p:bodyStyle>
    <p:otherStyle>
      <a:defPPr algn="ctr">
        <a:defRPr kern="1200">
          <a:solidFill>
            <a:schemeClr val="tx1"/>
          </a:solidFill>
        </a:defRPr>
      </a:def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hyperlink" Target="http://www.leleketang.com/let/dynamic.php?tag=electricity" TargetMode="Externa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hyperlink" Target="http://www.leleketang.com/let/dynamic.php?tag=short_circuit" TargetMode="Externa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5" Type="http://schemas.openxmlformats.org/officeDocument/2006/relationships/image" Target="../media/image56.png"/><Relationship Id="rId4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63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5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8.png"/><Relationship Id="rId4" Type="http://schemas.openxmlformats.org/officeDocument/2006/relationships/image" Target="../media/image5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70.png"/><Relationship Id="rId7" Type="http://schemas.openxmlformats.org/officeDocument/2006/relationships/image" Target="../media/image72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1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Relationship Id="rId9" Type="http://schemas.openxmlformats.org/officeDocument/2006/relationships/image" Target="../media/image7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文本框 1"/>
          <p:cNvSpPr txBox="1"/>
          <p:nvPr/>
        </p:nvSpPr>
        <p:spPr>
          <a:xfrm>
            <a:off x="382910" y="915566"/>
            <a:ext cx="8382000" cy="29238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base">
              <a:lnSpc>
                <a:spcPct val="125000"/>
              </a:lnSpc>
            </a:pPr>
            <a:r>
              <a:rPr lang="en-US" altLang="zh-CN" sz="5400" b="1" u="none" spc="0" dirty="0" smtClean="0">
                <a:solidFill>
                  <a:srgbClr val="FFFFFF">
                    <a:alpha val="100000"/>
                  </a:srgbClr>
                </a:solidFill>
                <a:latin typeface="黑体" pitchFamily="49" charset="-122"/>
                <a:ea typeface="黑体" pitchFamily="49" charset="-122"/>
              </a:rPr>
              <a:t>14.2 </a:t>
            </a:r>
            <a:r>
              <a:rPr lang="en-US" altLang="zh-CN" sz="5400" dirty="0" err="1" smtClean="0">
                <a:solidFill>
                  <a:srgbClr val="FFFFFF">
                    <a:alpha val="100000"/>
                  </a:srgbClr>
                </a:solidFill>
                <a:latin typeface="黑体" pitchFamily="49" charset="-122"/>
                <a:ea typeface="黑体" pitchFamily="49" charset="-122"/>
              </a:rPr>
              <a:t>让电灯发光</a:t>
            </a:r>
            <a:endParaRPr lang="en-US" sz="5400" b="1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  <a:ea typeface="黑体" pitchFamily="49" charset="-122"/>
            </a:endParaRPr>
          </a:p>
          <a:p>
            <a:pPr marL="0" marR="0" lvl="0" indent="0" algn="ctr" fontAlgn="base">
              <a:lnSpc>
                <a:spcPct val="125000"/>
              </a:lnSpc>
            </a:pPr>
            <a:endParaRPr lang="en-US" sz="6600" b="1" u="none" spc="0" dirty="0">
              <a:solidFill>
                <a:srgbClr val="FFFFFF">
                  <a:alpha val="100000"/>
                </a:srgbClr>
              </a:solidFill>
              <a:latin typeface="微软雅黑" panose="020B0503020204020204" charset="-122"/>
            </a:endParaRPr>
          </a:p>
          <a:p>
            <a:pPr marL="0" marR="0" lvl="0" indent="0" algn="ctr" fontAlgn="base">
              <a:lnSpc>
                <a:spcPct val="125000"/>
              </a:lnSpc>
            </a:pPr>
            <a:r>
              <a:rPr lang="zh-CN" altLang="en-US" sz="3200" b="1" u="none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南阳市实验学校    </a:t>
            </a:r>
          </a:p>
        </p:txBody>
      </p:sp>
    </p:spTree>
    <p:extLst>
      <p:ext uri="{BB962C8B-B14F-4D97-AF65-F5344CB8AC3E}">
        <p14:creationId xmlns:p14="http://schemas.microsoft.com/office/powerpoint/2010/main" val="2162534671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9134475" cy="4638675"/>
          <a:chOff x="381000" y="266700"/>
          <a:chExt cx="9134475" cy="4638675"/>
        </a:xfrm>
      </p:grpSpPr>
      <p:sp>
        <p:nvSpPr>
          <p:cNvPr id="3" name="文本框 2"/>
          <p:cNvSpPr txBox="1"/>
          <p:nvPr/>
        </p:nvSpPr>
        <p:spPr>
          <a:xfrm>
            <a:off x="307975" y="266700"/>
            <a:ext cx="5739765" cy="7689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4000" b="1" u="none" spc="0">
                <a:solidFill>
                  <a:srgbClr val="FF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用电器</a:t>
            </a:r>
            <a:r>
              <a:rPr lang="zh-CN" altLang="en-US" sz="4000" b="1" u="none" spc="0">
                <a:solidFill>
                  <a:srgbClr val="FF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：</a:t>
            </a:r>
            <a:r>
              <a:rPr lang="zh-CN" altLang="en-US" sz="4000" b="1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消耗电能的装置</a:t>
            </a:r>
            <a:endParaRPr lang="zh-CN" altLang="en-US" sz="4000" b="1" u="none" spc="0" dirty="0">
              <a:solidFill>
                <a:srgbClr val="FFFF00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pic>
        <p:nvPicPr>
          <p:cNvPr id="4" name="图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427038" y="3000375"/>
            <a:ext cx="1619250" cy="1619250"/>
          </a:xfrm>
          <a:prstGeom prst="rect">
            <a:avLst/>
          </a:prstGeom>
          <a:ln w="63500" cap="flat" cmpd="sng" algn="ctr">
            <a:noFill/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5" name="图片 4"/>
          <p:cNvPicPr/>
          <p:nvPr/>
        </p:nvPicPr>
        <p:blipFill>
          <a:blip r:embed="rId3"/>
          <a:stretch>
            <a:fillRect/>
          </a:stretch>
        </p:blipFill>
        <p:spPr>
          <a:xfrm>
            <a:off x="2180590" y="990600"/>
            <a:ext cx="1619250" cy="1619250"/>
          </a:xfrm>
          <a:prstGeom prst="rect">
            <a:avLst/>
          </a:prstGeom>
          <a:ln w="63500" cap="flat" cmpd="sng" algn="ctr">
            <a:noFill/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7" name="图片 6"/>
          <p:cNvPicPr/>
          <p:nvPr/>
        </p:nvPicPr>
        <p:blipFill>
          <a:blip r:embed="rId4"/>
          <a:stretch>
            <a:fillRect/>
          </a:stretch>
        </p:blipFill>
        <p:spPr>
          <a:xfrm>
            <a:off x="5637213" y="990600"/>
            <a:ext cx="1619250" cy="1619250"/>
          </a:xfrm>
          <a:prstGeom prst="rect">
            <a:avLst/>
          </a:prstGeom>
          <a:ln w="63500" cap="flat" cmpd="sng" algn="ctr">
            <a:noFill/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8" name="图片 7"/>
          <p:cNvPicPr/>
          <p:nvPr/>
        </p:nvPicPr>
        <p:blipFill>
          <a:blip r:embed="rId5"/>
          <a:stretch>
            <a:fillRect/>
          </a:stretch>
        </p:blipFill>
        <p:spPr>
          <a:xfrm>
            <a:off x="427038" y="990600"/>
            <a:ext cx="1619250" cy="1619250"/>
          </a:xfrm>
          <a:prstGeom prst="rect">
            <a:avLst/>
          </a:prstGeom>
          <a:ln w="63500" cap="flat" cmpd="sng" algn="ctr">
            <a:noFill/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9" name="图片 8"/>
          <p:cNvPicPr/>
          <p:nvPr/>
        </p:nvPicPr>
        <p:blipFill>
          <a:blip r:embed="rId6"/>
          <a:stretch>
            <a:fillRect/>
          </a:stretch>
        </p:blipFill>
        <p:spPr>
          <a:xfrm>
            <a:off x="5637213" y="3000375"/>
            <a:ext cx="1619250" cy="1619250"/>
          </a:xfrm>
          <a:prstGeom prst="rect">
            <a:avLst/>
          </a:prstGeom>
          <a:ln w="63500" cap="flat" cmpd="sng" algn="ctr">
            <a:noFill/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0" name="图片 9"/>
          <p:cNvPicPr/>
          <p:nvPr/>
        </p:nvPicPr>
        <p:blipFill>
          <a:blip r:embed="rId7"/>
          <a:stretch>
            <a:fillRect/>
          </a:stretch>
        </p:blipFill>
        <p:spPr>
          <a:xfrm>
            <a:off x="2180590" y="3000375"/>
            <a:ext cx="1619250" cy="1619250"/>
          </a:xfrm>
          <a:prstGeom prst="rect">
            <a:avLst/>
          </a:prstGeom>
          <a:ln w="63500" cap="flat" cmpd="sng" algn="ctr">
            <a:noFill/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2" name="文本框 11"/>
          <p:cNvSpPr txBox="1"/>
          <p:nvPr/>
        </p:nvSpPr>
        <p:spPr>
          <a:xfrm>
            <a:off x="598805" y="2466975"/>
            <a:ext cx="1095375" cy="5384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800" b="1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电视机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2440940" y="2466975"/>
            <a:ext cx="1156970" cy="5384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800" b="1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电冰箱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5868035" y="2466975"/>
            <a:ext cx="1158240" cy="5384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800" b="1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电风扇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751840" y="4484370"/>
            <a:ext cx="788035" cy="5384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800" b="1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台灯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2440940" y="4484370"/>
            <a:ext cx="1097915" cy="5384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800" b="1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微波炉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5868035" y="4484370"/>
            <a:ext cx="1158240" cy="5384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800" b="1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电烤箱</a:t>
            </a:r>
          </a:p>
        </p:txBody>
      </p:sp>
      <p:pic>
        <p:nvPicPr>
          <p:cNvPr id="20" name="图片 19"/>
          <p:cNvPicPr/>
          <p:nvPr/>
        </p:nvPicPr>
        <p:blipFill>
          <a:blip r:embed="rId8"/>
          <a:stretch>
            <a:fillRect/>
          </a:stretch>
        </p:blipFill>
        <p:spPr>
          <a:xfrm>
            <a:off x="3935413" y="990600"/>
            <a:ext cx="1619250" cy="1619250"/>
          </a:xfrm>
          <a:prstGeom prst="rect">
            <a:avLst/>
          </a:prstGeom>
          <a:ln w="63500" cap="flat" cmpd="sng" algn="ctr">
            <a:noFill/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21" name="图片 20"/>
          <p:cNvPicPr/>
          <p:nvPr/>
        </p:nvPicPr>
        <p:blipFill>
          <a:blip r:embed="rId9"/>
          <a:stretch>
            <a:fillRect/>
          </a:stretch>
        </p:blipFill>
        <p:spPr>
          <a:xfrm>
            <a:off x="3935413" y="3000375"/>
            <a:ext cx="1619250" cy="1619250"/>
          </a:xfrm>
          <a:prstGeom prst="rect">
            <a:avLst/>
          </a:prstGeom>
          <a:ln w="63500" cap="flat" cmpd="sng" algn="ctr">
            <a:noFill/>
            <a:prstDash val="solid"/>
            <a:round/>
            <a:headEnd type="none" w="med" len="med"/>
            <a:tailEnd type="none" w="med" len="med"/>
          </a:ln>
        </p:spPr>
      </p:pic>
      <p:sp>
        <p:nvSpPr>
          <p:cNvPr id="22" name="文本框 21"/>
          <p:cNvSpPr txBox="1"/>
          <p:nvPr/>
        </p:nvSpPr>
        <p:spPr>
          <a:xfrm>
            <a:off x="4166870" y="2461895"/>
            <a:ext cx="1156970" cy="5384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800" b="1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洗衣机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4397375" y="4484370"/>
            <a:ext cx="864870" cy="5384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800" b="1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电脑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7620635" y="290830"/>
            <a:ext cx="675005" cy="4561840"/>
          </a:xfrm>
          <a:prstGeom prst="rect">
            <a:avLst/>
          </a:prstGeom>
          <a:noFill/>
        </p:spPr>
        <p:txBody>
          <a:bodyPr vert="eaVert" wrap="none" rtlCol="0" anchor="t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隶书" pitchFamily="49" charset="-122"/>
                <a:sym typeface="+mn-ea"/>
              </a:rPr>
              <a:t>电能转化为各种形式的能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  <p:bldP spid="16" grpId="0"/>
      <p:bldP spid="17" grpId="0"/>
      <p:bldP spid="19" grpId="0"/>
      <p:bldP spid="22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9134475" cy="4629150"/>
          <a:chOff x="381000" y="266700"/>
          <a:chExt cx="9134475" cy="4629150"/>
        </a:xfrm>
      </p:grpSpPr>
      <p:pic>
        <p:nvPicPr>
          <p:cNvPr id="4" name="图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782003" y="909955"/>
            <a:ext cx="1619250" cy="1619250"/>
          </a:xfrm>
          <a:prstGeom prst="rect">
            <a:avLst/>
          </a:prstGeom>
          <a:ln w="63500" cap="flat" cmpd="sng" algn="ctr">
            <a:noFill/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5" name="图片 4"/>
          <p:cNvPicPr/>
          <p:nvPr/>
        </p:nvPicPr>
        <p:blipFill>
          <a:blip r:embed="rId3"/>
          <a:stretch>
            <a:fillRect/>
          </a:stretch>
        </p:blipFill>
        <p:spPr>
          <a:xfrm>
            <a:off x="2616835" y="909955"/>
            <a:ext cx="1619250" cy="1619250"/>
          </a:xfrm>
          <a:prstGeom prst="rect">
            <a:avLst/>
          </a:prstGeom>
          <a:ln w="63500" cap="flat" cmpd="sng" algn="ctr">
            <a:noFill/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6" name="图片 5"/>
          <p:cNvPicPr/>
          <p:nvPr/>
        </p:nvPicPr>
        <p:blipFill>
          <a:blip r:embed="rId4"/>
          <a:stretch>
            <a:fillRect/>
          </a:stretch>
        </p:blipFill>
        <p:spPr>
          <a:xfrm>
            <a:off x="4410710" y="909955"/>
            <a:ext cx="1619250" cy="1619250"/>
          </a:xfrm>
          <a:prstGeom prst="rect">
            <a:avLst/>
          </a:prstGeom>
          <a:ln w="63500" cap="flat" cmpd="sng" algn="ctr">
            <a:noFill/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7" name="图片 6"/>
          <p:cNvPicPr/>
          <p:nvPr/>
        </p:nvPicPr>
        <p:blipFill>
          <a:blip r:embed="rId5"/>
          <a:stretch>
            <a:fillRect/>
          </a:stretch>
        </p:blipFill>
        <p:spPr>
          <a:xfrm>
            <a:off x="6205855" y="909955"/>
            <a:ext cx="1619250" cy="1619250"/>
          </a:xfrm>
          <a:prstGeom prst="rect">
            <a:avLst/>
          </a:prstGeom>
          <a:ln w="63500" cap="flat" cmpd="sng" algn="ctr">
            <a:noFill/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8" name="图片 7"/>
          <p:cNvPicPr/>
          <p:nvPr/>
        </p:nvPicPr>
        <p:blipFill>
          <a:blip r:embed="rId6"/>
          <a:stretch>
            <a:fillRect/>
          </a:stretch>
        </p:blipFill>
        <p:spPr>
          <a:xfrm>
            <a:off x="754698" y="2986405"/>
            <a:ext cx="1619250" cy="1619250"/>
          </a:xfrm>
          <a:prstGeom prst="rect">
            <a:avLst/>
          </a:prstGeom>
          <a:ln w="63500" cap="flat" cmpd="sng" algn="ctr">
            <a:noFill/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9" name="图片 8"/>
          <p:cNvPicPr/>
          <p:nvPr/>
        </p:nvPicPr>
        <p:blipFill>
          <a:blip r:embed="rId7"/>
          <a:stretch>
            <a:fillRect/>
          </a:stretch>
        </p:blipFill>
        <p:spPr>
          <a:xfrm>
            <a:off x="2552065" y="2986405"/>
            <a:ext cx="1619250" cy="1619250"/>
          </a:xfrm>
          <a:prstGeom prst="rect">
            <a:avLst/>
          </a:prstGeom>
          <a:ln w="63500" cap="flat" cmpd="sng" algn="ctr">
            <a:noFill/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0" name="图片 9"/>
          <p:cNvPicPr/>
          <p:nvPr/>
        </p:nvPicPr>
        <p:blipFill>
          <a:blip r:embed="rId8"/>
          <a:stretch>
            <a:fillRect/>
          </a:stretch>
        </p:blipFill>
        <p:spPr>
          <a:xfrm>
            <a:off x="4410710" y="2929255"/>
            <a:ext cx="1619250" cy="1619250"/>
          </a:xfrm>
          <a:prstGeom prst="rect">
            <a:avLst/>
          </a:prstGeom>
          <a:ln w="63500" cap="flat" cmpd="sng" algn="ctr">
            <a:noFill/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1" name="图片 10"/>
          <p:cNvPicPr/>
          <p:nvPr/>
        </p:nvPicPr>
        <p:blipFill>
          <a:blip r:embed="rId9"/>
          <a:stretch>
            <a:fillRect/>
          </a:stretch>
        </p:blipFill>
        <p:spPr>
          <a:xfrm>
            <a:off x="6205855" y="2929255"/>
            <a:ext cx="1619250" cy="1619250"/>
          </a:xfrm>
          <a:prstGeom prst="rect">
            <a:avLst/>
          </a:prstGeom>
          <a:ln w="63500" cap="flat" cmpd="sng" algn="ctr">
            <a:noFill/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2" name="文本框 11"/>
          <p:cNvSpPr txBox="1"/>
          <p:nvPr/>
        </p:nvSpPr>
        <p:spPr>
          <a:xfrm>
            <a:off x="835660" y="2447925"/>
            <a:ext cx="1538605" cy="5384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800" b="1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按钮开关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2552065" y="2447925"/>
            <a:ext cx="1514475" cy="5384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800" b="1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拉线开关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249035" y="2390775"/>
            <a:ext cx="1532255" cy="538480"/>
          </a:xfrm>
          <a:prstGeom prst="rect">
            <a:avLst/>
          </a:prstGeom>
          <a:solidFill>
            <a:srgbClr val="09543F"/>
          </a:solidFill>
          <a:ln w="53975">
            <a:solidFill>
              <a:srgbClr val="FFFF00"/>
            </a:solidFill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800" b="1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单刀开关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6292850" y="4451350"/>
            <a:ext cx="1444625" cy="5384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800" b="1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空气开关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2616835" y="4451350"/>
            <a:ext cx="1489710" cy="5384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800" b="1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声控开关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835660" y="4451350"/>
            <a:ext cx="1565910" cy="5384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800" b="1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光控开关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4486910" y="2447925"/>
            <a:ext cx="1466215" cy="5384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800" b="1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感应开关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4461510" y="4451350"/>
            <a:ext cx="1517015" cy="5384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800" b="1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温控开关</a:t>
            </a:r>
          </a:p>
        </p:txBody>
      </p:sp>
      <p:sp>
        <p:nvSpPr>
          <p:cNvPr id="105491" name="Text Box 10"/>
          <p:cNvSpPr txBox="1"/>
          <p:nvPr/>
        </p:nvSpPr>
        <p:spPr>
          <a:xfrm>
            <a:off x="260985" y="188595"/>
            <a:ext cx="878903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sz="3600" b="1">
                <a:solidFill>
                  <a:srgbClr val="FF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开关</a:t>
            </a:r>
            <a:r>
              <a:rPr lang="zh-CN" altLang="en-US" sz="3600" b="1">
                <a:solidFill>
                  <a:srgbClr val="FF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：</a:t>
            </a:r>
            <a:r>
              <a:rPr lang="zh-CN" altLang="en-US" sz="3600" b="1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控制电路连通或断开的装置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 bldLvl="0" animBg="1"/>
      <p:bldP spid="15" grpId="0"/>
      <p:bldP spid="16" grpId="0"/>
      <p:bldP spid="17" grpId="0"/>
      <p:bldP spid="18" grpId="0"/>
      <p:bldP spid="19" grpId="0"/>
      <p:bldP spid="10549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9134475" cy="4248150"/>
          <a:chOff x="381000" y="266700"/>
          <a:chExt cx="9134475" cy="4248150"/>
        </a:xfrm>
      </p:grpSpPr>
      <p:sp>
        <p:nvSpPr>
          <p:cNvPr id="3" name="文本框 2"/>
          <p:cNvSpPr txBox="1"/>
          <p:nvPr/>
        </p:nvSpPr>
        <p:spPr>
          <a:xfrm>
            <a:off x="349885" y="91440"/>
            <a:ext cx="2212340" cy="7689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4000" b="1" u="none" spc="0">
                <a:solidFill>
                  <a:srgbClr val="FF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导线</a:t>
            </a:r>
          </a:p>
        </p:txBody>
      </p:sp>
      <p:pic>
        <p:nvPicPr>
          <p:cNvPr id="7" name="图片 6"/>
          <p:cNvPicPr/>
          <p:nvPr/>
        </p:nvPicPr>
        <p:blipFill>
          <a:blip r:embed="rId2"/>
          <a:stretch>
            <a:fillRect/>
          </a:stretch>
        </p:blipFill>
        <p:spPr>
          <a:xfrm>
            <a:off x="830580" y="3589655"/>
            <a:ext cx="1619250" cy="104775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8" name="文本框 7"/>
          <p:cNvSpPr txBox="1"/>
          <p:nvPr/>
        </p:nvSpPr>
        <p:spPr>
          <a:xfrm>
            <a:off x="1292860" y="2778125"/>
            <a:ext cx="1548765" cy="5384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800" b="1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家用导线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629275" y="2428875"/>
            <a:ext cx="1866900" cy="5384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800" b="1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实验</a:t>
            </a:r>
            <a:r>
              <a:rPr lang="zh-CN" altLang="en-US" sz="2800" b="1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室</a:t>
            </a:r>
            <a:r>
              <a:rPr lang="en-US" sz="2800" b="1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导线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2562225" y="3411220"/>
            <a:ext cx="538480" cy="1553845"/>
          </a:xfrm>
          <a:prstGeom prst="rect">
            <a:avLst/>
          </a:prstGeom>
          <a:noFill/>
        </p:spPr>
        <p:txBody>
          <a:bodyPr vert="eaVert"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800" b="1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数据导线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580" y="860425"/>
            <a:ext cx="2473325" cy="19177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5740" y="281940"/>
            <a:ext cx="2146935" cy="214693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1265" y="281940"/>
            <a:ext cx="2146935" cy="2146935"/>
          </a:xfrm>
          <a:prstGeom prst="rect">
            <a:avLst/>
          </a:prstGeom>
        </p:spPr>
      </p:pic>
      <p:sp>
        <p:nvSpPr>
          <p:cNvPr id="16387" name="文本框 16386"/>
          <p:cNvSpPr txBox="1"/>
          <p:nvPr/>
        </p:nvSpPr>
        <p:spPr>
          <a:xfrm>
            <a:off x="3303905" y="2967355"/>
            <a:ext cx="5577205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28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（</a:t>
            </a:r>
            <a:r>
              <a:rPr lang="en-US" altLang="zh-CN" sz="28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</a:t>
            </a:r>
            <a:r>
              <a:rPr lang="zh-CN" altLang="en-US" sz="28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）导线把用电器连接起来，输送电能，是电流通过的路径。</a:t>
            </a:r>
          </a:p>
        </p:txBody>
      </p:sp>
      <p:sp>
        <p:nvSpPr>
          <p:cNvPr id="16388" name="文本框 16387"/>
          <p:cNvSpPr txBox="1"/>
          <p:nvPr/>
        </p:nvSpPr>
        <p:spPr>
          <a:xfrm>
            <a:off x="3391535" y="3926840"/>
            <a:ext cx="5597525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 fontAlgn="auto">
              <a:lnSpc>
                <a:spcPct val="100000"/>
              </a:lnSpc>
              <a:spcBef>
                <a:spcPts val="0"/>
              </a:spcBef>
            </a:pPr>
            <a:r>
              <a:rPr lang="zh-CN" altLang="en-US" sz="28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（</a:t>
            </a:r>
            <a:r>
              <a:rPr lang="en-US" altLang="zh-CN" sz="28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</a:t>
            </a:r>
            <a:r>
              <a:rPr lang="zh-CN" altLang="en-US" sz="28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）常见导线：</a:t>
            </a:r>
          </a:p>
          <a:p>
            <a:pPr algn="l" fontAlgn="auto">
              <a:lnSpc>
                <a:spcPct val="100000"/>
              </a:lnSpc>
              <a:spcBef>
                <a:spcPts val="0"/>
              </a:spcBef>
            </a:pPr>
            <a:r>
              <a:rPr lang="zh-CN" altLang="en-US" sz="28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铜芯导线    铝芯导线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6387" grpId="0"/>
      <p:bldP spid="1638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145030" y="3582670"/>
            <a:ext cx="4853940" cy="12306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32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电路中有</a:t>
            </a:r>
            <a:r>
              <a:rPr lang="zh-CN" altLang="en-US" sz="32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持续</a:t>
            </a:r>
            <a:r>
              <a:rPr lang="en-US" sz="32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电流的条件：</a:t>
            </a:r>
          </a:p>
          <a:p>
            <a:pPr marL="0" marR="0" lvl="0" indent="0" algn="l" fontAlgn="base">
              <a:lnSpc>
                <a:spcPct val="125000"/>
              </a:lnSpc>
            </a:pPr>
            <a:r>
              <a:rPr lang="en-US" sz="3200" b="1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①有电源 ②电路闭合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2016760" y="1027430"/>
            <a:ext cx="4714240" cy="2127250"/>
            <a:chOff x="2596" y="1300"/>
            <a:chExt cx="7424" cy="3350"/>
          </a:xfrm>
        </p:grpSpPr>
        <p:pic>
          <p:nvPicPr>
            <p:cNvPr id="100355" name="Picture 5" descr="H:\2\人教教参资源\九\图\小灯泡.JPG"/>
            <p:cNvPicPr preferRelativeResize="0"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736" y="1300"/>
              <a:ext cx="2105" cy="1499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102403" name="Group 3"/>
            <p:cNvGrpSpPr/>
            <p:nvPr/>
          </p:nvGrpSpPr>
          <p:grpSpPr>
            <a:xfrm>
              <a:off x="2596" y="1300"/>
              <a:ext cx="7425" cy="3350"/>
              <a:chOff x="0" y="182"/>
              <a:chExt cx="2970" cy="1340"/>
            </a:xfrm>
          </p:grpSpPr>
          <p:pic>
            <p:nvPicPr>
              <p:cNvPr id="102404" name="Picture 10" descr="H:\2\人教教参资源\九\图\电池组.JP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4" y="182"/>
                <a:ext cx="1329" cy="524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02405" name="Picture 3" descr="H:\2\人教教参资源\九\图\铡刀开关.JP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61" y="908"/>
                <a:ext cx="962" cy="614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02407" name="任意多边形 10"/>
              <p:cNvSpPr/>
              <p:nvPr/>
            </p:nvSpPr>
            <p:spPr>
              <a:xfrm>
                <a:off x="0" y="500"/>
                <a:ext cx="1588" cy="839"/>
              </a:xfrm>
              <a:custGeom>
                <a:avLst/>
                <a:gdLst>
                  <a:gd name="txL" fmla="*/ 0 w 1179285"/>
                  <a:gd name="txT" fmla="*/ 0 h 1709057"/>
                  <a:gd name="txR" fmla="*/ 1179285 w 1179285"/>
                  <a:gd name="txB" fmla="*/ 1709057 h 1709057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1179285" h="1709057">
                    <a:moveTo>
                      <a:pt x="1179285" y="1709057"/>
                    </a:moveTo>
                    <a:cubicBezTo>
                      <a:pt x="756556" y="1334407"/>
                      <a:pt x="333828" y="959757"/>
                      <a:pt x="166914" y="674914"/>
                    </a:cubicBezTo>
                    <a:cubicBezTo>
                      <a:pt x="0" y="390071"/>
                      <a:pt x="88900" y="195035"/>
                      <a:pt x="177800" y="0"/>
                    </a:cubicBezTo>
                  </a:path>
                </a:pathLst>
              </a:custGeom>
              <a:noFill/>
              <a:ln w="38100" cap="flat" cmpd="sng">
                <a:solidFill>
                  <a:srgbClr val="C00000">
                    <a:alpha val="100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3600"/>
              </a:p>
            </p:txBody>
          </p:sp>
          <p:sp>
            <p:nvSpPr>
              <p:cNvPr id="102408" name="任意多边形 12"/>
              <p:cNvSpPr/>
              <p:nvPr/>
            </p:nvSpPr>
            <p:spPr>
              <a:xfrm rot="502281">
                <a:off x="2198" y="545"/>
                <a:ext cx="772" cy="856"/>
              </a:xfrm>
              <a:custGeom>
                <a:avLst/>
                <a:gdLst>
                  <a:gd name="txL" fmla="*/ 0 w 945243"/>
                  <a:gd name="txT" fmla="*/ 0 h 1774372"/>
                  <a:gd name="txR" fmla="*/ 945243 w 945243"/>
                  <a:gd name="txB" fmla="*/ 1774372 h 1774372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945243" h="1774372">
                    <a:moveTo>
                      <a:pt x="642257" y="0"/>
                    </a:moveTo>
                    <a:cubicBezTo>
                      <a:pt x="793750" y="456293"/>
                      <a:pt x="945243" y="912586"/>
                      <a:pt x="838200" y="1208315"/>
                    </a:cubicBezTo>
                    <a:cubicBezTo>
                      <a:pt x="731157" y="1504044"/>
                      <a:pt x="0" y="1774372"/>
                      <a:pt x="0" y="1774372"/>
                    </a:cubicBezTo>
                  </a:path>
                </a:pathLst>
              </a:custGeom>
              <a:noFill/>
              <a:ln w="38100" cap="flat" cmpd="sng">
                <a:solidFill>
                  <a:srgbClr val="00B0F0">
                    <a:alpha val="100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3600"/>
              </a:p>
            </p:txBody>
          </p:sp>
          <p:sp>
            <p:nvSpPr>
              <p:cNvPr id="102409" name="任意多边形 11"/>
              <p:cNvSpPr/>
              <p:nvPr/>
            </p:nvSpPr>
            <p:spPr>
              <a:xfrm rot="-137307">
                <a:off x="1330" y="372"/>
                <a:ext cx="875" cy="236"/>
              </a:xfrm>
              <a:custGeom>
                <a:avLst/>
                <a:gdLst>
                  <a:gd name="txL" fmla="*/ 0 w 1415143"/>
                  <a:gd name="txT" fmla="*/ 0 h 317500"/>
                  <a:gd name="txR" fmla="*/ 1415143 w 1415143"/>
                  <a:gd name="txB" fmla="*/ 317500 h 317500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1415143" h="317500">
                    <a:moveTo>
                      <a:pt x="0" y="175986"/>
                    </a:moveTo>
                    <a:cubicBezTo>
                      <a:pt x="295729" y="87993"/>
                      <a:pt x="591458" y="0"/>
                      <a:pt x="827315" y="23586"/>
                    </a:cubicBezTo>
                    <a:cubicBezTo>
                      <a:pt x="1063172" y="47172"/>
                      <a:pt x="1239157" y="182336"/>
                      <a:pt x="1415143" y="317500"/>
                    </a:cubicBezTo>
                  </a:path>
                </a:pathLst>
              </a:custGeom>
              <a:noFill/>
              <a:ln w="38100" cap="flat" cmpd="sng">
                <a:solidFill>
                  <a:srgbClr val="00B0F0">
                    <a:alpha val="100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3600"/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文本框 101"/>
          <p:cNvSpPr txBox="1"/>
          <p:nvPr/>
        </p:nvSpPr>
        <p:spPr>
          <a:xfrm>
            <a:off x="612775" y="363855"/>
            <a:ext cx="7918609" cy="47078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l" fontAlgn="auto"/>
            <a:r>
              <a:rPr lang="zh-CN" sz="3000" b="1">
                <a:solidFill>
                  <a:schemeClr val="bg1"/>
                </a:solidFill>
                <a:ea typeface="宋体" panose="02010600030101010101" pitchFamily="2" charset="-122"/>
              </a:rPr>
              <a:t>巩固新知：</a:t>
            </a:r>
            <a:endParaRPr lang="en-US" sz="3000" b="1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indent="0" algn="l" fontAlgn="auto"/>
            <a:r>
              <a:rPr lang="en-US" sz="3000" b="1">
                <a:solidFill>
                  <a:schemeClr val="bg1"/>
                </a:solidFill>
                <a:latin typeface="Times New Roman" panose="02020603050405020304" pitchFamily="18" charset="0"/>
              </a:rPr>
              <a:t>1</a:t>
            </a:r>
            <a:r>
              <a:rPr lang="zh-CN" sz="3000" b="1">
                <a:solidFill>
                  <a:schemeClr val="bg1"/>
                </a:solidFill>
                <a:ea typeface="宋体" panose="02010600030101010101" pitchFamily="2" charset="-122"/>
              </a:rPr>
              <a:t>．用</a:t>
            </a:r>
            <a:r>
              <a:rPr lang="zh-CN" sz="3000" b="1" u="sng">
                <a:solidFill>
                  <a:schemeClr val="bg1"/>
                </a:solidFill>
                <a:ea typeface="宋体" panose="02010600030101010101" pitchFamily="2" charset="-122"/>
              </a:rPr>
              <a:t>         </a:t>
            </a:r>
            <a:r>
              <a:rPr lang="zh-CN" sz="3000" b="1">
                <a:solidFill>
                  <a:schemeClr val="bg1"/>
                </a:solidFill>
                <a:ea typeface="宋体" panose="02010600030101010101" pitchFamily="2" charset="-122"/>
              </a:rPr>
              <a:t>将</a:t>
            </a:r>
            <a:r>
              <a:rPr lang="zh-CN" sz="3000" b="1" u="sng">
                <a:solidFill>
                  <a:schemeClr val="bg1"/>
                </a:solidFill>
                <a:ea typeface="宋体" panose="02010600030101010101" pitchFamily="2" charset="-122"/>
              </a:rPr>
              <a:t>          </a:t>
            </a:r>
            <a:r>
              <a:rPr lang="zh-CN" sz="3000" b="1">
                <a:solidFill>
                  <a:schemeClr val="bg1"/>
                </a:solidFill>
                <a:ea typeface="宋体" panose="02010600030101010101" pitchFamily="2" charset="-122"/>
              </a:rPr>
              <a:t>、</a:t>
            </a:r>
            <a:r>
              <a:rPr lang="zh-CN" sz="3000" b="1" u="sng">
                <a:solidFill>
                  <a:schemeClr val="bg1"/>
                </a:solidFill>
                <a:ea typeface="宋体" panose="02010600030101010101" pitchFamily="2" charset="-122"/>
              </a:rPr>
              <a:t>          </a:t>
            </a:r>
            <a:r>
              <a:rPr lang="zh-CN" sz="3000" b="1">
                <a:solidFill>
                  <a:schemeClr val="bg1"/>
                </a:solidFill>
                <a:ea typeface="宋体" panose="02010600030101010101" pitchFamily="2" charset="-122"/>
              </a:rPr>
              <a:t>、</a:t>
            </a:r>
            <a:r>
              <a:rPr lang="zh-CN" sz="3000" b="1" u="sng">
                <a:solidFill>
                  <a:schemeClr val="bg1"/>
                </a:solidFill>
                <a:ea typeface="宋体" panose="02010600030101010101" pitchFamily="2" charset="-122"/>
              </a:rPr>
              <a:t>            </a:t>
            </a:r>
            <a:r>
              <a:rPr lang="zh-CN" sz="3000" b="1">
                <a:solidFill>
                  <a:schemeClr val="bg1"/>
                </a:solidFill>
                <a:ea typeface="宋体" panose="02010600030101010101" pitchFamily="2" charset="-122"/>
              </a:rPr>
              <a:t>连成一个电流流通的回路，便组成了一个电路．</a:t>
            </a:r>
            <a:endParaRPr lang="en-US" sz="3000" b="1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indent="0" algn="l" fontAlgn="auto"/>
            <a:r>
              <a:rPr lang="en-US" sz="3000" b="1">
                <a:solidFill>
                  <a:schemeClr val="bg1"/>
                </a:solidFill>
                <a:latin typeface="Times New Roman" panose="02020603050405020304" pitchFamily="18" charset="0"/>
              </a:rPr>
              <a:t>2</a:t>
            </a:r>
            <a:r>
              <a:rPr lang="zh-CN" sz="3000" b="1">
                <a:solidFill>
                  <a:schemeClr val="bg1"/>
                </a:solidFill>
                <a:ea typeface="宋体" panose="02010600030101010101" pitchFamily="2" charset="-122"/>
              </a:rPr>
              <a:t>．电源是</a:t>
            </a:r>
            <a:r>
              <a:rPr lang="zh-CN" sz="3000" b="1" u="sng">
                <a:solidFill>
                  <a:schemeClr val="bg1"/>
                </a:solidFill>
                <a:ea typeface="宋体" panose="02010600030101010101" pitchFamily="2" charset="-122"/>
              </a:rPr>
              <a:t>            </a:t>
            </a:r>
            <a:r>
              <a:rPr lang="en-US" sz="3000" b="1">
                <a:solidFill>
                  <a:schemeClr val="bg1"/>
                </a:solidFill>
                <a:latin typeface="Times New Roman" panose="02020603050405020304" pitchFamily="18" charset="0"/>
              </a:rPr>
              <a:t>(</a:t>
            </a:r>
            <a:r>
              <a:rPr lang="zh-CN" sz="3000" b="1">
                <a:solidFill>
                  <a:schemeClr val="bg1"/>
                </a:solidFill>
                <a:ea typeface="宋体" panose="02010600030101010101" pitchFamily="2" charset="-122"/>
              </a:rPr>
              <a:t>填</a:t>
            </a:r>
            <a:r>
              <a:rPr lang="en-US" sz="3000" b="1">
                <a:solidFill>
                  <a:schemeClr val="bg1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sz="3000" b="1">
                <a:solidFill>
                  <a:schemeClr val="bg1"/>
                </a:solidFill>
                <a:ea typeface="宋体" panose="02010600030101010101" pitchFamily="2" charset="-122"/>
              </a:rPr>
              <a:t>提供</a:t>
            </a:r>
            <a:r>
              <a:rPr lang="en-US" sz="3000" b="1">
                <a:solidFill>
                  <a:schemeClr val="bg1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en-US" sz="3000" b="1">
                <a:solidFill>
                  <a:schemeClr val="bg1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3000" b="1">
                <a:solidFill>
                  <a:schemeClr val="bg1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en-US" sz="3000" b="1">
                <a:solidFill>
                  <a:schemeClr val="bg1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输送</a:t>
            </a:r>
            <a:r>
              <a:rPr lang="en-US" altLang="zh-CN" sz="3000" b="1">
                <a:solidFill>
                  <a:schemeClr val="bg1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sz="3000" b="1">
                <a:solidFill>
                  <a:schemeClr val="bg1"/>
                </a:solidFill>
                <a:ea typeface="宋体" panose="02010600030101010101" pitchFamily="2" charset="-122"/>
              </a:rPr>
              <a:t>或</a:t>
            </a:r>
            <a:r>
              <a:rPr lang="en-US" sz="3000" b="1">
                <a:solidFill>
                  <a:schemeClr val="bg1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sz="3000" b="1">
                <a:solidFill>
                  <a:schemeClr val="bg1"/>
                </a:solidFill>
                <a:ea typeface="宋体" panose="02010600030101010101" pitchFamily="2" charset="-122"/>
              </a:rPr>
              <a:t>消耗</a:t>
            </a:r>
            <a:r>
              <a:rPr lang="en-US" sz="3000" b="1">
                <a:solidFill>
                  <a:schemeClr val="bg1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en-US" sz="3000" b="1">
                <a:solidFill>
                  <a:schemeClr val="bg1"/>
                </a:solidFill>
                <a:latin typeface="Times New Roman" panose="02020603050405020304" pitchFamily="18" charset="0"/>
              </a:rPr>
              <a:t>)</a:t>
            </a:r>
            <a:r>
              <a:rPr lang="zh-CN" sz="3000" b="1">
                <a:solidFill>
                  <a:schemeClr val="bg1"/>
                </a:solidFill>
                <a:ea typeface="宋体" panose="02010600030101010101" pitchFamily="2" charset="-122"/>
              </a:rPr>
              <a:t>电能的装置．</a:t>
            </a:r>
            <a:endParaRPr lang="en-US" sz="3000" b="1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indent="0" algn="l" fontAlgn="auto"/>
            <a:r>
              <a:rPr lang="en-US" sz="3000" b="1">
                <a:solidFill>
                  <a:schemeClr val="bg1"/>
                </a:solidFill>
                <a:latin typeface="Times New Roman" panose="02020603050405020304" pitchFamily="18" charset="0"/>
              </a:rPr>
              <a:t>3</a:t>
            </a:r>
            <a:r>
              <a:rPr lang="zh-CN" sz="3000" b="1">
                <a:solidFill>
                  <a:schemeClr val="bg1"/>
                </a:solidFill>
                <a:ea typeface="宋体" panose="02010600030101010101" pitchFamily="2" charset="-122"/>
              </a:rPr>
              <a:t>．用电器是</a:t>
            </a:r>
            <a:r>
              <a:rPr lang="zh-CN" sz="3000" b="1" u="sng">
                <a:solidFill>
                  <a:schemeClr val="bg1"/>
                </a:solidFill>
                <a:ea typeface="宋体" panose="02010600030101010101" pitchFamily="2" charset="-122"/>
              </a:rPr>
              <a:t>              </a:t>
            </a:r>
            <a:r>
              <a:rPr lang="en-US" sz="3000" b="1">
                <a:solidFill>
                  <a:schemeClr val="bg1"/>
                </a:solidFill>
                <a:latin typeface="Times New Roman" panose="02020603050405020304" pitchFamily="18" charset="0"/>
              </a:rPr>
              <a:t>(</a:t>
            </a:r>
            <a:r>
              <a:rPr lang="zh-CN" sz="3000" b="1">
                <a:solidFill>
                  <a:schemeClr val="bg1"/>
                </a:solidFill>
                <a:ea typeface="宋体" panose="02010600030101010101" pitchFamily="2" charset="-122"/>
              </a:rPr>
              <a:t>填</a:t>
            </a:r>
            <a:r>
              <a:rPr lang="en-US" sz="3000" b="1">
                <a:solidFill>
                  <a:schemeClr val="bg1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sz="3000" b="1">
                <a:solidFill>
                  <a:schemeClr val="bg1"/>
                </a:solidFill>
                <a:ea typeface="宋体" panose="02010600030101010101" pitchFamily="2" charset="-122"/>
              </a:rPr>
              <a:t>提供</a:t>
            </a:r>
            <a:r>
              <a:rPr lang="en-US" sz="3000" b="1">
                <a:solidFill>
                  <a:schemeClr val="bg1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en-US" sz="3000" b="1">
                <a:solidFill>
                  <a:schemeClr val="bg1"/>
                </a:solidFill>
                <a:latin typeface="宋体" panose="02010600030101010101" pitchFamily="2" charset="-122"/>
                <a:cs typeface="Times New Roman" panose="02020603050405020304" pitchFamily="18" charset="0"/>
                <a:sym typeface="+mn-ea"/>
              </a:rPr>
              <a:t>、</a:t>
            </a:r>
            <a:r>
              <a:rPr lang="en-US" altLang="zh-CN" sz="3000" b="1">
                <a:solidFill>
                  <a:schemeClr val="bg1"/>
                </a:solidFill>
                <a:latin typeface="宋体" panose="02010600030101010101" pitchFamily="2" charset="-122"/>
                <a:cs typeface="Times New Roman" panose="02020603050405020304" pitchFamily="18" charset="0"/>
                <a:sym typeface="+mn-ea"/>
              </a:rPr>
              <a:t>“</a:t>
            </a:r>
            <a:r>
              <a:rPr lang="zh-CN" altLang="en-US" sz="3000" b="1">
                <a:solidFill>
                  <a:schemeClr val="bg1"/>
                </a:solidFill>
                <a:latin typeface="宋体" panose="02010600030101010101" pitchFamily="2" charset="-122"/>
                <a:cs typeface="Times New Roman" panose="02020603050405020304" pitchFamily="18" charset="0"/>
                <a:sym typeface="+mn-ea"/>
              </a:rPr>
              <a:t>输送</a:t>
            </a:r>
            <a:r>
              <a:rPr lang="en-US" altLang="zh-CN" sz="3000" b="1">
                <a:solidFill>
                  <a:schemeClr val="bg1"/>
                </a:solidFill>
                <a:latin typeface="宋体" panose="02010600030101010101" pitchFamily="2" charset="-122"/>
                <a:cs typeface="Times New Roman" panose="02020603050405020304" pitchFamily="18" charset="0"/>
                <a:sym typeface="+mn-ea"/>
              </a:rPr>
              <a:t>”</a:t>
            </a:r>
            <a:r>
              <a:rPr lang="zh-CN" sz="3000" b="1">
                <a:solidFill>
                  <a:schemeClr val="bg1"/>
                </a:solidFill>
                <a:ea typeface="宋体" panose="02010600030101010101" pitchFamily="2" charset="-122"/>
              </a:rPr>
              <a:t>或</a:t>
            </a:r>
            <a:r>
              <a:rPr lang="en-US" sz="3000" b="1">
                <a:solidFill>
                  <a:schemeClr val="bg1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sz="3000" b="1">
                <a:solidFill>
                  <a:schemeClr val="bg1"/>
                </a:solidFill>
                <a:ea typeface="宋体" panose="02010600030101010101" pitchFamily="2" charset="-122"/>
              </a:rPr>
              <a:t>消耗</a:t>
            </a:r>
            <a:r>
              <a:rPr lang="en-US" sz="3000" b="1">
                <a:solidFill>
                  <a:schemeClr val="bg1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en-US" sz="3000" b="1">
                <a:solidFill>
                  <a:schemeClr val="bg1"/>
                </a:solidFill>
                <a:latin typeface="Times New Roman" panose="02020603050405020304" pitchFamily="18" charset="0"/>
              </a:rPr>
              <a:t>)</a:t>
            </a:r>
            <a:r>
              <a:rPr lang="zh-CN" sz="3000" b="1">
                <a:solidFill>
                  <a:schemeClr val="bg1"/>
                </a:solidFill>
                <a:ea typeface="宋体" panose="02010600030101010101" pitchFamily="2" charset="-122"/>
              </a:rPr>
              <a:t>电能的装置．</a:t>
            </a:r>
          </a:p>
          <a:p>
            <a:pPr indent="0" algn="l" fontAlgn="auto"/>
            <a:r>
              <a:rPr lang="en-US" altLang="zh-CN" sz="3000" b="1">
                <a:solidFill>
                  <a:schemeClr val="bg1"/>
                </a:solidFill>
                <a:ea typeface="宋体" panose="02010600030101010101" pitchFamily="2" charset="-122"/>
              </a:rPr>
              <a:t>4</a:t>
            </a:r>
            <a:r>
              <a:rPr lang="zh-CN" sz="3000" b="1">
                <a:solidFill>
                  <a:schemeClr val="bg1"/>
                </a:solidFill>
                <a:ea typeface="宋体" panose="02010600030101010101" pitchFamily="2" charset="-122"/>
                <a:sym typeface="+mn-ea"/>
              </a:rPr>
              <a:t>．导线是</a:t>
            </a:r>
            <a:r>
              <a:rPr lang="zh-CN" sz="3000" b="1" u="sng">
                <a:solidFill>
                  <a:schemeClr val="bg1"/>
                </a:solidFill>
                <a:ea typeface="宋体" panose="02010600030101010101" pitchFamily="2" charset="-122"/>
                <a:sym typeface="+mn-ea"/>
              </a:rPr>
              <a:t>              </a:t>
            </a:r>
            <a:r>
              <a:rPr lang="en-US" sz="3000" b="1">
                <a:solidFill>
                  <a:schemeClr val="bg1"/>
                </a:solidFill>
                <a:latin typeface="Times New Roman" panose="02020603050405020304" pitchFamily="18" charset="0"/>
                <a:sym typeface="+mn-ea"/>
              </a:rPr>
              <a:t>(</a:t>
            </a:r>
            <a:r>
              <a:rPr lang="zh-CN" sz="3000" b="1">
                <a:solidFill>
                  <a:schemeClr val="bg1"/>
                </a:solidFill>
                <a:ea typeface="宋体" panose="02010600030101010101" pitchFamily="2" charset="-122"/>
                <a:sym typeface="+mn-ea"/>
              </a:rPr>
              <a:t>填</a:t>
            </a:r>
            <a:r>
              <a:rPr lang="en-US" sz="3000" b="1">
                <a:solidFill>
                  <a:schemeClr val="bg1"/>
                </a:solidFill>
                <a:latin typeface="宋体" panose="02010600030101010101" pitchFamily="2" charset="-122"/>
                <a:cs typeface="Times New Roman" panose="02020603050405020304" pitchFamily="18" charset="0"/>
                <a:sym typeface="+mn-ea"/>
              </a:rPr>
              <a:t>“</a:t>
            </a:r>
            <a:r>
              <a:rPr lang="zh-CN" sz="3000" b="1">
                <a:solidFill>
                  <a:schemeClr val="bg1"/>
                </a:solidFill>
                <a:ea typeface="宋体" panose="02010600030101010101" pitchFamily="2" charset="-122"/>
                <a:sym typeface="+mn-ea"/>
              </a:rPr>
              <a:t>提供</a:t>
            </a:r>
            <a:r>
              <a:rPr lang="en-US" sz="3000" b="1">
                <a:solidFill>
                  <a:schemeClr val="bg1"/>
                </a:solidFill>
                <a:latin typeface="宋体" panose="02010600030101010101" pitchFamily="2" charset="-122"/>
                <a:cs typeface="Times New Roman" panose="02020603050405020304" pitchFamily="18" charset="0"/>
                <a:sym typeface="+mn-ea"/>
              </a:rPr>
              <a:t>”</a:t>
            </a:r>
            <a:r>
              <a:rPr lang="zh-CN" altLang="en-US" sz="3000" b="1">
                <a:solidFill>
                  <a:schemeClr val="bg1"/>
                </a:solidFill>
                <a:latin typeface="宋体" panose="02010600030101010101" pitchFamily="2" charset="-122"/>
                <a:cs typeface="Times New Roman" panose="02020603050405020304" pitchFamily="18" charset="0"/>
                <a:sym typeface="+mn-ea"/>
              </a:rPr>
              <a:t>、</a:t>
            </a:r>
            <a:r>
              <a:rPr lang="en-US" altLang="zh-CN" sz="3000" b="1">
                <a:solidFill>
                  <a:schemeClr val="bg1"/>
                </a:solidFill>
                <a:latin typeface="宋体" panose="02010600030101010101" pitchFamily="2" charset="-122"/>
                <a:cs typeface="Times New Roman" panose="02020603050405020304" pitchFamily="18" charset="0"/>
                <a:sym typeface="+mn-ea"/>
              </a:rPr>
              <a:t>“</a:t>
            </a:r>
            <a:r>
              <a:rPr lang="zh-CN" altLang="en-US" sz="3000" b="1">
                <a:solidFill>
                  <a:schemeClr val="bg1"/>
                </a:solidFill>
                <a:latin typeface="宋体" panose="02010600030101010101" pitchFamily="2" charset="-122"/>
                <a:cs typeface="Times New Roman" panose="02020603050405020304" pitchFamily="18" charset="0"/>
                <a:sym typeface="+mn-ea"/>
              </a:rPr>
              <a:t>输送</a:t>
            </a:r>
            <a:r>
              <a:rPr lang="en-US" altLang="zh-CN" sz="3000" b="1">
                <a:solidFill>
                  <a:schemeClr val="bg1"/>
                </a:solidFill>
                <a:latin typeface="宋体" panose="02010600030101010101" pitchFamily="2" charset="-122"/>
                <a:cs typeface="Times New Roman" panose="02020603050405020304" pitchFamily="18" charset="0"/>
                <a:sym typeface="+mn-ea"/>
              </a:rPr>
              <a:t>”</a:t>
            </a:r>
            <a:r>
              <a:rPr lang="zh-CN" sz="3000" b="1">
                <a:solidFill>
                  <a:schemeClr val="bg1"/>
                </a:solidFill>
                <a:ea typeface="宋体" panose="02010600030101010101" pitchFamily="2" charset="-122"/>
                <a:sym typeface="+mn-ea"/>
              </a:rPr>
              <a:t>或</a:t>
            </a:r>
            <a:r>
              <a:rPr lang="en-US" sz="3000" b="1">
                <a:solidFill>
                  <a:schemeClr val="bg1"/>
                </a:solidFill>
                <a:latin typeface="宋体" panose="02010600030101010101" pitchFamily="2" charset="-122"/>
                <a:cs typeface="Times New Roman" panose="02020603050405020304" pitchFamily="18" charset="0"/>
                <a:sym typeface="+mn-ea"/>
              </a:rPr>
              <a:t>“</a:t>
            </a:r>
            <a:r>
              <a:rPr lang="zh-CN" sz="3000" b="1">
                <a:solidFill>
                  <a:schemeClr val="bg1"/>
                </a:solidFill>
                <a:ea typeface="宋体" panose="02010600030101010101" pitchFamily="2" charset="-122"/>
                <a:sym typeface="+mn-ea"/>
              </a:rPr>
              <a:t>消耗</a:t>
            </a:r>
            <a:r>
              <a:rPr lang="en-US" sz="3000" b="1">
                <a:solidFill>
                  <a:schemeClr val="bg1"/>
                </a:solidFill>
                <a:latin typeface="宋体" panose="02010600030101010101" pitchFamily="2" charset="-122"/>
                <a:cs typeface="Times New Roman" panose="02020603050405020304" pitchFamily="18" charset="0"/>
                <a:sym typeface="+mn-ea"/>
              </a:rPr>
              <a:t>”</a:t>
            </a:r>
            <a:r>
              <a:rPr lang="en-US" sz="3000" b="1">
                <a:solidFill>
                  <a:schemeClr val="bg1"/>
                </a:solidFill>
                <a:latin typeface="Times New Roman" panose="02020603050405020304" pitchFamily="18" charset="0"/>
                <a:sym typeface="+mn-ea"/>
              </a:rPr>
              <a:t>)</a:t>
            </a:r>
            <a:r>
              <a:rPr lang="zh-CN" sz="3000" b="1">
                <a:solidFill>
                  <a:schemeClr val="bg1"/>
                </a:solidFill>
                <a:ea typeface="宋体" panose="02010600030101010101" pitchFamily="2" charset="-122"/>
                <a:sym typeface="+mn-ea"/>
              </a:rPr>
              <a:t>电能的装置．</a:t>
            </a:r>
            <a:endParaRPr lang="zh-CN" altLang="en-US" sz="3000" b="1">
              <a:solidFill>
                <a:schemeClr val="bg1"/>
              </a:solidFill>
              <a:ea typeface="宋体" panose="02010600030101010101" pitchFamily="2" charset="-122"/>
            </a:endParaRPr>
          </a:p>
          <a:p>
            <a:pPr indent="266700" algn="l"/>
            <a:endParaRPr lang="zh-CN" altLang="en-US" sz="3000" b="1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9134475" cy="3600450"/>
          <a:chOff x="381000" y="266700"/>
          <a:chExt cx="9134475" cy="3600450"/>
        </a:xfrm>
      </p:grpSpPr>
      <p:sp>
        <p:nvSpPr>
          <p:cNvPr id="2" name="文本框 1"/>
          <p:cNvSpPr txBox="1"/>
          <p:nvPr/>
        </p:nvSpPr>
        <p:spPr>
          <a:xfrm>
            <a:off x="528320" y="888365"/>
            <a:ext cx="8086725" cy="53848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R="0" indent="0" fontAlgn="base">
              <a:lnSpc>
                <a:spcPct val="125000"/>
              </a:lnSpc>
            </a:pPr>
            <a:r>
              <a:rPr lang="en-US" sz="2800" b="1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下列说法中正确的是：（       ）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28955" y="1444625"/>
            <a:ext cx="8086090" cy="10769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R="0" indent="0" fontAlgn="base">
              <a:lnSpc>
                <a:spcPct val="125000"/>
              </a:lnSpc>
            </a:pPr>
            <a:r>
              <a:rPr lang="en-US" sz="2800" b="1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A、用导线把开关、电灯等用电器连接起来就组成了一个完整的电路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28320" y="2573655"/>
            <a:ext cx="8086725" cy="53848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R="0" indent="0" fontAlgn="base">
              <a:lnSpc>
                <a:spcPct val="125000"/>
              </a:lnSpc>
            </a:pPr>
            <a:r>
              <a:rPr lang="en-US" sz="2800" b="1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B、干电池、蓄电池、发电机、电动机都是电源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28955" y="3207385"/>
            <a:ext cx="8086725" cy="53848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R="0" indent="0" fontAlgn="base">
              <a:lnSpc>
                <a:spcPct val="125000"/>
              </a:lnSpc>
            </a:pPr>
            <a:r>
              <a:rPr lang="en-US" sz="2800" b="1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C、电源是使电路中有持续电流的装置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28320" y="349885"/>
            <a:ext cx="893445" cy="5384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R="0" indent="0" fontAlgn="base">
              <a:lnSpc>
                <a:spcPct val="125000"/>
              </a:lnSpc>
            </a:pPr>
            <a:r>
              <a:rPr lang="en-US" sz="2800" b="1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练习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565015" y="888365"/>
            <a:ext cx="432435" cy="5384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R="0" indent="0" fontAlgn="base">
              <a:lnSpc>
                <a:spcPct val="125000"/>
              </a:lnSpc>
            </a:pPr>
            <a:r>
              <a:rPr lang="en-US" sz="2800" b="1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C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445135" y="3900170"/>
            <a:ext cx="799147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/>
            <a:r>
              <a:rPr lang="en-US" sz="2800" b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D</a:t>
            </a:r>
            <a:r>
              <a:rPr lang="zh-CN" altLang="en-US" sz="2800" b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、</a:t>
            </a:r>
            <a:r>
              <a:rPr lang="en-US" sz="2800" b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用电器是将其他形式的能转化为电能的装置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9134475" cy="4543425"/>
          <a:chOff x="381000" y="266700"/>
          <a:chExt cx="9134475" cy="4543425"/>
        </a:xfrm>
      </p:grpSpPr>
      <p:sp>
        <p:nvSpPr>
          <p:cNvPr id="2" name="文本框 1"/>
          <p:cNvSpPr txBox="1"/>
          <p:nvPr/>
        </p:nvSpPr>
        <p:spPr>
          <a:xfrm>
            <a:off x="2751455" y="4159885"/>
            <a:ext cx="3641090" cy="6153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3200" b="1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电流</a:t>
            </a:r>
            <a:r>
              <a:rPr lang="zh-CN" altLang="en-US" sz="3200" b="1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是怎么</a:t>
            </a:r>
            <a:r>
              <a:rPr lang="en-US" sz="3200" b="1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形成</a:t>
            </a:r>
            <a:r>
              <a:rPr lang="zh-CN" altLang="en-US" sz="3200" b="1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的？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91160" y="818515"/>
            <a:ext cx="8463280" cy="12306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32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闭合开关，小灯泡发光，表明有</a:t>
            </a:r>
            <a:r>
              <a:rPr lang="zh-CN" altLang="en-US" sz="32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持续的电流通</a:t>
            </a:r>
            <a:r>
              <a:rPr lang="en-US" sz="32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过小灯泡。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91160" y="219075"/>
            <a:ext cx="3486150" cy="6921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zh-CN" altLang="en-US" sz="3600" b="1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二、</a:t>
            </a:r>
            <a:r>
              <a:rPr lang="en-US" sz="3600" b="1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电流的形成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2492375" y="1846580"/>
            <a:ext cx="4714240" cy="2127250"/>
            <a:chOff x="2596" y="1300"/>
            <a:chExt cx="7424" cy="3350"/>
          </a:xfrm>
        </p:grpSpPr>
        <p:pic>
          <p:nvPicPr>
            <p:cNvPr id="100355" name="Picture 5" descr="H:\2\人教教参资源\九\图\小灯泡.JPG"/>
            <p:cNvPicPr preferRelativeResize="0"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736" y="1300"/>
              <a:ext cx="2105" cy="1499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102403" name="Group 3"/>
            <p:cNvGrpSpPr/>
            <p:nvPr/>
          </p:nvGrpSpPr>
          <p:grpSpPr>
            <a:xfrm>
              <a:off x="2596" y="1300"/>
              <a:ext cx="7425" cy="3350"/>
              <a:chOff x="0" y="182"/>
              <a:chExt cx="2970" cy="1340"/>
            </a:xfrm>
          </p:grpSpPr>
          <p:pic>
            <p:nvPicPr>
              <p:cNvPr id="102404" name="Picture 10" descr="H:\2\人教教参资源\九\图\电池组.JP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4" y="182"/>
                <a:ext cx="1329" cy="524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02405" name="Picture 3" descr="H:\2\人教教参资源\九\图\铡刀开关.JP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61" y="908"/>
                <a:ext cx="962" cy="614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02407" name="任意多边形 10"/>
              <p:cNvSpPr/>
              <p:nvPr/>
            </p:nvSpPr>
            <p:spPr>
              <a:xfrm>
                <a:off x="0" y="500"/>
                <a:ext cx="1588" cy="839"/>
              </a:xfrm>
              <a:custGeom>
                <a:avLst/>
                <a:gdLst>
                  <a:gd name="txL" fmla="*/ 0 w 1179285"/>
                  <a:gd name="txT" fmla="*/ 0 h 1709057"/>
                  <a:gd name="txR" fmla="*/ 1179285 w 1179285"/>
                  <a:gd name="txB" fmla="*/ 1709057 h 1709057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1179285" h="1709057">
                    <a:moveTo>
                      <a:pt x="1179285" y="1709057"/>
                    </a:moveTo>
                    <a:cubicBezTo>
                      <a:pt x="756556" y="1334407"/>
                      <a:pt x="333828" y="959757"/>
                      <a:pt x="166914" y="674914"/>
                    </a:cubicBezTo>
                    <a:cubicBezTo>
                      <a:pt x="0" y="390071"/>
                      <a:pt x="88900" y="195035"/>
                      <a:pt x="177800" y="0"/>
                    </a:cubicBezTo>
                  </a:path>
                </a:pathLst>
              </a:custGeom>
              <a:noFill/>
              <a:ln w="38100" cap="flat" cmpd="sng">
                <a:solidFill>
                  <a:srgbClr val="C00000">
                    <a:alpha val="100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3600"/>
              </a:p>
            </p:txBody>
          </p:sp>
          <p:sp>
            <p:nvSpPr>
              <p:cNvPr id="102408" name="任意多边形 12"/>
              <p:cNvSpPr/>
              <p:nvPr/>
            </p:nvSpPr>
            <p:spPr>
              <a:xfrm rot="502281">
                <a:off x="2198" y="545"/>
                <a:ext cx="772" cy="856"/>
              </a:xfrm>
              <a:custGeom>
                <a:avLst/>
                <a:gdLst>
                  <a:gd name="txL" fmla="*/ 0 w 945243"/>
                  <a:gd name="txT" fmla="*/ 0 h 1774372"/>
                  <a:gd name="txR" fmla="*/ 945243 w 945243"/>
                  <a:gd name="txB" fmla="*/ 1774372 h 1774372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945243" h="1774372">
                    <a:moveTo>
                      <a:pt x="642257" y="0"/>
                    </a:moveTo>
                    <a:cubicBezTo>
                      <a:pt x="793750" y="456293"/>
                      <a:pt x="945243" y="912586"/>
                      <a:pt x="838200" y="1208315"/>
                    </a:cubicBezTo>
                    <a:cubicBezTo>
                      <a:pt x="731157" y="1504044"/>
                      <a:pt x="0" y="1774372"/>
                      <a:pt x="0" y="1774372"/>
                    </a:cubicBezTo>
                  </a:path>
                </a:pathLst>
              </a:custGeom>
              <a:noFill/>
              <a:ln w="38100" cap="flat" cmpd="sng">
                <a:solidFill>
                  <a:srgbClr val="00B0F0">
                    <a:alpha val="100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3600"/>
              </a:p>
            </p:txBody>
          </p:sp>
          <p:sp>
            <p:nvSpPr>
              <p:cNvPr id="102409" name="任意多边形 11"/>
              <p:cNvSpPr/>
              <p:nvPr/>
            </p:nvSpPr>
            <p:spPr>
              <a:xfrm rot="-137307">
                <a:off x="1330" y="372"/>
                <a:ext cx="875" cy="236"/>
              </a:xfrm>
              <a:custGeom>
                <a:avLst/>
                <a:gdLst>
                  <a:gd name="txL" fmla="*/ 0 w 1415143"/>
                  <a:gd name="txT" fmla="*/ 0 h 317500"/>
                  <a:gd name="txR" fmla="*/ 1415143 w 1415143"/>
                  <a:gd name="txB" fmla="*/ 317500 h 317500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1415143" h="317500">
                    <a:moveTo>
                      <a:pt x="0" y="175986"/>
                    </a:moveTo>
                    <a:cubicBezTo>
                      <a:pt x="295729" y="87993"/>
                      <a:pt x="591458" y="0"/>
                      <a:pt x="827315" y="23586"/>
                    </a:cubicBezTo>
                    <a:cubicBezTo>
                      <a:pt x="1063172" y="47172"/>
                      <a:pt x="1239157" y="182336"/>
                      <a:pt x="1415143" y="317500"/>
                    </a:cubicBezTo>
                  </a:path>
                </a:pathLst>
              </a:custGeom>
              <a:noFill/>
              <a:ln w="38100" cap="flat" cmpd="sng">
                <a:solidFill>
                  <a:srgbClr val="00B0F0">
                    <a:alpha val="100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360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2247900" y="1238250"/>
          <a:ext cx="6896100" cy="3905250"/>
          <a:chOff x="2247900" y="1238250"/>
          <a:chExt cx="6896100" cy="3905250"/>
        </a:xfrm>
      </p:grpSpPr>
      <p:pic>
        <p:nvPicPr>
          <p:cNvPr id="2" name="图片 1">
            <a:hlinkClick r:id="rId2"/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247900" y="1238250"/>
            <a:ext cx="4648200" cy="2667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9134475" cy="4248150"/>
          <a:chOff x="381000" y="266700"/>
          <a:chExt cx="9134475" cy="4248150"/>
        </a:xfrm>
      </p:grpSpPr>
      <p:sp>
        <p:nvSpPr>
          <p:cNvPr id="3" name="文本框 2"/>
          <p:cNvSpPr txBox="1"/>
          <p:nvPr/>
        </p:nvSpPr>
        <p:spPr>
          <a:xfrm>
            <a:off x="628650" y="266700"/>
            <a:ext cx="8505825" cy="69215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36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电流的形成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038225" y="958850"/>
            <a:ext cx="7136765" cy="12306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32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金属导线可以导电的</a:t>
            </a:r>
            <a:r>
              <a:rPr lang="zh-CN" altLang="en-US" sz="32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原因：导体内有能自由移动的电荷（带负电的</a:t>
            </a:r>
            <a:r>
              <a:rPr lang="en-US" sz="3200" b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sym typeface="+mn-ea"/>
              </a:rPr>
              <a:t>电子</a:t>
            </a:r>
            <a:r>
              <a:rPr lang="zh-CN" altLang="en-US" sz="32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）</a:t>
            </a:r>
            <a:r>
              <a:rPr lang="en-US" sz="32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。</a:t>
            </a:r>
          </a:p>
        </p:txBody>
      </p:sp>
      <p:pic>
        <p:nvPicPr>
          <p:cNvPr id="5" name="图片 4"/>
          <p:cNvPicPr/>
          <p:nvPr/>
        </p:nvPicPr>
        <p:blipFill>
          <a:blip r:embed="rId2"/>
          <a:stretch>
            <a:fillRect/>
          </a:stretch>
        </p:blipFill>
        <p:spPr>
          <a:xfrm>
            <a:off x="1038225" y="2399030"/>
            <a:ext cx="7048500" cy="169545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2" name="矩形标注 1"/>
          <p:cNvSpPr/>
          <p:nvPr/>
        </p:nvSpPr>
        <p:spPr>
          <a:xfrm>
            <a:off x="4313555" y="4289425"/>
            <a:ext cx="2778125" cy="622300"/>
          </a:xfrm>
          <a:prstGeom prst="wedgeRectCallout">
            <a:avLst>
              <a:gd name="adj1" fmla="val -47188"/>
              <a:gd name="adj2" fmla="val -110918"/>
            </a:avLst>
          </a:prstGeom>
          <a:noFill/>
          <a:ln w="41275" cap="rnd" cmpd="sng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>
                <a:solidFill>
                  <a:srgbClr val="FFFF00"/>
                </a:solidFill>
              </a:rPr>
              <a:t>自由电子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9134475" cy="4019550"/>
          <a:chOff x="381000" y="266700"/>
          <a:chExt cx="9134475" cy="4019550"/>
        </a:xfrm>
      </p:grpSpPr>
      <p:sp>
        <p:nvSpPr>
          <p:cNvPr id="3" name="文本框 2"/>
          <p:cNvSpPr txBox="1"/>
          <p:nvPr/>
        </p:nvSpPr>
        <p:spPr>
          <a:xfrm>
            <a:off x="628650" y="266700"/>
            <a:ext cx="8505825" cy="53848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8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电流的形成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819275" y="1210310"/>
            <a:ext cx="5321300" cy="5384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8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没有通电时自由电子的运动情况。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428750" y="3829685"/>
            <a:ext cx="6905625" cy="53848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8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自由电子杂乱无章的运动，不能形成电流。</a:t>
            </a:r>
          </a:p>
        </p:txBody>
      </p:sp>
      <p:pic>
        <p:nvPicPr>
          <p:cNvPr id="6" name="图片 5"/>
          <p:cNvPicPr/>
          <p:nvPr/>
        </p:nvPicPr>
        <p:blipFill>
          <a:blip r:embed="rId2"/>
          <a:stretch>
            <a:fillRect/>
          </a:stretch>
        </p:blipFill>
        <p:spPr>
          <a:xfrm>
            <a:off x="942975" y="2057400"/>
            <a:ext cx="7143750" cy="1571625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9134475" cy="2843213"/>
          <a:chOff x="381000" y="266700"/>
          <a:chExt cx="9134475" cy="2843213"/>
        </a:xfrm>
      </p:grpSpPr>
      <p:sp>
        <p:nvSpPr>
          <p:cNvPr id="3" name="文本框 2"/>
          <p:cNvSpPr txBox="1"/>
          <p:nvPr/>
        </p:nvSpPr>
        <p:spPr>
          <a:xfrm>
            <a:off x="3509645" y="297815"/>
            <a:ext cx="2124075" cy="7689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zh-CN" altLang="en-US" sz="4000" b="1" u="none" spc="0">
                <a:solidFill>
                  <a:srgbClr val="FFFF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学习</a:t>
            </a:r>
            <a:r>
              <a:rPr lang="en-US" sz="4000" b="1" u="none" spc="0">
                <a:solidFill>
                  <a:srgbClr val="FFFF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目标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28955" y="1066483"/>
            <a:ext cx="8086725" cy="323151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altLang="zh-CN" sz="28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1</a:t>
            </a:r>
            <a:r>
              <a:rPr lang="zh-CN" altLang="en-US" sz="28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、通过实验探究</a:t>
            </a:r>
            <a:r>
              <a:rPr lang="en-US" sz="2800" b="1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了解电路的组成</a:t>
            </a:r>
            <a:r>
              <a:rPr lang="en-US" sz="28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，形成电路的概念</a:t>
            </a:r>
            <a:r>
              <a:rPr lang="zh-CN" altLang="en-US" sz="28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。</a:t>
            </a:r>
            <a:r>
              <a:rPr lang="en-US" sz="2800" b="1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  <a:sym typeface="+mn-ea"/>
              </a:rPr>
              <a:t>知道电流方向的规定</a:t>
            </a:r>
            <a:r>
              <a:rPr lang="zh-CN" altLang="en-US" sz="2800" b="1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  <a:sym typeface="+mn-ea"/>
              </a:rPr>
              <a:t>。</a:t>
            </a:r>
            <a:r>
              <a:rPr lang="en-US" sz="28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通过实验探究，培养学生的分析归纳能力</a:t>
            </a:r>
            <a:r>
              <a:rPr lang="zh-CN" altLang="en-US" sz="28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、</a:t>
            </a:r>
            <a:r>
              <a:rPr lang="en-US" sz="28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合作精神</a:t>
            </a:r>
            <a:r>
              <a:rPr lang="zh-CN" altLang="en-US" sz="28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、</a:t>
            </a:r>
            <a:r>
              <a:rPr lang="en-US" sz="28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安全操作意识</a:t>
            </a:r>
            <a:r>
              <a:rPr lang="zh-CN" altLang="en-US" sz="28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。</a:t>
            </a:r>
          </a:p>
          <a:p>
            <a:pPr marL="0" marR="0" lvl="0" indent="0" algn="l" fontAlgn="base">
              <a:lnSpc>
                <a:spcPct val="125000"/>
              </a:lnSpc>
            </a:pPr>
            <a:r>
              <a:rPr lang="en-US" altLang="zh-CN" sz="28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2</a:t>
            </a:r>
            <a:r>
              <a:rPr lang="zh-CN" altLang="en-US" sz="28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、</a:t>
            </a:r>
            <a:r>
              <a:rPr lang="en-US" sz="28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了解</a:t>
            </a:r>
            <a:r>
              <a:rPr lang="en-US" sz="2800" b="1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通路</a:t>
            </a:r>
            <a:r>
              <a:rPr lang="zh-CN" altLang="en-US" sz="2800" b="1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、</a:t>
            </a:r>
            <a:r>
              <a:rPr lang="en-US" sz="2800" b="1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开路</a:t>
            </a:r>
            <a:r>
              <a:rPr lang="zh-CN" altLang="en-US" sz="2800" b="1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、</a:t>
            </a:r>
            <a:r>
              <a:rPr lang="en-US" sz="2800" b="1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短路</a:t>
            </a:r>
            <a:r>
              <a:rPr lang="en-US" sz="28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，认识短路的危害</a:t>
            </a:r>
            <a:r>
              <a:rPr lang="zh-CN" altLang="en-US" sz="28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。</a:t>
            </a:r>
          </a:p>
          <a:p>
            <a:pPr marL="0" marR="0" lvl="0" indent="0" algn="l" fontAlgn="base">
              <a:lnSpc>
                <a:spcPct val="125000"/>
              </a:lnSpc>
            </a:pPr>
            <a:r>
              <a:rPr lang="en-US" altLang="zh-CN" sz="28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3</a:t>
            </a:r>
            <a:r>
              <a:rPr lang="zh-CN" altLang="en-US" sz="28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、</a:t>
            </a:r>
            <a:r>
              <a:rPr lang="en-US" sz="28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通过实物认识电路原件及其符号，</a:t>
            </a:r>
            <a:r>
              <a:rPr lang="zh-CN" altLang="en-US" sz="2800" b="1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会读、会画</a:t>
            </a:r>
            <a:r>
              <a:rPr lang="en-US" sz="2800" b="1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简单的电路图</a:t>
            </a:r>
            <a:r>
              <a:rPr lang="zh-CN" altLang="en-US" sz="28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。</a:t>
            </a:r>
            <a:endParaRPr lang="en-US" sz="2800" b="1" u="none" spc="0">
              <a:solidFill>
                <a:srgbClr val="FFFFFF">
                  <a:alpha val="100000"/>
                </a:srgbClr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9134475" cy="3838575"/>
          <a:chOff x="381000" y="266700"/>
          <a:chExt cx="9134475" cy="3838575"/>
        </a:xfrm>
      </p:grpSpPr>
      <p:sp>
        <p:nvSpPr>
          <p:cNvPr id="3" name="文本框 2"/>
          <p:cNvSpPr txBox="1"/>
          <p:nvPr/>
        </p:nvSpPr>
        <p:spPr>
          <a:xfrm>
            <a:off x="628650" y="266700"/>
            <a:ext cx="8505825" cy="61531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32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电流的形成</a:t>
            </a:r>
          </a:p>
        </p:txBody>
      </p:sp>
      <p:pic>
        <p:nvPicPr>
          <p:cNvPr id="4" name="图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981075" y="1919605"/>
            <a:ext cx="7181850" cy="1666875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5" name="文本框 4"/>
          <p:cNvSpPr txBox="1"/>
          <p:nvPr/>
        </p:nvSpPr>
        <p:spPr>
          <a:xfrm>
            <a:off x="2230755" y="1129030"/>
            <a:ext cx="6096000" cy="53848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8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通电时自由电子的运动情况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876425" y="3837940"/>
            <a:ext cx="5334635" cy="6153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3200" b="1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电荷的定向移动就形成了电流。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9134475" cy="4943475"/>
          <a:chOff x="381000" y="266700"/>
          <a:chExt cx="9134475" cy="4943475"/>
        </a:xfrm>
      </p:grpSpPr>
      <p:sp>
        <p:nvSpPr>
          <p:cNvPr id="3" name="文本框 2"/>
          <p:cNvSpPr txBox="1"/>
          <p:nvPr/>
        </p:nvSpPr>
        <p:spPr>
          <a:xfrm>
            <a:off x="318770" y="112395"/>
            <a:ext cx="2176780" cy="6153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32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电流的形成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153285" y="3848100"/>
            <a:ext cx="4836795" cy="984885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r>
              <a:rPr lang="en-US" sz="3200" b="1" u="none" spc="0">
                <a:solidFill>
                  <a:schemeClr val="bg1">
                    <a:alpha val="100000"/>
                  </a:schemeClr>
                </a:solidFill>
                <a:latin typeface="微软雅黑" panose="020B0503020204020204" charset="-122"/>
              </a:rPr>
              <a:t>自由电子（负电荷）定向移动方向与电流方向相反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61035" y="3232785"/>
            <a:ext cx="7821930" cy="6153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3200" b="1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把正电荷定向移动的方向规定为电流的方向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2580005" y="112395"/>
            <a:ext cx="6804025" cy="6153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3200" b="1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电荷的定向移动形成了电流</a:t>
            </a:r>
          </a:p>
        </p:txBody>
      </p:sp>
      <p:pic>
        <p:nvPicPr>
          <p:cNvPr id="15" name="图片 14"/>
          <p:cNvPicPr/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136015" y="1469390"/>
            <a:ext cx="6872605" cy="1666875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6" name="文本框 15"/>
          <p:cNvSpPr txBox="1"/>
          <p:nvPr/>
        </p:nvSpPr>
        <p:spPr>
          <a:xfrm>
            <a:off x="1424305" y="824230"/>
            <a:ext cx="21736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>
                <a:solidFill>
                  <a:schemeClr val="bg1"/>
                </a:solidFill>
              </a:rPr>
              <a:t>电流方向     </a:t>
            </a:r>
          </a:p>
        </p:txBody>
      </p:sp>
      <p:cxnSp>
        <p:nvCxnSpPr>
          <p:cNvPr id="17" name="直接箭头连接符 16"/>
          <p:cNvCxnSpPr/>
          <p:nvPr/>
        </p:nvCxnSpPr>
        <p:spPr>
          <a:xfrm>
            <a:off x="3597910" y="1137285"/>
            <a:ext cx="2619375" cy="19050"/>
          </a:xfrm>
          <a:prstGeom prst="straightConnector1">
            <a:avLst/>
          </a:prstGeom>
          <a:ln w="92075" cmpd="sng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5" name="文本框 17414"/>
          <p:cNvSpPr txBox="1"/>
          <p:nvPr/>
        </p:nvSpPr>
        <p:spPr>
          <a:xfrm>
            <a:off x="654685" y="813435"/>
            <a:ext cx="8100060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zh-CN" altLang="en-US" sz="32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电源接入电路时，</a:t>
            </a:r>
            <a:r>
              <a:rPr lang="zh-CN" altLang="en-US" sz="3200" b="1" dirty="0">
                <a:solidFill>
                  <a:srgbClr val="FFFF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在电源外部，</a:t>
            </a:r>
            <a:r>
              <a:rPr lang="zh-CN" altLang="en-US" sz="3200" b="1" dirty="0">
                <a:solidFill>
                  <a:srgbClr val="FFFF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电流总是从电源的正极流出，经过导线、用电器等流入电源的负极。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654606" y="229791"/>
            <a:ext cx="5535215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32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电流的方向</a:t>
            </a:r>
          </a:p>
        </p:txBody>
      </p:sp>
      <p:pic>
        <p:nvPicPr>
          <p:cNvPr id="113667" name="Picture 4" descr="15-2-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7805" y="2381885"/>
            <a:ext cx="3893820" cy="25590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649605" y="802640"/>
            <a:ext cx="7845425" cy="3538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/>
            <a:r>
              <a:rPr lang="zh-CN" sz="32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从显像管尾部的热灯丝发射出来的电子，高速撞击在电视机的荧光屏上，使屏幕发光，则在显像管内电流的方向</a:t>
            </a:r>
            <a:r>
              <a:rPr lang="en-US" sz="32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(    )</a:t>
            </a:r>
          </a:p>
          <a:p>
            <a:pPr indent="0" fontAlgn="auto"/>
            <a:r>
              <a:rPr lang="en-US" sz="32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A</a:t>
            </a:r>
            <a:r>
              <a:rPr lang="zh-CN" sz="32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．电流方向从灯丝到荧光屏</a:t>
            </a:r>
            <a:endParaRPr lang="en-US" sz="3200" b="1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 fontAlgn="auto"/>
            <a:r>
              <a:rPr lang="en-US" sz="32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B</a:t>
            </a:r>
            <a:r>
              <a:rPr lang="zh-CN" sz="32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．电流方向从荧光屏到灯丝</a:t>
            </a:r>
            <a:endParaRPr lang="en-US" sz="3200" b="1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 fontAlgn="auto"/>
            <a:r>
              <a:rPr lang="en-US" sz="32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C</a:t>
            </a:r>
            <a:r>
              <a:rPr lang="zh-CN" sz="32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．显像管内是真空，无法通过电流</a:t>
            </a:r>
            <a:endParaRPr lang="en-US" sz="3200" b="1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 fontAlgn="auto"/>
            <a:r>
              <a:rPr lang="en-US" sz="32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D</a:t>
            </a:r>
            <a:r>
              <a:rPr lang="zh-CN" sz="32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．显像管中电流的方向不断改变</a:t>
            </a:r>
            <a:endParaRPr lang="zh-CN" altLang="en-US" sz="3200" b="1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471285" y="1751965"/>
            <a:ext cx="5683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FF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B</a:t>
            </a:r>
            <a:endParaRPr lang="en-US" altLang="en-US" sz="3600" b="1">
              <a:solidFill>
                <a:srgbClr val="FFFF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1" name="Rectangle 5"/>
          <p:cNvSpPr/>
          <p:nvPr/>
        </p:nvSpPr>
        <p:spPr>
          <a:xfrm>
            <a:off x="261422" y="764104"/>
            <a:ext cx="5405120" cy="95313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algn="l"/>
            <a:r>
              <a:rPr lang="en-US" altLang="zh-CN" sz="2800" b="1" dirty="0">
                <a:solidFill>
                  <a:srgbClr val="FFFF00"/>
                </a:solidFill>
                <a:latin typeface="Comic Sans MS" panose="030F0702030302020204" pitchFamily="66" charset="0"/>
              </a:rPr>
              <a:t>1</a:t>
            </a:r>
            <a:r>
              <a:rPr lang="zh-CN" altLang="en-US" sz="2800" b="1" dirty="0">
                <a:solidFill>
                  <a:srgbClr val="FFFF00"/>
                </a:solidFill>
                <a:latin typeface="Comic Sans MS" panose="030F0702030302020204" pitchFamily="66" charset="0"/>
              </a:rPr>
              <a:t>、通路：</a:t>
            </a:r>
            <a:r>
              <a:rPr lang="zh-CN" altLang="en-US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处处连通的电路叫通路</a:t>
            </a:r>
          </a:p>
          <a:p>
            <a:pPr algn="l"/>
            <a:r>
              <a:rPr lang="zh-CN" altLang="en-US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（电路元件能正常工作）</a:t>
            </a:r>
          </a:p>
        </p:txBody>
      </p:sp>
      <p:sp>
        <p:nvSpPr>
          <p:cNvPr id="96262" name="Rectangle 6"/>
          <p:cNvSpPr/>
          <p:nvPr/>
        </p:nvSpPr>
        <p:spPr>
          <a:xfrm>
            <a:off x="299720" y="2172970"/>
            <a:ext cx="5544820" cy="95313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 algn="l"/>
            <a:r>
              <a:rPr lang="en-US" altLang="zh-CN" sz="2800" b="1" dirty="0">
                <a:solidFill>
                  <a:srgbClr val="FFFF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2800" b="1" dirty="0">
                <a:solidFill>
                  <a:srgbClr val="FFFF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、开路</a:t>
            </a:r>
            <a:r>
              <a:rPr lang="en-US" altLang="zh-CN" sz="2800" b="1" dirty="0">
                <a:solidFill>
                  <a:srgbClr val="FFFF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(</a:t>
            </a:r>
            <a:r>
              <a:rPr lang="zh-CN" altLang="en-US" sz="2800" b="1" dirty="0">
                <a:solidFill>
                  <a:srgbClr val="FFFF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断路</a:t>
            </a:r>
            <a:r>
              <a:rPr lang="en-US" altLang="zh-CN" sz="2800" b="1" dirty="0">
                <a:solidFill>
                  <a:srgbClr val="FFFF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)</a:t>
            </a:r>
            <a:r>
              <a:rPr lang="zh-CN" altLang="en-US" sz="2800" b="1" dirty="0">
                <a:solidFill>
                  <a:srgbClr val="FFFF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：</a:t>
            </a:r>
            <a:r>
              <a:rPr lang="zh-CN" altLang="en-US" sz="28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某处断开的电路叫开路（电路元件不能正常工作）</a:t>
            </a:r>
          </a:p>
        </p:txBody>
      </p:sp>
      <p:sp>
        <p:nvSpPr>
          <p:cNvPr id="96318" name="Text Box 62"/>
          <p:cNvSpPr txBox="1"/>
          <p:nvPr/>
        </p:nvSpPr>
        <p:spPr>
          <a:xfrm>
            <a:off x="299720" y="3477260"/>
            <a:ext cx="4535805" cy="1383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2800" b="1" dirty="0">
                <a:solidFill>
                  <a:srgbClr val="FFFF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3</a:t>
            </a:r>
            <a:r>
              <a:rPr lang="zh-CN" altLang="en-US" sz="2800" b="1" dirty="0">
                <a:solidFill>
                  <a:srgbClr val="FFFF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、短路：</a:t>
            </a:r>
            <a:r>
              <a:rPr lang="zh-CN" altLang="en-US" sz="28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用导线直接把电源的两极连接起来的电路（电流不经过用电器）</a:t>
            </a:r>
          </a:p>
        </p:txBody>
      </p:sp>
      <p:sp>
        <p:nvSpPr>
          <p:cNvPr id="19458" name="文本框 19457"/>
          <p:cNvSpPr txBox="1"/>
          <p:nvPr/>
        </p:nvSpPr>
        <p:spPr>
          <a:xfrm>
            <a:off x="261620" y="118745"/>
            <a:ext cx="552259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3600" b="1" dirty="0">
                <a:solidFill>
                  <a:srgbClr val="FFFF00"/>
                </a:solidFill>
                <a:latin typeface="宋体" panose="02010600030101010101" pitchFamily="2" charset="-122"/>
              </a:rPr>
              <a:t>三、电路的三种状态</a:t>
            </a:r>
          </a:p>
        </p:txBody>
      </p:sp>
      <p:pic>
        <p:nvPicPr>
          <p:cNvPr id="114690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6364" y="654526"/>
            <a:ext cx="1746409" cy="117205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5395" y="3476625"/>
            <a:ext cx="2720340" cy="1571625"/>
          </a:xfrm>
          <a:prstGeom prst="rect">
            <a:avLst/>
          </a:prstGeom>
        </p:spPr>
      </p:pic>
      <p:grpSp>
        <p:nvGrpSpPr>
          <p:cNvPr id="2" name="Group 29"/>
          <p:cNvGrpSpPr/>
          <p:nvPr/>
        </p:nvGrpSpPr>
        <p:grpSpPr>
          <a:xfrm>
            <a:off x="4379595" y="3575050"/>
            <a:ext cx="1960245" cy="1390015"/>
            <a:chOff x="2" y="11"/>
            <a:chExt cx="1907" cy="899"/>
          </a:xfrm>
        </p:grpSpPr>
        <p:pic>
          <p:nvPicPr>
            <p:cNvPr id="100361" name="Picture 10" descr="H:\2\人教教参资源\九\图\电池组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8" y="320"/>
              <a:ext cx="1497" cy="59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0362" name="Freeform 18"/>
            <p:cNvSpPr/>
            <p:nvPr/>
          </p:nvSpPr>
          <p:spPr>
            <a:xfrm rot="20929425">
              <a:off x="2" y="11"/>
              <a:ext cx="1907" cy="768"/>
            </a:xfrm>
            <a:custGeom>
              <a:avLst/>
              <a:gdLst>
                <a:gd name="txL" fmla="*/ 0 w 2086"/>
                <a:gd name="txT" fmla="*/ 0 h 831"/>
                <a:gd name="txR" fmla="*/ 2086 w 2086"/>
                <a:gd name="txB" fmla="*/ 831 h 831"/>
              </a:gdLst>
              <a:ahLst/>
              <a:cxnLst>
                <a:cxn ang="0">
                  <a:pos x="243" y="307"/>
                </a:cxn>
                <a:cxn ang="0">
                  <a:pos x="95" y="147"/>
                </a:cxn>
                <a:cxn ang="0">
                  <a:pos x="801" y="6"/>
                </a:cxn>
                <a:cxn ang="0">
                  <a:pos x="1620" y="193"/>
                </a:cxn>
                <a:cxn ang="0">
                  <a:pos x="1360" y="423"/>
                </a:cxn>
              </a:cxnLst>
              <a:rect l="txL" t="txT" r="txR" b="txB"/>
              <a:pathLst>
                <a:path w="2086" h="831">
                  <a:moveTo>
                    <a:pt x="295" y="604"/>
                  </a:moveTo>
                  <a:cubicBezTo>
                    <a:pt x="147" y="494"/>
                    <a:pt x="0" y="385"/>
                    <a:pt x="113" y="287"/>
                  </a:cubicBezTo>
                  <a:cubicBezTo>
                    <a:pt x="226" y="189"/>
                    <a:pt x="665" y="0"/>
                    <a:pt x="975" y="15"/>
                  </a:cubicBezTo>
                  <a:cubicBezTo>
                    <a:pt x="1285" y="30"/>
                    <a:pt x="1860" y="241"/>
                    <a:pt x="1973" y="377"/>
                  </a:cubicBezTo>
                  <a:cubicBezTo>
                    <a:pt x="2086" y="513"/>
                    <a:pt x="1870" y="672"/>
                    <a:pt x="1655" y="831"/>
                  </a:cubicBezTo>
                </a:path>
              </a:pathLst>
            </a:custGeom>
            <a:noFill/>
            <a:ln w="38100" cap="flat" cmpd="sng">
              <a:solidFill>
                <a:srgbClr val="FF0000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/>
            </a:p>
          </p:txBody>
        </p:sp>
      </p:grpSp>
      <p:pic>
        <p:nvPicPr>
          <p:cNvPr id="5" name="图片 4"/>
          <p:cNvPicPr/>
          <p:nvPr/>
        </p:nvPicPr>
        <p:blipFill>
          <a:blip r:embed="rId5"/>
          <a:stretch>
            <a:fillRect/>
          </a:stretch>
        </p:blipFill>
        <p:spPr>
          <a:xfrm>
            <a:off x="5963920" y="1932940"/>
            <a:ext cx="2750185" cy="1433195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6" name="椭圆 5"/>
          <p:cNvSpPr/>
          <p:nvPr/>
        </p:nvSpPr>
        <p:spPr>
          <a:xfrm>
            <a:off x="6108700" y="2048510"/>
            <a:ext cx="864235" cy="7200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6972935" y="2946400"/>
            <a:ext cx="508635" cy="41973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7085330" y="2048510"/>
            <a:ext cx="508635" cy="3524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7700645" y="1826895"/>
            <a:ext cx="746125" cy="4756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6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6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6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6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6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6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1" grpId="0"/>
      <p:bldP spid="96262" grpId="0"/>
      <p:bldP spid="96318" grpId="0"/>
      <p:bldP spid="6" grpId="0" animBg="1"/>
      <p:bldP spid="7" grpId="0" animBg="1"/>
      <p:bldP spid="8" grpId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2247900" y="1238250"/>
          <a:ext cx="6896100" cy="3905250"/>
          <a:chOff x="2247900" y="1238250"/>
          <a:chExt cx="6896100" cy="3905250"/>
        </a:xfrm>
      </p:grpSpPr>
      <p:pic>
        <p:nvPicPr>
          <p:cNvPr id="2" name="图片 1">
            <a:hlinkClick r:id="rId2"/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247900" y="1238250"/>
            <a:ext cx="4648200" cy="2667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4" name="文本框 19463"/>
          <p:cNvSpPr txBox="1"/>
          <p:nvPr/>
        </p:nvSpPr>
        <p:spPr>
          <a:xfrm>
            <a:off x="476250" y="2994025"/>
            <a:ext cx="8192135" cy="18148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zh-CN" altLang="en-US" sz="2800" b="1" dirty="0">
                <a:solidFill>
                  <a:srgbClr val="FFFF00"/>
                </a:solidFill>
                <a:latin typeface="宋体" panose="02010600030101010101" pitchFamily="2" charset="-122"/>
                <a:sym typeface="+mn-ea"/>
              </a:rPr>
              <a:t>短路的危害：</a:t>
            </a:r>
            <a:endParaRPr lang="zh-CN" altLang="en-US" sz="2800" b="1" dirty="0">
              <a:solidFill>
                <a:srgbClr val="FFFF00"/>
              </a:solidFill>
              <a:latin typeface="宋体" panose="02010600030101010101" pitchFamily="2" charset="-122"/>
            </a:endParaRPr>
          </a:p>
          <a:p>
            <a:pPr algn="l">
              <a:lnSpc>
                <a:spcPct val="100000"/>
              </a:lnSpc>
            </a:pPr>
            <a:r>
              <a:rPr lang="zh-CN" altLang="en-US" sz="2800" b="1" dirty="0">
                <a:solidFill>
                  <a:schemeClr val="bg1"/>
                </a:solidFill>
                <a:latin typeface="宋体" panose="02010600030101010101" pitchFamily="2" charset="-122"/>
              </a:rPr>
              <a:t>短路时，电流很大，会烧坏电源和导线。在生产和生活中发生短路，轻则用电器不能工作，重则会引起火灾。所以，一般情况下短路是绝对不允许的。</a:t>
            </a:r>
          </a:p>
        </p:txBody>
      </p:sp>
      <p:pic>
        <p:nvPicPr>
          <p:cNvPr id="120834" name="Picture 16" descr="火灾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402" y="210026"/>
            <a:ext cx="5616178" cy="2597944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文本框 103"/>
          <p:cNvSpPr txBox="1"/>
          <p:nvPr/>
        </p:nvSpPr>
        <p:spPr>
          <a:xfrm>
            <a:off x="263366" y="147638"/>
            <a:ext cx="8880634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l" fontAlgn="auto"/>
            <a:r>
              <a:rPr lang="zh-CN" sz="24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取两节干电池，一个开关，两个灯泡，若干导线，完成下列</a:t>
            </a:r>
            <a:r>
              <a:rPr lang="en-US" sz="24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3</a:t>
            </a:r>
            <a:r>
              <a:rPr lang="zh-CN" sz="24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个实验，并回答问题：</a:t>
            </a:r>
            <a:endParaRPr lang="zh-CN" altLang="en-US" sz="2400" b="1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2" name="图片 1"/>
          <p:cNvPicPr/>
          <p:nvPr/>
        </p:nvPicPr>
        <p:blipFill>
          <a:blip r:embed="rId2"/>
          <a:stretch>
            <a:fillRect/>
          </a:stretch>
        </p:blipFill>
        <p:spPr>
          <a:xfrm>
            <a:off x="3060700" y="680720"/>
            <a:ext cx="5730875" cy="1901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5" name="文本框 104"/>
          <p:cNvSpPr txBox="1"/>
          <p:nvPr/>
        </p:nvSpPr>
        <p:spPr>
          <a:xfrm>
            <a:off x="263366" y="2582704"/>
            <a:ext cx="8880634" cy="23069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66700" algn="l">
              <a:lnSpc>
                <a:spcPct val="100000"/>
              </a:lnSpc>
            </a:pPr>
            <a:r>
              <a:rPr lang="en-US" sz="24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(1)a</a:t>
            </a:r>
            <a:r>
              <a:rPr lang="zh-CN" sz="24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图中，开关断开，灯泡</a:t>
            </a:r>
            <a:r>
              <a:rPr lang="zh-CN" sz="2400" b="1" u="sng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</a:t>
            </a:r>
            <a:r>
              <a:rPr lang="en-US" sz="24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(</a:t>
            </a:r>
            <a:r>
              <a:rPr lang="zh-CN" sz="24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填</a:t>
            </a:r>
            <a:r>
              <a:rPr lang="en-US" sz="24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“</a:t>
            </a:r>
            <a:r>
              <a:rPr lang="zh-CN" sz="24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能</a:t>
            </a:r>
            <a:r>
              <a:rPr lang="en-US" sz="24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”</a:t>
            </a:r>
            <a:r>
              <a:rPr lang="zh-CN" sz="24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或</a:t>
            </a:r>
            <a:r>
              <a:rPr lang="en-US" sz="24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“</a:t>
            </a:r>
            <a:r>
              <a:rPr lang="zh-CN" sz="24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不能</a:t>
            </a:r>
            <a:r>
              <a:rPr lang="en-US" sz="24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”)</a:t>
            </a:r>
            <a:r>
              <a:rPr lang="zh-CN" sz="24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发光，电路为</a:t>
            </a:r>
            <a:r>
              <a:rPr lang="zh-CN" sz="2400" b="1" u="sng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</a:t>
            </a:r>
            <a:r>
              <a:rPr lang="en-US" sz="24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(</a:t>
            </a:r>
            <a:r>
              <a:rPr lang="zh-CN" sz="24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填</a:t>
            </a:r>
            <a:r>
              <a:rPr lang="en-US" sz="24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“</a:t>
            </a:r>
            <a:r>
              <a:rPr lang="zh-CN" sz="24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通路</a:t>
            </a:r>
            <a:r>
              <a:rPr lang="en-US" sz="24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”“</a:t>
            </a:r>
            <a:r>
              <a:rPr lang="zh-CN" sz="24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开路</a:t>
            </a:r>
            <a:r>
              <a:rPr lang="en-US" sz="24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”</a:t>
            </a:r>
            <a:r>
              <a:rPr lang="zh-CN" sz="24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或</a:t>
            </a:r>
            <a:r>
              <a:rPr lang="en-US" sz="24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“</a:t>
            </a:r>
            <a:r>
              <a:rPr lang="zh-CN" sz="24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短路</a:t>
            </a:r>
            <a:r>
              <a:rPr lang="en-US" sz="24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”)</a:t>
            </a:r>
            <a:r>
              <a:rPr lang="zh-CN" sz="24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．</a:t>
            </a:r>
            <a:endParaRPr lang="en-US" sz="2400" b="1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indent="266700" algn="l">
              <a:lnSpc>
                <a:spcPct val="100000"/>
              </a:lnSpc>
            </a:pPr>
            <a:r>
              <a:rPr lang="en-US" sz="24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(2)b</a:t>
            </a:r>
            <a:r>
              <a:rPr lang="zh-CN" sz="24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图中，开关闭合，灯泡</a:t>
            </a:r>
            <a:r>
              <a:rPr lang="zh-CN" sz="2400" b="1" u="sng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 </a:t>
            </a:r>
            <a:r>
              <a:rPr lang="en-US" sz="24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(</a:t>
            </a:r>
            <a:r>
              <a:rPr lang="zh-CN" sz="24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填</a:t>
            </a:r>
            <a:r>
              <a:rPr lang="en-US" sz="24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“</a:t>
            </a:r>
            <a:r>
              <a:rPr lang="zh-CN" sz="24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能</a:t>
            </a:r>
            <a:r>
              <a:rPr lang="en-US" sz="24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”</a:t>
            </a:r>
            <a:r>
              <a:rPr lang="zh-CN" sz="24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或</a:t>
            </a:r>
            <a:r>
              <a:rPr lang="en-US" sz="24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“</a:t>
            </a:r>
            <a:r>
              <a:rPr lang="zh-CN" sz="24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不能</a:t>
            </a:r>
            <a:r>
              <a:rPr lang="en-US" sz="24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”)</a:t>
            </a:r>
            <a:r>
              <a:rPr lang="zh-CN" sz="24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发光，电路为</a:t>
            </a:r>
            <a:r>
              <a:rPr lang="zh-CN" sz="2400" b="1" u="sng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  </a:t>
            </a:r>
            <a:r>
              <a:rPr lang="en-US" sz="24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(</a:t>
            </a:r>
            <a:r>
              <a:rPr lang="zh-CN" sz="24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填</a:t>
            </a:r>
            <a:r>
              <a:rPr lang="en-US" sz="24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“</a:t>
            </a:r>
            <a:r>
              <a:rPr lang="zh-CN" sz="24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通路</a:t>
            </a:r>
            <a:r>
              <a:rPr lang="en-US" sz="24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”“</a:t>
            </a:r>
            <a:r>
              <a:rPr lang="zh-CN" sz="24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开路</a:t>
            </a:r>
            <a:r>
              <a:rPr lang="en-US" sz="24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”</a:t>
            </a:r>
            <a:r>
              <a:rPr lang="zh-CN" sz="24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或</a:t>
            </a:r>
            <a:r>
              <a:rPr lang="en-US" sz="24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“</a:t>
            </a:r>
            <a:r>
              <a:rPr lang="zh-CN" sz="24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短路</a:t>
            </a:r>
            <a:r>
              <a:rPr lang="en-US" sz="24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”)</a:t>
            </a:r>
            <a:r>
              <a:rPr lang="zh-CN" sz="24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．</a:t>
            </a:r>
            <a:endParaRPr lang="en-US" sz="2400" b="1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indent="266700" algn="l">
              <a:lnSpc>
                <a:spcPct val="100000"/>
              </a:lnSpc>
            </a:pPr>
            <a:r>
              <a:rPr lang="en-US" sz="24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(3)c</a:t>
            </a:r>
            <a:r>
              <a:rPr lang="zh-CN" sz="24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图中，开关闭合，两个灯泡将</a:t>
            </a:r>
            <a:r>
              <a:rPr lang="zh-CN" sz="2400" b="1" u="sng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  </a:t>
            </a:r>
            <a:r>
              <a:rPr lang="en-US" sz="24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(</a:t>
            </a:r>
            <a:r>
              <a:rPr lang="zh-CN" sz="24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填</a:t>
            </a:r>
            <a:r>
              <a:rPr lang="en-US" sz="24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“</a:t>
            </a:r>
            <a:r>
              <a:rPr lang="zh-CN" sz="24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能</a:t>
            </a:r>
            <a:r>
              <a:rPr lang="en-US" sz="24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”</a:t>
            </a:r>
            <a:r>
              <a:rPr lang="zh-CN" sz="24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或</a:t>
            </a:r>
            <a:r>
              <a:rPr lang="en-US" sz="24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“</a:t>
            </a:r>
            <a:r>
              <a:rPr lang="zh-CN" sz="24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不能</a:t>
            </a:r>
            <a:r>
              <a:rPr lang="en-US" sz="24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”)</a:t>
            </a:r>
            <a:r>
              <a:rPr lang="zh-CN" sz="24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发光．将一根导线接在</a:t>
            </a:r>
            <a:r>
              <a:rPr lang="en-US" sz="24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L</a:t>
            </a:r>
            <a:r>
              <a:rPr lang="en-US" sz="2400" b="1" baseline="-250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</a:t>
            </a:r>
            <a:r>
              <a:rPr lang="zh-CN" sz="24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的两个接线柱上，发现</a:t>
            </a:r>
            <a:r>
              <a:rPr lang="en-US" sz="2400" b="1" u="sng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       </a:t>
            </a:r>
            <a:r>
              <a:rPr lang="zh-CN" sz="24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．</a:t>
            </a:r>
            <a:endParaRPr lang="zh-CN" altLang="en-US" sz="2400" b="1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9134475" cy="4657725"/>
          <a:chOff x="381000" y="266700"/>
          <a:chExt cx="9134475" cy="4657725"/>
        </a:xfrm>
      </p:grpSpPr>
      <p:sp>
        <p:nvSpPr>
          <p:cNvPr id="4" name="文本框 3"/>
          <p:cNvSpPr txBox="1"/>
          <p:nvPr/>
        </p:nvSpPr>
        <p:spPr>
          <a:xfrm>
            <a:off x="1025843" y="629920"/>
            <a:ext cx="7091363" cy="123063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3200" b="1" u="none" spc="0">
                <a:solidFill>
                  <a:srgbClr val="FFFF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请分析如下电路图，指出连错的导线，并改正。</a:t>
            </a:r>
          </a:p>
        </p:txBody>
      </p:sp>
      <p:pic>
        <p:nvPicPr>
          <p:cNvPr id="5" name="图片 4"/>
          <p:cNvPicPr/>
          <p:nvPr/>
        </p:nvPicPr>
        <p:blipFill>
          <a:blip r:embed="rId2"/>
          <a:stretch>
            <a:fillRect/>
          </a:stretch>
        </p:blipFill>
        <p:spPr>
          <a:xfrm>
            <a:off x="1381125" y="1104900"/>
            <a:ext cx="4429125" cy="2486025"/>
          </a:xfrm>
          <a:prstGeom prst="rect">
            <a:avLst/>
          </a:prstGeom>
        </p:spPr>
      </p:pic>
      <p:pic>
        <p:nvPicPr>
          <p:cNvPr id="6" name="图片 5"/>
          <p:cNvPicPr/>
          <p:nvPr/>
        </p:nvPicPr>
        <p:blipFill>
          <a:blip r:embed="rId3"/>
          <a:stretch>
            <a:fillRect/>
          </a:stretch>
        </p:blipFill>
        <p:spPr>
          <a:xfrm>
            <a:off x="3321685" y="1219200"/>
            <a:ext cx="4434205" cy="2371725"/>
          </a:xfrm>
          <a:prstGeom prst="rect">
            <a:avLst/>
          </a:prstGeom>
        </p:spPr>
      </p:pic>
      <p:pic>
        <p:nvPicPr>
          <p:cNvPr id="7" name="图片 6"/>
          <p:cNvPicPr/>
          <p:nvPr/>
        </p:nvPicPr>
        <p:blipFill>
          <a:blip r:embed="rId4"/>
          <a:stretch>
            <a:fillRect/>
          </a:stretch>
        </p:blipFill>
        <p:spPr>
          <a:xfrm>
            <a:off x="2924175" y="2543175"/>
            <a:ext cx="3890645" cy="2197100"/>
          </a:xfrm>
          <a:prstGeom prst="rect">
            <a:avLst/>
          </a:prstGeom>
        </p:spPr>
      </p:pic>
      <p:pic>
        <p:nvPicPr>
          <p:cNvPr id="8" name="图片 7"/>
          <p:cNvPicPr/>
          <p:nvPr/>
        </p:nvPicPr>
        <p:blipFill>
          <a:blip r:embed="rId5"/>
          <a:stretch>
            <a:fillRect/>
          </a:stretch>
        </p:blipFill>
        <p:spPr>
          <a:xfrm>
            <a:off x="3013075" y="2543175"/>
            <a:ext cx="3258820" cy="129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图片 8"/>
          <p:cNvPicPr/>
          <p:nvPr/>
        </p:nvPicPr>
        <p:blipFill>
          <a:blip r:embed="rId6"/>
          <a:stretch>
            <a:fillRect/>
          </a:stretch>
        </p:blipFill>
        <p:spPr>
          <a:xfrm>
            <a:off x="4171950" y="2809875"/>
            <a:ext cx="342900" cy="371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9134475" cy="5029200"/>
          <a:chOff x="381000" y="266700"/>
          <a:chExt cx="9134475" cy="5029200"/>
        </a:xfrm>
      </p:grpSpPr>
      <p:sp>
        <p:nvSpPr>
          <p:cNvPr id="4" name="文本框 3"/>
          <p:cNvSpPr txBox="1"/>
          <p:nvPr/>
        </p:nvSpPr>
        <p:spPr>
          <a:xfrm>
            <a:off x="1006793" y="518160"/>
            <a:ext cx="7129463" cy="123063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32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请分析如下电路图，指出连错的导线，并改正。</a:t>
            </a:r>
          </a:p>
        </p:txBody>
      </p:sp>
      <p:pic>
        <p:nvPicPr>
          <p:cNvPr id="5" name="图片 4"/>
          <p:cNvPicPr/>
          <p:nvPr/>
        </p:nvPicPr>
        <p:blipFill>
          <a:blip r:embed="rId2"/>
          <a:stretch>
            <a:fillRect/>
          </a:stretch>
        </p:blipFill>
        <p:spPr>
          <a:xfrm>
            <a:off x="1381125" y="1238250"/>
            <a:ext cx="4236244" cy="2381250"/>
          </a:xfrm>
          <a:prstGeom prst="rect">
            <a:avLst/>
          </a:prstGeom>
        </p:spPr>
      </p:pic>
      <p:pic>
        <p:nvPicPr>
          <p:cNvPr id="6" name="图片 5"/>
          <p:cNvPicPr/>
          <p:nvPr/>
        </p:nvPicPr>
        <p:blipFill>
          <a:blip r:embed="rId3"/>
          <a:stretch>
            <a:fillRect/>
          </a:stretch>
        </p:blipFill>
        <p:spPr>
          <a:xfrm>
            <a:off x="2809875" y="2781300"/>
            <a:ext cx="4000500" cy="2247900"/>
          </a:xfrm>
          <a:prstGeom prst="rect">
            <a:avLst/>
          </a:prstGeom>
        </p:spPr>
      </p:pic>
      <p:pic>
        <p:nvPicPr>
          <p:cNvPr id="7" name="图片 6"/>
          <p:cNvPicPr/>
          <p:nvPr/>
        </p:nvPicPr>
        <p:blipFill>
          <a:blip r:embed="rId4"/>
          <a:stretch>
            <a:fillRect/>
          </a:stretch>
        </p:blipFill>
        <p:spPr>
          <a:xfrm>
            <a:off x="3429000" y="1495425"/>
            <a:ext cx="4236244" cy="2381250"/>
          </a:xfrm>
          <a:prstGeom prst="rect">
            <a:avLst/>
          </a:prstGeom>
        </p:spPr>
      </p:pic>
      <p:pic>
        <p:nvPicPr>
          <p:cNvPr id="8" name="图片 7"/>
          <p:cNvPicPr/>
          <p:nvPr/>
        </p:nvPicPr>
        <p:blipFill>
          <a:blip r:embed="rId5"/>
          <a:stretch>
            <a:fillRect/>
          </a:stretch>
        </p:blipFill>
        <p:spPr>
          <a:xfrm>
            <a:off x="2638425" y="1914525"/>
            <a:ext cx="3619500" cy="2200275"/>
          </a:xfrm>
          <a:prstGeom prst="rect">
            <a:avLst/>
          </a:prstGeom>
        </p:spPr>
      </p:pic>
      <p:pic>
        <p:nvPicPr>
          <p:cNvPr id="9" name="图片 8"/>
          <p:cNvPicPr/>
          <p:nvPr/>
        </p:nvPicPr>
        <p:blipFill>
          <a:blip r:embed="rId6"/>
          <a:stretch>
            <a:fillRect/>
          </a:stretch>
        </p:blipFill>
        <p:spPr>
          <a:xfrm>
            <a:off x="3648075" y="1857375"/>
            <a:ext cx="342900" cy="371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9134475" cy="4348163"/>
          <a:chOff x="381000" y="266700"/>
          <a:chExt cx="9134475" cy="4348163"/>
        </a:xfrm>
      </p:grpSpPr>
      <p:sp>
        <p:nvSpPr>
          <p:cNvPr id="3" name="文本框 2"/>
          <p:cNvSpPr txBox="1"/>
          <p:nvPr/>
        </p:nvSpPr>
        <p:spPr>
          <a:xfrm>
            <a:off x="1080135" y="332105"/>
            <a:ext cx="1827530" cy="6153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zh-CN" altLang="en-US" sz="32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学习</a:t>
            </a:r>
            <a:r>
              <a:rPr lang="en-US" sz="32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重点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079500" y="2264410"/>
            <a:ext cx="1828800" cy="6153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zh-CN" altLang="en-US" sz="32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学习</a:t>
            </a:r>
            <a:r>
              <a:rPr lang="en-US" sz="32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难点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498600" y="1504950"/>
            <a:ext cx="5608955" cy="5384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8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2</a:t>
            </a:r>
            <a:r>
              <a:rPr lang="zh-CN" altLang="en-US" sz="28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、</a:t>
            </a:r>
            <a:r>
              <a:rPr lang="en-US" sz="28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会连接电路，会画简单电路图</a:t>
            </a:r>
            <a:r>
              <a:rPr lang="zh-CN" altLang="en-US" sz="28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498600" y="947420"/>
            <a:ext cx="5290820" cy="5384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8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1</a:t>
            </a:r>
            <a:r>
              <a:rPr lang="zh-CN" altLang="en-US" sz="28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、</a:t>
            </a:r>
            <a:r>
              <a:rPr lang="en-US" sz="28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能辨别通路、</a:t>
            </a:r>
            <a:r>
              <a:rPr lang="zh-CN" altLang="en-US" sz="28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开</a:t>
            </a:r>
            <a:r>
              <a:rPr lang="en-US" sz="28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路和短路</a:t>
            </a:r>
            <a:r>
              <a:rPr lang="zh-CN" altLang="en-US" sz="28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；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498600" y="2969260"/>
            <a:ext cx="3695700" cy="5384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8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1</a:t>
            </a:r>
            <a:r>
              <a:rPr lang="zh-CN" altLang="en-US" sz="28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、</a:t>
            </a:r>
            <a:r>
              <a:rPr lang="en-US" sz="28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对电流概念的理解；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498600" y="3637280"/>
            <a:ext cx="4954270" cy="5384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8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2</a:t>
            </a:r>
            <a:r>
              <a:rPr lang="zh-CN" altLang="en-US" sz="28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、</a:t>
            </a:r>
            <a:r>
              <a:rPr lang="en-US" sz="28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规范地画出电路图。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图片 26" descr="226878t324643159_c.jpg"/>
          <p:cNvPicPr preferRelativeResize="0"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4010" y="860425"/>
            <a:ext cx="2351405" cy="229044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</p:pic>
      <p:pic>
        <p:nvPicPr>
          <p:cNvPr id="122883" name="图片 33" descr="65_G_1288027558462.jpg"/>
          <p:cNvPicPr preferRelativeResize="0"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690" y="1035050"/>
            <a:ext cx="1985010" cy="19411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884" name="TextBox 18"/>
          <p:cNvSpPr/>
          <p:nvPr/>
        </p:nvSpPr>
        <p:spPr>
          <a:xfrm>
            <a:off x="212725" y="3973195"/>
            <a:ext cx="8717915" cy="682498"/>
          </a:xfrm>
          <a:prstGeom prst="roundRect">
            <a:avLst>
              <a:gd name="adj" fmla="val 8958"/>
            </a:avLst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</a:pPr>
            <a:r>
              <a:rPr lang="zh-CN" altLang="en-US" sz="3000" b="1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用</a:t>
            </a:r>
            <a:r>
              <a:rPr lang="zh-CN" altLang="en-US" sz="3000" b="1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规定的</a:t>
            </a:r>
            <a:r>
              <a:rPr lang="zh-CN" altLang="en-US" sz="3000" b="1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符号表示电路连接情况的图，叫做电路图。</a:t>
            </a:r>
          </a:p>
        </p:txBody>
      </p:sp>
      <p:grpSp>
        <p:nvGrpSpPr>
          <p:cNvPr id="122888" name="Group 10"/>
          <p:cNvGrpSpPr/>
          <p:nvPr/>
        </p:nvGrpSpPr>
        <p:grpSpPr>
          <a:xfrm>
            <a:off x="5415915" y="845185"/>
            <a:ext cx="3391535" cy="2305685"/>
            <a:chOff x="-201169" y="0"/>
            <a:chExt cx="4202268" cy="2948631"/>
          </a:xfrm>
        </p:grpSpPr>
        <p:grpSp>
          <p:nvGrpSpPr>
            <p:cNvPr id="122889" name="Group 11"/>
            <p:cNvGrpSpPr/>
            <p:nvPr/>
          </p:nvGrpSpPr>
          <p:grpSpPr>
            <a:xfrm>
              <a:off x="-201169" y="0"/>
              <a:ext cx="4202268" cy="2948631"/>
              <a:chOff x="-201169" y="0"/>
              <a:chExt cx="4202268" cy="2948631"/>
            </a:xfrm>
          </p:grpSpPr>
          <p:pic>
            <p:nvPicPr>
              <p:cNvPr id="122890" name="Picture 2"/>
              <p:cNvPicPr preferRelativeResize="0"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201169" y="0"/>
                <a:ext cx="4202268" cy="2948631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22891" name="TextBox 35"/>
              <p:cNvSpPr txBox="1"/>
              <p:nvPr/>
            </p:nvSpPr>
            <p:spPr>
              <a:xfrm>
                <a:off x="763496" y="275418"/>
                <a:ext cx="745270" cy="29397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zh-CN" altLang="en-US" sz="900" dirty="0">
                    <a:latin typeface="黑体" panose="02010609060101010101" charset="-122"/>
                    <a:ea typeface="黑体" panose="02010609060101010101" charset="-122"/>
                  </a:rPr>
                  <a:t>熔断器</a:t>
                </a:r>
              </a:p>
            </p:txBody>
          </p:sp>
          <p:sp>
            <p:nvSpPr>
              <p:cNvPr id="122892" name="TextBox 36"/>
              <p:cNvSpPr txBox="1"/>
              <p:nvPr/>
            </p:nvSpPr>
            <p:spPr>
              <a:xfrm>
                <a:off x="3001330" y="356716"/>
                <a:ext cx="745270" cy="29397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zh-CN" altLang="en-US" sz="900" dirty="0">
                    <a:latin typeface="黑体" panose="02010609060101010101" charset="-122"/>
                    <a:ea typeface="黑体" panose="02010609060101010101" charset="-122"/>
                  </a:rPr>
                  <a:t>发热器</a:t>
                </a:r>
              </a:p>
            </p:txBody>
          </p:sp>
          <p:sp>
            <p:nvSpPr>
              <p:cNvPr id="122893" name="TextBox 37"/>
              <p:cNvSpPr txBox="1"/>
              <p:nvPr/>
            </p:nvSpPr>
            <p:spPr>
              <a:xfrm>
                <a:off x="1276544" y="1876492"/>
                <a:ext cx="1069300" cy="29397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zh-CN" altLang="en-US" sz="900" dirty="0">
                    <a:latin typeface="黑体" panose="02010609060101010101" charset="-122"/>
                    <a:ea typeface="黑体" panose="02010609060101010101" charset="-122"/>
                  </a:rPr>
                  <a:t>保温指示灯</a:t>
                </a:r>
              </a:p>
            </p:txBody>
          </p:sp>
          <p:sp>
            <p:nvSpPr>
              <p:cNvPr id="122894" name="TextBox 38"/>
              <p:cNvSpPr txBox="1"/>
              <p:nvPr/>
            </p:nvSpPr>
            <p:spPr>
              <a:xfrm rot="5400000">
                <a:off x="1828151" y="1253386"/>
                <a:ext cx="1051352" cy="28482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zh-CN" altLang="en-US" sz="900" dirty="0">
                    <a:latin typeface="黑体" panose="02010609060101010101" charset="-122"/>
                    <a:ea typeface="黑体" panose="02010609060101010101" charset="-122"/>
                  </a:rPr>
                  <a:t>加热指示灯</a:t>
                </a:r>
              </a:p>
            </p:txBody>
          </p:sp>
        </p:grpSp>
        <p:sp>
          <p:nvSpPr>
            <p:cNvPr id="122895" name="椭圆 40"/>
            <p:cNvSpPr/>
            <p:nvPr/>
          </p:nvSpPr>
          <p:spPr>
            <a:xfrm>
              <a:off x="739824" y="1400185"/>
              <a:ext cx="36515" cy="36512"/>
            </a:xfrm>
            <a:prstGeom prst="ellipse">
              <a:avLst/>
            </a:prstGeom>
            <a:solidFill>
              <a:schemeClr val="tx1"/>
            </a:solidFill>
            <a:ln w="254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 sz="1350" dirty="0">
                <a:solidFill>
                  <a:srgbClr val="FFFFFF"/>
                </a:solidFill>
                <a:latin typeface="Calibri" panose="020F0502020204030204" charset="0"/>
              </a:endParaRPr>
            </a:p>
          </p:txBody>
        </p:sp>
        <p:sp>
          <p:nvSpPr>
            <p:cNvPr id="122896" name="椭圆 42"/>
            <p:cNvSpPr/>
            <p:nvPr/>
          </p:nvSpPr>
          <p:spPr>
            <a:xfrm>
              <a:off x="2011495" y="1382722"/>
              <a:ext cx="36514" cy="36513"/>
            </a:xfrm>
            <a:prstGeom prst="ellipse">
              <a:avLst/>
            </a:prstGeom>
            <a:solidFill>
              <a:schemeClr val="tx1"/>
            </a:solidFill>
            <a:ln w="254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 sz="1350" dirty="0">
                <a:solidFill>
                  <a:srgbClr val="FFFFFF"/>
                </a:solidFill>
                <a:latin typeface="Calibri" panose="020F0502020204030204" charset="0"/>
              </a:endParaRPr>
            </a:p>
          </p:txBody>
        </p:sp>
        <p:sp>
          <p:nvSpPr>
            <p:cNvPr id="122897" name="椭圆 43"/>
            <p:cNvSpPr/>
            <p:nvPr/>
          </p:nvSpPr>
          <p:spPr>
            <a:xfrm>
              <a:off x="2019433" y="1792300"/>
              <a:ext cx="36515" cy="36513"/>
            </a:xfrm>
            <a:prstGeom prst="ellipse">
              <a:avLst/>
            </a:prstGeom>
            <a:solidFill>
              <a:schemeClr val="tx1"/>
            </a:solidFill>
            <a:ln w="254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 sz="1350" dirty="0">
                <a:solidFill>
                  <a:srgbClr val="FFFFFF"/>
                </a:solidFill>
                <a:latin typeface="Calibri" panose="020F0502020204030204" charset="0"/>
              </a:endParaRPr>
            </a:p>
          </p:txBody>
        </p:sp>
        <p:sp>
          <p:nvSpPr>
            <p:cNvPr id="122898" name="椭圆 44"/>
            <p:cNvSpPr/>
            <p:nvPr/>
          </p:nvSpPr>
          <p:spPr>
            <a:xfrm>
              <a:off x="2492539" y="1787538"/>
              <a:ext cx="36515" cy="36512"/>
            </a:xfrm>
            <a:prstGeom prst="ellipse">
              <a:avLst/>
            </a:prstGeom>
            <a:solidFill>
              <a:schemeClr val="tx1"/>
            </a:solidFill>
            <a:ln w="254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 sz="1350" dirty="0">
                <a:solidFill>
                  <a:srgbClr val="FFFFFF"/>
                </a:solidFill>
                <a:latin typeface="Calibri" panose="020F0502020204030204" charset="0"/>
              </a:endParaRPr>
            </a:p>
          </p:txBody>
        </p:sp>
        <p:sp>
          <p:nvSpPr>
            <p:cNvPr id="122899" name="椭圆 45"/>
            <p:cNvSpPr/>
            <p:nvPr/>
          </p:nvSpPr>
          <p:spPr>
            <a:xfrm>
              <a:off x="2481426" y="200026"/>
              <a:ext cx="36514" cy="36512"/>
            </a:xfrm>
            <a:prstGeom prst="ellipse">
              <a:avLst/>
            </a:prstGeom>
            <a:solidFill>
              <a:schemeClr val="tx1"/>
            </a:solidFill>
            <a:ln w="254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 sz="1350" dirty="0">
                <a:solidFill>
                  <a:srgbClr val="FFFFFF"/>
                </a:solidFill>
                <a:latin typeface="Calibri" panose="020F0502020204030204" charset="0"/>
              </a:endParaRPr>
            </a:p>
          </p:txBody>
        </p:sp>
      </p:grpSp>
      <p:sp>
        <p:nvSpPr>
          <p:cNvPr id="122901" name="矩形 4"/>
          <p:cNvSpPr/>
          <p:nvPr/>
        </p:nvSpPr>
        <p:spPr>
          <a:xfrm>
            <a:off x="571421" y="225981"/>
            <a:ext cx="2478405" cy="645160"/>
          </a:xfrm>
          <a:prstGeom prst="rect">
            <a:avLst/>
          </a:prstGeom>
          <a:noFill/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rgbClr val="FFFF00"/>
                </a:solidFill>
                <a:latin typeface="Comic Sans MS" panose="030F0702030302020204" pitchFamily="66" charset="0"/>
              </a:rPr>
              <a:t>四、电路图</a:t>
            </a:r>
          </a:p>
        </p:txBody>
      </p:sp>
      <p:sp>
        <p:nvSpPr>
          <p:cNvPr id="122902" name="Rectangle 25"/>
          <p:cNvSpPr/>
          <p:nvPr/>
        </p:nvSpPr>
        <p:spPr>
          <a:xfrm>
            <a:off x="1028065" y="3375660"/>
            <a:ext cx="6759893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zh-CN" altLang="en-US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电饭锅下面的电路。是不是眼花缭乱？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933450" y="904875"/>
          <a:ext cx="9134475" cy="4352925"/>
          <a:chOff x="933450" y="904875"/>
          <a:chExt cx="9134475" cy="4352925"/>
        </a:xfrm>
      </p:grpSpPr>
      <p:pic>
        <p:nvPicPr>
          <p:cNvPr id="2" name="图片 1"/>
          <p:cNvPicPr/>
          <p:nvPr/>
        </p:nvPicPr>
        <p:blipFill>
          <a:blip r:embed="rId2"/>
          <a:stretch>
            <a:fillRect/>
          </a:stretch>
        </p:blipFill>
        <p:spPr>
          <a:xfrm>
            <a:off x="1289685" y="229235"/>
            <a:ext cx="7101205" cy="468503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3" name="文本框 2"/>
          <p:cNvSpPr txBox="1"/>
          <p:nvPr/>
        </p:nvSpPr>
        <p:spPr>
          <a:xfrm>
            <a:off x="530225" y="178435"/>
            <a:ext cx="589280" cy="27698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36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元件符号</a:t>
            </a:r>
          </a:p>
        </p:txBody>
      </p:sp>
      <p:sp>
        <p:nvSpPr>
          <p:cNvPr id="4" name="椭圆 3"/>
          <p:cNvSpPr/>
          <p:nvPr/>
        </p:nvSpPr>
        <p:spPr>
          <a:xfrm rot="20700000">
            <a:off x="3965575" y="422910"/>
            <a:ext cx="789305" cy="156654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 rot="18660000">
            <a:off x="3089275" y="861060"/>
            <a:ext cx="789305" cy="156654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 rot="1260000">
            <a:off x="4976495" y="428625"/>
            <a:ext cx="789305" cy="156654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 rot="660000">
            <a:off x="3965575" y="3197225"/>
            <a:ext cx="789305" cy="156654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 rot="19020000">
            <a:off x="5721985" y="2733040"/>
            <a:ext cx="789305" cy="156654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600075" y="266700"/>
          <a:ext cx="9134475" cy="4638675"/>
          <a:chOff x="-600075" y="266700"/>
          <a:chExt cx="9134475" cy="4638675"/>
        </a:xfrm>
      </p:grpSpPr>
      <p:sp>
        <p:nvSpPr>
          <p:cNvPr id="2" name="文本框 1"/>
          <p:cNvSpPr txBox="1"/>
          <p:nvPr/>
        </p:nvSpPr>
        <p:spPr>
          <a:xfrm>
            <a:off x="962025" y="1038225"/>
            <a:ext cx="8172450" cy="61531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32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请画出以下电路的电路图。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28650" y="266700"/>
            <a:ext cx="8505825" cy="61531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32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画电路图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400300" y="4124325"/>
            <a:ext cx="1331595" cy="6153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32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实物图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062980" y="4023360"/>
            <a:ext cx="1343025" cy="6153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32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电路图</a:t>
            </a:r>
          </a:p>
        </p:txBody>
      </p:sp>
      <p:pic>
        <p:nvPicPr>
          <p:cNvPr id="7" name="图片 6"/>
          <p:cNvPicPr/>
          <p:nvPr/>
        </p:nvPicPr>
        <p:blipFill>
          <a:blip r:embed="rId2"/>
          <a:stretch>
            <a:fillRect/>
          </a:stretch>
        </p:blipFill>
        <p:spPr>
          <a:xfrm>
            <a:off x="1962150" y="962025"/>
            <a:ext cx="3571875" cy="2019300"/>
          </a:xfrm>
          <a:prstGeom prst="rect">
            <a:avLst/>
          </a:prstGeom>
        </p:spPr>
      </p:pic>
      <p:pic>
        <p:nvPicPr>
          <p:cNvPr id="8" name="图片 7"/>
          <p:cNvPicPr/>
          <p:nvPr/>
        </p:nvPicPr>
        <p:blipFill>
          <a:blip r:embed="rId3"/>
          <a:stretch>
            <a:fillRect/>
          </a:stretch>
        </p:blipFill>
        <p:spPr>
          <a:xfrm>
            <a:off x="695325" y="2286000"/>
            <a:ext cx="4171950" cy="2352675"/>
          </a:xfrm>
          <a:prstGeom prst="rect">
            <a:avLst/>
          </a:prstGeom>
        </p:spPr>
      </p:pic>
      <p:pic>
        <p:nvPicPr>
          <p:cNvPr id="9" name="图片 8"/>
          <p:cNvPicPr/>
          <p:nvPr/>
        </p:nvPicPr>
        <p:blipFill>
          <a:blip r:embed="rId4"/>
          <a:stretch>
            <a:fillRect/>
          </a:stretch>
        </p:blipFill>
        <p:spPr>
          <a:xfrm>
            <a:off x="-600075" y="1143000"/>
            <a:ext cx="3781425" cy="2124075"/>
          </a:xfrm>
          <a:prstGeom prst="rect">
            <a:avLst/>
          </a:prstGeom>
        </p:spPr>
      </p:pic>
      <p:pic>
        <p:nvPicPr>
          <p:cNvPr id="10" name="图片 9"/>
          <p:cNvPicPr/>
          <p:nvPr/>
        </p:nvPicPr>
        <p:blipFill>
          <a:blip r:embed="rId5"/>
          <a:stretch>
            <a:fillRect/>
          </a:stretch>
        </p:blipFill>
        <p:spPr>
          <a:xfrm>
            <a:off x="800100" y="2009775"/>
            <a:ext cx="3838575" cy="1752600"/>
          </a:xfrm>
          <a:prstGeom prst="rect">
            <a:avLst/>
          </a:prstGeom>
        </p:spPr>
      </p:pic>
      <p:pic>
        <p:nvPicPr>
          <p:cNvPr id="11" name="图片 10"/>
          <p:cNvPicPr/>
          <p:nvPr/>
        </p:nvPicPr>
        <p:blipFill>
          <a:blip r:embed="rId6"/>
          <a:stretch>
            <a:fillRect/>
          </a:stretch>
        </p:blipFill>
        <p:spPr>
          <a:xfrm>
            <a:off x="5305425" y="1638300"/>
            <a:ext cx="2619375" cy="2114550"/>
          </a:xfrm>
          <a:prstGeom prst="rect">
            <a:avLst/>
          </a:prstGeom>
        </p:spPr>
      </p:pic>
      <p:pic>
        <p:nvPicPr>
          <p:cNvPr id="12" name="图片 11"/>
          <p:cNvPicPr/>
          <p:nvPr/>
        </p:nvPicPr>
        <p:blipFill>
          <a:blip r:embed="rId7"/>
          <a:stretch>
            <a:fillRect/>
          </a:stretch>
        </p:blipFill>
        <p:spPr>
          <a:xfrm>
            <a:off x="5019675" y="2162175"/>
            <a:ext cx="2933700" cy="1400175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7572375" y="1704975"/>
            <a:ext cx="1562100" cy="61531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32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-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  <p:bldP spid="1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9134475" cy="4810125"/>
          <a:chOff x="381000" y="266700"/>
          <a:chExt cx="9134475" cy="4810125"/>
        </a:xfrm>
      </p:grpSpPr>
      <p:sp>
        <p:nvSpPr>
          <p:cNvPr id="3" name="文本框 2"/>
          <p:cNvSpPr txBox="1"/>
          <p:nvPr/>
        </p:nvSpPr>
        <p:spPr>
          <a:xfrm>
            <a:off x="426720" y="2618105"/>
            <a:ext cx="2621280" cy="5384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800" b="1" u="none" spc="0">
                <a:solidFill>
                  <a:srgbClr val="FFFFF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画电路图的要求</a:t>
            </a:r>
            <a:r>
              <a:rPr lang="zh-CN" altLang="en-US" sz="2800" b="1" u="none" spc="0">
                <a:solidFill>
                  <a:srgbClr val="FFFFF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：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26720" y="231140"/>
            <a:ext cx="1808480" cy="5384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800" b="1" u="none" spc="0">
                <a:solidFill>
                  <a:srgbClr val="FFFFF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画电路图</a:t>
            </a:r>
          </a:p>
        </p:txBody>
      </p:sp>
      <p:pic>
        <p:nvPicPr>
          <p:cNvPr id="9" name="图片 8"/>
          <p:cNvPicPr/>
          <p:nvPr/>
        </p:nvPicPr>
        <p:blipFill>
          <a:blip r:embed="rId2"/>
          <a:stretch>
            <a:fillRect/>
          </a:stretch>
        </p:blipFill>
        <p:spPr>
          <a:xfrm>
            <a:off x="531495" y="908368"/>
            <a:ext cx="2238375" cy="1704975"/>
          </a:xfrm>
          <a:prstGeom prst="rect">
            <a:avLst/>
          </a:prstGeom>
        </p:spPr>
      </p:pic>
      <p:pic>
        <p:nvPicPr>
          <p:cNvPr id="10" name="图片 9"/>
          <p:cNvPicPr/>
          <p:nvPr/>
        </p:nvPicPr>
        <p:blipFill>
          <a:blip r:embed="rId3"/>
          <a:stretch>
            <a:fillRect/>
          </a:stretch>
        </p:blipFill>
        <p:spPr>
          <a:xfrm>
            <a:off x="3055620" y="903605"/>
            <a:ext cx="2409825" cy="1714500"/>
          </a:xfrm>
          <a:prstGeom prst="rect">
            <a:avLst/>
          </a:prstGeom>
        </p:spPr>
      </p:pic>
      <p:pic>
        <p:nvPicPr>
          <p:cNvPr id="11" name="图片 10"/>
          <p:cNvPicPr/>
          <p:nvPr/>
        </p:nvPicPr>
        <p:blipFill>
          <a:blip r:embed="rId4"/>
          <a:stretch>
            <a:fillRect/>
          </a:stretch>
        </p:blipFill>
        <p:spPr>
          <a:xfrm>
            <a:off x="5798820" y="908368"/>
            <a:ext cx="2257425" cy="170497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2941320" y="2096135"/>
            <a:ext cx="657225" cy="521970"/>
          </a:xfrm>
          <a:prstGeom prst="rect">
            <a:avLst/>
          </a:prstGeom>
          <a:noFill/>
          <a:ln w="31750" cap="flat" cmpd="sng" algn="ctr">
            <a:solidFill>
              <a:srgbClr val="FFFF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 sz="2800" b="1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972300" y="1036955"/>
            <a:ext cx="384810" cy="521970"/>
          </a:xfrm>
          <a:prstGeom prst="rect">
            <a:avLst/>
          </a:prstGeom>
          <a:noFill/>
          <a:ln w="34925" cap="flat" cmpd="sng" algn="ctr">
            <a:solidFill>
              <a:srgbClr val="FFFF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 sz="2800" b="1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31075" name="Text Box 7"/>
          <p:cNvSpPr txBox="1"/>
          <p:nvPr/>
        </p:nvSpPr>
        <p:spPr>
          <a:xfrm>
            <a:off x="638810" y="3156585"/>
            <a:ext cx="7633970" cy="18148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 fontAlgn="auto">
              <a:lnSpc>
                <a:spcPct val="100000"/>
              </a:lnSpc>
              <a:spcBef>
                <a:spcPts val="0"/>
              </a:spcBef>
            </a:pPr>
            <a:r>
              <a:rPr lang="zh-CN" altLang="en-US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（</a:t>
            </a:r>
            <a:r>
              <a:rPr lang="en-US" altLang="zh-CN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1</a:t>
            </a:r>
            <a:r>
              <a:rPr lang="zh-CN" altLang="en-US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）要用统一符号表示。</a:t>
            </a:r>
          </a:p>
          <a:p>
            <a:pPr algn="just" fontAlgn="auto">
              <a:lnSpc>
                <a:spcPct val="100000"/>
              </a:lnSpc>
              <a:spcBef>
                <a:spcPts val="0"/>
              </a:spcBef>
            </a:pPr>
            <a:r>
              <a:rPr lang="zh-CN" altLang="en-US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（</a:t>
            </a:r>
            <a:r>
              <a:rPr lang="en-US" altLang="zh-CN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2</a:t>
            </a:r>
            <a:r>
              <a:rPr lang="zh-CN" altLang="en-US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）连线时要画得横平竖直，不能有断开。</a:t>
            </a:r>
          </a:p>
          <a:p>
            <a:pPr algn="just" fontAlgn="auto">
              <a:lnSpc>
                <a:spcPct val="100000"/>
              </a:lnSpc>
              <a:spcBef>
                <a:spcPts val="0"/>
              </a:spcBef>
            </a:pPr>
            <a:r>
              <a:rPr lang="zh-CN" altLang="en-US" sz="2800" b="1" dirty="0">
                <a:solidFill>
                  <a:srgbClr val="FFFF00"/>
                </a:solidFill>
                <a:latin typeface="宋体" panose="02010600030101010101" pitchFamily="2" charset="-122"/>
              </a:rPr>
              <a:t> </a:t>
            </a:r>
            <a:r>
              <a:rPr lang="en-US" altLang="zh-CN" sz="2800" b="1" dirty="0">
                <a:solidFill>
                  <a:srgbClr val="FFFF00"/>
                </a:solidFill>
                <a:latin typeface="宋体" panose="02010600030101010101" pitchFamily="2" charset="-122"/>
              </a:rPr>
              <a:t>(3)</a:t>
            </a:r>
            <a:r>
              <a:rPr lang="zh-CN" altLang="en-US" sz="2800" b="1" dirty="0">
                <a:solidFill>
                  <a:srgbClr val="FFFF00"/>
                </a:solidFill>
                <a:latin typeface="宋体" panose="02010600030101010101" pitchFamily="2" charset="-122"/>
              </a:rPr>
              <a:t>元件不能画在拐角处（滑动变阻器除外）</a:t>
            </a:r>
          </a:p>
          <a:p>
            <a:pPr algn="just" fontAlgn="auto">
              <a:lnSpc>
                <a:spcPct val="100000"/>
              </a:lnSpc>
              <a:spcBef>
                <a:spcPts val="0"/>
              </a:spcBef>
            </a:pPr>
            <a:r>
              <a:rPr lang="zh-CN" altLang="en-US" sz="2800" b="1" dirty="0">
                <a:solidFill>
                  <a:srgbClr val="FFFF00"/>
                </a:solidFill>
                <a:latin typeface="宋体" panose="02010600030101010101" pitchFamily="2" charset="-122"/>
              </a:rPr>
              <a:t>（</a:t>
            </a:r>
            <a:r>
              <a:rPr lang="en-US" altLang="zh-CN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4</a:t>
            </a:r>
            <a:r>
              <a:rPr lang="zh-CN" altLang="en-US" sz="2800" b="1" dirty="0">
                <a:solidFill>
                  <a:srgbClr val="FFFF00"/>
                </a:solidFill>
                <a:latin typeface="宋体" panose="02010600030101010101" pitchFamily="2" charset="-122"/>
              </a:rPr>
              <a:t>）线路要画得简洁、整齐、美观、布局合理。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1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1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/>
      <p:bldP spid="10" grpId="0" bldLvl="0" animBg="1"/>
      <p:bldP spid="11" grpId="0" bldLvl="0" animBg="1"/>
      <p:bldP spid="12" grpId="0" bldLvl="0" animBg="1"/>
      <p:bldP spid="13" grpId="0" bldLvl="0" animBg="1"/>
      <p:bldP spid="131075" grpId="0" uiExpan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9134475" cy="4905375"/>
          <a:chOff x="381000" y="266700"/>
          <a:chExt cx="9134475" cy="4905375"/>
        </a:xfrm>
      </p:grpSpPr>
      <p:sp>
        <p:nvSpPr>
          <p:cNvPr id="2" name="文本框 1"/>
          <p:cNvSpPr txBox="1"/>
          <p:nvPr/>
        </p:nvSpPr>
        <p:spPr>
          <a:xfrm>
            <a:off x="662940" y="644525"/>
            <a:ext cx="8020050" cy="107696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8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请根据电铃的电路图，用画笔代替导线，连接相应的电路？</a:t>
            </a:r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1114425" y="2409825"/>
            <a:ext cx="2400300" cy="1752600"/>
          </a:xfrm>
          <a:prstGeom prst="rect">
            <a:avLst/>
          </a:prstGeom>
        </p:spPr>
      </p:pic>
      <p:pic>
        <p:nvPicPr>
          <p:cNvPr id="6" name="图片 5"/>
          <p:cNvPicPr/>
          <p:nvPr/>
        </p:nvPicPr>
        <p:blipFill>
          <a:blip r:embed="rId3"/>
          <a:stretch>
            <a:fillRect/>
          </a:stretch>
        </p:blipFill>
        <p:spPr>
          <a:xfrm>
            <a:off x="4152900" y="2838450"/>
            <a:ext cx="3676650" cy="2066925"/>
          </a:xfrm>
          <a:prstGeom prst="rect">
            <a:avLst/>
          </a:prstGeom>
        </p:spPr>
      </p:pic>
      <p:pic>
        <p:nvPicPr>
          <p:cNvPr id="7" name="图片 6"/>
          <p:cNvPicPr/>
          <p:nvPr/>
        </p:nvPicPr>
        <p:blipFill>
          <a:blip r:embed="rId4"/>
          <a:stretch>
            <a:fillRect/>
          </a:stretch>
        </p:blipFill>
        <p:spPr>
          <a:xfrm>
            <a:off x="5210175" y="1438275"/>
            <a:ext cx="3762375" cy="2114550"/>
          </a:xfrm>
          <a:prstGeom prst="rect">
            <a:avLst/>
          </a:prstGeom>
        </p:spPr>
      </p:pic>
      <p:pic>
        <p:nvPicPr>
          <p:cNvPr id="10" name="图片 9"/>
          <p:cNvPicPr/>
          <p:nvPr/>
        </p:nvPicPr>
        <p:blipFill>
          <a:blip r:embed="rId5"/>
          <a:stretch>
            <a:fillRect/>
          </a:stretch>
        </p:blipFill>
        <p:spPr>
          <a:xfrm>
            <a:off x="4224020" y="1581150"/>
            <a:ext cx="2009775" cy="151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文本框 104"/>
          <p:cNvSpPr txBox="1"/>
          <p:nvPr/>
        </p:nvSpPr>
        <p:spPr>
          <a:xfrm>
            <a:off x="1388745" y="1128395"/>
            <a:ext cx="6366510" cy="30460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sz="3200" b="1">
                <a:solidFill>
                  <a:srgbClr val="FFFF00"/>
                </a:solidFill>
                <a:ea typeface="宋体" panose="02010600030101010101" pitchFamily="2" charset="-122"/>
              </a:rPr>
              <a:t>       </a:t>
            </a:r>
            <a:r>
              <a:rPr lang="zh-CN" sz="3200" b="1">
                <a:solidFill>
                  <a:srgbClr val="FFFF00"/>
                </a:solidFill>
                <a:ea typeface="宋体" panose="02010600030101010101" pitchFamily="2" charset="-122"/>
              </a:rPr>
              <a:t>电路图一般是方框图，画电路图首先要明确实物图中的电流方向，其次要明确电流流经电路元件的顺序，然后按照电流流经电路元件的顺序，把电路元件用符号表示出来，就形成了电路图．</a:t>
            </a:r>
            <a:endParaRPr lang="zh-CN" altLang="en-US" sz="3200" b="1">
              <a:solidFill>
                <a:srgbClr val="FFFF00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285750" y="266700"/>
          <a:ext cx="9134475" cy="5067300"/>
          <a:chOff x="-285750" y="266700"/>
          <a:chExt cx="9134475" cy="5067300"/>
        </a:xfrm>
      </p:grpSpPr>
      <p:sp>
        <p:nvSpPr>
          <p:cNvPr id="4" name="文本框 3"/>
          <p:cNvSpPr txBox="1"/>
          <p:nvPr/>
        </p:nvSpPr>
        <p:spPr>
          <a:xfrm>
            <a:off x="838200" y="427990"/>
            <a:ext cx="8077200" cy="53848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8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请画出以下电路的电路图。</a:t>
            </a:r>
          </a:p>
        </p:txBody>
      </p:sp>
      <p:pic>
        <p:nvPicPr>
          <p:cNvPr id="5" name="图片 4"/>
          <p:cNvPicPr/>
          <p:nvPr/>
        </p:nvPicPr>
        <p:blipFill>
          <a:blip r:embed="rId2"/>
          <a:stretch>
            <a:fillRect/>
          </a:stretch>
        </p:blipFill>
        <p:spPr>
          <a:xfrm>
            <a:off x="1247775" y="3238500"/>
            <a:ext cx="2737485" cy="1752600"/>
          </a:xfrm>
          <a:prstGeom prst="rect">
            <a:avLst/>
          </a:prstGeom>
        </p:spPr>
      </p:pic>
      <p:pic>
        <p:nvPicPr>
          <p:cNvPr id="6" name="图片 5"/>
          <p:cNvPicPr/>
          <p:nvPr/>
        </p:nvPicPr>
        <p:blipFill>
          <a:blip r:embed="rId3"/>
          <a:stretch>
            <a:fillRect/>
          </a:stretch>
        </p:blipFill>
        <p:spPr>
          <a:xfrm>
            <a:off x="5200650" y="3238500"/>
            <a:ext cx="2438400" cy="1819275"/>
          </a:xfrm>
          <a:prstGeom prst="rect">
            <a:avLst/>
          </a:prstGeom>
        </p:spPr>
      </p:pic>
      <p:pic>
        <p:nvPicPr>
          <p:cNvPr id="7" name="图片 6"/>
          <p:cNvPicPr/>
          <p:nvPr/>
        </p:nvPicPr>
        <p:blipFill>
          <a:blip r:embed="rId4"/>
          <a:stretch>
            <a:fillRect/>
          </a:stretch>
        </p:blipFill>
        <p:spPr>
          <a:xfrm>
            <a:off x="4905375" y="1809750"/>
            <a:ext cx="3028950" cy="1695450"/>
          </a:xfrm>
          <a:prstGeom prst="rect">
            <a:avLst/>
          </a:prstGeom>
        </p:spPr>
      </p:pic>
      <p:pic>
        <p:nvPicPr>
          <p:cNvPr id="8" name="图片 7"/>
          <p:cNvPicPr/>
          <p:nvPr/>
        </p:nvPicPr>
        <p:blipFill>
          <a:blip r:embed="rId5"/>
          <a:stretch>
            <a:fillRect/>
          </a:stretch>
        </p:blipFill>
        <p:spPr>
          <a:xfrm>
            <a:off x="3648075" y="876300"/>
            <a:ext cx="3009900" cy="1666875"/>
          </a:xfrm>
          <a:prstGeom prst="rect">
            <a:avLst/>
          </a:prstGeom>
        </p:spPr>
      </p:pic>
      <p:pic>
        <p:nvPicPr>
          <p:cNvPr id="9" name="图片 8"/>
          <p:cNvPicPr/>
          <p:nvPr/>
        </p:nvPicPr>
        <p:blipFill>
          <a:blip r:embed="rId6"/>
          <a:stretch>
            <a:fillRect/>
          </a:stretch>
        </p:blipFill>
        <p:spPr>
          <a:xfrm>
            <a:off x="6638925" y="1323975"/>
            <a:ext cx="1171575" cy="1076325"/>
          </a:xfrm>
          <a:prstGeom prst="rect">
            <a:avLst/>
          </a:prstGeom>
        </p:spPr>
      </p:pic>
      <p:pic>
        <p:nvPicPr>
          <p:cNvPr id="10" name="图片 9"/>
          <p:cNvPicPr/>
          <p:nvPr/>
        </p:nvPicPr>
        <p:blipFill>
          <a:blip r:embed="rId7"/>
          <a:stretch>
            <a:fillRect/>
          </a:stretch>
        </p:blipFill>
        <p:spPr>
          <a:xfrm>
            <a:off x="4238625" y="1685925"/>
            <a:ext cx="3562350" cy="1209675"/>
          </a:xfrm>
          <a:prstGeom prst="rect">
            <a:avLst/>
          </a:prstGeom>
        </p:spPr>
      </p:pic>
      <p:pic>
        <p:nvPicPr>
          <p:cNvPr id="11" name="图片 10"/>
          <p:cNvPicPr/>
          <p:nvPr/>
        </p:nvPicPr>
        <p:blipFill>
          <a:blip r:embed="rId8"/>
          <a:stretch>
            <a:fillRect/>
          </a:stretch>
        </p:blipFill>
        <p:spPr>
          <a:xfrm>
            <a:off x="1247775" y="304800"/>
            <a:ext cx="3962400" cy="2228850"/>
          </a:xfrm>
          <a:prstGeom prst="rect">
            <a:avLst/>
          </a:prstGeom>
        </p:spPr>
      </p:pic>
      <p:pic>
        <p:nvPicPr>
          <p:cNvPr id="12" name="图片 11"/>
          <p:cNvPicPr/>
          <p:nvPr/>
        </p:nvPicPr>
        <p:blipFill>
          <a:blip r:embed="rId5"/>
          <a:stretch>
            <a:fillRect/>
          </a:stretch>
        </p:blipFill>
        <p:spPr>
          <a:xfrm>
            <a:off x="1314450" y="2000250"/>
            <a:ext cx="3095625" cy="1752600"/>
          </a:xfrm>
          <a:prstGeom prst="rect">
            <a:avLst/>
          </a:prstGeom>
        </p:spPr>
      </p:pic>
      <p:pic>
        <p:nvPicPr>
          <p:cNvPr id="13" name="图片 12"/>
          <p:cNvPicPr/>
          <p:nvPr/>
        </p:nvPicPr>
        <p:blipFill>
          <a:blip r:embed="rId4"/>
          <a:stretch>
            <a:fillRect/>
          </a:stretch>
        </p:blipFill>
        <p:spPr>
          <a:xfrm>
            <a:off x="-264160" y="819150"/>
            <a:ext cx="3152775" cy="1781175"/>
          </a:xfrm>
          <a:prstGeom prst="rect">
            <a:avLst/>
          </a:prstGeom>
        </p:spPr>
      </p:pic>
      <p:pic>
        <p:nvPicPr>
          <p:cNvPr id="14" name="图片 13"/>
          <p:cNvPicPr/>
          <p:nvPr/>
        </p:nvPicPr>
        <p:blipFill>
          <a:blip r:embed="rId9"/>
          <a:stretch>
            <a:fillRect/>
          </a:stretch>
        </p:blipFill>
        <p:spPr>
          <a:xfrm>
            <a:off x="838200" y="1533525"/>
            <a:ext cx="3086100" cy="1495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042" name="Text Box 114"/>
          <p:cNvSpPr txBox="1"/>
          <p:nvPr/>
        </p:nvSpPr>
        <p:spPr>
          <a:xfrm>
            <a:off x="517446" y="654844"/>
            <a:ext cx="527685" cy="133794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7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实</a:t>
            </a:r>
          </a:p>
          <a:p>
            <a:r>
              <a:rPr lang="zh-CN" altLang="en-US" sz="27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物</a:t>
            </a:r>
          </a:p>
          <a:p>
            <a:r>
              <a:rPr lang="zh-CN" altLang="en-US" sz="27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图</a:t>
            </a:r>
          </a:p>
        </p:txBody>
      </p:sp>
      <p:sp>
        <p:nvSpPr>
          <p:cNvPr id="125043" name="Text Box 115"/>
          <p:cNvSpPr txBox="1"/>
          <p:nvPr/>
        </p:nvSpPr>
        <p:spPr>
          <a:xfrm>
            <a:off x="517446" y="3088958"/>
            <a:ext cx="565785" cy="1476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0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电</a:t>
            </a:r>
          </a:p>
          <a:p>
            <a:r>
              <a:rPr lang="zh-CN" altLang="en-US" sz="30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路</a:t>
            </a:r>
          </a:p>
          <a:p>
            <a:r>
              <a:rPr lang="zh-CN" altLang="en-US" sz="30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图</a:t>
            </a:r>
          </a:p>
        </p:txBody>
      </p:sp>
      <p:pic>
        <p:nvPicPr>
          <p:cNvPr id="3" name="图片 2" descr="1"/>
          <p:cNvPicPr>
            <a:picLocks noChangeAspect="1"/>
          </p:cNvPicPr>
          <p:nvPr/>
        </p:nvPicPr>
        <p:blipFill>
          <a:blip r:embed="rId2"/>
          <a:srcRect l="21004" t="22099" r="28883" b="19294"/>
          <a:stretch>
            <a:fillRect/>
          </a:stretch>
        </p:blipFill>
        <p:spPr>
          <a:xfrm>
            <a:off x="1553528" y="273368"/>
            <a:ext cx="3780473" cy="226837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1615" y="2692718"/>
            <a:ext cx="3904298" cy="224551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8801" y="273368"/>
            <a:ext cx="3171825" cy="225742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8801" y="2771775"/>
            <a:ext cx="3171825" cy="208740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9134475" cy="4772025"/>
          <a:chOff x="381000" y="266700"/>
          <a:chExt cx="9134475" cy="4772025"/>
        </a:xfrm>
      </p:grpSpPr>
      <p:sp>
        <p:nvSpPr>
          <p:cNvPr id="3" name="文本框 2"/>
          <p:cNvSpPr txBox="1"/>
          <p:nvPr/>
        </p:nvSpPr>
        <p:spPr>
          <a:xfrm>
            <a:off x="188595" y="0"/>
            <a:ext cx="1208405" cy="7689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4000" b="1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总结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330450" y="485775"/>
            <a:ext cx="6353175" cy="46164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形成：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330450" y="1133475"/>
            <a:ext cx="6353175" cy="46164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方向：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330450" y="1781175"/>
            <a:ext cx="6353175" cy="46164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简单电路的组成：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330450" y="2724150"/>
            <a:ext cx="6353175" cy="46164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各元件的作用：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330450" y="3781425"/>
            <a:ext cx="6353175" cy="46164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电路图：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330450" y="4305300"/>
            <a:ext cx="6353175" cy="46164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电路的三种状态：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159125" y="3790950"/>
            <a:ext cx="5524500" cy="46164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用规定的符号表示电路连接情况的图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968750" y="2171700"/>
            <a:ext cx="4714875" cy="46164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电源：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3968750" y="2581275"/>
            <a:ext cx="4714875" cy="46164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用电器：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3968750" y="2990850"/>
            <a:ext cx="4714875" cy="46164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开关：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3968750" y="3371850"/>
            <a:ext cx="4714875" cy="46164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导线：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4807585" y="2171700"/>
            <a:ext cx="3876040" cy="4616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提供电能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5130800" y="2581275"/>
            <a:ext cx="3552825" cy="4616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消耗电能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4806950" y="2990850"/>
            <a:ext cx="3876675" cy="46164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控制电路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4806950" y="3371850"/>
            <a:ext cx="3876675" cy="46164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传输电能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3255010" y="876300"/>
            <a:ext cx="5428615" cy="4616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正电荷定向移动的方向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3255010" y="1352550"/>
            <a:ext cx="5428615" cy="4616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负电荷定向移动的反方向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4191635" y="485775"/>
            <a:ext cx="760730" cy="4616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定向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4729480" y="1781175"/>
            <a:ext cx="712470" cy="4616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电源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6847205" y="1781175"/>
            <a:ext cx="756285" cy="4616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开关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4655185" y="4305300"/>
            <a:ext cx="4028440" cy="4616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通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6847205" y="4305300"/>
            <a:ext cx="1836420" cy="4616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断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5691505" y="4305300"/>
            <a:ext cx="306070" cy="4616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短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4543425" y="4305300"/>
            <a:ext cx="3204210" cy="4616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chemeClr val="bg1">
                    <a:alpha val="100000"/>
                  </a:schemeClr>
                </a:solidFill>
                <a:latin typeface="微软雅黑" panose="020B0503020204020204" charset="-122"/>
              </a:rPr>
              <a:t>____路、____路和____路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1025525" y="1266825"/>
            <a:ext cx="371475" cy="23082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电</a:t>
            </a:r>
            <a:b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</a:b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流</a:t>
            </a:r>
            <a:b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</a:b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和</a:t>
            </a:r>
            <a:b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</a:b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电</a:t>
            </a:r>
            <a:b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</a:b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路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1682750" y="666750"/>
            <a:ext cx="380365" cy="9232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电</a:t>
            </a:r>
            <a:b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</a:b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流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1682750" y="2867025"/>
            <a:ext cx="380365" cy="9232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电</a:t>
            </a:r>
            <a:b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</a:b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路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4543425" y="1781175"/>
            <a:ext cx="4140200" cy="4616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chemeClr val="bg1">
                    <a:alpha val="100000"/>
                  </a:schemeClr>
                </a:solidFill>
                <a:latin typeface="微软雅黑" panose="020B0503020204020204" charset="-122"/>
              </a:rPr>
              <a:t>______、用电器、______和导线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3159125" y="485775"/>
            <a:ext cx="2428240" cy="4616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电荷的______移动</a:t>
            </a:r>
          </a:p>
        </p:txBody>
      </p:sp>
      <p:pic>
        <p:nvPicPr>
          <p:cNvPr id="33" name="图片 32"/>
          <p:cNvPicPr/>
          <p:nvPr/>
        </p:nvPicPr>
        <p:blipFill>
          <a:blip r:embed="rId2"/>
          <a:stretch>
            <a:fillRect/>
          </a:stretch>
        </p:blipFill>
        <p:spPr>
          <a:xfrm>
            <a:off x="3159125" y="1004570"/>
            <a:ext cx="66675" cy="809625"/>
          </a:xfrm>
          <a:prstGeom prst="rect">
            <a:avLst/>
          </a:prstGeom>
        </p:spPr>
      </p:pic>
      <p:pic>
        <p:nvPicPr>
          <p:cNvPr id="34" name="图片 33"/>
          <p:cNvPicPr/>
          <p:nvPr/>
        </p:nvPicPr>
        <p:blipFill>
          <a:blip r:embed="rId2"/>
          <a:stretch>
            <a:fillRect/>
          </a:stretch>
        </p:blipFill>
        <p:spPr>
          <a:xfrm>
            <a:off x="3797300" y="2257425"/>
            <a:ext cx="114300" cy="1419225"/>
          </a:xfrm>
          <a:prstGeom prst="rect">
            <a:avLst/>
          </a:prstGeom>
        </p:spPr>
      </p:pic>
      <p:pic>
        <p:nvPicPr>
          <p:cNvPr id="35" name="图片 34"/>
          <p:cNvPicPr/>
          <p:nvPr/>
        </p:nvPicPr>
        <p:blipFill>
          <a:blip r:embed="rId2"/>
          <a:stretch>
            <a:fillRect/>
          </a:stretch>
        </p:blipFill>
        <p:spPr>
          <a:xfrm>
            <a:off x="2082800" y="542925"/>
            <a:ext cx="76200" cy="942975"/>
          </a:xfrm>
          <a:prstGeom prst="rect">
            <a:avLst/>
          </a:prstGeom>
        </p:spPr>
      </p:pic>
      <p:pic>
        <p:nvPicPr>
          <p:cNvPr id="36" name="图片 35"/>
          <p:cNvPicPr/>
          <p:nvPr/>
        </p:nvPicPr>
        <p:blipFill>
          <a:blip r:embed="rId2"/>
          <a:stretch>
            <a:fillRect/>
          </a:stretch>
        </p:blipFill>
        <p:spPr>
          <a:xfrm>
            <a:off x="2063750" y="1905000"/>
            <a:ext cx="104775" cy="2724150"/>
          </a:xfrm>
          <a:prstGeom prst="rect">
            <a:avLst/>
          </a:prstGeom>
        </p:spPr>
      </p:pic>
      <p:pic>
        <p:nvPicPr>
          <p:cNvPr id="37" name="图片 36"/>
          <p:cNvPicPr/>
          <p:nvPr/>
        </p:nvPicPr>
        <p:blipFill>
          <a:blip r:embed="rId2"/>
          <a:stretch>
            <a:fillRect/>
          </a:stretch>
        </p:blipFill>
        <p:spPr>
          <a:xfrm>
            <a:off x="1397000" y="866775"/>
            <a:ext cx="133350" cy="2600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978025" y="1533525"/>
            <a:ext cx="5187315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>
                <a:solidFill>
                  <a:srgbClr val="FFFF00"/>
                </a:solidFill>
              </a:rPr>
              <a:t>完成课本</a:t>
            </a:r>
          </a:p>
          <a:p>
            <a:r>
              <a:rPr lang="en-US" altLang="zh-CN" sz="4400" b="1">
                <a:solidFill>
                  <a:srgbClr val="FFFF00"/>
                </a:solidFill>
              </a:rPr>
              <a:t>P66——67</a:t>
            </a:r>
            <a:r>
              <a:rPr lang="zh-CN" altLang="en-US" sz="4400" b="1">
                <a:solidFill>
                  <a:srgbClr val="FFFF00"/>
                </a:solidFill>
              </a:rPr>
              <a:t>课后作业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3"/>
          <p:cNvSpPr/>
          <p:nvPr/>
        </p:nvSpPr>
        <p:spPr>
          <a:xfrm>
            <a:off x="441325" y="1667510"/>
            <a:ext cx="8261350" cy="1600200"/>
          </a:xfrm>
          <a:prstGeom prst="rect">
            <a:avLst/>
          </a:prstGeom>
          <a:noFill/>
          <a:ln w="28575">
            <a:noFill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folHlink"/>
              </a:buClr>
            </a:pPr>
            <a:r>
              <a:rPr lang="en-US" altLang="zh-CN" sz="3200" b="1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</a:t>
            </a:r>
            <a:r>
              <a:rPr lang="zh-CN" altLang="en-US" sz="3200" b="1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电的应用极为广泛，它在生产生活中是如此重要</a:t>
            </a:r>
            <a:r>
              <a:rPr lang="en-US" altLang="zh-CN" sz="3200" b="1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,</a:t>
            </a:r>
            <a:r>
              <a:rPr lang="zh-CN" altLang="en-US" sz="3200" b="1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那么</a:t>
            </a:r>
            <a:r>
              <a:rPr lang="en-US" altLang="zh-CN" sz="3200" b="1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, </a:t>
            </a:r>
            <a:r>
              <a:rPr lang="zh-CN" altLang="en-US" sz="3200" b="1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电流是怎样形成的呢？电路的基本构成是怎样的？</a:t>
            </a:r>
          </a:p>
        </p:txBody>
      </p:sp>
      <p:pic>
        <p:nvPicPr>
          <p:cNvPr id="4101" name="图片 4100" descr="200905131724092492"/>
          <p:cNvPicPr>
            <a:picLocks noChangeAspect="1"/>
          </p:cNvPicPr>
          <p:nvPr/>
        </p:nvPicPr>
        <p:blipFill>
          <a:blip r:embed="rId2"/>
          <a:srcRect l="2962" t="10098" r="2549" b="10568"/>
          <a:stretch>
            <a:fillRect/>
          </a:stretch>
        </p:blipFill>
        <p:spPr>
          <a:xfrm>
            <a:off x="1833880" y="167640"/>
            <a:ext cx="2435225" cy="1463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9" name="图片 4098" descr="1150017218654"/>
          <p:cNvPicPr>
            <a:picLocks noChangeAspect="1"/>
          </p:cNvPicPr>
          <p:nvPr/>
        </p:nvPicPr>
        <p:blipFill>
          <a:blip r:embed="rId3"/>
          <a:srcRect b="2571"/>
          <a:stretch>
            <a:fillRect/>
          </a:stretch>
        </p:blipFill>
        <p:spPr>
          <a:xfrm>
            <a:off x="5107305" y="192405"/>
            <a:ext cx="2052320" cy="14389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415" y="2792730"/>
            <a:ext cx="2183130" cy="218313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rcRect r="42440" b="59130"/>
          <a:stretch>
            <a:fillRect/>
          </a:stretch>
        </p:blipFill>
        <p:spPr>
          <a:xfrm>
            <a:off x="441325" y="3267710"/>
            <a:ext cx="2741295" cy="161163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rcRect t="44525" r="51507"/>
          <a:stretch>
            <a:fillRect/>
          </a:stretch>
        </p:blipFill>
        <p:spPr>
          <a:xfrm>
            <a:off x="3672840" y="3221990"/>
            <a:ext cx="1798320" cy="170370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9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354" name="Group 23"/>
          <p:cNvGrpSpPr/>
          <p:nvPr/>
        </p:nvGrpSpPr>
        <p:grpSpPr>
          <a:xfrm>
            <a:off x="242411" y="1797526"/>
            <a:ext cx="4819174" cy="2921183"/>
            <a:chOff x="0" y="0"/>
            <a:chExt cx="3719" cy="2209"/>
          </a:xfrm>
        </p:grpSpPr>
        <p:pic>
          <p:nvPicPr>
            <p:cNvPr id="100356" name="Picture 10" descr="H:\2\人教教参资源\九\图\电池组.JPG"/>
            <p:cNvPicPr preferRelativeResize="0"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2" y="0"/>
              <a:ext cx="1329" cy="52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0357" name="AutoShape 26"/>
            <p:cNvSpPr/>
            <p:nvPr/>
          </p:nvSpPr>
          <p:spPr>
            <a:xfrm>
              <a:off x="0" y="0"/>
              <a:ext cx="3719" cy="2154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</a:ln>
          </p:spPr>
          <p:txBody>
            <a:bodyPr wrap="none" anchor="ctr"/>
            <a:lstStyle/>
            <a:p>
              <a:endParaRPr sz="1350" dirty="0">
                <a:latin typeface="Comic Sans MS" panose="030F0702030302020204" pitchFamily="66" charset="0"/>
              </a:endParaRPr>
            </a:p>
          </p:txBody>
        </p:sp>
        <p:pic>
          <p:nvPicPr>
            <p:cNvPr id="100358" name="图片 7" descr="导线.jpg"/>
            <p:cNvPicPr>
              <a:picLocks noChangeAspect="1"/>
            </p:cNvPicPr>
            <p:nvPr/>
          </p:nvPicPr>
          <p:blipFill>
            <a:blip r:embed="rId3">
              <a:lum bright="29999" contrast="30000"/>
            </a:blip>
            <a:srcRect t="15977" b="12196"/>
            <a:stretch>
              <a:fillRect/>
            </a:stretch>
          </p:blipFill>
          <p:spPr>
            <a:xfrm>
              <a:off x="302" y="814"/>
              <a:ext cx="1170" cy="139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0359" name="Picture 3" descr="H:\2\人教教参资源\九\图\铡刀开关.JPG"/>
            <p:cNvPicPr preferRelativeResize="0"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53" y="1377"/>
              <a:ext cx="1217" cy="777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3" name="Group 29"/>
          <p:cNvGrpSpPr/>
          <p:nvPr/>
        </p:nvGrpSpPr>
        <p:grpSpPr>
          <a:xfrm>
            <a:off x="5263722" y="3314732"/>
            <a:ext cx="2315688" cy="1520634"/>
            <a:chOff x="2" y="11"/>
            <a:chExt cx="1907" cy="899"/>
          </a:xfrm>
        </p:grpSpPr>
        <p:pic>
          <p:nvPicPr>
            <p:cNvPr id="100361" name="Picture 10" descr="H:\2\人教教参资源\九\图\电池组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8" y="320"/>
              <a:ext cx="1497" cy="59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0362" name="Freeform 18"/>
            <p:cNvSpPr/>
            <p:nvPr/>
          </p:nvSpPr>
          <p:spPr>
            <a:xfrm rot="20929425">
              <a:off x="2" y="11"/>
              <a:ext cx="1907" cy="768"/>
            </a:xfrm>
            <a:custGeom>
              <a:avLst/>
              <a:gdLst>
                <a:gd name="txL" fmla="*/ 0 w 2086"/>
                <a:gd name="txT" fmla="*/ 0 h 831"/>
                <a:gd name="txR" fmla="*/ 2086 w 2086"/>
                <a:gd name="txB" fmla="*/ 831 h 831"/>
              </a:gdLst>
              <a:ahLst/>
              <a:cxnLst>
                <a:cxn ang="0">
                  <a:pos x="243" y="307"/>
                </a:cxn>
                <a:cxn ang="0">
                  <a:pos x="95" y="147"/>
                </a:cxn>
                <a:cxn ang="0">
                  <a:pos x="801" y="6"/>
                </a:cxn>
                <a:cxn ang="0">
                  <a:pos x="1620" y="193"/>
                </a:cxn>
                <a:cxn ang="0">
                  <a:pos x="1360" y="423"/>
                </a:cxn>
              </a:cxnLst>
              <a:rect l="txL" t="txT" r="txR" b="txB"/>
              <a:pathLst>
                <a:path w="2086" h="831">
                  <a:moveTo>
                    <a:pt x="295" y="604"/>
                  </a:moveTo>
                  <a:cubicBezTo>
                    <a:pt x="147" y="494"/>
                    <a:pt x="0" y="385"/>
                    <a:pt x="113" y="287"/>
                  </a:cubicBezTo>
                  <a:cubicBezTo>
                    <a:pt x="226" y="189"/>
                    <a:pt x="665" y="0"/>
                    <a:pt x="975" y="15"/>
                  </a:cubicBezTo>
                  <a:cubicBezTo>
                    <a:pt x="1285" y="30"/>
                    <a:pt x="1860" y="241"/>
                    <a:pt x="1973" y="377"/>
                  </a:cubicBezTo>
                  <a:cubicBezTo>
                    <a:pt x="2086" y="513"/>
                    <a:pt x="1870" y="672"/>
                    <a:pt x="1655" y="831"/>
                  </a:cubicBezTo>
                </a:path>
              </a:pathLst>
            </a:custGeom>
            <a:noFill/>
            <a:ln w="38100" cap="flat" cmpd="sng">
              <a:solidFill>
                <a:srgbClr val="FF0000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/>
            </a:p>
          </p:txBody>
        </p:sp>
      </p:grpSp>
      <p:sp>
        <p:nvSpPr>
          <p:cNvPr id="100363" name="TextBox 5"/>
          <p:cNvSpPr/>
          <p:nvPr/>
        </p:nvSpPr>
        <p:spPr>
          <a:xfrm>
            <a:off x="4471035" y="1475105"/>
            <a:ext cx="4493895" cy="1926740"/>
          </a:xfrm>
          <a:prstGeom prst="roundRect">
            <a:avLst>
              <a:gd name="adj" fmla="val 16667"/>
            </a:avLst>
          </a:prstGeom>
          <a:noFill/>
          <a:ln w="28575">
            <a:noFill/>
          </a:ln>
        </p:spPr>
        <p:txBody>
          <a:bodyPr wrap="square" lIns="13500" tIns="8100" rIns="13500" bIns="8100">
            <a:spAutoFit/>
          </a:bodyPr>
          <a:lstStyle/>
          <a:p>
            <a:pPr algn="l">
              <a:lnSpc>
                <a:spcPct val="100000"/>
              </a:lnSpc>
            </a:pPr>
            <a:r>
              <a:rPr lang="zh-CN" altLang="en-US" sz="2800" b="1" dirty="0">
                <a:solidFill>
                  <a:srgbClr val="FFFF00"/>
                </a:solidFill>
                <a:latin typeface="宋体" panose="02010600030101010101" pitchFamily="2" charset="-122"/>
              </a:rPr>
              <a:t>提示：</a:t>
            </a:r>
            <a:r>
              <a:rPr lang="en-US" altLang="zh-CN" sz="2800" b="1" dirty="0">
                <a:solidFill>
                  <a:srgbClr val="FFFF00"/>
                </a:solidFill>
                <a:latin typeface="宋体" panose="02010600030101010101" pitchFamily="2" charset="-122"/>
              </a:rPr>
              <a:t>1</a:t>
            </a:r>
            <a:r>
              <a:rPr lang="zh-CN" altLang="en-US" sz="2800" b="1" dirty="0">
                <a:solidFill>
                  <a:srgbClr val="FFFF00"/>
                </a:solidFill>
                <a:latin typeface="宋体" panose="02010600030101010101" pitchFamily="2" charset="-122"/>
              </a:rPr>
              <a:t>、</a:t>
            </a:r>
            <a:r>
              <a:rPr lang="zh-CN" altLang="en-US" sz="2800" b="1" dirty="0">
                <a:solidFill>
                  <a:srgbClr val="FFFF00"/>
                </a:solidFill>
                <a:sym typeface="+mn-ea"/>
              </a:rPr>
              <a:t>连接电路时，开关一定要处于断开状态。</a:t>
            </a:r>
          </a:p>
          <a:p>
            <a:pPr algn="l">
              <a:lnSpc>
                <a:spcPct val="100000"/>
              </a:lnSpc>
            </a:pPr>
            <a:r>
              <a:rPr lang="en-US" altLang="zh-CN" sz="2800" b="1" dirty="0">
                <a:solidFill>
                  <a:srgbClr val="FFFF00"/>
                </a:solidFill>
                <a:sym typeface="+mn-ea"/>
              </a:rPr>
              <a:t>2</a:t>
            </a:r>
            <a:r>
              <a:rPr lang="zh-CN" altLang="en-US" sz="2800" b="1" dirty="0">
                <a:solidFill>
                  <a:srgbClr val="FFFF00"/>
                </a:solidFill>
                <a:sym typeface="+mn-ea"/>
              </a:rPr>
              <a:t>、</a:t>
            </a:r>
            <a:r>
              <a:rPr lang="zh-CN" altLang="en-US" sz="2800" b="1" dirty="0">
                <a:solidFill>
                  <a:srgbClr val="FFFF00"/>
                </a:solidFill>
                <a:latin typeface="宋体" panose="02010600030101010101" pitchFamily="2" charset="-122"/>
              </a:rPr>
              <a:t>不能把电池的两端用导线直接连在一起。</a:t>
            </a:r>
          </a:p>
        </p:txBody>
      </p:sp>
      <p:grpSp>
        <p:nvGrpSpPr>
          <p:cNvPr id="4" name="Group 33"/>
          <p:cNvGrpSpPr/>
          <p:nvPr/>
        </p:nvGrpSpPr>
        <p:grpSpPr>
          <a:xfrm>
            <a:off x="7906385" y="3966210"/>
            <a:ext cx="605790" cy="741045"/>
            <a:chOff x="0" y="0"/>
            <a:chExt cx="1406" cy="862"/>
          </a:xfrm>
        </p:grpSpPr>
        <p:sp>
          <p:nvSpPr>
            <p:cNvPr id="100365" name="Line 34"/>
            <p:cNvSpPr/>
            <p:nvPr/>
          </p:nvSpPr>
          <p:spPr>
            <a:xfrm>
              <a:off x="0" y="0"/>
              <a:ext cx="1406" cy="862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0366" name="Line 35"/>
            <p:cNvSpPr/>
            <p:nvPr/>
          </p:nvSpPr>
          <p:spPr>
            <a:xfrm flipH="1">
              <a:off x="0" y="0"/>
              <a:ext cx="1406" cy="862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100367" name="Rectangle 38"/>
          <p:cNvSpPr/>
          <p:nvPr/>
        </p:nvSpPr>
        <p:spPr>
          <a:xfrm>
            <a:off x="395605" y="922020"/>
            <a:ext cx="6177439" cy="5530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zh-CN" altLang="en-US" sz="3000" b="1" dirty="0">
                <a:solidFill>
                  <a:schemeClr val="bg1"/>
                </a:solidFill>
                <a:latin typeface="Comic Sans MS" panose="030F0702030302020204" pitchFamily="66" charset="0"/>
              </a:rPr>
              <a:t>实验</a:t>
            </a:r>
            <a:r>
              <a:rPr lang="en-US" altLang="zh-CN" sz="3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1</a:t>
            </a:r>
            <a:r>
              <a:rPr lang="zh-CN" altLang="en-US" sz="3000" b="1" dirty="0">
                <a:solidFill>
                  <a:schemeClr val="bg1"/>
                </a:solidFill>
                <a:latin typeface="Comic Sans MS" panose="030F0702030302020204" pitchFamily="66" charset="0"/>
              </a:rPr>
              <a:t>：怎样使小灯泡持续发光？</a:t>
            </a:r>
          </a:p>
        </p:txBody>
      </p:sp>
      <p:grpSp>
        <p:nvGrpSpPr>
          <p:cNvPr id="100368" name="Group 39"/>
          <p:cNvGrpSpPr/>
          <p:nvPr/>
        </p:nvGrpSpPr>
        <p:grpSpPr>
          <a:xfrm>
            <a:off x="339090" y="252095"/>
            <a:ext cx="2100739" cy="576263"/>
            <a:chOff x="0" y="0"/>
            <a:chExt cx="2231" cy="553"/>
          </a:xfrm>
        </p:grpSpPr>
        <p:pic>
          <p:nvPicPr>
            <p:cNvPr id="100369" name="圆角矩形 1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0" y="0"/>
              <a:ext cx="2231" cy="55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0370" name="Text Box 41"/>
            <p:cNvSpPr txBox="1"/>
            <p:nvPr/>
          </p:nvSpPr>
          <p:spPr>
            <a:xfrm>
              <a:off x="60" y="78"/>
              <a:ext cx="2116" cy="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algn="ctr"/>
              <a:r>
                <a:rPr lang="zh-CN" altLang="en-US" sz="3000" b="1" dirty="0">
                  <a:solidFill>
                    <a:srgbClr val="FFFFFF"/>
                  </a:solidFill>
                  <a:latin typeface="宋体" panose="02010600030101010101" pitchFamily="2" charset="-122"/>
                </a:rPr>
                <a:t>想想做做</a:t>
              </a:r>
            </a:p>
          </p:txBody>
        </p:sp>
      </p:grpSp>
      <p:pic>
        <p:nvPicPr>
          <p:cNvPr id="2" name="Picture 5" descr="H:\2\人教教参资源\九\图\小灯泡.JPG"/>
          <p:cNvPicPr preferRelativeResize="0"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3903" y="1886202"/>
            <a:ext cx="1770961" cy="1260689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6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64185" y="3187700"/>
            <a:ext cx="8216265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sym typeface="+mn-ea"/>
              </a:rPr>
              <a:t>1</a:t>
            </a:r>
            <a:r>
              <a:rPr lang="zh-CN" altLang="en-US" sz="3200" b="1" dirty="0">
                <a:solidFill>
                  <a:schemeClr val="bg1"/>
                </a:solidFill>
                <a:sym typeface="+mn-ea"/>
              </a:rPr>
              <a:t>、注意观察你连接的电路有几个电路元件组成，如何连接的？</a:t>
            </a:r>
            <a:endParaRPr lang="zh-CN" altLang="en-US" sz="3200" b="1" dirty="0">
              <a:solidFill>
                <a:schemeClr val="bg1"/>
              </a:solidFill>
            </a:endParaRPr>
          </a:p>
          <a:p>
            <a:r>
              <a:rPr lang="en-US" altLang="zh-CN" sz="3200" b="1" dirty="0">
                <a:solidFill>
                  <a:schemeClr val="bg1"/>
                </a:solidFill>
                <a:sym typeface="+mn-ea"/>
              </a:rPr>
              <a:t>2</a:t>
            </a:r>
            <a:r>
              <a:rPr lang="zh-CN" altLang="en-US" sz="3200" b="1" dirty="0">
                <a:solidFill>
                  <a:schemeClr val="bg1"/>
                </a:solidFill>
                <a:sym typeface="+mn-ea"/>
              </a:rPr>
              <a:t>、思考并讨论小灯泡为什么会亮？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1648460" y="825500"/>
            <a:ext cx="4714240" cy="2127250"/>
            <a:chOff x="2596" y="1300"/>
            <a:chExt cx="7424" cy="3350"/>
          </a:xfrm>
        </p:grpSpPr>
        <p:pic>
          <p:nvPicPr>
            <p:cNvPr id="100355" name="Picture 5" descr="H:\2\人教教参资源\九\图\小灯泡.JPG"/>
            <p:cNvPicPr preferRelativeResize="0"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736" y="1300"/>
              <a:ext cx="2105" cy="1499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102403" name="Group 3"/>
            <p:cNvGrpSpPr/>
            <p:nvPr/>
          </p:nvGrpSpPr>
          <p:grpSpPr>
            <a:xfrm>
              <a:off x="2596" y="1300"/>
              <a:ext cx="7425" cy="3350"/>
              <a:chOff x="0" y="182"/>
              <a:chExt cx="2970" cy="1340"/>
            </a:xfrm>
          </p:grpSpPr>
          <p:pic>
            <p:nvPicPr>
              <p:cNvPr id="102404" name="Picture 10" descr="H:\2\人教教参资源\九\图\电池组.JP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4" y="182"/>
                <a:ext cx="1329" cy="524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02405" name="Picture 3" descr="H:\2\人教教参资源\九\图\铡刀开关.JP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61" y="908"/>
                <a:ext cx="962" cy="614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02407" name="任意多边形 10"/>
              <p:cNvSpPr/>
              <p:nvPr/>
            </p:nvSpPr>
            <p:spPr>
              <a:xfrm>
                <a:off x="0" y="500"/>
                <a:ext cx="1588" cy="839"/>
              </a:xfrm>
              <a:custGeom>
                <a:avLst/>
                <a:gdLst>
                  <a:gd name="txL" fmla="*/ 0 w 1179285"/>
                  <a:gd name="txT" fmla="*/ 0 h 1709057"/>
                  <a:gd name="txR" fmla="*/ 1179285 w 1179285"/>
                  <a:gd name="txB" fmla="*/ 1709057 h 1709057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1179285" h="1709057">
                    <a:moveTo>
                      <a:pt x="1179285" y="1709057"/>
                    </a:moveTo>
                    <a:cubicBezTo>
                      <a:pt x="756556" y="1334407"/>
                      <a:pt x="333828" y="959757"/>
                      <a:pt x="166914" y="674914"/>
                    </a:cubicBezTo>
                    <a:cubicBezTo>
                      <a:pt x="0" y="390071"/>
                      <a:pt x="88900" y="195035"/>
                      <a:pt x="177800" y="0"/>
                    </a:cubicBezTo>
                  </a:path>
                </a:pathLst>
              </a:custGeom>
              <a:noFill/>
              <a:ln w="38100" cap="flat" cmpd="sng">
                <a:solidFill>
                  <a:srgbClr val="C00000">
                    <a:alpha val="100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3600"/>
              </a:p>
            </p:txBody>
          </p:sp>
          <p:sp>
            <p:nvSpPr>
              <p:cNvPr id="102408" name="任意多边形 12"/>
              <p:cNvSpPr/>
              <p:nvPr/>
            </p:nvSpPr>
            <p:spPr>
              <a:xfrm rot="502281">
                <a:off x="2198" y="545"/>
                <a:ext cx="772" cy="856"/>
              </a:xfrm>
              <a:custGeom>
                <a:avLst/>
                <a:gdLst>
                  <a:gd name="txL" fmla="*/ 0 w 945243"/>
                  <a:gd name="txT" fmla="*/ 0 h 1774372"/>
                  <a:gd name="txR" fmla="*/ 945243 w 945243"/>
                  <a:gd name="txB" fmla="*/ 1774372 h 1774372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945243" h="1774372">
                    <a:moveTo>
                      <a:pt x="642257" y="0"/>
                    </a:moveTo>
                    <a:cubicBezTo>
                      <a:pt x="793750" y="456293"/>
                      <a:pt x="945243" y="912586"/>
                      <a:pt x="838200" y="1208315"/>
                    </a:cubicBezTo>
                    <a:cubicBezTo>
                      <a:pt x="731157" y="1504044"/>
                      <a:pt x="0" y="1774372"/>
                      <a:pt x="0" y="1774372"/>
                    </a:cubicBezTo>
                  </a:path>
                </a:pathLst>
              </a:custGeom>
              <a:noFill/>
              <a:ln w="38100" cap="flat" cmpd="sng">
                <a:solidFill>
                  <a:srgbClr val="00B0F0">
                    <a:alpha val="100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3600"/>
              </a:p>
            </p:txBody>
          </p:sp>
          <p:sp>
            <p:nvSpPr>
              <p:cNvPr id="102409" name="任意多边形 11"/>
              <p:cNvSpPr/>
              <p:nvPr/>
            </p:nvSpPr>
            <p:spPr>
              <a:xfrm rot="-137307">
                <a:off x="1330" y="372"/>
                <a:ext cx="875" cy="236"/>
              </a:xfrm>
              <a:custGeom>
                <a:avLst/>
                <a:gdLst>
                  <a:gd name="txL" fmla="*/ 0 w 1415143"/>
                  <a:gd name="txT" fmla="*/ 0 h 317500"/>
                  <a:gd name="txR" fmla="*/ 1415143 w 1415143"/>
                  <a:gd name="txB" fmla="*/ 317500 h 317500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1415143" h="317500">
                    <a:moveTo>
                      <a:pt x="0" y="175986"/>
                    </a:moveTo>
                    <a:cubicBezTo>
                      <a:pt x="295729" y="87993"/>
                      <a:pt x="591458" y="0"/>
                      <a:pt x="827315" y="23586"/>
                    </a:cubicBezTo>
                    <a:cubicBezTo>
                      <a:pt x="1063172" y="47172"/>
                      <a:pt x="1239157" y="182336"/>
                      <a:pt x="1415143" y="317500"/>
                    </a:cubicBezTo>
                  </a:path>
                </a:pathLst>
              </a:custGeom>
              <a:noFill/>
              <a:ln w="38100" cap="flat" cmpd="sng">
                <a:solidFill>
                  <a:srgbClr val="00B0F0">
                    <a:alpha val="100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3600"/>
              </a:p>
            </p:txBody>
          </p:sp>
        </p:grpSp>
      </p:grp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147570" y="1673225"/>
            <a:ext cx="4714240" cy="2127250"/>
            <a:chOff x="2596" y="1300"/>
            <a:chExt cx="7424" cy="3350"/>
          </a:xfrm>
        </p:grpSpPr>
        <p:pic>
          <p:nvPicPr>
            <p:cNvPr id="100355" name="Picture 5" descr="H:\2\人教教参资源\九\图\小灯泡.JPG"/>
            <p:cNvPicPr preferRelativeResize="0"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736" y="1300"/>
              <a:ext cx="2105" cy="1499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2" name="Group 3"/>
            <p:cNvGrpSpPr/>
            <p:nvPr/>
          </p:nvGrpSpPr>
          <p:grpSpPr>
            <a:xfrm>
              <a:off x="2596" y="1300"/>
              <a:ext cx="7425" cy="3350"/>
              <a:chOff x="0" y="182"/>
              <a:chExt cx="2970" cy="1340"/>
            </a:xfrm>
          </p:grpSpPr>
          <p:pic>
            <p:nvPicPr>
              <p:cNvPr id="4" name="Picture 10" descr="H:\2\人教教参资源\九\图\电池组.JP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4" y="182"/>
                <a:ext cx="1329" cy="524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5" name="Picture 3" descr="H:\2\人教教参资源\九\图\铡刀开关.JP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61" y="908"/>
                <a:ext cx="962" cy="614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6" name="任意多边形 10"/>
              <p:cNvSpPr/>
              <p:nvPr/>
            </p:nvSpPr>
            <p:spPr>
              <a:xfrm>
                <a:off x="0" y="500"/>
                <a:ext cx="1588" cy="839"/>
              </a:xfrm>
              <a:custGeom>
                <a:avLst/>
                <a:gdLst>
                  <a:gd name="txL" fmla="*/ 0 w 1179285"/>
                  <a:gd name="txT" fmla="*/ 0 h 1709057"/>
                  <a:gd name="txR" fmla="*/ 1179285 w 1179285"/>
                  <a:gd name="txB" fmla="*/ 1709057 h 1709057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1179285" h="1709057">
                    <a:moveTo>
                      <a:pt x="1179285" y="1709057"/>
                    </a:moveTo>
                    <a:cubicBezTo>
                      <a:pt x="756556" y="1334407"/>
                      <a:pt x="333828" y="959757"/>
                      <a:pt x="166914" y="674914"/>
                    </a:cubicBezTo>
                    <a:cubicBezTo>
                      <a:pt x="0" y="390071"/>
                      <a:pt x="88900" y="195035"/>
                      <a:pt x="177800" y="0"/>
                    </a:cubicBezTo>
                  </a:path>
                </a:pathLst>
              </a:custGeom>
              <a:noFill/>
              <a:ln w="38100" cap="flat" cmpd="sng">
                <a:solidFill>
                  <a:srgbClr val="FF0000">
                    <a:alpha val="100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3600"/>
              </a:p>
            </p:txBody>
          </p:sp>
          <p:sp>
            <p:nvSpPr>
              <p:cNvPr id="7" name="任意多边形 12"/>
              <p:cNvSpPr/>
              <p:nvPr/>
            </p:nvSpPr>
            <p:spPr>
              <a:xfrm rot="502281">
                <a:off x="2198" y="545"/>
                <a:ext cx="772" cy="856"/>
              </a:xfrm>
              <a:custGeom>
                <a:avLst/>
                <a:gdLst>
                  <a:gd name="txL" fmla="*/ 0 w 945243"/>
                  <a:gd name="txT" fmla="*/ 0 h 1774372"/>
                  <a:gd name="txR" fmla="*/ 945243 w 945243"/>
                  <a:gd name="txB" fmla="*/ 1774372 h 1774372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945243" h="1774372">
                    <a:moveTo>
                      <a:pt x="642257" y="0"/>
                    </a:moveTo>
                    <a:cubicBezTo>
                      <a:pt x="793750" y="456293"/>
                      <a:pt x="945243" y="912586"/>
                      <a:pt x="838200" y="1208315"/>
                    </a:cubicBezTo>
                    <a:cubicBezTo>
                      <a:pt x="731157" y="1504044"/>
                      <a:pt x="0" y="1774372"/>
                      <a:pt x="0" y="1774372"/>
                    </a:cubicBezTo>
                  </a:path>
                </a:pathLst>
              </a:custGeom>
              <a:noFill/>
              <a:ln w="38100" cap="flat" cmpd="sng">
                <a:solidFill>
                  <a:srgbClr val="FF0000">
                    <a:alpha val="100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3600"/>
              </a:p>
            </p:txBody>
          </p:sp>
          <p:sp>
            <p:nvSpPr>
              <p:cNvPr id="8" name="任意多边形 11"/>
              <p:cNvSpPr/>
              <p:nvPr/>
            </p:nvSpPr>
            <p:spPr>
              <a:xfrm rot="-137307">
                <a:off x="1330" y="372"/>
                <a:ext cx="875" cy="236"/>
              </a:xfrm>
              <a:custGeom>
                <a:avLst/>
                <a:gdLst>
                  <a:gd name="txL" fmla="*/ 0 w 1415143"/>
                  <a:gd name="txT" fmla="*/ 0 h 317500"/>
                  <a:gd name="txR" fmla="*/ 1415143 w 1415143"/>
                  <a:gd name="txB" fmla="*/ 317500 h 317500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1415143" h="317500">
                    <a:moveTo>
                      <a:pt x="0" y="175986"/>
                    </a:moveTo>
                    <a:cubicBezTo>
                      <a:pt x="295729" y="87993"/>
                      <a:pt x="591458" y="0"/>
                      <a:pt x="827315" y="23586"/>
                    </a:cubicBezTo>
                    <a:cubicBezTo>
                      <a:pt x="1063172" y="47172"/>
                      <a:pt x="1239157" y="182336"/>
                      <a:pt x="1415143" y="317500"/>
                    </a:cubicBezTo>
                  </a:path>
                </a:pathLst>
              </a:custGeom>
              <a:noFill/>
              <a:ln w="38100" cap="flat" cmpd="sng">
                <a:solidFill>
                  <a:srgbClr val="FF0000">
                    <a:alpha val="100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3600"/>
              </a:p>
            </p:txBody>
          </p:sp>
        </p:grpSp>
      </p:grpSp>
      <p:sp>
        <p:nvSpPr>
          <p:cNvPr id="102402" name="AutoShape 2"/>
          <p:cNvSpPr/>
          <p:nvPr/>
        </p:nvSpPr>
        <p:spPr>
          <a:xfrm>
            <a:off x="2250281" y="1006079"/>
            <a:ext cx="4427935" cy="2564606"/>
          </a:xfrm>
          <a:prstGeom prst="roundRect">
            <a:avLst>
              <a:gd name="adj" fmla="val 16667"/>
            </a:avLst>
          </a:prstGeom>
          <a:noFill/>
          <a:ln w="9525">
            <a:noFill/>
          </a:ln>
        </p:spPr>
        <p:txBody>
          <a:bodyPr wrap="none" anchor="ctr"/>
          <a:lstStyle/>
          <a:p>
            <a:endParaRPr sz="2700" dirty="0">
              <a:latin typeface="Comic Sans MS" panose="030F0702030302020204" pitchFamily="66" charset="0"/>
            </a:endParaRPr>
          </a:p>
        </p:txBody>
      </p:sp>
      <p:sp>
        <p:nvSpPr>
          <p:cNvPr id="102410" name="TextBox 18"/>
          <p:cNvSpPr/>
          <p:nvPr/>
        </p:nvSpPr>
        <p:spPr>
          <a:xfrm>
            <a:off x="452120" y="3689985"/>
            <a:ext cx="8316595" cy="1265270"/>
          </a:xfrm>
          <a:prstGeom prst="roundRect">
            <a:avLst>
              <a:gd name="adj" fmla="val 8958"/>
            </a:avLst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3000" b="1" dirty="0">
                <a:solidFill>
                  <a:schemeClr val="bg1"/>
                </a:solidFill>
                <a:latin typeface="宋体" panose="02010600030101010101" pitchFamily="2" charset="-122"/>
              </a:rPr>
              <a:t>    </a:t>
            </a:r>
            <a:r>
              <a:rPr lang="zh-CN" altLang="en-US" sz="3000" b="1" dirty="0">
                <a:solidFill>
                  <a:schemeClr val="bg1"/>
                </a:solidFill>
                <a:latin typeface="宋体" panose="02010600030101010101" pitchFamily="2" charset="-122"/>
              </a:rPr>
              <a:t>用</a:t>
            </a:r>
            <a:r>
              <a:rPr lang="zh-CN" altLang="en-US" sz="3000" b="1" dirty="0">
                <a:solidFill>
                  <a:srgbClr val="FFFF00"/>
                </a:solidFill>
                <a:latin typeface="宋体" panose="02010600030101010101" pitchFamily="2" charset="-122"/>
              </a:rPr>
              <a:t>导线</a:t>
            </a:r>
            <a:r>
              <a:rPr lang="zh-CN" altLang="en-US" sz="3000" b="1" dirty="0">
                <a:solidFill>
                  <a:schemeClr val="bg1"/>
                </a:solidFill>
                <a:latin typeface="宋体" panose="02010600030101010101" pitchFamily="2" charset="-122"/>
              </a:rPr>
              <a:t>将</a:t>
            </a:r>
            <a:r>
              <a:rPr lang="zh-CN" altLang="en-US" sz="3000" b="1" dirty="0">
                <a:solidFill>
                  <a:srgbClr val="FFFF00"/>
                </a:solidFill>
                <a:latin typeface="宋体" panose="02010600030101010101" pitchFamily="2" charset="-122"/>
              </a:rPr>
              <a:t>电源</a:t>
            </a:r>
            <a:r>
              <a:rPr lang="zh-CN" altLang="en-US" sz="3000" b="1" dirty="0">
                <a:solidFill>
                  <a:schemeClr val="bg1"/>
                </a:solidFill>
                <a:latin typeface="宋体" panose="02010600030101010101" pitchFamily="2" charset="-122"/>
              </a:rPr>
              <a:t>、</a:t>
            </a:r>
            <a:r>
              <a:rPr lang="zh-CN" altLang="en-US" sz="3000" b="1" dirty="0">
                <a:solidFill>
                  <a:srgbClr val="FFFF00"/>
                </a:solidFill>
                <a:latin typeface="宋体" panose="02010600030101010101" pitchFamily="2" charset="-122"/>
              </a:rPr>
              <a:t>用电器</a:t>
            </a:r>
            <a:r>
              <a:rPr lang="zh-CN" altLang="en-US" sz="3000" b="1" dirty="0">
                <a:solidFill>
                  <a:schemeClr val="bg1"/>
                </a:solidFill>
                <a:latin typeface="宋体" panose="02010600030101010101" pitchFamily="2" charset="-122"/>
              </a:rPr>
              <a:t>、</a:t>
            </a:r>
            <a:r>
              <a:rPr lang="zh-CN" altLang="en-US" sz="3000" b="1" dirty="0">
                <a:solidFill>
                  <a:srgbClr val="FFFF00"/>
                </a:solidFill>
                <a:latin typeface="宋体" panose="02010600030101010101" pitchFamily="2" charset="-122"/>
              </a:rPr>
              <a:t>开关</a:t>
            </a:r>
            <a:r>
              <a:rPr lang="zh-CN" altLang="en-US" sz="3000" b="1" dirty="0">
                <a:solidFill>
                  <a:schemeClr val="bg1"/>
                </a:solidFill>
                <a:latin typeface="宋体" panose="02010600030101010101" pitchFamily="2" charset="-122"/>
              </a:rPr>
              <a:t>等连接成</a:t>
            </a:r>
            <a:r>
              <a:rPr lang="zh-CN" altLang="en-US" sz="3000" b="1" dirty="0">
                <a:solidFill>
                  <a:srgbClr val="FFFF00"/>
                </a:solidFill>
                <a:latin typeface="宋体" panose="02010600030101010101" pitchFamily="2" charset="-122"/>
              </a:rPr>
              <a:t>一个电流流通的回路</a:t>
            </a:r>
            <a:r>
              <a:rPr lang="zh-CN" altLang="en-US" sz="3000" b="1" dirty="0">
                <a:solidFill>
                  <a:schemeClr val="bg1"/>
                </a:solidFill>
                <a:latin typeface="宋体" panose="02010600030101010101" pitchFamily="2" charset="-122"/>
              </a:rPr>
              <a:t>时，便组成了一个电路。</a:t>
            </a:r>
          </a:p>
        </p:txBody>
      </p:sp>
      <p:sp>
        <p:nvSpPr>
          <p:cNvPr id="102411" name="AutoShape 22"/>
          <p:cNvSpPr/>
          <p:nvPr/>
        </p:nvSpPr>
        <p:spPr>
          <a:xfrm>
            <a:off x="3957320" y="789305"/>
            <a:ext cx="1306195" cy="563245"/>
          </a:xfrm>
          <a:prstGeom prst="wedgeRoundRectCallout">
            <a:avLst>
              <a:gd name="adj1" fmla="val -41200"/>
              <a:gd name="adj2" fmla="val 124182"/>
              <a:gd name="adj3" fmla="val 16667"/>
            </a:avLst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zh-CN" altLang="en-US" sz="3200" b="1" dirty="0">
                <a:latin typeface="Comic Sans MS" panose="030F0702030302020204" pitchFamily="66" charset="0"/>
              </a:rPr>
              <a:t>电源</a:t>
            </a:r>
          </a:p>
        </p:txBody>
      </p:sp>
      <p:sp>
        <p:nvSpPr>
          <p:cNvPr id="102412" name="AutoShape 24"/>
          <p:cNvSpPr/>
          <p:nvPr/>
        </p:nvSpPr>
        <p:spPr>
          <a:xfrm>
            <a:off x="1650365" y="3190875"/>
            <a:ext cx="1239520" cy="609600"/>
          </a:xfrm>
          <a:prstGeom prst="wedgeRoundRectCallout">
            <a:avLst>
              <a:gd name="adj1" fmla="val 65009"/>
              <a:gd name="adj2" fmla="val -83611"/>
              <a:gd name="adj3" fmla="val 16667"/>
            </a:avLst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zh-CN" altLang="en-US" sz="3200" b="1" dirty="0">
                <a:latin typeface="Comic Sans MS" panose="030F0702030302020204" pitchFamily="66" charset="0"/>
              </a:rPr>
              <a:t>导线</a:t>
            </a:r>
          </a:p>
        </p:txBody>
      </p:sp>
      <p:sp>
        <p:nvSpPr>
          <p:cNvPr id="102413" name="AutoShape 25"/>
          <p:cNvSpPr/>
          <p:nvPr/>
        </p:nvSpPr>
        <p:spPr>
          <a:xfrm>
            <a:off x="6393815" y="789305"/>
            <a:ext cx="1721485" cy="657225"/>
          </a:xfrm>
          <a:prstGeom prst="wedgeRoundRectCallout">
            <a:avLst>
              <a:gd name="adj1" fmla="val -56940"/>
              <a:gd name="adj2" fmla="val 118046"/>
              <a:gd name="adj3" fmla="val 16667"/>
            </a:avLst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zh-CN" altLang="en-US" sz="3600" b="1" dirty="0">
                <a:latin typeface="Comic Sans MS" panose="030F0702030302020204" pitchFamily="66" charset="0"/>
              </a:rPr>
              <a:t>用电器</a:t>
            </a:r>
          </a:p>
        </p:txBody>
      </p:sp>
      <p:sp>
        <p:nvSpPr>
          <p:cNvPr id="102414" name="AutoShape 26"/>
          <p:cNvSpPr/>
          <p:nvPr/>
        </p:nvSpPr>
        <p:spPr>
          <a:xfrm>
            <a:off x="6393656" y="3138011"/>
            <a:ext cx="1242536" cy="432435"/>
          </a:xfrm>
          <a:prstGeom prst="wedgeRoundRectCallout">
            <a:avLst>
              <a:gd name="adj1" fmla="val -126657"/>
              <a:gd name="adj2" fmla="val -32929"/>
              <a:gd name="adj3" fmla="val 16667"/>
            </a:avLst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zh-CN" altLang="en-US" sz="2700" b="1" dirty="0">
                <a:latin typeface="Comic Sans MS" panose="030F0702030302020204" pitchFamily="66" charset="0"/>
              </a:rPr>
              <a:t>开关</a:t>
            </a:r>
          </a:p>
        </p:txBody>
      </p:sp>
      <p:sp>
        <p:nvSpPr>
          <p:cNvPr id="102415" name="Rectangle 16"/>
          <p:cNvSpPr/>
          <p:nvPr/>
        </p:nvSpPr>
        <p:spPr>
          <a:xfrm>
            <a:off x="884873" y="951548"/>
            <a:ext cx="2769394" cy="5067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342900" indent="-342900"/>
            <a:r>
              <a:rPr lang="en-US" altLang="zh-CN" sz="27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1</a:t>
            </a:r>
            <a:r>
              <a:rPr lang="zh-CN" altLang="en-US" sz="27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．电路的组成</a:t>
            </a:r>
          </a:p>
        </p:txBody>
      </p:sp>
      <p:sp>
        <p:nvSpPr>
          <p:cNvPr id="102416" name="矩形 4"/>
          <p:cNvSpPr/>
          <p:nvPr/>
        </p:nvSpPr>
        <p:spPr>
          <a:xfrm>
            <a:off x="452200" y="329089"/>
            <a:ext cx="2019300" cy="645160"/>
          </a:xfrm>
          <a:prstGeom prst="rect">
            <a:avLst/>
          </a:prstGeom>
          <a:noFill/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rgbClr val="FFFF00"/>
                </a:solidFill>
                <a:latin typeface="Comic Sans MS" panose="030F0702030302020204" pitchFamily="66" charset="0"/>
              </a:rPr>
              <a:t>一、电路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10" grpId="0"/>
      <p:bldP spid="102411" grpId="0" bldLvl="0" animBg="1"/>
      <p:bldP spid="102412" grpId="0" bldLvl="0" animBg="1"/>
      <p:bldP spid="102413" grpId="0" bldLvl="0" animBg="1"/>
      <p:bldP spid="10241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9134475" cy="4600575"/>
          <a:chOff x="381000" y="266700"/>
          <a:chExt cx="9134475" cy="4600575"/>
        </a:xfrm>
      </p:grpSpPr>
      <p:pic>
        <p:nvPicPr>
          <p:cNvPr id="2" name="图片 1"/>
          <p:cNvPicPr/>
          <p:nvPr/>
        </p:nvPicPr>
        <p:blipFill>
          <a:blip r:embed="rId2"/>
          <a:stretch>
            <a:fillRect/>
          </a:stretch>
        </p:blipFill>
        <p:spPr>
          <a:xfrm>
            <a:off x="3902075" y="997585"/>
            <a:ext cx="1619250" cy="1619250"/>
          </a:xfrm>
          <a:prstGeom prst="rect">
            <a:avLst/>
          </a:prstGeom>
          <a:ln w="63500" cap="flat" cmpd="sng" algn="ctr">
            <a:noFill/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3" name="图片 2"/>
          <p:cNvPicPr/>
          <p:nvPr/>
        </p:nvPicPr>
        <p:blipFill>
          <a:blip r:embed="rId3"/>
          <a:stretch>
            <a:fillRect/>
          </a:stretch>
        </p:blipFill>
        <p:spPr>
          <a:xfrm>
            <a:off x="258128" y="2988310"/>
            <a:ext cx="1619250" cy="1619250"/>
          </a:xfrm>
          <a:prstGeom prst="rect">
            <a:avLst/>
          </a:prstGeom>
          <a:ln w="63500" cap="flat" cmpd="sng" algn="ctr">
            <a:noFill/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4" name="图片 3"/>
          <p:cNvPicPr/>
          <p:nvPr/>
        </p:nvPicPr>
        <p:blipFill>
          <a:blip r:embed="rId4"/>
          <a:stretch>
            <a:fillRect/>
          </a:stretch>
        </p:blipFill>
        <p:spPr>
          <a:xfrm>
            <a:off x="5717540" y="997585"/>
            <a:ext cx="1619250" cy="1619250"/>
          </a:xfrm>
          <a:prstGeom prst="rect">
            <a:avLst/>
          </a:prstGeom>
          <a:ln w="63500" cap="flat" cmpd="sng" algn="ctr">
            <a:noFill/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5" name="图片 4"/>
          <p:cNvPicPr/>
          <p:nvPr/>
        </p:nvPicPr>
        <p:blipFill>
          <a:blip r:embed="rId5"/>
          <a:stretch>
            <a:fillRect/>
          </a:stretch>
        </p:blipFill>
        <p:spPr>
          <a:xfrm>
            <a:off x="2033270" y="997585"/>
            <a:ext cx="1619250" cy="1619250"/>
          </a:xfrm>
          <a:prstGeom prst="rect">
            <a:avLst/>
          </a:prstGeom>
          <a:noFill/>
          <a:ln w="63500" cap="flat" cmpd="sng" algn="ctr">
            <a:noFill/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6" name="图片 5"/>
          <p:cNvPicPr/>
          <p:nvPr/>
        </p:nvPicPr>
        <p:blipFill>
          <a:blip r:embed="rId6"/>
          <a:stretch>
            <a:fillRect/>
          </a:stretch>
        </p:blipFill>
        <p:spPr>
          <a:xfrm>
            <a:off x="258128" y="997585"/>
            <a:ext cx="1619250" cy="1619250"/>
          </a:xfrm>
          <a:prstGeom prst="rect">
            <a:avLst/>
          </a:prstGeom>
          <a:ln w="63500" cap="flat" cmpd="sng" algn="ctr">
            <a:noFill/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7" name="图片 6"/>
          <p:cNvPicPr/>
          <p:nvPr/>
        </p:nvPicPr>
        <p:blipFill>
          <a:blip r:embed="rId7"/>
          <a:stretch>
            <a:fillRect/>
          </a:stretch>
        </p:blipFill>
        <p:spPr>
          <a:xfrm>
            <a:off x="2033270" y="2998470"/>
            <a:ext cx="1619250" cy="1619250"/>
          </a:xfrm>
          <a:prstGeom prst="rect">
            <a:avLst/>
          </a:prstGeom>
          <a:ln w="63500" cap="flat" cmpd="sng" algn="ctr">
            <a:noFill/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8" name="图片 7"/>
          <p:cNvPicPr/>
          <p:nvPr/>
        </p:nvPicPr>
        <p:blipFill>
          <a:blip r:embed="rId8"/>
          <a:stretch>
            <a:fillRect/>
          </a:stretch>
        </p:blipFill>
        <p:spPr>
          <a:xfrm>
            <a:off x="3902075" y="2988310"/>
            <a:ext cx="1619250" cy="1619250"/>
          </a:xfrm>
          <a:prstGeom prst="rect">
            <a:avLst/>
          </a:prstGeom>
          <a:ln w="63500" cap="flat" cmpd="sng" algn="ctr">
            <a:noFill/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9" name="图片 8"/>
          <p:cNvPicPr/>
          <p:nvPr/>
        </p:nvPicPr>
        <p:blipFill>
          <a:blip r:embed="rId9"/>
          <a:stretch>
            <a:fillRect/>
          </a:stretch>
        </p:blipFill>
        <p:spPr>
          <a:xfrm>
            <a:off x="5717540" y="2998470"/>
            <a:ext cx="1619250" cy="1619250"/>
          </a:xfrm>
          <a:prstGeom prst="rect">
            <a:avLst/>
          </a:prstGeom>
          <a:ln w="63500" cap="flat" cmpd="sng" algn="ctr">
            <a:noFill/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0" name="文本框 9"/>
          <p:cNvSpPr txBox="1"/>
          <p:nvPr/>
        </p:nvSpPr>
        <p:spPr>
          <a:xfrm>
            <a:off x="453390" y="2459990"/>
            <a:ext cx="1111250" cy="538480"/>
          </a:xfrm>
          <a:prstGeom prst="rect">
            <a:avLst/>
          </a:prstGeom>
          <a:solidFill>
            <a:srgbClr val="08513D"/>
          </a:solidFill>
          <a:ln w="57150">
            <a:solidFill>
              <a:srgbClr val="FFFF00"/>
            </a:solidFill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800" b="1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干电池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2033270" y="2449830"/>
            <a:ext cx="1868805" cy="5384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800" b="1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氧化银电池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126230" y="2449830"/>
            <a:ext cx="1162685" cy="538480"/>
          </a:xfrm>
          <a:prstGeom prst="rect">
            <a:avLst/>
          </a:prstGeom>
          <a:solidFill>
            <a:srgbClr val="09543F"/>
          </a:solidFill>
          <a:ln w="60325">
            <a:solidFill>
              <a:srgbClr val="FFFF00"/>
            </a:solidFill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800" b="1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蓄电池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5717540" y="2459990"/>
            <a:ext cx="1775460" cy="5384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800" b="1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硅光电池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453390" y="4488815"/>
            <a:ext cx="1106170" cy="5384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800" b="1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锂电池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2126615" y="4488815"/>
            <a:ext cx="1431925" cy="5384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800" b="1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学生电源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3975100" y="4488815"/>
            <a:ext cx="1473200" cy="5384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800" b="1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燃料电池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5946140" y="4488815"/>
            <a:ext cx="1162050" cy="5384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800" b="1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发电机</a:t>
            </a:r>
          </a:p>
        </p:txBody>
      </p:sp>
      <p:sp>
        <p:nvSpPr>
          <p:cNvPr id="103426" name="Text Box 2"/>
          <p:cNvSpPr txBox="1"/>
          <p:nvPr/>
        </p:nvSpPr>
        <p:spPr>
          <a:xfrm>
            <a:off x="385445" y="167640"/>
            <a:ext cx="7217410" cy="829945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800" b="1" dirty="0">
                <a:solidFill>
                  <a:srgbClr val="FF3300"/>
                </a:solidFill>
                <a:latin typeface="黑体" panose="02010609060101010101" charset="-122"/>
                <a:ea typeface="黑体" panose="02010609060101010101" charset="-122"/>
              </a:rPr>
              <a:t>电源：</a:t>
            </a:r>
            <a:r>
              <a:rPr lang="zh-CN" altLang="en-US" sz="4800" b="1" dirty="0">
                <a:solidFill>
                  <a:srgbClr val="FFFF99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提供电能的装置</a:t>
            </a:r>
          </a:p>
        </p:txBody>
      </p:sp>
      <p:sp>
        <p:nvSpPr>
          <p:cNvPr id="39942" name="Text Box 6"/>
          <p:cNvSpPr txBox="1"/>
          <p:nvPr/>
        </p:nvSpPr>
        <p:spPr>
          <a:xfrm>
            <a:off x="7773670" y="333375"/>
            <a:ext cx="675005" cy="4693920"/>
          </a:xfrm>
          <a:prstGeom prst="rect">
            <a:avLst/>
          </a:prstGeom>
          <a:noFill/>
          <a:ln w="12700">
            <a:noFill/>
          </a:ln>
        </p:spPr>
        <p:txBody>
          <a:bodyPr vert="eaVert"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隶书" pitchFamily="49" charset="-122"/>
              </a:rPr>
              <a:t>各种形式的能转化为电能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1" grpId="0"/>
      <p:bldP spid="12" grpId="0" bldLvl="0" animBg="1"/>
      <p:bldP spid="13" grpId="0"/>
      <p:bldP spid="14" grpId="0"/>
      <p:bldP spid="15" grpId="0"/>
      <p:bldP spid="16" grpId="0"/>
      <p:bldP spid="17" grpId="0"/>
      <p:bldP spid="103426" grpId="0"/>
      <p:bldP spid="399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706563" y="852170"/>
            <a:ext cx="1619250" cy="1619250"/>
          </a:xfrm>
          <a:prstGeom prst="rect">
            <a:avLst/>
          </a:prstGeom>
          <a:ln w="63500" cap="flat" cmpd="sng" algn="ctr">
            <a:noFill/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00356" name="Picture 10" descr="H:\2\人教教参资源\九\图\电池组.JPG"/>
          <p:cNvPicPr preferRelativeResize="0"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7025" y="1009650"/>
            <a:ext cx="3241675" cy="130429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947420" y="2765425"/>
            <a:ext cx="724916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>
                <a:solidFill>
                  <a:srgbClr val="FFFF00"/>
                </a:solidFill>
              </a:rPr>
              <a:t>        </a:t>
            </a:r>
            <a:r>
              <a:rPr lang="zh-CN" altLang="en-US" sz="3600" b="1">
                <a:solidFill>
                  <a:srgbClr val="FFFF00"/>
                </a:solidFill>
              </a:rPr>
              <a:t>电池有正、负两级。在电路中，电池的正极用</a:t>
            </a:r>
            <a:r>
              <a:rPr lang="en-US" altLang="zh-CN" sz="3600" b="1">
                <a:solidFill>
                  <a:srgbClr val="FFFF00"/>
                </a:solidFill>
              </a:rPr>
              <a:t>“+”</a:t>
            </a:r>
            <a:r>
              <a:rPr lang="zh-CN" altLang="en-US" sz="3600" b="1">
                <a:solidFill>
                  <a:srgbClr val="FFFF00"/>
                </a:solidFill>
              </a:rPr>
              <a:t>表示，负极用</a:t>
            </a:r>
            <a:r>
              <a:rPr lang="en-US" altLang="zh-CN" sz="3600" b="1">
                <a:solidFill>
                  <a:srgbClr val="FFFF00"/>
                </a:solidFill>
              </a:rPr>
              <a:t>“—”</a:t>
            </a:r>
            <a:r>
              <a:rPr lang="zh-CN" altLang="en-US" sz="3600" b="1">
                <a:solidFill>
                  <a:srgbClr val="FFFF00"/>
                </a:solidFill>
              </a:rPr>
              <a:t>什么表示？</a:t>
            </a:r>
          </a:p>
        </p:txBody>
      </p:sp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2550,&quot;width&quot;:2550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2625,&quot;width&quot;:10020}"/>
</p:tagLst>
</file>

<file path=ppt/theme/theme1.xml><?xml version="1.0" encoding="utf-8"?>
<a:theme xmlns:a="http://schemas.openxmlformats.org/drawingml/2006/main" name="Theme62">
  <a:themeElements>
    <a:clrScheme name="Theme6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62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6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1494</Words>
  <Application>Microsoft Office PowerPoint</Application>
  <PresentationFormat>全屏显示(16:9)</PresentationFormat>
  <Paragraphs>176</Paragraphs>
  <Slides>39</Slides>
  <Notes>0</Notes>
  <HiddenSlides>1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39</vt:i4>
      </vt:variant>
    </vt:vector>
  </HeadingPairs>
  <TitlesOfParts>
    <vt:vector size="40" baseType="lpstr">
      <vt:lpstr>Theme62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2020-09-11T11:11:00Z</dcterms:created>
  <dcterms:modified xsi:type="dcterms:W3CDTF">2021-08-26T01:37:18Z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2052-11.1.0.9999</vt:lpwstr>
  </property>
</Properties>
</file>