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48" r:id="rId1"/>
  </p:sldMasterIdLst>
  <p:notesMasterIdLst>
    <p:notesMasterId r:id="rId2"/>
  </p:notesMasterIdLst>
  <p:sldIdLst>
    <p:sldId id="256" r:id="rId3"/>
    <p:sldId id="262" r:id="rId4"/>
    <p:sldId id="276" r:id="rId5"/>
    <p:sldId id="277" r:id="rId6"/>
    <p:sldId id="257" r:id="rId7"/>
    <p:sldId id="278" r:id="rId8"/>
    <p:sldId id="263" r:id="rId9"/>
    <p:sldId id="264" r:id="rId10"/>
    <p:sldId id="265" r:id="rId11"/>
    <p:sldId id="266" r:id="rId12"/>
    <p:sldId id="284" r:id="rId13"/>
    <p:sldId id="288" r:id="rId14"/>
    <p:sldId id="269" r:id="rId15"/>
    <p:sldId id="270" r:id="rId16"/>
    <p:sldId id="271" r:id="rId17"/>
    <p:sldId id="286" r:id="rId18"/>
    <p:sldId id="289" r:id="rId19"/>
    <p:sldId id="290" r:id="rId20"/>
    <p:sldId id="279" r:id="rId21"/>
    <p:sldId id="280" r:id="rId22"/>
    <p:sldId id="281" r:id="rId23"/>
    <p:sldId id="282" r:id="rId24"/>
    <p:sldId id="283" r:id="rId25"/>
    <p:sldId id="291" r:id="rId26"/>
    <p:sldId id="292" r:id="rId27"/>
    <p:sldId id="293" r:id="rId28"/>
    <p:sldId id="294" r:id="rId29"/>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1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tags" Target="tags/tag1.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heme" Target="theme/theme1.xml" /><Relationship Id="rId34"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CDDC83-966B-4000-990A-E9D991F4F739}" type="datetimeFigureOut">
              <a:rPr lang="zh-CN" altLang="en-US" smtClean="0"/>
              <a:t>2021/8/24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866EA7-5193-4F8A-9E06-6074B0C32B84}" type="slidenum">
              <a:rPr lang="zh-CN" altLang="en-US" smtClean="0"/>
              <a:t>‹#›</a:t>
            </a:fld>
            <a:endParaRPr lang="zh-CN" altLang="en-US"/>
          </a:p>
        </p:txBody>
      </p:sp>
    </p:spTree>
    <p:extLst>
      <p:ext uri="{BB962C8B-B14F-4D97-AF65-F5344CB8AC3E}">
        <p14:creationId xmlns:p14="http://schemas.microsoft.com/office/powerpoint/2010/main" val="129122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0" i="0" kern="1200">
                <a:solidFill>
                  <a:schemeClr val="tx1"/>
                </a:solidFill>
                <a:effectLst/>
                <a:latin typeface="+mn-lt"/>
                <a:ea typeface="+mn-ea"/>
                <a:cs typeface="+mn-cs"/>
              </a:rPr>
              <a:t>说明:本题考查学生对阿基米德原理的认识,巩固浮力的大小只与液体的密度和排开液体的体积有关，与其他因素无关。</a:t>
            </a:r>
          </a:p>
        </p:txBody>
      </p:sp>
      <p:sp>
        <p:nvSpPr>
          <p:cNvPr id="4" name="灯片编号占位符 3"/>
          <p:cNvSpPr>
            <a:spLocks noGrp="1"/>
          </p:cNvSpPr>
          <p:nvPr>
            <p:ph type="sldNum" sz="quarter" idx="5"/>
          </p:nvPr>
        </p:nvSpPr>
        <p:spPr/>
        <p:txBody>
          <a:bodyPr/>
          <a:lstStyle/>
          <a:p>
            <a:fld id="{CE866EA7-5193-4F8A-9E06-6074B0C32B84}" type="slidenum">
              <a:rPr lang="zh-CN" altLang="en-US" smtClean="0"/>
              <a:t>8</a:t>
            </a:fld>
            <a:endParaRPr lang="zh-CN" altLang="en-US"/>
          </a:p>
        </p:txBody>
      </p:sp>
    </p:spTree>
    <p:extLst>
      <p:ext uri="{BB962C8B-B14F-4D97-AF65-F5344CB8AC3E}">
        <p14:creationId xmlns:p14="http://schemas.microsoft.com/office/powerpoint/2010/main" val="1740909302"/>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05310257-DE35-4856-9E21-86F111981AE1}"/>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2083BAEF-35BF-431A-B89D-20B9FE0DDA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589457C4-A282-4290-BB83-2F0D9C99E756}"/>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5" name="页脚占位符 4">
            <a:extLst>
              <a:ext uri="{FF2B5EF4-FFF2-40B4-BE49-F238E27FC236}">
                <a16:creationId xmlns:a16="http://schemas.microsoft.com/office/drawing/2014/main" id="{FBB162E9-73BE-46EA-AF0A-65505782568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E6DD687-7A9F-46D9-8DD7-53503D999A57}"/>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4083733632"/>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4D363752-8097-4B2F-9E2B-E35C83CF3419}"/>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382B5C7-7581-4D9A-960A-3798C7AC57EF}"/>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F4198E6-D181-446F-8548-FD8551F69C03}"/>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5" name="页脚占位符 4">
            <a:extLst>
              <a:ext uri="{FF2B5EF4-FFF2-40B4-BE49-F238E27FC236}">
                <a16:creationId xmlns:a16="http://schemas.microsoft.com/office/drawing/2014/main" id="{CDB89E92-EC29-4F9E-A29F-C2B855D676F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935CF21-89E8-4137-92D5-C9F2B4F18B21}"/>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930325882"/>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40C2870B-95A9-407B-A052-9F6F7F7E5BF3}"/>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087EF804-9554-4F5E-BCF5-EBA8F4A35656}"/>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111FABE-6320-4CDF-A8B1-ED534128E33E}"/>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5" name="页脚占位符 4">
            <a:extLst>
              <a:ext uri="{FF2B5EF4-FFF2-40B4-BE49-F238E27FC236}">
                <a16:creationId xmlns:a16="http://schemas.microsoft.com/office/drawing/2014/main" id="{0A944B69-3C15-4E60-8C66-7AF1B50EFAA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BA1A12F-A921-46BC-80BC-6AA020C5951D}"/>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10391886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9E65FF9C-B8E0-4EBD-97A2-87713C45066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17541B2-8A09-4D39-9001-2933C408CAD7}"/>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C23404D-F9EF-4111-B4FD-50F75BC9DAFC}"/>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5" name="页脚占位符 4">
            <a:extLst>
              <a:ext uri="{FF2B5EF4-FFF2-40B4-BE49-F238E27FC236}">
                <a16:creationId xmlns:a16="http://schemas.microsoft.com/office/drawing/2014/main" id="{34026113-0122-4CC2-9CB1-7E4C858446A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9B1D82-167A-4D19-84AD-80BAE0E69FF4}"/>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147707672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3EB7194-2CFC-4C10-B042-880E89F899FE}"/>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DD2E4570-CFBD-4DB6-B925-ED1ADD4782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580E946-83F7-49DA-8A14-EE3F18A67683}"/>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5" name="页脚占位符 4">
            <a:extLst>
              <a:ext uri="{FF2B5EF4-FFF2-40B4-BE49-F238E27FC236}">
                <a16:creationId xmlns:a16="http://schemas.microsoft.com/office/drawing/2014/main" id="{F4D6F896-50B3-4A3B-BE79-77016BE779D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84A64A-66BC-4C39-B124-EFA2E222B246}"/>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13686287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16CDAECB-9026-47F5-AC47-5924478DBEE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D64EAA2-E03A-42AB-B593-4A9F4AA78D82}"/>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7E60A2B6-CF95-4031-8C10-12D89F45FE8E}"/>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2D989A8B-2E7D-4300-B828-5214A7465E35}"/>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6" name="页脚占位符 5">
            <a:extLst>
              <a:ext uri="{FF2B5EF4-FFF2-40B4-BE49-F238E27FC236}">
                <a16:creationId xmlns:a16="http://schemas.microsoft.com/office/drawing/2014/main" id="{9DA48D3B-F3B1-4EF7-B927-D64079949EA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50F543A-C82B-4310-A769-5548BF7E808A}"/>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256936877"/>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DF5D50C3-DC7C-46CD-A3E1-B24E075A3044}"/>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A088684-3765-46F0-A349-4EE757ADD9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205C4330-45AE-4198-A03D-962EB9BC19F1}"/>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B4E4C597-8EA1-4BC6-A92E-0AA2E211D5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F8511063-8138-44C1-8FF1-C452E56FA347}"/>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32B528B0-E5E6-4C71-B971-CCA834A0510F}"/>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8" name="页脚占位符 7">
            <a:extLst>
              <a:ext uri="{FF2B5EF4-FFF2-40B4-BE49-F238E27FC236}">
                <a16:creationId xmlns:a16="http://schemas.microsoft.com/office/drawing/2014/main" id="{67C0F87A-5BC8-4019-AF25-A5D3A031A044}"/>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66FCB0A2-03CE-45E3-9FA3-71925900A697}"/>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309014666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1A8F993A-8A23-440A-B2BD-CC92B2DBFCDA}"/>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FF4491B2-5558-4D64-9378-AF9D89FC9688}"/>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4" name="页脚占位符 3">
            <a:extLst>
              <a:ext uri="{FF2B5EF4-FFF2-40B4-BE49-F238E27FC236}">
                <a16:creationId xmlns:a16="http://schemas.microsoft.com/office/drawing/2014/main" id="{D46D18EC-7E54-4D0C-86AF-C4734E4B734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252E0A11-5662-4124-9C88-2258345F9040}"/>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07684803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FBA06F80-DF5E-4EC5-A2C8-634B98D3F229}"/>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3" name="页脚占位符 2">
            <a:extLst>
              <a:ext uri="{FF2B5EF4-FFF2-40B4-BE49-F238E27FC236}">
                <a16:creationId xmlns:a16="http://schemas.microsoft.com/office/drawing/2014/main" id="{190B0E54-66A5-43FA-94F1-C58E43D3A24B}"/>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64BFF8C-E646-40DC-921A-0ABC64739680}"/>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958120431"/>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318A40E0-7894-4BF2-8663-AAA205B360F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E0D061A4-A07B-4F5E-940C-4555EF6BE7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CE83A0FF-C8E2-408C-BF62-22F3E9884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96832E3A-DBA6-45BE-A39C-4B9C5F92AF32}"/>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6" name="页脚占位符 5">
            <a:extLst>
              <a:ext uri="{FF2B5EF4-FFF2-40B4-BE49-F238E27FC236}">
                <a16:creationId xmlns:a16="http://schemas.microsoft.com/office/drawing/2014/main" id="{5748C0AE-52F1-4CF9-9A7E-168F4B4FE8C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20ECAF7-D6B5-4FC8-873C-023EE8DB0B5F}"/>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2097032685"/>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5A502F03-D269-4265-90DF-107669C17A1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185588C2-EFAF-414C-ADBE-672D319856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7E450E08-0A5C-45BE-82BA-3E732D34E0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AC47CCB-004A-42B6-88E9-B0FFD1E2AD2F}"/>
              </a:ext>
            </a:extLst>
          </p:cNvPr>
          <p:cNvSpPr>
            <a:spLocks noGrp="1"/>
          </p:cNvSpPr>
          <p:nvPr>
            <p:ph type="dt" sz="half" idx="10"/>
          </p:nvPr>
        </p:nvSpPr>
        <p:spPr/>
        <p:txBody>
          <a:bodyPr/>
          <a:lstStyle/>
          <a:p>
            <a:fld id="{607D1112-E59D-4563-9086-54751C714485}" type="datetimeFigureOut">
              <a:rPr lang="zh-CN" altLang="en-US" smtClean="0"/>
              <a:t>2021/8/24</a:t>
            </a:fld>
            <a:endParaRPr lang="zh-CN" altLang="en-US"/>
          </a:p>
        </p:txBody>
      </p:sp>
      <p:sp>
        <p:nvSpPr>
          <p:cNvPr id="6" name="页脚占位符 5">
            <a:extLst>
              <a:ext uri="{FF2B5EF4-FFF2-40B4-BE49-F238E27FC236}">
                <a16:creationId xmlns:a16="http://schemas.microsoft.com/office/drawing/2014/main" id="{DB52455B-4C4C-4E09-8D0B-097695651BB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B0DBEAD-AC34-4A08-B145-9C7416D56752}"/>
              </a:ext>
            </a:extLst>
          </p:cNvPr>
          <p:cNvSpPr>
            <a:spLocks noGrp="1"/>
          </p:cNvSpPr>
          <p:nvPr>
            <p:ph type="sldNum" sz="quarter" idx="12"/>
          </p:nvPr>
        </p:nvSpPr>
        <p:spPr/>
        <p:txBody>
          <a:bodyPr/>
          <a:lstStyle/>
          <a:p>
            <a:fld id="{C052F0FD-A181-4C7C-A186-91F71B55E87A}" type="slidenum">
              <a:rPr lang="zh-CN" altLang="en-US" smtClean="0"/>
              <a:t>‹#›</a:t>
            </a:fld>
            <a:endParaRPr lang="zh-CN" altLang="en-US"/>
          </a:p>
        </p:txBody>
      </p:sp>
    </p:spTree>
    <p:extLst>
      <p:ext uri="{BB962C8B-B14F-4D97-AF65-F5344CB8AC3E}">
        <p14:creationId xmlns:p14="http://schemas.microsoft.com/office/powerpoint/2010/main" val="43188135"/>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4F3270FB-6D88-43F2-84AB-3C84742A58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D5DC6066-1297-4FE2-B3A5-B04E881D83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0"/>
            <a:r>
              <a:rPr lang="zh-CN" altLang="en-US"/>
              <a:t>二级</a:t>
            </a:r>
          </a:p>
          <a:p>
            <a:pPr lvl="0"/>
            <a:r>
              <a:rPr lang="zh-CN" altLang="en-US"/>
              <a:t>三级</a:t>
            </a:r>
          </a:p>
          <a:p>
            <a:pPr lvl="0"/>
            <a:r>
              <a:rPr lang="zh-CN" altLang="en-US"/>
              <a:t>四级</a:t>
            </a:r>
          </a:p>
          <a:p>
            <a:pPr lvl="0"/>
            <a:r>
              <a:rPr lang="zh-CN" altLang="en-US"/>
              <a:t>五级</a:t>
            </a:r>
          </a:p>
        </p:txBody>
      </p:sp>
      <p:sp>
        <p:nvSpPr>
          <p:cNvPr id="4" name="日期占位符 3">
            <a:extLst>
              <a:ext uri="{FF2B5EF4-FFF2-40B4-BE49-F238E27FC236}">
                <a16:creationId xmlns:a16="http://schemas.microsoft.com/office/drawing/2014/main" id="{B4F736C9-BF1F-4F04-A112-4BFA1D35E0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232026-744E-4C51-B5B3-45DA41FC6134}" type="datetimeFigureOut">
              <a:rPr lang="zh-CN" altLang="en-US" smtClean="0"/>
              <a:t>2021/8/24</a:t>
            </a:fld>
          </a:p>
        </p:txBody>
      </p:sp>
      <p:sp>
        <p:nvSpPr>
          <p:cNvPr id="5" name="页脚占位符 4">
            <a:extLst>
              <a:ext uri="{FF2B5EF4-FFF2-40B4-BE49-F238E27FC236}">
                <a16:creationId xmlns:a16="http://schemas.microsoft.com/office/drawing/2014/main" id="{089432E9-F0A9-434D-AEA2-6280325D9E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CA404515-5648-4AF5-9A71-4D686A88EA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19B3A-E77A-454E-9C0C-1529CE562B33}" type="slidenum">
              <a:rPr lang="zh-CN" altLang="en-US" smtClean="0"/>
              <a:t>‹#›</a:t>
            </a:fld>
          </a:p>
        </p:txBody>
      </p:sp>
    </p:spTree>
    <p:extLst>
      <p:ext uri="{BB962C8B-B14F-4D97-AF65-F5344CB8AC3E}">
        <p14:creationId xmlns:p14="http://schemas.microsoft.com/office/powerpoint/2010/main" val="14913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2.png" /><Relationship Id="rId4" Type="http://schemas.openxmlformats.org/officeDocument/2006/relationships/image" Target="../media/image13.png" /><Relationship Id="rId5" Type="http://schemas.openxmlformats.org/officeDocument/2006/relationships/image" Target="../media/image6.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4.png" /><Relationship Id="rId4" Type="http://schemas.openxmlformats.org/officeDocument/2006/relationships/image" Target="../media/image15.png" /><Relationship Id="rId5" Type="http://schemas.openxmlformats.org/officeDocument/2006/relationships/image" Target="../media/image6.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6.png" /><Relationship Id="rId4" Type="http://schemas.openxmlformats.org/officeDocument/2006/relationships/image" Target="../media/image17.png" /><Relationship Id="rId5" Type="http://schemas.openxmlformats.org/officeDocument/2006/relationships/image" Target="../media/image6.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8.png" /><Relationship Id="rId4" Type="http://schemas.openxmlformats.org/officeDocument/2006/relationships/image" Target="../media/image6.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9.png" /><Relationship Id="rId4" Type="http://schemas.openxmlformats.org/officeDocument/2006/relationships/image" Target="../media/image20.png" /><Relationship Id="rId5" Type="http://schemas.openxmlformats.org/officeDocument/2006/relationships/image" Target="../media/image6.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21.png" /><Relationship Id="rId4" Type="http://schemas.openxmlformats.org/officeDocument/2006/relationships/image" Target="../media/image6.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22.png" /><Relationship Id="rId4" Type="http://schemas.openxmlformats.org/officeDocument/2006/relationships/image" Target="../media/image23.png" /><Relationship Id="rId5" Type="http://schemas.openxmlformats.org/officeDocument/2006/relationships/image" Target="../media/image6.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24.png" /><Relationship Id="rId4" Type="http://schemas.openxmlformats.org/officeDocument/2006/relationships/image" Target="../media/image25.png" /><Relationship Id="rId5" Type="http://schemas.openxmlformats.org/officeDocument/2006/relationships/image" Target="../media/image6.pn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26.png" /><Relationship Id="rId4" Type="http://schemas.openxmlformats.org/officeDocument/2006/relationships/image" Target="../media/image6.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5.png" /><Relationship Id="rId4" Type="http://schemas.openxmlformats.org/officeDocument/2006/relationships/image" Target="../media/image6.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7.png" /><Relationship Id="rId4" Type="http://schemas.openxmlformats.org/officeDocument/2006/relationships/image" Target="../media/image6.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6.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8.png" /><Relationship Id="rId4" Type="http://schemas.openxmlformats.org/officeDocument/2006/relationships/image" Target="../media/image6.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4.jpeg" /><Relationship Id="rId4" Type="http://schemas.openxmlformats.org/officeDocument/2006/relationships/image" Target="../media/image9.png" /><Relationship Id="rId5" Type="http://schemas.openxmlformats.org/officeDocument/2006/relationships/image" Target="../media/image6.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 Id="rId3" Type="http://schemas.openxmlformats.org/officeDocument/2006/relationships/image" Target="../media/image10.png" /><Relationship Id="rId4" Type="http://schemas.openxmlformats.org/officeDocument/2006/relationships/image" Target="../media/image11.png" /><Relationship Id="rId5" Type="http://schemas.openxmlformats.org/officeDocument/2006/relationships/image" Target="../media/image6.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id="{12EBB991-39C7-4B7B-8BCC-77185C2FB111}"/>
              </a:ext>
            </a:extLst>
          </p:cNvPr>
          <p:cNvSpPr/>
          <p:nvPr/>
        </p:nvSpPr>
        <p:spPr>
          <a:xfrm>
            <a:off x="2951748" y="1194741"/>
            <a:ext cx="6096000" cy="762000"/>
          </a:xfrm>
          <a:prstGeom prst="rect">
            <a:avLst/>
          </a:prstGeom>
        </p:spPr>
        <p:txBody>
          <a:bodyPr>
            <a:spAutoFit/>
          </a:bodyPr>
          <a:lstStyle/>
          <a:p>
            <a:r>
              <a:rPr lang="zh-CN" altLang="en-US" sz="4400" b="1">
                <a:effectLst>
                  <a:glow rad="63500">
                    <a:schemeClr val="accent5">
                      <a:satMod val="175000"/>
                      <a:alpha val="40000"/>
                    </a:schemeClr>
                  </a:glow>
                </a:effectLst>
              </a:rPr>
              <a:t>人教版八年级上册物理</a:t>
            </a:r>
          </a:p>
        </p:txBody>
      </p:sp>
      <p:sp>
        <p:nvSpPr>
          <p:cNvPr id="5" name="矩形 4">
            <a:extLst>
              <a:ext uri="{FF2B5EF4-FFF2-40B4-BE49-F238E27FC236}">
                <a16:creationId xmlns:a16="http://schemas.microsoft.com/office/drawing/2014/main" id="{252CDAFF-E570-4A0F-8066-2EC9C33652CC}"/>
              </a:ext>
            </a:extLst>
          </p:cNvPr>
          <p:cNvSpPr/>
          <p:nvPr/>
        </p:nvSpPr>
        <p:spPr>
          <a:xfrm>
            <a:off x="328863" y="2028350"/>
            <a:ext cx="11534274" cy="3794761"/>
          </a:xfrm>
          <a:prstGeom prst="rect">
            <a:avLst/>
          </a:prstGeom>
        </p:spPr>
        <p:txBody>
          <a:bodyPr wrap="square">
            <a:spAutoFit/>
          </a:bodyPr>
          <a:lstStyle/>
          <a:p>
            <a:pPr algn="ctr">
              <a:lnSpc>
                <a:spcPct val="150000"/>
              </a:lnSpc>
            </a:pPr>
            <a:r>
              <a:rPr lang="zh-CN" altLang="en-US" sz="5400" smtClean="0">
                <a:solidFill>
                  <a:srgbClr val="0070C0"/>
                </a:solidFill>
                <a:effectLst>
                  <a:glow rad="101600">
                    <a:schemeClr val="accent6">
                      <a:satMod val="175000"/>
                      <a:alpha val="40000"/>
                    </a:schemeClr>
                  </a:glow>
                </a:effectLst>
                <a:latin typeface="黑体" panose="02010609060101010101" pitchFamily="49" charset="-122"/>
                <a:ea typeface="黑体" panose="02010609060101010101" pitchFamily="49" charset="-122"/>
              </a:rPr>
              <a:t>第4章《光现象》</a:t>
            </a:r>
          </a:p>
          <a:p>
            <a:pPr algn="ctr">
              <a:lnSpc>
                <a:spcPct val="150000"/>
              </a:lnSpc>
            </a:pPr>
            <a:r>
              <a:rPr lang="zh-CN" altLang="en-US" sz="5400" smtClean="0">
                <a:solidFill>
                  <a:srgbClr val="0070C0"/>
                </a:solidFill>
                <a:effectLst>
                  <a:glow rad="101600">
                    <a:schemeClr val="accent6">
                      <a:satMod val="175000"/>
                      <a:alpha val="40000"/>
                    </a:schemeClr>
                  </a:glow>
                </a:effectLst>
                <a:latin typeface="黑体" panose="02010609060101010101" pitchFamily="49" charset="-122"/>
                <a:ea typeface="黑体" panose="02010609060101010101" pitchFamily="49" charset="-122"/>
              </a:rPr>
              <a:t>动手动脑学物理答案</a:t>
            </a:r>
          </a:p>
          <a:p>
            <a:pPr algn="ctr">
              <a:lnSpc>
                <a:spcPct val="150000"/>
              </a:lnSpc>
            </a:pPr>
            <a:r>
              <a:rPr lang="zh-CN" altLang="en-US" sz="5400" smtClean="0">
                <a:solidFill>
                  <a:srgbClr val="0070C0"/>
                </a:solidFill>
                <a:effectLst>
                  <a:glow rad="101600">
                    <a:schemeClr val="accent6">
                      <a:satMod val="175000"/>
                      <a:alpha val="40000"/>
                    </a:schemeClr>
                  </a:glow>
                </a:effectLst>
                <a:latin typeface="黑体" panose="02010609060101010101" pitchFamily="49" charset="-122"/>
                <a:ea typeface="黑体" panose="02010609060101010101" pitchFamily="49" charset="-122"/>
              </a:rPr>
              <a:t>(PPT讲解版)</a:t>
            </a:r>
          </a:p>
        </p:txBody>
      </p:sp>
    </p:spTree>
    <p:extLst>
      <p:ext uri="{BB962C8B-B14F-4D97-AF65-F5344CB8AC3E}">
        <p14:creationId xmlns:p14="http://schemas.microsoft.com/office/powerpoint/2010/main" val="577024280"/>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7" name="矩形 6">
            <a:extLst>
              <a:ext uri="{FF2B5EF4-FFF2-40B4-BE49-F238E27FC236}">
                <a16:creationId xmlns:a16="http://schemas.microsoft.com/office/drawing/2014/main" id="{180FC460-0E07-4F48-ACE8-353565B2DAF9}"/>
              </a:ext>
            </a:extLst>
          </p:cNvPr>
          <p:cNvSpPr/>
          <p:nvPr/>
        </p:nvSpPr>
        <p:spPr>
          <a:xfrm>
            <a:off x="240887" y="2695857"/>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6" y="1734808"/>
            <a:ext cx="10162065" cy="822960"/>
          </a:xfrm>
          <a:prstGeom prst="rect">
            <a:avLst/>
          </a:prstGeom>
        </p:spPr>
        <p:txBody>
          <a:bodyPr wrap="square">
            <a:spAutoFit/>
          </a:bodyPr>
          <a:lstStyle/>
          <a:p>
            <a:r>
              <a:rPr lang="en-US" altLang="zh-CN" sz="2400" b="1">
                <a:solidFill>
                  <a:srgbClr val="242424"/>
                </a:solidFill>
                <a:latin typeface="-apple-system"/>
              </a:rPr>
              <a:t>3.如图4.2-8所示，小明想要利用一块平面镜使此时的太阳光竖直射入井中。请你通过作图标出平面镜的位置，并标出反射角的度数。</a:t>
            </a:r>
          </a:p>
        </p:txBody>
      </p:sp>
      <p:sp>
        <p:nvSpPr>
          <p:cNvPr id="11" name="矩形 10">
            <a:extLst>
              <a:ext uri="{FF2B5EF4-FFF2-40B4-BE49-F238E27FC236}">
                <a16:creationId xmlns:a16="http://schemas.microsoft.com/office/drawing/2014/main" id="{9441DACE-976D-4BCC-8914-3407C8AB2851}"/>
              </a:ext>
            </a:extLst>
          </p:cNvPr>
          <p:cNvSpPr/>
          <p:nvPr/>
        </p:nvSpPr>
        <p:spPr>
          <a:xfrm>
            <a:off x="142581" y="3278119"/>
            <a:ext cx="4287376" cy="2011681"/>
          </a:xfrm>
          <a:prstGeom prst="rect">
            <a:avLst/>
          </a:prstGeom>
        </p:spPr>
        <p:txBody>
          <a:bodyPr wrap="square">
            <a:spAutoFit/>
          </a:bodyPr>
          <a:lstStyle/>
          <a:p>
            <a:r>
              <a:rPr lang="zh-CN" altLang="en-US" b="1">
                <a:solidFill>
                  <a:srgbClr val="00B0F0"/>
                </a:solidFill>
              </a:rPr>
              <a:t>解析：太阳光竖直射入井中，所以需要先画出反射光线，再作入射光线与反射光线夹角的平分线，也就是法线，平面镜与法 线垂直，便可作出镜面位置，由图可看出 ∠FOB =90°，∠AOF=30°，故∠AOB=∠AOF+∠FOB=30°+90°=120°，EO平分∠AOB，故∠EOB= 60°。</a:t>
            </a:r>
          </a:p>
        </p:txBody>
      </p:sp>
      <p:sp>
        <p:nvSpPr>
          <p:cNvPr id="8" name="矩形 7">
            <a:extLst>
              <a:ext uri="{FF2B5EF4-FFF2-40B4-BE49-F238E27FC236}">
                <a16:creationId xmlns:a16="http://schemas.microsoft.com/office/drawing/2014/main" id="{4EAB7D9D-D6CF-448B-BE0F-2272BC2A46A5}"/>
              </a:ext>
            </a:extLst>
          </p:cNvPr>
          <p:cNvSpPr/>
          <p:nvPr/>
        </p:nvSpPr>
        <p:spPr>
          <a:xfrm>
            <a:off x="4318133" y="79352"/>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第2节《光的反射》</a:t>
            </a:r>
          </a:p>
        </p:txBody>
      </p:sp>
      <p:pic>
        <p:nvPicPr>
          <p:cNvPr id="4" name="图片 3"/>
          <p:cNvPicPr>
            <a:picLocks noChangeAspect="1"/>
          </p:cNvPicPr>
          <p:nvPr/>
        </p:nvPicPr>
        <p:blipFill>
          <a:blip r:embed="rId3"/>
          <a:stretch>
            <a:fillRect/>
          </a:stretch>
        </p:blipFill>
        <p:spPr>
          <a:xfrm>
            <a:off x="4796553" y="2494785"/>
            <a:ext cx="2874892" cy="4211558"/>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75144" y="2714016"/>
            <a:ext cx="2899859" cy="4011019"/>
          </a:xfrm>
          <a:prstGeom prst="rect">
            <a:avLst/>
          </a:prstGeom>
        </p:spPr>
      </p:pic>
    </p:spTree>
    <p:extLst>
      <p:ext uri="{BB962C8B-B14F-4D97-AF65-F5344CB8AC3E}">
        <p14:creationId xmlns:p14="http://schemas.microsoft.com/office/powerpoint/2010/main" val="1952727940"/>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1" presetClass="entr" presetSubtype="1"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6" y="1734808"/>
            <a:ext cx="10162065" cy="1188720"/>
          </a:xfrm>
          <a:prstGeom prst="rect">
            <a:avLst/>
          </a:prstGeom>
        </p:spPr>
        <p:txBody>
          <a:bodyPr wrap="square">
            <a:spAutoFit/>
          </a:bodyPr>
          <a:lstStyle/>
          <a:p>
            <a:r>
              <a:rPr lang="en-US" altLang="zh-CN" sz="2400" b="1">
                <a:latin typeface="黑体" panose="02010609060101010101" pitchFamily="49" charset="-122"/>
                <a:ea typeface="黑体" panose="02010609060101010101" pitchFamily="49" charset="-122"/>
              </a:rPr>
              <a:t>4.雨后晴朗的夜晚，为了不踩到地上的积水，人们根据生活经验判断:迎着月光走，地上发亮的是水;背着月光走，地上发暗的是水。请你依据所学光的反射知识进行解释。</a:t>
            </a:r>
          </a:p>
        </p:txBody>
      </p:sp>
      <p:sp>
        <p:nvSpPr>
          <p:cNvPr id="8" name="矩形 7">
            <a:extLst>
              <a:ext uri="{FF2B5EF4-FFF2-40B4-BE49-F238E27FC236}">
                <a16:creationId xmlns:a16="http://schemas.microsoft.com/office/drawing/2014/main" id="{4EAB7D9D-D6CF-448B-BE0F-2272BC2A46A5}"/>
              </a:ext>
            </a:extLst>
          </p:cNvPr>
          <p:cNvSpPr/>
          <p:nvPr/>
        </p:nvSpPr>
        <p:spPr>
          <a:xfrm>
            <a:off x="4318133" y="79352"/>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第2节《光的反射》</a:t>
            </a:r>
          </a:p>
        </p:txBody>
      </p:sp>
      <p:sp>
        <p:nvSpPr>
          <p:cNvPr id="6" name="矩形 5">
            <a:extLst>
              <a:ext uri="{FF2B5EF4-FFF2-40B4-BE49-F238E27FC236}">
                <a16:creationId xmlns:a16="http://schemas.microsoft.com/office/drawing/2014/main" id="{C439C7CF-96C4-4CD8-AD6F-CF05C9200EAB}"/>
              </a:ext>
            </a:extLst>
          </p:cNvPr>
          <p:cNvSpPr/>
          <p:nvPr/>
        </p:nvSpPr>
        <p:spPr>
          <a:xfrm>
            <a:off x="125663" y="2935137"/>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7" name="矩形 6">
            <a:extLst>
              <a:ext uri="{FF2B5EF4-FFF2-40B4-BE49-F238E27FC236}">
                <a16:creationId xmlns:a16="http://schemas.microsoft.com/office/drawing/2014/main" id="{33008C84-97FF-4E5C-B7B1-AD331D3A94F8}"/>
              </a:ext>
            </a:extLst>
          </p:cNvPr>
          <p:cNvSpPr/>
          <p:nvPr/>
        </p:nvSpPr>
        <p:spPr>
          <a:xfrm>
            <a:off x="1746620" y="2810385"/>
            <a:ext cx="10113947" cy="2834641"/>
          </a:xfrm>
          <a:prstGeom prst="rect">
            <a:avLst/>
          </a:prstGeom>
        </p:spPr>
        <p:txBody>
          <a:bodyPr wrap="square">
            <a:spAutoFit/>
          </a:bodyPr>
          <a:lstStyle/>
          <a:p>
            <a:pPr>
              <a:lnSpc>
                <a:spcPct val="150000"/>
              </a:lnSpc>
            </a:pPr>
            <a:r>
              <a:rPr lang="zh-CN" altLang="en-US" sz="2400" b="1">
                <a:solidFill>
                  <a:srgbClr val="00B0F0"/>
                </a:solidFill>
              </a:rPr>
              <a:t>光射到水面上发生的是镜面反射，射到地面上发生的是漫反射。因此，迎着月光走，水面上由于发生镜面反射而进入人眼的光明显多于地面上由于漫反射而进入人眼的光。因此，迎着月光走，水面亮。同理，背着月光走，水面上由于发生镜面反射，几乎没有光进入人眼；而地面上由于发生漫反射，有一部分光能够进入人眼。因此，背着月光走，地面亮。</a:t>
            </a:r>
          </a:p>
        </p:txBody>
      </p:sp>
    </p:spTree>
    <p:extLst>
      <p:ext uri="{BB962C8B-B14F-4D97-AF65-F5344CB8AC3E}">
        <p14:creationId xmlns:p14="http://schemas.microsoft.com/office/powerpoint/2010/main" val="49343407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870012" y="1734808"/>
            <a:ext cx="10343419" cy="1615440"/>
          </a:xfrm>
          <a:prstGeom prst="rect">
            <a:avLst/>
          </a:prstGeom>
        </p:spPr>
        <p:txBody>
          <a:bodyPr wrap="square">
            <a:spAutoFit/>
          </a:bodyPr>
          <a:lstStyle/>
          <a:p>
            <a:pPr lvl="0"/>
            <a:r>
              <a:rPr lang="en-US" altLang="zh-CN" sz="2000" b="1">
                <a:solidFill>
                  <a:prstClr val="black"/>
                </a:solidFill>
                <a:latin typeface="黑体" panose="02010609060101010101" pitchFamily="49" charset="-122"/>
                <a:ea typeface="黑体" panose="02010609060101010101" pitchFamily="49" charset="-122"/>
              </a:rPr>
              <a:t>5.激光测距技术广泛应用在人造地球卫星测控、大地测量等方面。激光测距仪向目标发射激光脉冲束，接收反射回来的激光束，测出激光往返所用的时间，就可以算出所测天体与地球之间的距离。现在利用激光测距仪测量月、地之间的距离，精度可以达到士10 cm。已知一束激光从激光测距仪发出并射向月球，大约经过2.53 s反射回来，则地球到月球的距离大约是多少千米?</a:t>
            </a:r>
          </a:p>
        </p:txBody>
      </p:sp>
      <p:sp>
        <p:nvSpPr>
          <p:cNvPr id="8" name="矩形 7">
            <a:extLst>
              <a:ext uri="{FF2B5EF4-FFF2-40B4-BE49-F238E27FC236}">
                <a16:creationId xmlns:a16="http://schemas.microsoft.com/office/drawing/2014/main" id="{4EAB7D9D-D6CF-448B-BE0F-2272BC2A46A5}"/>
              </a:ext>
            </a:extLst>
          </p:cNvPr>
          <p:cNvSpPr/>
          <p:nvPr/>
        </p:nvSpPr>
        <p:spPr>
          <a:xfrm>
            <a:off x="4318133" y="79352"/>
            <a:ext cx="4069080" cy="914400"/>
          </a:xfrm>
          <a:prstGeom prst="rect">
            <a:avLst/>
          </a:prstGeom>
        </p:spPr>
        <p:txBody>
          <a:bodyPr wrap="none">
            <a:spAutoFit/>
          </a:bodyPr>
          <a:lstStyle/>
          <a:p>
            <a:pPr marL="0" marR="0" lvl="0" indent="0" algn="ctr" defTabSz="914400" rtl="0" eaLnBrk="1" fontAlgn="auto" latinLnBrk="0" hangingPunct="1">
              <a:lnSpc>
                <a:spcPct val="150000"/>
              </a:lnSpc>
              <a:spcBef>
                <a:spcPct val="0"/>
              </a:spcBef>
              <a:spcAft>
                <a:spcPct val="0"/>
              </a:spcAft>
              <a:buClrTx/>
              <a:buSzTx/>
              <a:buFontTx/>
              <a:buNone/>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第2节《光的反射》</a:t>
            </a:r>
          </a:p>
        </p:txBody>
      </p:sp>
      <p:sp>
        <p:nvSpPr>
          <p:cNvPr id="6" name="矩形 5">
            <a:extLst>
              <a:ext uri="{FF2B5EF4-FFF2-40B4-BE49-F238E27FC236}">
                <a16:creationId xmlns:a16="http://schemas.microsoft.com/office/drawing/2014/main" id="{C439C7CF-96C4-4CD8-AD6F-CF05C9200EAB}"/>
              </a:ext>
            </a:extLst>
          </p:cNvPr>
          <p:cNvSpPr/>
          <p:nvPr/>
        </p:nvSpPr>
        <p:spPr>
          <a:xfrm>
            <a:off x="125663" y="3366024"/>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7" name="矩形 6">
            <a:extLst>
              <a:ext uri="{FF2B5EF4-FFF2-40B4-BE49-F238E27FC236}">
                <a16:creationId xmlns:a16="http://schemas.microsoft.com/office/drawing/2014/main" id="{33008C84-97FF-4E5C-B7B1-AD331D3A94F8}"/>
              </a:ext>
            </a:extLst>
          </p:cNvPr>
          <p:cNvSpPr/>
          <p:nvPr/>
        </p:nvSpPr>
        <p:spPr>
          <a:xfrm>
            <a:off x="1746620" y="3247482"/>
            <a:ext cx="10113947" cy="1325880"/>
          </a:xfrm>
          <a:prstGeom prst="rect">
            <a:avLst/>
          </a:prstGeom>
        </p:spPr>
        <p:txBody>
          <a:bodyPr wrap="square">
            <a:spAutoFit/>
          </a:bodyPr>
          <a:lstStyle/>
          <a:p>
            <a:pPr lvl="0">
              <a:lnSpc>
                <a:spcPct val="150000"/>
              </a:lnSpc>
            </a:pPr>
            <a:r>
              <a:rPr lang="zh-CN" altLang="en-US" b="1" smtClean="0">
                <a:solidFill>
                  <a:srgbClr val="00B0F0"/>
                </a:solidFill>
              </a:rPr>
              <a:t>解析：激光测距仪是通过发射激光后接收反射回来的激光束来测距离的。如测月球与地球之间的距离时，首先测出从地球激光测距仪发射的激光束射到月球后，经过多长时间返回地球，根据公式即可求出。</a:t>
            </a:r>
          </a:p>
        </p:txBody>
      </p:sp>
      <p:sp>
        <p:nvSpPr>
          <p:cNvPr id="3" name="矩形 2"/>
          <p:cNvSpPr/>
          <p:nvPr/>
        </p:nvSpPr>
        <p:spPr>
          <a:xfrm>
            <a:off x="1746620" y="4797185"/>
            <a:ext cx="9607920" cy="1188720"/>
          </a:xfrm>
          <a:prstGeom prst="rect">
            <a:avLst/>
          </a:prstGeom>
        </p:spPr>
        <p:txBody>
          <a:bodyPr wrap="square">
            <a:spAutoFit/>
          </a:bodyPr>
          <a:lstStyle/>
          <a:p>
            <a:r>
              <a:rPr lang="zh-CN" altLang="en-US" sz="2400" b="1" smtClean="0">
                <a:solidFill>
                  <a:srgbClr val="002060"/>
                </a:solidFill>
                <a:latin typeface="黑体" panose="02010609060101010101" pitchFamily="49" charset="-122"/>
                <a:ea typeface="黑体" panose="02010609060101010101" pitchFamily="49" charset="-122"/>
              </a:rPr>
              <a:t>解:由S=vt得S=vt=3.0x 108m/sx2.53s=3.795x10 8 m=3.795x10 5 km</a:t>
            </a:r>
          </a:p>
          <a:p>
            <a:endParaRPr lang="zh-CN" altLang="en-US" sz="2400" b="1" smtClean="0">
              <a:solidFill>
                <a:srgbClr val="002060"/>
              </a:solidFill>
              <a:latin typeface="黑体" panose="02010609060101010101" pitchFamily="49" charset="-122"/>
              <a:ea typeface="黑体" panose="02010609060101010101" pitchFamily="49" charset="-122"/>
            </a:endParaRPr>
          </a:p>
          <a:p>
            <a:r>
              <a:rPr lang="zh-CN" altLang="en-US" sz="2400" b="1" smtClean="0">
                <a:solidFill>
                  <a:srgbClr val="002060"/>
                </a:solidFill>
                <a:latin typeface="黑体" panose="02010609060101010101" pitchFamily="49" charset="-122"/>
                <a:ea typeface="黑体" panose="02010609060101010101" pitchFamily="49" charset="-122"/>
              </a:rPr>
              <a:t>答:地球到月球的距离大约是3.795x10 5 km。</a:t>
            </a:r>
          </a:p>
        </p:txBody>
      </p:sp>
    </p:spTree>
    <p:extLst>
      <p:ext uri="{BB962C8B-B14F-4D97-AF65-F5344CB8AC3E}">
        <p14:creationId xmlns:p14="http://schemas.microsoft.com/office/powerpoint/2010/main" val="1411618692"/>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heel(1)">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3"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id="{21566E11-CB8A-4D4A-8A3E-42D6AD9A7D91}"/>
              </a:ext>
            </a:extLst>
          </p:cNvPr>
          <p:cNvSpPr/>
          <p:nvPr/>
        </p:nvSpPr>
        <p:spPr>
          <a:xfrm>
            <a:off x="2625692" y="2565878"/>
            <a:ext cx="7421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smtClean="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第3节《平面镜成像》</a:t>
            </a:r>
          </a:p>
        </p:txBody>
      </p:sp>
    </p:spTree>
    <p:extLst>
      <p:ext uri="{BB962C8B-B14F-4D97-AF65-F5344CB8AC3E}">
        <p14:creationId xmlns:p14="http://schemas.microsoft.com/office/powerpoint/2010/main" val="1755407180"/>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057448" y="31226"/>
            <a:ext cx="45262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第3节《平面镜成像》</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377076" y="1032471"/>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635139" y="1744393"/>
            <a:ext cx="10162065" cy="1005840"/>
          </a:xfrm>
          <a:prstGeom prst="rect">
            <a:avLst/>
          </a:prstGeom>
        </p:spPr>
        <p:txBody>
          <a:bodyPr wrap="square">
            <a:spAutoFit/>
          </a:bodyPr>
          <a:lstStyle/>
          <a:p>
            <a:pPr>
              <a:lnSpc>
                <a:spcPct val="150000"/>
              </a:lnSpc>
            </a:pPr>
            <a:r>
              <a:rPr lang="en-US" altLang="zh-CN" sz="2000">
                <a:latin typeface="黑体" panose="02010609060101010101" pitchFamily="49" charset="-122"/>
                <a:ea typeface="黑体" panose="02010609060101010101" pitchFamily="49" charset="-122"/>
              </a:rPr>
              <a:t>1.小芳面向穿衣镜站在镜前1 m处,镜中的像与她相距多少米?若她远离平面镜后退0.5 m,则镜中的像与她相距多少米?镜中像的大小会改变吗?</a:t>
            </a:r>
          </a:p>
        </p:txBody>
      </p:sp>
      <p:sp>
        <p:nvSpPr>
          <p:cNvPr id="7" name="矩形 6">
            <a:extLst>
              <a:ext uri="{FF2B5EF4-FFF2-40B4-BE49-F238E27FC236}">
                <a16:creationId xmlns:a16="http://schemas.microsoft.com/office/drawing/2014/main" id="{EF32F31C-E443-4E86-8657-16654ABB08C5}"/>
              </a:ext>
            </a:extLst>
          </p:cNvPr>
          <p:cNvSpPr/>
          <p:nvPr/>
        </p:nvSpPr>
        <p:spPr>
          <a:xfrm>
            <a:off x="539929" y="2838883"/>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8" name="矩形 7">
            <a:extLst>
              <a:ext uri="{FF2B5EF4-FFF2-40B4-BE49-F238E27FC236}">
                <a16:creationId xmlns:a16="http://schemas.microsoft.com/office/drawing/2014/main" id="{8D3C3782-0C28-496D-B4FA-0FFE9C9E59E6}"/>
              </a:ext>
            </a:extLst>
          </p:cNvPr>
          <p:cNvSpPr/>
          <p:nvPr/>
        </p:nvSpPr>
        <p:spPr>
          <a:xfrm>
            <a:off x="635138" y="3362103"/>
            <a:ext cx="10435315" cy="1371600"/>
          </a:xfrm>
          <a:prstGeom prst="rect">
            <a:avLst/>
          </a:prstGeom>
        </p:spPr>
        <p:txBody>
          <a:bodyPr wrap="square">
            <a:spAutoFit/>
          </a:bodyPr>
          <a:lstStyle/>
          <a:p>
            <a:r>
              <a:rPr lang="zh-CN" altLang="en-US" sz="2800" b="1">
                <a:solidFill>
                  <a:schemeClr val="accent1"/>
                </a:solidFill>
                <a:latin typeface="黑体" panose="02010609060101010101" pitchFamily="49" charset="-122"/>
                <a:ea typeface="黑体" panose="02010609060101010101" pitchFamily="49" charset="-122"/>
              </a:rPr>
              <a:t>答:根据平面镜成像的原理:小芳站在穿衣镜前1m处，镜中的像与她相距2m;若她远离平面镜0.5m, 则镜中的像与她相距3米,镜中像的大小不会改变。.</a:t>
            </a:r>
          </a:p>
        </p:txBody>
      </p:sp>
    </p:spTree>
    <p:extLst>
      <p:ext uri="{BB962C8B-B14F-4D97-AF65-F5344CB8AC3E}">
        <p14:creationId xmlns:p14="http://schemas.microsoft.com/office/powerpoint/2010/main" val="138122439"/>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057448" y="31226"/>
            <a:ext cx="45262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第3节《平面镜成像》</a:t>
            </a:r>
          </a:p>
        </p:txBody>
      </p:sp>
      <p:sp>
        <p:nvSpPr>
          <p:cNvPr id="7" name="矩形 6">
            <a:extLst>
              <a:ext uri="{FF2B5EF4-FFF2-40B4-BE49-F238E27FC236}">
                <a16:creationId xmlns:a16="http://schemas.microsoft.com/office/drawing/2014/main" id="{180FC460-0E07-4F48-ACE8-353565B2DAF9}"/>
              </a:ext>
            </a:extLst>
          </p:cNvPr>
          <p:cNvSpPr/>
          <p:nvPr/>
        </p:nvSpPr>
        <p:spPr>
          <a:xfrm>
            <a:off x="4778527" y="2568866"/>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4" name="矩形 3">
            <a:extLst>
              <a:ext uri="{FF2B5EF4-FFF2-40B4-BE49-F238E27FC236}">
                <a16:creationId xmlns:a16="http://schemas.microsoft.com/office/drawing/2014/main" id="{77874B7C-8FA6-42F6-9033-E8EC66DE0088}"/>
              </a:ext>
            </a:extLst>
          </p:cNvPr>
          <p:cNvSpPr/>
          <p:nvPr/>
        </p:nvSpPr>
        <p:spPr>
          <a:xfrm>
            <a:off x="1042380" y="1735882"/>
            <a:ext cx="10197706" cy="731520"/>
          </a:xfrm>
          <a:prstGeom prst="rect">
            <a:avLst/>
          </a:prstGeom>
        </p:spPr>
        <p:txBody>
          <a:bodyPr wrap="square">
            <a:spAutoFit/>
          </a:bodyPr>
          <a:lstStyle/>
          <a:p>
            <a:pPr lvl="0">
              <a:lnSpc>
                <a:spcPct val="150000"/>
              </a:lnSpc>
            </a:pPr>
            <a:r>
              <a:rPr lang="en-US" altLang="zh-CN" sz="2800">
                <a:solidFill>
                  <a:prstClr val="black"/>
                </a:solidFill>
                <a:latin typeface="黑体" panose="02010609060101010101" pitchFamily="49" charset="-122"/>
                <a:ea typeface="黑体" panose="02010609060101010101" pitchFamily="49" charset="-122"/>
              </a:rPr>
              <a:t>2.试画出图4.3-9中小丑的帽子在平面镜中的像。</a:t>
            </a:r>
          </a:p>
        </p:txBody>
      </p:sp>
      <p:pic>
        <p:nvPicPr>
          <p:cNvPr id="2" name="图片 1"/>
          <p:cNvPicPr>
            <a:picLocks noChangeAspect="1"/>
          </p:cNvPicPr>
          <p:nvPr/>
        </p:nvPicPr>
        <p:blipFill>
          <a:blip r:embed="rId3"/>
          <a:stretch>
            <a:fillRect/>
          </a:stretch>
        </p:blipFill>
        <p:spPr>
          <a:xfrm>
            <a:off x="1673443" y="2568866"/>
            <a:ext cx="2361905" cy="3866667"/>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728417" y="2444649"/>
            <a:ext cx="4839458" cy="4133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0723905"/>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1000"/>
                                        <p:tgtEl>
                                          <p:spTgt spid="1026"/>
                                        </p:tgtEl>
                                      </p:cBhvr>
                                    </p:animEffect>
                                    <p:anim calcmode="lin" valueType="num">
                                      <p:cBhvr>
                                        <p:cTn id="15" dur="1000" fill="hold"/>
                                        <p:tgtEl>
                                          <p:spTgt spid="1026"/>
                                        </p:tgtEl>
                                        <p:attrNameLst>
                                          <p:attrName>ppt_x</p:attrName>
                                        </p:attrNameLst>
                                      </p:cBhvr>
                                      <p:tavLst>
                                        <p:tav tm="0">
                                          <p:val>
                                            <p:strVal val="#ppt_x"/>
                                          </p:val>
                                        </p:tav>
                                        <p:tav tm="100000">
                                          <p:val>
                                            <p:strVal val="#ppt_x"/>
                                          </p:val>
                                        </p:tav>
                                      </p:tavLst>
                                    </p:anim>
                                    <p:anim calcmode="lin" valueType="num">
                                      <p:cBhvr>
                                        <p:cTn id="16"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057448" y="31226"/>
            <a:ext cx="4526280" cy="914400"/>
          </a:xfrm>
          <a:prstGeom prst="rect">
            <a:avLst/>
          </a:prstGeom>
        </p:spPr>
        <p:txBody>
          <a:bodyPr wrap="none">
            <a:spAutoFit/>
          </a:bodyPr>
          <a:lstStyle/>
          <a:p>
            <a:pPr lvl="0" algn="ctr">
              <a:lnSpc>
                <a:spcPct val="150000"/>
              </a:lnSpc>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第3节《平面镜成像》</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3" name="矩形 2">
            <a:extLst>
              <a:ext uri="{FF2B5EF4-FFF2-40B4-BE49-F238E27FC236}">
                <a16:creationId xmlns:a16="http://schemas.microsoft.com/office/drawing/2014/main" id="{675042A1-1441-48A5-B50F-3BACF4E98CBD}"/>
              </a:ext>
            </a:extLst>
          </p:cNvPr>
          <p:cNvSpPr/>
          <p:nvPr/>
        </p:nvSpPr>
        <p:spPr>
          <a:xfrm>
            <a:off x="901497" y="1739627"/>
            <a:ext cx="10380792" cy="502920"/>
          </a:xfrm>
          <a:prstGeom prst="rect">
            <a:avLst/>
          </a:prstGeom>
        </p:spPr>
        <p:txBody>
          <a:bodyPr wrap="square">
            <a:spAutoFit/>
          </a:bodyPr>
          <a:lstStyle/>
          <a:p>
            <a:pPr lvl="0">
              <a:lnSpc>
                <a:spcPct val="150000"/>
              </a:lnSpc>
            </a:pPr>
            <a:r>
              <a:rPr lang="en-US" altLang="zh-CN" b="1">
                <a:solidFill>
                  <a:prstClr val="black"/>
                </a:solidFill>
                <a:latin typeface="黑体" panose="02010609060101010101" pitchFamily="49" charset="-122"/>
                <a:ea typeface="黑体" panose="02010609060101010101" pitchFamily="49" charset="-122"/>
              </a:rPr>
              <a:t>3.如图4.3-10所示，A'O'是AO在平面镜中的像。画出平面镜的位置。</a:t>
            </a:r>
          </a:p>
        </p:txBody>
      </p:sp>
      <p:sp>
        <p:nvSpPr>
          <p:cNvPr id="10" name="矩形 9">
            <a:extLst>
              <a:ext uri="{FF2B5EF4-FFF2-40B4-BE49-F238E27FC236}">
                <a16:creationId xmlns:a16="http://schemas.microsoft.com/office/drawing/2014/main" id="{4F391269-1449-437F-AE36-3D6999BF8EEA}"/>
              </a:ext>
            </a:extLst>
          </p:cNvPr>
          <p:cNvSpPr/>
          <p:nvPr/>
        </p:nvSpPr>
        <p:spPr>
          <a:xfrm>
            <a:off x="7795352" y="2359577"/>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4" name="图片 3"/>
          <p:cNvPicPr>
            <a:picLocks noChangeAspect="1"/>
          </p:cNvPicPr>
          <p:nvPr/>
        </p:nvPicPr>
        <p:blipFill>
          <a:blip r:embed="rId3"/>
          <a:stretch>
            <a:fillRect/>
          </a:stretch>
        </p:blipFill>
        <p:spPr>
          <a:xfrm>
            <a:off x="780230" y="2551594"/>
            <a:ext cx="4715509" cy="2847799"/>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90264" y="2997725"/>
            <a:ext cx="3631130" cy="3094353"/>
          </a:xfrm>
          <a:prstGeom prst="rect">
            <a:avLst/>
          </a:prstGeom>
        </p:spPr>
      </p:pic>
    </p:spTree>
    <p:extLst>
      <p:ext uri="{BB962C8B-B14F-4D97-AF65-F5344CB8AC3E}">
        <p14:creationId xmlns:p14="http://schemas.microsoft.com/office/powerpoint/2010/main" val="2601970936"/>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14"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randombar(horizont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057448" y="31226"/>
            <a:ext cx="4526280" cy="914400"/>
          </a:xfrm>
          <a:prstGeom prst="rect">
            <a:avLst/>
          </a:prstGeom>
        </p:spPr>
        <p:txBody>
          <a:bodyPr wrap="none">
            <a:spAutoFit/>
          </a:bodyPr>
          <a:lstStyle/>
          <a:p>
            <a:pPr marL="0" marR="0" lvl="0" indent="0" algn="ctr" defTabSz="914400" rtl="0" eaLnBrk="1" fontAlgn="auto" latinLnBrk="0" hangingPunct="1">
              <a:lnSpc>
                <a:spcPct val="150000"/>
              </a:lnSpc>
              <a:spcBef>
                <a:spcPct val="0"/>
              </a:spcBef>
              <a:spcAft>
                <a:spcPct val="0"/>
              </a:spcAft>
              <a:buClrTx/>
              <a:buSzTx/>
              <a:buFontTx/>
              <a:buNone/>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第3节《平面镜成像》</a:t>
            </a:r>
          </a:p>
        </p:txBody>
      </p:sp>
      <p:sp>
        <p:nvSpPr>
          <p:cNvPr id="7" name="矩形 6">
            <a:extLst>
              <a:ext uri="{FF2B5EF4-FFF2-40B4-BE49-F238E27FC236}">
                <a16:creationId xmlns:a16="http://schemas.microsoft.com/office/drawing/2014/main" id="{180FC460-0E07-4F48-ACE8-353565B2DAF9}"/>
              </a:ext>
            </a:extLst>
          </p:cNvPr>
          <p:cNvSpPr/>
          <p:nvPr/>
        </p:nvSpPr>
        <p:spPr>
          <a:xfrm>
            <a:off x="8605829" y="3057139"/>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4" name="矩形 3">
            <a:extLst>
              <a:ext uri="{FF2B5EF4-FFF2-40B4-BE49-F238E27FC236}">
                <a16:creationId xmlns:a16="http://schemas.microsoft.com/office/drawing/2014/main" id="{77874B7C-8FA6-42F6-9033-E8EC66DE0088}"/>
              </a:ext>
            </a:extLst>
          </p:cNvPr>
          <p:cNvSpPr/>
          <p:nvPr/>
        </p:nvSpPr>
        <p:spPr>
          <a:xfrm>
            <a:off x="1042380" y="1735882"/>
            <a:ext cx="10197706" cy="1463040"/>
          </a:xfrm>
          <a:prstGeom prst="rect">
            <a:avLst/>
          </a:prstGeom>
        </p:spPr>
        <p:txBody>
          <a:bodyPr wrap="square">
            <a:spAutoFit/>
          </a:bodyPr>
          <a:lstStyle/>
          <a:p>
            <a:pPr lvl="0">
              <a:lnSpc>
                <a:spcPct val="150000"/>
              </a:lnSpc>
            </a:pPr>
            <a:r>
              <a:rPr lang="en-US" altLang="zh-CN" sz="2000">
                <a:solidFill>
                  <a:prstClr val="black"/>
                </a:solidFill>
                <a:latin typeface="黑体" panose="02010609060101010101" pitchFamily="49" charset="-122"/>
                <a:ea typeface="黑体" panose="02010609060101010101" pitchFamily="49" charset="-122"/>
              </a:rPr>
              <a:t>4.检查视力的时候，视力表放在被测者头部的后上方，被测者识别对面墙上镜子里的像(图4.3-11 )。视力表在镜中的像与被测者相距多远?与不用平面镜的方法相比，这样安排有什么好处?</a:t>
            </a:r>
          </a:p>
        </p:txBody>
      </p:sp>
      <p:pic>
        <p:nvPicPr>
          <p:cNvPr id="5" name="图片 4"/>
          <p:cNvPicPr>
            <a:picLocks noChangeAspect="1"/>
          </p:cNvPicPr>
          <p:nvPr/>
        </p:nvPicPr>
        <p:blipFill>
          <a:blip r:embed="rId3"/>
          <a:stretch>
            <a:fillRect/>
          </a:stretch>
        </p:blipFill>
        <p:spPr>
          <a:xfrm>
            <a:off x="306943" y="3213210"/>
            <a:ext cx="6644768" cy="2162252"/>
          </a:xfrm>
          <a:prstGeom prst="rect">
            <a:avLst/>
          </a:prstGeom>
        </p:spPr>
      </p:pic>
      <p:sp>
        <p:nvSpPr>
          <p:cNvPr id="8" name="矩形 7"/>
          <p:cNvSpPr/>
          <p:nvPr/>
        </p:nvSpPr>
        <p:spPr>
          <a:xfrm>
            <a:off x="6951712" y="3654635"/>
            <a:ext cx="4672118" cy="1920240"/>
          </a:xfrm>
          <a:prstGeom prst="rect">
            <a:avLst/>
          </a:prstGeom>
        </p:spPr>
        <p:txBody>
          <a:bodyPr wrap="square">
            <a:spAutoFit/>
          </a:bodyPr>
          <a:lstStyle/>
          <a:p>
            <a:r>
              <a:rPr lang="zh-CN" altLang="en-US" sz="2400" smtClean="0">
                <a:solidFill>
                  <a:srgbClr val="00B0F0"/>
                </a:solidFill>
                <a:latin typeface="黑体" panose="02010609060101010101" pitchFamily="49" charset="-122"/>
                <a:ea typeface="黑体" panose="02010609060101010101" pitchFamily="49" charset="-122"/>
              </a:rPr>
              <a:t>根据平面德成像的原理，视力表在镜中的像与被测者的距高是：2.3m+2.3-0.4=4.2m。</a:t>
            </a:r>
          </a:p>
          <a:p>
            <a:r>
              <a:rPr lang="zh-CN" altLang="en-US" sz="2400" smtClean="0">
                <a:solidFill>
                  <a:srgbClr val="00B0F0"/>
                </a:solidFill>
                <a:latin typeface="黑体" panose="02010609060101010101" pitchFamily="49" charset="-122"/>
                <a:ea typeface="黑体" panose="02010609060101010101" pitchFamily="49" charset="-122"/>
              </a:rPr>
              <a:t>与不用平面镜的方法相比，这样安排的好处是节约空间。</a:t>
            </a:r>
          </a:p>
        </p:txBody>
      </p:sp>
    </p:spTree>
    <p:extLst>
      <p:ext uri="{BB962C8B-B14F-4D97-AF65-F5344CB8AC3E}">
        <p14:creationId xmlns:p14="http://schemas.microsoft.com/office/powerpoint/2010/main" val="3892721236"/>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057448" y="31226"/>
            <a:ext cx="4526280" cy="914400"/>
          </a:xfrm>
          <a:prstGeom prst="rect">
            <a:avLst/>
          </a:prstGeom>
        </p:spPr>
        <p:txBody>
          <a:bodyPr wrap="none">
            <a:spAutoFit/>
          </a:bodyPr>
          <a:lstStyle/>
          <a:p>
            <a:pPr marL="0" marR="0" lvl="0" indent="0" algn="ctr" defTabSz="914400" rtl="0" eaLnBrk="1" fontAlgn="auto" latinLnBrk="0" hangingPunct="1">
              <a:lnSpc>
                <a:spcPct val="150000"/>
              </a:lnSpc>
              <a:spcBef>
                <a:spcPct val="0"/>
              </a:spcBef>
              <a:spcAft>
                <a:spcPct val="0"/>
              </a:spcAft>
              <a:buClrTx/>
              <a:buSzTx/>
              <a:buFontTx/>
              <a:buNone/>
              <a:defRPr/>
            </a:pPr>
            <a:r>
              <a:rPr kumimoji="0" lang="zh-CN" altLang="en-US" sz="36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第3节《平面镜成像》</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24124" y="1034159"/>
            <a:ext cx="10943751" cy="979208"/>
          </a:xfrm>
          <a:prstGeom prst="rect">
            <a:avLst/>
          </a:prstGeom>
        </p:spPr>
      </p:pic>
      <p:sp>
        <p:nvSpPr>
          <p:cNvPr id="3" name="矩形 2">
            <a:extLst>
              <a:ext uri="{FF2B5EF4-FFF2-40B4-BE49-F238E27FC236}">
                <a16:creationId xmlns:a16="http://schemas.microsoft.com/office/drawing/2014/main" id="{675042A1-1441-48A5-B50F-3BACF4E98CBD}"/>
              </a:ext>
            </a:extLst>
          </p:cNvPr>
          <p:cNvSpPr/>
          <p:nvPr/>
        </p:nvSpPr>
        <p:spPr>
          <a:xfrm>
            <a:off x="901497" y="1739627"/>
            <a:ext cx="10380792" cy="1325880"/>
          </a:xfrm>
          <a:prstGeom prst="rect">
            <a:avLst/>
          </a:prstGeom>
        </p:spPr>
        <p:txBody>
          <a:bodyPr wrap="square">
            <a:spAutoFit/>
          </a:bodyPr>
          <a:lstStyle/>
          <a:p>
            <a:pPr lvl="0">
              <a:lnSpc>
                <a:spcPct val="150000"/>
              </a:lnSpc>
            </a:pPr>
            <a:r>
              <a:rPr lang="en-US" altLang="zh-CN" b="1">
                <a:solidFill>
                  <a:prstClr val="black"/>
                </a:solidFill>
                <a:latin typeface="黑体" panose="02010609060101010101" pitchFamily="49" charset="-122"/>
                <a:ea typeface="黑体" panose="02010609060101010101" pitchFamily="49" charset="-122"/>
              </a:rPr>
              <a:t>5.潜水艇下潜后，艇内的人员可以用潜望镜来观察水面，上的情况。我们利用两块平面镜就可以制作一个潜望镜(图4.3-12)。自己做一个潜望镜并把它放在窗户下，看看能否观察到窗外的物体。如果一束光水平射入潜望镜镜口，它将经过怎样的路径射出?画出光路图来。</a:t>
            </a:r>
          </a:p>
        </p:txBody>
      </p:sp>
      <p:sp>
        <p:nvSpPr>
          <p:cNvPr id="10" name="矩形 9">
            <a:extLst>
              <a:ext uri="{FF2B5EF4-FFF2-40B4-BE49-F238E27FC236}">
                <a16:creationId xmlns:a16="http://schemas.microsoft.com/office/drawing/2014/main" id="{4F391269-1449-437F-AE36-3D6999BF8EEA}"/>
              </a:ext>
            </a:extLst>
          </p:cNvPr>
          <p:cNvSpPr/>
          <p:nvPr/>
        </p:nvSpPr>
        <p:spPr>
          <a:xfrm>
            <a:off x="4333059" y="3104626"/>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2" name="图片 1"/>
          <p:cNvPicPr>
            <a:picLocks noChangeAspect="1"/>
          </p:cNvPicPr>
          <p:nvPr/>
        </p:nvPicPr>
        <p:blipFill>
          <a:blip r:embed="rId3"/>
          <a:stretch>
            <a:fillRect/>
          </a:stretch>
        </p:blipFill>
        <p:spPr>
          <a:xfrm>
            <a:off x="1096807" y="3195750"/>
            <a:ext cx="2432898" cy="3087122"/>
          </a:xfrm>
          <a:prstGeom prst="rect">
            <a:avLst/>
          </a:prstGeom>
        </p:spPr>
      </p:pic>
      <p:sp>
        <p:nvSpPr>
          <p:cNvPr id="8" name="矩形 7"/>
          <p:cNvSpPr/>
          <p:nvPr/>
        </p:nvSpPr>
        <p:spPr>
          <a:xfrm>
            <a:off x="4860466" y="3691563"/>
            <a:ext cx="1211580" cy="365760"/>
          </a:xfrm>
          <a:prstGeom prst="rect">
            <a:avLst/>
          </a:prstGeom>
        </p:spPr>
        <p:txBody>
          <a:bodyPr wrap="none">
            <a:spAutoFit/>
          </a:bodyPr>
          <a:lstStyle/>
          <a:p>
            <a:r>
              <a:rPr lang="zh-CN" altLang="en-US" b="1">
                <a:solidFill>
                  <a:srgbClr val="00B0F0"/>
                </a:solidFill>
                <a:latin typeface="黑体" panose="02010609060101010101" pitchFamily="49" charset="-122"/>
                <a:ea typeface="黑体" panose="02010609060101010101" pitchFamily="49" charset="-122"/>
              </a:rPr>
              <a:t> 水平射出</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44876" y="3195750"/>
            <a:ext cx="4740988" cy="328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1403982"/>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afterGroup">
                            <p:stCondLst>
                              <p:cond delay="0"/>
                            </p:stCondLst>
                            <p:childTnLst>
                              <p:par>
                                <p:cTn id="18" presetID="16" presetClass="entr" presetSubtype="21" fill="hold" nodeType="clickEffect">
                                  <p:stCondLst>
                                    <p:cond delay="0"/>
                                  </p:stCondLst>
                                  <p:childTnLst>
                                    <p:set>
                                      <p:cBhvr>
                                        <p:cTn id="19" dur="1" fill="hold">
                                          <p:stCondLst>
                                            <p:cond delay="0"/>
                                          </p:stCondLst>
                                        </p:cTn>
                                        <p:tgtEl>
                                          <p:spTgt spid="2050"/>
                                        </p:tgtEl>
                                        <p:attrNameLst>
                                          <p:attrName>style.visibility</p:attrName>
                                        </p:attrNameLst>
                                      </p:cBhvr>
                                      <p:to>
                                        <p:strVal val="visible"/>
                                      </p:to>
                                    </p:set>
                                    <p:animEffect transition="in" filter="barn(inVertical)">
                                      <p:cBhvr>
                                        <p:cTn id="20"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id="{21566E11-CB8A-4D4A-8A3E-42D6AD9A7D91}"/>
              </a:ext>
            </a:extLst>
          </p:cNvPr>
          <p:cNvSpPr/>
          <p:nvPr/>
        </p:nvSpPr>
        <p:spPr>
          <a:xfrm>
            <a:off x="3006692" y="2565878"/>
            <a:ext cx="6659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smtClean="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第4节《光的折射》</a:t>
            </a:r>
          </a:p>
        </p:txBody>
      </p:sp>
    </p:spTree>
    <p:extLst>
      <p:ext uri="{BB962C8B-B14F-4D97-AF65-F5344CB8AC3E}">
        <p14:creationId xmlns:p14="http://schemas.microsoft.com/office/powerpoint/2010/main" val="3415641749"/>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id="{21566E11-CB8A-4D4A-8A3E-42D6AD9A7D91}"/>
              </a:ext>
            </a:extLst>
          </p:cNvPr>
          <p:cNvSpPr/>
          <p:nvPr/>
        </p:nvSpPr>
        <p:spPr>
          <a:xfrm>
            <a:off x="2004061" y="2533794"/>
            <a:ext cx="8183880" cy="1463040"/>
          </a:xfrm>
          <a:prstGeom prst="rect">
            <a:avLst/>
          </a:prstGeom>
        </p:spPr>
        <p:txBody>
          <a:bodyPr wrap="none">
            <a:spAutoFit/>
          </a:bodyPr>
          <a:lstStyle/>
          <a:p>
            <a:pPr algn="ctr">
              <a:lnSpc>
                <a:spcPct val="150000"/>
              </a:lnSpc>
            </a:pPr>
            <a:r>
              <a:rPr lang="zh-CN" altLang="en-US" sz="60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第1节《光的直线传播》</a:t>
            </a:r>
          </a:p>
        </p:txBody>
      </p:sp>
    </p:spTree>
    <p:extLst>
      <p:ext uri="{BB962C8B-B14F-4D97-AF65-F5344CB8AC3E}">
        <p14:creationId xmlns:p14="http://schemas.microsoft.com/office/powerpoint/2010/main" val="500507194"/>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第4节《光的折射》</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6" y="1652506"/>
            <a:ext cx="10452341" cy="518160"/>
          </a:xfrm>
          <a:prstGeom prst="rect">
            <a:avLst/>
          </a:prstGeom>
        </p:spPr>
        <p:txBody>
          <a:bodyPr wrap="square">
            <a:spAutoFit/>
          </a:bodyPr>
          <a:lstStyle/>
          <a:p>
            <a:pPr lvl="0"/>
            <a:r>
              <a:rPr lang="en-US" altLang="zh-CN" sz="2800" b="1"/>
              <a:t>1.图4.4-7中，哪一幅图正确地表示了光从空气进入玻璃中的光路?</a:t>
            </a:r>
          </a:p>
        </p:txBody>
      </p:sp>
      <p:sp>
        <p:nvSpPr>
          <p:cNvPr id="3" name="Rectangle 1">
            <a:extLst>
              <a:ext uri="{FF2B5EF4-FFF2-40B4-BE49-F238E27FC236}">
                <a16:creationId xmlns:a16="http://schemas.microsoft.com/office/drawing/2014/main" id="{64037AD9-E7DF-4554-8356-87D1D2A09547}"/>
              </a:ext>
            </a:extLst>
          </p:cNvPr>
          <p:cNvSpPr>
            <a:spLocks noChangeArrowheads="1"/>
          </p:cNvSpPr>
          <p:nvPr/>
        </p:nvSpPr>
        <p:spPr bwMode="auto">
          <a:xfrm>
            <a:off x="1051366" y="5157398"/>
            <a:ext cx="10631505" cy="944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143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r>
              <a:rPr lang="zh-CN" altLang="en-US" sz="2800" b="1">
                <a:solidFill>
                  <a:srgbClr val="0070C0"/>
                </a:solidFill>
                <a:latin typeface="黑体" panose="02010609060101010101" pitchFamily="49" charset="-122"/>
                <a:ea typeface="黑体" panose="02010609060101010101" pitchFamily="49" charset="-122"/>
              </a:rPr>
              <a:t>丙   解析：根据光的折射特点，当光从空气中斜射到玻璃中时，折射光线向法线方向偏折，折射角小于入射角，故丙图正确。</a:t>
            </a:r>
          </a:p>
        </p:txBody>
      </p:sp>
      <p:sp>
        <p:nvSpPr>
          <p:cNvPr id="10" name="矩形 9">
            <a:extLst>
              <a:ext uri="{FF2B5EF4-FFF2-40B4-BE49-F238E27FC236}">
                <a16:creationId xmlns:a16="http://schemas.microsoft.com/office/drawing/2014/main" id="{679B06F4-1141-4BFE-9339-D3FB5E355AFD}"/>
              </a:ext>
            </a:extLst>
          </p:cNvPr>
          <p:cNvSpPr/>
          <p:nvPr/>
        </p:nvSpPr>
        <p:spPr>
          <a:xfrm>
            <a:off x="337215" y="4727812"/>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4" name="图片 3"/>
          <p:cNvPicPr>
            <a:picLocks noChangeAspect="1"/>
          </p:cNvPicPr>
          <p:nvPr/>
        </p:nvPicPr>
        <p:blipFill>
          <a:blip r:embed="rId3"/>
          <a:stretch>
            <a:fillRect/>
          </a:stretch>
        </p:blipFill>
        <p:spPr>
          <a:xfrm>
            <a:off x="1958172" y="2198602"/>
            <a:ext cx="8017375" cy="2627456"/>
          </a:xfrm>
          <a:prstGeom prst="rect">
            <a:avLst/>
          </a:prstGeom>
        </p:spPr>
      </p:pic>
    </p:spTree>
    <p:extLst>
      <p:ext uri="{BB962C8B-B14F-4D97-AF65-F5344CB8AC3E}">
        <p14:creationId xmlns:p14="http://schemas.microsoft.com/office/powerpoint/2010/main" val="224253215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第4节《光的折射》</a:t>
            </a:r>
          </a:p>
        </p:txBody>
      </p:sp>
      <p:sp>
        <p:nvSpPr>
          <p:cNvPr id="7" name="矩形 6">
            <a:extLst>
              <a:ext uri="{FF2B5EF4-FFF2-40B4-BE49-F238E27FC236}">
                <a16:creationId xmlns:a16="http://schemas.microsoft.com/office/drawing/2014/main" id="{180FC460-0E07-4F48-ACE8-353565B2DAF9}"/>
              </a:ext>
            </a:extLst>
          </p:cNvPr>
          <p:cNvSpPr/>
          <p:nvPr/>
        </p:nvSpPr>
        <p:spPr>
          <a:xfrm>
            <a:off x="447684" y="2939178"/>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06138" y="1013572"/>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6" y="1734808"/>
            <a:ext cx="10162065" cy="944880"/>
          </a:xfrm>
          <a:prstGeom prst="rect">
            <a:avLst/>
          </a:prstGeom>
        </p:spPr>
        <p:txBody>
          <a:bodyPr wrap="square">
            <a:spAutoFit/>
          </a:bodyPr>
          <a:lstStyle/>
          <a:p>
            <a:pPr lvl="0"/>
            <a:r>
              <a:rPr lang="en-US" altLang="zh-CN" sz="2800" b="1">
                <a:solidFill>
                  <a:srgbClr val="333333"/>
                </a:solidFill>
                <a:latin typeface="黑体" panose="02010609060101010101" pitchFamily="49" charset="-122"/>
                <a:ea typeface="黑体" panose="02010609060101010101" pitchFamily="49" charset="-122"/>
              </a:rPr>
              <a:t>2.一束光射向一块玻璃砖(图4.48),并穿过玻璃砖。画出这束光进入玻璃和.离开玻璃后的光线(注意标出法线)。</a:t>
            </a:r>
          </a:p>
        </p:txBody>
      </p:sp>
      <p:sp>
        <p:nvSpPr>
          <p:cNvPr id="5" name="矩形 4"/>
          <p:cNvSpPr/>
          <p:nvPr/>
        </p:nvSpPr>
        <p:spPr>
          <a:xfrm>
            <a:off x="2068641" y="2846963"/>
            <a:ext cx="5581096" cy="1371600"/>
          </a:xfrm>
          <a:prstGeom prst="rect">
            <a:avLst/>
          </a:prstGeom>
        </p:spPr>
        <p:txBody>
          <a:bodyPr wrap="square">
            <a:spAutoFit/>
          </a:bodyPr>
          <a:lstStyle/>
          <a:p>
            <a:pPr lvl="0"/>
            <a:r>
              <a:rPr lang="zh-CN" altLang="en-US" sz="2800" b="1">
                <a:solidFill>
                  <a:srgbClr val="0070C0"/>
                </a:solidFill>
                <a:latin typeface="黑体" panose="02010609060101010101" pitchFamily="49" charset="-122"/>
                <a:ea typeface="黑体" panose="02010609060101010101" pitchFamily="49" charset="-122"/>
              </a:rPr>
              <a:t>光从空气中斜射入玻璃中，再从玻璃种斜射入空气中，要注意判断折射角与入射角的关系。</a:t>
            </a:r>
          </a:p>
        </p:txBody>
      </p:sp>
      <p:pic>
        <p:nvPicPr>
          <p:cNvPr id="3" name="图片 2"/>
          <p:cNvPicPr>
            <a:picLocks noChangeAspect="1"/>
          </p:cNvPicPr>
          <p:nvPr/>
        </p:nvPicPr>
        <p:blipFill>
          <a:blip r:embed="rId3"/>
          <a:stretch>
            <a:fillRect/>
          </a:stretch>
        </p:blipFill>
        <p:spPr>
          <a:xfrm>
            <a:off x="7825804" y="2939178"/>
            <a:ext cx="3387627" cy="3037182"/>
          </a:xfrm>
          <a:prstGeom prst="rect">
            <a:avLst/>
          </a:prstGeom>
        </p:spPr>
      </p:pic>
      <p:pic>
        <p:nvPicPr>
          <p:cNvPr id="4" name="图片 3"/>
          <p:cNvPicPr>
            <a:picLocks noChangeAspect="1"/>
          </p:cNvPicPr>
          <p:nvPr/>
        </p:nvPicPr>
        <p:blipFill>
          <a:blip r:embed="rId4"/>
          <a:stretch>
            <a:fillRect/>
          </a:stretch>
        </p:blipFill>
        <p:spPr>
          <a:xfrm>
            <a:off x="3356624" y="4390006"/>
            <a:ext cx="2458250" cy="2304610"/>
          </a:xfrm>
          <a:prstGeom prst="rect">
            <a:avLst/>
          </a:prstGeom>
        </p:spPr>
      </p:pic>
    </p:spTree>
    <p:extLst>
      <p:ext uri="{BB962C8B-B14F-4D97-AF65-F5344CB8AC3E}">
        <p14:creationId xmlns:p14="http://schemas.microsoft.com/office/powerpoint/2010/main" val="2297510896"/>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afterGroup">
                            <p:stCondLst>
                              <p:cond delay="0"/>
                            </p:stCondLst>
                            <p:childTnLst>
                              <p:par>
                                <p:cTn id="19" presetID="14" presetClass="entr" presetSubtype="1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randombar(horizontal)">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第4节《光的折射》</a:t>
            </a:r>
          </a:p>
        </p:txBody>
      </p:sp>
      <p:sp>
        <p:nvSpPr>
          <p:cNvPr id="7" name="矩形 6">
            <a:extLst>
              <a:ext uri="{FF2B5EF4-FFF2-40B4-BE49-F238E27FC236}">
                <a16:creationId xmlns:a16="http://schemas.microsoft.com/office/drawing/2014/main" id="{180FC460-0E07-4F48-ACE8-353565B2DAF9}"/>
              </a:ext>
            </a:extLst>
          </p:cNvPr>
          <p:cNvSpPr/>
          <p:nvPr/>
        </p:nvSpPr>
        <p:spPr>
          <a:xfrm>
            <a:off x="559956" y="3195967"/>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950798" y="1618609"/>
            <a:ext cx="10162065" cy="1554480"/>
          </a:xfrm>
          <a:prstGeom prst="rect">
            <a:avLst/>
          </a:prstGeom>
        </p:spPr>
        <p:txBody>
          <a:bodyPr wrap="square">
            <a:spAutoFit/>
          </a:bodyPr>
          <a:lstStyle/>
          <a:p>
            <a:pPr lvl="0">
              <a:lnSpc>
                <a:spcPct val="150000"/>
              </a:lnSpc>
            </a:pPr>
            <a:r>
              <a:rPr lang="en-US" altLang="zh-CN" sz="3200" b="1">
                <a:solidFill>
                  <a:prstClr val="black"/>
                </a:solidFill>
              </a:rPr>
              <a:t>3.小明在平静的湖边看到‘云在水中飘，鱼在云上游”。， 请你说一说这一有趣的现象是怎么形成的。</a:t>
            </a:r>
          </a:p>
        </p:txBody>
      </p:sp>
      <p:sp>
        <p:nvSpPr>
          <p:cNvPr id="5" name="矩形 4">
            <a:extLst>
              <a:ext uri="{FF2B5EF4-FFF2-40B4-BE49-F238E27FC236}">
                <a16:creationId xmlns:a16="http://schemas.microsoft.com/office/drawing/2014/main" id="{51AF8DE6-DEE3-489A-8551-81377BB690BF}"/>
              </a:ext>
            </a:extLst>
          </p:cNvPr>
          <p:cNvSpPr/>
          <p:nvPr/>
        </p:nvSpPr>
        <p:spPr>
          <a:xfrm>
            <a:off x="703758" y="3719187"/>
            <a:ext cx="10656143" cy="2286000"/>
          </a:xfrm>
          <a:prstGeom prst="rect">
            <a:avLst/>
          </a:prstGeom>
        </p:spPr>
        <p:txBody>
          <a:bodyPr wrap="square">
            <a:spAutoFit/>
          </a:bodyPr>
          <a:lstStyle/>
          <a:p>
            <a:pPr>
              <a:lnSpc>
                <a:spcPct val="150000"/>
              </a:lnSpc>
            </a:pPr>
            <a:r>
              <a:rPr lang="zh-CN" altLang="en-US" sz="2400" b="1">
                <a:solidFill>
                  <a:srgbClr val="0070C0"/>
                </a:solidFill>
                <a:latin typeface="等线" panose="02010600030101010101" pitchFamily="2" charset="-122"/>
              </a:rPr>
              <a:t>“云在水中漂”是光的反射现象，“鱼在云上游”是鱼通过水的折射所形成的虚像和云在水面下的虚像同时出现所形成的现象。</a:t>
            </a:r>
          </a:p>
          <a:p>
            <a:pPr>
              <a:lnSpc>
                <a:spcPct val="150000"/>
              </a:lnSpc>
            </a:pPr>
            <a:r>
              <a:rPr lang="zh-CN" altLang="en-US" sz="2400" b="1">
                <a:solidFill>
                  <a:srgbClr val="0070C0"/>
                </a:solidFill>
                <a:latin typeface="等线" panose="02010600030101010101" pitchFamily="2" charset="-122"/>
              </a:rPr>
              <a:t>解析：睡眠作为镜面发生发射，形成了云的虚像，鱼射入人眼的光线在水面处发生折射，形成升高了的鱼的虚像。</a:t>
            </a:r>
          </a:p>
        </p:txBody>
      </p:sp>
    </p:spTree>
    <p:extLst>
      <p:ext uri="{BB962C8B-B14F-4D97-AF65-F5344CB8AC3E}">
        <p14:creationId xmlns:p14="http://schemas.microsoft.com/office/powerpoint/2010/main" val="3537811201"/>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第4节《光的折射》</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950798" y="1717053"/>
            <a:ext cx="10162065" cy="822960"/>
          </a:xfrm>
          <a:prstGeom prst="rect">
            <a:avLst/>
          </a:prstGeom>
        </p:spPr>
        <p:txBody>
          <a:bodyPr wrap="square">
            <a:spAutoFit/>
          </a:bodyPr>
          <a:lstStyle/>
          <a:p>
            <a:pPr lvl="0"/>
            <a:r>
              <a:rPr lang="en-US" altLang="zh-CN" sz="2400" b="1">
                <a:solidFill>
                  <a:prstClr val="black"/>
                </a:solidFill>
              </a:rPr>
              <a:t>4.如图4.4-9所示，一束光射入杯中，在杯底形成光斑。逐渐往杯中加水，观察.到的光斑将会如何移动?</a:t>
            </a:r>
          </a:p>
        </p:txBody>
      </p:sp>
      <p:sp>
        <p:nvSpPr>
          <p:cNvPr id="7" name="矩形 6">
            <a:extLst>
              <a:ext uri="{FF2B5EF4-FFF2-40B4-BE49-F238E27FC236}">
                <a16:creationId xmlns:a16="http://schemas.microsoft.com/office/drawing/2014/main" id="{180FC460-0E07-4F48-ACE8-353565B2DAF9}"/>
              </a:ext>
            </a:extLst>
          </p:cNvPr>
          <p:cNvSpPr/>
          <p:nvPr/>
        </p:nvSpPr>
        <p:spPr>
          <a:xfrm>
            <a:off x="205347" y="2578540"/>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3" name="矩形 2"/>
          <p:cNvSpPr/>
          <p:nvPr/>
        </p:nvSpPr>
        <p:spPr>
          <a:xfrm>
            <a:off x="267490" y="3143047"/>
            <a:ext cx="7908843" cy="1005840"/>
          </a:xfrm>
          <a:prstGeom prst="rect">
            <a:avLst/>
          </a:prstGeom>
        </p:spPr>
        <p:txBody>
          <a:bodyPr wrap="square">
            <a:spAutoFit/>
          </a:bodyPr>
          <a:lstStyle/>
          <a:p>
            <a:pPr algn="just"/>
            <a:r>
              <a:rPr lang="zh-CN" altLang="en-US" sz="2000" b="1">
                <a:solidFill>
                  <a:srgbClr val="0070C0"/>
                </a:solidFill>
                <a:latin typeface="黑体" panose="02010609060101010101" pitchFamily="49" charset="-122"/>
                <a:ea typeface="黑体" panose="02010609060101010101" pitchFamily="49" charset="-122"/>
              </a:rPr>
              <a:t> 解析：光线斜射到水面上时，会发生折射，当光由空气斜射入水中时，折射角小于入射角。当逐渐王杯中加水时，入射点将向右移动，根据光的折射特点可知，光斑会向右移动。</a:t>
            </a:r>
          </a:p>
        </p:txBody>
      </p:sp>
      <p:pic>
        <p:nvPicPr>
          <p:cNvPr id="5" name="图片 4"/>
          <p:cNvPicPr>
            <a:picLocks noChangeAspect="1"/>
          </p:cNvPicPr>
          <p:nvPr/>
        </p:nvPicPr>
        <p:blipFill>
          <a:blip r:embed="rId3"/>
          <a:stretch>
            <a:fillRect/>
          </a:stretch>
        </p:blipFill>
        <p:spPr>
          <a:xfrm>
            <a:off x="8374998" y="2548050"/>
            <a:ext cx="2610972" cy="3268038"/>
          </a:xfrm>
          <a:prstGeom prst="rect">
            <a:avLst/>
          </a:prstGeom>
        </p:spPr>
      </p:pic>
      <p:pic>
        <p:nvPicPr>
          <p:cNvPr id="8" name="图片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44662" y="4158710"/>
            <a:ext cx="3287168" cy="2483640"/>
          </a:xfrm>
          <a:prstGeom prst="rect">
            <a:avLst/>
          </a:prstGeom>
        </p:spPr>
      </p:pic>
    </p:spTree>
    <p:extLst>
      <p:ext uri="{BB962C8B-B14F-4D97-AF65-F5344CB8AC3E}">
        <p14:creationId xmlns:p14="http://schemas.microsoft.com/office/powerpoint/2010/main" val="411920585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cond evt="onBegin" delay="0">
                          <p:tn val="9"/>
                        </p:cond>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cond evt="onBegin" delay="0">
                          <p:tn val="16"/>
                        </p:cond>
                      </p:stCondLst>
                      <p:childTnLst>
                        <p:par>
                          <p:cTn id="18" fill="hold" nodeType="afterGroup">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ircle(in)">
                                      <p:cBhvr>
                                        <p:cTn id="21" dur="2000"/>
                                        <p:tgtEl>
                                          <p:spTgt spid="3"/>
                                        </p:tgtEl>
                                      </p:cBhvr>
                                    </p:animEffect>
                                  </p:childTnLst>
                                </p:cTn>
                              </p:par>
                            </p:childTnLst>
                          </p:cTn>
                        </p:par>
                      </p:childTnLst>
                    </p:cTn>
                  </p:par>
                  <p:par>
                    <p:cTn id="22" fill="hold" nodeType="clickPar">
                      <p:stCondLst>
                        <p:cond delay="indefinite"/>
                        <p:cond evt="onBegin" delay="0">
                          <p:tn val="21"/>
                        </p:cond>
                      </p:stCondLst>
                      <p:childTnLst>
                        <p:par>
                          <p:cTn id="23" fill="hold" nodeType="afterGroup">
                            <p:stCondLst>
                              <p:cond delay="0"/>
                            </p:stCondLst>
                            <p:childTnLst>
                              <p:par>
                                <p:cTn id="24" presetID="6" presetClass="entr" presetSubtype="16"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ircle(in)">
                                      <p:cBhvr>
                                        <p:cTn id="2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3"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id="{21566E11-CB8A-4D4A-8A3E-42D6AD9A7D91}"/>
              </a:ext>
            </a:extLst>
          </p:cNvPr>
          <p:cNvSpPr/>
          <p:nvPr/>
        </p:nvSpPr>
        <p:spPr>
          <a:xfrm>
            <a:off x="3006692" y="2565878"/>
            <a:ext cx="6659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smtClean="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第5节《光的色散》</a:t>
            </a:r>
          </a:p>
        </p:txBody>
      </p:sp>
    </p:spTree>
    <p:extLst>
      <p:ext uri="{BB962C8B-B14F-4D97-AF65-F5344CB8AC3E}">
        <p14:creationId xmlns:p14="http://schemas.microsoft.com/office/powerpoint/2010/main" val="2302181401"/>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第5节《光的色散》</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6" y="1652506"/>
            <a:ext cx="10452341" cy="944880"/>
          </a:xfrm>
          <a:prstGeom prst="rect">
            <a:avLst/>
          </a:prstGeom>
        </p:spPr>
        <p:txBody>
          <a:bodyPr wrap="square">
            <a:spAutoFit/>
          </a:bodyPr>
          <a:lstStyle/>
          <a:p>
            <a:pPr lvl="0"/>
            <a:r>
              <a:rPr lang="en-US" altLang="zh-CN" sz="2800" b="1">
                <a:solidFill>
                  <a:prstClr val="black"/>
                </a:solidFill>
              </a:rPr>
              <a:t>1.用放大镜观察彩色电视机工作时的屏幕，对比发白光的区城和其他颜色的区域，看看红、绿、蓝三种色条的相对亮度有什么不同。</a:t>
            </a:r>
          </a:p>
        </p:txBody>
      </p:sp>
      <p:sp>
        <p:nvSpPr>
          <p:cNvPr id="3" name="Rectangle 1">
            <a:extLst>
              <a:ext uri="{FF2B5EF4-FFF2-40B4-BE49-F238E27FC236}">
                <a16:creationId xmlns:a16="http://schemas.microsoft.com/office/drawing/2014/main" id="{64037AD9-E7DF-4554-8356-87D1D2A09547}"/>
              </a:ext>
            </a:extLst>
          </p:cNvPr>
          <p:cNvSpPr>
            <a:spLocks noChangeArrowheads="1"/>
          </p:cNvSpPr>
          <p:nvPr/>
        </p:nvSpPr>
        <p:spPr bwMode="auto">
          <a:xfrm>
            <a:off x="872203" y="3610629"/>
            <a:ext cx="10631505" cy="51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1431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r>
              <a:rPr lang="zh-CN" altLang="en-US" sz="2800" b="1">
                <a:solidFill>
                  <a:srgbClr val="0070C0"/>
                </a:solidFill>
                <a:latin typeface="黑体" panose="02010609060101010101" pitchFamily="49" charset="-122"/>
                <a:ea typeface="黑体" panose="02010609060101010101" pitchFamily="49" charset="-122"/>
              </a:rPr>
              <a:t>白光区域三种颜色同样亮，其他区域三者亮度不同。</a:t>
            </a:r>
          </a:p>
        </p:txBody>
      </p:sp>
      <p:sp>
        <p:nvSpPr>
          <p:cNvPr id="10" name="矩形 9">
            <a:extLst>
              <a:ext uri="{FF2B5EF4-FFF2-40B4-BE49-F238E27FC236}">
                <a16:creationId xmlns:a16="http://schemas.microsoft.com/office/drawing/2014/main" id="{679B06F4-1141-4BFE-9339-D3FB5E355AFD}"/>
              </a:ext>
            </a:extLst>
          </p:cNvPr>
          <p:cNvSpPr/>
          <p:nvPr/>
        </p:nvSpPr>
        <p:spPr>
          <a:xfrm>
            <a:off x="559956" y="2845746"/>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Tree>
    <p:extLst>
      <p:ext uri="{BB962C8B-B14F-4D97-AF65-F5344CB8AC3E}">
        <p14:creationId xmlns:p14="http://schemas.microsoft.com/office/powerpoint/2010/main" val="37982797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第5节《光的色散》</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606138" y="1013572"/>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996980" y="1832463"/>
            <a:ext cx="10162065" cy="3749040"/>
          </a:xfrm>
          <a:prstGeom prst="rect">
            <a:avLst/>
          </a:prstGeom>
        </p:spPr>
        <p:txBody>
          <a:bodyPr wrap="square">
            <a:spAutoFit/>
          </a:bodyPr>
          <a:lstStyle/>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2.请将下面左侧列出的各种现象在右侧找出对应的物理知识。</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例:射击瞄准时要做到“三点一线”                     光的直线传播</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在平静的湖面可以看到蓝天白云                        光的直线传播</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游泳池注水后，看上去好像变浅了                      光的反射</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光遇到不透明物体后，可以形成影子                    光的折射</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太阳光经过三棱镜后可以产生彩色光带                  光的色散</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早晨太阳还在地平线以下时人就可以看到它</a:t>
            </a:r>
          </a:p>
          <a:p>
            <a:pPr lvl="0">
              <a:lnSpc>
                <a:spcPct val="150000"/>
              </a:lnSpc>
            </a:pPr>
            <a:r>
              <a:rPr lang="en-US" altLang="zh-CN" sz="2000" b="1">
                <a:solidFill>
                  <a:srgbClr val="333333"/>
                </a:solidFill>
                <a:latin typeface="黑体" panose="02010609060101010101" pitchFamily="49" charset="-122"/>
                <a:ea typeface="黑体" panose="02010609060101010101" pitchFamily="49" charset="-122"/>
              </a:rPr>
              <a:t>阳光透过树叶间的缝隙射到地面上，形成圆形光斑</a:t>
            </a:r>
          </a:p>
        </p:txBody>
      </p:sp>
      <p:cxnSp>
        <p:nvCxnSpPr>
          <p:cNvPr id="10" name="直接连接符 9"/>
          <p:cNvCxnSpPr/>
          <p:nvPr/>
        </p:nvCxnSpPr>
        <p:spPr>
          <a:xfrm>
            <a:off x="5104660" y="2592280"/>
            <a:ext cx="2601157" cy="0"/>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2" name="直接连接符 11"/>
          <p:cNvCxnSpPr/>
          <p:nvPr/>
        </p:nvCxnSpPr>
        <p:spPr>
          <a:xfrm>
            <a:off x="4777433" y="3055398"/>
            <a:ext cx="2839608" cy="460159"/>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4" name="直接连接符 13"/>
          <p:cNvCxnSpPr/>
          <p:nvPr/>
        </p:nvCxnSpPr>
        <p:spPr>
          <a:xfrm>
            <a:off x="4896658" y="3515557"/>
            <a:ext cx="2809159" cy="443884"/>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6" name="直接连接符 15"/>
          <p:cNvCxnSpPr/>
          <p:nvPr/>
        </p:nvCxnSpPr>
        <p:spPr>
          <a:xfrm flipV="1">
            <a:off x="5257060" y="3055398"/>
            <a:ext cx="2448757" cy="932156"/>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18" name="直接连接符 17"/>
          <p:cNvCxnSpPr/>
          <p:nvPr/>
        </p:nvCxnSpPr>
        <p:spPr>
          <a:xfrm flipV="1">
            <a:off x="5399726" y="4421080"/>
            <a:ext cx="2306091" cy="10357"/>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20" name="直接连接符 19"/>
          <p:cNvCxnSpPr/>
          <p:nvPr/>
        </p:nvCxnSpPr>
        <p:spPr>
          <a:xfrm flipV="1">
            <a:off x="5993906" y="3987554"/>
            <a:ext cx="1711911" cy="923278"/>
          </a:xfrm>
          <a:prstGeom prst="line">
            <a:avLst/>
          </a:prstGeom>
          <a:ln w="38100"/>
        </p:spPr>
        <p:style>
          <a:lnRef idx="3">
            <a:schemeClr val="accent2"/>
          </a:lnRef>
          <a:fillRef idx="0">
            <a:schemeClr val="accent2"/>
          </a:fillRef>
          <a:effectRef idx="2">
            <a:schemeClr val="accent2"/>
          </a:effectRef>
          <a:fontRef idx="minor">
            <a:schemeClr val="tx1"/>
          </a:fontRef>
        </p:style>
      </p:cxnSp>
      <p:cxnSp>
        <p:nvCxnSpPr>
          <p:cNvPr id="22" name="直接连接符 21"/>
          <p:cNvCxnSpPr/>
          <p:nvPr/>
        </p:nvCxnSpPr>
        <p:spPr>
          <a:xfrm flipV="1">
            <a:off x="6814008" y="3055398"/>
            <a:ext cx="891809" cy="2299317"/>
          </a:xfrm>
          <a:prstGeom prst="line">
            <a:avLst/>
          </a:prstGeom>
          <a:ln w="38100"/>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23472885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randombar(horizontal)">
                                      <p:cBhvr>
                                        <p:cTn id="17" dur="500"/>
                                        <p:tgtEl>
                                          <p:spTgt spid="1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randombar(horizontal)">
                                      <p:cBhvr>
                                        <p:cTn id="22" dur="500"/>
                                        <p:tgtEl>
                                          <p:spTgt spid="1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286049" y="31226"/>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第5节《光的色散》</a:t>
            </a:r>
          </a:p>
        </p:txBody>
      </p:sp>
      <p:sp>
        <p:nvSpPr>
          <p:cNvPr id="7" name="矩形 6">
            <a:extLst>
              <a:ext uri="{FF2B5EF4-FFF2-40B4-BE49-F238E27FC236}">
                <a16:creationId xmlns:a16="http://schemas.microsoft.com/office/drawing/2014/main" id="{180FC460-0E07-4F48-ACE8-353565B2DAF9}"/>
              </a:ext>
            </a:extLst>
          </p:cNvPr>
          <p:cNvSpPr/>
          <p:nvPr/>
        </p:nvSpPr>
        <p:spPr>
          <a:xfrm>
            <a:off x="330896" y="2265950"/>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950798" y="1618609"/>
            <a:ext cx="10162065" cy="822960"/>
          </a:xfrm>
          <a:prstGeom prst="rect">
            <a:avLst/>
          </a:prstGeom>
        </p:spPr>
        <p:txBody>
          <a:bodyPr wrap="square">
            <a:spAutoFit/>
          </a:bodyPr>
          <a:lstStyle/>
          <a:p>
            <a:pPr lvl="0">
              <a:lnSpc>
                <a:spcPct val="150000"/>
              </a:lnSpc>
            </a:pPr>
            <a:r>
              <a:rPr lang="en-US" altLang="zh-CN" sz="3200" b="1">
                <a:solidFill>
                  <a:prstClr val="black"/>
                </a:solidFill>
              </a:rPr>
              <a:t>3.红外线、紫外线跟你的生活有什么联系?各举两例。</a:t>
            </a:r>
          </a:p>
        </p:txBody>
      </p:sp>
      <p:sp>
        <p:nvSpPr>
          <p:cNvPr id="5" name="矩形 4">
            <a:extLst>
              <a:ext uri="{FF2B5EF4-FFF2-40B4-BE49-F238E27FC236}">
                <a16:creationId xmlns:a16="http://schemas.microsoft.com/office/drawing/2014/main" id="{51AF8DE6-DEE3-489A-8551-81377BB690BF}"/>
              </a:ext>
            </a:extLst>
          </p:cNvPr>
          <p:cNvSpPr/>
          <p:nvPr/>
        </p:nvSpPr>
        <p:spPr>
          <a:xfrm>
            <a:off x="559956" y="2771318"/>
            <a:ext cx="10656143" cy="3383280"/>
          </a:xfrm>
          <a:prstGeom prst="rect">
            <a:avLst/>
          </a:prstGeom>
        </p:spPr>
        <p:txBody>
          <a:bodyPr wrap="square">
            <a:spAutoFit/>
          </a:bodyPr>
          <a:lstStyle/>
          <a:p>
            <a:pPr lvl="0">
              <a:lnSpc>
                <a:spcPct val="150000"/>
              </a:lnSpc>
            </a:pPr>
            <a:r>
              <a:rPr lang="en-US" altLang="zh-CN" b="1">
                <a:solidFill>
                  <a:srgbClr val="0070C0"/>
                </a:solidFill>
                <a:latin typeface="等线" panose="02010600030101010101" pitchFamily="2" charset="-122"/>
              </a:rPr>
              <a:t>(1)应用红外线的有遥控器；工业上常用红外线来加热和烘烤物品，例如用红外线烘干汽车表面的喷漆；家庭中用红外线烤箱烘烤食品；现在浴室中常用的“浴霸”发出的光就有很多红外线；还有比较先进的红外线遥感技术等。</a:t>
            </a:r>
          </a:p>
          <a:p>
            <a:pPr lvl="0">
              <a:lnSpc>
                <a:spcPct val="150000"/>
              </a:lnSpc>
            </a:pPr>
            <a:r>
              <a:rPr lang="en-US" altLang="zh-CN" b="1">
                <a:solidFill>
                  <a:srgbClr val="0070C0"/>
                </a:solidFill>
                <a:latin typeface="等线" panose="02010600030101010101" pitchFamily="2" charset="-122"/>
              </a:rPr>
              <a:t> (2)紫外线的主要特征是化学作用强，很容易使照相底片感光。紫外线的生理作用很强，能杀菌。医院里常用紫外线对病房和手术室进行消毒，也可以用紫外线对饮用水进行消毒。太阳光里有很多紫外线，人体受适量的紫外线照射，能增进身体健康，但过强的紫外线照射会伤害人的眼睛和皮肤。因此，电焊工人在工作时必须穿好工作服，戴好防护面罩。夏天户外活动注意防晒，防晒霜应每隔几个小时涂抹一次，防护最好的措施是用防晒伞和少裸露皮肤。</a:t>
            </a:r>
          </a:p>
        </p:txBody>
      </p:sp>
      <p:pic>
        <p:nvPicPr>
          <p:cNvPr id="10" name="New picture"/>
          <p:cNvPicPr/>
          <p:nvPr/>
        </p:nvPicPr>
        <p:blipFill>
          <a:blip r:embed="rId3"/>
          <a:stretch>
            <a:fillRect/>
          </a:stretch>
        </p:blipFill>
        <p:spPr>
          <a:xfrm>
            <a:off x="12623800" y="11506200"/>
            <a:ext cx="342900" cy="254000"/>
          </a:xfrm>
          <a:prstGeom prst="cube">
            <a:avLst/>
          </a:prstGeom>
        </p:spPr>
      </p:pic>
    </p:spTree>
    <p:extLst>
      <p:ext uri="{BB962C8B-B14F-4D97-AF65-F5344CB8AC3E}">
        <p14:creationId xmlns:p14="http://schemas.microsoft.com/office/powerpoint/2010/main" val="397501183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983155"/>
            <a:ext cx="10943751" cy="1105238"/>
          </a:xfrm>
          <a:prstGeom prst="rect">
            <a:avLst/>
          </a:prstGeom>
        </p:spPr>
      </p:pic>
      <p:sp>
        <p:nvSpPr>
          <p:cNvPr id="6" name="矩形 5">
            <a:extLst>
              <a:ext uri="{FF2B5EF4-FFF2-40B4-BE49-F238E27FC236}">
                <a16:creationId xmlns:a16="http://schemas.microsoft.com/office/drawing/2014/main" id="{CC82C9C0-93B0-4BFF-A47B-E38BC39D34B8}"/>
              </a:ext>
            </a:extLst>
          </p:cNvPr>
          <p:cNvSpPr/>
          <p:nvPr/>
        </p:nvSpPr>
        <p:spPr>
          <a:xfrm>
            <a:off x="3828850" y="31226"/>
            <a:ext cx="49834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第1节《光的直线传播》</a:t>
            </a:r>
          </a:p>
        </p:txBody>
      </p:sp>
      <p:sp>
        <p:nvSpPr>
          <p:cNvPr id="7" name="矩形 6">
            <a:extLst>
              <a:ext uri="{FF2B5EF4-FFF2-40B4-BE49-F238E27FC236}">
                <a16:creationId xmlns:a16="http://schemas.microsoft.com/office/drawing/2014/main" id="{180FC460-0E07-4F48-ACE8-353565B2DAF9}"/>
              </a:ext>
            </a:extLst>
          </p:cNvPr>
          <p:cNvSpPr/>
          <p:nvPr/>
        </p:nvSpPr>
        <p:spPr>
          <a:xfrm>
            <a:off x="209150" y="2853890"/>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11" name="矩形 10"/>
          <p:cNvSpPr/>
          <p:nvPr/>
        </p:nvSpPr>
        <p:spPr>
          <a:xfrm>
            <a:off x="1830107" y="2831415"/>
            <a:ext cx="9848704" cy="822960"/>
          </a:xfrm>
          <a:prstGeom prst="rect">
            <a:avLst/>
          </a:prstGeom>
        </p:spPr>
        <p:txBody>
          <a:bodyPr wrap="square">
            <a:spAutoFit/>
          </a:bodyPr>
          <a:lstStyle/>
          <a:p>
            <a:r>
              <a:rPr lang="zh-CN" altLang="en-US" sz="2400" b="1">
                <a:solidFill>
                  <a:srgbClr val="0070C0"/>
                </a:solidFill>
              </a:rPr>
              <a:t>光的直线传播。如图所示。因为蛙坐在井底且光沿直线传播受到井壁的阻碍，所以蛙能看到的范围，只能看见两线所夹范围内的物体。</a:t>
            </a:r>
          </a:p>
        </p:txBody>
      </p:sp>
      <p:sp>
        <p:nvSpPr>
          <p:cNvPr id="4" name="矩形 3"/>
          <p:cNvSpPr/>
          <p:nvPr/>
        </p:nvSpPr>
        <p:spPr>
          <a:xfrm>
            <a:off x="1019629" y="1899783"/>
            <a:ext cx="9682579" cy="944880"/>
          </a:xfrm>
          <a:prstGeom prst="rect">
            <a:avLst/>
          </a:prstGeom>
        </p:spPr>
        <p:txBody>
          <a:bodyPr wrap="square">
            <a:spAutoFit/>
          </a:bodyPr>
          <a:lstStyle/>
          <a:p>
            <a:r>
              <a:rPr lang="en-US" altLang="zh-CN" sz="2800" b="1" smtClean="0"/>
              <a:t>1、“井底之蛙”这个成语大家都很熟悉。请根据光的直线传播知识画图说明为什么“坐井观天，所见甚小”。</a:t>
            </a:r>
          </a:p>
        </p:txBody>
      </p:sp>
      <p:pic>
        <p:nvPicPr>
          <p:cNvPr id="10" name="图片 9"/>
          <p:cNvPicPr>
            <a:picLocks noChangeAspect="1"/>
          </p:cNvPicPr>
          <p:nvPr/>
        </p:nvPicPr>
        <p:blipFill>
          <a:blip r:embed="rId3"/>
          <a:stretch>
            <a:fillRect/>
          </a:stretch>
        </p:blipFill>
        <p:spPr>
          <a:xfrm>
            <a:off x="3462491" y="3770518"/>
            <a:ext cx="4882518" cy="2672910"/>
          </a:xfrm>
          <a:prstGeom prst="rect">
            <a:avLst/>
          </a:prstGeom>
        </p:spPr>
      </p:pic>
    </p:spTree>
    <p:extLst>
      <p:ext uri="{BB962C8B-B14F-4D97-AF65-F5344CB8AC3E}">
        <p14:creationId xmlns:p14="http://schemas.microsoft.com/office/powerpoint/2010/main" val="1786478681"/>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down)">
                                      <p:cBhvr>
                                        <p:cTn id="14" dur="500"/>
                                        <p:tgtEl>
                                          <p:spTgt spid="11"/>
                                        </p:tgtEl>
                                      </p:cBhvr>
                                    </p:animEffect>
                                  </p:childTnLst>
                                </p:cTn>
                              </p:par>
                            </p:childTnLst>
                          </p:cTn>
                        </p:par>
                      </p:childTnLst>
                    </p:cTn>
                  </p:par>
                  <p:par>
                    <p:cTn id="15" fill="hold" nodeType="clickPar">
                      <p:stCondLst>
                        <p:cond delay="indefinite"/>
                      </p:stCondLst>
                      <p:childTnLst>
                        <p:par>
                          <p:cTn id="16" fill="hold" nodeType="after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1029421"/>
            <a:ext cx="10943751" cy="1105238"/>
          </a:xfrm>
          <a:prstGeom prst="rect">
            <a:avLst/>
          </a:prstGeom>
        </p:spPr>
      </p:pic>
      <p:sp>
        <p:nvSpPr>
          <p:cNvPr id="6" name="矩形 5">
            <a:extLst>
              <a:ext uri="{FF2B5EF4-FFF2-40B4-BE49-F238E27FC236}">
                <a16:creationId xmlns:a16="http://schemas.microsoft.com/office/drawing/2014/main" id="{CC82C9C0-93B0-4BFF-A47B-E38BC39D34B8}"/>
              </a:ext>
            </a:extLst>
          </p:cNvPr>
          <p:cNvSpPr/>
          <p:nvPr/>
        </p:nvSpPr>
        <p:spPr>
          <a:xfrm>
            <a:off x="3828850" y="31226"/>
            <a:ext cx="49834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第1节《光的直线传播》</a:t>
            </a:r>
          </a:p>
        </p:txBody>
      </p:sp>
      <p:sp>
        <p:nvSpPr>
          <p:cNvPr id="8" name="矩形 7">
            <a:extLst>
              <a:ext uri="{FF2B5EF4-FFF2-40B4-BE49-F238E27FC236}">
                <a16:creationId xmlns:a16="http://schemas.microsoft.com/office/drawing/2014/main" id="{EB339F37-499B-413D-8065-8217E14349A1}"/>
              </a:ext>
            </a:extLst>
          </p:cNvPr>
          <p:cNvSpPr/>
          <p:nvPr/>
        </p:nvSpPr>
        <p:spPr>
          <a:xfrm>
            <a:off x="5257410" y="2647582"/>
            <a:ext cx="5742023" cy="3291840"/>
          </a:xfrm>
          <a:prstGeom prst="rect">
            <a:avLst/>
          </a:prstGeom>
        </p:spPr>
        <p:txBody>
          <a:bodyPr wrap="square">
            <a:spAutoFit/>
          </a:bodyPr>
          <a:lstStyle/>
          <a:p>
            <a:pPr>
              <a:lnSpc>
                <a:spcPct val="150000"/>
              </a:lnSpc>
            </a:pPr>
            <a:r>
              <a:rPr lang="zh-CN" altLang="en-US" sz="2800" b="1">
                <a:solidFill>
                  <a:srgbClr val="0070C0"/>
                </a:solidFill>
              </a:rPr>
              <a:t>解析： 因为光是沿直线传播的，且光不能穿过不明物体，所以光射到不明物体上后，在这个物体的后方就会有一个光照射不到的区域，这就是影子。</a:t>
            </a:r>
          </a:p>
        </p:txBody>
      </p:sp>
      <p:sp>
        <p:nvSpPr>
          <p:cNvPr id="3" name="矩形 2">
            <a:extLst>
              <a:ext uri="{FF2B5EF4-FFF2-40B4-BE49-F238E27FC236}">
                <a16:creationId xmlns:a16="http://schemas.microsoft.com/office/drawing/2014/main" id="{AB33F907-3C80-4AAD-ABC6-5473EC98442D}"/>
              </a:ext>
            </a:extLst>
          </p:cNvPr>
          <p:cNvSpPr/>
          <p:nvPr/>
        </p:nvSpPr>
        <p:spPr>
          <a:xfrm>
            <a:off x="1226171" y="1894835"/>
            <a:ext cx="10042552" cy="457200"/>
          </a:xfrm>
          <a:prstGeom prst="rect">
            <a:avLst/>
          </a:prstGeom>
        </p:spPr>
        <p:txBody>
          <a:bodyPr wrap="square">
            <a:spAutoFit/>
          </a:bodyPr>
          <a:lstStyle/>
          <a:p>
            <a:pPr lvl="0">
              <a:defRPr/>
            </a:pPr>
            <a:r>
              <a:rPr lang="en-US" altLang="zh-CN" sz="2400" b="1">
                <a:solidFill>
                  <a:prstClr val="black"/>
                </a:solidFill>
                <a:latin typeface="等线" panose="02010600030101010101" pitchFamily="2" charset="-122"/>
              </a:rPr>
              <a:t>2.做一做手影游戏(图4.1-9),用光的直线传播知识解释影子是怎样形成的。</a:t>
            </a:r>
          </a:p>
        </p:txBody>
      </p:sp>
      <p:pic>
        <p:nvPicPr>
          <p:cNvPr id="4" name="图片 3"/>
          <p:cNvPicPr>
            <a:picLocks noChangeAspect="1"/>
          </p:cNvPicPr>
          <p:nvPr/>
        </p:nvPicPr>
        <p:blipFill>
          <a:blip r:embed="rId3"/>
          <a:stretch>
            <a:fillRect/>
          </a:stretch>
        </p:blipFill>
        <p:spPr>
          <a:xfrm>
            <a:off x="1422415" y="2443394"/>
            <a:ext cx="3381375" cy="2095500"/>
          </a:xfrm>
          <a:prstGeom prst="rect">
            <a:avLst/>
          </a:prstGeom>
        </p:spPr>
      </p:pic>
    </p:spTree>
    <p:extLst>
      <p:ext uri="{BB962C8B-B14F-4D97-AF65-F5344CB8AC3E}">
        <p14:creationId xmlns:p14="http://schemas.microsoft.com/office/powerpoint/2010/main" val="140609429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983155"/>
            <a:ext cx="10943751" cy="1105238"/>
          </a:xfrm>
          <a:prstGeom prst="rect">
            <a:avLst/>
          </a:prstGeom>
        </p:spPr>
      </p:pic>
      <p:sp>
        <p:nvSpPr>
          <p:cNvPr id="6" name="矩形 5">
            <a:extLst>
              <a:ext uri="{FF2B5EF4-FFF2-40B4-BE49-F238E27FC236}">
                <a16:creationId xmlns:a16="http://schemas.microsoft.com/office/drawing/2014/main" id="{CC82C9C0-93B0-4BFF-A47B-E38BC39D34B8}"/>
              </a:ext>
            </a:extLst>
          </p:cNvPr>
          <p:cNvSpPr/>
          <p:nvPr/>
        </p:nvSpPr>
        <p:spPr>
          <a:xfrm>
            <a:off x="3828850" y="31226"/>
            <a:ext cx="49834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第1节《光的直线传播》</a:t>
            </a:r>
          </a:p>
        </p:txBody>
      </p:sp>
      <p:sp>
        <p:nvSpPr>
          <p:cNvPr id="7" name="矩形 6">
            <a:extLst>
              <a:ext uri="{FF2B5EF4-FFF2-40B4-BE49-F238E27FC236}">
                <a16:creationId xmlns:a16="http://schemas.microsoft.com/office/drawing/2014/main" id="{180FC460-0E07-4F48-ACE8-353565B2DAF9}"/>
              </a:ext>
            </a:extLst>
          </p:cNvPr>
          <p:cNvSpPr/>
          <p:nvPr/>
        </p:nvSpPr>
        <p:spPr>
          <a:xfrm>
            <a:off x="482082" y="2427734"/>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sp>
        <p:nvSpPr>
          <p:cNvPr id="8" name="矩形 7">
            <a:extLst>
              <a:ext uri="{FF2B5EF4-FFF2-40B4-BE49-F238E27FC236}">
                <a16:creationId xmlns:a16="http://schemas.microsoft.com/office/drawing/2014/main" id="{EB339F37-499B-413D-8065-8217E14349A1}"/>
              </a:ext>
            </a:extLst>
          </p:cNvPr>
          <p:cNvSpPr/>
          <p:nvPr/>
        </p:nvSpPr>
        <p:spPr>
          <a:xfrm>
            <a:off x="766650" y="2950954"/>
            <a:ext cx="10208582" cy="2834640"/>
          </a:xfrm>
          <a:prstGeom prst="rect">
            <a:avLst/>
          </a:prstGeom>
        </p:spPr>
        <p:txBody>
          <a:bodyPr wrap="square">
            <a:spAutoFit/>
          </a:bodyPr>
          <a:lstStyle/>
          <a:p>
            <a:pPr algn="just">
              <a:lnSpc>
                <a:spcPct val="150000"/>
              </a:lnSpc>
            </a:pPr>
            <a:r>
              <a:rPr lang="zh-CN" altLang="en-US" sz="2400">
                <a:solidFill>
                  <a:srgbClr val="00B0F0"/>
                </a:solidFill>
                <a:latin typeface="黑体" panose="02010609060101010101" pitchFamily="49" charset="-122"/>
                <a:ea typeface="黑体" panose="02010609060101010101" pitchFamily="49" charset="-122"/>
              </a:rPr>
              <a:t>射击时目标、准星、眼睛要在一条线上，影子的形成、日食、月食、小孔成像等；</a:t>
            </a:r>
          </a:p>
          <a:p>
            <a:pPr algn="just">
              <a:lnSpc>
                <a:spcPct val="150000"/>
              </a:lnSpc>
            </a:pPr>
            <a:r>
              <a:rPr lang="zh-CN" altLang="en-US" sz="2400">
                <a:solidFill>
                  <a:srgbClr val="00B0F0"/>
                </a:solidFill>
                <a:latin typeface="黑体" panose="02010609060101010101" pitchFamily="49" charset="-122"/>
                <a:ea typeface="黑体" panose="02010609060101010101" pitchFamily="49" charset="-122"/>
              </a:rPr>
              <a:t>排队时，如果后一个同学只能看到自己前面同学的后脑勺，说明队伍就排直了。木工师傅检查自己刨的家具表面是否平直。战士打靶时用到的三点一线。</a:t>
            </a:r>
          </a:p>
        </p:txBody>
      </p:sp>
      <p:sp>
        <p:nvSpPr>
          <p:cNvPr id="3" name="矩形 2">
            <a:extLst>
              <a:ext uri="{FF2B5EF4-FFF2-40B4-BE49-F238E27FC236}">
                <a16:creationId xmlns:a16="http://schemas.microsoft.com/office/drawing/2014/main" id="{AB33F907-3C80-4AAD-ABC6-5473EC98442D}"/>
              </a:ext>
            </a:extLst>
          </p:cNvPr>
          <p:cNvSpPr/>
          <p:nvPr/>
        </p:nvSpPr>
        <p:spPr>
          <a:xfrm>
            <a:off x="932681" y="1801339"/>
            <a:ext cx="10042552" cy="457200"/>
          </a:xfrm>
          <a:prstGeom prst="rect">
            <a:avLst/>
          </a:prstGeom>
        </p:spPr>
        <p:txBody>
          <a:bodyPr wrap="square">
            <a:spAutoFit/>
          </a:bodyPr>
          <a:lstStyle/>
          <a:p>
            <a:r>
              <a:rPr lang="en-US" altLang="zh-CN" sz="2400" b="1">
                <a:latin typeface="+mn-ea"/>
              </a:rPr>
              <a:t>3.举出一些例子，说明光的直线传播在生活中的应用。</a:t>
            </a:r>
          </a:p>
        </p:txBody>
      </p:sp>
    </p:spTree>
    <p:extLst>
      <p:ext uri="{BB962C8B-B14F-4D97-AF65-F5344CB8AC3E}">
        <p14:creationId xmlns:p14="http://schemas.microsoft.com/office/powerpoint/2010/main" val="3330530263"/>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4">
            <a:lum/>
          </a:blip>
          <a:stretch>
            <a:fillRect/>
          </a:stretch>
        </a:blipFill>
        <a:effectLst/>
      </p:bgPr>
    </p:bg>
    <p:spTree>
      <p:nvGrpSpPr>
        <p:cNvPr id="1" name=""/>
        <p:cNvGrpSpPr/>
        <p:nvPr/>
      </p:nvGrpSpPr>
      <p:grpSpPr>
        <a:xfrm>
          <a:off x="0" y="0"/>
          <a:ext cx="0" cy="0"/>
        </a:xfrm>
      </p:grpSpPr>
      <p:pic>
        <p:nvPicPr>
          <p:cNvPr id="5" name="图片 4">
            <a:extLst>
              <a:ext uri="{FF2B5EF4-FFF2-40B4-BE49-F238E27FC236}">
                <a16:creationId xmlns:a16="http://schemas.microsoft.com/office/drawing/2014/main" id="{BC438515-FCBE-4DA2-86EB-EE816B5AA250}"/>
              </a:ext>
            </a:extLst>
          </p:cNvPr>
          <p:cNvPicPr>
            <a:picLocks noChangeAspect="1"/>
          </p:cNvPicPr>
          <p:nvPr/>
        </p:nvPicPr>
        <p:blipFill>
          <a:blip r:embed="rId2">
            <a:extLst>
              <a:ext uri="{28A0092B-C50C-407E-A947-70E740481C1C}">
                <a14:useLocalDpi xmlns:a14="http://schemas.microsoft.com/office/drawing/2010/main" val="0"/>
              </a:ext>
            </a:extLst>
          </a:blip>
          <a:srcRect b="88875"/>
          <a:stretch>
            <a:fillRect/>
          </a:stretch>
        </p:blipFill>
        <p:spPr>
          <a:xfrm>
            <a:off x="482082" y="983155"/>
            <a:ext cx="10943751" cy="1105238"/>
          </a:xfrm>
          <a:prstGeom prst="rect">
            <a:avLst/>
          </a:prstGeom>
        </p:spPr>
      </p:pic>
      <p:sp>
        <p:nvSpPr>
          <p:cNvPr id="6" name="矩形 5">
            <a:extLst>
              <a:ext uri="{FF2B5EF4-FFF2-40B4-BE49-F238E27FC236}">
                <a16:creationId xmlns:a16="http://schemas.microsoft.com/office/drawing/2014/main" id="{CC82C9C0-93B0-4BFF-A47B-E38BC39D34B8}"/>
              </a:ext>
            </a:extLst>
          </p:cNvPr>
          <p:cNvSpPr/>
          <p:nvPr/>
        </p:nvSpPr>
        <p:spPr>
          <a:xfrm>
            <a:off x="3828850" y="31226"/>
            <a:ext cx="4983480" cy="914400"/>
          </a:xfrm>
          <a:prstGeom prst="rect">
            <a:avLst/>
          </a:prstGeom>
        </p:spPr>
        <p:txBody>
          <a:bodyPr wrap="none">
            <a:spAutoFit/>
          </a:bodyPr>
          <a:lstStyle/>
          <a:p>
            <a:pPr algn="ctr">
              <a:lnSpc>
                <a:spcPct val="150000"/>
              </a:lnSpc>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第1节《光的直线传播》</a:t>
            </a:r>
          </a:p>
        </p:txBody>
      </p:sp>
      <p:sp>
        <p:nvSpPr>
          <p:cNvPr id="7" name="矩形 6">
            <a:extLst>
              <a:ext uri="{FF2B5EF4-FFF2-40B4-BE49-F238E27FC236}">
                <a16:creationId xmlns:a16="http://schemas.microsoft.com/office/drawing/2014/main" id="{180FC460-0E07-4F48-ACE8-353565B2DAF9}"/>
              </a:ext>
            </a:extLst>
          </p:cNvPr>
          <p:cNvSpPr/>
          <p:nvPr/>
        </p:nvSpPr>
        <p:spPr>
          <a:xfrm>
            <a:off x="482082" y="3095164"/>
            <a:ext cx="1605280" cy="518160"/>
          </a:xfrm>
          <a:prstGeom prst="rect">
            <a:avLst/>
          </a:prstGeom>
        </p:spPr>
        <p:txBody>
          <a:bodyPr wrap="none">
            <a:spAutoFit/>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a:ln>
                  <a:noFill/>
                </a:ln>
                <a:solidFill>
                  <a:srgbClr val="C00000"/>
                </a:solidFill>
                <a:effectLst>
                  <a:glow rad="63500">
                    <a:srgbClr val="5B9BD5">
                      <a:satMod val="175000"/>
                      <a:alpha val="40000"/>
                    </a:srgbClr>
                  </a:glow>
                </a:effectLst>
                <a:uLnTx/>
                <a:uFillTx/>
                <a:latin typeface="-apple-system"/>
                <a:ea typeface="等线" panose="02010600030101010101" pitchFamily="2" charset="-122"/>
                <a:cs typeface="+mn-cs"/>
              </a:rPr>
              <a:t>参考答案</a:t>
            </a:r>
          </a:p>
        </p:txBody>
      </p:sp>
      <p:sp>
        <p:nvSpPr>
          <p:cNvPr id="3" name="矩形 2">
            <a:extLst>
              <a:ext uri="{FF2B5EF4-FFF2-40B4-BE49-F238E27FC236}">
                <a16:creationId xmlns:a16="http://schemas.microsoft.com/office/drawing/2014/main" id="{AB33F907-3C80-4AAD-ABC6-5473EC98442D}"/>
              </a:ext>
            </a:extLst>
          </p:cNvPr>
          <p:cNvSpPr/>
          <p:nvPr/>
        </p:nvSpPr>
        <p:spPr>
          <a:xfrm>
            <a:off x="1226171" y="1894835"/>
            <a:ext cx="10042552" cy="1188720"/>
          </a:xfrm>
          <a:prstGeom prst="rect">
            <a:avLst/>
          </a:prstGeom>
        </p:spPr>
        <p:txBody>
          <a:bodyPr wrap="square">
            <a:spAutoFit/>
          </a:bodyPr>
          <a:lstStyle/>
          <a:p>
            <a:pPr lvl="0">
              <a:defRPr/>
            </a:pPr>
            <a:r>
              <a:rPr lang="en-US" altLang="zh-CN" sz="2400" b="1">
                <a:solidFill>
                  <a:prstClr val="black"/>
                </a:solidFill>
                <a:latin typeface="等线" panose="02010600030101010101" pitchFamily="2" charset="-122"/>
              </a:rPr>
              <a:t>4.太阳发出的光，要经过大约8min才能到达地球。请你估算太阳到地球的距离。如果一辆赛车以500km/h的速度不停地跑，它要经过多长时间才能跑完这段路程?</a:t>
            </a:r>
          </a:p>
        </p:txBody>
      </p:sp>
      <p:pic>
        <p:nvPicPr>
          <p:cNvPr id="2" name="图片 1"/>
          <p:cNvPicPr>
            <a:picLocks noChangeAspect="1"/>
          </p:cNvPicPr>
          <p:nvPr/>
        </p:nvPicPr>
        <p:blipFill>
          <a:blip r:embed="rId3"/>
          <a:stretch>
            <a:fillRect/>
          </a:stretch>
        </p:blipFill>
        <p:spPr>
          <a:xfrm>
            <a:off x="795763" y="3829931"/>
            <a:ext cx="9970977" cy="1945556"/>
          </a:xfrm>
          <a:prstGeom prst="rect">
            <a:avLst/>
          </a:prstGeom>
        </p:spPr>
      </p:pic>
    </p:spTree>
    <p:extLst>
      <p:ext uri="{BB962C8B-B14F-4D97-AF65-F5344CB8AC3E}">
        <p14:creationId xmlns:p14="http://schemas.microsoft.com/office/powerpoint/2010/main" val="2602162734"/>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4" name="矩形 3">
            <a:extLst>
              <a:ext uri="{FF2B5EF4-FFF2-40B4-BE49-F238E27FC236}">
                <a16:creationId xmlns:a16="http://schemas.microsoft.com/office/drawing/2014/main" id="{21566E11-CB8A-4D4A-8A3E-42D6AD9A7D91}"/>
              </a:ext>
            </a:extLst>
          </p:cNvPr>
          <p:cNvSpPr/>
          <p:nvPr/>
        </p:nvSpPr>
        <p:spPr>
          <a:xfrm>
            <a:off x="3006692" y="2565878"/>
            <a:ext cx="6659880" cy="1463040"/>
          </a:xfrm>
          <a:prstGeom prst="rect">
            <a:avLst/>
          </a:prstGeom>
        </p:spPr>
        <p:txBody>
          <a:bodyPr wrap="none">
            <a:spAutoFit/>
          </a:bodyPr>
          <a:lstStyle/>
          <a:p>
            <a:pPr lvl="0" algn="ctr">
              <a:lnSpc>
                <a:spcPct val="150000"/>
              </a:lnSpc>
              <a:defRPr/>
            </a:pPr>
            <a:r>
              <a:rPr kumimoji="0" lang="zh-CN" altLang="en-US" sz="6000" b="0" i="0" u="none" strike="noStrike" kern="1200" cap="none" spc="0" normalizeH="0" baseline="0" noProof="0">
                <a:ln>
                  <a:noFill/>
                </a:ln>
                <a:solidFill>
                  <a:srgbClr val="FFFF00"/>
                </a:solidFill>
                <a:effectLst>
                  <a:glow rad="101600">
                    <a:srgbClr val="FF0000">
                      <a:alpha val="40000"/>
                    </a:srgbClr>
                  </a:glow>
                </a:effectLst>
                <a:uLnTx/>
                <a:uFillTx/>
                <a:latin typeface="黑体" panose="02010609060101010101" pitchFamily="49" charset="-122"/>
                <a:ea typeface="黑体" panose="02010609060101010101" pitchFamily="49" charset="-122"/>
                <a:cs typeface="+mn-cs"/>
              </a:rPr>
              <a:t>第2节《光的反射》</a:t>
            </a:r>
          </a:p>
        </p:txBody>
      </p:sp>
    </p:spTree>
    <p:extLst>
      <p:ext uri="{BB962C8B-B14F-4D97-AF65-F5344CB8AC3E}">
        <p14:creationId xmlns:p14="http://schemas.microsoft.com/office/powerpoint/2010/main" val="1573903737"/>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CC82C9C0-93B0-4BFF-A47B-E38BC39D34B8}"/>
              </a:ext>
            </a:extLst>
          </p:cNvPr>
          <p:cNvSpPr/>
          <p:nvPr/>
        </p:nvSpPr>
        <p:spPr>
          <a:xfrm>
            <a:off x="4318134" y="79352"/>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第2节《光的反射》</a:t>
            </a:r>
          </a:p>
        </p:txBody>
      </p:sp>
      <p:sp>
        <p:nvSpPr>
          <p:cNvPr id="7" name="矩形 6">
            <a:extLst>
              <a:ext uri="{FF2B5EF4-FFF2-40B4-BE49-F238E27FC236}">
                <a16:creationId xmlns:a16="http://schemas.microsoft.com/office/drawing/2014/main" id="{180FC460-0E07-4F48-ACE8-353565B2DAF9}"/>
              </a:ext>
            </a:extLst>
          </p:cNvPr>
          <p:cNvSpPr/>
          <p:nvPr/>
        </p:nvSpPr>
        <p:spPr>
          <a:xfrm>
            <a:off x="333050" y="3097866"/>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3">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7" y="1817445"/>
            <a:ext cx="10242275" cy="1371600"/>
          </a:xfrm>
          <a:prstGeom prst="rect">
            <a:avLst/>
          </a:prstGeom>
        </p:spPr>
        <p:txBody>
          <a:bodyPr wrap="square">
            <a:spAutoFit/>
          </a:bodyPr>
          <a:lstStyle/>
          <a:p>
            <a:r>
              <a:rPr lang="en-US" altLang="zh-CN" sz="2800" b="1">
                <a:solidFill>
                  <a:srgbClr val="242424"/>
                </a:solidFill>
                <a:latin typeface="-apple-system"/>
              </a:rPr>
              <a:t>1.光与镜面成30° 角射在平面镜上,反射角是多大?试画出反射光线，标出入射角和反射角。如果光垂直射到平面镜上，反射光如何射出?画图表示出来。</a:t>
            </a:r>
          </a:p>
        </p:txBody>
      </p:sp>
      <p:sp>
        <p:nvSpPr>
          <p:cNvPr id="11" name="矩形 10">
            <a:extLst>
              <a:ext uri="{FF2B5EF4-FFF2-40B4-BE49-F238E27FC236}">
                <a16:creationId xmlns:a16="http://schemas.microsoft.com/office/drawing/2014/main" id="{9441DACE-976D-4BCC-8914-3407C8AB2851}"/>
              </a:ext>
            </a:extLst>
          </p:cNvPr>
          <p:cNvSpPr/>
          <p:nvPr/>
        </p:nvSpPr>
        <p:spPr>
          <a:xfrm>
            <a:off x="836673" y="3605730"/>
            <a:ext cx="10390315" cy="944880"/>
          </a:xfrm>
          <a:prstGeom prst="rect">
            <a:avLst/>
          </a:prstGeom>
        </p:spPr>
        <p:txBody>
          <a:bodyPr wrap="square">
            <a:spAutoFit/>
          </a:bodyPr>
          <a:lstStyle/>
          <a:p>
            <a:r>
              <a:rPr lang="zh-CN" altLang="en-US" sz="2800" b="1">
                <a:solidFill>
                  <a:srgbClr val="00B0F0"/>
                </a:solidFill>
              </a:rPr>
              <a:t>反射角为60°，反射光线、入射角、反射角如图4-2-23所示；如果光垂直射到平面镜上，反射光将按原路返回（如图4-2-24所示）。</a:t>
            </a: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07206" y="4559836"/>
            <a:ext cx="4193921" cy="2134742"/>
          </a:xfrm>
          <a:prstGeom prst="rect">
            <a:avLst/>
          </a:prstGeom>
        </p:spPr>
      </p:pic>
    </p:spTree>
    <p:extLst>
      <p:ext uri="{BB962C8B-B14F-4D97-AF65-F5344CB8AC3E}">
        <p14:creationId xmlns:p14="http://schemas.microsoft.com/office/powerpoint/2010/main" val="3788168815"/>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6" presetClass="entr" presetSubtype="16"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circle(in)">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pic>
        <p:nvPicPr>
          <p:cNvPr id="9" name="图片 8">
            <a:extLst>
              <a:ext uri="{FF2B5EF4-FFF2-40B4-BE49-F238E27FC236}">
                <a16:creationId xmlns:a16="http://schemas.microsoft.com/office/drawing/2014/main" id="{CCB45C6B-C1F7-49F6-AF16-2271BD6717ED}"/>
              </a:ext>
            </a:extLst>
          </p:cNvPr>
          <p:cNvPicPr>
            <a:picLocks noChangeAspect="1"/>
          </p:cNvPicPr>
          <p:nvPr/>
        </p:nvPicPr>
        <p:blipFill>
          <a:blip r:embed="rId2">
            <a:extLst>
              <a:ext uri="{28A0092B-C50C-407E-A947-70E740481C1C}">
                <a14:useLocalDpi xmlns:a14="http://schemas.microsoft.com/office/drawing/2010/main" val="0"/>
              </a:ext>
            </a:extLst>
          </a:blip>
          <a:srcRect t="1269" b="88875"/>
          <a:stretch>
            <a:fillRect/>
          </a:stretch>
        </p:blipFill>
        <p:spPr>
          <a:xfrm>
            <a:off x="559956" y="1004335"/>
            <a:ext cx="10943751" cy="979208"/>
          </a:xfrm>
          <a:prstGeom prst="rect">
            <a:avLst/>
          </a:prstGeom>
        </p:spPr>
      </p:pic>
      <p:sp>
        <p:nvSpPr>
          <p:cNvPr id="2" name="矩形 1">
            <a:extLst>
              <a:ext uri="{FF2B5EF4-FFF2-40B4-BE49-F238E27FC236}">
                <a16:creationId xmlns:a16="http://schemas.microsoft.com/office/drawing/2014/main" id="{A5B4CD14-604B-4D16-B7C6-F7C7947F6232}"/>
              </a:ext>
            </a:extLst>
          </p:cNvPr>
          <p:cNvSpPr/>
          <p:nvPr/>
        </p:nvSpPr>
        <p:spPr>
          <a:xfrm>
            <a:off x="1051366" y="1734808"/>
            <a:ext cx="10162065" cy="1188720"/>
          </a:xfrm>
          <a:prstGeom prst="rect">
            <a:avLst/>
          </a:prstGeom>
        </p:spPr>
        <p:txBody>
          <a:bodyPr wrap="square">
            <a:spAutoFit/>
          </a:bodyPr>
          <a:lstStyle/>
          <a:p>
            <a:pPr>
              <a:lnSpc>
                <a:spcPct val="150000"/>
              </a:lnSpc>
            </a:pPr>
            <a:r>
              <a:rPr lang="en-US" altLang="zh-CN" sz="2400" b="1">
                <a:solidFill>
                  <a:srgbClr val="242424"/>
                </a:solidFill>
                <a:latin typeface="黑体" panose="02010609060101010101" pitchFamily="49" charset="-122"/>
                <a:ea typeface="黑体" panose="02010609060101010101" pitchFamily="49" charset="-122"/>
              </a:rPr>
              <a:t>2.自行车尾灯的结构如图4.2-7所示。夜晚，用手电筒照射尾灯，看看它的反光效果。试着在图4.2-7左图上画出反射光线。</a:t>
            </a:r>
          </a:p>
        </p:txBody>
      </p:sp>
      <p:sp>
        <p:nvSpPr>
          <p:cNvPr id="8" name="矩形 7">
            <a:extLst>
              <a:ext uri="{FF2B5EF4-FFF2-40B4-BE49-F238E27FC236}">
                <a16:creationId xmlns:a16="http://schemas.microsoft.com/office/drawing/2014/main" id="{0453A0C4-6E78-4A2C-A290-D99FBA6F236F}"/>
              </a:ext>
            </a:extLst>
          </p:cNvPr>
          <p:cNvSpPr/>
          <p:nvPr/>
        </p:nvSpPr>
        <p:spPr>
          <a:xfrm>
            <a:off x="4318133" y="79352"/>
            <a:ext cx="4069080" cy="914400"/>
          </a:xfrm>
          <a:prstGeom prst="rect">
            <a:avLst/>
          </a:prstGeom>
        </p:spPr>
        <p:txBody>
          <a:bodyPr wrap="none">
            <a:spAutoFit/>
          </a:bodyPr>
          <a:lstStyle/>
          <a:p>
            <a:pPr lvl="0" algn="ctr">
              <a:lnSpc>
                <a:spcPct val="150000"/>
              </a:lnSpc>
              <a:defRPr/>
            </a:pPr>
            <a:r>
              <a:rPr lang="zh-CN" altLang="en-US" sz="3600">
                <a:solidFill>
                  <a:srgbClr val="FFFF00"/>
                </a:solidFill>
                <a:effectLst>
                  <a:glow rad="101600">
                    <a:srgbClr val="FF0000">
                      <a:alpha val="40000"/>
                    </a:srgbClr>
                  </a:glow>
                </a:effectLst>
                <a:latin typeface="黑体" panose="02010609060101010101" pitchFamily="49" charset="-122"/>
                <a:ea typeface="黑体" panose="02010609060101010101" pitchFamily="49" charset="-122"/>
              </a:rPr>
              <a:t>第2节《光的反射》</a:t>
            </a:r>
          </a:p>
        </p:txBody>
      </p:sp>
      <p:sp>
        <p:nvSpPr>
          <p:cNvPr id="3" name="矩形 2"/>
          <p:cNvSpPr/>
          <p:nvPr/>
        </p:nvSpPr>
        <p:spPr>
          <a:xfrm>
            <a:off x="4816065" y="3151112"/>
            <a:ext cx="6986726" cy="1615440"/>
          </a:xfrm>
          <a:prstGeom prst="rect">
            <a:avLst/>
          </a:prstGeom>
        </p:spPr>
        <p:txBody>
          <a:bodyPr wrap="square">
            <a:spAutoFit/>
          </a:bodyPr>
          <a:lstStyle/>
          <a:p>
            <a:r>
              <a:rPr lang="zh-CN" altLang="en-US" sz="2000" b="1">
                <a:solidFill>
                  <a:srgbClr val="00B0F0"/>
                </a:solidFill>
              </a:rPr>
              <a:t>解析：自行车尾灯由红色塑料制成，外表面是平面，在此塑料平面的背面上有许许多多凸起的直角锥棱镜，相当于两个互相垂直的平面镜，这种特殊的设计能使在夜间汽车灯光照在它上面时，无论入射光线方向如何改变，反射光线都能返回，像发光的红灯，保证了行车安全。</a:t>
            </a:r>
          </a:p>
        </p:txBody>
      </p:sp>
      <p:sp>
        <p:nvSpPr>
          <p:cNvPr id="7" name="矩形 6">
            <a:extLst>
              <a:ext uri="{FF2B5EF4-FFF2-40B4-BE49-F238E27FC236}">
                <a16:creationId xmlns:a16="http://schemas.microsoft.com/office/drawing/2014/main" id="{180FC460-0E07-4F48-ACE8-353565B2DAF9}"/>
              </a:ext>
            </a:extLst>
          </p:cNvPr>
          <p:cNvSpPr/>
          <p:nvPr/>
        </p:nvSpPr>
        <p:spPr>
          <a:xfrm>
            <a:off x="7842783" y="2607753"/>
            <a:ext cx="1605280" cy="518160"/>
          </a:xfrm>
          <a:prstGeom prst="rect">
            <a:avLst/>
          </a:prstGeom>
        </p:spPr>
        <p:txBody>
          <a:bodyPr wrap="none">
            <a:spAutoFit/>
          </a:bodyPr>
          <a:lstStyle/>
          <a:p>
            <a:r>
              <a:rPr lang="zh-CN" altLang="en-US" sz="2800" b="1" i="0">
                <a:solidFill>
                  <a:srgbClr val="C00000"/>
                </a:solidFill>
                <a:effectLst>
                  <a:glow rad="63500">
                    <a:schemeClr val="accent5">
                      <a:satMod val="175000"/>
                      <a:alpha val="40000"/>
                    </a:schemeClr>
                  </a:glow>
                </a:effectLst>
                <a:latin typeface="-apple-system"/>
              </a:rPr>
              <a:t>参考答案</a:t>
            </a:r>
          </a:p>
        </p:txBody>
      </p:sp>
      <p:pic>
        <p:nvPicPr>
          <p:cNvPr id="4" name="图片 3"/>
          <p:cNvPicPr>
            <a:picLocks noChangeAspect="1"/>
          </p:cNvPicPr>
          <p:nvPr/>
        </p:nvPicPr>
        <p:blipFill>
          <a:blip r:embed="rId3"/>
          <a:stretch>
            <a:fillRect/>
          </a:stretch>
        </p:blipFill>
        <p:spPr>
          <a:xfrm>
            <a:off x="311481" y="3130973"/>
            <a:ext cx="4135594" cy="2396927"/>
          </a:xfrm>
          <a:prstGeom prst="rect">
            <a:avLst/>
          </a:prstGeom>
        </p:spPr>
      </p:pic>
      <p:pic>
        <p:nvPicPr>
          <p:cNvPr id="5" name="图片 4"/>
          <p:cNvPicPr>
            <a:picLocks noChangeAspect="1"/>
          </p:cNvPicPr>
          <p:nvPr/>
        </p:nvPicPr>
        <p:blipFill>
          <a:blip r:embed="rId4"/>
          <a:stretch>
            <a:fillRect/>
          </a:stretch>
        </p:blipFill>
        <p:spPr>
          <a:xfrm>
            <a:off x="7614990" y="4782328"/>
            <a:ext cx="1584184" cy="1440819"/>
          </a:xfrm>
          <a:prstGeom prst="rect">
            <a:avLst/>
          </a:prstGeom>
        </p:spPr>
      </p:pic>
    </p:spTree>
    <p:extLst>
      <p:ext uri="{BB962C8B-B14F-4D97-AF65-F5344CB8AC3E}">
        <p14:creationId xmlns:p14="http://schemas.microsoft.com/office/powerpoint/2010/main" val="3104365999"/>
      </p:ext>
    </p:extLst>
  </p:cSld>
  <p:clrMapOvr>
    <a:masterClrMapping/>
  </p:clrMapOvr>
  <mc:AlternateContent>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afterGroup">
                            <p:stCondLst>
                              <p:cond delay="0"/>
                            </p:stCondLst>
                            <p:childTnLst>
                              <p:par>
                                <p:cTn id="19" presetID="2" presetClass="entr" presetSubtype="4"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100</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等线 Light</vt:lpstr>
      <vt:lpstr>等线</vt:lpstr>
      <vt:lpstr>黑体</vt:lpstr>
      <vt:lpstr>-apple-system</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2021-09-04T08:45:53Z</cp:lastPrinted>
  <dcterms:created xsi:type="dcterms:W3CDTF">2021-09-04T08:45:53Z</dcterms:created>
  <dcterms:modified xsi:type="dcterms:W3CDTF">2021-09-04T00:45:55Z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