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sldIdLst>
    <p:sldId id="256" r:id="rId4"/>
    <p:sldId id="268" r:id="rId5"/>
    <p:sldId id="281" r:id="rId6"/>
    <p:sldId id="287" r:id="rId7"/>
    <p:sldId id="288" r:id="rId8"/>
    <p:sldId id="296" r:id="rId9"/>
    <p:sldId id="286" r:id="rId10"/>
    <p:sldId id="276" r:id="rId11"/>
    <p:sldId id="283" r:id="rId12"/>
    <p:sldId id="289" r:id="rId13"/>
    <p:sldId id="290" r:id="rId14"/>
    <p:sldId id="297" r:id="rId15"/>
    <p:sldId id="298" r:id="rId16"/>
    <p:sldId id="295" r:id="rId17"/>
    <p:sldId id="270" r:id="rId18"/>
    <p:sldId id="299" r:id="rId19"/>
    <p:sldId id="301" r:id="rId20"/>
    <p:sldId id="302" r:id="rId21"/>
  </p:sldIdLst>
  <p:sldSz cx="12241213" cy="6858000"/>
  <p:notesSz cx="6858000" cy="9144000"/>
  <p:custDataLst>
    <p:tags r:id="rId22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86" userDrawn="1">
          <p15:clr>
            <a:srgbClr val="A4A3A4"/>
          </p15:clr>
        </p15:guide>
        <p15:guide id="2" pos="39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90"/>
  </p:normalViewPr>
  <p:slideViewPr>
    <p:cSldViewPr showGuides="1">
      <p:cViewPr varScale="1">
        <p:scale>
          <a:sx n="78" d="100"/>
          <a:sy n="78" d="100"/>
        </p:scale>
        <p:origin x="72" y="67"/>
      </p:cViewPr>
      <p:guideLst>
        <p:guide orient="horz" pos="2086"/>
        <p:guide pos="39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7575" y="2130425"/>
            <a:ext cx="10406063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738" y="3886200"/>
            <a:ext cx="856773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5713" y="274638"/>
            <a:ext cx="2752725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775" y="274638"/>
            <a:ext cx="8110538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7575" y="2130425"/>
            <a:ext cx="10406063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738" y="3886200"/>
            <a:ext cx="856773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788" y="4406900"/>
            <a:ext cx="1040447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788" y="2906713"/>
            <a:ext cx="1040447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54308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013" y="1600200"/>
            <a:ext cx="5432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775" y="1535113"/>
            <a:ext cx="54086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775" y="2174875"/>
            <a:ext cx="54086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238" y="1535113"/>
            <a:ext cx="5410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238" y="2174875"/>
            <a:ext cx="5410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775" y="273050"/>
            <a:ext cx="40259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6313" y="273050"/>
            <a:ext cx="68421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775" y="1435100"/>
            <a:ext cx="40259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8713" y="4800600"/>
            <a:ext cx="734536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8713" y="612775"/>
            <a:ext cx="7345362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8713" y="5367338"/>
            <a:ext cx="734536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5713" y="274638"/>
            <a:ext cx="2752725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775" y="274638"/>
            <a:ext cx="8110538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7575" y="2130425"/>
            <a:ext cx="10406063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738" y="3886200"/>
            <a:ext cx="856773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788" y="4406900"/>
            <a:ext cx="1040447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788" y="2906713"/>
            <a:ext cx="1040447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54308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013" y="1600200"/>
            <a:ext cx="5432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775" y="1535113"/>
            <a:ext cx="54086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775" y="2174875"/>
            <a:ext cx="54086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238" y="1535113"/>
            <a:ext cx="5410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238" y="2174875"/>
            <a:ext cx="5410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788" y="4406900"/>
            <a:ext cx="1040447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788" y="2906713"/>
            <a:ext cx="1040447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775" y="273050"/>
            <a:ext cx="40259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6313" y="273050"/>
            <a:ext cx="68421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775" y="1435100"/>
            <a:ext cx="40259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8713" y="4800600"/>
            <a:ext cx="734536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8713" y="612775"/>
            <a:ext cx="7345362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8713" y="5367338"/>
            <a:ext cx="734536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5713" y="274638"/>
            <a:ext cx="2752725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775" y="274638"/>
            <a:ext cx="8110538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54308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013" y="1600200"/>
            <a:ext cx="5432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775" y="1535113"/>
            <a:ext cx="54086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775" y="2174875"/>
            <a:ext cx="54086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238" y="1535113"/>
            <a:ext cx="5410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238" y="2174875"/>
            <a:ext cx="5410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775" y="273050"/>
            <a:ext cx="40259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6313" y="273050"/>
            <a:ext cx="68421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775" y="1435100"/>
            <a:ext cx="40259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8713" y="4800600"/>
            <a:ext cx="734536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8713" y="612775"/>
            <a:ext cx="7345362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8713" y="5367338"/>
            <a:ext cx="734536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 smtClean="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 smtClean="0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 smtClean="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 smtClean="0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2052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 smtClean="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 smtClean="0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TextEdit="1"/>
          </p:cNvSpPr>
          <p:nvPr/>
        </p:nvSpPr>
        <p:spPr>
          <a:xfrm>
            <a:off x="1733550" y="1828800"/>
            <a:ext cx="8774113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四、透镜的应用</a:t>
            </a:r>
          </a:p>
        </p:txBody>
      </p:sp>
      <p:sp>
        <p:nvSpPr>
          <p:cNvPr id="45086" name="Rectangle 30"/>
          <p:cNvSpPr>
            <a:spLocks noChangeArrowheads="1"/>
          </p:cNvSpPr>
          <p:nvPr/>
        </p:nvSpPr>
        <p:spPr bwMode="auto">
          <a:xfrm>
            <a:off x="5400526" y="3993085"/>
            <a:ext cx="3284865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（第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课时）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3"/>
          <p:cNvSpPr/>
          <p:nvPr/>
        </p:nvSpPr>
        <p:spPr>
          <a:xfrm>
            <a:off x="76200" y="50800"/>
            <a:ext cx="3270250" cy="58356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视力矫正</a:t>
            </a:r>
            <a:endParaRPr lang="en-US" altLang="zh-CN" sz="32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456305" y="116840"/>
            <a:ext cx="2357438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近视眼</a:t>
            </a:r>
            <a:endParaRPr lang="zh-CN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" y="1626870"/>
            <a:ext cx="2931795" cy="219837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65150" y="3787775"/>
            <a:ext cx="172593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近处物体</a:t>
            </a:r>
            <a:endParaRPr lang="zh-CN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t="23484"/>
          <a:stretch>
            <a:fillRect/>
          </a:stretch>
        </p:blipFill>
        <p:spPr>
          <a:xfrm>
            <a:off x="3457575" y="1626870"/>
            <a:ext cx="3831590" cy="219837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604385" y="3787775"/>
            <a:ext cx="2357438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远处物体</a:t>
            </a:r>
            <a:endParaRPr lang="zh-CN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rcRect t="33423"/>
          <a:stretch>
            <a:fillRect/>
          </a:stretch>
        </p:blipFill>
        <p:spPr>
          <a:xfrm>
            <a:off x="7642225" y="1626870"/>
            <a:ext cx="4404360" cy="219837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rcRect l="86611" t="46050" r="2270" b="26001"/>
          <a:stretch>
            <a:fillRect/>
          </a:stretch>
        </p:blipFill>
        <p:spPr>
          <a:xfrm>
            <a:off x="6077585" y="43815"/>
            <a:ext cx="1201420" cy="226568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rcRect l="83298" t="50942" r="3554" b="24989"/>
          <a:stretch>
            <a:fillRect/>
          </a:stretch>
        </p:blipFill>
        <p:spPr>
          <a:xfrm>
            <a:off x="10449560" y="87630"/>
            <a:ext cx="1600200" cy="219773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8425180" y="3787775"/>
            <a:ext cx="35185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像成在视网膜的前方</a:t>
            </a:r>
            <a:endParaRPr lang="zh-CN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rcRect t="35223" b="12001"/>
          <a:stretch>
            <a:fillRect/>
          </a:stretch>
        </p:blipFill>
        <p:spPr>
          <a:xfrm>
            <a:off x="3240405" y="4364990"/>
            <a:ext cx="4407535" cy="174371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519170" y="6108700"/>
            <a:ext cx="406209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在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“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人眼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”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前加一个凹透镜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3"/>
          <p:cNvSpPr/>
          <p:nvPr/>
        </p:nvSpPr>
        <p:spPr>
          <a:xfrm>
            <a:off x="76200" y="50800"/>
            <a:ext cx="3270250" cy="58356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视力矫正</a:t>
            </a:r>
            <a:endParaRPr lang="en-US" altLang="zh-CN" sz="32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15900" y="692785"/>
            <a:ext cx="2357438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远视眼</a:t>
            </a:r>
            <a:endParaRPr lang="zh-CN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23925" y="3347720"/>
            <a:ext cx="2357438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远处物体</a:t>
            </a:r>
            <a:endParaRPr lang="zh-CN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061450" y="3347720"/>
            <a:ext cx="188277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近处物体</a:t>
            </a:r>
            <a:endParaRPr lang="zh-CN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552315" y="6108700"/>
            <a:ext cx="406209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在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“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人眼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”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前加一个凸透镜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27703" t="28570" r="4791" b="13717"/>
          <a:stretch>
            <a:fillRect/>
          </a:stretch>
        </p:blipFill>
        <p:spPr>
          <a:xfrm>
            <a:off x="7993380" y="1268730"/>
            <a:ext cx="3230245" cy="20707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l="4328" t="31964" r="2412" b="11799"/>
          <a:stretch>
            <a:fillRect/>
          </a:stretch>
        </p:blipFill>
        <p:spPr>
          <a:xfrm>
            <a:off x="217170" y="1268730"/>
            <a:ext cx="4577080" cy="206946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rcRect l="83054" t="44592" r="5273" b="35690"/>
          <a:stretch>
            <a:fillRect/>
          </a:stretch>
        </p:blipFill>
        <p:spPr>
          <a:xfrm>
            <a:off x="4968875" y="189230"/>
            <a:ext cx="1080135" cy="136842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/>
          <a:srcRect t="31529" r="12334"/>
          <a:stretch>
            <a:fillRect/>
          </a:stretch>
        </p:blipFill>
        <p:spPr>
          <a:xfrm>
            <a:off x="4472305" y="3761105"/>
            <a:ext cx="3862705" cy="22618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38430" y="3408680"/>
            <a:ext cx="11931015" cy="33096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95300" indent="-495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2．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在“爱眼日”宣传活动中，小明用如图所示的装置研究眼睛的成像，此时烛焰在光屏上成清晰的像，用此模拟正常眼睛的成像。接下来下列操作可模拟近视眼的是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(         )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　　</a:t>
            </a:r>
            <a:endParaRPr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495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A．向水透镜注水，烛焰的像成在光屏右侧	</a:t>
            </a:r>
            <a:endParaRPr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495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B．向水透镜注水，烛焰的像成在光屏左侧	</a:t>
            </a:r>
            <a:endParaRPr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495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C．从水透镜抽水，烛焰的像成在光屏右侧	</a:t>
            </a:r>
            <a:endParaRPr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495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D．从水透镜抽水，烛焰的像成在光屏左侧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122" name="Rectangle 33"/>
          <p:cNvSpPr/>
          <p:nvPr/>
        </p:nvSpPr>
        <p:spPr>
          <a:xfrm>
            <a:off x="76200" y="50800"/>
            <a:ext cx="3270250" cy="58356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同步训练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137795" y="692785"/>
            <a:ext cx="11730355" cy="3309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1．一直以来，小强总是用这样的姿势看电视，近几天他发现</a:t>
            </a:r>
          </a:p>
          <a:p>
            <a:pPr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自己看不清远处的物体，下列相关说法中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         )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　</a:t>
            </a:r>
          </a:p>
          <a:p>
            <a:pPr indent="495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A．小强是近视眼，应利用凸透镜矫正	</a:t>
            </a:r>
          </a:p>
          <a:p>
            <a:pPr indent="495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B．小强是远视眼，应利用凸透镜矫正	</a:t>
            </a:r>
          </a:p>
          <a:p>
            <a:pPr indent="495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C．小强是远视眼，应利用凹透镜矫正	</a:t>
            </a:r>
          </a:p>
          <a:p>
            <a:pPr indent="495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D．小强是近视眼，应利用凹透镜矫正</a:t>
            </a:r>
          </a:p>
          <a:p>
            <a:pPr marL="495300" indent="-495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endParaRPr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图片 2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9415" y="764540"/>
            <a:ext cx="2511425" cy="1942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图片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6755" y="4437380"/>
            <a:ext cx="4975860" cy="18503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6840855" y="1268730"/>
            <a:ext cx="5283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232660" y="4364990"/>
            <a:ext cx="5283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37795" y="3509645"/>
            <a:ext cx="11920220" cy="2849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95300" indent="-495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如图是来自近处某点的光经晶状体到达视网膜的示意图。下列说法中正确的是</a:t>
            </a:r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</a:t>
            </a:r>
            <a:endParaRPr lang="zh-CN"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95300" indent="-495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A．图中为近视眼的成因，应配戴凸透镜纠正	</a:t>
            </a:r>
            <a:endParaRPr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95300" indent="-635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B．图中为近视眼的成因，应配戴凹透镜纠正	</a:t>
            </a:r>
            <a:endParaRPr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95300" indent="-635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C．图中为远视眼的成因，应配戴凸透镜纠正	</a:t>
            </a:r>
            <a:endParaRPr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95300" indent="-635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D．图中为远视眼的成因，应配戴凹透镜纠正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122" name="Rectangle 33"/>
          <p:cNvSpPr/>
          <p:nvPr/>
        </p:nvSpPr>
        <p:spPr>
          <a:xfrm>
            <a:off x="76200" y="50800"/>
            <a:ext cx="3270250" cy="58356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同步训练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137795" y="692785"/>
            <a:ext cx="11730355" cy="3309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6095" indent="-506095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．如图，小华同学在做探究“凸透镜成像规律”实验时，把</a:t>
            </a:r>
          </a:p>
          <a:p>
            <a:pPr marL="506095" indent="-506095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周老师的眼镜放在蜡烛和凸透镜之间，发现光屏上烛焰的</a:t>
            </a:r>
          </a:p>
          <a:p>
            <a:pPr marL="506095" indent="-506095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像变模糊了。接着，他再将光屏远离凸透镜，又能在光屏上</a:t>
            </a:r>
          </a:p>
          <a:p>
            <a:pPr marL="506095" indent="-506095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看到烛焰清晰的像。关于周老师的眼睛和眼镜说法正确的是（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</a:p>
          <a:p>
            <a:pPr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A．周老师是近视眼，戴凹透镜	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B．周老师是近视眼，戴凸透镜	</a:t>
            </a:r>
          </a:p>
          <a:p>
            <a:pPr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C．周老师是远视眼，戴凹透镜	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D．周老师是远视眼，戴凸透镜</a:t>
            </a:r>
          </a:p>
          <a:p>
            <a:pPr marL="495300" indent="-495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endParaRPr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" name="图片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7070" y="260985"/>
            <a:ext cx="2064385" cy="17957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2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2700" y="4364990"/>
            <a:ext cx="3963035" cy="17043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9669780" y="2091690"/>
            <a:ext cx="5283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368425" y="4011295"/>
            <a:ext cx="5283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3"/>
          <p:cNvSpPr/>
          <p:nvPr/>
        </p:nvSpPr>
        <p:spPr>
          <a:xfrm>
            <a:off x="76200" y="50800"/>
            <a:ext cx="3270250" cy="58356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眼镜的度数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44145" y="692785"/>
            <a:ext cx="91033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阅读课本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P.77—                                      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，回答下列问题：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15900" y="1242695"/>
            <a:ext cx="11784330" cy="429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1.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眼镜的度数表示的是镜片（透镜）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___________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的大小。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2.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近视或远视程度越严重，所配眼镜的度数越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________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。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3.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镜片的度数越高，焦距就越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________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，发散或会聚光的本领就越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________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。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4.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眼镜的度数在数值上等于镜片焦距（以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为单位）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_______________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。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5.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远视镜片（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透镜）度数为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，近视镜片（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____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透镜）度数为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。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6.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焦距为0.5 m 的远视镜片度数为 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_______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 度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;</a:t>
            </a:r>
            <a:endParaRPr lang="zh-CN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 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  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焦距为 0.2 m 的近视镜片度数为 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_______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度。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rcRect t="10778"/>
          <a:stretch>
            <a:fillRect/>
          </a:stretch>
        </p:blipFill>
        <p:spPr>
          <a:xfrm>
            <a:off x="2522855" y="641350"/>
            <a:ext cx="3474720" cy="66230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616575" y="1419225"/>
            <a:ext cx="160655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折光本领</a:t>
            </a:r>
            <a:endParaRPr lang="zh-CN" altLang="en-US" sz="2600" b="1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128510" y="2016760"/>
            <a:ext cx="53149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高</a:t>
            </a:r>
            <a:endParaRPr lang="zh-CN" altLang="en-US" sz="2600" b="1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896485" y="2602230"/>
            <a:ext cx="53149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短</a:t>
            </a:r>
            <a:endParaRPr lang="zh-CN" altLang="en-US" sz="2600" b="1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081260" y="2602230"/>
            <a:ext cx="53149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强</a:t>
            </a:r>
            <a:endParaRPr lang="zh-CN" altLang="en-US" sz="2600" b="1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336665" y="3186430"/>
            <a:ext cx="53149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米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8496300" y="3186430"/>
            <a:ext cx="219519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倒数的</a:t>
            </a:r>
            <a:r>
              <a:rPr lang="en-US" alt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100</a:t>
            </a: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倍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2273300" y="3807460"/>
            <a:ext cx="672465" cy="4476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凸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4968240" y="3803650"/>
            <a:ext cx="672465" cy="4476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正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7560945" y="3803650"/>
            <a:ext cx="672465" cy="4476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凹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10225405" y="3803650"/>
            <a:ext cx="672465" cy="4476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负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5256530" y="4431030"/>
            <a:ext cx="968375" cy="4476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200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5368290" y="5006975"/>
            <a:ext cx="968375" cy="4476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-500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71755" y="2448560"/>
            <a:ext cx="12106910" cy="9709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63525" marR="0" indent="-263525" defTabSz="914400">
              <a:lnSpc>
                <a:spcPct val="110000"/>
              </a:lnSpc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．常见的视力缺陷有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，它们都是由于人眼的调节功能降低。</a:t>
            </a:r>
          </a:p>
          <a:p>
            <a:pPr marL="263525" marR="0" indent="-263525" defTabSz="914400">
              <a:lnSpc>
                <a:spcPct val="110000"/>
              </a:lnSpc>
              <a:buClrTx/>
              <a:buSzTx/>
              <a:buFontTx/>
              <a:buNone/>
              <a:defRPr/>
            </a:pPr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视力缺陷的形成原因：人眼的调节功能下降，物体的像</a:t>
            </a:r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lang="zh-CN" alt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成在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视网膜上。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3419475" y="2442845"/>
            <a:ext cx="1260475" cy="5308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近视眼</a:t>
            </a:r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5122863" y="2442845"/>
            <a:ext cx="1260475" cy="5308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远视眼</a:t>
            </a:r>
          </a:p>
        </p:txBody>
      </p:sp>
      <p:sp>
        <p:nvSpPr>
          <p:cNvPr id="10257" name="Rectangle 18"/>
          <p:cNvSpPr/>
          <p:nvPr/>
        </p:nvSpPr>
        <p:spPr>
          <a:xfrm>
            <a:off x="76200" y="50800"/>
            <a:ext cx="3270250" cy="58356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  <p:sp>
        <p:nvSpPr>
          <p:cNvPr id="11265" name="Rectangle 2"/>
          <p:cNvSpPr/>
          <p:nvPr/>
        </p:nvSpPr>
        <p:spPr>
          <a:xfrm>
            <a:off x="72390" y="3311208"/>
            <a:ext cx="11809413" cy="44900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marL="259080" indent="-259080" algn="just">
              <a:lnSpc>
                <a:spcPct val="110000"/>
              </a:lnSpc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5.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近视眼不能看清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处的物体，此处物体的像成在视网膜的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方，必须用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透镜来矫正，能使像向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移到视网膜上。</a:t>
            </a:r>
          </a:p>
          <a:p>
            <a:pPr marL="259080" indent="-259080" algn="just">
              <a:lnSpc>
                <a:spcPct val="110000"/>
              </a:lnSpc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6.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远视眼不能看清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处的物体，此处物体的像成在视网膜的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方，必须用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透镜来矫正，能使像向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移到视网膜上。</a:t>
            </a:r>
          </a:p>
          <a:p>
            <a:pPr marL="259080" indent="-259080" algn="just">
              <a:lnSpc>
                <a:spcPct val="110000"/>
              </a:lnSpc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7.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眼镜的读数等于镜片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（其单位是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）的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100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倍。老花眼镜的度数是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数，近视眼镜的度数是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数。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59080" indent="-259080" algn="just">
              <a:lnSpc>
                <a:spcPct val="110000"/>
              </a:lnSpc>
            </a:pP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59080" indent="-259080" algn="just">
              <a:lnSpc>
                <a:spcPct val="110000"/>
              </a:lnSpc>
            </a:pP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59080" indent="-259080" algn="just">
              <a:lnSpc>
                <a:spcPct val="110000"/>
              </a:lnSpc>
            </a:pP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59080" indent="-259080" algn="just">
              <a:lnSpc>
                <a:spcPct val="110000"/>
              </a:lnSpc>
            </a:pP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267" name="Rectangle 4"/>
          <p:cNvSpPr/>
          <p:nvPr/>
        </p:nvSpPr>
        <p:spPr>
          <a:xfrm>
            <a:off x="520700" y="4042410"/>
            <a:ext cx="8075613" cy="53086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/>
          <a:p>
            <a:pPr eaLnBrk="0" hangingPunct="0">
              <a:lnSpc>
                <a:spcPct val="110000"/>
              </a:lnSpc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466" name="Rectangle 10"/>
          <p:cNvSpPr/>
          <p:nvPr/>
        </p:nvSpPr>
        <p:spPr>
          <a:xfrm>
            <a:off x="2959100" y="3317875"/>
            <a:ext cx="723900" cy="5308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远</a:t>
            </a:r>
          </a:p>
        </p:txBody>
      </p:sp>
      <p:sp>
        <p:nvSpPr>
          <p:cNvPr id="19467" name="Rectangle 11"/>
          <p:cNvSpPr/>
          <p:nvPr/>
        </p:nvSpPr>
        <p:spPr>
          <a:xfrm>
            <a:off x="9444990" y="3312795"/>
            <a:ext cx="592455" cy="5308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前</a:t>
            </a:r>
          </a:p>
        </p:txBody>
      </p:sp>
      <p:sp>
        <p:nvSpPr>
          <p:cNvPr id="19468" name="Rectangle 12"/>
          <p:cNvSpPr/>
          <p:nvPr/>
        </p:nvSpPr>
        <p:spPr>
          <a:xfrm>
            <a:off x="596900" y="3741103"/>
            <a:ext cx="958850" cy="5308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凹</a:t>
            </a:r>
          </a:p>
        </p:txBody>
      </p:sp>
      <p:sp>
        <p:nvSpPr>
          <p:cNvPr id="19469" name="Rectangle 13"/>
          <p:cNvSpPr/>
          <p:nvPr/>
        </p:nvSpPr>
        <p:spPr>
          <a:xfrm>
            <a:off x="4545013" y="3741103"/>
            <a:ext cx="958850" cy="5308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后</a:t>
            </a:r>
          </a:p>
        </p:txBody>
      </p:sp>
      <p:sp>
        <p:nvSpPr>
          <p:cNvPr id="19470" name="Rectangle 14"/>
          <p:cNvSpPr/>
          <p:nvPr/>
        </p:nvSpPr>
        <p:spPr>
          <a:xfrm>
            <a:off x="3021013" y="4187190"/>
            <a:ext cx="958850" cy="5308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近</a:t>
            </a:r>
          </a:p>
        </p:txBody>
      </p:sp>
      <p:sp>
        <p:nvSpPr>
          <p:cNvPr id="19471" name="Rectangle 15"/>
          <p:cNvSpPr/>
          <p:nvPr/>
        </p:nvSpPr>
        <p:spPr>
          <a:xfrm>
            <a:off x="9574530" y="4186555"/>
            <a:ext cx="654050" cy="5308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后</a:t>
            </a:r>
          </a:p>
        </p:txBody>
      </p:sp>
      <p:sp>
        <p:nvSpPr>
          <p:cNvPr id="19472" name="Rectangle 16"/>
          <p:cNvSpPr/>
          <p:nvPr/>
        </p:nvSpPr>
        <p:spPr>
          <a:xfrm>
            <a:off x="506413" y="4633913"/>
            <a:ext cx="958850" cy="5308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凸</a:t>
            </a:r>
          </a:p>
        </p:txBody>
      </p:sp>
      <p:sp>
        <p:nvSpPr>
          <p:cNvPr id="19473" name="Rectangle 17"/>
          <p:cNvSpPr/>
          <p:nvPr/>
        </p:nvSpPr>
        <p:spPr>
          <a:xfrm>
            <a:off x="4575175" y="4633913"/>
            <a:ext cx="958850" cy="5308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前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71438" y="631190"/>
            <a:ext cx="11449050" cy="9709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263525" marR="0" indent="-263525" algn="just" defTabSz="914400">
              <a:lnSpc>
                <a:spcPct val="11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．人的眼球像一架神奇的照相机，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相当于照相机的镜头（凸透镜），</a:t>
            </a:r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相当于照相机的胶片（光屏）。</a:t>
            </a: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5389880" y="631190"/>
            <a:ext cx="1712595" cy="5308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晶状体</a:t>
            </a:r>
          </a:p>
        </p:txBody>
      </p:sp>
      <p:sp>
        <p:nvSpPr>
          <p:cNvPr id="17426" name="Rectangle 18"/>
          <p:cNvSpPr>
            <a:spLocks noChangeArrowheads="1"/>
          </p:cNvSpPr>
          <p:nvPr/>
        </p:nvSpPr>
        <p:spPr bwMode="auto">
          <a:xfrm>
            <a:off x="503555" y="1062990"/>
            <a:ext cx="1456690" cy="5308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视网膜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42033" y="2889885"/>
            <a:ext cx="958850" cy="5308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不能</a:t>
            </a: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755" y="1527175"/>
            <a:ext cx="12078335" cy="9709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63525" marR="0" indent="-263525" algn="just" defTabSz="914400">
              <a:lnSpc>
                <a:spcPct val="11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．眼球中晶状体与视网膜之间的距离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人眼看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远近不同物体，是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通过调节</a:t>
            </a:r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</a:t>
            </a:r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，使远近不同的物体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像均成在视网膜上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5598160" y="1530985"/>
            <a:ext cx="1712595" cy="5308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不变的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503555" y="1955800"/>
            <a:ext cx="3302000" cy="5308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晶状体的凸出程度</a:t>
            </a:r>
          </a:p>
        </p:txBody>
      </p:sp>
      <p:sp>
        <p:nvSpPr>
          <p:cNvPr id="5" name="Rectangle 17"/>
          <p:cNvSpPr/>
          <p:nvPr/>
        </p:nvSpPr>
        <p:spPr>
          <a:xfrm>
            <a:off x="3489960" y="5055870"/>
            <a:ext cx="2157730" cy="5308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焦距的倒数</a:t>
            </a:r>
          </a:p>
        </p:txBody>
      </p:sp>
      <p:sp>
        <p:nvSpPr>
          <p:cNvPr id="6" name="Rectangle 15"/>
          <p:cNvSpPr/>
          <p:nvPr/>
        </p:nvSpPr>
        <p:spPr>
          <a:xfrm>
            <a:off x="7416800" y="5044440"/>
            <a:ext cx="654050" cy="5308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米</a:t>
            </a:r>
          </a:p>
        </p:txBody>
      </p:sp>
      <p:sp>
        <p:nvSpPr>
          <p:cNvPr id="7" name="Rectangle 15"/>
          <p:cNvSpPr/>
          <p:nvPr/>
        </p:nvSpPr>
        <p:spPr>
          <a:xfrm>
            <a:off x="1584325" y="5517515"/>
            <a:ext cx="654050" cy="5308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正</a:t>
            </a:r>
          </a:p>
        </p:txBody>
      </p:sp>
      <p:sp>
        <p:nvSpPr>
          <p:cNvPr id="8" name="Rectangle 15"/>
          <p:cNvSpPr/>
          <p:nvPr/>
        </p:nvSpPr>
        <p:spPr>
          <a:xfrm>
            <a:off x="5918835" y="5517515"/>
            <a:ext cx="654050" cy="5308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0" grpId="0" animBg="1"/>
      <p:bldP spid="22541" grpId="0" animBg="1"/>
      <p:bldP spid="19466" grpId="0"/>
      <p:bldP spid="19467" grpId="0"/>
      <p:bldP spid="19468" grpId="0"/>
      <p:bldP spid="19469" grpId="0"/>
      <p:bldP spid="19470" grpId="0"/>
      <p:bldP spid="19471" grpId="0"/>
      <p:bldP spid="19472" grpId="0"/>
      <p:bldP spid="19473" grpId="0"/>
      <p:bldP spid="17414" grpId="0" animBg="1"/>
      <p:bldP spid="17426" grpId="0" animBg="1"/>
      <p:bldP spid="12" grpId="0"/>
      <p:bldP spid="3" grpId="0" animBg="1"/>
      <p:bldP spid="4" grpId="0" animBg="1"/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3"/>
          <p:cNvSpPr/>
          <p:nvPr/>
        </p:nvSpPr>
        <p:spPr>
          <a:xfrm>
            <a:off x="76200" y="50800"/>
            <a:ext cx="3270250" cy="58356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检测反馈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137795" y="692785"/>
            <a:ext cx="11730355" cy="6092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6095" indent="-506095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1．如图是眼球成像原理图，其中晶状体和角膜的共同作用相当一个凸透镜，视网膜相当于光屏。以下说法中正确的是（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</a:p>
          <a:p>
            <a:pPr marL="741045" indent="-234950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805815" algn="l"/>
              </a:tabLs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A．正常视力情况下外界物体在视网膜上所成的像是正立、缩小的实像	</a:t>
            </a:r>
          </a:p>
          <a:p>
            <a:pPr marL="741045" indent="-234950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805815" algn="l"/>
              </a:tabLs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B．不注意健康用眼，会导致晶状体对光的会聚作用变强，</a:t>
            </a:r>
          </a:p>
          <a:p>
            <a:pPr marL="741045" indent="-234950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805815" algn="l"/>
              </a:tabLs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使蜡烛的像成在视网膜的前方	</a:t>
            </a:r>
          </a:p>
          <a:p>
            <a:pPr marL="741045" indent="-234950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805815" algn="l"/>
              </a:tabLs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C．进入老年后睫状肌对晶状体的调节能力减弱，</a:t>
            </a:r>
          </a:p>
          <a:p>
            <a:pPr marL="741045" indent="-234950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805815" algn="l"/>
              </a:tabLs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导致蜡烛的成像位置在视网膜的前方	</a:t>
            </a:r>
          </a:p>
          <a:p>
            <a:pPr marL="741045" indent="-234950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805815" algn="l"/>
              </a:tabLs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D．近视眼需要通过配戴凸透镜制成的眼镜来矫正</a:t>
            </a:r>
          </a:p>
          <a:p>
            <a:pPr marL="495300" indent="-4953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2．</a:t>
            </a:r>
            <a:r>
              <a:rPr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小明利用自制水透镜代替凸透镜，模拟视力矫正如图甲。已知水透镜的水稍减少，对光的会聚作用变弱。未放眼镜前，光屏上成像模糊，放上眼镜或者使水透镜的水稍减少，像变清晰。则</a:t>
            </a:r>
            <a:r>
              <a:rPr 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        )</a:t>
            </a:r>
            <a:r>
              <a:rPr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　</a:t>
            </a:r>
          </a:p>
          <a:p>
            <a:pPr marL="495300" indent="-4953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A．该眼镜为远视眼镜	</a:t>
            </a:r>
          </a:p>
          <a:p>
            <a:pPr marL="495300" indent="-4953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B．矫正前后，像均为虚像	</a:t>
            </a:r>
          </a:p>
          <a:p>
            <a:pPr marL="495300" indent="-4953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C．未矫正时，模拟光路图如图乙	</a:t>
            </a:r>
          </a:p>
          <a:p>
            <a:pPr marL="495300" indent="-4953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D．图乙对光的会聚作用比正常眼睛弱</a:t>
            </a:r>
          </a:p>
        </p:txBody>
      </p:sp>
      <p:pic>
        <p:nvPicPr>
          <p:cNvPr id="2" name="图片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7175" y="1988820"/>
            <a:ext cx="2804795" cy="1736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2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6075" y="5228590"/>
            <a:ext cx="5238750" cy="15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6789420" y="1094105"/>
            <a:ext cx="5283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234430" y="4694555"/>
            <a:ext cx="5283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37795" y="4221480"/>
            <a:ext cx="7689215" cy="22904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506095" indent="-506095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．人眼的晶状体相当于一个焦距可调的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。图中甲、乙分别是人眼观察远处和近处时晶状体变化情况，分析可知，当人眼在观察物体时，物体由远处向人靠近时，晶状体的焦距将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（填“变大”、“变小”或“不变” </a:t>
            </a:r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122" name="Rectangle 33"/>
          <p:cNvSpPr/>
          <p:nvPr/>
        </p:nvSpPr>
        <p:spPr>
          <a:xfrm>
            <a:off x="76200" y="50800"/>
            <a:ext cx="3270250" cy="58356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检测反馈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137795" y="692785"/>
            <a:ext cx="11948795" cy="4010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6095" indent="-506095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．下列判断中正确的是</a:t>
            </a:r>
            <a:r>
              <a:rPr 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　</a:t>
            </a:r>
          </a:p>
          <a:p>
            <a:pPr marL="506095" indent="-506095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06095" indent="-506095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06095" indent="-506095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06095" indent="2159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A．甲图反映了近视眼的形成原因，需配戴丙图中的眼镜对视力进行矫正</a:t>
            </a:r>
          </a:p>
          <a:p>
            <a:pPr marL="506095" indent="2159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B．甲图反映了远视眼的形成原因，需配戴丁图中的眼镜对视力进行矫正</a:t>
            </a:r>
          </a:p>
          <a:p>
            <a:pPr marL="506095" indent="2159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C．乙图反映了近视眼的形成原因，需配戴丁图中的眼镜对视力进行矫正</a:t>
            </a:r>
          </a:p>
          <a:p>
            <a:pPr marL="506095" indent="2159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D．乙图反映了远视眼的形成原因，需配戴丙图中的眼镜对视力进行矫正</a:t>
            </a:r>
          </a:p>
          <a:p>
            <a:pPr marL="506095" indent="-506095">
              <a:spcBef>
                <a:spcPct val="0"/>
              </a:spcBef>
              <a:spcAft>
                <a:spcPct val="0"/>
              </a:spcAft>
            </a:pPr>
            <a:endParaRPr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083050" y="692785"/>
            <a:ext cx="5283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134735" y="4242435"/>
            <a:ext cx="1433830" cy="5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凸透镜</a:t>
            </a:r>
          </a:p>
        </p:txBody>
      </p:sp>
      <p:pic>
        <p:nvPicPr>
          <p:cNvPr id="2" name="图片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945" y="1196975"/>
            <a:ext cx="8678545" cy="12896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2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0990" y="4581525"/>
            <a:ext cx="4074795" cy="165544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6409055" y="5517515"/>
            <a:ext cx="1433830" cy="5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变小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3"/>
          <p:cNvSpPr/>
          <p:nvPr/>
        </p:nvSpPr>
        <p:spPr>
          <a:xfrm>
            <a:off x="76200" y="50800"/>
            <a:ext cx="3270250" cy="58356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检测反馈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137795" y="692785"/>
            <a:ext cx="11948795" cy="624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6095" indent="-50609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．中国青少年的近视率已居世界第一，且不断呈上升趋势。患有近视眼应戴由 　　制成的眼镜进行视力矫正。患有远视眼应戴由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制成的眼镜进行矫正。“老花镜”的“度数”等于它的焦距（以为单位）的倒数乘100，小明测得他奶奶所戴的老花镜的焦距为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25cm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，此眼镜的度数为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度。</a:t>
            </a:r>
            <a:endParaRPr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06095" indent="-50609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6</a:t>
            </a:r>
            <a:r>
              <a:rPr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．生活中眼镜的规格通常不用焦距，而是用“度”表示，其数值等于焦距（以米做单位）倒数的100倍。阿牛陪爷爷去配眼镜，发现爷爷的左右两只眼镜片的度数分别为200度和250度，请你判断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（选填“左”或“右” 眼镜片的焦距较大。</a:t>
            </a:r>
          </a:p>
          <a:p>
            <a:pPr marL="506095" indent="-50609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7</a:t>
            </a:r>
            <a:r>
              <a:rPr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．戴近视镜的小强发现其眼镜与爷爷的老花镜外观相同，为了区分它们，他把其中一副眼镜靠近物理课本，发现课本上的文字变大了，则说明这副眼镜是　　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（选填“近视镜”或“老花镜” 。若该眼镜的度数是100度，则该透镜的焦距为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</a:p>
          <a:p>
            <a:pPr marL="506095" indent="-506095">
              <a:spcBef>
                <a:spcPct val="0"/>
              </a:spcBef>
              <a:spcAft>
                <a:spcPct val="0"/>
              </a:spcAft>
            </a:pPr>
            <a:endParaRPr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489190" y="1196340"/>
            <a:ext cx="13563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凸透镜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673975" y="2172335"/>
            <a:ext cx="89471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400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36665" y="3644900"/>
            <a:ext cx="89471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左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19480" y="5516880"/>
            <a:ext cx="18421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老花镜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303780" y="5969635"/>
            <a:ext cx="92011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1m</a:t>
            </a: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45900" y="11214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4"/>
          <p:cNvSpPr/>
          <p:nvPr/>
        </p:nvSpPr>
        <p:spPr>
          <a:xfrm>
            <a:off x="76200" y="50800"/>
            <a:ext cx="3270250" cy="54927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71438" y="631825"/>
            <a:ext cx="11882438" cy="20707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263525" marR="0" indent="-263525" algn="just" defTabSz="914400">
              <a:lnSpc>
                <a:spcPct val="165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sz="26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1.通过比较和分析，能表述人眼看清远近不同物体过程中</a:t>
            </a:r>
            <a:r>
              <a:rPr kumimoji="0" lang="zh-CN" sz="26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kumimoji="0" sz="26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眼球调节</a:t>
            </a:r>
            <a:r>
              <a:rPr kumimoji="0" lang="en-US" sz="26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;</a:t>
            </a:r>
            <a:endParaRPr kumimoji="0" sz="2600" b="1" kern="1200" cap="none" spc="0" normalizeH="0" baseline="0" noProof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63525" marR="0" indent="-263525" algn="just" defTabSz="914400">
              <a:lnSpc>
                <a:spcPct val="165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sz="26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2.通过</a:t>
            </a:r>
            <a:r>
              <a:rPr kumimoji="0" lang="zh-CN" sz="26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实验和</a:t>
            </a:r>
            <a:r>
              <a:rPr kumimoji="0" sz="26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分析，</a:t>
            </a:r>
            <a:r>
              <a:rPr kumimoji="0" lang="zh-CN" sz="26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体会视力的缺陷并</a:t>
            </a:r>
            <a:r>
              <a:rPr kumimoji="0" sz="26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能表述其形成原因</a:t>
            </a:r>
            <a:r>
              <a:rPr kumimoji="0" lang="en-US" sz="26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;</a:t>
            </a:r>
            <a:endParaRPr kumimoji="0" sz="2600" b="1" kern="1200" cap="none" spc="0" normalizeH="0" baseline="0" noProof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63525" marR="0" indent="-263525" algn="just" defTabSz="914400">
              <a:lnSpc>
                <a:spcPct val="165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sz="26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3.通过实验和思考，会选择透镜进行视力的矫正并领会其作用。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845" y="1184275"/>
            <a:ext cx="3227070" cy="2642235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8671560" y="2926080"/>
            <a:ext cx="1971040" cy="1840230"/>
            <a:chOff x="13656" y="5060"/>
            <a:chExt cx="3104" cy="2898"/>
          </a:xfrm>
        </p:grpSpPr>
        <p:sp>
          <p:nvSpPr>
            <p:cNvPr id="2" name="椭圆 1"/>
            <p:cNvSpPr/>
            <p:nvPr/>
          </p:nvSpPr>
          <p:spPr>
            <a:xfrm>
              <a:off x="13948" y="5060"/>
              <a:ext cx="2756" cy="275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13" name="弧形 12"/>
            <p:cNvSpPr/>
            <p:nvPr/>
          </p:nvSpPr>
          <p:spPr>
            <a:xfrm rot="3120000">
              <a:off x="13871" y="5069"/>
              <a:ext cx="2674" cy="3105"/>
            </a:xfrm>
            <a:prstGeom prst="arc">
              <a:avLst>
                <a:gd name="adj1" fmla="val 16593734"/>
                <a:gd name="adj2" fmla="val 19808178"/>
              </a:avLst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358775" y="692150"/>
            <a:ext cx="4221163" cy="4921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63525" marR="0" indent="-263525" algn="just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照相机与眼球的比较</a:t>
            </a:r>
          </a:p>
        </p:txBody>
      </p:sp>
      <p:sp>
        <p:nvSpPr>
          <p:cNvPr id="5122" name="Rectangle 33"/>
          <p:cNvSpPr/>
          <p:nvPr/>
        </p:nvSpPr>
        <p:spPr>
          <a:xfrm>
            <a:off x="76200" y="50800"/>
            <a:ext cx="3270250" cy="58420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眼球的奥秘</a:t>
            </a:r>
          </a:p>
        </p:txBody>
      </p:sp>
      <p:grpSp>
        <p:nvGrpSpPr>
          <p:cNvPr id="5123" name="组合 12"/>
          <p:cNvGrpSpPr/>
          <p:nvPr/>
        </p:nvGrpSpPr>
        <p:grpSpPr>
          <a:xfrm>
            <a:off x="144463" y="4149725"/>
            <a:ext cx="4195762" cy="2540000"/>
            <a:chOff x="227" y="6534"/>
            <a:chExt cx="6608" cy="4002"/>
          </a:xfrm>
        </p:grpSpPr>
        <p:pic>
          <p:nvPicPr>
            <p:cNvPr id="5124" name="Picture 34"/>
            <p:cNvPicPr>
              <a:picLocks noChangeAspect="1"/>
            </p:cNvPicPr>
            <p:nvPr/>
          </p:nvPicPr>
          <p:blipFill>
            <a:blip r:embed="rId3">
              <a:lum bright="-29999"/>
            </a:blip>
            <a:srcRect l="49500" t="5910"/>
            <a:stretch>
              <a:fillRect/>
            </a:stretch>
          </p:blipFill>
          <p:spPr>
            <a:xfrm>
              <a:off x="905" y="6534"/>
              <a:ext cx="5930" cy="400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" name="文本框 6"/>
            <p:cNvSpPr txBox="1"/>
            <p:nvPr/>
          </p:nvSpPr>
          <p:spPr>
            <a:xfrm>
              <a:off x="4946" y="7668"/>
              <a:ext cx="1862" cy="774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2600" b="1" noProof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晶状体</a:t>
              </a:r>
              <a:endPara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 flipH="1">
              <a:off x="3969" y="8174"/>
              <a:ext cx="1034" cy="288"/>
            </a:xfrm>
            <a:prstGeom prst="line">
              <a:avLst/>
            </a:prstGeom>
            <a:ln w="38100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/>
          </p:nvSpPr>
          <p:spPr>
            <a:xfrm>
              <a:off x="227" y="6534"/>
              <a:ext cx="1862" cy="774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2600" b="1" noProof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视网膜</a:t>
              </a:r>
              <a:endPara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cxnSp>
          <p:nvCxnSpPr>
            <p:cNvPr id="10" name="直接连接符 9"/>
            <p:cNvCxnSpPr/>
            <p:nvPr/>
          </p:nvCxnSpPr>
          <p:spPr>
            <a:xfrm>
              <a:off x="1814" y="7215"/>
              <a:ext cx="454" cy="453"/>
            </a:xfrm>
            <a:prstGeom prst="line">
              <a:avLst/>
            </a:prstGeom>
            <a:ln w="38100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2880360" y="1557020"/>
            <a:ext cx="991870" cy="49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lumMod val="60000"/>
                    <a:lumOff val="4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镜头</a:t>
            </a:r>
            <a:endParaRPr lang="zh-CN" altLang="en-US"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H="1">
            <a:off x="2376170" y="1988820"/>
            <a:ext cx="575945" cy="360045"/>
          </a:xfrm>
          <a:prstGeom prst="line">
            <a:avLst/>
          </a:prstGeom>
          <a:ln w="38100">
            <a:solidFill>
              <a:srgbClr val="0000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95885" y="2996565"/>
            <a:ext cx="1601470" cy="49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7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感光器件</a:t>
            </a:r>
            <a:endParaRPr lang="zh-CN" altLang="en-US"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1367790" y="2132965"/>
            <a:ext cx="288290" cy="935990"/>
          </a:xfrm>
          <a:prstGeom prst="line">
            <a:avLst/>
          </a:prstGeom>
          <a:ln w="38100">
            <a:solidFill>
              <a:srgbClr val="0000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67" name="Line 59"/>
          <p:cNvSpPr/>
          <p:nvPr/>
        </p:nvSpPr>
        <p:spPr>
          <a:xfrm flipH="1" flipV="1">
            <a:off x="6121400" y="810260"/>
            <a:ext cx="0" cy="647700"/>
          </a:xfrm>
          <a:prstGeom prst="line">
            <a:avLst/>
          </a:prstGeom>
          <a:ln w="76200" cap="flat" cmpd="sng">
            <a:solidFill>
              <a:schemeClr val="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grpSp>
        <p:nvGrpSpPr>
          <p:cNvPr id="35" name="组合 34"/>
          <p:cNvGrpSpPr/>
          <p:nvPr/>
        </p:nvGrpSpPr>
        <p:grpSpPr>
          <a:xfrm>
            <a:off x="4968875" y="826135"/>
            <a:ext cx="6384925" cy="1163638"/>
            <a:chOff x="7824" y="2204"/>
            <a:chExt cx="10056" cy="1833"/>
          </a:xfrm>
        </p:grpSpPr>
        <p:grpSp>
          <p:nvGrpSpPr>
            <p:cNvPr id="5138" name="组合 32"/>
            <p:cNvGrpSpPr/>
            <p:nvPr/>
          </p:nvGrpSpPr>
          <p:grpSpPr>
            <a:xfrm>
              <a:off x="7824" y="2339"/>
              <a:ext cx="10055" cy="1698"/>
              <a:chOff x="6545" y="1864"/>
              <a:chExt cx="11198" cy="1698"/>
            </a:xfrm>
          </p:grpSpPr>
          <p:sp>
            <p:nvSpPr>
              <p:cNvPr id="5139" name="Oval 9"/>
              <p:cNvSpPr/>
              <p:nvPr/>
            </p:nvSpPr>
            <p:spPr>
              <a:xfrm>
                <a:off x="12681" y="1864"/>
                <a:ext cx="260" cy="1698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40" name="Line 10"/>
              <p:cNvSpPr/>
              <p:nvPr/>
            </p:nvSpPr>
            <p:spPr>
              <a:xfrm>
                <a:off x="6545" y="2724"/>
                <a:ext cx="11198" cy="1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lgDashDot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141" name="Oval 11"/>
              <p:cNvSpPr/>
              <p:nvPr/>
            </p:nvSpPr>
            <p:spPr>
              <a:xfrm>
                <a:off x="11026" y="2662"/>
                <a:ext cx="165" cy="113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42" name="Oval 12"/>
              <p:cNvSpPr/>
              <p:nvPr/>
            </p:nvSpPr>
            <p:spPr>
              <a:xfrm>
                <a:off x="14386" y="2662"/>
                <a:ext cx="165" cy="113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43" name="Oval 13"/>
              <p:cNvSpPr/>
              <p:nvPr/>
            </p:nvSpPr>
            <p:spPr>
              <a:xfrm>
                <a:off x="14386" y="2662"/>
                <a:ext cx="165" cy="113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44" name="Oval 14"/>
              <p:cNvSpPr/>
              <p:nvPr/>
            </p:nvSpPr>
            <p:spPr>
              <a:xfrm>
                <a:off x="15973" y="2662"/>
                <a:ext cx="165" cy="113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45" name="Oval 15"/>
              <p:cNvSpPr/>
              <p:nvPr/>
            </p:nvSpPr>
            <p:spPr>
              <a:xfrm>
                <a:off x="9346" y="2662"/>
                <a:ext cx="165" cy="113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5146" name="Text Box 22"/>
            <p:cNvSpPr txBox="1"/>
            <p:nvPr/>
          </p:nvSpPr>
          <p:spPr>
            <a:xfrm>
              <a:off x="11664" y="2452"/>
              <a:ext cx="635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6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  <p:sp>
          <p:nvSpPr>
            <p:cNvPr id="5147" name="Text Box 23"/>
            <p:cNvSpPr txBox="1"/>
            <p:nvPr/>
          </p:nvSpPr>
          <p:spPr>
            <a:xfrm>
              <a:off x="14683" y="2450"/>
              <a:ext cx="635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6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  <p:sp>
          <p:nvSpPr>
            <p:cNvPr id="5148" name="Line 58"/>
            <p:cNvSpPr/>
            <p:nvPr/>
          </p:nvSpPr>
          <p:spPr>
            <a:xfrm flipH="1" flipV="1">
              <a:off x="7997" y="2204"/>
              <a:ext cx="0" cy="1020"/>
            </a:xfrm>
            <a:prstGeom prst="line">
              <a:avLst/>
            </a:prstGeom>
            <a:ln w="889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9" name="Line 61"/>
            <p:cNvSpPr/>
            <p:nvPr/>
          </p:nvSpPr>
          <p:spPr>
            <a:xfrm flipH="1">
              <a:off x="15445" y="3149"/>
              <a:ext cx="0" cy="570"/>
            </a:xfrm>
            <a:prstGeom prst="line">
              <a:avLst/>
            </a:prstGeom>
            <a:ln w="889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17470" name="Line 62"/>
          <p:cNvSpPr/>
          <p:nvPr/>
        </p:nvSpPr>
        <p:spPr>
          <a:xfrm flipH="1">
            <a:off x="10225088" y="1457960"/>
            <a:ext cx="0" cy="465138"/>
          </a:xfrm>
          <a:prstGeom prst="line">
            <a:avLst/>
          </a:prstGeom>
          <a:ln w="76200" cap="flat" cmpd="sng">
            <a:solidFill>
              <a:schemeClr val="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cxnSp>
        <p:nvCxnSpPr>
          <p:cNvPr id="51" name="直接连接符 50"/>
          <p:cNvCxnSpPr/>
          <p:nvPr/>
        </p:nvCxnSpPr>
        <p:spPr>
          <a:xfrm flipH="1">
            <a:off x="9826625" y="908685"/>
            <a:ext cx="0" cy="1120775"/>
          </a:xfrm>
          <a:prstGeom prst="line">
            <a:avLst/>
          </a:prstGeom>
          <a:ln w="238125">
            <a:solidFill>
              <a:srgbClr val="FFE697">
                <a:alpha val="5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Line 59"/>
          <p:cNvSpPr/>
          <p:nvPr/>
        </p:nvSpPr>
        <p:spPr>
          <a:xfrm flipV="1">
            <a:off x="4968240" y="3266440"/>
            <a:ext cx="635" cy="949960"/>
          </a:xfrm>
          <a:prstGeom prst="line">
            <a:avLst/>
          </a:prstGeom>
          <a:ln w="76200" cap="flat" cmpd="sng">
            <a:solidFill>
              <a:srgbClr val="00B050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54" name="文本框 53"/>
          <p:cNvSpPr txBox="1"/>
          <p:nvPr/>
        </p:nvSpPr>
        <p:spPr>
          <a:xfrm>
            <a:off x="4494213" y="4799330"/>
            <a:ext cx="7666038" cy="892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3925" indent="-923925"/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思考：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视网膜与晶状体之间的距离是固定的，如何使远近不同的物体所成的像均成在视网膜上？</a:t>
            </a:r>
            <a:endParaRPr lang="zh-CN" altLang="en-US"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4392930" y="116840"/>
            <a:ext cx="77444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回顾：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感光器件处在何处时才能得到物体清晰的像？</a:t>
            </a:r>
            <a:endParaRPr lang="zh-CN" altLang="en-US"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4394200" y="2210435"/>
            <a:ext cx="7281863" cy="890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14095" indent="-1014095"/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思考：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物体通过晶状体所成的像落在何处，人眼才能看清物体？</a:t>
            </a:r>
            <a:endParaRPr lang="zh-CN" altLang="en-US"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7" name="Line 62"/>
          <p:cNvSpPr/>
          <p:nvPr/>
        </p:nvSpPr>
        <p:spPr>
          <a:xfrm>
            <a:off x="10576560" y="3621405"/>
            <a:ext cx="1270" cy="384175"/>
          </a:xfrm>
          <a:prstGeom prst="line">
            <a:avLst/>
          </a:prstGeom>
          <a:ln w="76200" cap="flat" cmpd="sng">
            <a:solidFill>
              <a:schemeClr val="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60" name="文本框 59"/>
          <p:cNvSpPr txBox="1"/>
          <p:nvPr/>
        </p:nvSpPr>
        <p:spPr>
          <a:xfrm>
            <a:off x="5468938" y="5662613"/>
            <a:ext cx="6669088" cy="490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3925" indent="-923925"/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改变</a:t>
            </a:r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晶状体的弯曲度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，即改变</a:t>
            </a:r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晶状体的焦距</a:t>
            </a:r>
            <a:endParaRPr lang="zh-CN" altLang="en-US" sz="2600" b="1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8856980" y="3364865"/>
            <a:ext cx="220345" cy="930275"/>
          </a:xfrm>
          <a:prstGeom prst="ellipse">
            <a:avLst/>
          </a:prstGeom>
          <a:solidFill>
            <a:srgbClr val="0000FF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grpSp>
        <p:nvGrpSpPr>
          <p:cNvPr id="16" name="Group 201"/>
          <p:cNvGrpSpPr/>
          <p:nvPr/>
        </p:nvGrpSpPr>
        <p:grpSpPr>
          <a:xfrm rot="414173">
            <a:off x="4937125" y="3634105"/>
            <a:ext cx="5641975" cy="318770"/>
            <a:chOff x="4680" y="13764"/>
            <a:chExt cx="2490" cy="0"/>
          </a:xfrm>
        </p:grpSpPr>
        <p:sp>
          <p:nvSpPr>
            <p:cNvPr id="2067" name="Line 202"/>
            <p:cNvSpPr/>
            <p:nvPr/>
          </p:nvSpPr>
          <p:spPr>
            <a:xfrm>
              <a:off x="468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8" name="Line 203"/>
            <p:cNvSpPr/>
            <p:nvPr/>
          </p:nvSpPr>
          <p:spPr>
            <a:xfrm>
              <a:off x="591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7" name="Group 201"/>
          <p:cNvGrpSpPr/>
          <p:nvPr/>
        </p:nvGrpSpPr>
        <p:grpSpPr>
          <a:xfrm rot="21234172">
            <a:off x="4977765" y="3902710"/>
            <a:ext cx="5641975" cy="318770"/>
            <a:chOff x="4680" y="13764"/>
            <a:chExt cx="2490" cy="0"/>
          </a:xfrm>
        </p:grpSpPr>
        <p:sp>
          <p:nvSpPr>
            <p:cNvPr id="18" name="Line 202"/>
            <p:cNvSpPr/>
            <p:nvPr/>
          </p:nvSpPr>
          <p:spPr>
            <a:xfrm>
              <a:off x="468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Line 203"/>
            <p:cNvSpPr/>
            <p:nvPr/>
          </p:nvSpPr>
          <p:spPr>
            <a:xfrm>
              <a:off x="591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20" name="Line 59"/>
          <p:cNvSpPr/>
          <p:nvPr/>
        </p:nvSpPr>
        <p:spPr>
          <a:xfrm flipV="1">
            <a:off x="6192520" y="3286125"/>
            <a:ext cx="635" cy="949960"/>
          </a:xfrm>
          <a:prstGeom prst="line">
            <a:avLst/>
          </a:prstGeom>
          <a:ln w="76200" cap="flat" cmpd="sng">
            <a:solidFill>
              <a:srgbClr val="00B050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21" name="Line 62"/>
          <p:cNvSpPr/>
          <p:nvPr/>
        </p:nvSpPr>
        <p:spPr>
          <a:xfrm>
            <a:off x="11161395" y="3646170"/>
            <a:ext cx="1270" cy="384175"/>
          </a:xfrm>
          <a:prstGeom prst="line">
            <a:avLst/>
          </a:prstGeom>
          <a:ln w="76200" cap="flat" cmpd="sng">
            <a:solidFill>
              <a:schemeClr val="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grpSp>
        <p:nvGrpSpPr>
          <p:cNvPr id="22" name="Group 201"/>
          <p:cNvGrpSpPr/>
          <p:nvPr/>
        </p:nvGrpSpPr>
        <p:grpSpPr>
          <a:xfrm rot="13674169">
            <a:off x="1583055" y="2801620"/>
            <a:ext cx="2141220" cy="76200"/>
            <a:chOff x="4680" y="13764"/>
            <a:chExt cx="2490" cy="0"/>
          </a:xfrm>
        </p:grpSpPr>
        <p:sp>
          <p:nvSpPr>
            <p:cNvPr id="23" name="Line 202"/>
            <p:cNvSpPr/>
            <p:nvPr/>
          </p:nvSpPr>
          <p:spPr>
            <a:xfrm>
              <a:off x="468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Line 203"/>
            <p:cNvSpPr/>
            <p:nvPr/>
          </p:nvSpPr>
          <p:spPr>
            <a:xfrm>
              <a:off x="591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25" name="Group 201"/>
          <p:cNvGrpSpPr/>
          <p:nvPr/>
        </p:nvGrpSpPr>
        <p:grpSpPr>
          <a:xfrm rot="12234169">
            <a:off x="1648460" y="2479040"/>
            <a:ext cx="2208530" cy="151765"/>
            <a:chOff x="4680" y="13764"/>
            <a:chExt cx="2490" cy="0"/>
          </a:xfrm>
        </p:grpSpPr>
        <p:sp>
          <p:nvSpPr>
            <p:cNvPr id="26" name="Line 202"/>
            <p:cNvSpPr/>
            <p:nvPr/>
          </p:nvSpPr>
          <p:spPr>
            <a:xfrm>
              <a:off x="468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Line 203"/>
            <p:cNvSpPr/>
            <p:nvPr/>
          </p:nvSpPr>
          <p:spPr>
            <a:xfrm>
              <a:off x="591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7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1235 -0.00138889 L 0.032576 -0.00166667" pathEditMode="relative" rAng="0" ptsTypes="">
                                      <p:cBhvr>
                                        <p:cTn id="39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18726E-05 -0.00111111 L -0.0461147 -0.000833333" pathEditMode="relative" rAng="0" ptsTypes="">
                                      <p:cBhvr>
                                        <p:cTn id="10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-2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6" grpId="0"/>
      <p:bldP spid="60" grpId="0"/>
      <p:bldP spid="12" grpId="0" animBg="1"/>
      <p:bldP spid="1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 9"/>
          <p:cNvSpPr/>
          <p:nvPr/>
        </p:nvSpPr>
        <p:spPr>
          <a:xfrm>
            <a:off x="9692005" y="2487295"/>
            <a:ext cx="330200" cy="1078230"/>
          </a:xfrm>
          <a:prstGeom prst="ellipse">
            <a:avLst/>
          </a:prstGeom>
          <a:solidFill>
            <a:schemeClr val="accent1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22" name="Rectangle 33"/>
          <p:cNvSpPr/>
          <p:nvPr/>
        </p:nvSpPr>
        <p:spPr>
          <a:xfrm>
            <a:off x="76200" y="50800"/>
            <a:ext cx="3270250" cy="58420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眼球的奥秘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215900" y="692785"/>
            <a:ext cx="63703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活动：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模拟人眼观察远近不同的物体？</a:t>
            </a:r>
            <a:endParaRPr lang="zh-CN" altLang="en-US"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15900" y="3588385"/>
            <a:ext cx="13042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步骤：</a:t>
            </a:r>
            <a:endParaRPr lang="zh-CN" altLang="en-US"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51890" y="3649345"/>
            <a:ext cx="111721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在光具座上依次放置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光源、水透镜和光屏，固定水透镜与光屏的位置。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51890" y="4022090"/>
            <a:ext cx="784733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调节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光源的位置，在光屏上得到一个清晰的像。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51890" y="4451985"/>
            <a:ext cx="750570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将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光源远离水透镜，观察光屏上像是否清晰。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15900" y="4886325"/>
            <a:ext cx="13042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思考：</a:t>
            </a:r>
            <a:endParaRPr lang="zh-CN" altLang="en-US"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63320" y="4890770"/>
            <a:ext cx="604520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此时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光源通过水透镜所成的像在哪？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152525" y="5313680"/>
            <a:ext cx="858520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若要光屏上得到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光源清晰的像，应该怎么做？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560945" y="4886325"/>
            <a:ext cx="453961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此时像的位置在光屏的前方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369060" y="5742305"/>
            <a:ext cx="87845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使水透镜的</a:t>
            </a:r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会聚能力变</a:t>
            </a:r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</a:t>
            </a:r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，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即水透镜</a:t>
            </a:r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凸出程度变</a:t>
            </a:r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____</a:t>
            </a:r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</a:t>
            </a:r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369060" y="6177915"/>
            <a:ext cx="87845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注射器</a:t>
            </a:r>
            <a:r>
              <a:rPr 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向</a:t>
            </a:r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_________</a:t>
            </a:r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（</a:t>
            </a:r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“</a:t>
            </a:r>
            <a:r>
              <a:rPr 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外抽水</a:t>
            </a:r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”</a:t>
            </a:r>
            <a:r>
              <a:rPr 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或</a:t>
            </a:r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“</a:t>
            </a:r>
            <a:r>
              <a:rPr 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内注水</a:t>
            </a:r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”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）</a:t>
            </a:r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824730" y="5718175"/>
            <a:ext cx="839470" cy="40703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Autofit/>
          </a:bodyPr>
          <a:lstStyle/>
          <a:p>
            <a:pPr algn="ctr"/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弱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9031605" y="5738495"/>
            <a:ext cx="839470" cy="38544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Autofit/>
          </a:bodyPr>
          <a:lstStyle/>
          <a:p>
            <a:pPr algn="ctr"/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小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839085" y="6144895"/>
            <a:ext cx="1225550" cy="40703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Autofit/>
          </a:bodyPr>
          <a:lstStyle/>
          <a:p>
            <a:pPr algn="ctr"/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外抽水</a:t>
            </a:r>
          </a:p>
        </p:txBody>
      </p:sp>
      <p:pic>
        <p:nvPicPr>
          <p:cNvPr id="105" name="图片 104"/>
          <p:cNvPicPr/>
          <p:nvPr/>
        </p:nvPicPr>
        <p:blipFill>
          <a:blip r:embed="rId2"/>
          <a:stretch>
            <a:fillRect/>
          </a:stretch>
        </p:blipFill>
        <p:spPr>
          <a:xfrm>
            <a:off x="935990" y="1195070"/>
            <a:ext cx="4147820" cy="2333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Oval 9"/>
          <p:cNvSpPr/>
          <p:nvPr/>
        </p:nvSpPr>
        <p:spPr>
          <a:xfrm>
            <a:off x="9754235" y="2463800"/>
            <a:ext cx="214630" cy="1078230"/>
          </a:xfrm>
          <a:prstGeom prst="ellipse">
            <a:avLst/>
          </a:prstGeom>
          <a:solidFill>
            <a:schemeClr val="accent1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" name="Line 10"/>
          <p:cNvSpPr/>
          <p:nvPr/>
        </p:nvSpPr>
        <p:spPr>
          <a:xfrm>
            <a:off x="5494655" y="3009265"/>
            <a:ext cx="6084570" cy="635"/>
          </a:xfrm>
          <a:prstGeom prst="line">
            <a:avLst/>
          </a:prstGeom>
          <a:ln w="28575" cap="flat" cmpd="sng">
            <a:solidFill>
              <a:schemeClr val="tx1"/>
            </a:solidFill>
            <a:prstDash val="lgDashDot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19" name="Oval 11"/>
          <p:cNvSpPr/>
          <p:nvPr/>
        </p:nvSpPr>
        <p:spPr>
          <a:xfrm>
            <a:off x="8729980" y="2969895"/>
            <a:ext cx="104775" cy="71755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" name="Text Box 22"/>
          <p:cNvSpPr txBox="1"/>
          <p:nvPr/>
        </p:nvSpPr>
        <p:spPr>
          <a:xfrm>
            <a:off x="8569325" y="2576830"/>
            <a:ext cx="336550" cy="36703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b="1" i="1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</a:p>
        </p:txBody>
      </p:sp>
      <p:sp>
        <p:nvSpPr>
          <p:cNvPr id="23" name="Text Box 23"/>
          <p:cNvSpPr txBox="1"/>
          <p:nvPr/>
        </p:nvSpPr>
        <p:spPr>
          <a:xfrm>
            <a:off x="10723880" y="2576830"/>
            <a:ext cx="336550" cy="36703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b="1" i="1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</a:p>
        </p:txBody>
      </p:sp>
      <p:sp>
        <p:nvSpPr>
          <p:cNvPr id="24" name="Line 59"/>
          <p:cNvSpPr/>
          <p:nvPr/>
        </p:nvSpPr>
        <p:spPr>
          <a:xfrm flipH="1" flipV="1">
            <a:off x="5688648" y="2348865"/>
            <a:ext cx="0" cy="647700"/>
          </a:xfrm>
          <a:prstGeom prst="line">
            <a:avLst/>
          </a:prstGeom>
          <a:ln w="38100" cap="flat" cmpd="sng">
            <a:solidFill>
              <a:schemeClr val="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26" name="Line 62"/>
          <p:cNvSpPr/>
          <p:nvPr/>
        </p:nvSpPr>
        <p:spPr>
          <a:xfrm>
            <a:off x="11264265" y="3006090"/>
            <a:ext cx="635" cy="379095"/>
          </a:xfrm>
          <a:prstGeom prst="line">
            <a:avLst/>
          </a:prstGeom>
          <a:ln w="38100" cap="flat" cmpd="sng">
            <a:solidFill>
              <a:schemeClr val="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grpSp>
        <p:nvGrpSpPr>
          <p:cNvPr id="36" name="组合 35"/>
          <p:cNvGrpSpPr/>
          <p:nvPr/>
        </p:nvGrpSpPr>
        <p:grpSpPr>
          <a:xfrm>
            <a:off x="5513705" y="905510"/>
            <a:ext cx="6105525" cy="1332230"/>
            <a:chOff x="8683" y="1426"/>
            <a:chExt cx="9615" cy="2098"/>
          </a:xfrm>
        </p:grpSpPr>
        <p:grpSp>
          <p:nvGrpSpPr>
            <p:cNvPr id="28" name="组合 27"/>
            <p:cNvGrpSpPr/>
            <p:nvPr/>
          </p:nvGrpSpPr>
          <p:grpSpPr>
            <a:xfrm>
              <a:off x="8683" y="1583"/>
              <a:ext cx="9552" cy="1698"/>
              <a:chOff x="8683" y="1583"/>
              <a:chExt cx="9552" cy="1698"/>
            </a:xfrm>
          </p:grpSpPr>
          <p:sp>
            <p:nvSpPr>
              <p:cNvPr id="8200" name="Oval 9"/>
              <p:cNvSpPr/>
              <p:nvPr/>
            </p:nvSpPr>
            <p:spPr>
              <a:xfrm>
                <a:off x="15286" y="1583"/>
                <a:ext cx="520" cy="1698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8201" name="Line 10"/>
              <p:cNvSpPr/>
              <p:nvPr/>
            </p:nvSpPr>
            <p:spPr>
              <a:xfrm>
                <a:off x="8683" y="2443"/>
                <a:ext cx="9552" cy="1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lgDashDot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8202" name="Oval 11"/>
              <p:cNvSpPr/>
              <p:nvPr/>
            </p:nvSpPr>
            <p:spPr>
              <a:xfrm>
                <a:off x="13748" y="2381"/>
                <a:ext cx="165" cy="113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8203" name="Oval 12"/>
              <p:cNvSpPr/>
              <p:nvPr/>
            </p:nvSpPr>
            <p:spPr>
              <a:xfrm>
                <a:off x="17108" y="2381"/>
                <a:ext cx="165" cy="113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8204" name="Oval 13"/>
              <p:cNvSpPr/>
              <p:nvPr/>
            </p:nvSpPr>
            <p:spPr>
              <a:xfrm>
                <a:off x="17108" y="2381"/>
                <a:ext cx="165" cy="113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8213" name="Text Box 22"/>
              <p:cNvSpPr txBox="1"/>
              <p:nvPr/>
            </p:nvSpPr>
            <p:spPr>
              <a:xfrm>
                <a:off x="13495" y="1888"/>
                <a:ext cx="530" cy="57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b="1" i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</a:p>
            </p:txBody>
          </p:sp>
          <p:sp>
            <p:nvSpPr>
              <p:cNvPr id="8214" name="Text Box 23"/>
              <p:cNvSpPr txBox="1"/>
              <p:nvPr/>
            </p:nvSpPr>
            <p:spPr>
              <a:xfrm>
                <a:off x="16888" y="1888"/>
                <a:ext cx="530" cy="57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b="1" i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</a:p>
            </p:txBody>
          </p:sp>
        </p:grpSp>
        <p:sp>
          <p:nvSpPr>
            <p:cNvPr id="17468" name="Line 60"/>
            <p:cNvSpPr/>
            <p:nvPr/>
          </p:nvSpPr>
          <p:spPr>
            <a:xfrm flipH="1" flipV="1">
              <a:off x="12230" y="1426"/>
              <a:ext cx="0" cy="1020"/>
            </a:xfrm>
            <a:prstGeom prst="line">
              <a:avLst/>
            </a:prstGeom>
            <a:ln w="381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71" name="Line 63"/>
            <p:cNvSpPr/>
            <p:nvPr/>
          </p:nvSpPr>
          <p:spPr>
            <a:xfrm flipH="1">
              <a:off x="18144" y="2381"/>
              <a:ext cx="0" cy="960"/>
            </a:xfrm>
            <a:prstGeom prst="line">
              <a:avLst/>
            </a:prstGeom>
            <a:ln w="381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空心弧 29"/>
            <p:cNvSpPr/>
            <p:nvPr/>
          </p:nvSpPr>
          <p:spPr>
            <a:xfrm rot="5400000">
              <a:off x="17024" y="2250"/>
              <a:ext cx="2039" cy="511"/>
            </a:xfrm>
            <a:prstGeom prst="blockArc">
              <a:avLst>
                <a:gd name="adj1" fmla="val 10573828"/>
                <a:gd name="adj2" fmla="val 0"/>
                <a:gd name="adj3" fmla="val 25000"/>
              </a:avLst>
            </a:prstGeom>
            <a:solidFill>
              <a:srgbClr val="F9DB15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2" name="空心弧 31"/>
          <p:cNvSpPr/>
          <p:nvPr/>
        </p:nvSpPr>
        <p:spPr>
          <a:xfrm rot="5400000">
            <a:off x="10810240" y="2839720"/>
            <a:ext cx="1294765" cy="324485"/>
          </a:xfrm>
          <a:prstGeom prst="blockArc">
            <a:avLst>
              <a:gd name="adj1" fmla="val 10573828"/>
              <a:gd name="adj2" fmla="val 0"/>
              <a:gd name="adj3" fmla="val 25000"/>
            </a:avLst>
          </a:prstGeom>
          <a:solidFill>
            <a:srgbClr val="F9DB15">
              <a:alpha val="28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0801350" y="307340"/>
            <a:ext cx="1215390" cy="3854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600" b="1" noProof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视网膜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9217025" y="307340"/>
            <a:ext cx="1215390" cy="3854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600" b="1" noProof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晶状体</a:t>
            </a:r>
          </a:p>
        </p:txBody>
      </p:sp>
      <p:sp>
        <p:nvSpPr>
          <p:cNvPr id="37" name="Oval 11"/>
          <p:cNvSpPr/>
          <p:nvPr/>
        </p:nvSpPr>
        <p:spPr>
          <a:xfrm>
            <a:off x="10852150" y="2969895"/>
            <a:ext cx="104775" cy="71755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54176 -0.00138889 L 0.02687 -0.00138889" pathEditMode="relative" rAng="0" ptsTypes="">
                                      <p:cBhvr>
                                        <p:cTn id="10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  <p:bldP spid="2" grpId="0"/>
      <p:bldP spid="3" grpId="0"/>
      <p:bldP spid="4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7" grpId="0" animBg="1"/>
      <p:bldP spid="19" grpId="0" animBg="1"/>
      <p:bldP spid="22" grpId="0"/>
      <p:bldP spid="23" grpId="0"/>
      <p:bldP spid="32" grpId="0" animBg="1"/>
      <p:bldP spid="33" grpId="0"/>
      <p:bldP spid="34" grpId="0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3"/>
          <p:cNvSpPr/>
          <p:nvPr/>
        </p:nvSpPr>
        <p:spPr>
          <a:xfrm>
            <a:off x="76200" y="50800"/>
            <a:ext cx="3270250" cy="58420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眼球的奥秘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215900" y="692785"/>
            <a:ext cx="63703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活动：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模拟人眼观察远近不同的物体？</a:t>
            </a:r>
            <a:endParaRPr lang="zh-CN" altLang="en-US"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3" name="图片 102"/>
          <p:cNvPicPr/>
          <p:nvPr/>
        </p:nvPicPr>
        <p:blipFill>
          <a:blip r:embed="rId2"/>
          <a:stretch>
            <a:fillRect/>
          </a:stretch>
        </p:blipFill>
        <p:spPr>
          <a:xfrm>
            <a:off x="647065" y="1228725"/>
            <a:ext cx="4028440" cy="22663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215900" y="3547745"/>
            <a:ext cx="13042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步骤：</a:t>
            </a:r>
            <a:endParaRPr lang="zh-CN" altLang="en-US"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51890" y="3550285"/>
            <a:ext cx="1039939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1.F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光源在距水透镜较远处，光屏上得到一个清晰的像。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15900" y="4455795"/>
            <a:ext cx="13042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思考：</a:t>
            </a:r>
            <a:endParaRPr lang="zh-CN" altLang="en-US"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63320" y="4460240"/>
            <a:ext cx="604520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此时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光源通过水透镜所成的像在哪？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152525" y="5313680"/>
            <a:ext cx="858520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若要光屏上得到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光源清晰的像，应该怎么做？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440180" y="4905375"/>
            <a:ext cx="453961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此时像在光屏的后方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369060" y="5814060"/>
            <a:ext cx="87845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使水透镜的</a:t>
            </a:r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会聚能力变</a:t>
            </a:r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</a:t>
            </a:r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，</a:t>
            </a:r>
            <a:r>
              <a:rPr lang="zh-CN" altLang="en-US" sz="2600" b="1" noProof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即水透镜</a:t>
            </a:r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凸出程度变</a:t>
            </a:r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____</a:t>
            </a:r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</a:t>
            </a:r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369060" y="6321425"/>
            <a:ext cx="87845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600" b="1" noProof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注射器</a:t>
            </a:r>
            <a:r>
              <a:rPr 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向</a:t>
            </a:r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_________</a:t>
            </a:r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（</a:t>
            </a:r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“</a:t>
            </a:r>
            <a:r>
              <a:rPr 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外抽水</a:t>
            </a:r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”</a:t>
            </a:r>
            <a:r>
              <a:rPr 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或</a:t>
            </a:r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“</a:t>
            </a:r>
            <a:r>
              <a:rPr 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内注水</a:t>
            </a:r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”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）</a:t>
            </a:r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824730" y="5789930"/>
            <a:ext cx="839470" cy="40703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Autofit/>
          </a:bodyPr>
          <a:lstStyle/>
          <a:p>
            <a:pPr algn="ctr"/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强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9031605" y="5810250"/>
            <a:ext cx="839470" cy="38544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Autofit/>
          </a:bodyPr>
          <a:lstStyle/>
          <a:p>
            <a:pPr algn="ctr"/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大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839085" y="6288405"/>
            <a:ext cx="1379855" cy="40703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Autofit/>
          </a:bodyPr>
          <a:lstStyle/>
          <a:p>
            <a:pPr algn="ctr"/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内注水</a:t>
            </a:r>
          </a:p>
        </p:txBody>
      </p:sp>
      <p:sp>
        <p:nvSpPr>
          <p:cNvPr id="8200" name="Oval 9"/>
          <p:cNvSpPr/>
          <p:nvPr/>
        </p:nvSpPr>
        <p:spPr>
          <a:xfrm>
            <a:off x="9687560" y="2669540"/>
            <a:ext cx="330200" cy="1078230"/>
          </a:xfrm>
          <a:prstGeom prst="ellipse">
            <a:avLst/>
          </a:prstGeom>
          <a:solidFill>
            <a:schemeClr val="accent1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5494655" y="2559685"/>
            <a:ext cx="6105525" cy="1332230"/>
            <a:chOff x="8653" y="3805"/>
            <a:chExt cx="9615" cy="2098"/>
          </a:xfrm>
        </p:grpSpPr>
        <p:sp>
          <p:nvSpPr>
            <p:cNvPr id="30" name="空心弧 29"/>
            <p:cNvSpPr/>
            <p:nvPr/>
          </p:nvSpPr>
          <p:spPr>
            <a:xfrm rot="5400000">
              <a:off x="16994" y="4629"/>
              <a:ext cx="2039" cy="511"/>
            </a:xfrm>
            <a:prstGeom prst="blockArc">
              <a:avLst>
                <a:gd name="adj1" fmla="val 10573828"/>
                <a:gd name="adj2" fmla="val 0"/>
                <a:gd name="adj3" fmla="val 25000"/>
              </a:avLst>
            </a:prstGeom>
            <a:solidFill>
              <a:srgbClr val="F9DB15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201" name="Line 10"/>
            <p:cNvSpPr/>
            <p:nvPr/>
          </p:nvSpPr>
          <p:spPr>
            <a:xfrm>
              <a:off x="8653" y="4822"/>
              <a:ext cx="9552" cy="1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2" name="Oval 11"/>
            <p:cNvSpPr/>
            <p:nvPr/>
          </p:nvSpPr>
          <p:spPr>
            <a:xfrm>
              <a:off x="13718" y="4760"/>
              <a:ext cx="165" cy="113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03" name="Oval 12"/>
            <p:cNvSpPr/>
            <p:nvPr/>
          </p:nvSpPr>
          <p:spPr>
            <a:xfrm>
              <a:off x="17078" y="4760"/>
              <a:ext cx="165" cy="113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04" name="Oval 13"/>
            <p:cNvSpPr/>
            <p:nvPr/>
          </p:nvSpPr>
          <p:spPr>
            <a:xfrm>
              <a:off x="17078" y="4760"/>
              <a:ext cx="165" cy="113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13" name="Text Box 22"/>
            <p:cNvSpPr txBox="1"/>
            <p:nvPr/>
          </p:nvSpPr>
          <p:spPr>
            <a:xfrm>
              <a:off x="13465" y="4267"/>
              <a:ext cx="530" cy="5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  <p:sp>
          <p:nvSpPr>
            <p:cNvPr id="8214" name="Text Box 23"/>
            <p:cNvSpPr txBox="1"/>
            <p:nvPr/>
          </p:nvSpPr>
          <p:spPr>
            <a:xfrm>
              <a:off x="16858" y="4267"/>
              <a:ext cx="530" cy="5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  <p:sp>
          <p:nvSpPr>
            <p:cNvPr id="17468" name="Line 60"/>
            <p:cNvSpPr/>
            <p:nvPr/>
          </p:nvSpPr>
          <p:spPr>
            <a:xfrm flipH="1" flipV="1">
              <a:off x="12200" y="3805"/>
              <a:ext cx="0" cy="1020"/>
            </a:xfrm>
            <a:prstGeom prst="line">
              <a:avLst/>
            </a:prstGeom>
            <a:ln w="38100" cap="flat" cmpd="sng">
              <a:solidFill>
                <a:srgbClr val="051CC7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17471" name="Line 63"/>
          <p:cNvSpPr/>
          <p:nvPr/>
        </p:nvSpPr>
        <p:spPr>
          <a:xfrm flipH="1">
            <a:off x="12004675" y="3214370"/>
            <a:ext cx="10160" cy="454025"/>
          </a:xfrm>
          <a:prstGeom prst="line">
            <a:avLst/>
          </a:prstGeom>
          <a:ln w="38100" cap="flat" cmpd="sng">
            <a:solidFill>
              <a:schemeClr val="fol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33" name="文本框 32"/>
          <p:cNvSpPr txBox="1"/>
          <p:nvPr/>
        </p:nvSpPr>
        <p:spPr>
          <a:xfrm>
            <a:off x="10801350" y="307340"/>
            <a:ext cx="1215390" cy="3854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600" b="1" noProof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视网膜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9217025" y="307340"/>
            <a:ext cx="1215390" cy="3854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600" b="1" noProof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晶状体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5494655" y="1175385"/>
            <a:ext cx="6124575" cy="1299845"/>
            <a:chOff x="8653" y="1851"/>
            <a:chExt cx="9645" cy="2047"/>
          </a:xfrm>
        </p:grpSpPr>
        <p:sp>
          <p:nvSpPr>
            <p:cNvPr id="17" name="Oval 9"/>
            <p:cNvSpPr/>
            <p:nvPr/>
          </p:nvSpPr>
          <p:spPr>
            <a:xfrm>
              <a:off x="15361" y="2032"/>
              <a:ext cx="338" cy="1698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Line 10"/>
            <p:cNvSpPr/>
            <p:nvPr/>
          </p:nvSpPr>
          <p:spPr>
            <a:xfrm>
              <a:off x="8653" y="2891"/>
              <a:ext cx="9582" cy="1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Oval 11"/>
            <p:cNvSpPr/>
            <p:nvPr/>
          </p:nvSpPr>
          <p:spPr>
            <a:xfrm>
              <a:off x="13748" y="2829"/>
              <a:ext cx="165" cy="113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" name="Text Box 22"/>
            <p:cNvSpPr txBox="1"/>
            <p:nvPr/>
          </p:nvSpPr>
          <p:spPr>
            <a:xfrm>
              <a:off x="13495" y="2210"/>
              <a:ext cx="530" cy="5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  <p:sp>
          <p:nvSpPr>
            <p:cNvPr id="23" name="Text Box 23"/>
            <p:cNvSpPr txBox="1"/>
            <p:nvPr/>
          </p:nvSpPr>
          <p:spPr>
            <a:xfrm>
              <a:off x="16888" y="2210"/>
              <a:ext cx="530" cy="5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  <p:sp>
          <p:nvSpPr>
            <p:cNvPr id="24" name="Line 59"/>
            <p:cNvSpPr/>
            <p:nvPr/>
          </p:nvSpPr>
          <p:spPr>
            <a:xfrm flipH="1" flipV="1">
              <a:off x="8959" y="1851"/>
              <a:ext cx="0" cy="1020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Line 62"/>
            <p:cNvSpPr/>
            <p:nvPr/>
          </p:nvSpPr>
          <p:spPr>
            <a:xfrm>
              <a:off x="18192" y="2886"/>
              <a:ext cx="1" cy="597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空心弧 31"/>
            <p:cNvSpPr/>
            <p:nvPr/>
          </p:nvSpPr>
          <p:spPr>
            <a:xfrm rot="5400000">
              <a:off x="17024" y="2624"/>
              <a:ext cx="2039" cy="511"/>
            </a:xfrm>
            <a:prstGeom prst="blockArc">
              <a:avLst>
                <a:gd name="adj1" fmla="val 10573828"/>
                <a:gd name="adj2" fmla="val 0"/>
                <a:gd name="adj3" fmla="val 25000"/>
              </a:avLst>
            </a:prstGeom>
            <a:solidFill>
              <a:srgbClr val="F9DB15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7" name="Oval 11"/>
            <p:cNvSpPr/>
            <p:nvPr/>
          </p:nvSpPr>
          <p:spPr>
            <a:xfrm>
              <a:off x="17090" y="2829"/>
              <a:ext cx="165" cy="113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1151890" y="3999865"/>
            <a:ext cx="891540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将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光源靠近水透镜，观察此时光屏上能否得到清晰的像。</a:t>
            </a:r>
          </a:p>
        </p:txBody>
      </p:sp>
      <p:sp>
        <p:nvSpPr>
          <p:cNvPr id="27" name="Oval 9"/>
          <p:cNvSpPr/>
          <p:nvPr/>
        </p:nvSpPr>
        <p:spPr>
          <a:xfrm>
            <a:off x="9740265" y="2683510"/>
            <a:ext cx="214630" cy="1078230"/>
          </a:xfrm>
          <a:prstGeom prst="ellipse">
            <a:avLst/>
          </a:prstGeom>
          <a:solidFill>
            <a:schemeClr val="accent1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7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4494 -0.00185185 L -0.03989 -0.00185185" pathEditMode="relative" rAng="0" ptsTypes="">
                                      <p:cBhvr>
                                        <p:cTn id="42" dur="2000" fill="hold"/>
                                        <p:tgtEl>
                                          <p:spTgt spid="174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99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8200" grpId="0" animBg="1"/>
      <p:bldP spid="20" grpId="0"/>
      <p:bldP spid="27" grpId="0" animBg="1"/>
      <p:bldP spid="2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137795" y="3494405"/>
            <a:ext cx="12043410" cy="34486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506095" indent="-50609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2．如图所示是正常眼睛看近处物体光路图，晶状体和角膜共同作用相当于凸透镜，来自物体的光会聚在视网膜上，形成物体的像。关于眼睛的调节下列说法正确的是（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　　</a:t>
            </a:r>
            <a:endParaRPr lang="zh-CN" altLang="en-US"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48514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A．物体远离眼睛，晶状体变薄，视网膜上能形成物体的像	</a:t>
            </a:r>
            <a:endParaRPr lang="zh-CN" altLang="en-US"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48514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B．物体远离眼睛，晶状体变厚，视网膜上能形成物体的像	</a:t>
            </a:r>
            <a:endParaRPr lang="zh-CN" altLang="en-US"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48514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C．物体靠近眼睛，像远离晶状体，物体的像变大	</a:t>
            </a:r>
            <a:endParaRPr lang="zh-CN" altLang="en-US"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48514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D．物体靠近眼睛，像靠近晶状体，物体的像变大</a:t>
            </a:r>
          </a:p>
        </p:txBody>
      </p:sp>
      <p:sp>
        <p:nvSpPr>
          <p:cNvPr id="5122" name="Rectangle 33"/>
          <p:cNvSpPr/>
          <p:nvPr/>
        </p:nvSpPr>
        <p:spPr>
          <a:xfrm>
            <a:off x="76200" y="50800"/>
            <a:ext cx="3270250" cy="58356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同步训练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137795" y="692785"/>
            <a:ext cx="11730355" cy="3448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1．人眼是一个高度精密的光学系统，下列围绕人眼的讨论，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错误的是（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　　</a:t>
            </a:r>
          </a:p>
          <a:p>
            <a:pPr indent="51689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A．角膜和晶状体的共同作用相当于凸透镜	</a:t>
            </a:r>
          </a:p>
          <a:p>
            <a:pPr indent="51689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B．视网膜相当于光屏	</a:t>
            </a:r>
          </a:p>
          <a:p>
            <a:pPr indent="51689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C．来自物体的光会聚在视网膜上，形成一个正立的像	</a:t>
            </a:r>
          </a:p>
          <a:p>
            <a:pPr indent="51689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D．眼球好像一架照相机，外界物体在视网膜上成的像是缩小的</a:t>
            </a:r>
          </a:p>
          <a:p>
            <a:pPr marL="506095" indent="-50609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1125" y="476885"/>
            <a:ext cx="3091180" cy="203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图片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5315" y="5013325"/>
            <a:ext cx="2564130" cy="13608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2345055" y="1238250"/>
            <a:ext cx="5283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728470" y="4509135"/>
            <a:ext cx="5283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4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3"/>
          <p:cNvSpPr/>
          <p:nvPr/>
        </p:nvSpPr>
        <p:spPr>
          <a:xfrm>
            <a:off x="76200" y="50800"/>
            <a:ext cx="3270250" cy="58356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眼球与照相机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76200" y="4674870"/>
            <a:ext cx="5812155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240" indent="661670"/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人眼的焦距变化范围较大，可以随着视物的远近而改变。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5623560" y="188595"/>
            <a:ext cx="6613525" cy="1410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240" indent="66167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广角变焦镜头焦距：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16-35mm、17-40mm等。这类镜头适合用于</a:t>
            </a:r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风景摄影、建筑摄影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等需要捕捉广阔视野的场景。</a:t>
            </a:r>
            <a:r>
              <a:rPr lang="en-US" altLang="zh-CN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en-US"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76200" y="909320"/>
            <a:ext cx="5273675" cy="3474085"/>
            <a:chOff x="120" y="1432"/>
            <a:chExt cx="8305" cy="5471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8" y="1432"/>
              <a:ext cx="7743" cy="2972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" y="4381"/>
              <a:ext cx="8044" cy="2522"/>
            </a:xfrm>
            <a:prstGeom prst="rect">
              <a:avLst/>
            </a:prstGeom>
          </p:spPr>
        </p:pic>
        <p:sp>
          <p:nvSpPr>
            <p:cNvPr id="32" name="文本框 31"/>
            <p:cNvSpPr txBox="1"/>
            <p:nvPr/>
          </p:nvSpPr>
          <p:spPr>
            <a:xfrm>
              <a:off x="227" y="2809"/>
              <a:ext cx="1000" cy="531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</p:spPr>
          <p:txBody>
            <a:bodyPr wrap="square" lIns="0" rIns="0" rtlCol="0" anchor="t">
              <a:noAutofit/>
            </a:bodyPr>
            <a:lstStyle/>
            <a:p>
              <a:pPr algn="ctr"/>
              <a:r>
                <a:rPr lang="zh-CN" altLang="en-US" sz="20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远景</a:t>
              </a: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163" y="5514"/>
              <a:ext cx="948" cy="564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</p:spPr>
          <p:txBody>
            <a:bodyPr wrap="square" lIns="0" rIns="0" rtlCol="0" anchor="t">
              <a:noAutofit/>
            </a:bodyPr>
            <a:lstStyle/>
            <a:p>
              <a:pPr algn="ctr"/>
              <a:r>
                <a:rPr lang="zh-CN" altLang="en-US" sz="20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近景</a:t>
              </a: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7079" y="4072"/>
              <a:ext cx="1347" cy="564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</p:spPr>
          <p:txBody>
            <a:bodyPr wrap="square" lIns="0" rIns="0" rtlCol="0" anchor="t">
              <a:noAutofit/>
            </a:bodyPr>
            <a:lstStyle/>
            <a:p>
              <a:pPr algn="ctr"/>
              <a:r>
                <a:rPr lang="zh-CN" altLang="en-US" sz="20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睫状肌</a:t>
              </a: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6979" y="5514"/>
              <a:ext cx="1347" cy="564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</p:spPr>
          <p:txBody>
            <a:bodyPr wrap="square" lIns="0" rIns="0" rtlCol="0" anchor="t">
              <a:noAutofit/>
            </a:bodyPr>
            <a:lstStyle/>
            <a:p>
              <a:pPr algn="ctr"/>
              <a:r>
                <a:rPr lang="zh-CN" altLang="en-US" sz="20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晶状体</a:t>
              </a: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6947" y="2809"/>
              <a:ext cx="1347" cy="564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</p:spPr>
          <p:txBody>
            <a:bodyPr wrap="square" lIns="0" rIns="0" rtlCol="0" anchor="t">
              <a:noAutofit/>
            </a:bodyPr>
            <a:lstStyle/>
            <a:p>
              <a:pPr algn="ctr"/>
              <a:r>
                <a:rPr lang="zh-CN" altLang="en-US" sz="20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晶状体</a:t>
              </a:r>
            </a:p>
          </p:txBody>
        </p:sp>
        <p:cxnSp>
          <p:nvCxnSpPr>
            <p:cNvPr id="38" name="直接连接符 37"/>
            <p:cNvCxnSpPr/>
            <p:nvPr/>
          </p:nvCxnSpPr>
          <p:spPr>
            <a:xfrm flipH="1" flipV="1">
              <a:off x="6464" y="2905"/>
              <a:ext cx="567" cy="110"/>
            </a:xfrm>
            <a:prstGeom prst="line">
              <a:avLst/>
            </a:prstGeom>
            <a:ln w="38100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 flipH="1" flipV="1">
              <a:off x="6464" y="5723"/>
              <a:ext cx="567" cy="110"/>
            </a:xfrm>
            <a:prstGeom prst="line">
              <a:avLst/>
            </a:prstGeom>
            <a:ln w="38100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flipH="1" flipV="1">
              <a:off x="6577" y="3699"/>
              <a:ext cx="567" cy="454"/>
            </a:xfrm>
            <a:prstGeom prst="line">
              <a:avLst/>
            </a:prstGeom>
            <a:ln w="38100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 flipH="1">
              <a:off x="6691" y="4499"/>
              <a:ext cx="452" cy="448"/>
            </a:xfrm>
            <a:prstGeom prst="line">
              <a:avLst/>
            </a:prstGeom>
            <a:ln w="38100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文本框 42"/>
          <p:cNvSpPr txBox="1"/>
          <p:nvPr/>
        </p:nvSpPr>
        <p:spPr>
          <a:xfrm>
            <a:off x="76200" y="5591175"/>
            <a:ext cx="5812155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240" indent="661670"/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一般来说，人眼的焦距</a:t>
            </a:r>
            <a:r>
              <a:rPr lang="zh-CN" altLang="en-US" sz="2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在15厘米到无限远</a:t>
            </a:r>
            <a:r>
              <a:rPr lang="zh-CN" altLang="en-US" sz="2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之间。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5761990" y="1557020"/>
            <a:ext cx="6121400" cy="1410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5240" indent="66167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标准变焦镜头的焦距：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24-70mm、24-105mm等。这类镜头适用于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日常拍摄和常见场景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，可以满足大部分摄影需求。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5904865" y="2925445"/>
            <a:ext cx="6121400" cy="18503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5240" indent="66167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长焦变焦镜头的焦距：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70-200mm、70-300mm等。这类镜头适合用于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体育摄影、野生动物摄影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等需要捕捉远距离主题的场景。</a:t>
            </a:r>
          </a:p>
        </p:txBody>
      </p:sp>
      <p:pic>
        <p:nvPicPr>
          <p:cNvPr id="102" name="图片 101"/>
          <p:cNvPicPr/>
          <p:nvPr/>
        </p:nvPicPr>
        <p:blipFill>
          <a:blip r:embed="rId4"/>
          <a:srcRect b="56954"/>
          <a:stretch>
            <a:fillRect/>
          </a:stretch>
        </p:blipFill>
        <p:spPr>
          <a:xfrm>
            <a:off x="6120765" y="4797425"/>
            <a:ext cx="5819140" cy="17494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43" grpId="0"/>
      <p:bldP spid="44" grpId="0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3"/>
          <p:cNvSpPr/>
          <p:nvPr/>
        </p:nvSpPr>
        <p:spPr>
          <a:xfrm>
            <a:off x="76200" y="50800"/>
            <a:ext cx="3270250" cy="58420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视力缺陷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29235" y="764540"/>
            <a:ext cx="2357438" cy="490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近视眼</a:t>
            </a:r>
            <a:endParaRPr lang="zh-CN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V="1">
            <a:off x="4245610" y="581025"/>
            <a:ext cx="5080" cy="777875"/>
          </a:xfrm>
          <a:prstGeom prst="straightConnector1">
            <a:avLst/>
          </a:prstGeom>
          <a:ln w="127000" cmpd="sng"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</a:gradFill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组合 14"/>
          <p:cNvGrpSpPr/>
          <p:nvPr/>
        </p:nvGrpSpPr>
        <p:grpSpPr>
          <a:xfrm>
            <a:off x="6223635" y="262255"/>
            <a:ext cx="1971040" cy="1840230"/>
            <a:chOff x="13656" y="5060"/>
            <a:chExt cx="3104" cy="2898"/>
          </a:xfrm>
        </p:grpSpPr>
        <p:sp>
          <p:nvSpPr>
            <p:cNvPr id="9" name="椭圆 8"/>
            <p:cNvSpPr/>
            <p:nvPr/>
          </p:nvSpPr>
          <p:spPr>
            <a:xfrm>
              <a:off x="13948" y="5060"/>
              <a:ext cx="2756" cy="275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13" name="弧形 12"/>
            <p:cNvSpPr/>
            <p:nvPr/>
          </p:nvSpPr>
          <p:spPr>
            <a:xfrm rot="3120000">
              <a:off x="13871" y="5069"/>
              <a:ext cx="2674" cy="3105"/>
            </a:xfrm>
            <a:prstGeom prst="arc">
              <a:avLst>
                <a:gd name="adj1" fmla="val 16593734"/>
                <a:gd name="adj2" fmla="val 19808178"/>
              </a:avLst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椭圆 11"/>
          <p:cNvSpPr/>
          <p:nvPr/>
        </p:nvSpPr>
        <p:spPr>
          <a:xfrm>
            <a:off x="6372860" y="670560"/>
            <a:ext cx="346075" cy="930275"/>
          </a:xfrm>
          <a:prstGeom prst="ellipse">
            <a:avLst/>
          </a:prstGeom>
          <a:solidFill>
            <a:srgbClr val="0000FF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grpSp>
        <p:nvGrpSpPr>
          <p:cNvPr id="16" name="Group 201"/>
          <p:cNvGrpSpPr/>
          <p:nvPr/>
        </p:nvGrpSpPr>
        <p:grpSpPr>
          <a:xfrm rot="714173">
            <a:off x="4158615" y="985520"/>
            <a:ext cx="3924300" cy="318770"/>
            <a:chOff x="4680" y="13764"/>
            <a:chExt cx="2490" cy="0"/>
          </a:xfrm>
        </p:grpSpPr>
        <p:sp>
          <p:nvSpPr>
            <p:cNvPr id="2067" name="Line 202"/>
            <p:cNvSpPr/>
            <p:nvPr/>
          </p:nvSpPr>
          <p:spPr>
            <a:xfrm>
              <a:off x="468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8" name="Line 203"/>
            <p:cNvSpPr/>
            <p:nvPr/>
          </p:nvSpPr>
          <p:spPr>
            <a:xfrm>
              <a:off x="591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0" name="Group 201"/>
          <p:cNvGrpSpPr/>
          <p:nvPr/>
        </p:nvGrpSpPr>
        <p:grpSpPr>
          <a:xfrm rot="21174172">
            <a:off x="4219575" y="1138555"/>
            <a:ext cx="3938905" cy="318770"/>
            <a:chOff x="4680" y="13764"/>
            <a:chExt cx="2490" cy="0"/>
          </a:xfrm>
        </p:grpSpPr>
        <p:sp>
          <p:nvSpPr>
            <p:cNvPr id="11" name="Line 202"/>
            <p:cNvSpPr/>
            <p:nvPr/>
          </p:nvSpPr>
          <p:spPr>
            <a:xfrm>
              <a:off x="468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Line 203"/>
            <p:cNvSpPr/>
            <p:nvPr/>
          </p:nvSpPr>
          <p:spPr>
            <a:xfrm>
              <a:off x="591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cxnSp>
        <p:nvCxnSpPr>
          <p:cNvPr id="17" name="直接箭头连接符 16"/>
          <p:cNvCxnSpPr/>
          <p:nvPr/>
        </p:nvCxnSpPr>
        <p:spPr>
          <a:xfrm flipH="1">
            <a:off x="8088630" y="928053"/>
            <a:ext cx="3175" cy="541020"/>
          </a:xfrm>
          <a:prstGeom prst="straightConnector1">
            <a:avLst/>
          </a:prstGeom>
          <a:ln w="76200" cmpd="sng"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</a:gradFill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/>
        </p:nvCxnSpPr>
        <p:spPr>
          <a:xfrm flipV="1">
            <a:off x="1015365" y="2569845"/>
            <a:ext cx="5080" cy="777875"/>
          </a:xfrm>
          <a:prstGeom prst="straightConnector1">
            <a:avLst/>
          </a:prstGeom>
          <a:ln w="127000" cmpd="sng"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</a:gradFill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组合 60"/>
          <p:cNvGrpSpPr/>
          <p:nvPr/>
        </p:nvGrpSpPr>
        <p:grpSpPr>
          <a:xfrm>
            <a:off x="6187440" y="2209800"/>
            <a:ext cx="1971040" cy="1840230"/>
            <a:chOff x="9744" y="3480"/>
            <a:chExt cx="3104" cy="2898"/>
          </a:xfrm>
        </p:grpSpPr>
        <p:grpSp>
          <p:nvGrpSpPr>
            <p:cNvPr id="24" name="组合 23"/>
            <p:cNvGrpSpPr/>
            <p:nvPr/>
          </p:nvGrpSpPr>
          <p:grpSpPr>
            <a:xfrm>
              <a:off x="9744" y="3480"/>
              <a:ext cx="3104" cy="2898"/>
              <a:chOff x="13656" y="5060"/>
              <a:chExt cx="3104" cy="2898"/>
            </a:xfrm>
          </p:grpSpPr>
          <p:sp>
            <p:nvSpPr>
              <p:cNvPr id="25" name="椭圆 24"/>
              <p:cNvSpPr/>
              <p:nvPr/>
            </p:nvSpPr>
            <p:spPr>
              <a:xfrm>
                <a:off x="13948" y="5060"/>
                <a:ext cx="2756" cy="275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/>
              </a:p>
            </p:txBody>
          </p:sp>
          <p:sp>
            <p:nvSpPr>
              <p:cNvPr id="26" name="弧形 25"/>
              <p:cNvSpPr/>
              <p:nvPr/>
            </p:nvSpPr>
            <p:spPr>
              <a:xfrm rot="3120000">
                <a:off x="13871" y="5069"/>
                <a:ext cx="2674" cy="3105"/>
              </a:xfrm>
              <a:prstGeom prst="arc">
                <a:avLst>
                  <a:gd name="adj1" fmla="val 16593734"/>
                  <a:gd name="adj2" fmla="val 19808178"/>
                </a:avLst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7" name="椭圆 26"/>
            <p:cNvSpPr/>
            <p:nvPr/>
          </p:nvSpPr>
          <p:spPr>
            <a:xfrm>
              <a:off x="9979" y="4123"/>
              <a:ext cx="545" cy="1465"/>
            </a:xfrm>
            <a:prstGeom prst="ellipse">
              <a:avLst/>
            </a:prstGeom>
            <a:solidFill>
              <a:srgbClr val="0000FF">
                <a:alpha val="8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</p:grpSp>
      <p:grpSp>
        <p:nvGrpSpPr>
          <p:cNvPr id="28" name="Group 201"/>
          <p:cNvGrpSpPr/>
          <p:nvPr/>
        </p:nvGrpSpPr>
        <p:grpSpPr>
          <a:xfrm rot="294173">
            <a:off x="973455" y="2898140"/>
            <a:ext cx="6918325" cy="318770"/>
            <a:chOff x="4680" y="13764"/>
            <a:chExt cx="2490" cy="0"/>
          </a:xfrm>
        </p:grpSpPr>
        <p:sp>
          <p:nvSpPr>
            <p:cNvPr id="29" name="Line 202"/>
            <p:cNvSpPr/>
            <p:nvPr/>
          </p:nvSpPr>
          <p:spPr>
            <a:xfrm>
              <a:off x="468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Line 203"/>
            <p:cNvSpPr/>
            <p:nvPr/>
          </p:nvSpPr>
          <p:spPr>
            <a:xfrm>
              <a:off x="591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35" name="Group 201"/>
          <p:cNvGrpSpPr/>
          <p:nvPr/>
        </p:nvGrpSpPr>
        <p:grpSpPr>
          <a:xfrm rot="10620000" flipH="1">
            <a:off x="1010920" y="2966085"/>
            <a:ext cx="6905625" cy="209550"/>
            <a:chOff x="4680" y="13764"/>
            <a:chExt cx="2490" cy="0"/>
          </a:xfrm>
        </p:grpSpPr>
        <p:sp>
          <p:nvSpPr>
            <p:cNvPr id="36" name="Line 202"/>
            <p:cNvSpPr/>
            <p:nvPr/>
          </p:nvSpPr>
          <p:spPr>
            <a:xfrm>
              <a:off x="468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Line 203"/>
            <p:cNvSpPr/>
            <p:nvPr/>
          </p:nvSpPr>
          <p:spPr>
            <a:xfrm>
              <a:off x="591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cxnSp>
        <p:nvCxnSpPr>
          <p:cNvPr id="34" name="直接箭头连接符 33"/>
          <p:cNvCxnSpPr/>
          <p:nvPr/>
        </p:nvCxnSpPr>
        <p:spPr>
          <a:xfrm flipH="1">
            <a:off x="7890510" y="2956243"/>
            <a:ext cx="3175" cy="288290"/>
          </a:xfrm>
          <a:prstGeom prst="straightConnector1">
            <a:avLst/>
          </a:prstGeom>
          <a:ln w="76200" cmpd="sng"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</a:gradFill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Box 20"/>
          <p:cNvSpPr txBox="1">
            <a:spLocks noChangeArrowheads="1"/>
          </p:cNvSpPr>
          <p:nvPr/>
        </p:nvSpPr>
        <p:spPr bwMode="auto">
          <a:xfrm>
            <a:off x="288290" y="6019165"/>
            <a:ext cx="2791460" cy="570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63525" marR="0" indent="-263525" defTabSz="914400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成因分析：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0" name="Text Box 20"/>
          <p:cNvSpPr txBox="1">
            <a:spLocks noChangeArrowheads="1"/>
          </p:cNvSpPr>
          <p:nvPr/>
        </p:nvSpPr>
        <p:spPr bwMode="auto">
          <a:xfrm>
            <a:off x="2016760" y="6019165"/>
            <a:ext cx="10012680" cy="570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63525" marR="0" indent="-263525" defTabSz="914400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看远处物体时，晶状体的弯曲度偏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，像成在视网膜的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方。</a:t>
            </a:r>
          </a:p>
        </p:txBody>
      </p:sp>
      <p:cxnSp>
        <p:nvCxnSpPr>
          <p:cNvPr id="41" name="直接箭头连接符 40"/>
          <p:cNvCxnSpPr/>
          <p:nvPr/>
        </p:nvCxnSpPr>
        <p:spPr>
          <a:xfrm flipV="1">
            <a:off x="1015365" y="4592955"/>
            <a:ext cx="5080" cy="777875"/>
          </a:xfrm>
          <a:prstGeom prst="straightConnector1">
            <a:avLst/>
          </a:prstGeom>
          <a:ln w="127000" cmpd="sng"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</a:gradFill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组合 41"/>
          <p:cNvGrpSpPr/>
          <p:nvPr/>
        </p:nvGrpSpPr>
        <p:grpSpPr>
          <a:xfrm>
            <a:off x="6187440" y="4232910"/>
            <a:ext cx="1971040" cy="1840230"/>
            <a:chOff x="13656" y="5060"/>
            <a:chExt cx="3104" cy="2898"/>
          </a:xfrm>
        </p:grpSpPr>
        <p:sp>
          <p:nvSpPr>
            <p:cNvPr id="43" name="椭圆 42"/>
            <p:cNvSpPr/>
            <p:nvPr/>
          </p:nvSpPr>
          <p:spPr>
            <a:xfrm>
              <a:off x="13948" y="5060"/>
              <a:ext cx="2756" cy="275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44" name="弧形 43"/>
            <p:cNvSpPr/>
            <p:nvPr/>
          </p:nvSpPr>
          <p:spPr>
            <a:xfrm rot="3120000">
              <a:off x="13871" y="5069"/>
              <a:ext cx="2674" cy="3105"/>
            </a:xfrm>
            <a:prstGeom prst="arc">
              <a:avLst>
                <a:gd name="adj1" fmla="val 16593734"/>
                <a:gd name="adj2" fmla="val 19808178"/>
              </a:avLst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5" name="椭圆 44"/>
          <p:cNvSpPr/>
          <p:nvPr/>
        </p:nvSpPr>
        <p:spPr>
          <a:xfrm>
            <a:off x="6336665" y="4641215"/>
            <a:ext cx="346075" cy="930275"/>
          </a:xfrm>
          <a:prstGeom prst="ellipse">
            <a:avLst/>
          </a:prstGeom>
          <a:solidFill>
            <a:srgbClr val="0000FF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grpSp>
        <p:nvGrpSpPr>
          <p:cNvPr id="46" name="Group 201"/>
          <p:cNvGrpSpPr/>
          <p:nvPr/>
        </p:nvGrpSpPr>
        <p:grpSpPr>
          <a:xfrm rot="294173">
            <a:off x="973455" y="4921885"/>
            <a:ext cx="6938010" cy="318770"/>
            <a:chOff x="4680" y="13764"/>
            <a:chExt cx="2490" cy="0"/>
          </a:xfrm>
        </p:grpSpPr>
        <p:sp>
          <p:nvSpPr>
            <p:cNvPr id="47" name="Line 202"/>
            <p:cNvSpPr/>
            <p:nvPr/>
          </p:nvSpPr>
          <p:spPr>
            <a:xfrm>
              <a:off x="468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Line 203"/>
            <p:cNvSpPr/>
            <p:nvPr/>
          </p:nvSpPr>
          <p:spPr>
            <a:xfrm>
              <a:off x="591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49" name="Group 201"/>
          <p:cNvGrpSpPr/>
          <p:nvPr/>
        </p:nvGrpSpPr>
        <p:grpSpPr>
          <a:xfrm rot="10620000" flipH="1">
            <a:off x="1010920" y="4989195"/>
            <a:ext cx="6905625" cy="209550"/>
            <a:chOff x="4680" y="13764"/>
            <a:chExt cx="2490" cy="0"/>
          </a:xfrm>
        </p:grpSpPr>
        <p:sp>
          <p:nvSpPr>
            <p:cNvPr id="50" name="Line 202"/>
            <p:cNvSpPr/>
            <p:nvPr/>
          </p:nvSpPr>
          <p:spPr>
            <a:xfrm>
              <a:off x="468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Line 203"/>
            <p:cNvSpPr/>
            <p:nvPr/>
          </p:nvSpPr>
          <p:spPr>
            <a:xfrm>
              <a:off x="591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cxnSp>
        <p:nvCxnSpPr>
          <p:cNvPr id="52" name="直接箭头连接符 51"/>
          <p:cNvCxnSpPr/>
          <p:nvPr/>
        </p:nvCxnSpPr>
        <p:spPr>
          <a:xfrm flipH="1">
            <a:off x="7911465" y="4983163"/>
            <a:ext cx="3175" cy="288290"/>
          </a:xfrm>
          <a:prstGeom prst="straightConnector1">
            <a:avLst/>
          </a:prstGeom>
          <a:ln w="76200" cmpd="sng"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</a:gradFill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Box 20"/>
          <p:cNvSpPr txBox="1">
            <a:spLocks noChangeArrowheads="1"/>
          </p:cNvSpPr>
          <p:nvPr/>
        </p:nvSpPr>
        <p:spPr bwMode="auto">
          <a:xfrm>
            <a:off x="8354060" y="3374390"/>
            <a:ext cx="2791460" cy="570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63525" marR="0" indent="-263525" defTabSz="914400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矫正方法：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58" name="组合 57"/>
          <p:cNvGrpSpPr/>
          <p:nvPr/>
        </p:nvGrpSpPr>
        <p:grpSpPr>
          <a:xfrm>
            <a:off x="5536565" y="4632325"/>
            <a:ext cx="803910" cy="1165860"/>
            <a:chOff x="16997" y="1544"/>
            <a:chExt cx="1266" cy="1836"/>
          </a:xfrm>
        </p:grpSpPr>
        <p:sp>
          <p:nvSpPr>
            <p:cNvPr id="56" name="矩形 55"/>
            <p:cNvSpPr/>
            <p:nvPr/>
          </p:nvSpPr>
          <p:spPr>
            <a:xfrm>
              <a:off x="17237" y="1544"/>
              <a:ext cx="794" cy="181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弦形 53"/>
            <p:cNvSpPr/>
            <p:nvPr/>
          </p:nvSpPr>
          <p:spPr>
            <a:xfrm>
              <a:off x="17735" y="1544"/>
              <a:ext cx="528" cy="1837"/>
            </a:xfrm>
            <a:prstGeom prst="chord">
              <a:avLst>
                <a:gd name="adj1" fmla="val 5347280"/>
                <a:gd name="adj2" fmla="val 16261349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弦形 56"/>
            <p:cNvSpPr/>
            <p:nvPr/>
          </p:nvSpPr>
          <p:spPr>
            <a:xfrm flipH="1">
              <a:off x="16997" y="1544"/>
              <a:ext cx="528" cy="1837"/>
            </a:xfrm>
            <a:prstGeom prst="chord">
              <a:avLst>
                <a:gd name="adj1" fmla="val 5347280"/>
                <a:gd name="adj2" fmla="val 16261349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9" name="Text Box 20"/>
          <p:cNvSpPr txBox="1">
            <a:spLocks noChangeArrowheads="1"/>
          </p:cNvSpPr>
          <p:nvPr/>
        </p:nvSpPr>
        <p:spPr bwMode="auto">
          <a:xfrm>
            <a:off x="8642985" y="3933825"/>
            <a:ext cx="2791460" cy="570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63525" marR="0" indent="-263525" defTabSz="914400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凹透镜</a:t>
            </a:r>
          </a:p>
        </p:txBody>
      </p:sp>
      <p:sp>
        <p:nvSpPr>
          <p:cNvPr id="60" name="Text Box 20"/>
          <p:cNvSpPr txBox="1">
            <a:spLocks noChangeArrowheads="1"/>
          </p:cNvSpPr>
          <p:nvPr/>
        </p:nvSpPr>
        <p:spPr bwMode="auto">
          <a:xfrm>
            <a:off x="8669655" y="4510405"/>
            <a:ext cx="3662680" cy="570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63525" marR="0" indent="-263525" defTabSz="914400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使像向</a:t>
            </a: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后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移至视网膜上</a:t>
            </a:r>
          </a:p>
        </p:txBody>
      </p:sp>
      <p:sp>
        <p:nvSpPr>
          <p:cNvPr id="62" name="文本框 61"/>
          <p:cNvSpPr txBox="1"/>
          <p:nvPr/>
        </p:nvSpPr>
        <p:spPr>
          <a:xfrm>
            <a:off x="7148830" y="6089015"/>
            <a:ext cx="70104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大</a:t>
            </a:r>
          </a:p>
        </p:txBody>
      </p:sp>
      <p:sp>
        <p:nvSpPr>
          <p:cNvPr id="63" name="文本框 62"/>
          <p:cNvSpPr txBox="1"/>
          <p:nvPr/>
        </p:nvSpPr>
        <p:spPr>
          <a:xfrm>
            <a:off x="10532745" y="6093460"/>
            <a:ext cx="70104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前</a:t>
            </a:r>
          </a:p>
        </p:txBody>
      </p:sp>
      <p:sp>
        <p:nvSpPr>
          <p:cNvPr id="3" name="Text Box 20"/>
          <p:cNvSpPr txBox="1">
            <a:spLocks noChangeArrowheads="1"/>
          </p:cNvSpPr>
          <p:nvPr/>
        </p:nvSpPr>
        <p:spPr bwMode="auto">
          <a:xfrm>
            <a:off x="3672205" y="23495"/>
            <a:ext cx="1720850" cy="570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63525" marR="0" indent="-263525" defTabSz="914400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近处物体</a:t>
            </a:r>
          </a:p>
        </p:txBody>
      </p:sp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360045" y="1917065"/>
            <a:ext cx="1720850" cy="570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63525" marR="0" indent="-263525" defTabSz="914400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远处物体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74344 0.000277778 L 0.0124494 0.000277778" pathEditMode="relative" rAng="0" ptsTypes="">
                                      <p:cBhvr>
                                        <p:cTn id="6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5" grpId="0" animBg="1"/>
      <p:bldP spid="53" grpId="0" animBg="1"/>
      <p:bldP spid="59" grpId="0" animBg="1"/>
      <p:bldP spid="60" grpId="0" animBg="1"/>
      <p:bldP spid="62" grpId="0"/>
      <p:bldP spid="63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组合 37"/>
          <p:cNvGrpSpPr/>
          <p:nvPr/>
        </p:nvGrpSpPr>
        <p:grpSpPr>
          <a:xfrm>
            <a:off x="9093200" y="2195830"/>
            <a:ext cx="1971040" cy="1840230"/>
            <a:chOff x="9744" y="3480"/>
            <a:chExt cx="3104" cy="2898"/>
          </a:xfrm>
        </p:grpSpPr>
        <p:grpSp>
          <p:nvGrpSpPr>
            <p:cNvPr id="55" name="组合 54"/>
            <p:cNvGrpSpPr/>
            <p:nvPr/>
          </p:nvGrpSpPr>
          <p:grpSpPr>
            <a:xfrm>
              <a:off x="9744" y="3480"/>
              <a:ext cx="3104" cy="2898"/>
              <a:chOff x="13656" y="5060"/>
              <a:chExt cx="3104" cy="2898"/>
            </a:xfrm>
          </p:grpSpPr>
          <p:sp>
            <p:nvSpPr>
              <p:cNvPr id="64" name="椭圆 63"/>
              <p:cNvSpPr/>
              <p:nvPr/>
            </p:nvSpPr>
            <p:spPr>
              <a:xfrm>
                <a:off x="13948" y="5060"/>
                <a:ext cx="2756" cy="275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/>
              </a:p>
            </p:txBody>
          </p:sp>
          <p:sp>
            <p:nvSpPr>
              <p:cNvPr id="65" name="弧形 64"/>
              <p:cNvSpPr/>
              <p:nvPr/>
            </p:nvSpPr>
            <p:spPr>
              <a:xfrm rot="3120000">
                <a:off x="13871" y="5069"/>
                <a:ext cx="2674" cy="3105"/>
              </a:xfrm>
              <a:prstGeom prst="arc">
                <a:avLst>
                  <a:gd name="adj1" fmla="val 16593734"/>
                  <a:gd name="adj2" fmla="val 19808178"/>
                </a:avLst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6" name="椭圆 65"/>
            <p:cNvSpPr/>
            <p:nvPr/>
          </p:nvSpPr>
          <p:spPr>
            <a:xfrm>
              <a:off x="10027" y="4123"/>
              <a:ext cx="376" cy="1465"/>
            </a:xfrm>
            <a:prstGeom prst="ellipse">
              <a:avLst/>
            </a:prstGeom>
            <a:solidFill>
              <a:srgbClr val="0000FF">
                <a:alpha val="8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</p:grpSp>
      <p:sp>
        <p:nvSpPr>
          <p:cNvPr id="7170" name="Rectangle 33"/>
          <p:cNvSpPr/>
          <p:nvPr/>
        </p:nvSpPr>
        <p:spPr>
          <a:xfrm>
            <a:off x="76200" y="50800"/>
            <a:ext cx="3270250" cy="58420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视力缺陷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29235" y="764540"/>
            <a:ext cx="2357438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远视眼</a:t>
            </a:r>
            <a:endParaRPr lang="zh-CN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cxnSp>
        <p:nvCxnSpPr>
          <p:cNvPr id="23" name="直接箭头连接符 22"/>
          <p:cNvCxnSpPr/>
          <p:nvPr/>
        </p:nvCxnSpPr>
        <p:spPr>
          <a:xfrm flipV="1">
            <a:off x="3931285" y="548640"/>
            <a:ext cx="5080" cy="777875"/>
          </a:xfrm>
          <a:prstGeom prst="straightConnector1">
            <a:avLst/>
          </a:prstGeom>
          <a:ln w="127000" cmpd="sng"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</a:gradFill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组合 60"/>
          <p:cNvGrpSpPr/>
          <p:nvPr/>
        </p:nvGrpSpPr>
        <p:grpSpPr>
          <a:xfrm>
            <a:off x="9123680" y="188595"/>
            <a:ext cx="1971040" cy="1840230"/>
            <a:chOff x="9744" y="3480"/>
            <a:chExt cx="3104" cy="2898"/>
          </a:xfrm>
        </p:grpSpPr>
        <p:grpSp>
          <p:nvGrpSpPr>
            <p:cNvPr id="24" name="组合 23"/>
            <p:cNvGrpSpPr/>
            <p:nvPr/>
          </p:nvGrpSpPr>
          <p:grpSpPr>
            <a:xfrm>
              <a:off x="9744" y="3480"/>
              <a:ext cx="3104" cy="2898"/>
              <a:chOff x="13656" y="5060"/>
              <a:chExt cx="3104" cy="2898"/>
            </a:xfrm>
          </p:grpSpPr>
          <p:sp>
            <p:nvSpPr>
              <p:cNvPr id="25" name="椭圆 24"/>
              <p:cNvSpPr/>
              <p:nvPr/>
            </p:nvSpPr>
            <p:spPr>
              <a:xfrm>
                <a:off x="13948" y="5060"/>
                <a:ext cx="2756" cy="275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/>
              </a:p>
            </p:txBody>
          </p:sp>
          <p:sp>
            <p:nvSpPr>
              <p:cNvPr id="26" name="弧形 25"/>
              <p:cNvSpPr/>
              <p:nvPr/>
            </p:nvSpPr>
            <p:spPr>
              <a:xfrm rot="3120000">
                <a:off x="13871" y="5069"/>
                <a:ext cx="2674" cy="3105"/>
              </a:xfrm>
              <a:prstGeom prst="arc">
                <a:avLst>
                  <a:gd name="adj1" fmla="val 16593734"/>
                  <a:gd name="adj2" fmla="val 19808178"/>
                </a:avLst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7" name="椭圆 26"/>
            <p:cNvSpPr/>
            <p:nvPr/>
          </p:nvSpPr>
          <p:spPr>
            <a:xfrm>
              <a:off x="10027" y="4123"/>
              <a:ext cx="376" cy="1465"/>
            </a:xfrm>
            <a:prstGeom prst="ellipse">
              <a:avLst/>
            </a:prstGeom>
            <a:solidFill>
              <a:srgbClr val="0000FF">
                <a:alpha val="8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</p:grpSp>
      <p:grpSp>
        <p:nvGrpSpPr>
          <p:cNvPr id="28" name="Group 201"/>
          <p:cNvGrpSpPr/>
          <p:nvPr/>
        </p:nvGrpSpPr>
        <p:grpSpPr>
          <a:xfrm rot="294173">
            <a:off x="3888740" y="885190"/>
            <a:ext cx="7117080" cy="318770"/>
            <a:chOff x="4680" y="13764"/>
            <a:chExt cx="2490" cy="0"/>
          </a:xfrm>
        </p:grpSpPr>
        <p:sp>
          <p:nvSpPr>
            <p:cNvPr id="29" name="Line 202"/>
            <p:cNvSpPr/>
            <p:nvPr/>
          </p:nvSpPr>
          <p:spPr>
            <a:xfrm>
              <a:off x="468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Line 203"/>
            <p:cNvSpPr/>
            <p:nvPr/>
          </p:nvSpPr>
          <p:spPr>
            <a:xfrm>
              <a:off x="591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35" name="Group 201"/>
          <p:cNvGrpSpPr/>
          <p:nvPr/>
        </p:nvGrpSpPr>
        <p:grpSpPr>
          <a:xfrm rot="10620000" flipH="1">
            <a:off x="3926840" y="941070"/>
            <a:ext cx="7056755" cy="209550"/>
            <a:chOff x="4680" y="13764"/>
            <a:chExt cx="2490" cy="0"/>
          </a:xfrm>
        </p:grpSpPr>
        <p:sp>
          <p:nvSpPr>
            <p:cNvPr id="36" name="Line 202"/>
            <p:cNvSpPr/>
            <p:nvPr/>
          </p:nvSpPr>
          <p:spPr>
            <a:xfrm>
              <a:off x="468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Line 203"/>
            <p:cNvSpPr/>
            <p:nvPr/>
          </p:nvSpPr>
          <p:spPr>
            <a:xfrm>
              <a:off x="591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cxnSp>
        <p:nvCxnSpPr>
          <p:cNvPr id="34" name="直接箭头连接符 33"/>
          <p:cNvCxnSpPr/>
          <p:nvPr/>
        </p:nvCxnSpPr>
        <p:spPr>
          <a:xfrm flipH="1">
            <a:off x="11011535" y="935038"/>
            <a:ext cx="3175" cy="288290"/>
          </a:xfrm>
          <a:prstGeom prst="straightConnector1">
            <a:avLst/>
          </a:prstGeom>
          <a:ln w="76200" cmpd="sng"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</a:gradFill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Box 20"/>
          <p:cNvSpPr txBox="1">
            <a:spLocks noChangeArrowheads="1"/>
          </p:cNvSpPr>
          <p:nvPr/>
        </p:nvSpPr>
        <p:spPr bwMode="auto">
          <a:xfrm>
            <a:off x="288290" y="6019165"/>
            <a:ext cx="2791460" cy="570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63525" marR="0" indent="-263525" defTabSz="914400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成因分析：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0" name="Text Box 20"/>
          <p:cNvSpPr txBox="1">
            <a:spLocks noChangeArrowheads="1"/>
          </p:cNvSpPr>
          <p:nvPr/>
        </p:nvSpPr>
        <p:spPr bwMode="auto">
          <a:xfrm>
            <a:off x="2016760" y="6019165"/>
            <a:ext cx="10012680" cy="570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63525" marR="0" indent="-263525" defTabSz="914400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看近处物体时，晶状体的弯曲度偏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，像成在视网膜的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方。</a:t>
            </a:r>
          </a:p>
        </p:txBody>
      </p:sp>
      <p:sp>
        <p:nvSpPr>
          <p:cNvPr id="53" name="Text Box 20"/>
          <p:cNvSpPr txBox="1">
            <a:spLocks noChangeArrowheads="1"/>
          </p:cNvSpPr>
          <p:nvPr/>
        </p:nvSpPr>
        <p:spPr bwMode="auto">
          <a:xfrm>
            <a:off x="288925" y="3936365"/>
            <a:ext cx="2791460" cy="570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63525" marR="0" indent="-263525" defTabSz="914400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矫正方法：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9" name="Text Box 20"/>
          <p:cNvSpPr txBox="1">
            <a:spLocks noChangeArrowheads="1"/>
          </p:cNvSpPr>
          <p:nvPr/>
        </p:nvSpPr>
        <p:spPr bwMode="auto">
          <a:xfrm>
            <a:off x="936625" y="4495800"/>
            <a:ext cx="2791460" cy="570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63525" marR="0" indent="-263525" defTabSz="914400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凸透镜</a:t>
            </a:r>
          </a:p>
        </p:txBody>
      </p:sp>
      <p:sp>
        <p:nvSpPr>
          <p:cNvPr id="60" name="Text Box 20"/>
          <p:cNvSpPr txBox="1">
            <a:spLocks noChangeArrowheads="1"/>
          </p:cNvSpPr>
          <p:nvPr/>
        </p:nvSpPr>
        <p:spPr bwMode="auto">
          <a:xfrm>
            <a:off x="963295" y="5072380"/>
            <a:ext cx="3662680" cy="570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63525" marR="0" indent="-263525" defTabSz="914400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使像向</a:t>
            </a: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前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移至视网膜上</a:t>
            </a:r>
          </a:p>
        </p:txBody>
      </p:sp>
      <p:sp>
        <p:nvSpPr>
          <p:cNvPr id="62" name="文本框 61"/>
          <p:cNvSpPr txBox="1"/>
          <p:nvPr/>
        </p:nvSpPr>
        <p:spPr>
          <a:xfrm>
            <a:off x="7148830" y="6089015"/>
            <a:ext cx="70104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小</a:t>
            </a:r>
          </a:p>
        </p:txBody>
      </p:sp>
      <p:sp>
        <p:nvSpPr>
          <p:cNvPr id="63" name="文本框 62"/>
          <p:cNvSpPr txBox="1"/>
          <p:nvPr/>
        </p:nvSpPr>
        <p:spPr>
          <a:xfrm>
            <a:off x="10532745" y="6093460"/>
            <a:ext cx="70104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后</a:t>
            </a:r>
          </a:p>
        </p:txBody>
      </p:sp>
      <p:cxnSp>
        <p:nvCxnSpPr>
          <p:cNvPr id="3" name="直接箭头连接符 2"/>
          <p:cNvCxnSpPr/>
          <p:nvPr/>
        </p:nvCxnSpPr>
        <p:spPr>
          <a:xfrm flipV="1">
            <a:off x="6999605" y="2574925"/>
            <a:ext cx="5080" cy="777875"/>
          </a:xfrm>
          <a:prstGeom prst="straightConnector1">
            <a:avLst/>
          </a:prstGeom>
          <a:ln w="127000" cmpd="sng"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</a:gradFill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201"/>
          <p:cNvGrpSpPr/>
          <p:nvPr/>
        </p:nvGrpSpPr>
        <p:grpSpPr>
          <a:xfrm rot="654173">
            <a:off x="6908165" y="3012440"/>
            <a:ext cx="4342130" cy="318770"/>
            <a:chOff x="4680" y="13764"/>
            <a:chExt cx="2490" cy="0"/>
          </a:xfrm>
        </p:grpSpPr>
        <p:sp>
          <p:nvSpPr>
            <p:cNvPr id="19" name="Line 202"/>
            <p:cNvSpPr/>
            <p:nvPr/>
          </p:nvSpPr>
          <p:spPr>
            <a:xfrm>
              <a:off x="468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Line 203"/>
            <p:cNvSpPr/>
            <p:nvPr/>
          </p:nvSpPr>
          <p:spPr>
            <a:xfrm>
              <a:off x="591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21" name="Group 201"/>
          <p:cNvGrpSpPr/>
          <p:nvPr/>
        </p:nvGrpSpPr>
        <p:grpSpPr>
          <a:xfrm rot="21174172">
            <a:off x="6972300" y="3089910"/>
            <a:ext cx="4299585" cy="318770"/>
            <a:chOff x="4680" y="13764"/>
            <a:chExt cx="2490" cy="0"/>
          </a:xfrm>
        </p:grpSpPr>
        <p:sp>
          <p:nvSpPr>
            <p:cNvPr id="22" name="Line 202"/>
            <p:cNvSpPr/>
            <p:nvPr/>
          </p:nvSpPr>
          <p:spPr>
            <a:xfrm>
              <a:off x="468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Line 203"/>
            <p:cNvSpPr/>
            <p:nvPr/>
          </p:nvSpPr>
          <p:spPr>
            <a:xfrm>
              <a:off x="591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cxnSp>
        <p:nvCxnSpPr>
          <p:cNvPr id="32" name="直接箭头连接符 31"/>
          <p:cNvCxnSpPr/>
          <p:nvPr/>
        </p:nvCxnSpPr>
        <p:spPr>
          <a:xfrm>
            <a:off x="11233785" y="2822893"/>
            <a:ext cx="3175" cy="648335"/>
          </a:xfrm>
          <a:prstGeom prst="straightConnector1">
            <a:avLst/>
          </a:prstGeom>
          <a:ln w="76200" cmpd="sng"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</a:gradFill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组合 66"/>
          <p:cNvGrpSpPr/>
          <p:nvPr/>
        </p:nvGrpSpPr>
        <p:grpSpPr>
          <a:xfrm>
            <a:off x="9124315" y="4220845"/>
            <a:ext cx="1971040" cy="1840230"/>
            <a:chOff x="9744" y="3480"/>
            <a:chExt cx="3104" cy="2898"/>
          </a:xfrm>
        </p:grpSpPr>
        <p:grpSp>
          <p:nvGrpSpPr>
            <p:cNvPr id="68" name="组合 67"/>
            <p:cNvGrpSpPr/>
            <p:nvPr/>
          </p:nvGrpSpPr>
          <p:grpSpPr>
            <a:xfrm>
              <a:off x="9744" y="3480"/>
              <a:ext cx="3104" cy="2898"/>
              <a:chOff x="13656" y="5060"/>
              <a:chExt cx="3104" cy="2898"/>
            </a:xfrm>
          </p:grpSpPr>
          <p:sp>
            <p:nvSpPr>
              <p:cNvPr id="69" name="椭圆 68"/>
              <p:cNvSpPr/>
              <p:nvPr/>
            </p:nvSpPr>
            <p:spPr>
              <a:xfrm>
                <a:off x="13948" y="5060"/>
                <a:ext cx="2756" cy="275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/>
              </a:p>
            </p:txBody>
          </p:sp>
          <p:sp>
            <p:nvSpPr>
              <p:cNvPr id="70" name="弧形 69"/>
              <p:cNvSpPr/>
              <p:nvPr/>
            </p:nvSpPr>
            <p:spPr>
              <a:xfrm rot="3120000">
                <a:off x="13871" y="5069"/>
                <a:ext cx="2674" cy="3105"/>
              </a:xfrm>
              <a:prstGeom prst="arc">
                <a:avLst>
                  <a:gd name="adj1" fmla="val 16593734"/>
                  <a:gd name="adj2" fmla="val 19808178"/>
                </a:avLst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71" name="椭圆 70"/>
            <p:cNvSpPr/>
            <p:nvPr/>
          </p:nvSpPr>
          <p:spPr>
            <a:xfrm>
              <a:off x="10027" y="4123"/>
              <a:ext cx="376" cy="1465"/>
            </a:xfrm>
            <a:prstGeom prst="ellipse">
              <a:avLst/>
            </a:prstGeom>
            <a:solidFill>
              <a:srgbClr val="0000FF">
                <a:alpha val="8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</p:grpSp>
      <p:cxnSp>
        <p:nvCxnSpPr>
          <p:cNvPr id="72" name="直接箭头连接符 71"/>
          <p:cNvCxnSpPr/>
          <p:nvPr/>
        </p:nvCxnSpPr>
        <p:spPr>
          <a:xfrm flipV="1">
            <a:off x="7030720" y="4599940"/>
            <a:ext cx="5080" cy="777875"/>
          </a:xfrm>
          <a:prstGeom prst="straightConnector1">
            <a:avLst/>
          </a:prstGeom>
          <a:ln w="127000" cmpd="sng"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</a:gradFill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Group 201"/>
          <p:cNvGrpSpPr/>
          <p:nvPr/>
        </p:nvGrpSpPr>
        <p:grpSpPr>
          <a:xfrm rot="654173">
            <a:off x="6939280" y="5034915"/>
            <a:ext cx="4314190" cy="318770"/>
            <a:chOff x="4680" y="13764"/>
            <a:chExt cx="2490" cy="0"/>
          </a:xfrm>
        </p:grpSpPr>
        <p:sp>
          <p:nvSpPr>
            <p:cNvPr id="74" name="Line 202"/>
            <p:cNvSpPr/>
            <p:nvPr/>
          </p:nvSpPr>
          <p:spPr>
            <a:xfrm>
              <a:off x="468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Line 203"/>
            <p:cNvSpPr/>
            <p:nvPr/>
          </p:nvSpPr>
          <p:spPr>
            <a:xfrm>
              <a:off x="591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76" name="Group 201"/>
          <p:cNvGrpSpPr/>
          <p:nvPr/>
        </p:nvGrpSpPr>
        <p:grpSpPr>
          <a:xfrm rot="21174172">
            <a:off x="7003415" y="5114925"/>
            <a:ext cx="4299585" cy="318770"/>
            <a:chOff x="4680" y="13764"/>
            <a:chExt cx="2490" cy="0"/>
          </a:xfrm>
        </p:grpSpPr>
        <p:sp>
          <p:nvSpPr>
            <p:cNvPr id="77" name="Line 202"/>
            <p:cNvSpPr/>
            <p:nvPr/>
          </p:nvSpPr>
          <p:spPr>
            <a:xfrm>
              <a:off x="468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Line 203"/>
            <p:cNvSpPr/>
            <p:nvPr/>
          </p:nvSpPr>
          <p:spPr>
            <a:xfrm>
              <a:off x="5910" y="13764"/>
              <a:ext cx="126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cxnSp>
        <p:nvCxnSpPr>
          <p:cNvPr id="79" name="直接箭头连接符 78"/>
          <p:cNvCxnSpPr/>
          <p:nvPr/>
        </p:nvCxnSpPr>
        <p:spPr>
          <a:xfrm>
            <a:off x="11254740" y="4847908"/>
            <a:ext cx="2540" cy="596900"/>
          </a:xfrm>
          <a:prstGeom prst="straightConnector1">
            <a:avLst/>
          </a:prstGeom>
          <a:ln w="76200" cmpd="sng"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</a:gradFill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椭圆 79"/>
          <p:cNvSpPr/>
          <p:nvPr/>
        </p:nvSpPr>
        <p:spPr>
          <a:xfrm>
            <a:off x="8943340" y="4514850"/>
            <a:ext cx="215900" cy="1113155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3456940" y="23495"/>
            <a:ext cx="1720850" cy="570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63525" marR="0" indent="-263525" defTabSz="914400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远处物体</a:t>
            </a:r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6336665" y="2033905"/>
            <a:ext cx="1720850" cy="570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63525" marR="0" indent="-263525" defTabSz="914400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近处物体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3745 -0.00222222 L -0.0186741 -0.00222222" pathEditMode="relative" rAng="0" ptsTypes="">
                                      <p:cBhvr>
                                        <p:cTn id="6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1000" fill="hold"/>
                                        <p:tgtEl>
                                          <p:spTgt spid="79"/>
                                        </p:tgtEl>
                                      </p:cBhvr>
                                      <p:by x="7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53" grpId="0" animBg="1"/>
      <p:bldP spid="59" grpId="0" animBg="1"/>
      <p:bldP spid="60" grpId="0" animBg="1"/>
      <p:bldP spid="62" grpId="0"/>
      <p:bldP spid="63" grpId="0"/>
      <p:bldP spid="80" grpId="0" animBg="1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VjYzk0ODMzYzY0MjdmZTZkZjU0OGM3ZTEwNTNkNTkifQ=="/>
  <p:tag name="KSO_WPP_MARK_KEY" val="5a2f8e65-c3a1-4dc2-8940-7bcaef85490e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2696</Words>
  <Application>Microsoft Office PowerPoint</Application>
  <PresentationFormat>自定义</PresentationFormat>
  <Paragraphs>233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18</vt:i4>
      </vt:variant>
    </vt:vector>
  </HeadingPairs>
  <TitlesOfParts>
    <vt:vector size="24" baseType="lpstr">
      <vt:lpstr>黑体</vt:lpstr>
      <vt:lpstr>Arial</vt:lpstr>
      <vt:lpstr>Times New Roman</vt:lpstr>
      <vt:lpstr>默认设计模板</vt:lpstr>
      <vt:lpstr>1_默认设计模板</vt:lpstr>
      <vt:lpstr>2_默认设计模板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2024-11-12T08:30:46Z</cp:lastPrinted>
  <dcterms:created xsi:type="dcterms:W3CDTF">2024-11-12T08:30:46Z</dcterms:created>
  <dcterms:modified xsi:type="dcterms:W3CDTF">2026-08-25T01:24:02Z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