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1" r:id="rId2"/>
    <p:sldId id="257" r:id="rId3"/>
    <p:sldId id="355" r:id="rId4"/>
    <p:sldId id="260" r:id="rId5"/>
    <p:sldId id="356" r:id="rId6"/>
    <p:sldId id="339" r:id="rId7"/>
    <p:sldId id="459" r:id="rId8"/>
    <p:sldId id="291" r:id="rId9"/>
    <p:sldId id="358" r:id="rId10"/>
    <p:sldId id="266" r:id="rId11"/>
    <p:sldId id="262" r:id="rId12"/>
    <p:sldId id="267" r:id="rId13"/>
    <p:sldId id="290" r:id="rId14"/>
    <p:sldId id="766" r:id="rId15"/>
    <p:sldId id="767" r:id="rId16"/>
    <p:sldId id="648" r:id="rId17"/>
    <p:sldId id="783" r:id="rId18"/>
    <p:sldId id="295" r:id="rId19"/>
    <p:sldId id="298" r:id="rId20"/>
    <p:sldId id="646" r:id="rId21"/>
    <p:sldId id="647" r:id="rId22"/>
    <p:sldId id="791" r:id="rId23"/>
    <p:sldId id="784" r:id="rId24"/>
    <p:sldId id="785" r:id="rId25"/>
    <p:sldId id="786" r:id="rId26"/>
    <p:sldId id="787" r:id="rId27"/>
    <p:sldId id="788" r:id="rId28"/>
    <p:sldId id="789" r:id="rId29"/>
    <p:sldId id="790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36" autoAdjust="0"/>
  </p:normalViewPr>
  <p:slideViewPr>
    <p:cSldViewPr snapToGrid="0">
      <p:cViewPr varScale="1">
        <p:scale>
          <a:sx n="77" d="100"/>
          <a:sy n="77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054CF-4E91-44A5-B8FF-7DA2D4CA1BBA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4550D-88D9-4556-9A27-49FC746884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3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衔接：家庭电路中的用电器都是并联的，一旦发生短路，即为电源短路。导线的电阻非常小。……</a:t>
            </a:r>
          </a:p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短路原因：</a:t>
            </a:r>
          </a:p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1.由于改装电路时不小心，使火线和零线直接连通造成短路。</a:t>
            </a:r>
          </a:p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2.电线绝缘皮破损或烤焦，电线和用电器使用年限过长，绝缘皮破损或老化，也会使火线和零线直接连通。</a:t>
            </a:r>
          </a:p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3.电器进水造成短路。</a:t>
            </a:r>
          </a:p>
          <a:p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/>
              <a:t>衔接：高压输电线路的电压高达几万伏甚至几十万伏，即使不直接接触也会有危险。比如说，高压带电体会在周围形成强大的电场。人一旦靠近高压带电体，就会……</a:t>
            </a:r>
          </a:p>
          <a:p>
            <a:r>
              <a:rPr lang="zh-CN" altLang="en-US" b="1"/>
              <a:t>我们最好不要靠近高压带电体。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F4922C-C156-D81A-9C28-230008F98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AC5479-F452-CDF3-279A-B4F0B7153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7EF57C-67E7-935F-004A-F9BA7658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AF9608-134D-905F-BDAA-8D2DE3D75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66BF01-BA18-2108-336F-72296700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192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B51E6-DE6E-6629-15A8-67DF1F10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DA6FC-4AEB-C406-D329-FC192D613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5485B0-50DB-7E37-9BEA-2B6FF024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0FACCF-A89B-E71E-6091-684A975B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7EAA68-D63F-E79B-6FA8-B4684E62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2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1182296-5512-56EC-7F4A-DCC560B5C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DF85FC-9D27-1FAA-E5FD-128178B23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737761-07A9-89F8-D4EA-39C5AF1B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E705D-36E1-3E2D-E399-309CAA51D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9E0EEB-95D8-FA4E-8C59-08BC4C62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64599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5595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新课讲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83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8A1D9C-5F58-D74D-1647-11AACFA4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2E5DE-9F72-4D96-F636-FDE640327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39E4CE-6BA2-D5C3-92A1-193BBBCD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EF28CF-7DEC-15E3-EA4A-7E42D906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FA183-1B05-3402-0E74-A4774252E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0343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3A3CD-A2B5-9B0B-84B6-A7E0DC5F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045B7B-34CD-7D25-8622-6224248C5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D0BF8A-A756-9FEA-9E61-1ADE8F59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9C39CF-2383-032B-9BF3-BC2632A69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A64106-B68D-ECFA-3F2D-9B130DC8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099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9BDE74-AA8D-473C-0DE4-E778B576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CD4B7D-7B17-C410-B10C-DB3ED3711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31C43D-6DE2-B051-52E7-0C1C52BDA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9982B-4A8E-F698-D9B7-E01FEA0B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A035E-B52C-134B-4F3C-574902A4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FCFA-5ACC-04FB-19F2-F9652FA2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262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CE135-EF27-BCC2-AD39-128266F4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A7F212-F715-07CA-47C5-BCF5C8678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CB40F1-C643-7A69-BDF1-FFCFF9AE5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270BE5-CA16-47B0-7596-FA2D06ED1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669D652-E415-2FA7-D462-C654CC9EA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BED882-4B29-ED04-D43A-B0054E7B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FC1174-3851-4A8E-BB6D-D24BC910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3C1FC8-A1A3-7584-B2AF-0A8A51A0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26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B407C1-6D6C-DE2B-6D01-51E9679F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F8C5C4-5850-45D7-5FE4-23E1BA3F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1B9FCE-25BF-7851-7626-6D8C5CDB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C67FDB-2212-F973-CE5D-AB67FE48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854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ADA372-8AA0-0100-07C2-845F540C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49CBA9-6F85-D834-B175-0FA0C819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74756-3BF4-D757-F476-2676BD3A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877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925A80-4091-C591-7307-66EFB84D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5957C0-1BB6-6AD3-498C-F4DC052EC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CE3D4-BA21-DDD0-80EF-A87949514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BC55C9-90ED-D45D-5BBB-F375370C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EBED06-EC86-4DED-AA82-975E4C27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FF304A-C512-9521-0BA6-4458BF75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3214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E5CA1-EDC9-EC2A-962D-7A3299A3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9A17BB-9E3B-E69A-C709-C55068E68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8F8C99-86BB-F149-544C-884A32F4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36312A-63F3-58A2-3F0D-D008CAE7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885C5-DEFC-EA90-C76B-3F9CC584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1CACF4-FC36-ECB1-82B8-649B926E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9276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45EA374-090B-84F2-3C6F-D994F76E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023A47-0B7D-9D2E-9287-63FB011A7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966D1C-38B8-C152-92D6-04F4C2802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C9C3-EB3E-42A4-830E-4899C77AE449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59B39-4B0A-A3BD-D88E-0B904FCA6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5F55DA-8D8B-4FA0-6624-86D85C627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7553F-A506-43CC-8C01-451593AE7B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74539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microsoft.com/office/2007/relationships/hdphoto" Target="../media/hdphoto1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.png"/><Relationship Id="rId5" Type="http://schemas.openxmlformats.org/officeDocument/2006/relationships/tags" Target="../tags/tag7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4.xml"/><Relationship Id="rId7" Type="http://schemas.openxmlformats.org/officeDocument/2006/relationships/image" Target="../media/image3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25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18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家庭电路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" y="1408732"/>
            <a:ext cx="3250453" cy="22663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44" y="1184440"/>
            <a:ext cx="3244851" cy="24384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1449" y="3836826"/>
            <a:ext cx="11341100" cy="154131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插头上标着</a:t>
            </a:r>
            <a:r>
              <a:rPr lang="en-US" altLang="zh-CN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E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的导线和用电器的金属外壳相连，插头上相应的导线和室外的大地相连。万一用电器的外壳与电源火线之间的绝缘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部分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损坏，使外壳带电，电流就会流入大地，不致于对人造成伤害。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70101" y="5418799"/>
            <a:ext cx="9086851" cy="58477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否则，电流会通过人体流入大地，发生触电事故。</a:t>
            </a:r>
          </a:p>
        </p:txBody>
      </p:sp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466626" y="259642"/>
            <a:ext cx="575537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6</a:t>
            </a:r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、三线插头和漏电保护器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56" y="1167318"/>
            <a:ext cx="3040195" cy="245554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57835"/>
              </p:ext>
            </p:extLst>
          </p:nvPr>
        </p:nvGraphicFramePr>
        <p:xfrm>
          <a:off x="7783175" y="367870"/>
          <a:ext cx="2593975" cy="301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90897" imgH="2095793" progId="PBrush">
                  <p:embed/>
                </p:oleObj>
              </mc:Choice>
              <mc:Fallback>
                <p:oleObj r:id="rId2" imgW="1590897" imgH="209579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783175" y="367870"/>
                        <a:ext cx="2593975" cy="3018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9403" r="12603" b="3291"/>
          <a:stretch>
            <a:fillRect/>
          </a:stretch>
        </p:blipFill>
        <p:spPr>
          <a:xfrm>
            <a:off x="912840" y="1360196"/>
            <a:ext cx="4821889" cy="4439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22064" t="13420" r="21696" b="12669"/>
          <a:stretch>
            <a:fillRect/>
          </a:stretch>
        </p:blipFill>
        <p:spPr>
          <a:xfrm rot="10800000">
            <a:off x="8062575" y="3597798"/>
            <a:ext cx="1573531" cy="2494280"/>
          </a:xfrm>
          <a:prstGeom prst="rect">
            <a:avLst/>
          </a:prstGeom>
          <a:ln w="38100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8548" t="21336" r="14815"/>
          <a:stretch>
            <a:fillRect/>
          </a:stretch>
        </p:blipFill>
        <p:spPr>
          <a:xfrm>
            <a:off x="906556" y="1352119"/>
            <a:ext cx="4811261" cy="44945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任意多边形 22"/>
          <p:cNvSpPr/>
          <p:nvPr/>
        </p:nvSpPr>
        <p:spPr>
          <a:xfrm flipH="1">
            <a:off x="8788381" y="3274900"/>
            <a:ext cx="107313" cy="404496"/>
          </a:xfrm>
          <a:custGeom>
            <a:avLst/>
            <a:gdLst>
              <a:gd name="connisteX0" fmla="*/ 0 w 81771"/>
              <a:gd name="connsiteY0" fmla="*/ 0 h 469900"/>
              <a:gd name="connisteX1" fmla="*/ 15240 w 81771"/>
              <a:gd name="connsiteY1" fmla="*/ 78105 h 469900"/>
              <a:gd name="connisteX2" fmla="*/ 46990 w 81771"/>
              <a:gd name="connsiteY2" fmla="*/ 156845 h 469900"/>
              <a:gd name="connisteX3" fmla="*/ 46990 w 81771"/>
              <a:gd name="connsiteY3" fmla="*/ 234950 h 469900"/>
              <a:gd name="connisteX4" fmla="*/ 78105 w 81771"/>
              <a:gd name="connsiteY4" fmla="*/ 313690 h 469900"/>
              <a:gd name="connisteX5" fmla="*/ 78105 w 81771"/>
              <a:gd name="connsiteY5" fmla="*/ 391795 h 469900"/>
              <a:gd name="connisteX6" fmla="*/ 62865 w 81771"/>
              <a:gd name="connsiteY6" fmla="*/ 469900 h 469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81771" h="469900">
                <a:moveTo>
                  <a:pt x="0" y="0"/>
                </a:moveTo>
                <a:cubicBezTo>
                  <a:pt x="2540" y="13970"/>
                  <a:pt x="5715" y="46990"/>
                  <a:pt x="15240" y="78105"/>
                </a:cubicBezTo>
                <a:cubicBezTo>
                  <a:pt x="24765" y="109220"/>
                  <a:pt x="40640" y="125730"/>
                  <a:pt x="46990" y="156845"/>
                </a:cubicBezTo>
                <a:cubicBezTo>
                  <a:pt x="53340" y="187960"/>
                  <a:pt x="40640" y="203835"/>
                  <a:pt x="46990" y="234950"/>
                </a:cubicBezTo>
                <a:cubicBezTo>
                  <a:pt x="53340" y="266065"/>
                  <a:pt x="71755" y="282575"/>
                  <a:pt x="78105" y="313690"/>
                </a:cubicBezTo>
                <a:cubicBezTo>
                  <a:pt x="84455" y="344805"/>
                  <a:pt x="81280" y="360680"/>
                  <a:pt x="78105" y="391795"/>
                </a:cubicBezTo>
                <a:cubicBezTo>
                  <a:pt x="74930" y="422910"/>
                  <a:pt x="66040" y="455930"/>
                  <a:pt x="62865" y="4699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11269" y="3318715"/>
            <a:ext cx="14478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接零线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778344" y="3418410"/>
            <a:ext cx="14478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接火线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340877" y="4415996"/>
            <a:ext cx="1656080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防止金属螺旋套带电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638905" y="971121"/>
            <a:ext cx="158115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安全扣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511268" y="2274141"/>
            <a:ext cx="136525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螺旋套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819619" y="2274141"/>
            <a:ext cx="1365251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金属片</a:t>
            </a:r>
          </a:p>
        </p:txBody>
      </p:sp>
      <p:sp>
        <p:nvSpPr>
          <p:cNvPr id="36" name="上下箭头 35"/>
          <p:cNvSpPr/>
          <p:nvPr/>
        </p:nvSpPr>
        <p:spPr>
          <a:xfrm>
            <a:off x="7067847" y="2727530"/>
            <a:ext cx="228600" cy="5905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37" name="上下箭头 36"/>
          <p:cNvSpPr/>
          <p:nvPr/>
        </p:nvSpPr>
        <p:spPr>
          <a:xfrm>
            <a:off x="10254595" y="2796110"/>
            <a:ext cx="228600" cy="5905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38" name="上下箭头 37"/>
          <p:cNvSpPr/>
          <p:nvPr/>
        </p:nvSpPr>
        <p:spPr>
          <a:xfrm>
            <a:off x="7054476" y="3821069"/>
            <a:ext cx="228600" cy="59055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0269" y="1182458"/>
            <a:ext cx="96266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灯座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8895695" y="2170001"/>
            <a:ext cx="106045" cy="847725"/>
          </a:xfrm>
          <a:custGeom>
            <a:avLst/>
            <a:gdLst>
              <a:gd name="connisteX0" fmla="*/ 28575 w 106203"/>
              <a:gd name="connsiteY0" fmla="*/ 0 h 819150"/>
              <a:gd name="connisteX1" fmla="*/ 47625 w 106203"/>
              <a:gd name="connsiteY1" fmla="*/ 66675 h 819150"/>
              <a:gd name="connisteX2" fmla="*/ 66675 w 106203"/>
              <a:gd name="connsiteY2" fmla="*/ 152400 h 819150"/>
              <a:gd name="connisteX3" fmla="*/ 76200 w 106203"/>
              <a:gd name="connsiteY3" fmla="*/ 219075 h 819150"/>
              <a:gd name="connisteX4" fmla="*/ 76200 w 106203"/>
              <a:gd name="connsiteY4" fmla="*/ 285750 h 819150"/>
              <a:gd name="connisteX5" fmla="*/ 85725 w 106203"/>
              <a:gd name="connsiteY5" fmla="*/ 352425 h 819150"/>
              <a:gd name="connisteX6" fmla="*/ 95250 w 106203"/>
              <a:gd name="connsiteY6" fmla="*/ 419100 h 819150"/>
              <a:gd name="connisteX7" fmla="*/ 104775 w 106203"/>
              <a:gd name="connsiteY7" fmla="*/ 485775 h 819150"/>
              <a:gd name="connisteX8" fmla="*/ 104775 w 106203"/>
              <a:gd name="connsiteY8" fmla="*/ 552450 h 819150"/>
              <a:gd name="connisteX9" fmla="*/ 95250 w 106203"/>
              <a:gd name="connsiteY9" fmla="*/ 619125 h 819150"/>
              <a:gd name="connisteX10" fmla="*/ 76200 w 106203"/>
              <a:gd name="connsiteY10" fmla="*/ 685800 h 819150"/>
              <a:gd name="connisteX11" fmla="*/ 38100 w 106203"/>
              <a:gd name="connsiteY11" fmla="*/ 752475 h 819150"/>
              <a:gd name="connisteX12" fmla="*/ 0 w 106203"/>
              <a:gd name="connsiteY12" fmla="*/ 819150 h 8191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106204" h="819150">
                <a:moveTo>
                  <a:pt x="28575" y="0"/>
                </a:moveTo>
                <a:cubicBezTo>
                  <a:pt x="31750" y="11430"/>
                  <a:pt x="40005" y="36195"/>
                  <a:pt x="47625" y="66675"/>
                </a:cubicBezTo>
                <a:cubicBezTo>
                  <a:pt x="55245" y="97155"/>
                  <a:pt x="60960" y="121920"/>
                  <a:pt x="66675" y="152400"/>
                </a:cubicBezTo>
                <a:cubicBezTo>
                  <a:pt x="72390" y="182880"/>
                  <a:pt x="74295" y="192405"/>
                  <a:pt x="76200" y="219075"/>
                </a:cubicBezTo>
                <a:cubicBezTo>
                  <a:pt x="78105" y="245745"/>
                  <a:pt x="74295" y="259080"/>
                  <a:pt x="76200" y="285750"/>
                </a:cubicBezTo>
                <a:cubicBezTo>
                  <a:pt x="78105" y="312420"/>
                  <a:pt x="81915" y="325755"/>
                  <a:pt x="85725" y="352425"/>
                </a:cubicBezTo>
                <a:cubicBezTo>
                  <a:pt x="89535" y="379095"/>
                  <a:pt x="91440" y="392430"/>
                  <a:pt x="95250" y="419100"/>
                </a:cubicBezTo>
                <a:cubicBezTo>
                  <a:pt x="99060" y="445770"/>
                  <a:pt x="102870" y="459105"/>
                  <a:pt x="104775" y="485775"/>
                </a:cubicBezTo>
                <a:cubicBezTo>
                  <a:pt x="106680" y="512445"/>
                  <a:pt x="106680" y="525780"/>
                  <a:pt x="104775" y="552450"/>
                </a:cubicBezTo>
                <a:cubicBezTo>
                  <a:pt x="102870" y="579120"/>
                  <a:pt x="100965" y="592455"/>
                  <a:pt x="95250" y="619125"/>
                </a:cubicBezTo>
                <a:cubicBezTo>
                  <a:pt x="89535" y="645795"/>
                  <a:pt x="87630" y="659130"/>
                  <a:pt x="76200" y="685800"/>
                </a:cubicBezTo>
                <a:cubicBezTo>
                  <a:pt x="64770" y="712470"/>
                  <a:pt x="53340" y="725805"/>
                  <a:pt x="38100" y="752475"/>
                </a:cubicBezTo>
                <a:cubicBezTo>
                  <a:pt x="22860" y="779145"/>
                  <a:pt x="6985" y="807085"/>
                  <a:pt x="0" y="8191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8562320" y="2627201"/>
            <a:ext cx="70485" cy="409575"/>
          </a:xfrm>
          <a:custGeom>
            <a:avLst/>
            <a:gdLst>
              <a:gd name="connisteX0" fmla="*/ 0 w 70526"/>
              <a:gd name="connsiteY0" fmla="*/ 0 h 409575"/>
              <a:gd name="connisteX1" fmla="*/ 9525 w 70526"/>
              <a:gd name="connsiteY1" fmla="*/ 66675 h 409575"/>
              <a:gd name="connisteX2" fmla="*/ 38100 w 70526"/>
              <a:gd name="connsiteY2" fmla="*/ 133350 h 409575"/>
              <a:gd name="connisteX3" fmla="*/ 57150 w 70526"/>
              <a:gd name="connsiteY3" fmla="*/ 200025 h 409575"/>
              <a:gd name="connisteX4" fmla="*/ 66675 w 70526"/>
              <a:gd name="connsiteY4" fmla="*/ 266700 h 409575"/>
              <a:gd name="connisteX5" fmla="*/ 66675 w 70526"/>
              <a:gd name="connsiteY5" fmla="*/ 342900 h 409575"/>
              <a:gd name="connisteX6" fmla="*/ 28575 w 70526"/>
              <a:gd name="connsiteY6" fmla="*/ 409575 h 4095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70526" h="409575">
                <a:moveTo>
                  <a:pt x="0" y="0"/>
                </a:moveTo>
                <a:cubicBezTo>
                  <a:pt x="1270" y="12065"/>
                  <a:pt x="1905" y="40005"/>
                  <a:pt x="9525" y="66675"/>
                </a:cubicBezTo>
                <a:cubicBezTo>
                  <a:pt x="17145" y="93345"/>
                  <a:pt x="28575" y="106680"/>
                  <a:pt x="38100" y="133350"/>
                </a:cubicBezTo>
                <a:cubicBezTo>
                  <a:pt x="47625" y="160020"/>
                  <a:pt x="51435" y="173355"/>
                  <a:pt x="57150" y="200025"/>
                </a:cubicBezTo>
                <a:cubicBezTo>
                  <a:pt x="62865" y="226695"/>
                  <a:pt x="64770" y="238125"/>
                  <a:pt x="66675" y="266700"/>
                </a:cubicBezTo>
                <a:cubicBezTo>
                  <a:pt x="68580" y="295275"/>
                  <a:pt x="74295" y="314325"/>
                  <a:pt x="66675" y="342900"/>
                </a:cubicBezTo>
                <a:cubicBezTo>
                  <a:pt x="59055" y="371475"/>
                  <a:pt x="36195" y="397510"/>
                  <a:pt x="28575" y="40957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8322290" y="3274901"/>
            <a:ext cx="268605" cy="952500"/>
          </a:xfrm>
          <a:custGeom>
            <a:avLst/>
            <a:gdLst>
              <a:gd name="connisteX0" fmla="*/ 192699 w 268899"/>
              <a:gd name="connsiteY0" fmla="*/ 0 h 952500"/>
              <a:gd name="connisteX1" fmla="*/ 135549 w 268899"/>
              <a:gd name="connsiteY1" fmla="*/ 66675 h 952500"/>
              <a:gd name="connisteX2" fmla="*/ 116499 w 268899"/>
              <a:gd name="connsiteY2" fmla="*/ 133350 h 952500"/>
              <a:gd name="connisteX3" fmla="*/ 106974 w 268899"/>
              <a:gd name="connsiteY3" fmla="*/ 200025 h 952500"/>
              <a:gd name="connisteX4" fmla="*/ 78399 w 268899"/>
              <a:gd name="connsiteY4" fmla="*/ 266700 h 952500"/>
              <a:gd name="connisteX5" fmla="*/ 49824 w 268899"/>
              <a:gd name="connsiteY5" fmla="*/ 342900 h 952500"/>
              <a:gd name="connisteX6" fmla="*/ 30774 w 268899"/>
              <a:gd name="connsiteY6" fmla="*/ 409575 h 952500"/>
              <a:gd name="connisteX7" fmla="*/ 21249 w 268899"/>
              <a:gd name="connsiteY7" fmla="*/ 476250 h 952500"/>
              <a:gd name="connisteX8" fmla="*/ 2199 w 268899"/>
              <a:gd name="connsiteY8" fmla="*/ 542925 h 952500"/>
              <a:gd name="connisteX9" fmla="*/ 2199 w 268899"/>
              <a:gd name="connsiteY9" fmla="*/ 609600 h 952500"/>
              <a:gd name="connisteX10" fmla="*/ 11724 w 268899"/>
              <a:gd name="connsiteY10" fmla="*/ 676275 h 952500"/>
              <a:gd name="connisteX11" fmla="*/ 21249 w 268899"/>
              <a:gd name="connsiteY11" fmla="*/ 742950 h 952500"/>
              <a:gd name="connisteX12" fmla="*/ 68874 w 268899"/>
              <a:gd name="connsiteY12" fmla="*/ 809625 h 952500"/>
              <a:gd name="connisteX13" fmla="*/ 135549 w 268899"/>
              <a:gd name="connsiteY13" fmla="*/ 885825 h 952500"/>
              <a:gd name="connisteX14" fmla="*/ 202224 w 268899"/>
              <a:gd name="connsiteY14" fmla="*/ 933450 h 952500"/>
              <a:gd name="connisteX15" fmla="*/ 268899 w 268899"/>
              <a:gd name="connsiteY15" fmla="*/ 952500 h 952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268900" h="952500">
                <a:moveTo>
                  <a:pt x="192700" y="0"/>
                </a:moveTo>
                <a:cubicBezTo>
                  <a:pt x="181905" y="12065"/>
                  <a:pt x="150790" y="40005"/>
                  <a:pt x="135550" y="66675"/>
                </a:cubicBezTo>
                <a:cubicBezTo>
                  <a:pt x="120310" y="93345"/>
                  <a:pt x="122215" y="106680"/>
                  <a:pt x="116500" y="133350"/>
                </a:cubicBezTo>
                <a:cubicBezTo>
                  <a:pt x="110785" y="160020"/>
                  <a:pt x="114595" y="173355"/>
                  <a:pt x="106975" y="200025"/>
                </a:cubicBezTo>
                <a:cubicBezTo>
                  <a:pt x="99355" y="226695"/>
                  <a:pt x="89830" y="238125"/>
                  <a:pt x="78400" y="266700"/>
                </a:cubicBezTo>
                <a:cubicBezTo>
                  <a:pt x="66970" y="295275"/>
                  <a:pt x="59350" y="314325"/>
                  <a:pt x="49825" y="342900"/>
                </a:cubicBezTo>
                <a:cubicBezTo>
                  <a:pt x="40300" y="371475"/>
                  <a:pt x="36490" y="382905"/>
                  <a:pt x="30775" y="409575"/>
                </a:cubicBezTo>
                <a:cubicBezTo>
                  <a:pt x="25060" y="436245"/>
                  <a:pt x="26965" y="449580"/>
                  <a:pt x="21250" y="476250"/>
                </a:cubicBezTo>
                <a:cubicBezTo>
                  <a:pt x="15535" y="502920"/>
                  <a:pt x="6010" y="516255"/>
                  <a:pt x="2200" y="542925"/>
                </a:cubicBezTo>
                <a:cubicBezTo>
                  <a:pt x="-1610" y="569595"/>
                  <a:pt x="295" y="582930"/>
                  <a:pt x="2200" y="609600"/>
                </a:cubicBezTo>
                <a:cubicBezTo>
                  <a:pt x="4105" y="636270"/>
                  <a:pt x="7915" y="649605"/>
                  <a:pt x="11725" y="676275"/>
                </a:cubicBezTo>
                <a:cubicBezTo>
                  <a:pt x="15535" y="702945"/>
                  <a:pt x="9820" y="716280"/>
                  <a:pt x="21250" y="742950"/>
                </a:cubicBezTo>
                <a:cubicBezTo>
                  <a:pt x="32680" y="769620"/>
                  <a:pt x="46015" y="781050"/>
                  <a:pt x="68875" y="809625"/>
                </a:cubicBezTo>
                <a:cubicBezTo>
                  <a:pt x="91735" y="838200"/>
                  <a:pt x="108880" y="861060"/>
                  <a:pt x="135550" y="885825"/>
                </a:cubicBezTo>
                <a:cubicBezTo>
                  <a:pt x="162220" y="910590"/>
                  <a:pt x="175555" y="920115"/>
                  <a:pt x="202225" y="933450"/>
                </a:cubicBezTo>
                <a:cubicBezTo>
                  <a:pt x="228895" y="946785"/>
                  <a:pt x="256835" y="949325"/>
                  <a:pt x="268900" y="95250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楷体" panose="02010609060101010101" charset="-122"/>
              <a:ea typeface="楷体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7783176" y="1113995"/>
            <a:ext cx="1053465" cy="1162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7686019" y="2448130"/>
            <a:ext cx="657860" cy="77471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924270" y="2170001"/>
            <a:ext cx="895351" cy="3651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275969" y="352418"/>
            <a:ext cx="4031264" cy="584964"/>
            <a:chOff x="634" y="1040"/>
            <a:chExt cx="4781" cy="427"/>
          </a:xfrm>
        </p:grpSpPr>
        <p:sp>
          <p:nvSpPr>
            <p:cNvPr id="39" name="圆角矩形 38"/>
            <p:cNvSpPr/>
            <p:nvPr/>
          </p:nvSpPr>
          <p:spPr>
            <a:xfrm>
              <a:off x="634" y="1066"/>
              <a:ext cx="4609" cy="3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99FF"/>
                </a:gs>
                <a:gs pos="50000">
                  <a:schemeClr val="bg1"/>
                </a:gs>
                <a:gs pos="100000">
                  <a:srgbClr val="9999FF"/>
                </a:gs>
              </a:gsLst>
              <a:lin ang="5400000" scaled="1"/>
            </a:gradFill>
            <a:ln w="28575" cap="flat" cmpd="sng">
              <a:solidFill>
                <a:srgbClr val="EAEAEA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sz="3200">
                <a:solidFill>
                  <a:srgbClr val="8E163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13316"/>
            <p:cNvSpPr txBox="1"/>
            <p:nvPr/>
          </p:nvSpPr>
          <p:spPr>
            <a:xfrm>
              <a:off x="815" y="1040"/>
              <a:ext cx="4600" cy="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7</a:t>
              </a:r>
              <a:r>
                <a:rPr lang="zh-CN" altLang="en-US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、灯泡的连接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2" grpId="0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19" y="882935"/>
            <a:ext cx="3505200" cy="27016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9503" t="5987" r="10060" b="10278"/>
          <a:stretch>
            <a:fillRect/>
          </a:stretch>
        </p:blipFill>
        <p:spPr>
          <a:xfrm>
            <a:off x="8549505" y="3650465"/>
            <a:ext cx="3261628" cy="253767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2279" y="1254618"/>
            <a:ext cx="8002693" cy="3046988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在新建的楼房里，控制插座的总开关上大多还装有漏电保护器。正常情况下，用电器通过火线、零线和供电系统中的电源构成闭合电路，不应该有电流直接流入大地。</a:t>
            </a:r>
          </a:p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如果站在地上的人不小心接触了火线，电流经过人体流入大地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2279" y="3650465"/>
            <a:ext cx="780880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               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（电路中流经火线和零线的电流不相等）</a:t>
            </a:r>
            <a:endParaRPr lang="zh-CN" altLang="en-US" sz="32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3926" y="4192331"/>
            <a:ext cx="760645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          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，这时，总开关上的“漏电保护器”会迅速切断电流，对人体起到保护作用。</a:t>
            </a:r>
            <a:endParaRPr lang="zh-CN" altLang="en-US" sz="32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460" y="127977"/>
            <a:ext cx="3018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、漏电保护器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矩形 36865"/>
          <p:cNvSpPr/>
          <p:nvPr/>
        </p:nvSpPr>
        <p:spPr>
          <a:xfrm>
            <a:off x="216575" y="2535519"/>
            <a:ext cx="11181080" cy="20547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   根据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 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UI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，可以得到               </a:t>
            </a:r>
          </a:p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家庭电路中的电压是一定的，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220V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，所以用电器总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电功率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越大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，电路中的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 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 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就越大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</a:t>
            </a:r>
          </a:p>
        </p:txBody>
      </p:sp>
      <p:graphicFrame>
        <p:nvGraphicFramePr>
          <p:cNvPr id="36868" name="对象 368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64018"/>
              </p:ext>
            </p:extLst>
          </p:nvPr>
        </p:nvGraphicFramePr>
        <p:xfrm>
          <a:off x="5299517" y="2535519"/>
          <a:ext cx="871392" cy="788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54400" imgH="14630400" progId="Equation.DSMT4">
                  <p:embed/>
                </p:oleObj>
              </mc:Choice>
              <mc:Fallback>
                <p:oleObj name="Equation" r:id="rId3" imgW="16154400" imgH="14630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9517" y="2535519"/>
                        <a:ext cx="871392" cy="78840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矩形 36868"/>
          <p:cNvSpPr/>
          <p:nvPr/>
        </p:nvSpPr>
        <p:spPr>
          <a:xfrm>
            <a:off x="730347" y="1637389"/>
            <a:ext cx="9410344" cy="6267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家庭电路中的总功率：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 b="1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 b="1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…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endParaRPr lang="zh-CN" altLang="en-US" sz="32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0215" y="4725602"/>
            <a:ext cx="11291571" cy="18085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家庭电路中的供电线路、保险装置和电能表都有允许通过的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最大电流。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若通过的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电流超过允许值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，会引起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线路故障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，甚至发生火灾。</a:t>
            </a:r>
          </a:p>
        </p:txBody>
      </p:sp>
      <p:sp>
        <p:nvSpPr>
          <p:cNvPr id="22" name="矩形 4"/>
          <p:cNvSpPr>
            <a:spLocks noChangeArrowheads="1"/>
          </p:cNvSpPr>
          <p:nvPr/>
        </p:nvSpPr>
        <p:spPr bwMode="auto">
          <a:xfrm>
            <a:off x="825091" y="962512"/>
            <a:ext cx="702140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、家用电器的总功率过大</a:t>
            </a:r>
            <a:endParaRPr lang="zh-CN" altLang="en-US" sz="32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7E7C0C48-B5B0-EB72-60F6-E30B605A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8" y="377737"/>
            <a:ext cx="573712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二、家庭电路电流过大原因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uiExpand="1" build="p"/>
      <p:bldP spid="36869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21" y="2757594"/>
            <a:ext cx="3810847" cy="3826087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2"/>
            </p:custDataLst>
          </p:nvPr>
        </p:nvSpPr>
        <p:spPr>
          <a:xfrm>
            <a:off x="5874173" y="1508761"/>
            <a:ext cx="4368000" cy="1160780"/>
          </a:xfrm>
          <a:prstGeom prst="wedgeRoundRectCallout">
            <a:avLst>
              <a:gd name="adj1" fmla="val -71922"/>
              <a:gd name="adj2" fmla="val 1134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短路时，</a:t>
            </a:r>
            <a:r>
              <a:rPr lang="en-US" altLang="zh-CN" sz="2933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R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很小，那么电路中的电流</a:t>
            </a:r>
            <a:r>
              <a:rPr lang="zh-CN" altLang="en-US" sz="2933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33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 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就越大。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10354" y="1604505"/>
            <a:ext cx="3094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atinLnBrk="0">
              <a:lnSpc>
                <a:spcPct val="100000"/>
              </a:lnSpc>
            </a:pPr>
            <a:r>
              <a:rPr lang="zh-CN" altLang="en-US" sz="3200">
                <a:ea typeface="楷体" panose="02010609060101010101" pitchFamily="49" charset="-122"/>
              </a:rPr>
              <a:t>根据欧姆定律：</a:t>
            </a:r>
          </a:p>
        </p:txBody>
      </p:sp>
      <p:grpSp>
        <p:nvGrpSpPr>
          <p:cNvPr id="18" name="Group 4"/>
          <p:cNvGrpSpPr/>
          <p:nvPr/>
        </p:nvGrpSpPr>
        <p:grpSpPr>
          <a:xfrm>
            <a:off x="3516207" y="1275904"/>
            <a:ext cx="1353151" cy="1241023"/>
            <a:chOff x="31" y="-57"/>
            <a:chExt cx="770" cy="8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Rectangle 6"/>
            <p:cNvSpPr/>
            <p:nvPr>
              <p:custDataLst>
                <p:tags r:id="rId9"/>
              </p:custDataLst>
            </p:nvPr>
          </p:nvSpPr>
          <p:spPr>
            <a:xfrm>
              <a:off x="31" y="124"/>
              <a:ext cx="482" cy="4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733" i="1" noProof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3733" noProof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=   </a:t>
              </a:r>
            </a:p>
          </p:txBody>
        </p:sp>
        <p:grpSp>
          <p:nvGrpSpPr>
            <p:cNvPr id="20" name="Group 6"/>
            <p:cNvGrpSpPr/>
            <p:nvPr/>
          </p:nvGrpSpPr>
          <p:grpSpPr>
            <a:xfrm>
              <a:off x="403" y="-57"/>
              <a:ext cx="398" cy="827"/>
              <a:chOff x="16" y="-57"/>
              <a:chExt cx="398" cy="827"/>
            </a:xfrm>
          </p:grpSpPr>
          <p:sp>
            <p:nvSpPr>
              <p:cNvPr id="22" name="Rectangle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" y="-57"/>
                <a:ext cx="398" cy="8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3733" i="1" noProof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U</a:t>
                </a:r>
              </a:p>
              <a:p>
                <a:pPr algn="ctr">
                  <a:defRPr/>
                </a:pPr>
                <a:r>
                  <a:rPr lang="en-US" altLang="zh-CN" sz="3733" i="1" noProof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23" name="Line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88" y="347"/>
                <a:ext cx="272" cy="0"/>
              </a:xfrm>
              <a:prstGeom prst="line">
                <a:avLst/>
              </a:prstGeom>
              <a:ln w="28575" cap="flat" cmpd="sng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3" name="圆角矩形标注 2"/>
          <p:cNvSpPr/>
          <p:nvPr>
            <p:custDataLst>
              <p:tags r:id="rId4"/>
            </p:custDataLst>
          </p:nvPr>
        </p:nvSpPr>
        <p:spPr>
          <a:xfrm>
            <a:off x="5010573" y="548640"/>
            <a:ext cx="3216000" cy="614400"/>
          </a:xfrm>
          <a:prstGeom prst="wedgeRoundRectCallout">
            <a:avLst>
              <a:gd name="adj1" fmla="val -52290"/>
              <a:gd name="adj2" fmla="val 8973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33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en-US" altLang="zh-CN" sz="2933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一定，为</a:t>
            </a:r>
            <a:r>
              <a:rPr lang="en-US" altLang="zh-CN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33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220 V</a:t>
            </a:r>
            <a:endParaRPr lang="zh-CN" altLang="en-US" sz="2933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 bwMode="auto">
          <a:xfrm>
            <a:off x="911014" y="4890347"/>
            <a:ext cx="5666740" cy="122428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txBody>
          <a:bodyPr wrap="square" lIns="121920" tIns="60960" rIns="121920" bIns="60960" rtlCol="0" anchor="t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9170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短路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是家庭电路中电流过大的另一个原因。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814494" y="3382433"/>
            <a:ext cx="25764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根据 </a:t>
            </a:r>
            <a:r>
              <a:rPr lang="zh-CN" altLang="en-US" sz="32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Q=I</a:t>
            </a:r>
            <a:r>
              <a:rPr lang="zh-CN" altLang="en-US" sz="3200" i="1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Rt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圆角矩形标注 13"/>
          <p:cNvSpPr/>
          <p:nvPr>
            <p:custDataLst>
              <p:tags r:id="rId7"/>
            </p:custDataLst>
          </p:nvPr>
        </p:nvSpPr>
        <p:spPr>
          <a:xfrm>
            <a:off x="3302847" y="3382434"/>
            <a:ext cx="3312000" cy="1098973"/>
          </a:xfrm>
          <a:prstGeom prst="wedgeRoundRectCallout">
            <a:avLst>
              <a:gd name="adj1" fmla="val -81852"/>
              <a:gd name="adj2" fmla="val 23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总电流</a:t>
            </a:r>
            <a:r>
              <a:rPr lang="zh-CN" altLang="en-US" sz="2933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33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 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就越大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，热量</a:t>
            </a:r>
            <a:r>
              <a:rPr lang="en-US" altLang="zh-CN" sz="2933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就越大。</a:t>
            </a:r>
            <a:endParaRPr lang="en-US" altLang="zh-CN" sz="2933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云形标注 56"/>
          <p:cNvSpPr/>
          <p:nvPr>
            <p:custDataLst>
              <p:tags r:id="rId8"/>
            </p:custDataLst>
          </p:nvPr>
        </p:nvSpPr>
        <p:spPr>
          <a:xfrm>
            <a:off x="6682740" y="2757593"/>
            <a:ext cx="3840000" cy="1248000"/>
          </a:xfrm>
          <a:prstGeom prst="cloudCallout">
            <a:avLst>
              <a:gd name="adj1" fmla="val 22848"/>
              <a:gd name="adj2" fmla="val 757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933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哪些原因会导致短路呢？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3D5A9E-6229-FF0C-6625-F303F0417C98}"/>
              </a:ext>
            </a:extLst>
          </p:cNvPr>
          <p:cNvSpPr txBox="1"/>
          <p:nvPr/>
        </p:nvSpPr>
        <p:spPr>
          <a:xfrm>
            <a:off x="501445" y="275304"/>
            <a:ext cx="194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、短路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3" grpId="0" animBg="1"/>
      <p:bldP spid="13" grpId="0"/>
      <p:bldP spid="14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45FEC649-C7A9-3664-A212-E191CE10EAFF}"/>
              </a:ext>
            </a:extLst>
          </p:cNvPr>
          <p:cNvSpPr/>
          <p:nvPr/>
        </p:nvSpPr>
        <p:spPr>
          <a:xfrm>
            <a:off x="854746" y="1370441"/>
            <a:ext cx="10251469" cy="555686"/>
          </a:xfrm>
          <a:prstGeom prst="roundRect">
            <a:avLst>
              <a:gd name="adj" fmla="val 16667"/>
            </a:avLst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latinLnBrk="0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人体电阻约为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10</a:t>
            </a:r>
            <a:r>
              <a:rPr lang="en-US" altLang="zh-CN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～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5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；在皮肤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潮湿时，人体的电阻可降低到约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3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Ω</a:t>
            </a:r>
            <a:r>
              <a:rPr lang="en-US" altLang="zh-CN" sz="24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04A7E9D-1AB1-27CC-57CE-2190E42D9C5E}"/>
              </a:ext>
            </a:extLst>
          </p:cNvPr>
          <p:cNvGrpSpPr/>
          <p:nvPr/>
        </p:nvGrpSpPr>
        <p:grpSpPr>
          <a:xfrm>
            <a:off x="3282519" y="2621333"/>
            <a:ext cx="1259648" cy="1076770"/>
            <a:chOff x="-188" y="-229"/>
            <a:chExt cx="891" cy="1179"/>
          </a:xfrm>
        </p:grpSpPr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30ECB6CE-CE98-4F80-9F6B-31E3D13A5069}"/>
                </a:ext>
              </a:extLst>
            </p:cNvPr>
            <p:cNvSpPr/>
            <p:nvPr/>
          </p:nvSpPr>
          <p:spPr>
            <a:xfrm>
              <a:off x="-188" y="64"/>
              <a:ext cx="779" cy="6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I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 =</a:t>
              </a:r>
              <a:endParaRPr lang="en-US" altLang="zh-CN" sz="3200" b="1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4502F85-1F25-4E9E-E309-E0DCA6C4B515}"/>
                </a:ext>
              </a:extLst>
            </p:cNvPr>
            <p:cNvGrpSpPr/>
            <p:nvPr/>
          </p:nvGrpSpPr>
          <p:grpSpPr>
            <a:xfrm>
              <a:off x="402" y="-229"/>
              <a:ext cx="301" cy="1179"/>
              <a:chOff x="162" y="-229"/>
              <a:chExt cx="754" cy="1179"/>
            </a:xfrm>
          </p:grpSpPr>
          <p:sp>
            <p:nvSpPr>
              <p:cNvPr id="6" name="Rectangle 18">
                <a:extLst>
                  <a:ext uri="{FF2B5EF4-FFF2-40B4-BE49-F238E27FC236}">
                    <a16:creationId xmlns:a16="http://schemas.microsoft.com/office/drawing/2014/main" id="{0D361A95-C106-C3C8-C21E-96BF94761ABC}"/>
                  </a:ext>
                </a:extLst>
              </p:cNvPr>
              <p:cNvSpPr/>
              <p:nvPr/>
            </p:nvSpPr>
            <p:spPr>
              <a:xfrm>
                <a:off x="162" y="-229"/>
                <a:ext cx="754" cy="11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3200" b="1" i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U</a:t>
                </a:r>
              </a:p>
              <a:p>
                <a:pPr algn="ctr"/>
                <a:r>
                  <a:rPr lang="en-US" altLang="zh-CN" sz="3200" b="1" i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R</a:t>
                </a:r>
              </a:p>
            </p:txBody>
          </p:sp>
          <p:sp>
            <p:nvSpPr>
              <p:cNvPr id="7" name="Line 19">
                <a:extLst>
                  <a:ext uri="{FF2B5EF4-FFF2-40B4-BE49-F238E27FC236}">
                    <a16:creationId xmlns:a16="http://schemas.microsoft.com/office/drawing/2014/main" id="{B190A0D1-265B-5453-BB88-DAF549BB480A}"/>
                  </a:ext>
                </a:extLst>
              </p:cNvPr>
              <p:cNvSpPr/>
              <p:nvPr/>
            </p:nvSpPr>
            <p:spPr>
              <a:xfrm>
                <a:off x="170" y="383"/>
                <a:ext cx="605" cy="0"/>
              </a:xfrm>
              <a:prstGeom prst="line">
                <a:avLst/>
              </a:prstGeom>
              <a:ln w="15875" cap="flat" cmpd="sng">
                <a:solidFill>
                  <a:srgbClr val="C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8" name="圆角矩形标注 16">
            <a:extLst>
              <a:ext uri="{FF2B5EF4-FFF2-40B4-BE49-F238E27FC236}">
                <a16:creationId xmlns:a16="http://schemas.microsoft.com/office/drawing/2014/main" id="{B5010844-67FA-0276-57EE-F063CAADB92C}"/>
              </a:ext>
            </a:extLst>
          </p:cNvPr>
          <p:cNvSpPr/>
          <p:nvPr/>
        </p:nvSpPr>
        <p:spPr>
          <a:xfrm>
            <a:off x="5224275" y="3385228"/>
            <a:ext cx="1547411" cy="534247"/>
          </a:xfrm>
          <a:prstGeom prst="wedgeRoundRectCallout">
            <a:avLst>
              <a:gd name="adj1" fmla="val -83654"/>
              <a:gd name="adj2" fmla="val -2503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R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一定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圆角矩形标注 17">
            <a:extLst>
              <a:ext uri="{FF2B5EF4-FFF2-40B4-BE49-F238E27FC236}">
                <a16:creationId xmlns:a16="http://schemas.microsoft.com/office/drawing/2014/main" id="{E07EA1FC-78A5-E3F5-2A68-F518FF78EE45}"/>
              </a:ext>
            </a:extLst>
          </p:cNvPr>
          <p:cNvSpPr/>
          <p:nvPr/>
        </p:nvSpPr>
        <p:spPr>
          <a:xfrm>
            <a:off x="2998741" y="2047093"/>
            <a:ext cx="3107624" cy="563880"/>
          </a:xfrm>
          <a:prstGeom prst="wedgeRoundRectCallout">
            <a:avLst>
              <a:gd name="adj1" fmla="val -6911"/>
              <a:gd name="adj2" fmla="val 8948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增大，</a:t>
            </a:r>
            <a:r>
              <a:rPr lang="en-US" altLang="zh-CN" sz="2400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随着增大 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2A7BED-61B7-E42C-F2CD-DF6F3384A3AB}"/>
              </a:ext>
            </a:extLst>
          </p:cNvPr>
          <p:cNvSpPr txBox="1"/>
          <p:nvPr/>
        </p:nvSpPr>
        <p:spPr>
          <a:xfrm>
            <a:off x="1121890" y="2960401"/>
            <a:ext cx="2213669" cy="8923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根据欧姆定律：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C4BDA0-0156-2BED-D53A-A11CEA832248}"/>
              </a:ext>
            </a:extLst>
          </p:cNvPr>
          <p:cNvSpPr txBox="1"/>
          <p:nvPr/>
        </p:nvSpPr>
        <p:spPr>
          <a:xfrm>
            <a:off x="7552043" y="2073420"/>
            <a:ext cx="380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所以</a:t>
            </a:r>
            <a:r>
              <a:rPr lang="zh-CN" altLang="en-US" sz="280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电压越高，触电时，</a:t>
            </a:r>
            <a:r>
              <a:rPr lang="zh-CN" altLang="en-US" sz="2800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通过人体电流越大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042AC9-2FBE-DDC4-F801-AFFA5280B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09" y="4028858"/>
            <a:ext cx="10444372" cy="419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400">
                <a:ea typeface="楷体" panose="02010609060101010101" pitchFamily="49" charset="-122"/>
              </a:rPr>
              <a:t>根据欧姆定律计算通常情况下触电时产生的最大电流：</a:t>
            </a:r>
          </a:p>
        </p:txBody>
      </p:sp>
      <p:grpSp>
        <p:nvGrpSpPr>
          <p:cNvPr id="13" name="组合 10246">
            <a:extLst>
              <a:ext uri="{FF2B5EF4-FFF2-40B4-BE49-F238E27FC236}">
                <a16:creationId xmlns:a16="http://schemas.microsoft.com/office/drawing/2014/main" id="{AF9C6941-62B1-773E-E203-0427E06F4159}"/>
              </a:ext>
            </a:extLst>
          </p:cNvPr>
          <p:cNvGrpSpPr/>
          <p:nvPr/>
        </p:nvGrpSpPr>
        <p:grpSpPr>
          <a:xfrm>
            <a:off x="608758" y="4449482"/>
            <a:ext cx="8810407" cy="864505"/>
            <a:chOff x="0" y="41"/>
            <a:chExt cx="4603" cy="715"/>
          </a:xfrm>
        </p:grpSpPr>
        <p:sp>
          <p:nvSpPr>
            <p:cNvPr id="14" name="矩形 10247">
              <a:extLst>
                <a:ext uri="{FF2B5EF4-FFF2-40B4-BE49-F238E27FC236}">
                  <a16:creationId xmlns:a16="http://schemas.microsoft.com/office/drawing/2014/main" id="{2CA8852E-9BBA-C981-0791-12567B33F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6"/>
              <a:ext cx="4603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 I 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=</a:t>
              </a:r>
              <a:r>
                <a:rPr lang="zh-CN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　　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= </a:t>
              </a:r>
              <a:r>
                <a:rPr lang="zh-CN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　　　   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= 2.2×10</a:t>
              </a:r>
              <a:r>
                <a:rPr lang="en-US" altLang="zh-CN" sz="3600" b="1" baseline="300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-2 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A</a:t>
              </a:r>
              <a:r>
                <a:rPr lang="zh-CN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 </a:t>
              </a:r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= 22 mA</a:t>
              </a:r>
            </a:p>
          </p:txBody>
        </p:sp>
        <p:sp>
          <p:nvSpPr>
            <p:cNvPr id="15" name="矩形 10248">
              <a:extLst>
                <a:ext uri="{FF2B5EF4-FFF2-40B4-BE49-F238E27FC236}">
                  <a16:creationId xmlns:a16="http://schemas.microsoft.com/office/drawing/2014/main" id="{062A9315-361E-AAB4-FA3F-C53074DA4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" y="41"/>
              <a:ext cx="339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U</a:t>
              </a:r>
              <a:endParaRPr lang="en-US" altLang="zh-CN" sz="2400" b="1" baseline="-25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 eaLnBrk="1" hangingPunct="1"/>
              <a:r>
                <a:rPr lang="en-US" altLang="zh-CN" sz="2400" b="1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R</a:t>
              </a:r>
            </a:p>
          </p:txBody>
        </p:sp>
        <p:sp>
          <p:nvSpPr>
            <p:cNvPr id="16" name="直接连接符 10249">
              <a:extLst>
                <a:ext uri="{FF2B5EF4-FFF2-40B4-BE49-F238E27FC236}">
                  <a16:creationId xmlns:a16="http://schemas.microsoft.com/office/drawing/2014/main" id="{3EBAF589-FE97-FC0F-AB17-FB7D3D3C1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403"/>
              <a:ext cx="273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>
                <a:solidFill>
                  <a:srgbClr val="008080"/>
                </a:solidFill>
              </a:endParaRPr>
            </a:p>
          </p:txBody>
        </p:sp>
        <p:sp>
          <p:nvSpPr>
            <p:cNvPr id="17" name="矩形 10250">
              <a:extLst>
                <a:ext uri="{FF2B5EF4-FFF2-40B4-BE49-F238E27FC236}">
                  <a16:creationId xmlns:a16="http://schemas.microsoft.com/office/drawing/2014/main" id="{65224B96-143C-710A-7F9A-9D73C5507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69"/>
              <a:ext cx="782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220 V</a:t>
              </a:r>
            </a:p>
            <a:p>
              <a:pPr algn="ctr" eaLnBrk="1" hangingPunct="1"/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10</a:t>
              </a:r>
              <a:r>
                <a:rPr lang="en-US" altLang="zh-CN" sz="2400" b="1" baseline="300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4</a:t>
              </a:r>
              <a:r>
                <a:rPr lang="en-US" altLang="zh-CN" sz="2400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 Ω</a:t>
              </a:r>
            </a:p>
          </p:txBody>
        </p:sp>
        <p:sp>
          <p:nvSpPr>
            <p:cNvPr id="18" name="直接连接符 10251">
              <a:extLst>
                <a:ext uri="{FF2B5EF4-FFF2-40B4-BE49-F238E27FC236}">
                  <a16:creationId xmlns:a16="http://schemas.microsoft.com/office/drawing/2014/main" id="{D540C4BB-1385-6CE3-AD29-E7D219C61D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7" y="437"/>
              <a:ext cx="791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>
                <a:solidFill>
                  <a:srgbClr val="008080"/>
                </a:solidFill>
              </a:endParaRPr>
            </a:p>
          </p:txBody>
        </p:sp>
      </p:grpSp>
      <p:sp>
        <p:nvSpPr>
          <p:cNvPr id="19" name="Text Box 3">
            <a:extLst>
              <a:ext uri="{FF2B5EF4-FFF2-40B4-BE49-F238E27FC236}">
                <a16:creationId xmlns:a16="http://schemas.microsoft.com/office/drawing/2014/main" id="{53A01F7C-7A14-ED51-1800-74039F30B15E}"/>
              </a:ext>
            </a:extLst>
          </p:cNvPr>
          <p:cNvSpPr txBox="1"/>
          <p:nvPr/>
        </p:nvSpPr>
        <p:spPr>
          <a:xfrm>
            <a:off x="235774" y="5397101"/>
            <a:ext cx="12166480" cy="8846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人体是导体，当人体成为闭合电路的一部分时，就会有电流通过。如果</a:t>
            </a:r>
            <a:r>
              <a:rPr kumimoji="1" lang="zh-CN" altLang="en-US" sz="2400" b="1" noProof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通过人体的电流</a:t>
            </a:r>
            <a:r>
              <a:rPr kumimoji="1" lang="zh-CN" altLang="en-US" sz="2400" b="1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达到一定值</a:t>
            </a:r>
            <a:r>
              <a:rPr kumimoji="1" lang="zh-CN" altLang="en-US" sz="2400" b="1" noProof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时，就会对人体造成</a:t>
            </a:r>
            <a:r>
              <a:rPr kumimoji="1" lang="zh-CN" altLang="en-US" sz="2400" b="1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伤害</a:t>
            </a:r>
            <a:r>
              <a:rPr kumimoji="1" lang="zh-CN" altLang="en-US" sz="2400" b="1" noProof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，即发生触电事故。</a:t>
            </a:r>
            <a:endParaRPr kumimoji="1" lang="zh-CN" altLang="en-US" sz="2400" b="1" kern="1200" cap="none" spc="0" normalizeH="0" baseline="0" noProof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96D8F0D-81CB-8BE7-A004-A7A057AEEBBC}"/>
              </a:ext>
            </a:extLst>
          </p:cNvPr>
          <p:cNvSpPr txBox="1"/>
          <p:nvPr/>
        </p:nvSpPr>
        <p:spPr>
          <a:xfrm>
            <a:off x="497471" y="127819"/>
            <a:ext cx="334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三、安全用电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649B15E-7477-75AD-DBFF-5749DAB8538F}"/>
              </a:ext>
            </a:extLst>
          </p:cNvPr>
          <p:cNvSpPr txBox="1"/>
          <p:nvPr/>
        </p:nvSpPr>
        <p:spPr>
          <a:xfrm>
            <a:off x="887441" y="646967"/>
            <a:ext cx="373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、电压越高越危险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9FD4410-2D85-5103-D0F2-9058D929877B}"/>
              </a:ext>
            </a:extLst>
          </p:cNvPr>
          <p:cNvSpPr txBox="1"/>
          <p:nvPr/>
        </p:nvSpPr>
        <p:spPr>
          <a:xfrm>
            <a:off x="7453794" y="3240397"/>
            <a:ext cx="4638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人体的安全电压不高于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36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。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/>
      <p:bldP spid="11" grpId="0"/>
      <p:bldP spid="12" grpId="0"/>
      <p:bldP spid="19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ECCCD6-14BA-C465-D400-D007C36DCA5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37" y="1186284"/>
            <a:ext cx="3464518" cy="26733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3720EA9-F236-A48A-7ADD-C6FBB3155782}"/>
              </a:ext>
            </a:extLst>
          </p:cNvPr>
          <p:cNvSpPr txBox="1"/>
          <p:nvPr/>
        </p:nvSpPr>
        <p:spPr>
          <a:xfrm>
            <a:off x="1200703" y="601509"/>
            <a:ext cx="291901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3200" noProof="1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3200" noProof="1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3200" noProof="1">
                <a:latin typeface="Times New Roman" panose="02020603050405020304" pitchFamily="18" charset="0"/>
                <a:ea typeface="楷体" panose="02010609060101010101" pitchFamily="49" charset="-122"/>
              </a:rPr>
              <a:t>）低压触电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921BF6-C8C0-90F4-834E-9E9755120E72}"/>
              </a:ext>
            </a:extLst>
          </p:cNvPr>
          <p:cNvSpPr txBox="1"/>
          <p:nvPr/>
        </p:nvSpPr>
        <p:spPr>
          <a:xfrm>
            <a:off x="972711" y="3922194"/>
            <a:ext cx="4584700" cy="1060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latinLnBrk="0">
              <a:lnSpc>
                <a:spcPct val="130000"/>
              </a:lnSpc>
            </a:pPr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火线</a:t>
            </a:r>
            <a:r>
              <a:rPr lang="en-US" sz="2800" err="1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sz="28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人体</a:t>
            </a:r>
            <a:r>
              <a:rPr lang="en-US" sz="2800" err="1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8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零线</a:t>
            </a:r>
            <a:r>
              <a:rPr lang="en-US" sz="2800" err="1">
                <a:latin typeface="Times New Roman" panose="02020603050405020304" pitchFamily="18" charset="0"/>
                <a:ea typeface="楷体" panose="02010609060101010101" pitchFamily="49" charset="-122"/>
              </a:rPr>
              <a:t>构成闭合回路，称</a:t>
            </a:r>
            <a:r>
              <a:rPr lang="en-US" altLang="zh-CN" sz="28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双线</a:t>
            </a:r>
            <a:r>
              <a:rPr lang="en-US" sz="2800" err="1">
                <a:latin typeface="Times New Roman" panose="02020603050405020304" pitchFamily="18" charset="0"/>
                <a:ea typeface="楷体" panose="02010609060101010101" pitchFamily="49" charset="-122"/>
              </a:rPr>
              <a:t>触电。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0C9AE3-A9EF-28BC-EAFA-D02AA8B9AC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75" y="1383590"/>
            <a:ext cx="3868420" cy="21818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2AD061-902F-8091-913B-574761A21C9B}"/>
              </a:ext>
            </a:extLst>
          </p:cNvPr>
          <p:cNvSpPr txBox="1"/>
          <p:nvPr/>
        </p:nvSpPr>
        <p:spPr>
          <a:xfrm>
            <a:off x="6274617" y="3859598"/>
            <a:ext cx="4483100" cy="1060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 u="none" spc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latinLnBrk="0">
              <a:lnSpc>
                <a:spcPct val="130000"/>
              </a:lnSpc>
            </a:pPr>
            <a:r>
              <a:rPr lang="en-US" err="1">
                <a:latin typeface="Times New Roman" panose="02020603050405020304" pitchFamily="18" charset="0"/>
                <a:ea typeface="楷体" panose="02010609060101010101" pitchFamily="49" charset="-122"/>
              </a:rPr>
              <a:t>火线、人体、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大地</a:t>
            </a:r>
            <a:r>
              <a:rPr lang="en-US" err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构成闭合回路，称</a:t>
            </a:r>
            <a:r>
              <a:rPr lang="en-US" altLang="zh-CN" err="1">
                <a:latin typeface="Times New Roman" panose="02020603050405020304" pitchFamily="18" charset="0"/>
                <a:ea typeface="楷体" panose="02010609060101010101" pitchFamily="49" charset="-122"/>
              </a:rPr>
              <a:t>单线</a:t>
            </a:r>
            <a:r>
              <a:rPr lang="en-US" err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触电。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0A6C38-408C-9711-0EC2-6681E54DB79A}"/>
              </a:ext>
            </a:extLst>
          </p:cNvPr>
          <p:cNvSpPr/>
          <p:nvPr/>
        </p:nvSpPr>
        <p:spPr>
          <a:xfrm>
            <a:off x="1734208" y="5354905"/>
            <a:ext cx="3878754" cy="1217962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 latinLnBrk="0">
              <a:buClrTx/>
              <a:buSzTx/>
              <a:buFont typeface="Arial" panose="020B0604020202020204" pitchFamily="34" charset="0"/>
            </a:pP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一般家庭电路中的触电事故都是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直接或间接与火线接触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而造成的。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FAE433-EFF1-0802-9231-9AD053F76AB7}"/>
              </a:ext>
            </a:extLst>
          </p:cNvPr>
          <p:cNvSpPr/>
          <p:nvPr/>
        </p:nvSpPr>
        <p:spPr>
          <a:xfrm>
            <a:off x="7821001" y="5656459"/>
            <a:ext cx="3107119" cy="614853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不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接触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低压带电体</a:t>
            </a:r>
          </a:p>
        </p:txBody>
      </p:sp>
      <p:sp>
        <p:nvSpPr>
          <p:cNvPr id="9" name="右箭头 12">
            <a:extLst>
              <a:ext uri="{FF2B5EF4-FFF2-40B4-BE49-F238E27FC236}">
                <a16:creationId xmlns:a16="http://schemas.microsoft.com/office/drawing/2014/main" id="{FA4C0950-8F01-8B95-7EFE-0741C5723CF8}"/>
              </a:ext>
            </a:extLst>
          </p:cNvPr>
          <p:cNvSpPr/>
          <p:nvPr/>
        </p:nvSpPr>
        <p:spPr>
          <a:xfrm>
            <a:off x="5704916" y="5464559"/>
            <a:ext cx="2024131" cy="998654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避免触电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356CAFB-B8AD-4662-2BBE-A538A10102F3}"/>
              </a:ext>
            </a:extLst>
          </p:cNvPr>
          <p:cNvSpPr txBox="1"/>
          <p:nvPr/>
        </p:nvSpPr>
        <p:spPr>
          <a:xfrm>
            <a:off x="463283" y="58537"/>
            <a:ext cx="291901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3200" noProof="1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 noProof="1">
                <a:latin typeface="Times New Roman" panose="02020603050405020304" pitchFamily="18" charset="0"/>
                <a:ea typeface="楷体" panose="02010609060101010101" pitchFamily="49" charset="-122"/>
              </a:rPr>
              <a:t>、触电类型</a:t>
            </a:r>
          </a:p>
        </p:txBody>
      </p:sp>
    </p:spTree>
    <p:extLst>
      <p:ext uri="{BB962C8B-B14F-4D97-AF65-F5344CB8AC3E}">
        <p14:creationId xmlns:p14="http://schemas.microsoft.com/office/powerpoint/2010/main" val="37910540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03580" y="344305"/>
            <a:ext cx="420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）高压触电事故：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5" y="1089873"/>
            <a:ext cx="3097847" cy="27600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6" y="725105"/>
            <a:ext cx="2796077" cy="3168000"/>
          </a:xfrm>
          <a:prstGeom prst="rect">
            <a:avLst/>
          </a:prstGeom>
        </p:spPr>
      </p:pic>
      <p:sp>
        <p:nvSpPr>
          <p:cNvPr id="35" name="剪去单角的矩形 34"/>
          <p:cNvSpPr/>
          <p:nvPr>
            <p:custDataLst>
              <p:tags r:id="rId3"/>
            </p:custDataLst>
          </p:nvPr>
        </p:nvSpPr>
        <p:spPr bwMode="auto">
          <a:xfrm>
            <a:off x="970389" y="4053899"/>
            <a:ext cx="4205012" cy="873484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defTabSz="609585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电弧触电：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人靠近高压带电体，造成弧光放电而触电。</a:t>
            </a:r>
          </a:p>
        </p:txBody>
      </p:sp>
      <p:sp>
        <p:nvSpPr>
          <p:cNvPr id="7" name="剪去单角的矩形 6"/>
          <p:cNvSpPr/>
          <p:nvPr>
            <p:custDataLst>
              <p:tags r:id="rId4"/>
            </p:custDataLst>
          </p:nvPr>
        </p:nvSpPr>
        <p:spPr bwMode="auto">
          <a:xfrm>
            <a:off x="5881137" y="4053899"/>
            <a:ext cx="5700501" cy="873484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 defTabSz="609585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跨步触电：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人经过高压线掉落的地方时，两脚之间有很高的电压，从而造成触电。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387C143-3EE9-6DD7-19BE-91135F4C5C09}"/>
              </a:ext>
            </a:extLst>
          </p:cNvPr>
          <p:cNvSpPr/>
          <p:nvPr/>
        </p:nvSpPr>
        <p:spPr>
          <a:xfrm>
            <a:off x="1639438" y="5547550"/>
            <a:ext cx="3173593" cy="574015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 latinLnBrk="0">
              <a:buClrTx/>
              <a:buSzTx/>
              <a:buFont typeface="Arial" panose="020B0604020202020204" pitchFamily="34" charset="0"/>
            </a:pP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不接触也能触电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B68C71-1B9B-AC40-A4BB-DEB655D95322}"/>
              </a:ext>
            </a:extLst>
          </p:cNvPr>
          <p:cNvSpPr/>
          <p:nvPr/>
        </p:nvSpPr>
        <p:spPr>
          <a:xfrm>
            <a:off x="7045875" y="5518042"/>
            <a:ext cx="3189578" cy="614853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不</a:t>
            </a:r>
            <a:r>
              <a:rPr lang="zh-CN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接触</a:t>
            </a:r>
            <a:r>
              <a:rPr lang="zh-CN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低压带电体</a:t>
            </a:r>
          </a:p>
        </p:txBody>
      </p:sp>
      <p:sp>
        <p:nvSpPr>
          <p:cNvPr id="6" name="右箭头 12">
            <a:extLst>
              <a:ext uri="{FF2B5EF4-FFF2-40B4-BE49-F238E27FC236}">
                <a16:creationId xmlns:a16="http://schemas.microsoft.com/office/drawing/2014/main" id="{61D8CE3F-82C0-0462-D17D-8739303389AD}"/>
              </a:ext>
            </a:extLst>
          </p:cNvPr>
          <p:cNvSpPr/>
          <p:nvPr/>
        </p:nvSpPr>
        <p:spPr>
          <a:xfrm>
            <a:off x="4965796" y="5335230"/>
            <a:ext cx="1967636" cy="998654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避免触电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 animBg="1"/>
      <p:bldP spid="2" grpId="0" animBg="1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173569-F38F-1148-90AC-9C440772E2EF}"/>
              </a:ext>
            </a:extLst>
          </p:cNvPr>
          <p:cNvSpPr txBox="1"/>
          <p:nvPr/>
        </p:nvSpPr>
        <p:spPr>
          <a:xfrm>
            <a:off x="259081" y="327365"/>
            <a:ext cx="301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3．触电的急救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254EEE-4CC0-DDD8-BA83-4E3E5E25AD2C}"/>
              </a:ext>
            </a:extLst>
          </p:cNvPr>
          <p:cNvSpPr txBox="1"/>
          <p:nvPr/>
        </p:nvSpPr>
        <p:spPr>
          <a:xfrm>
            <a:off x="259081" y="820380"/>
            <a:ext cx="7272020" cy="13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585">
              <a:lnSpc>
                <a:spcPct val="130000"/>
              </a:lnSpc>
            </a:pPr>
            <a:r>
              <a:rPr lang="en-US" sz="3200" err="1">
                <a:latin typeface="Times New Roman" panose="02020603050405020304" pitchFamily="18" charset="0"/>
                <a:ea typeface="楷体" panose="02010609060101010101" pitchFamily="49" charset="-122"/>
              </a:rPr>
              <a:t>思考：当我们发现有人触电时，能否直接去拉触电的人？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为什么？</a:t>
            </a:r>
          </a:p>
        </p:txBody>
      </p:sp>
      <p:pic>
        <p:nvPicPr>
          <p:cNvPr id="5" name="PA-图片 3">
            <a:extLst>
              <a:ext uri="{FF2B5EF4-FFF2-40B4-BE49-F238E27FC236}">
                <a16:creationId xmlns:a16="http://schemas.microsoft.com/office/drawing/2014/main" id="{E3CECCD4-8C48-D8F0-33E7-8ACC1C7724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E6E1E7"/>
              </a:clrFrom>
              <a:clrTo>
                <a:srgbClr val="E6E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9617" b="2339"/>
          <a:stretch>
            <a:fillRect/>
          </a:stretch>
        </p:blipFill>
        <p:spPr>
          <a:xfrm>
            <a:off x="7958929" y="327365"/>
            <a:ext cx="3770791" cy="30311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7A67FE-7028-EA41-B58C-4207E6E6A1CD}"/>
              </a:ext>
            </a:extLst>
          </p:cNvPr>
          <p:cNvSpPr txBox="1"/>
          <p:nvPr/>
        </p:nvSpPr>
        <p:spPr>
          <a:xfrm>
            <a:off x="511379" y="2588840"/>
            <a:ext cx="6335607" cy="13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585">
              <a:lnSpc>
                <a:spcPct val="130000"/>
              </a:lnSpc>
            </a:pPr>
            <a:r>
              <a:rPr lang="en-US" sz="3200" err="1">
                <a:latin typeface="Times New Roman" panose="02020603050405020304" pitchFamily="18" charset="0"/>
                <a:ea typeface="楷体" panose="02010609060101010101" pitchFamily="49" charset="-122"/>
              </a:rPr>
              <a:t>当没有发现电源时，只发现了带电体，应该怎样做？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A11382-C7F8-01EA-FCC2-1E2550CD8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43" y="3152920"/>
            <a:ext cx="3638835" cy="31322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84CC04-1914-0F56-919E-737AE2D55851}"/>
              </a:ext>
            </a:extLst>
          </p:cNvPr>
          <p:cNvSpPr txBox="1"/>
          <p:nvPr/>
        </p:nvSpPr>
        <p:spPr>
          <a:xfrm>
            <a:off x="596893" y="3840577"/>
            <a:ext cx="6250093" cy="13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585">
              <a:lnSpc>
                <a:spcPct val="130000"/>
              </a:lnSpc>
            </a:pPr>
            <a:r>
              <a:rPr lang="zh-CN" altLang="en-US" sz="32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使用绝缘的物体（如干木棍），使触电人摆脱带电体</a:t>
            </a:r>
            <a:endParaRPr lang="en-US" sz="32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B66D92-6383-5CC2-8E61-B03107080FB7}"/>
              </a:ext>
            </a:extLst>
          </p:cNvPr>
          <p:cNvSpPr txBox="1"/>
          <p:nvPr/>
        </p:nvSpPr>
        <p:spPr>
          <a:xfrm>
            <a:off x="1312903" y="2025453"/>
            <a:ext cx="4422140" cy="707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latinLnBrk="0" hangingPunct="1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不能，因为人是导体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A48D40F-6C0C-667F-9716-C3C69F04B71B}"/>
              </a:ext>
            </a:extLst>
          </p:cNvPr>
          <p:cNvSpPr txBox="1"/>
          <p:nvPr/>
        </p:nvSpPr>
        <p:spPr>
          <a:xfrm>
            <a:off x="493716" y="5308236"/>
            <a:ext cx="7272020" cy="12176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indent="609585">
              <a:lnSpc>
                <a:spcPct val="120000"/>
              </a:lnSpc>
            </a:pP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摆脱触电后，必要时应该对触电者进行急救，同时尽快通知医务人员抢救！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图片 27658"/>
          <p:cNvPicPr>
            <a:picLocks noChangeAspect="1"/>
          </p:cNvPicPr>
          <p:nvPr/>
        </p:nvPicPr>
        <p:blipFill>
          <a:blip r:embed="rId2"/>
          <a:srcRect l="5560" t="630"/>
          <a:stretch>
            <a:fillRect/>
          </a:stretch>
        </p:blipFill>
        <p:spPr>
          <a:xfrm>
            <a:off x="630620" y="1263654"/>
            <a:ext cx="3894841" cy="19500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 Box 5"/>
          <p:cNvSpPr txBox="1"/>
          <p:nvPr/>
        </p:nvSpPr>
        <p:spPr>
          <a:xfrm>
            <a:off x="4673308" y="3325888"/>
            <a:ext cx="548703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高压输电铁塔上的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防雷导线</a:t>
            </a:r>
          </a:p>
        </p:txBody>
      </p:sp>
      <p:pic>
        <p:nvPicPr>
          <p:cNvPr id="27658" name="图片 276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10" y="1434101"/>
            <a:ext cx="3421873" cy="1682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0" y="164500"/>
            <a:ext cx="3324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、防雷措施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68D6BB7-46DB-B194-85C7-EE50B4733694}"/>
              </a:ext>
            </a:extLst>
          </p:cNvPr>
          <p:cNvSpPr txBox="1"/>
          <p:nvPr/>
        </p:nvSpPr>
        <p:spPr>
          <a:xfrm>
            <a:off x="991680" y="3305434"/>
            <a:ext cx="3468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现代建筑上的避雷针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1D27D3-FBC3-EE07-EFD8-144E4E0CC219}"/>
              </a:ext>
            </a:extLst>
          </p:cNvPr>
          <p:cNvSpPr/>
          <p:nvPr/>
        </p:nvSpPr>
        <p:spPr>
          <a:xfrm>
            <a:off x="1033721" y="4200815"/>
            <a:ext cx="10517148" cy="25958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1．不要靠近金属栏杆，各种电器应暂停使用。</a:t>
            </a:r>
          </a:p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2．迅速走进屋内，或汽车内。</a:t>
            </a:r>
          </a:p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3．不要手持金属杆，金属饰物包括手表也要抛离。</a:t>
            </a:r>
          </a:p>
          <a:p>
            <a:pPr lvl="0" eaLnBrk="0" hangingPunct="0">
              <a:lnSpc>
                <a:spcPct val="150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4．在高山上，应该找没有积水的凹坑处双脚并拢蹲下。</a:t>
            </a:r>
            <a:endParaRPr lang="zh-CN" altLang="en-US" sz="2800" b="1">
              <a:solidFill>
                <a:srgbClr val="CC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CE3E5A-D133-F3D3-5BDF-052D00C32BAC}"/>
              </a:ext>
            </a:extLst>
          </p:cNvPr>
          <p:cNvSpPr txBox="1"/>
          <p:nvPr/>
        </p:nvSpPr>
        <p:spPr>
          <a:xfrm>
            <a:off x="462454" y="749275"/>
            <a:ext cx="3324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）、建筑物防雷</a:t>
            </a:r>
          </a:p>
        </p:txBody>
      </p:sp>
      <p:sp>
        <p:nvSpPr>
          <p:cNvPr id="14" name="文本框 13316">
            <a:extLst>
              <a:ext uri="{FF2B5EF4-FFF2-40B4-BE49-F238E27FC236}">
                <a16:creationId xmlns:a16="http://schemas.microsoft.com/office/drawing/2014/main" id="{5E385ADC-348D-98F5-0ABC-91FB690438D0}"/>
              </a:ext>
            </a:extLst>
          </p:cNvPr>
          <p:cNvSpPr txBox="1"/>
          <p:nvPr/>
        </p:nvSpPr>
        <p:spPr>
          <a:xfrm>
            <a:off x="0" y="3769067"/>
            <a:ext cx="478232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）、雷电时应该注意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46304" y="2895717"/>
            <a:ext cx="677108" cy="18065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91440" tIns="45720" rIns="91440" bIns="4572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家庭电路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72768" y="1475479"/>
            <a:ext cx="142058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进户线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372770" y="2135117"/>
            <a:ext cx="142058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电能表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74640" y="2795828"/>
            <a:ext cx="142058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总开关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77677" y="3440933"/>
            <a:ext cx="183255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保险装置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385334" y="4100673"/>
            <a:ext cx="142058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406724" y="5400757"/>
            <a:ext cx="100860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导线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7998965" y="1952682"/>
            <a:ext cx="373803" cy="368699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3200">
              <a:latin typeface="楷体" panose="02010609060101010101" charset="-122"/>
              <a:ea typeface="楷体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61200" y="2114800"/>
            <a:ext cx="183255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测量电能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068551" y="2774439"/>
            <a:ext cx="183255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控制电路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0357309" y="3407536"/>
            <a:ext cx="183255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保护电路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88388" y="4739429"/>
            <a:ext cx="100860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插座</a:t>
            </a:r>
          </a:p>
        </p:txBody>
      </p:sp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457198" y="377737"/>
            <a:ext cx="395748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一、家庭电路的组成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8A623E1-CD6B-38BB-1817-78C3CB3B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3F5"/>
              </a:clrFrom>
              <a:clrTo>
                <a:srgbClr val="F5F3F5">
                  <a:alpha val="0"/>
                </a:srgbClr>
              </a:clrTo>
            </a:clrChange>
          </a:blip>
          <a:srcRect l="4429" t="32422" r="36823" b="15820"/>
          <a:stretch>
            <a:fillRect/>
          </a:stretch>
        </p:blipFill>
        <p:spPr bwMode="auto">
          <a:xfrm>
            <a:off x="121091" y="1870361"/>
            <a:ext cx="7174016" cy="317798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371CF5BE-ACD2-4528-0160-4A76A6E906B5}"/>
              </a:ext>
            </a:extLst>
          </p:cNvPr>
          <p:cNvSpPr/>
          <p:nvPr/>
        </p:nvSpPr>
        <p:spPr>
          <a:xfrm>
            <a:off x="376258" y="292591"/>
            <a:ext cx="305223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200" b="1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3200" b="1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.安全用电原则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A030B0D-B407-902F-6A73-507DFB1C5E28}"/>
              </a:ext>
            </a:extLst>
          </p:cNvPr>
          <p:cNvSpPr txBox="1"/>
          <p:nvPr/>
        </p:nvSpPr>
        <p:spPr>
          <a:xfrm>
            <a:off x="631410" y="1023123"/>
            <a:ext cx="800862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2800" b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 defTabSz="1219170" eaLnBrk="0" fontAlgn="base" hangingPunct="0">
              <a:spcAft>
                <a:spcPct val="0"/>
              </a:spcAft>
              <a:defRPr/>
            </a:pPr>
            <a:r>
              <a:rPr lang="en-US" altLang="zh-CN" sz="3200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3200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</a:t>
            </a:r>
            <a:r>
              <a:rPr lang="zh-CN" altLang="en-US" sz="3200" noProof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接触</a:t>
            </a:r>
            <a:r>
              <a:rPr lang="zh-CN" altLang="en-US" sz="3200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低压带电体，不</a:t>
            </a:r>
            <a:r>
              <a:rPr lang="zh-CN" altLang="en-US" sz="3200" noProof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靠近</a:t>
            </a:r>
            <a:r>
              <a:rPr lang="zh-CN" altLang="en-US" sz="3200" noProof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高压带电体</a:t>
            </a:r>
            <a:endParaRPr lang="zh-CN" altLang="en-US" noProof="1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18BB58-C1C0-C54E-0794-37A017C2C46D}"/>
              </a:ext>
            </a:extLst>
          </p:cNvPr>
          <p:cNvSpPr txBox="1"/>
          <p:nvPr/>
        </p:nvSpPr>
        <p:spPr>
          <a:xfrm>
            <a:off x="592462" y="4575737"/>
            <a:ext cx="768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Aft>
                <a:spcPct val="0"/>
              </a:spcAft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更换灯泡、搬动电器前应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断开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电源开关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44343F-631C-986F-A391-50EF15DF5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772" y="1791441"/>
            <a:ext cx="2766292" cy="244800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D40F88-0E93-D984-3C6C-0CF83668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3809" y="1791050"/>
            <a:ext cx="3497411" cy="244800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22CF8-819F-0B7C-F92E-4728B684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8"/>
          <a:stretch>
            <a:fillRect/>
          </a:stretch>
        </p:blipFill>
        <p:spPr bwMode="auto">
          <a:xfrm>
            <a:off x="7255730" y="2407423"/>
            <a:ext cx="4671060" cy="35712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076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29E13D5-902B-C756-8C3F-1B8DB2C03BDC}"/>
              </a:ext>
            </a:extLst>
          </p:cNvPr>
          <p:cNvSpPr txBox="1"/>
          <p:nvPr/>
        </p:nvSpPr>
        <p:spPr>
          <a:xfrm>
            <a:off x="708660" y="4240953"/>
            <a:ext cx="6559973" cy="1161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 eaLnBrk="0" fontAlgn="base" hangingPunct="0">
              <a:spcAft>
                <a:spcPct val="0"/>
              </a:spcAft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保险装置、插座、导线、家用电器等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达到使用寿命应及时更换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667" b="1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11C1BC-5EC8-7DBD-5BBF-0335C17FE36C}"/>
              </a:ext>
            </a:extLst>
          </p:cNvPr>
          <p:cNvSpPr txBox="1"/>
          <p:nvPr/>
        </p:nvSpPr>
        <p:spPr>
          <a:xfrm>
            <a:off x="911860" y="741680"/>
            <a:ext cx="5957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Aft>
                <a:spcPct val="0"/>
              </a:spcAft>
              <a:defRPr/>
            </a:pP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不弄湿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用电器，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不损坏</a:t>
            </a: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绝缘层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DB8377-5340-590B-135C-720D4E7F2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68634" y="4485641"/>
            <a:ext cx="3419687" cy="1885527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DA5F4A5-E548-36C8-5254-639AA2348360}"/>
              </a:ext>
            </a:extLst>
          </p:cNvPr>
          <p:cNvGrpSpPr/>
          <p:nvPr/>
        </p:nvGrpSpPr>
        <p:grpSpPr>
          <a:xfrm>
            <a:off x="708660" y="1446107"/>
            <a:ext cx="3600027" cy="2400300"/>
            <a:chOff x="837" y="1708"/>
            <a:chExt cx="4252" cy="28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D708A8-F0D0-9056-8629-B1C0326D8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37" y="1708"/>
              <a:ext cx="4252" cy="2835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1A3B431-DAB5-150B-A5F1-E865321CC19E}"/>
                </a:ext>
              </a:extLst>
            </p:cNvPr>
            <p:cNvSpPr txBox="1"/>
            <p:nvPr/>
          </p:nvSpPr>
          <p:spPr>
            <a:xfrm>
              <a:off x="2211" y="2368"/>
              <a:ext cx="1488" cy="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lIns="91440" tIns="45720" rIns="91440" bIns="45720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666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×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3537764-F3EC-FE96-8283-6097522CB5DC}"/>
              </a:ext>
            </a:extLst>
          </p:cNvPr>
          <p:cNvGrpSpPr/>
          <p:nvPr/>
        </p:nvGrpSpPr>
        <p:grpSpPr>
          <a:xfrm>
            <a:off x="4656667" y="1446107"/>
            <a:ext cx="3185160" cy="2400300"/>
            <a:chOff x="5500" y="1708"/>
            <a:chExt cx="3762" cy="283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1E41A6C-3E66-12E9-DE2B-A2B721BD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500" y="1708"/>
              <a:ext cx="3762" cy="2835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5290762-DA00-B959-EE36-F1048D3A7D93}"/>
                </a:ext>
              </a:extLst>
            </p:cNvPr>
            <p:cNvSpPr txBox="1"/>
            <p:nvPr/>
          </p:nvSpPr>
          <p:spPr>
            <a:xfrm>
              <a:off x="6634" y="2346"/>
              <a:ext cx="1488" cy="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lIns="91440" tIns="45720" rIns="91440" bIns="45720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666" b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×</a:t>
              </a:r>
            </a:p>
          </p:txBody>
        </p:sp>
      </p:grpSp>
      <p:pic>
        <p:nvPicPr>
          <p:cNvPr id="11" name="日常生活安全用电">
            <a:hlinkClick r:id="" action="ppaction://media"/>
            <a:extLst>
              <a:ext uri="{FF2B5EF4-FFF2-40B4-BE49-F238E27FC236}">
                <a16:creationId xmlns:a16="http://schemas.microsoft.com/office/drawing/2014/main" id="{7D92F874-2F40-90C4-E510-666B9833AC39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2801" y="1446107"/>
            <a:ext cx="3265593" cy="2119207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9143233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_image_14229">
            <a:extLst>
              <a:ext uri="{FF2B5EF4-FFF2-40B4-BE49-F238E27FC236}">
                <a16:creationId xmlns:a16="http://schemas.microsoft.com/office/drawing/2014/main" id="{3AC91BD9-367C-BB1B-1372-776A7D6C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2855" y="958976"/>
            <a:ext cx="1722501" cy="3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yt_table_14231">
            <a:extLst>
              <a:ext uri="{FF2B5EF4-FFF2-40B4-BE49-F238E27FC236}">
                <a16:creationId xmlns:a16="http://schemas.microsoft.com/office/drawing/2014/main" id="{7ECEC3C1-8D63-9B54-56EF-A061AB795A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8528372"/>
              </p:ext>
            </p:extLst>
          </p:nvPr>
        </p:nvGraphicFramePr>
        <p:xfrm>
          <a:off x="472855" y="1413881"/>
          <a:ext cx="11543998" cy="36941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7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99">
                <a:tc rowSpan="4"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11050" b="0" i="0" u="none">
                          <a:noFill/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  <a:sym typeface="Finished"/>
                        </a:rPr>
                        <a:t>⁠</a:t>
                      </a:r>
                      <a:r>
                        <a:rPr lang="en-US" altLang="zh-CN" sz="2800" b="0" i="0" u="none">
                          <a:solidFill>
                            <a:srgbClr val="1EE3CF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                                    </a:t>
                      </a:r>
                      <a:br>
                        <a:rPr lang="en-US" altLang="zh-CN" sz="2800" b="0" i="0" u="none">
                          <a:solidFill>
                            <a:srgbClr val="1EE3CF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  <a:sym typeface="_⨹_36_b399d_⨹_36_c0c1d_⨹_36_41385_⨹_36_961a8"/>
                        </a:rPr>
                      </a:br>
                      <a:r>
                        <a:rPr lang="en-US" altLang="zh-CN" sz="2300" b="0" i="0" u="none">
                          <a:solidFill>
                            <a:srgbClr val="1EE3CF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  <a:sym typeface="{&quot;placeHolderSpace&quot;:&quot;1&quot;}"/>
                        </a:rPr>
                        <a:t> </a:t>
                      </a:r>
                      <a:r>
                        <a:rPr lang="zh-CN" altLang="zh-CN" sz="2800" b="0" i="0" u="none">
                          <a:noFill/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⁠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1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闭合开关后的现象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1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电路故障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灯泡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L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不亮，熔断器保险丝熔断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电路发生</a:t>
                      </a:r>
                      <a:r>
                        <a:rPr lang="zh-CN" altLang="zh-CN" sz="100" b="1" i="0" spc="-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 </a:t>
                      </a:r>
                      <a:r>
                        <a:rPr lang="zh-CN" altLang="zh-CN" sz="2800" b="1" i="0" u="sng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　</a:t>
                      </a:r>
                      <a:r>
                        <a:rPr lang="zh-CN" altLang="zh-CN" sz="2800" b="1" i="0" u="sng">
                          <a:solidFill>
                            <a:srgbClr val="FF0000">
                              <a:alpha val="0"/>
                            </a:srgb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短路　</a:t>
                      </a:r>
                      <a:r>
                        <a:rPr lang="zh-CN" altLang="zh-CN" sz="100" b="1" i="0" spc="-100">
                          <a:noFill/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⁠</a:t>
                      </a:r>
                      <a:r>
                        <a:rPr lang="zh-CN" altLang="zh-CN" sz="2800" b="1" i="0" u="none">
                          <a:solidFill>
                            <a:srgbClr val="FF0000">
                              <a:alpha val="0"/>
                            </a:srgbClr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 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9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灯泡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L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不亮，测电笔接触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b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、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c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、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e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点不发光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进户</a:t>
                      </a:r>
                      <a:r>
                        <a:rPr lang="zh-CN" altLang="zh-CN" sz="100" b="1" i="0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 </a:t>
                      </a:r>
                      <a:r>
                        <a:rPr lang="zh-CN" altLang="zh-CN" sz="2800" b="1" i="0" u="sng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　</a:t>
                      </a:r>
                      <a:r>
                        <a:rPr lang="zh-CN" altLang="zh-CN" sz="2800" b="1" i="0" u="sng">
                          <a:solidFill>
                            <a:srgbClr val="FF0000">
                              <a:alpha val="0"/>
                            </a:srgb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火线　</a:t>
                      </a:r>
                      <a:r>
                        <a:rPr lang="zh-CN" altLang="zh-CN" sz="100" b="1" i="0" spc="-100">
                          <a:noFill/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⁠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断路 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9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灯泡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L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不亮，测电笔与各点接触均发光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进户</a:t>
                      </a:r>
                      <a:r>
                        <a:rPr lang="zh-CN" altLang="zh-CN" sz="100" b="1" i="0" spc="-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 </a:t>
                      </a:r>
                      <a:r>
                        <a:rPr lang="zh-CN" altLang="zh-CN" sz="2800" b="1" i="0" u="sng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　</a:t>
                      </a:r>
                      <a:r>
                        <a:rPr lang="zh-CN" altLang="zh-CN" sz="2800" b="1" i="0" u="sng">
                          <a:solidFill>
                            <a:srgbClr val="FF0000">
                              <a:alpha val="0"/>
                            </a:srgb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零线　</a:t>
                      </a:r>
                      <a:r>
                        <a:rPr lang="zh-CN" altLang="zh-CN" sz="100" b="1" i="0" spc="-100">
                          <a:noFill/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⁠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楷体" panose="02010609060101010101" pitchFamily="24" charset="-122"/>
                        </a:rPr>
                        <a:t>断路 </a:t>
                      </a:r>
                    </a:p>
                  </a:txBody>
                  <a:tcPr anchor="ctr">
                    <a:lnL w="9522" cap="flat" cmpd="sng" algn="ctr">
                      <a:solidFill>
                        <a:srgbClr val="808080"/>
                      </a:solidFill>
                      <a:prstDash val="solid"/>
                      <a:round/>
                    </a:lnL>
                    <a:lnR w="9522" cap="flat" cmpd="sng" algn="ctr">
                      <a:solidFill>
                        <a:srgbClr val="808080"/>
                      </a:solidFill>
                      <a:prstDash val="solid"/>
                      <a:round/>
                    </a:lnR>
                    <a:lnT w="9522" cap="flat" cmpd="sng" algn="ctr">
                      <a:solidFill>
                        <a:srgbClr val="808080"/>
                      </a:solidFill>
                      <a:prstDash val="solid"/>
                      <a:round/>
                    </a:lnT>
                    <a:lnB w="9522" cap="flat" cmpd="sng" algn="ctr">
                      <a:solidFill>
                        <a:srgbClr val="808080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yt_shape_1697009046261">
            <a:extLst>
              <a:ext uri="{FF2B5EF4-FFF2-40B4-BE49-F238E27FC236}">
                <a16:creationId xmlns:a16="http://schemas.microsoft.com/office/drawing/2014/main" id="{199DB6B5-D4CB-4AE6-9A48-144C56BB6E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2" y="2421592"/>
            <a:ext cx="1675914" cy="10579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086AC38-1519-C6DF-F1EE-983013B21145}"/>
              </a:ext>
            </a:extLst>
          </p:cNvPr>
          <p:cNvSpPr txBox="1"/>
          <p:nvPr/>
        </p:nvSpPr>
        <p:spPr>
          <a:xfrm>
            <a:off x="9713892" y="2173987"/>
            <a:ext cx="13357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短路　</a:t>
            </a:r>
            <a:r>
              <a:rPr sz="100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 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F43EAF-A2FF-5431-5D66-B826D4E97EE8}"/>
              </a:ext>
            </a:extLst>
          </p:cNvPr>
          <p:cNvSpPr txBox="1"/>
          <p:nvPr/>
        </p:nvSpPr>
        <p:spPr>
          <a:xfrm>
            <a:off x="9066192" y="3037968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火线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1AAA82-87A2-3A2E-73C3-81A52ADE3BF1}"/>
              </a:ext>
            </a:extLst>
          </p:cNvPr>
          <p:cNvSpPr txBox="1"/>
          <p:nvPr/>
        </p:nvSpPr>
        <p:spPr>
          <a:xfrm>
            <a:off x="8993802" y="4261740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零线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13C3E09-AF2A-842B-C41E-0C526C0429E1}"/>
              </a:ext>
            </a:extLst>
          </p:cNvPr>
          <p:cNvGrpSpPr/>
          <p:nvPr/>
        </p:nvGrpSpPr>
        <p:grpSpPr>
          <a:xfrm>
            <a:off x="461275" y="403992"/>
            <a:ext cx="9065792" cy="500380"/>
            <a:chOff x="492" y="2679"/>
            <a:chExt cx="14277" cy="788"/>
          </a:xfrm>
        </p:grpSpPr>
        <p:pic>
          <p:nvPicPr>
            <p:cNvPr id="9" name="C_4#5cf387645?vbadefaultcenterpage=1&amp;parentnodeid=22ef5cb3a&amp;vbahtmlprocessed=1" descr="preencoded.png">
              <a:extLst>
                <a:ext uri="{FF2B5EF4-FFF2-40B4-BE49-F238E27FC236}">
                  <a16:creationId xmlns:a16="http://schemas.microsoft.com/office/drawing/2014/main" id="{78F225DC-012A-1AA1-8E1C-1A7B0949865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21266"/>
            <a:stretch>
              <a:fillRect/>
            </a:stretch>
          </p:blipFill>
          <p:spPr>
            <a:xfrm>
              <a:off x="2230" y="2679"/>
              <a:ext cx="11338" cy="734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1BC019F-820E-9B50-8F45-31CAAA767256}"/>
                </a:ext>
              </a:extLst>
            </p:cNvPr>
            <p:cNvGrpSpPr/>
            <p:nvPr/>
          </p:nvGrpSpPr>
          <p:grpSpPr>
            <a:xfrm>
              <a:off x="492" y="2683"/>
              <a:ext cx="14277" cy="784"/>
              <a:chOff x="-1" y="10934"/>
              <a:chExt cx="14277" cy="784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0C155605-4E4C-07A7-EE04-77E0B3651921}"/>
                  </a:ext>
                </a:extLst>
              </p:cNvPr>
              <p:cNvGrpSpPr/>
              <p:nvPr/>
            </p:nvGrpSpPr>
            <p:grpSpPr>
              <a:xfrm>
                <a:off x="-1" y="10934"/>
                <a:ext cx="14277" cy="784"/>
                <a:chOff x="-1" y="10934"/>
                <a:chExt cx="14277" cy="784"/>
              </a:xfrm>
            </p:grpSpPr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68DA3ACA-6053-C540-FEE8-84C60A785DE3}"/>
                    </a:ext>
                  </a:extLst>
                </p:cNvPr>
                <p:cNvGrpSpPr/>
                <p:nvPr/>
              </p:nvGrpSpPr>
              <p:grpSpPr>
                <a:xfrm>
                  <a:off x="-1" y="10934"/>
                  <a:ext cx="14277" cy="784"/>
                  <a:chOff x="539595" y="-214330"/>
                  <a:chExt cx="9065792" cy="497876"/>
                </a:xfrm>
              </p:grpSpPr>
              <p:pic>
                <p:nvPicPr>
                  <p:cNvPr id="15" name="C_4#5cf387645?vbadefaultcenterpage=1&amp;parentnodeid=22ef5cb3a&amp;vbahtmlprocessed=1" descr="preencoded.png">
                    <a:extLst>
                      <a:ext uri="{FF2B5EF4-FFF2-40B4-BE49-F238E27FC236}">
                        <a16:creationId xmlns:a16="http://schemas.microsoft.com/office/drawing/2014/main" id="{AC7F5060-60F9-16BA-A520-AD9622F0E4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r="87935"/>
                  <a:stretch>
                    <a:fillRect/>
                  </a:stretch>
                </p:blipFill>
                <p:spPr>
                  <a:xfrm>
                    <a:off x="539595" y="-182544"/>
                    <a:ext cx="1103225" cy="466090"/>
                  </a:xfrm>
                  <a:prstGeom prst="rect">
                    <a:avLst/>
                  </a:prstGeom>
                </p:spPr>
              </p:pic>
              <p:sp>
                <p:nvSpPr>
                  <p:cNvPr id="16" name="C_4_BD#5cf387645?vbadefaultcenterpage=1&amp;parentnodeid=22ef5cb3a&amp;vbahtmlprocessed=1">
                    <a:extLst>
                      <a:ext uri="{FF2B5EF4-FFF2-40B4-BE49-F238E27FC236}">
                        <a16:creationId xmlns:a16="http://schemas.microsoft.com/office/drawing/2014/main" id="{58F41F73-D9AF-805A-AC45-6C7C07A65B6A}"/>
                      </a:ext>
                    </a:extLst>
                  </p:cNvPr>
                  <p:cNvSpPr/>
                  <p:nvPr/>
                </p:nvSpPr>
                <p:spPr>
                  <a:xfrm>
                    <a:off x="1787267" y="-214330"/>
                    <a:ext cx="7818120" cy="42045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/>
                  <a:lstStyle/>
                  <a:p>
                    <a:pPr algn="l" eaLnBrk="1" latinLnBrk="0" hangingPunct="0">
                      <a:lnSpc>
                        <a:spcPct val="130000"/>
                      </a:lnSpc>
                      <a:buClrTx/>
                      <a:buSzTx/>
                    </a:pPr>
                    <a:r>
                      <a:rPr lang="zh-CN" altLang="zh-CN" sz="2800" b="1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rPr>
                      <a:t>家庭电路故障分析 </a:t>
                    </a:r>
                    <a:endParaRPr lang="zh-CN" altLang="zh-CN" sz="2800" b="1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黑体" panose="02010609060101010101" charset="-122"/>
                    </a:endParaRPr>
                  </a:p>
                </p:txBody>
              </p:sp>
            </p:grpSp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E63E587C-2D0F-3712-14DA-CA5B794CA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" y="11070"/>
                  <a:ext cx="1692" cy="515"/>
                </a:xfrm>
                <a:prstGeom prst="rect">
                  <a:avLst/>
                </a:prstGeom>
              </p:spPr>
            </p:pic>
          </p:grpSp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0002F08-8692-2553-2C7D-8756F4AB9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ADEE">
                      <a:alpha val="100000"/>
                    </a:srgbClr>
                  </a:clrFrom>
                  <a:clrTo>
                    <a:srgbClr val="00ADEE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3" y="11082"/>
                <a:ext cx="1490" cy="4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16253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47">
            <a:extLst>
              <a:ext uri="{FF2B5EF4-FFF2-40B4-BE49-F238E27FC236}">
                <a16:creationId xmlns:a16="http://schemas.microsoft.com/office/drawing/2014/main" id="{C7D198A7-EC9C-E8D1-6D77-A91989831E2F}"/>
              </a:ext>
            </a:extLst>
          </p:cNvPr>
          <p:cNvSpPr txBox="1"/>
          <p:nvPr/>
        </p:nvSpPr>
        <p:spPr>
          <a:xfrm>
            <a:off x="946830" y="1151559"/>
            <a:ext cx="8489504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[2023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8]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下列做法符合安全用电的是（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C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4248">
            <a:extLst>
              <a:ext uri="{FF2B5EF4-FFF2-40B4-BE49-F238E27FC236}">
                <a16:creationId xmlns:a16="http://schemas.microsoft.com/office/drawing/2014/main" id="{CE4331D4-CBEC-5092-F6D7-3B314887D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960663"/>
              </p:ext>
            </p:extLst>
          </p:nvPr>
        </p:nvGraphicFramePr>
        <p:xfrm>
          <a:off x="1020403" y="2166017"/>
          <a:ext cx="6256338" cy="2218944"/>
        </p:xfrm>
        <a:graphic>
          <a:graphicData uri="http://schemas.openxmlformats.org/drawingml/2006/table">
            <a:tbl>
              <a:tblPr/>
              <a:tblGrid>
                <a:gridCol w="625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4355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家庭电路使用绝缘皮破损的电线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用湿抹布擦拭正在工作的用电器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发现有人触电时，应立即切断电源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家用电器的金属外壳未接地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A052B826-E9B3-3F8F-F1F1-42902F54E773}"/>
              </a:ext>
            </a:extLst>
          </p:cNvPr>
          <p:cNvSpPr txBox="1"/>
          <p:nvPr/>
        </p:nvSpPr>
        <p:spPr>
          <a:xfrm>
            <a:off x="7776174" y="1151559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C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5142ED7-B040-9BA6-8D07-E4E7C20537CB}"/>
              </a:ext>
            </a:extLst>
          </p:cNvPr>
          <p:cNvGrpSpPr/>
          <p:nvPr/>
        </p:nvGrpSpPr>
        <p:grpSpPr>
          <a:xfrm>
            <a:off x="488159" y="336927"/>
            <a:ext cx="8375904" cy="566992"/>
            <a:chOff x="1884168" y="-288232"/>
            <a:chExt cx="8375904" cy="566992"/>
          </a:xfrm>
        </p:grpSpPr>
        <p:sp>
          <p:nvSpPr>
            <p:cNvPr id="7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0215357E-E5F1-09CF-B956-FF17B756CF52}"/>
                </a:ext>
              </a:extLst>
            </p:cNvPr>
            <p:cNvSpPr/>
            <p:nvPr/>
          </p:nvSpPr>
          <p:spPr>
            <a:xfrm>
              <a:off x="1884168" y="-288232"/>
              <a:ext cx="557784" cy="56699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latinLnBrk="1">
                <a:lnSpc>
                  <a:spcPct val="110000"/>
                </a:lnSpc>
              </a:pPr>
              <a:r>
                <a:rPr lang="en-US" altLang="zh-CN" sz="3500" b="1" i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pitchFamily="34" charset="-120"/>
                </a:rPr>
                <a:t>1</a:t>
              </a:r>
              <a:r>
                <a:rPr lang="zh-CN" altLang="en-US" sz="3500" b="1" i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pitchFamily="34" charset="-120"/>
                </a:rPr>
                <a:t>、</a:t>
              </a:r>
              <a:endParaRPr lang="en-US" altLang="zh-CN" sz="350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8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E9A9FF0F-B990-FEE8-1777-2C1E782492FA}"/>
                </a:ext>
              </a:extLst>
            </p:cNvPr>
            <p:cNvSpPr/>
            <p:nvPr/>
          </p:nvSpPr>
          <p:spPr>
            <a:xfrm>
              <a:off x="2441952" y="-214965"/>
              <a:ext cx="7818120" cy="42045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l" eaLnBrk="1" latinLnBrk="0" hangingPunct="0">
                <a:lnSpc>
                  <a:spcPct val="130000"/>
                </a:lnSpc>
                <a:buClrTx/>
                <a:buSzTx/>
              </a:pPr>
              <a:r>
                <a:rPr lang="zh-CN" altLang="zh-CN" sz="2800" b="1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charset="-122"/>
                  <a:sym typeface="+mn-ea"/>
                </a:rPr>
                <a:t>家庭电路及安全用电原则</a:t>
              </a:r>
              <a:endParaRPr lang="zh-CN" altLang="zh-CN" sz="280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985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50">
            <a:extLst>
              <a:ext uri="{FF2B5EF4-FFF2-40B4-BE49-F238E27FC236}">
                <a16:creationId xmlns:a16="http://schemas.microsoft.com/office/drawing/2014/main" id="{8C27E545-3A1E-AF3B-16C5-64357CE40923}"/>
              </a:ext>
            </a:extLst>
          </p:cNvPr>
          <p:cNvSpPr txBox="1"/>
          <p:nvPr/>
        </p:nvSpPr>
        <p:spPr>
          <a:xfrm>
            <a:off x="324000" y="972245"/>
            <a:ext cx="11362085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[2022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6]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关于家庭电路和安全用电，下列说法正确的是（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4251">
            <a:extLst>
              <a:ext uri="{FF2B5EF4-FFF2-40B4-BE49-F238E27FC236}">
                <a16:creationId xmlns:a16="http://schemas.microsoft.com/office/drawing/2014/main" id="{211BA2D4-C7F4-30FE-AABA-2E99F9942F7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6148312"/>
              </p:ext>
            </p:extLst>
          </p:nvPr>
        </p:nvGraphicFramePr>
        <p:xfrm>
          <a:off x="323850" y="1524000"/>
          <a:ext cx="7323455" cy="2748280"/>
        </p:xfrm>
        <a:graphic>
          <a:graphicData uri="http://schemas.openxmlformats.org/drawingml/2006/table">
            <a:tbl>
              <a:tblPr/>
              <a:tblGrid>
                <a:gridCol w="7323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07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家庭电路中各用电器是并联的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07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用电器的开关要连接在零线和用电器之间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07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更换灯泡无需断开电源开关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07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我国家庭电路的电压是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380 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V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2B15ED4E-F2DF-1172-3B4C-98358FCF6121}"/>
              </a:ext>
            </a:extLst>
          </p:cNvPr>
          <p:cNvSpPr txBox="1"/>
          <p:nvPr/>
        </p:nvSpPr>
        <p:spPr>
          <a:xfrm>
            <a:off x="9872019" y="925439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065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56">
            <a:extLst>
              <a:ext uri="{FF2B5EF4-FFF2-40B4-BE49-F238E27FC236}">
                <a16:creationId xmlns:a16="http://schemas.microsoft.com/office/drawing/2014/main" id="{244D3BCF-F9F1-E9E6-DCF1-20826C430645}"/>
              </a:ext>
            </a:extLst>
          </p:cNvPr>
          <p:cNvSpPr txBox="1"/>
          <p:nvPr/>
        </p:nvSpPr>
        <p:spPr>
          <a:xfrm>
            <a:off x="264381" y="4446198"/>
            <a:ext cx="11924914" cy="10654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[2020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11]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一节干电池的电压是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</a:t>
            </a:r>
            <a:r>
              <a:rPr sz="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；家庭电路中电冰箱、电视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12_c5e75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机、电灯等用电器的连接方式是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联。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60F703-57E6-AEAF-0117-A55DE8CBAE1C}"/>
              </a:ext>
            </a:extLst>
          </p:cNvPr>
          <p:cNvSpPr txBox="1"/>
          <p:nvPr/>
        </p:nvSpPr>
        <p:spPr>
          <a:xfrm>
            <a:off x="5482462" y="4393042"/>
            <a:ext cx="9801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1.5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1A9B98-C6F8-CAE3-4843-655ECD224CFC}"/>
              </a:ext>
            </a:extLst>
          </p:cNvPr>
          <p:cNvSpPr txBox="1"/>
          <p:nvPr/>
        </p:nvSpPr>
        <p:spPr>
          <a:xfrm>
            <a:off x="5375655" y="4943968"/>
            <a:ext cx="8912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并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yt_shape_14253">
            <a:extLst>
              <a:ext uri="{FF2B5EF4-FFF2-40B4-BE49-F238E27FC236}">
                <a16:creationId xmlns:a16="http://schemas.microsoft.com/office/drawing/2014/main" id="{E78711E0-1B36-90DE-4881-F247645781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4310" y="1196667"/>
            <a:ext cx="10643939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[2018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7]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关于家庭电路和安全用电的说法正确的是（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6" name="yt_table_14254">
            <a:extLst>
              <a:ext uri="{FF2B5EF4-FFF2-40B4-BE49-F238E27FC236}">
                <a16:creationId xmlns:a16="http://schemas.microsoft.com/office/drawing/2014/main" id="{AE098F58-C3AA-1A13-8375-A396BD6B8E1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8659446"/>
              </p:ext>
            </p:extLst>
          </p:nvPr>
        </p:nvGraphicFramePr>
        <p:xfrm>
          <a:off x="407670" y="1784350"/>
          <a:ext cx="8054975" cy="2616200"/>
        </p:xfrm>
        <a:graphic>
          <a:graphicData uri="http://schemas.openxmlformats.org/drawingml/2006/table">
            <a:tbl>
              <a:tblPr/>
              <a:tblGrid>
                <a:gridCol w="805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405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检查和维修电路时，必须首先切断电源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使用测电笔时手不能接触笔上任何金属体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只有大功率用电器才需使用三孔插座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家庭电路中，电能表是用来测量电功率的仪表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E06F3DD-4C98-8978-DEE0-045A92D925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20179" y="1196851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7724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7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59">
            <a:extLst>
              <a:ext uri="{FF2B5EF4-FFF2-40B4-BE49-F238E27FC236}">
                <a16:creationId xmlns:a16="http://schemas.microsoft.com/office/drawing/2014/main" id="{A7929DA3-60A8-A161-E25D-2CC03A8A0BE1}"/>
              </a:ext>
            </a:extLst>
          </p:cNvPr>
          <p:cNvSpPr txBox="1"/>
          <p:nvPr/>
        </p:nvSpPr>
        <p:spPr>
          <a:xfrm>
            <a:off x="411630" y="2045267"/>
            <a:ext cx="11362085" cy="50090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[2019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8]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如图是小轩家的部分电路。下列说法正确的是（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D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4263_skip">
            <a:extLst>
              <a:ext uri="{FF2B5EF4-FFF2-40B4-BE49-F238E27FC236}">
                <a16:creationId xmlns:a16="http://schemas.microsoft.com/office/drawing/2014/main" id="{5C781938-5C3D-E7CD-186D-460D15B23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439701"/>
              </p:ext>
            </p:extLst>
          </p:nvPr>
        </p:nvGraphicFramePr>
        <p:xfrm>
          <a:off x="411630" y="2596961"/>
          <a:ext cx="8230934" cy="2773680"/>
        </p:xfrm>
        <a:graphic>
          <a:graphicData uri="http://schemas.openxmlformats.org/drawingml/2006/table">
            <a:tbl>
              <a:tblPr/>
              <a:tblGrid>
                <a:gridCol w="8230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若熔断器熔丝熔断了，可以用铜丝代替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若导线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cd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间断路，仍然可以安全地使用三孔插座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若闭合开关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S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，灯泡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不发光。用测电笔检测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e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点，</a:t>
                      </a:r>
                      <a:b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  <a:sym typeface="_⨹_2_047ee"/>
                        </a:rPr>
                      </a:b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  <a:sym typeface="_⨹_2_047ee"/>
                        </a:rPr>
                        <a:t>   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氖管不发光，则说明灯丝一定断了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若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ab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间断路，灯泡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仍能正常工作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yt_shape_14260_skip">
            <a:extLst>
              <a:ext uri="{FF2B5EF4-FFF2-40B4-BE49-F238E27FC236}">
                <a16:creationId xmlns:a16="http://schemas.microsoft.com/office/drawing/2014/main" id="{779D44A6-36F8-833E-BF42-D8EABB271BB9}"/>
              </a:ext>
            </a:extLst>
          </p:cNvPr>
          <p:cNvGrpSpPr/>
          <p:nvPr/>
        </p:nvGrpSpPr>
        <p:grpSpPr>
          <a:xfrm>
            <a:off x="8759825" y="2997200"/>
            <a:ext cx="2834005" cy="2520315"/>
            <a:chOff x="0" y="0"/>
            <a:chExt cx="3681095" cy="2750185"/>
          </a:xfrm>
        </p:grpSpPr>
        <p:pic>
          <p:nvPicPr>
            <p:cNvPr id="5" name="yt_image_14260">
              <a:extLst>
                <a:ext uri="{FF2B5EF4-FFF2-40B4-BE49-F238E27FC236}">
                  <a16:creationId xmlns:a16="http://schemas.microsoft.com/office/drawing/2014/main" id="{FA808D1D-0FF9-3B3B-0FDD-9FE4C591B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0" y="0"/>
              <a:ext cx="3681095" cy="2306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yt_shape_14262">
              <a:extLst>
                <a:ext uri="{FF2B5EF4-FFF2-40B4-BE49-F238E27FC236}">
                  <a16:creationId xmlns:a16="http://schemas.microsoft.com/office/drawing/2014/main" id="{00D5A827-41A2-423B-EA5E-342B73D56FED}"/>
                </a:ext>
              </a:extLst>
            </p:cNvPr>
            <p:cNvSpPr txBox="1"/>
            <p:nvPr/>
          </p:nvSpPr>
          <p:spPr>
            <a:xfrm>
              <a:off x="686506" y="2342515"/>
              <a:ext cx="2193573" cy="40767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 eaLnBrk="1" latinLnBrk="0" hangingPunct="0">
                <a:lnSpc>
                  <a:spcPct val="130000"/>
                </a:lnSpc>
              </a:pP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第</a:t>
              </a:r>
              <a:r>
                <a:rPr lang="en-US" altLang="zh-CN" sz="2800" b="0" i="0" u="none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5</a:t>
              </a: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题图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1D6B721-5442-4D38-78D4-2FCF7F73D631}"/>
              </a:ext>
            </a:extLst>
          </p:cNvPr>
          <p:cNvSpPr txBox="1"/>
          <p:nvPr/>
        </p:nvSpPr>
        <p:spPr>
          <a:xfrm>
            <a:off x="9959649" y="1998461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D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3DB66C8-0752-172B-8053-C283D5573484}"/>
              </a:ext>
            </a:extLst>
          </p:cNvPr>
          <p:cNvGrpSpPr/>
          <p:nvPr/>
        </p:nvGrpSpPr>
        <p:grpSpPr>
          <a:xfrm>
            <a:off x="411630" y="558031"/>
            <a:ext cx="9720072" cy="566992"/>
            <a:chOff x="540000" y="-230216"/>
            <a:chExt cx="9720072" cy="566992"/>
          </a:xfrm>
        </p:grpSpPr>
        <p:pic>
          <p:nvPicPr>
            <p:cNvPr id="9" name="C_4#5cf387645?vbadefaultcenterpage=1&amp;parentnodeid=22ef5cb3a&amp;vbahtmlprocessed=1" descr="preencoded.png">
              <a:extLst>
                <a:ext uri="{FF2B5EF4-FFF2-40B4-BE49-F238E27FC236}">
                  <a16:creationId xmlns:a16="http://schemas.microsoft.com/office/drawing/2014/main" id="{860AEC56-DFCC-DD27-D497-D7BE904DB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00" y="-182048"/>
              <a:ext cx="9144000" cy="466344"/>
            </a:xfrm>
            <a:prstGeom prst="rect">
              <a:avLst/>
            </a:prstGeom>
          </p:spPr>
        </p:pic>
        <p:sp>
          <p:nvSpPr>
            <p:cNvPr id="10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A6E77A17-75B1-EC74-4B98-FE9F6B9CD372}"/>
                </a:ext>
              </a:extLst>
            </p:cNvPr>
            <p:cNvSpPr/>
            <p:nvPr/>
          </p:nvSpPr>
          <p:spPr>
            <a:xfrm>
              <a:off x="1628136" y="-230216"/>
              <a:ext cx="557784" cy="56699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latinLnBrk="1">
                <a:lnSpc>
                  <a:spcPct val="110000"/>
                </a:lnSpc>
              </a:pPr>
              <a:r>
                <a:rPr lang="en-US" altLang="zh-CN" sz="3500" b="1" i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pitchFamily="34" charset="-120"/>
                </a:rPr>
                <a:t>2</a:t>
              </a:r>
              <a:endParaRPr lang="en-US" altLang="zh-CN" sz="350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11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662B4203-F004-3C71-41EA-08CE400B83FD}"/>
                </a:ext>
              </a:extLst>
            </p:cNvPr>
            <p:cNvSpPr/>
            <p:nvPr/>
          </p:nvSpPr>
          <p:spPr>
            <a:xfrm>
              <a:off x="2441952" y="-214965"/>
              <a:ext cx="7818120" cy="42045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l" eaLnBrk="1" latinLnBrk="0" hangingPunct="0">
                <a:lnSpc>
                  <a:spcPct val="130000"/>
                </a:lnSpc>
                <a:buClrTx/>
                <a:buSzTx/>
              </a:pPr>
              <a:r>
                <a:rPr lang="zh-CN" altLang="zh-CN" sz="2800" b="1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charset="-122"/>
                  <a:sym typeface="+mn-ea"/>
                </a:rPr>
                <a:t>家庭电路故障分析</a:t>
              </a:r>
              <a:endParaRPr lang="zh-CN" altLang="zh-CN" sz="280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17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65">
            <a:extLst>
              <a:ext uri="{FF2B5EF4-FFF2-40B4-BE49-F238E27FC236}">
                <a16:creationId xmlns:a16="http://schemas.microsoft.com/office/drawing/2014/main" id="{CA44C442-C849-6922-4ECD-7115D9F0B1A8}"/>
              </a:ext>
            </a:extLst>
          </p:cNvPr>
          <p:cNvSpPr txBox="1"/>
          <p:nvPr/>
        </p:nvSpPr>
        <p:spPr>
          <a:xfrm>
            <a:off x="323850" y="1205865"/>
            <a:ext cx="11588750" cy="21812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just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6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[2023</a:t>
            </a:r>
            <a:r>
              <a:rPr lang="zh-CN" altLang="zh-CN" sz="20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武汉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小强同学放学回家后，打开电灯，接入电热水壶，两者均正常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27_51b09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工作，接着启动微波炉加热食品时，发现微波炉不工作，电热水壶突然停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32_bcdf0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止工作，但是电灯仍然正常发光，如图所示。他对故障做了下列四种判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31_27e1c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断，其中正确的是（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4269_skip">
            <a:extLst>
              <a:ext uri="{FF2B5EF4-FFF2-40B4-BE49-F238E27FC236}">
                <a16:creationId xmlns:a16="http://schemas.microsoft.com/office/drawing/2014/main" id="{4D2550CB-99D1-330F-57F6-F688BBC4D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884054"/>
              </p:ext>
            </p:extLst>
          </p:nvPr>
        </p:nvGraphicFramePr>
        <p:xfrm>
          <a:off x="324000" y="3437946"/>
          <a:ext cx="5189538" cy="2218944"/>
        </p:xfrm>
        <a:graphic>
          <a:graphicData uri="http://schemas.openxmlformats.org/drawingml/2006/table">
            <a:tbl>
              <a:tblPr/>
              <a:tblGrid>
                <a:gridCol w="518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零线上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ab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间断路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零线上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bc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间断路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微波炉所在支路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be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间短路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电热水壶所在支路</a:t>
                      </a:r>
                      <a:r>
                        <a:rPr lang="en-US" altLang="zh-CN" sz="2800" b="0" i="1" u="none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cd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间短路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yt_shape_14266_skip">
            <a:extLst>
              <a:ext uri="{FF2B5EF4-FFF2-40B4-BE49-F238E27FC236}">
                <a16:creationId xmlns:a16="http://schemas.microsoft.com/office/drawing/2014/main" id="{3821CB3F-BAFC-5CA5-CA45-BC6949603449}"/>
              </a:ext>
            </a:extLst>
          </p:cNvPr>
          <p:cNvGrpSpPr/>
          <p:nvPr/>
        </p:nvGrpSpPr>
        <p:grpSpPr>
          <a:xfrm>
            <a:off x="6167755" y="3213100"/>
            <a:ext cx="5011420" cy="2576829"/>
            <a:chOff x="0" y="0"/>
            <a:chExt cx="5664835" cy="2869480"/>
          </a:xfrm>
        </p:grpSpPr>
        <p:pic>
          <p:nvPicPr>
            <p:cNvPr id="5" name="yt_image_14266">
              <a:extLst>
                <a:ext uri="{FF2B5EF4-FFF2-40B4-BE49-F238E27FC236}">
                  <a16:creationId xmlns:a16="http://schemas.microsoft.com/office/drawing/2014/main" id="{7FD32235-BE21-BDD6-C233-F8E4E5575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0" y="0"/>
              <a:ext cx="5664835" cy="2179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yt_shape_14268">
              <a:extLst>
                <a:ext uri="{FF2B5EF4-FFF2-40B4-BE49-F238E27FC236}">
                  <a16:creationId xmlns:a16="http://schemas.microsoft.com/office/drawing/2014/main" id="{61D56A5D-2EDF-A3C2-6374-06E8646F5E6F}"/>
                </a:ext>
              </a:extLst>
            </p:cNvPr>
            <p:cNvSpPr txBox="1"/>
            <p:nvPr/>
          </p:nvSpPr>
          <p:spPr>
            <a:xfrm>
              <a:off x="2210090" y="2215397"/>
              <a:ext cx="2535968" cy="65408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 eaLnBrk="1" latinLnBrk="0" hangingPunct="0">
                <a:lnSpc>
                  <a:spcPct val="130000"/>
                </a:lnSpc>
              </a:pP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第</a:t>
              </a:r>
              <a:r>
                <a:rPr lang="en-US" altLang="zh-CN" sz="2800" b="0" i="0" u="none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6</a:t>
              </a: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题图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804E604-98CD-1FCA-19BD-55B745860975}"/>
              </a:ext>
            </a:extLst>
          </p:cNvPr>
          <p:cNvSpPr txBox="1"/>
          <p:nvPr/>
        </p:nvSpPr>
        <p:spPr>
          <a:xfrm>
            <a:off x="3790060" y="2823194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3931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73">
            <a:extLst>
              <a:ext uri="{FF2B5EF4-FFF2-40B4-BE49-F238E27FC236}">
                <a16:creationId xmlns:a16="http://schemas.microsoft.com/office/drawing/2014/main" id="{9A7B9E4D-A437-75D9-67A3-5988012ABE88}"/>
              </a:ext>
            </a:extLst>
          </p:cNvPr>
          <p:cNvSpPr txBox="1"/>
          <p:nvPr/>
        </p:nvSpPr>
        <p:spPr>
          <a:xfrm>
            <a:off x="611020" y="1738950"/>
            <a:ext cx="10025180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7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[2020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17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如图，将灯泡及开关正确连入家庭电路。</a:t>
            </a:r>
          </a:p>
        </p:txBody>
      </p:sp>
      <p:sp>
        <p:nvSpPr>
          <p:cNvPr id="3" name="yt_shape_14277">
            <a:extLst>
              <a:ext uri="{FF2B5EF4-FFF2-40B4-BE49-F238E27FC236}">
                <a16:creationId xmlns:a16="http://schemas.microsoft.com/office/drawing/2014/main" id="{634699A8-44EA-CC47-6761-7F25A37A3ED1}"/>
              </a:ext>
            </a:extLst>
          </p:cNvPr>
          <p:cNvSpPr txBox="1"/>
          <p:nvPr/>
        </p:nvSpPr>
        <p:spPr>
          <a:xfrm>
            <a:off x="324000" y="5784762"/>
            <a:ext cx="65" cy="32265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endParaRPr/>
          </a:p>
        </p:txBody>
      </p:sp>
      <p:pic>
        <p:nvPicPr>
          <p:cNvPr id="4" name="yt_image_14274">
            <a:extLst>
              <a:ext uri="{FF2B5EF4-FFF2-40B4-BE49-F238E27FC236}">
                <a16:creationId xmlns:a16="http://schemas.microsoft.com/office/drawing/2014/main" id="{6609401F-6175-45BA-590C-8A16D09D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3745" y="2636520"/>
            <a:ext cx="3150235" cy="296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7F4B5FD-6C7F-1BE7-4189-C2567377EFA0}"/>
              </a:ext>
            </a:extLst>
          </p:cNvPr>
          <p:cNvGrpSpPr/>
          <p:nvPr/>
        </p:nvGrpSpPr>
        <p:grpSpPr>
          <a:xfrm>
            <a:off x="599845" y="1111838"/>
            <a:ext cx="9720072" cy="566992"/>
            <a:chOff x="540000" y="-230216"/>
            <a:chExt cx="9720072" cy="566992"/>
          </a:xfrm>
        </p:grpSpPr>
        <p:pic>
          <p:nvPicPr>
            <p:cNvPr id="6" name="C_4#5cf387645?vbadefaultcenterpage=1&amp;parentnodeid=22ef5cb3a&amp;vbahtmlprocessed=1" descr="preencoded.png">
              <a:extLst>
                <a:ext uri="{FF2B5EF4-FFF2-40B4-BE49-F238E27FC236}">
                  <a16:creationId xmlns:a16="http://schemas.microsoft.com/office/drawing/2014/main" id="{F1670E3D-D9B6-EBC2-8B59-4600326B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00" y="-182048"/>
              <a:ext cx="9144000" cy="466344"/>
            </a:xfrm>
            <a:prstGeom prst="rect">
              <a:avLst/>
            </a:prstGeom>
          </p:spPr>
        </p:pic>
        <p:sp>
          <p:nvSpPr>
            <p:cNvPr id="7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6931B3CC-8849-27EA-9DB2-7DB1301F7E7F}"/>
                </a:ext>
              </a:extLst>
            </p:cNvPr>
            <p:cNvSpPr/>
            <p:nvPr/>
          </p:nvSpPr>
          <p:spPr>
            <a:xfrm>
              <a:off x="1628136" y="-230216"/>
              <a:ext cx="557784" cy="566992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 latinLnBrk="1">
                <a:lnSpc>
                  <a:spcPct val="110000"/>
                </a:lnSpc>
              </a:pPr>
              <a:r>
                <a:rPr lang="en-US" altLang="zh-CN" sz="3500" b="1" i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pitchFamily="34" charset="-120"/>
                </a:rPr>
                <a:t>3</a:t>
              </a:r>
              <a:endParaRPr lang="en-US" altLang="zh-CN" sz="350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8" name="C_4_BD#5cf387645?vbadefaultcenterpage=1&amp;parentnodeid=22ef5cb3a&amp;vbahtmlprocessed=1">
              <a:extLst>
                <a:ext uri="{FF2B5EF4-FFF2-40B4-BE49-F238E27FC236}">
                  <a16:creationId xmlns:a16="http://schemas.microsoft.com/office/drawing/2014/main" id="{6BDA4663-134C-E1A9-2D39-179D0252A833}"/>
                </a:ext>
              </a:extLst>
            </p:cNvPr>
            <p:cNvSpPr/>
            <p:nvPr/>
          </p:nvSpPr>
          <p:spPr>
            <a:xfrm>
              <a:off x="2441952" y="-214965"/>
              <a:ext cx="7818120" cy="42045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l" eaLnBrk="1" latinLnBrk="0" hangingPunct="0">
                <a:lnSpc>
                  <a:spcPct val="130000"/>
                </a:lnSpc>
                <a:buClrTx/>
                <a:buSzTx/>
              </a:pPr>
              <a:r>
                <a:rPr lang="zh-CN" altLang="zh-CN" sz="2800" b="1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黑体" panose="02010609060101010101" charset="-122"/>
                  <a:sym typeface="+mn-ea"/>
                </a:rPr>
                <a:t>家庭电路作图</a:t>
              </a:r>
              <a:endParaRPr lang="zh-CN" altLang="zh-CN" sz="280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9421345-40AD-CD1C-8265-3B0E7DC50CF4}"/>
              </a:ext>
            </a:extLst>
          </p:cNvPr>
          <p:cNvGrpSpPr/>
          <p:nvPr/>
        </p:nvGrpSpPr>
        <p:grpSpPr>
          <a:xfrm>
            <a:off x="2847340" y="2512060"/>
            <a:ext cx="3210560" cy="3536315"/>
            <a:chOff x="4484" y="4366"/>
            <a:chExt cx="5056" cy="5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EC45FA0-8220-092F-D168-8BA80BAC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>
                    <a:alpha val="100000"/>
                  </a:srgbClr>
                </a:clrFrom>
                <a:clrTo>
                  <a:srgbClr val="FCFCF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4" y="4366"/>
              <a:ext cx="5056" cy="5056"/>
            </a:xfrm>
            <a:prstGeom prst="rect">
              <a:avLst/>
            </a:prstGeom>
          </p:spPr>
        </p:pic>
        <p:sp>
          <p:nvSpPr>
            <p:cNvPr id="11" name="yt_shape_14276">
              <a:extLst>
                <a:ext uri="{FF2B5EF4-FFF2-40B4-BE49-F238E27FC236}">
                  <a16:creationId xmlns:a16="http://schemas.microsoft.com/office/drawing/2014/main" id="{BA42C576-A834-1BC4-6324-FC248F0DA98B}"/>
                </a:ext>
              </a:extLst>
            </p:cNvPr>
            <p:cNvSpPr txBox="1"/>
            <p:nvPr/>
          </p:nvSpPr>
          <p:spPr>
            <a:xfrm>
              <a:off x="5744" y="9368"/>
              <a:ext cx="2016" cy="5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 eaLnBrk="1" latinLnBrk="0" hangingPunct="0">
                <a:lnSpc>
                  <a:spcPct val="130000"/>
                </a:lnSpc>
              </a:pP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第</a:t>
              </a:r>
              <a:r>
                <a:rPr lang="en-US" altLang="zh-CN" sz="2800" b="0" i="0" u="none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7</a:t>
              </a: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题图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708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4278">
            <a:extLst>
              <a:ext uri="{FF2B5EF4-FFF2-40B4-BE49-F238E27FC236}">
                <a16:creationId xmlns:a16="http://schemas.microsoft.com/office/drawing/2014/main" id="{6DDD5587-AD79-9166-16EA-3BF7678812A0}"/>
              </a:ext>
            </a:extLst>
          </p:cNvPr>
          <p:cNvSpPr txBox="1"/>
          <p:nvPr/>
        </p:nvSpPr>
        <p:spPr>
          <a:xfrm>
            <a:off x="324071" y="1068879"/>
            <a:ext cx="11924914" cy="10654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8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[2023</a:t>
            </a:r>
            <a:r>
              <a:rPr lang="zh-CN" altLang="zh-CN" sz="20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铁一中三模</a:t>
            </a:r>
            <a:r>
              <a:rPr lang="en-US" altLang="zh-CN" sz="2000" b="0" i="0" u="none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用笔画线代替导线，将如图中的插座和控制插座的开关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24_6ef95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正确接入家庭电路中。</a:t>
            </a:r>
          </a:p>
        </p:txBody>
      </p:sp>
      <p:sp>
        <p:nvSpPr>
          <p:cNvPr id="3" name="yt_shape_14284">
            <a:extLst>
              <a:ext uri="{FF2B5EF4-FFF2-40B4-BE49-F238E27FC236}">
                <a16:creationId xmlns:a16="http://schemas.microsoft.com/office/drawing/2014/main" id="{17852E89-D220-E65E-2457-BDDEA2AD4EE7}"/>
              </a:ext>
            </a:extLst>
          </p:cNvPr>
          <p:cNvSpPr txBox="1"/>
          <p:nvPr/>
        </p:nvSpPr>
        <p:spPr>
          <a:xfrm>
            <a:off x="324000" y="4678878"/>
            <a:ext cx="65" cy="32265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endParaRPr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9335407-3E0C-7AB7-0C55-121F7EA0D386}"/>
              </a:ext>
            </a:extLst>
          </p:cNvPr>
          <p:cNvGrpSpPr/>
          <p:nvPr/>
        </p:nvGrpSpPr>
        <p:grpSpPr>
          <a:xfrm>
            <a:off x="2712085" y="2268220"/>
            <a:ext cx="3053080" cy="2719705"/>
            <a:chOff x="12548" y="4606"/>
            <a:chExt cx="4808" cy="4283"/>
          </a:xfrm>
        </p:grpSpPr>
        <p:pic>
          <p:nvPicPr>
            <p:cNvPr id="5" name="yt_image_14279">
              <a:extLst>
                <a:ext uri="{FF2B5EF4-FFF2-40B4-BE49-F238E27FC236}">
                  <a16:creationId xmlns:a16="http://schemas.microsoft.com/office/drawing/2014/main" id="{A3FF90EE-D825-5682-C9E1-18A0EA4EA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548" y="4606"/>
              <a:ext cx="4809" cy="3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yt_shape_14283">
              <a:extLst>
                <a:ext uri="{FF2B5EF4-FFF2-40B4-BE49-F238E27FC236}">
                  <a16:creationId xmlns:a16="http://schemas.microsoft.com/office/drawing/2014/main" id="{20C7BCDA-568B-DC03-9BBD-BDFBC5DB1853}"/>
                </a:ext>
              </a:extLst>
            </p:cNvPr>
            <p:cNvSpPr txBox="1"/>
            <p:nvPr/>
          </p:nvSpPr>
          <p:spPr>
            <a:xfrm>
              <a:off x="13681" y="8323"/>
              <a:ext cx="2016" cy="5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 eaLnBrk="1" latinLnBrk="0" hangingPunct="0">
                <a:lnSpc>
                  <a:spcPct val="130000"/>
                </a:lnSpc>
              </a:pP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第</a:t>
              </a:r>
              <a:r>
                <a:rPr lang="en-US" altLang="zh-CN" sz="2800" b="0" i="0" u="none">
                  <a:solidFill>
                    <a:srgbClr val="00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8</a:t>
              </a:r>
              <a:r>
                <a:rPr lang="zh-CN" altLang="zh-CN" sz="2800" b="0" i="0" u="non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宋体" panose="02010600030101010101" pitchFamily="2" charset="-122"/>
                </a:rPr>
                <a:t>题图</a:t>
              </a:r>
            </a:p>
          </p:txBody>
        </p:sp>
      </p:grpSp>
      <p:pic>
        <p:nvPicPr>
          <p:cNvPr id="7" name="yt_image_14281">
            <a:extLst>
              <a:ext uri="{FF2B5EF4-FFF2-40B4-BE49-F238E27FC236}">
                <a16:creationId xmlns:a16="http://schemas.microsoft.com/office/drawing/2014/main" id="{E53AACEB-CC26-F34E-A01F-49169EF8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9840" y="2519712"/>
            <a:ext cx="3211703" cy="24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68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947" y="743874"/>
            <a:ext cx="9990517" cy="556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288539" y="1699990"/>
            <a:ext cx="1622427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67">
                <a:latin typeface="Times New Roman" panose="02020603050405020304" pitchFamily="18" charset="0"/>
                <a:ea typeface="楷体" panose="02010609060101010101" pitchFamily="49" charset="-122"/>
              </a:rPr>
              <a:t>电能表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57905" y="1392805"/>
            <a:ext cx="1724025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67">
                <a:latin typeface="Times New Roman" panose="02020603050405020304" pitchFamily="18" charset="0"/>
                <a:ea typeface="楷体" panose="02010609060101010101" pitchFamily="49" charset="-122"/>
              </a:rPr>
              <a:t>总开关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557906" y="4912856"/>
            <a:ext cx="1724025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67">
                <a:latin typeface="Times New Roman" panose="02020603050405020304" pitchFamily="18" charset="0"/>
                <a:ea typeface="楷体" panose="02010609060101010101" pitchFamily="49" charset="-122"/>
              </a:rPr>
              <a:t>保险盒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45467" y="2688274"/>
            <a:ext cx="1168757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67">
                <a:latin typeface="Times New Roman" panose="02020603050405020304" pitchFamily="18" charset="0"/>
                <a:ea typeface="楷体" panose="02010609060101010101" pitchFamily="49" charset="-122"/>
              </a:rPr>
              <a:t>零线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19517" y="883818"/>
            <a:ext cx="1724025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667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火线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64610" y="5810886"/>
            <a:ext cx="1724025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2667">
                <a:latin typeface="Times New Roman" panose="02020603050405020304" pitchFamily="18" charset="0"/>
                <a:ea typeface="楷体" panose="02010609060101010101" pitchFamily="49" charset="-122"/>
              </a:rPr>
              <a:t>接地线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825683" y="5738062"/>
            <a:ext cx="272669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只接在火线上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937986" y="3601445"/>
            <a:ext cx="1430253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接在灯泡与火线之间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72578" y="5810886"/>
            <a:ext cx="2211071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左零右火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697292" y="5605029"/>
            <a:ext cx="375285" cy="266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8933751" y="5549784"/>
            <a:ext cx="532765" cy="3765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4208061" y="5334001"/>
            <a:ext cx="0" cy="3819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4">
            <a:extLst>
              <a:ext uri="{FF2B5EF4-FFF2-40B4-BE49-F238E27FC236}">
                <a16:creationId xmlns:a16="http://schemas.microsoft.com/office/drawing/2014/main" id="{5CFCDEE5-66BA-9314-B601-81B357687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98" y="77025"/>
            <a:ext cx="395748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一、家庭电路的组成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/>
          <p:nvPr/>
        </p:nvGrpSpPr>
        <p:grpSpPr>
          <a:xfrm>
            <a:off x="2411927" y="1692911"/>
            <a:ext cx="7127875" cy="2312988"/>
            <a:chOff x="703" y="880"/>
            <a:chExt cx="4490" cy="1457"/>
          </a:xfrm>
        </p:grpSpPr>
        <p:sp>
          <p:nvSpPr>
            <p:cNvPr id="20486" name="Text Box 36"/>
            <p:cNvSpPr txBox="1"/>
            <p:nvPr/>
          </p:nvSpPr>
          <p:spPr>
            <a:xfrm>
              <a:off x="4309" y="880"/>
              <a:ext cx="72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火线</a:t>
              </a:r>
            </a:p>
          </p:txBody>
        </p:sp>
        <p:sp>
          <p:nvSpPr>
            <p:cNvPr id="20487" name="Text Box 37"/>
            <p:cNvSpPr txBox="1"/>
            <p:nvPr/>
          </p:nvSpPr>
          <p:spPr>
            <a:xfrm>
              <a:off x="4286" y="1288"/>
              <a:ext cx="77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零线</a:t>
              </a:r>
            </a:p>
          </p:txBody>
        </p:sp>
        <p:sp>
          <p:nvSpPr>
            <p:cNvPr id="20488" name="Text Box 38"/>
            <p:cNvSpPr txBox="1"/>
            <p:nvPr/>
          </p:nvSpPr>
          <p:spPr>
            <a:xfrm>
              <a:off x="4241" y="1969"/>
              <a:ext cx="95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大地</a:t>
              </a:r>
            </a:p>
          </p:txBody>
        </p:sp>
        <p:sp>
          <p:nvSpPr>
            <p:cNvPr id="20489" name="Text Box 17"/>
            <p:cNvSpPr txBox="1"/>
            <p:nvPr/>
          </p:nvSpPr>
          <p:spPr>
            <a:xfrm>
              <a:off x="3265" y="1786"/>
              <a:ext cx="102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0 V</a:t>
              </a:r>
            </a:p>
          </p:txBody>
        </p:sp>
        <p:sp>
          <p:nvSpPr>
            <p:cNvPr id="20490" name="Text Box 18"/>
            <p:cNvSpPr txBox="1"/>
            <p:nvPr/>
          </p:nvSpPr>
          <p:spPr>
            <a:xfrm>
              <a:off x="2196" y="1606"/>
              <a:ext cx="92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220 V</a:t>
              </a:r>
            </a:p>
          </p:txBody>
        </p:sp>
        <p:sp>
          <p:nvSpPr>
            <p:cNvPr id="20491" name="Line 21"/>
            <p:cNvSpPr/>
            <p:nvPr/>
          </p:nvSpPr>
          <p:spPr>
            <a:xfrm>
              <a:off x="793" y="1039"/>
              <a:ext cx="3516" cy="1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2" name="Line 22"/>
            <p:cNvSpPr/>
            <p:nvPr/>
          </p:nvSpPr>
          <p:spPr>
            <a:xfrm flipV="1">
              <a:off x="816" y="1470"/>
              <a:ext cx="3493" cy="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3" name="Line 39"/>
            <p:cNvSpPr/>
            <p:nvPr/>
          </p:nvSpPr>
          <p:spPr>
            <a:xfrm flipH="1">
              <a:off x="1066" y="1039"/>
              <a:ext cx="0" cy="431"/>
            </a:xfrm>
            <a:prstGeom prst="line">
              <a:avLst/>
            </a:prstGeom>
            <a:ln w="19050" cap="flat" cmpd="sng">
              <a:solidFill>
                <a:srgbClr val="0000CC"/>
              </a:solidFill>
              <a:prstDash val="solid"/>
              <a:headEnd type="triangle" w="med" len="lg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4" name="Line 40"/>
            <p:cNvSpPr/>
            <p:nvPr/>
          </p:nvSpPr>
          <p:spPr>
            <a:xfrm flipH="1">
              <a:off x="2177" y="1039"/>
              <a:ext cx="0" cy="1157"/>
            </a:xfrm>
            <a:prstGeom prst="line">
              <a:avLst/>
            </a:prstGeom>
            <a:ln w="19050" cap="flat" cmpd="sng">
              <a:solidFill>
                <a:srgbClr val="0000CC"/>
              </a:solidFill>
              <a:prstDash val="solid"/>
              <a:headEnd type="triangle" w="med" len="lg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5" name="Line 41"/>
            <p:cNvSpPr/>
            <p:nvPr/>
          </p:nvSpPr>
          <p:spPr>
            <a:xfrm flipH="1">
              <a:off x="3402" y="1470"/>
              <a:ext cx="0" cy="726"/>
            </a:xfrm>
            <a:prstGeom prst="line">
              <a:avLst/>
            </a:prstGeom>
            <a:ln w="19050" cap="flat" cmpd="sng">
              <a:solidFill>
                <a:srgbClr val="0000CC"/>
              </a:solidFill>
              <a:prstDash val="solid"/>
              <a:headEnd type="triangle" w="med" len="lg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6" name="Text Box 42"/>
            <p:cNvSpPr txBox="1"/>
            <p:nvPr/>
          </p:nvSpPr>
          <p:spPr>
            <a:xfrm>
              <a:off x="1066" y="1107"/>
              <a:ext cx="76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0000FF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220 V</a:t>
              </a:r>
            </a:p>
          </p:txBody>
        </p:sp>
        <p:grpSp>
          <p:nvGrpSpPr>
            <p:cNvPr id="20497" name="Group 20"/>
            <p:cNvGrpSpPr/>
            <p:nvPr/>
          </p:nvGrpSpPr>
          <p:grpSpPr>
            <a:xfrm>
              <a:off x="703" y="2173"/>
              <a:ext cx="3742" cy="68"/>
              <a:chOff x="0" y="0"/>
              <a:chExt cx="2925" cy="68"/>
            </a:xfrm>
          </p:grpSpPr>
          <p:sp>
            <p:nvSpPr>
              <p:cNvPr id="20498" name="Rectangle 21" descr="宽上对角线"/>
              <p:cNvSpPr/>
              <p:nvPr/>
            </p:nvSpPr>
            <p:spPr>
              <a:xfrm>
                <a:off x="0" y="0"/>
                <a:ext cx="2925" cy="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zh-CN" sz="32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99" name="Line 22"/>
              <p:cNvSpPr/>
              <p:nvPr/>
            </p:nvSpPr>
            <p:spPr>
              <a:xfrm>
                <a:off x="22" y="0"/>
                <a:ext cx="2903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60433" name="Rectangle 23"/>
          <p:cNvSpPr/>
          <p:nvPr/>
        </p:nvSpPr>
        <p:spPr>
          <a:xfrm>
            <a:off x="306797" y="4244577"/>
            <a:ext cx="11342371" cy="59221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进户的两条输电线中，一条叫做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端线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，俗称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火线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，另一条叫做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零线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60437" name="Rectangle 23"/>
          <p:cNvSpPr/>
          <p:nvPr/>
        </p:nvSpPr>
        <p:spPr>
          <a:xfrm>
            <a:off x="1053980" y="5075468"/>
            <a:ext cx="7045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990033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零线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在入户前已经与大地相连。</a:t>
            </a:r>
          </a:p>
        </p:txBody>
      </p:sp>
      <p:sp>
        <p:nvSpPr>
          <p:cNvPr id="2" name="圆角矩形 11">
            <a:extLst>
              <a:ext uri="{FF2B5EF4-FFF2-40B4-BE49-F238E27FC236}">
                <a16:creationId xmlns:a16="http://schemas.microsoft.com/office/drawing/2014/main" id="{07134902-D57F-0DC7-70B5-634964844D8C}"/>
              </a:ext>
            </a:extLst>
          </p:cNvPr>
          <p:cNvSpPr/>
          <p:nvPr/>
        </p:nvSpPr>
        <p:spPr>
          <a:xfrm>
            <a:off x="306797" y="146687"/>
            <a:ext cx="2681393" cy="64939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、进户线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1374D0-8E50-38D2-A8C4-8CC832040053}"/>
              </a:ext>
            </a:extLst>
          </p:cNvPr>
          <p:cNvSpPr txBox="1"/>
          <p:nvPr/>
        </p:nvSpPr>
        <p:spPr>
          <a:xfrm>
            <a:off x="736600" y="1048493"/>
            <a:ext cx="256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、作用：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7997BE-F06E-EF36-3C87-D8992A332515}"/>
              </a:ext>
            </a:extLst>
          </p:cNvPr>
          <p:cNvSpPr txBox="1"/>
          <p:nvPr/>
        </p:nvSpPr>
        <p:spPr>
          <a:xfrm>
            <a:off x="2739156" y="1062836"/>
            <a:ext cx="335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提供电能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12030D-F235-2B34-C3BD-9B343560698A}"/>
              </a:ext>
            </a:extLst>
          </p:cNvPr>
          <p:cNvSpPr txBox="1"/>
          <p:nvPr/>
        </p:nvSpPr>
        <p:spPr>
          <a:xfrm>
            <a:off x="736600" y="2345087"/>
            <a:ext cx="256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、定义：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3" grpId="0"/>
      <p:bldP spid="6043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5"/>
          <a:stretch>
            <a:fillRect/>
          </a:stretch>
        </p:blipFill>
        <p:spPr>
          <a:xfrm>
            <a:off x="1457697" y="2874784"/>
            <a:ext cx="9486900" cy="1476928"/>
          </a:xfrm>
          <a:prstGeom prst="rect">
            <a:avLst/>
          </a:prstGeom>
        </p:spPr>
      </p:pic>
      <p:sp>
        <p:nvSpPr>
          <p:cNvPr id="11266" name="Text Box 2"/>
          <p:cNvSpPr txBox="1"/>
          <p:nvPr/>
        </p:nvSpPr>
        <p:spPr>
          <a:xfrm>
            <a:off x="423639" y="314244"/>
            <a:ext cx="206811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、试电笔</a:t>
            </a:r>
          </a:p>
        </p:txBody>
      </p:sp>
      <p:sp>
        <p:nvSpPr>
          <p:cNvPr id="11267" name="Text Box 3"/>
          <p:cNvSpPr txBox="1"/>
          <p:nvPr/>
        </p:nvSpPr>
        <p:spPr>
          <a:xfrm>
            <a:off x="791490" y="975469"/>
            <a:ext cx="22717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）作用：</a:t>
            </a:r>
            <a:endParaRPr lang="zh-CN" altLang="en-US" sz="32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749" name="Text Box 3"/>
          <p:cNvSpPr txBox="1"/>
          <p:nvPr/>
        </p:nvSpPr>
        <p:spPr>
          <a:xfrm>
            <a:off x="795660" y="1698996"/>
            <a:ext cx="22675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）构造：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29356" y="5324902"/>
            <a:ext cx="6618797" cy="9131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667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阻值很大，使用试电笔时尽管电流通过人体，也不会造成伤害。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611452" y="3094886"/>
            <a:ext cx="7701280" cy="1621156"/>
            <a:chOff x="4146" y="5399"/>
            <a:chExt cx="12128" cy="2553"/>
          </a:xfrm>
        </p:grpSpPr>
        <p:grpSp>
          <p:nvGrpSpPr>
            <p:cNvPr id="31750" name="Group 6"/>
            <p:cNvGrpSpPr/>
            <p:nvPr/>
          </p:nvGrpSpPr>
          <p:grpSpPr>
            <a:xfrm>
              <a:off x="4146" y="5399"/>
              <a:ext cx="12128" cy="2553"/>
              <a:chOff x="458" y="311"/>
              <a:chExt cx="3314" cy="889"/>
            </a:xfrm>
          </p:grpSpPr>
          <p:sp>
            <p:nvSpPr>
              <p:cNvPr id="11280" name="Line 13"/>
              <p:cNvSpPr/>
              <p:nvPr/>
            </p:nvSpPr>
            <p:spPr>
              <a:xfrm>
                <a:off x="789" y="311"/>
                <a:ext cx="207" cy="32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1282" name="Line 15"/>
              <p:cNvSpPr/>
              <p:nvPr/>
            </p:nvSpPr>
            <p:spPr>
              <a:xfrm flipH="1">
                <a:off x="3534" y="748"/>
                <a:ext cx="238" cy="399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1281" name="Line 14"/>
              <p:cNvSpPr/>
              <p:nvPr/>
            </p:nvSpPr>
            <p:spPr>
              <a:xfrm flipH="1">
                <a:off x="458" y="950"/>
                <a:ext cx="114" cy="25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9" name="Line 14"/>
            <p:cNvSpPr/>
            <p:nvPr/>
          </p:nvSpPr>
          <p:spPr>
            <a:xfrm flipH="1">
              <a:off x="9507" y="6460"/>
              <a:ext cx="295" cy="989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710450" y="1614197"/>
            <a:ext cx="5846996" cy="13236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    当试电笔两端电压达到一定值时，氖气会导电。电流从一个电极流到另一个电极时氖气会发出</a:t>
            </a:r>
            <a:r>
              <a:rPr lang="zh-CN" altLang="en-US" sz="2667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红光</a:t>
            </a:r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6031531" flipH="1">
            <a:off x="4782315" y="1975295"/>
            <a:ext cx="857016" cy="8571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0800000" flipH="1">
            <a:off x="6275695" y="4749836"/>
            <a:ext cx="574995" cy="5750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3136EA8-9471-361B-5C71-FCB1C65727BF}"/>
              </a:ext>
            </a:extLst>
          </p:cNvPr>
          <p:cNvSpPr txBox="1"/>
          <p:nvPr/>
        </p:nvSpPr>
        <p:spPr>
          <a:xfrm>
            <a:off x="1570467" y="4621517"/>
            <a:ext cx="3267503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笔尾金属体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F9FA62-1247-4AC0-F20D-B321EC4A39C4}"/>
              </a:ext>
            </a:extLst>
          </p:cNvPr>
          <p:cNvSpPr txBox="1"/>
          <p:nvPr/>
        </p:nvSpPr>
        <p:spPr>
          <a:xfrm>
            <a:off x="3076687" y="996692"/>
            <a:ext cx="6124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辨别火线和零线。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6C2CF44A-153A-A40E-1104-34AD9F2BA7ED}"/>
              </a:ext>
            </a:extLst>
          </p:cNvPr>
          <p:cNvSpPr txBox="1"/>
          <p:nvPr/>
        </p:nvSpPr>
        <p:spPr>
          <a:xfrm>
            <a:off x="2611452" y="2621677"/>
            <a:ext cx="1443123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弹簧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818908A-E02D-E898-1A11-62A5CBEF5DF6}"/>
              </a:ext>
            </a:extLst>
          </p:cNvPr>
          <p:cNvSpPr txBox="1"/>
          <p:nvPr/>
        </p:nvSpPr>
        <p:spPr>
          <a:xfrm>
            <a:off x="3982535" y="2636282"/>
            <a:ext cx="1080599" cy="5027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氖管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C642539-F822-3CF6-C95B-A5204B875F2C}"/>
              </a:ext>
            </a:extLst>
          </p:cNvPr>
          <p:cNvSpPr txBox="1"/>
          <p:nvPr/>
        </p:nvSpPr>
        <p:spPr>
          <a:xfrm>
            <a:off x="5481431" y="4448852"/>
            <a:ext cx="1387349" cy="50276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电阻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3BF41CB-ABB9-8283-4B62-11B393F3C12F}"/>
              </a:ext>
            </a:extLst>
          </p:cNvPr>
          <p:cNvSpPr txBox="1"/>
          <p:nvPr/>
        </p:nvSpPr>
        <p:spPr>
          <a:xfrm>
            <a:off x="8137612" y="4676829"/>
            <a:ext cx="3241797" cy="5027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667" b="1">
                <a:latin typeface="Times New Roman" panose="02020603050405020304" pitchFamily="18" charset="0"/>
                <a:ea typeface="楷体" panose="02010609060101010101" pitchFamily="49" charset="-122"/>
              </a:rPr>
              <a:t>笔尖金属体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3" grpId="0" animBg="1"/>
      <p:bldP spid="13" grpId="0" animBg="1"/>
      <p:bldP spid="2" grpId="0"/>
      <p:bldP spid="6" grpId="0"/>
      <p:bldP spid="7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225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67" y="982415"/>
            <a:ext cx="4204436" cy="2496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22531"/>
          <p:cNvSpPr txBox="1"/>
          <p:nvPr/>
        </p:nvSpPr>
        <p:spPr>
          <a:xfrm>
            <a:off x="570263" y="1417320"/>
            <a:ext cx="6124643" cy="2062103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    用手接触笔尾的金属体、笔尖金属体接触被测电路。若氖管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发光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，则接触的是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火线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，否则为零线。</a:t>
            </a:r>
            <a:endParaRPr lang="zh-CN" altLang="en-US" sz="3200" b="1">
              <a:solidFill>
                <a:srgbClr val="3333CC"/>
              </a:solidFill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pic>
        <p:nvPicPr>
          <p:cNvPr id="22534" name="图片 225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69" y="3596418"/>
            <a:ext cx="4204436" cy="2595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文本框 22534"/>
          <p:cNvSpPr txBox="1"/>
          <p:nvPr/>
        </p:nvSpPr>
        <p:spPr>
          <a:xfrm>
            <a:off x="7647389" y="4717415"/>
            <a:ext cx="1873251" cy="5847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错误</a:t>
            </a:r>
          </a:p>
        </p:txBody>
      </p:sp>
      <p:sp>
        <p:nvSpPr>
          <p:cNvPr id="22536" name="文本框 22535"/>
          <p:cNvSpPr txBox="1"/>
          <p:nvPr/>
        </p:nvSpPr>
        <p:spPr>
          <a:xfrm>
            <a:off x="570263" y="3478020"/>
            <a:ext cx="6088596" cy="1131464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手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不接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触笔尾金属体，笔尖金属体触火线时，氖管也不会发光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  <a:endParaRPr lang="en-US" altLang="zh-CN" sz="3200" b="1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22537" name="文本框 22536"/>
          <p:cNvSpPr txBox="1"/>
          <p:nvPr/>
        </p:nvSpPr>
        <p:spPr>
          <a:xfrm>
            <a:off x="570263" y="5301297"/>
            <a:ext cx="6124643" cy="1131464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200" b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绝对不能用手接触笔尖金属体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  <a:r>
              <a:rPr lang="zh-CN" altLang="en-US" sz="3200" b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否则，会引起触电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  <a:endParaRPr lang="en-US" altLang="zh-CN" sz="3200" b="1">
              <a:solidFill>
                <a:srgbClr val="FF0066"/>
              </a:solidFill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19" name="Text Box 3"/>
          <p:cNvSpPr txBox="1"/>
          <p:nvPr/>
        </p:nvSpPr>
        <p:spPr>
          <a:xfrm>
            <a:off x="302897" y="743455"/>
            <a:ext cx="566476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）试电笔的使用：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225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5" grpId="0" animBg="1"/>
      <p:bldP spid="22536" grpId="0"/>
      <p:bldP spid="2253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>
            <a:extLst>
              <a:ext uri="{FF2B5EF4-FFF2-40B4-BE49-F238E27FC236}">
                <a16:creationId xmlns:a16="http://schemas.microsoft.com/office/drawing/2014/main" id="{33DADDF1-DF81-E78E-8837-389B0DC8C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97" y="1202129"/>
            <a:ext cx="6489691" cy="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1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测量总电路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消耗电能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的多少</a:t>
            </a:r>
          </a:p>
        </p:txBody>
      </p:sp>
      <p:sp>
        <p:nvSpPr>
          <p:cNvPr id="6" name="圆角矩形 11">
            <a:extLst>
              <a:ext uri="{FF2B5EF4-FFF2-40B4-BE49-F238E27FC236}">
                <a16:creationId xmlns:a16="http://schemas.microsoft.com/office/drawing/2014/main" id="{56888FBC-E563-E834-D96F-3CB25E50AE5A}"/>
              </a:ext>
            </a:extLst>
          </p:cNvPr>
          <p:cNvSpPr/>
          <p:nvPr/>
        </p:nvSpPr>
        <p:spPr>
          <a:xfrm>
            <a:off x="419099" y="242705"/>
            <a:ext cx="2681393" cy="649393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电能表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4A89FD-32F3-60FB-D729-9DBBC23B8407}"/>
              </a:ext>
            </a:extLst>
          </p:cNvPr>
          <p:cNvSpPr txBox="1"/>
          <p:nvPr/>
        </p:nvSpPr>
        <p:spPr>
          <a:xfrm>
            <a:off x="8051936" y="2499956"/>
            <a:ext cx="1976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进户线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6E9238D-3CA9-26CA-7A8A-AFC15AD27671}"/>
              </a:ext>
            </a:extLst>
          </p:cNvPr>
          <p:cNvSpPr txBox="1"/>
          <p:nvPr/>
        </p:nvSpPr>
        <p:spPr>
          <a:xfrm>
            <a:off x="10115562" y="2531455"/>
            <a:ext cx="194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总开关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C1747AA-9C1E-9476-1221-824F29C15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925" y="0"/>
            <a:ext cx="2376947" cy="3116230"/>
          </a:xfrm>
          <a:prstGeom prst="rect">
            <a:avLst/>
          </a:prstGeom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AE27A71C-1155-C53A-48DA-2AFDBE315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97" y="2008018"/>
            <a:ext cx="7488322" cy="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1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串联在干路中，在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总开关之前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51D4DEAF-DFF2-F67D-C42A-992DA981A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58" y="1202129"/>
            <a:ext cx="1207839" cy="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1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作用：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60687F6D-9EB5-6B9E-B274-B5D49E33E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58" y="2055279"/>
            <a:ext cx="1276665" cy="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1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连接：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8CB04BA-C8BF-35B8-AA53-B4D83CB4D73E}"/>
              </a:ext>
            </a:extLst>
          </p:cNvPr>
          <p:cNvGrpSpPr/>
          <p:nvPr/>
        </p:nvGrpSpPr>
        <p:grpSpPr>
          <a:xfrm>
            <a:off x="324575" y="3016712"/>
            <a:ext cx="4916411" cy="584964"/>
            <a:chOff x="552" y="1031"/>
            <a:chExt cx="4691" cy="427"/>
          </a:xfrm>
        </p:grpSpPr>
        <p:sp>
          <p:nvSpPr>
            <p:cNvPr id="12" name="圆角矩形 39">
              <a:extLst>
                <a:ext uri="{FF2B5EF4-FFF2-40B4-BE49-F238E27FC236}">
                  <a16:creationId xmlns:a16="http://schemas.microsoft.com/office/drawing/2014/main" id="{5FBC18DF-10C2-9C3F-7FD1-98F296B6E439}"/>
                </a:ext>
              </a:extLst>
            </p:cNvPr>
            <p:cNvSpPr/>
            <p:nvPr/>
          </p:nvSpPr>
          <p:spPr>
            <a:xfrm>
              <a:off x="634" y="1066"/>
              <a:ext cx="4609" cy="3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99FF"/>
                </a:gs>
                <a:gs pos="50000">
                  <a:schemeClr val="bg1"/>
                </a:gs>
                <a:gs pos="100000">
                  <a:srgbClr val="9999FF"/>
                </a:gs>
              </a:gsLst>
              <a:lin ang="5400000" scaled="1"/>
            </a:gradFill>
            <a:ln w="28575" cap="flat" cmpd="sng">
              <a:solidFill>
                <a:srgbClr val="EAEAEA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sz="3200">
                <a:solidFill>
                  <a:srgbClr val="8E163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3316">
              <a:extLst>
                <a:ext uri="{FF2B5EF4-FFF2-40B4-BE49-F238E27FC236}">
                  <a16:creationId xmlns:a16="http://schemas.microsoft.com/office/drawing/2014/main" id="{BA9163A2-4998-3BA6-D044-5299A3F1D501}"/>
                </a:ext>
              </a:extLst>
            </p:cNvPr>
            <p:cNvSpPr txBox="1"/>
            <p:nvPr/>
          </p:nvSpPr>
          <p:spPr>
            <a:xfrm>
              <a:off x="552" y="1031"/>
              <a:ext cx="4600" cy="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、闸刀开关（总开关）</a:t>
              </a:r>
            </a:p>
          </p:txBody>
        </p:sp>
      </p:grpSp>
      <p:sp>
        <p:nvSpPr>
          <p:cNvPr id="14" name="Text Box 15">
            <a:extLst>
              <a:ext uri="{FF2B5EF4-FFF2-40B4-BE49-F238E27FC236}">
                <a16:creationId xmlns:a16="http://schemas.microsoft.com/office/drawing/2014/main" id="{1C8B868D-2817-E790-E46C-9E211D1A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90" y="5056513"/>
            <a:ext cx="6323984" cy="124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atinLnBrk="0">
              <a:lnSpc>
                <a:spcPct val="12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串联在干路中，接在电能表后面，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静触头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一定要在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上边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，切不可倒装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8172DCCB-EF8D-DFC5-1712-B429CF33C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1" y="3809919"/>
            <a:ext cx="1288903" cy="64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作用：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9DDBC3C4-EA01-CBFA-6066-E06A238DD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644" y="3773005"/>
            <a:ext cx="6135329" cy="124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2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接通和切断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整个电路，便于更换电器或维修设备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D127661A-E839-3001-6BC8-90DCE772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1" y="5047338"/>
            <a:ext cx="1218714" cy="64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latinLnBrk="0">
              <a:lnSpc>
                <a:spcPct val="120000"/>
              </a:lnSpc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连接：</a:t>
            </a:r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AC6CB02B-C234-6F97-69C8-A9F9754B0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484446"/>
              </p:ext>
            </p:extLst>
          </p:nvPr>
        </p:nvGraphicFramePr>
        <p:xfrm>
          <a:off x="8194823" y="3638007"/>
          <a:ext cx="1723575" cy="2837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828925" imgH="1990725" progId="PBrush">
                  <p:embed/>
                </p:oleObj>
              </mc:Choice>
              <mc:Fallback>
                <p:oleObj r:id="rId3" imgW="2828925" imgH="1990725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53" t="4182" r="13461" b="3423"/>
                      <a:stretch>
                        <a:fillRect/>
                      </a:stretch>
                    </p:blipFill>
                    <p:spPr>
                      <a:xfrm>
                        <a:off x="8194823" y="3638007"/>
                        <a:ext cx="1723575" cy="2837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2E131372-C38B-DF6D-24BB-08F25D91A65D}"/>
              </a:ext>
            </a:extLst>
          </p:cNvPr>
          <p:cNvGrpSpPr>
            <a:grpSpLocks noChangeAspect="1"/>
          </p:cNvGrpSpPr>
          <p:nvPr/>
        </p:nvGrpSpPr>
        <p:grpSpPr>
          <a:xfrm>
            <a:off x="10159510" y="3601676"/>
            <a:ext cx="1707915" cy="3072000"/>
            <a:chOff x="1905" y="0"/>
            <a:chExt cx="1612" cy="3175"/>
          </a:xfrm>
        </p:grpSpPr>
        <p:graphicFrame>
          <p:nvGraphicFramePr>
            <p:cNvPr id="21" name="对象 20">
              <a:extLst>
                <a:ext uri="{FF2B5EF4-FFF2-40B4-BE49-F238E27FC236}">
                  <a16:creationId xmlns:a16="http://schemas.microsoft.com/office/drawing/2014/main" id="{0EDBED61-656B-703C-DEFB-4D6BC12D53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5" y="0"/>
            <a:ext cx="1612" cy="29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2828925" imgH="1990725" progId="PBrush">
                    <p:embed/>
                  </p:oleObj>
                </mc:Choice>
                <mc:Fallback>
                  <p:oleObj r:id="rId5" imgW="2828925" imgH="1990725" progId="PBrush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4417" t="2933" r="46152" b="4671"/>
                        <a:stretch>
                          <a:fillRect/>
                        </a:stretch>
                      </p:blipFill>
                      <p:spPr>
                        <a:xfrm>
                          <a:off x="1905" y="0"/>
                          <a:ext cx="1612" cy="29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直接连接符 21">
              <a:extLst>
                <a:ext uri="{FF2B5EF4-FFF2-40B4-BE49-F238E27FC236}">
                  <a16:creationId xmlns:a16="http://schemas.microsoft.com/office/drawing/2014/main" id="{48DF4219-75DB-46F7-EF1B-6AA8E1461A9F}"/>
                </a:ext>
              </a:extLst>
            </p:cNvPr>
            <p:cNvSpPr/>
            <p:nvPr/>
          </p:nvSpPr>
          <p:spPr>
            <a:xfrm flipH="1" flipV="1">
              <a:off x="2450" y="2585"/>
              <a:ext cx="0" cy="59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" name="直接连接符 22">
              <a:extLst>
                <a:ext uri="{FF2B5EF4-FFF2-40B4-BE49-F238E27FC236}">
                  <a16:creationId xmlns:a16="http://schemas.microsoft.com/office/drawing/2014/main" id="{7E63C901-DB93-A3FF-0DB3-AA0B77927C5A}"/>
                </a:ext>
              </a:extLst>
            </p:cNvPr>
            <p:cNvSpPr/>
            <p:nvPr/>
          </p:nvSpPr>
          <p:spPr>
            <a:xfrm flipV="1">
              <a:off x="2948" y="2585"/>
              <a:ext cx="1" cy="59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D75AEAD-2D17-1447-EE80-9E062E057A21}"/>
              </a:ext>
            </a:extLst>
          </p:cNvPr>
          <p:cNvSpPr txBox="1"/>
          <p:nvPr/>
        </p:nvSpPr>
        <p:spPr>
          <a:xfrm>
            <a:off x="10479801" y="4160429"/>
            <a:ext cx="1259840" cy="17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10666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2820642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4" grpId="0"/>
      <p:bldP spid="15" grpId="0"/>
      <p:bldP spid="17" grpId="0"/>
      <p:bldP spid="1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/>
          <p:nvPr/>
        </p:nvSpPr>
        <p:spPr>
          <a:xfrm>
            <a:off x="9355775" y="6016626"/>
            <a:ext cx="2016125" cy="502766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667" b="1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空气开关</a:t>
            </a:r>
          </a:p>
        </p:txBody>
      </p:sp>
      <p:pic>
        <p:nvPicPr>
          <p:cNvPr id="33795" name="Picture 10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146" y="3545206"/>
            <a:ext cx="1876425" cy="2407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2"/>
          <p:cNvSpPr txBox="1"/>
          <p:nvPr/>
        </p:nvSpPr>
        <p:spPr>
          <a:xfrm>
            <a:off x="481746" y="3068499"/>
            <a:ext cx="4895181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                   现在新建居民楼中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电路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的保险装置一般采用空气开关，空气开关安装在电能表后，当电路中的电流过大时，空气开关自动断开，切断电路，俗称跳闸。</a:t>
            </a:r>
          </a:p>
        </p:txBody>
      </p:sp>
      <p:pic>
        <p:nvPicPr>
          <p:cNvPr id="33799" name="图片 337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35" y="3377081"/>
            <a:ext cx="3746947" cy="31971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Text Box 3"/>
          <p:cNvSpPr txBox="1"/>
          <p:nvPr/>
        </p:nvSpPr>
        <p:spPr>
          <a:xfrm>
            <a:off x="595882" y="1473140"/>
            <a:ext cx="1545833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保险丝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</a:p>
        </p:txBody>
      </p:sp>
      <p:grpSp>
        <p:nvGrpSpPr>
          <p:cNvPr id="34824" name="组合 34823"/>
          <p:cNvGrpSpPr/>
          <p:nvPr/>
        </p:nvGrpSpPr>
        <p:grpSpPr>
          <a:xfrm>
            <a:off x="8577582" y="470535"/>
            <a:ext cx="3203575" cy="2917436"/>
            <a:chOff x="2" y="-52"/>
            <a:chExt cx="2146" cy="2137"/>
          </a:xfrm>
        </p:grpSpPr>
        <p:pic>
          <p:nvPicPr>
            <p:cNvPr id="34825" name="Picture 8" descr="保险盒"/>
            <p:cNvPicPr/>
            <p:nvPr/>
          </p:nvPicPr>
          <p:blipFill>
            <a:blip r:embed="rId4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rcRect t="23195" r="51344" b="23045"/>
            <a:stretch>
              <a:fillRect/>
            </a:stretch>
          </p:blipFill>
          <p:spPr>
            <a:xfrm>
              <a:off x="2" y="-52"/>
              <a:ext cx="2008" cy="1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826" name="Text Box 9"/>
            <p:cNvSpPr txBox="1"/>
            <p:nvPr/>
          </p:nvSpPr>
          <p:spPr>
            <a:xfrm>
              <a:off x="2" y="1717"/>
              <a:ext cx="214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667" b="1">
                  <a:solidFill>
                    <a:schemeClr val="tx2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插入式保险盒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03444" y="3039759"/>
            <a:ext cx="223651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空气开关：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58519" y="2218596"/>
            <a:ext cx="38883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利用了电流的热效应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88227" y="-10908"/>
            <a:ext cx="2940997" cy="584964"/>
            <a:chOff x="634" y="1040"/>
            <a:chExt cx="4781" cy="427"/>
          </a:xfrm>
        </p:grpSpPr>
        <p:sp>
          <p:nvSpPr>
            <p:cNvPr id="23" name="圆角矩形 22"/>
            <p:cNvSpPr/>
            <p:nvPr/>
          </p:nvSpPr>
          <p:spPr>
            <a:xfrm>
              <a:off x="634" y="1066"/>
              <a:ext cx="4609" cy="3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99FF"/>
                </a:gs>
                <a:gs pos="50000">
                  <a:schemeClr val="bg1"/>
                </a:gs>
                <a:gs pos="100000">
                  <a:srgbClr val="9999FF"/>
                </a:gs>
              </a:gsLst>
              <a:lin ang="5400000" scaled="1"/>
            </a:gradFill>
            <a:ln w="28575" cap="flat" cmpd="sng">
              <a:solidFill>
                <a:srgbClr val="EAEAEA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sz="3200">
                <a:solidFill>
                  <a:srgbClr val="8E163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3316"/>
            <p:cNvSpPr txBox="1"/>
            <p:nvPr/>
          </p:nvSpPr>
          <p:spPr>
            <a:xfrm>
              <a:off x="815" y="1040"/>
              <a:ext cx="4600" cy="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zh-CN" altLang="en-US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、保险装置</a:t>
              </a:r>
            </a:p>
          </p:txBody>
        </p:sp>
      </p:grpSp>
      <p:sp>
        <p:nvSpPr>
          <p:cNvPr id="2" name="Rectangle 6">
            <a:extLst>
              <a:ext uri="{FF2B5EF4-FFF2-40B4-BE49-F238E27FC236}">
                <a16:creationId xmlns:a16="http://schemas.microsoft.com/office/drawing/2014/main" id="{C30822BE-AA4C-714B-14F8-CC887545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645" y="860636"/>
            <a:ext cx="1112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作用：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27CB0D63-9AD8-7AFF-1722-3A70CBF0261F}"/>
              </a:ext>
            </a:extLst>
          </p:cNvPr>
          <p:cNvSpPr/>
          <p:nvPr/>
        </p:nvSpPr>
        <p:spPr>
          <a:xfrm>
            <a:off x="2198396" y="1133101"/>
            <a:ext cx="361527" cy="1367367"/>
          </a:xfrm>
          <a:prstGeom prst="leftBrace">
            <a:avLst>
              <a:gd name="adj1" fmla="val 3770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1CD1EA-D61B-7D91-F4D7-9DB67227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415" y="1854192"/>
            <a:ext cx="1178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连接：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1897B6-9EB8-95A4-B28D-2301DC958694}"/>
              </a:ext>
            </a:extLst>
          </p:cNvPr>
          <p:cNvSpPr txBox="1"/>
          <p:nvPr/>
        </p:nvSpPr>
        <p:spPr>
          <a:xfrm>
            <a:off x="2936218" y="844279"/>
            <a:ext cx="5607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  电流过大时，保险丝熔化，切断电路，起到保护作用</a:t>
            </a:r>
            <a:endParaRPr lang="zh-CN" altLang="en-US" sz="320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0C4289-FC07-FB6B-2D88-CB7C5842570D}"/>
              </a:ext>
            </a:extLst>
          </p:cNvPr>
          <p:cNvSpPr txBox="1"/>
          <p:nvPr/>
        </p:nvSpPr>
        <p:spPr>
          <a:xfrm>
            <a:off x="3123761" y="1837711"/>
            <a:ext cx="54538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串联在干路中（火线上），连接在总开关之后</a:t>
            </a:r>
            <a:endParaRPr lang="zh-CN" altLang="en-US" sz="320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7" grpId="0"/>
      <p:bldP spid="34819" grpId="0"/>
      <p:bldP spid="4" grpId="0"/>
      <p:bldP spid="7" grpId="0" animBg="1"/>
      <p:bldP spid="2" grpId="0"/>
      <p:bldP spid="3" grpId="0" animBg="1"/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50178"/>
          <p:cNvSpPr/>
          <p:nvPr/>
        </p:nvSpPr>
        <p:spPr>
          <a:xfrm>
            <a:off x="4329524" y="403385"/>
            <a:ext cx="7772400" cy="4064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3200" b="1">
                <a:solidFill>
                  <a:schemeClr val="tx1"/>
                </a:solidFill>
                <a:ea typeface="楷体" panose="02010609060101010101" pitchFamily="49" charset="-122"/>
                <a:cs typeface="楷体" panose="02010609060101010101" charset="-122"/>
              </a:rPr>
              <a:t>用来接可移动的用电器，</a:t>
            </a:r>
            <a:r>
              <a:rPr lang="zh-CN" altLang="en-US" sz="3200" b="1">
                <a:solidFill>
                  <a:srgbClr val="FF0000"/>
                </a:solidFill>
                <a:ea typeface="楷体" panose="02010609060101010101" pitchFamily="49" charset="-122"/>
                <a:cs typeface="楷体" panose="02010609060101010101" charset="-122"/>
              </a:rPr>
              <a:t>并联</a:t>
            </a:r>
            <a:r>
              <a:rPr lang="zh-CN" altLang="en-US" sz="3200" b="1">
                <a:solidFill>
                  <a:schemeClr val="tx1"/>
                </a:solidFill>
                <a:ea typeface="楷体" panose="02010609060101010101" pitchFamily="49" charset="-122"/>
                <a:cs typeface="楷体" panose="02010609060101010101" charset="-122"/>
              </a:rPr>
              <a:t>在电路中。</a:t>
            </a:r>
            <a:endParaRPr lang="en-US" altLang="zh-CN" sz="3200" b="1">
              <a:solidFill>
                <a:schemeClr val="tx1"/>
              </a:solidFill>
              <a:ea typeface="楷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50180" name="矩形 50179"/>
          <p:cNvSpPr/>
          <p:nvPr/>
        </p:nvSpPr>
        <p:spPr>
          <a:xfrm>
            <a:off x="501385" y="972945"/>
            <a:ext cx="6068695" cy="68770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en-US" altLang="zh-CN" sz="3200" b="1">
                <a:solidFill>
                  <a:srgbClr val="0000FF"/>
                </a:solidFill>
                <a:ea typeface="楷体" panose="02010609060101010101" pitchFamily="49" charset="-122"/>
                <a:cs typeface="楷体" panose="02010609060101010101" charset="-122"/>
              </a:rPr>
              <a:t>(1)</a:t>
            </a:r>
            <a:r>
              <a:rPr lang="zh-CN" altLang="en-US" sz="3200" b="1">
                <a:solidFill>
                  <a:srgbClr val="0000FF"/>
                </a:solidFill>
                <a:ea typeface="楷体" panose="02010609060101010101" pitchFamily="49" charset="-122"/>
                <a:cs typeface="楷体" panose="02010609060101010101" charset="-122"/>
              </a:rPr>
              <a:t>分类：</a:t>
            </a:r>
            <a:r>
              <a:rPr lang="zh-CN" altLang="en-US" sz="3200" b="1">
                <a:solidFill>
                  <a:schemeClr val="tx1"/>
                </a:solidFill>
                <a:ea typeface="楷体" panose="02010609060101010101" pitchFamily="49" charset="-122"/>
                <a:cs typeface="楷体" panose="02010609060101010101" charset="-122"/>
              </a:rPr>
              <a:t>两孔插座和三孔插座。</a:t>
            </a:r>
          </a:p>
        </p:txBody>
      </p:sp>
      <p:pic>
        <p:nvPicPr>
          <p:cNvPr id="50181" name="图片 50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6" y="2077870"/>
            <a:ext cx="2444751" cy="266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图片 501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10" y="2097724"/>
            <a:ext cx="3640771" cy="23082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2" name="标题 51201"/>
          <p:cNvSpPr>
            <a:spLocks noGrp="1"/>
          </p:cNvSpPr>
          <p:nvPr/>
        </p:nvSpPr>
        <p:spPr>
          <a:xfrm>
            <a:off x="7605396" y="1027845"/>
            <a:ext cx="3450591" cy="70421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(2)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插座的连接。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180" y="1972981"/>
            <a:ext cx="2430780" cy="264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直接连接符 2"/>
          <p:cNvSpPr/>
          <p:nvPr/>
        </p:nvSpPr>
        <p:spPr>
          <a:xfrm flipH="1">
            <a:off x="7551422" y="2834676"/>
            <a:ext cx="1443991" cy="27114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4" name="直接连接符 3"/>
          <p:cNvSpPr/>
          <p:nvPr/>
        </p:nvSpPr>
        <p:spPr>
          <a:xfrm flipV="1">
            <a:off x="9638667" y="2537496"/>
            <a:ext cx="1243965" cy="214631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6891242" y="2896272"/>
            <a:ext cx="677108" cy="1092200"/>
          </a:xfrm>
          <a:prstGeom prst="rect">
            <a:avLst/>
          </a:prstGeom>
          <a:noFill/>
          <a:ln w="9525">
            <a:noFill/>
          </a:ln>
        </p:spPr>
        <p:txBody>
          <a:bodyPr vert="eaVert" lIns="91440" tIns="45720" rIns="91440" bIns="4572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零线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80846" y="2070135"/>
            <a:ext cx="677108" cy="1092200"/>
          </a:xfrm>
          <a:prstGeom prst="rect">
            <a:avLst/>
          </a:prstGeom>
          <a:noFill/>
          <a:ln w="9525">
            <a:noFill/>
          </a:ln>
        </p:spPr>
        <p:txBody>
          <a:bodyPr vert="eaVert" lIns="91440" tIns="45720" rIns="91440" bIns="4572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火线</a:t>
            </a:r>
          </a:p>
        </p:txBody>
      </p:sp>
      <p:sp>
        <p:nvSpPr>
          <p:cNvPr id="7" name="直接连接符 6"/>
          <p:cNvSpPr/>
          <p:nvPr/>
        </p:nvSpPr>
        <p:spPr>
          <a:xfrm flipH="1" flipV="1">
            <a:off x="7552056" y="3418241"/>
            <a:ext cx="1443991" cy="570231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8" name="直接连接符 7"/>
          <p:cNvSpPr/>
          <p:nvPr/>
        </p:nvSpPr>
        <p:spPr>
          <a:xfrm flipV="1">
            <a:off x="9638666" y="2834041"/>
            <a:ext cx="1244600" cy="1010285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直接连接符 8"/>
          <p:cNvSpPr/>
          <p:nvPr/>
        </p:nvSpPr>
        <p:spPr>
          <a:xfrm>
            <a:off x="9330692" y="3512221"/>
            <a:ext cx="1552575" cy="12954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0" name="文本框 9"/>
          <p:cNvSpPr txBox="1"/>
          <p:nvPr/>
        </p:nvSpPr>
        <p:spPr>
          <a:xfrm>
            <a:off x="10881164" y="3286160"/>
            <a:ext cx="677108" cy="1092200"/>
          </a:xfrm>
          <a:prstGeom prst="rect">
            <a:avLst/>
          </a:prstGeom>
          <a:noFill/>
          <a:ln w="9525">
            <a:noFill/>
          </a:ln>
        </p:spPr>
        <p:txBody>
          <a:bodyPr vert="eaVert" lIns="91440" tIns="45720" rIns="91440" bIns="4572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地线</a:t>
            </a:r>
          </a:p>
        </p:txBody>
      </p:sp>
      <p:sp>
        <p:nvSpPr>
          <p:cNvPr id="51214" name="文本框 51213"/>
          <p:cNvSpPr txBox="1"/>
          <p:nvPr/>
        </p:nvSpPr>
        <p:spPr>
          <a:xfrm>
            <a:off x="522604" y="4960276"/>
            <a:ext cx="11146791" cy="5436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两孔插座：“</a:t>
            </a:r>
            <a:r>
              <a:rPr lang="zh-CN" altLang="en-US" sz="2933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左零右火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”，让带有双脚插头的用电器使用。</a:t>
            </a:r>
          </a:p>
        </p:txBody>
      </p:sp>
      <p:sp>
        <p:nvSpPr>
          <p:cNvPr id="51215" name="文本框 51214"/>
          <p:cNvSpPr txBox="1"/>
          <p:nvPr/>
        </p:nvSpPr>
        <p:spPr>
          <a:xfrm>
            <a:off x="522603" y="5499683"/>
            <a:ext cx="11911331" cy="5436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三孔插座：“</a:t>
            </a:r>
            <a:r>
              <a:rPr lang="zh-CN" altLang="en-US" sz="2933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左零右火上接地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”，</a:t>
            </a:r>
            <a:r>
              <a:rPr lang="zh-CN" altLang="en-US" sz="2933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让带有三脚插头的用电器使用。</a:t>
            </a:r>
            <a:endParaRPr lang="zh-CN" altLang="en-US" sz="2933" b="1"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56305" y="301852"/>
            <a:ext cx="4031264" cy="584964"/>
            <a:chOff x="634" y="1040"/>
            <a:chExt cx="4781" cy="427"/>
          </a:xfrm>
        </p:grpSpPr>
        <p:sp>
          <p:nvSpPr>
            <p:cNvPr id="28" name="圆角矩形 27"/>
            <p:cNvSpPr/>
            <p:nvPr/>
          </p:nvSpPr>
          <p:spPr>
            <a:xfrm>
              <a:off x="634" y="1066"/>
              <a:ext cx="4609" cy="37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999FF"/>
                </a:gs>
                <a:gs pos="50000">
                  <a:schemeClr val="bg1"/>
                </a:gs>
                <a:gs pos="100000">
                  <a:srgbClr val="9999FF"/>
                </a:gs>
              </a:gsLst>
              <a:lin ang="5400000" scaled="1"/>
            </a:gradFill>
            <a:ln w="28575" cap="flat" cmpd="sng">
              <a:solidFill>
                <a:srgbClr val="EAEAEA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sz="3200">
                <a:solidFill>
                  <a:srgbClr val="8E163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13316"/>
            <p:cNvSpPr txBox="1"/>
            <p:nvPr/>
          </p:nvSpPr>
          <p:spPr>
            <a:xfrm>
              <a:off x="815" y="1040"/>
              <a:ext cx="4600" cy="4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5</a:t>
              </a:r>
              <a:r>
                <a:rPr lang="zh-CN" altLang="en-US" sz="3200" b="1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、插座及其连接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  <p:bldP spid="51202" grpId="0"/>
      <p:bldP spid="5" grpId="0"/>
      <p:bldP spid="6" grpId="0"/>
      <p:bldP spid="10" grpId="0"/>
      <p:bldP spid="51214" grpId="0"/>
      <p:bldP spid="512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9be848c-1524-445e-91ed-162eebeb275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76*216"/>
  <p:tag name="TABLE_ENDDRAG_RECT" val="25*120*576*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634*205"/>
  <p:tag name="TABLE_ENDDRAG_RECT" val="32*140*634*2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2075</Words>
  <Application>Microsoft Office PowerPoint</Application>
  <PresentationFormat>宽屏</PresentationFormat>
  <Paragraphs>238</Paragraphs>
  <Slides>29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等线</vt:lpstr>
      <vt:lpstr>华文楷体</vt:lpstr>
      <vt:lpstr>楷体</vt:lpstr>
      <vt:lpstr>微软雅黑</vt:lpstr>
      <vt:lpstr>Arial</vt:lpstr>
      <vt:lpstr>Calibri</vt:lpstr>
      <vt:lpstr>Times New Roman</vt:lpstr>
      <vt:lpstr>Office 主题​​</vt:lpstr>
      <vt:lpstr>Equation</vt:lpstr>
      <vt:lpstr>第18讲 家庭电路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2</cp:revision>
  <cp:lastPrinted>2025-03-16T11:31:54Z</cp:lastPrinted>
  <dcterms:created xsi:type="dcterms:W3CDTF">2025-03-16T11:31:54Z</dcterms:created>
  <dcterms:modified xsi:type="dcterms:W3CDTF">2025-04-25T02:47:03Z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