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Default Extension="doc" ContentType="application/msword"/>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98" r:id="rId2"/>
    <p:sldId id="257" r:id="rId3"/>
    <p:sldId id="320" r:id="rId4"/>
    <p:sldId id="322" r:id="rId5"/>
    <p:sldId id="323" r:id="rId6"/>
    <p:sldId id="259" r:id="rId7"/>
    <p:sldId id="262" r:id="rId8"/>
    <p:sldId id="300" r:id="rId9"/>
    <p:sldId id="301" r:id="rId10"/>
    <p:sldId id="324" r:id="rId11"/>
    <p:sldId id="325" r:id="rId12"/>
    <p:sldId id="290" r:id="rId13"/>
    <p:sldId id="305"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299" r:id="rId28"/>
  </p:sldIdLst>
  <p:sldSz cx="9144000" cy="6858000" type="screen4x3"/>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3A77"/>
    <a:srgbClr val="FFB850"/>
    <a:srgbClr val="A26CB8"/>
    <a:srgbClr val="E87071"/>
    <a:srgbClr val="01ACBE"/>
    <a:srgbClr val="FFAA2D"/>
    <a:srgbClr val="F1A9A9"/>
    <a:srgbClr val="01DAF1"/>
    <a:srgbClr val="FFD39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48" autoAdjust="0"/>
    <p:restoredTop sz="92993" autoAdjust="0"/>
  </p:normalViewPr>
  <p:slideViewPr>
    <p:cSldViewPr snapToGrid="0">
      <p:cViewPr varScale="1">
        <p:scale>
          <a:sx n="105" d="100"/>
          <a:sy n="105" d="100"/>
        </p:scale>
        <p:origin x="-918" y="-90"/>
      </p:cViewPr>
      <p:guideLst>
        <p:guide orient="horz" pos="2160"/>
        <p:guide pos="2880"/>
      </p:guideLst>
    </p:cSldViewPr>
  </p:slideViewPr>
  <p:notesTextViewPr>
    <p:cViewPr>
      <p:scale>
        <a:sx n="1" d="1"/>
        <a:sy n="1" d="1"/>
      </p:scale>
      <p:origin x="0" y="0"/>
    </p:cViewPr>
  </p:notesTextViewPr>
  <p:sorterViewPr>
    <p:cViewPr>
      <p:scale>
        <a:sx n="90" d="100"/>
        <a:sy n="9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8137A3-A659-45B4-A19F-C1B005FCD7C6}" type="datetimeFigureOut">
              <a:rPr lang="zh-CN" altLang="en-US" smtClean="0"/>
              <a:pPr/>
              <a:t>2019/4/30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A56CAD-6EE7-44C3-9BDA-506B74854F69}" type="slidenum">
              <a:rPr lang="zh-CN" altLang="en-US" smtClean="0"/>
              <a:pPr/>
              <a:t>‹#›</a:t>
            </a:fld>
            <a:endParaRPr lang="zh-CN" altLang="en-US"/>
          </a:p>
        </p:txBody>
      </p:sp>
    </p:spTree>
    <p:extLst>
      <p:ext uri="{BB962C8B-B14F-4D97-AF65-F5344CB8AC3E}">
        <p14:creationId xmlns:p14="http://schemas.microsoft.com/office/powerpoint/2010/main" xmlns="" val="3018491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xmlns="" val="1425325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pPr/>
              <a:t>2</a:t>
            </a:fld>
            <a:endParaRPr lang="zh-CN" altLang="en-US"/>
          </a:p>
        </p:txBody>
      </p:sp>
    </p:spTree>
    <p:extLst>
      <p:ext uri="{BB962C8B-B14F-4D97-AF65-F5344CB8AC3E}">
        <p14:creationId xmlns:p14="http://schemas.microsoft.com/office/powerpoint/2010/main" xmlns="" val="647526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66</a:t>
            </a:r>
            <a:endParaRPr lang="zh-CN" altLang="en-US" dirty="0"/>
          </a:p>
        </p:txBody>
      </p:sp>
      <p:sp>
        <p:nvSpPr>
          <p:cNvPr id="4" name="灯片编号占位符 3"/>
          <p:cNvSpPr>
            <a:spLocks noGrp="1"/>
          </p:cNvSpPr>
          <p:nvPr>
            <p:ph type="sldNum" sz="quarter" idx="10"/>
          </p:nvPr>
        </p:nvSpPr>
        <p:spPr/>
        <p:txBody>
          <a:bodyPr/>
          <a:lstStyle/>
          <a:p>
            <a:fld id="{81AE45DD-D0EB-4334-AA9B-04DDD8C0F82C}" type="slidenum">
              <a:rPr lang="zh-CN" altLang="en-US" smtClean="0"/>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pPr/>
              <a:t>6</a:t>
            </a:fld>
            <a:endParaRPr lang="zh-CN" altLang="en-US"/>
          </a:p>
        </p:txBody>
      </p:sp>
    </p:spTree>
    <p:extLst>
      <p:ext uri="{BB962C8B-B14F-4D97-AF65-F5344CB8AC3E}">
        <p14:creationId xmlns:p14="http://schemas.microsoft.com/office/powerpoint/2010/main" xmlns="" val="2458252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pPr/>
              <a:t>7</a:t>
            </a:fld>
            <a:endParaRPr lang="zh-CN" altLang="en-US"/>
          </a:p>
        </p:txBody>
      </p:sp>
    </p:spTree>
    <p:extLst>
      <p:ext uri="{BB962C8B-B14F-4D97-AF65-F5344CB8AC3E}">
        <p14:creationId xmlns:p14="http://schemas.microsoft.com/office/powerpoint/2010/main" xmlns="" val="1979007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pPr/>
              <a:t>12</a:t>
            </a:fld>
            <a:endParaRPr lang="zh-CN" altLang="en-US"/>
          </a:p>
        </p:txBody>
      </p:sp>
    </p:spTree>
    <p:extLst>
      <p:ext uri="{BB962C8B-B14F-4D97-AF65-F5344CB8AC3E}">
        <p14:creationId xmlns:p14="http://schemas.microsoft.com/office/powerpoint/2010/main" xmlns="" val="407769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xmlns="" val="3984139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2682085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1164981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6"/>
            <a:ext cx="1971675"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365126"/>
            <a:ext cx="5800725"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42062162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6356350"/>
            <a:ext cx="2057400" cy="365125"/>
          </a:xfrm>
          <a:prstGeom prst="rect">
            <a:avLst/>
          </a:prstGeom>
        </p:spPr>
        <p:txBody>
          <a:bodyPr/>
          <a:lstStyle/>
          <a:p>
            <a:fld id="{82F288E0-7875-42C4-84C8-98DBBD3BF4D2}" type="datetimeFigureOut">
              <a:rPr lang="zh-CN" altLang="en-US" smtClean="0"/>
              <a:pPr/>
              <a:t>2019/4/30</a:t>
            </a:fld>
            <a:endParaRPr lang="zh-CN" altLang="en-US"/>
          </a:p>
        </p:txBody>
      </p:sp>
      <p:sp>
        <p:nvSpPr>
          <p:cNvPr id="5" name="页脚占位符 4"/>
          <p:cNvSpPr>
            <a:spLocks noGrp="1"/>
          </p:cNvSpPr>
          <p:nvPr>
            <p:ph type="ftr" sz="quarter" idx="11"/>
          </p:nvPr>
        </p:nvSpPr>
        <p:spPr>
          <a:xfrm>
            <a:off x="3028950" y="6356350"/>
            <a:ext cx="30861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6356350"/>
            <a:ext cx="2057400" cy="365125"/>
          </a:xfrm>
          <a:prstGeom prst="rect">
            <a:avLst/>
          </a:prstGeom>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71823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1482439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168143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1"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3333163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418021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2242911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1054269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7895655-7A59-4F16-9A55-9CC0386921BF}" type="datetimeFigureOut">
              <a:rPr lang="zh-CN" altLang="en-US" smtClean="0"/>
              <a:pPr/>
              <a:t>2019/4/30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4048112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7895655-7A59-4F16-9A55-9CC0386921BF}" type="datetimeFigureOut">
              <a:rPr lang="zh-CN" altLang="en-US" smtClean="0"/>
              <a:pPr/>
              <a:t>2019/4/30</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1FDC294-D409-42D3-B6E8-774A87E6E798}" type="slidenum">
              <a:rPr lang="zh-CN" altLang="en-US" smtClean="0"/>
              <a:pPr/>
              <a:t>‹#›</a:t>
            </a:fld>
            <a:endParaRPr lang="zh-CN" altLang="en-US"/>
          </a:p>
        </p:txBody>
      </p:sp>
    </p:spTree>
    <p:extLst>
      <p:ext uri="{BB962C8B-B14F-4D97-AF65-F5344CB8AC3E}">
        <p14:creationId xmlns:p14="http://schemas.microsoft.com/office/powerpoint/2010/main" xmlns="" val="11519894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file:///C:\Users\Administrator.SC-201809101029\Desktop\&#21271;&#24072;&#22823;&#29256;&#20843;&#24180;&#32423;&#29289;&#29702;&#19979;&#20876;&#12298;8.2&#28082;&#20307;&#20869;&#37096;&#30340;&#21387;&#24378;&#12299;ppt&#35838;&#20214;-&#24066;&#32423;&#20248;&#35838;\&#28508;&#27700;&#21592;&#22312;&#28023;&#20013;&#21644;&#40060;&#32676;&#21516;&#28216;,%20&#30011;&#38754;&#32654;&#32763;&#20102;-_&#39640;&#28165;.mp4"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Office_Word_97_-_2003___2.doc"/><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4.jpeg"/></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video" Target="file:///H:\&#24494;&#35838;&#21046;&#20316;\&#21021;&#20108;&#65288;&#29289;&#29702;&#65306;&#31185;&#23398;&#25506;&#31350;&#65306;&#28082;&#20307;&#21387;&#24378;&#65289;%20&#31119;&#24030;&#25945;&#38498;&#20108;&#38468;&#20013;%20&#26519;&#38065;&#20912;\&#28082;&#20307;&#23545;&#20391;&#22721;&#21387;&#24378;.avi" TargetMode="External"/><Relationship Id="rId1" Type="http://schemas.openxmlformats.org/officeDocument/2006/relationships/video" Target="file:///H:\&#24494;&#35838;&#21046;&#20316;\&#21021;&#20108;&#65288;&#29289;&#29702;&#65306;&#31185;&#23398;&#25506;&#31350;&#65306;&#28082;&#20307;&#21387;&#24378;&#65289;%20&#31119;&#24030;&#25945;&#38498;&#20108;&#38468;&#20013;%20&#26519;&#38065;&#20912;\&#28082;&#20307;&#23545;&#24213;&#37096;&#21387;&#24378;.avi" TargetMode="External"/><Relationship Id="rId6" Type="http://schemas.microsoft.com/office/2007/relationships/media" Target="file:///H:\&#24494;&#35838;&#21046;&#20316;\&#21021;&#20108;&#65288;&#29289;&#29702;&#65306;&#31185;&#23398;&#25506;&#31350;&#65306;&#28082;&#20307;&#21387;&#24378;&#65289;%20&#31119;&#24030;&#25945;&#38498;&#20108;&#38468;&#20013;%20&#26519;&#38065;&#20912;\&#28082;&#20307;&#23545;&#20391;&#22721;&#21387;&#24378;.avi" TargetMode="External"/><Relationship Id="rId5" Type="http://schemas.openxmlformats.org/officeDocument/2006/relationships/image" Target="../media/image4.png"/><Relationship Id="rId4" Type="http://schemas.microsoft.com/office/2007/relationships/media" Target="file:///H:\&#24494;&#35838;&#21046;&#20316;\&#21021;&#20108;&#65288;&#29289;&#29702;&#65306;&#31185;&#23398;&#25506;&#31350;&#65306;&#28082;&#20307;&#21387;&#24378;&#65289;%20&#31119;&#24030;&#25945;&#38498;&#20108;&#38468;&#20013;%20&#26519;&#38065;&#20912;\&#28082;&#20307;&#23545;&#24213;&#37096;&#21387;&#24378;.avi"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video" Target="file:///H:\&#24494;&#35838;&#21046;&#20316;\&#21021;&#20108;&#65288;&#29289;&#29702;&#65306;&#31185;&#23398;&#25506;&#31350;&#65306;&#28082;&#20307;&#21387;&#24378;&#65289;%20&#31119;&#24030;&#25945;&#38498;&#20108;&#38468;&#20013;%20&#26519;&#38065;&#20912;\&#29468;&#24819;&#19982;&#20551;&#35774;.wmv" TargetMode="External"/><Relationship Id="rId1" Type="http://schemas.openxmlformats.org/officeDocument/2006/relationships/tags" Target="../tags/tag2.xml"/><Relationship Id="rId6" Type="http://schemas.microsoft.com/office/2007/relationships/media" Target="file:///H:\&#24494;&#35838;&#21046;&#20316;\&#21021;&#20108;&#65288;&#29289;&#29702;&#65306;&#31185;&#23398;&#25506;&#31350;&#65306;&#28082;&#20307;&#21387;&#24378;&#65289;%20&#31119;&#24030;&#25945;&#38498;&#20108;&#38468;&#20013;%20&#26519;&#38065;&#20912;\&#29468;&#24819;&#19982;&#20551;&#35774;.wmv" TargetMode="External"/><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6" y="1575033"/>
            <a:ext cx="1375279" cy="1464371"/>
          </a:xfrm>
          <a:prstGeom prst="flowChartDecision">
            <a:avLst/>
          </a:prstGeom>
          <a:solidFill>
            <a:srgbClr val="01ACBE"/>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6" y="1855407"/>
            <a:ext cx="1375279" cy="1402143"/>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4" y="1575034"/>
            <a:ext cx="1375279" cy="1464372"/>
          </a:xfrm>
          <a:prstGeom prst="flowChartDecision">
            <a:avLst/>
          </a:prstGeom>
          <a:solidFill>
            <a:srgbClr val="E8707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4" y="1855407"/>
            <a:ext cx="1375279" cy="1402144"/>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6" y="1575034"/>
            <a:ext cx="1375279" cy="1464372"/>
          </a:xfrm>
          <a:prstGeom prst="flowChartDecision">
            <a:avLst/>
          </a:prstGeom>
          <a:solidFill>
            <a:srgbClr val="663A77"/>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6" y="1855407"/>
            <a:ext cx="1375279" cy="1402146"/>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5" y="1575033"/>
            <a:ext cx="1375279" cy="1464371"/>
          </a:xfrm>
          <a:prstGeom prst="flowChartDecision">
            <a:avLst/>
          </a:prstGeom>
          <a:solidFill>
            <a:srgbClr val="FFB85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5" y="1855407"/>
            <a:ext cx="1375279" cy="1402144"/>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052959" y="2033593"/>
            <a:ext cx="1031051" cy="1107996"/>
          </a:xfrm>
          <a:prstGeom prst="rect">
            <a:avLst/>
          </a:prstGeom>
          <a:noFill/>
        </p:spPr>
        <p:txBody>
          <a:bodyPr wrap="none" rtlCol="0">
            <a:spAutoFit/>
          </a:bodyPr>
          <a:lstStyle/>
          <a:p>
            <a:r>
              <a:rPr lang="zh-CN" altLang="en-US" sz="6600" dirty="0" smtClean="0">
                <a:solidFill>
                  <a:srgbClr val="01ACBE"/>
                </a:solidFill>
                <a:latin typeface="华文行楷" pitchFamily="2" charset="-122"/>
                <a:ea typeface="华文行楷" pitchFamily="2" charset="-122"/>
              </a:rPr>
              <a:t>液</a:t>
            </a:r>
            <a:endParaRPr lang="zh-CN" altLang="en-US" sz="6600" dirty="0">
              <a:solidFill>
                <a:srgbClr val="01ACBE"/>
              </a:solidFill>
              <a:latin typeface="华文行楷" pitchFamily="2" charset="-122"/>
              <a:ea typeface="华文行楷" pitchFamily="2" charset="-122"/>
            </a:endParaRPr>
          </a:p>
        </p:txBody>
      </p:sp>
      <p:sp>
        <p:nvSpPr>
          <p:cNvPr id="104" name="TextBox 103"/>
          <p:cNvSpPr txBox="1"/>
          <p:nvPr/>
        </p:nvSpPr>
        <p:spPr>
          <a:xfrm>
            <a:off x="3430517" y="1931409"/>
            <a:ext cx="1031051" cy="1107996"/>
          </a:xfrm>
          <a:prstGeom prst="rect">
            <a:avLst/>
          </a:prstGeom>
          <a:noFill/>
        </p:spPr>
        <p:txBody>
          <a:bodyPr wrap="none" rtlCol="0">
            <a:spAutoFit/>
          </a:bodyPr>
          <a:lstStyle/>
          <a:p>
            <a:r>
              <a:rPr lang="zh-CN" altLang="en-US" sz="6600" dirty="0" smtClean="0">
                <a:solidFill>
                  <a:srgbClr val="E87071"/>
                </a:solidFill>
                <a:latin typeface="华文行楷" pitchFamily="2" charset="-122"/>
                <a:ea typeface="华文行楷" pitchFamily="2" charset="-122"/>
              </a:rPr>
              <a:t>体</a:t>
            </a:r>
            <a:endParaRPr lang="zh-CN" altLang="en-US" sz="6600" dirty="0">
              <a:solidFill>
                <a:srgbClr val="E87071"/>
              </a:solidFill>
              <a:latin typeface="华文行楷" pitchFamily="2" charset="-122"/>
              <a:ea typeface="华文行楷" pitchFamily="2" charset="-122"/>
            </a:endParaRPr>
          </a:p>
        </p:txBody>
      </p:sp>
      <p:sp>
        <p:nvSpPr>
          <p:cNvPr id="105" name="TextBox 104"/>
          <p:cNvSpPr txBox="1"/>
          <p:nvPr/>
        </p:nvSpPr>
        <p:spPr>
          <a:xfrm>
            <a:off x="4836939" y="2033593"/>
            <a:ext cx="1031051" cy="1107996"/>
          </a:xfrm>
          <a:prstGeom prst="rect">
            <a:avLst/>
          </a:prstGeom>
          <a:noFill/>
        </p:spPr>
        <p:txBody>
          <a:bodyPr wrap="none" rtlCol="0">
            <a:spAutoFit/>
          </a:bodyPr>
          <a:lstStyle/>
          <a:p>
            <a:r>
              <a:rPr lang="zh-CN" altLang="en-US" sz="6600" dirty="0">
                <a:solidFill>
                  <a:srgbClr val="A26CB8"/>
                </a:solidFill>
                <a:latin typeface="华文行楷" pitchFamily="2" charset="-122"/>
                <a:ea typeface="华文行楷" pitchFamily="2" charset="-122"/>
              </a:rPr>
              <a:t>压</a:t>
            </a:r>
          </a:p>
        </p:txBody>
      </p:sp>
      <p:sp>
        <p:nvSpPr>
          <p:cNvPr id="106" name="TextBox 105"/>
          <p:cNvSpPr txBox="1"/>
          <p:nvPr/>
        </p:nvSpPr>
        <p:spPr>
          <a:xfrm>
            <a:off x="6210931" y="2033593"/>
            <a:ext cx="1031051" cy="1107996"/>
          </a:xfrm>
          <a:prstGeom prst="rect">
            <a:avLst/>
          </a:prstGeom>
          <a:noFill/>
        </p:spPr>
        <p:txBody>
          <a:bodyPr wrap="none" rtlCol="0">
            <a:spAutoFit/>
          </a:bodyPr>
          <a:lstStyle/>
          <a:p>
            <a:r>
              <a:rPr lang="zh-CN" altLang="en-US" sz="6600" dirty="0" smtClean="0">
                <a:solidFill>
                  <a:srgbClr val="FFB850"/>
                </a:solidFill>
                <a:latin typeface="华文行楷" pitchFamily="2" charset="-122"/>
                <a:ea typeface="华文行楷" pitchFamily="2" charset="-122"/>
              </a:rPr>
              <a:t>强</a:t>
            </a:r>
            <a:endParaRPr lang="zh-CN" altLang="en-US" sz="6600" dirty="0">
              <a:solidFill>
                <a:srgbClr val="FFB850"/>
              </a:solidFill>
              <a:latin typeface="华文行楷" pitchFamily="2" charset="-122"/>
              <a:ea typeface="华文行楷" pitchFamily="2" charset="-122"/>
            </a:endParaRPr>
          </a:p>
        </p:txBody>
      </p:sp>
      <p:sp>
        <p:nvSpPr>
          <p:cNvPr id="23" name="TextBox 22"/>
          <p:cNvSpPr txBox="1"/>
          <p:nvPr/>
        </p:nvSpPr>
        <p:spPr>
          <a:xfrm>
            <a:off x="3258403" y="4700365"/>
            <a:ext cx="2614818" cy="523220"/>
          </a:xfrm>
          <a:prstGeom prst="rect">
            <a:avLst/>
          </a:prstGeom>
          <a:noFill/>
        </p:spPr>
        <p:txBody>
          <a:bodyPr wrap="none" rtlCol="0">
            <a:spAutoFit/>
          </a:bodyPr>
          <a:lstStyle/>
          <a:p>
            <a:r>
              <a:rPr lang="zh-CN" altLang="en-US" sz="2800" dirty="0" smtClean="0">
                <a:solidFill>
                  <a:srgbClr val="0070C0"/>
                </a:solidFill>
                <a:latin typeface="微软雅黑" pitchFamily="34" charset="-122"/>
                <a:ea typeface="微软雅黑" pitchFamily="34" charset="-122"/>
              </a:rPr>
              <a:t>教  师 ：贾   玥</a:t>
            </a:r>
            <a:endParaRPr lang="zh-CN" altLang="en-US" sz="2800" dirty="0">
              <a:solidFill>
                <a:srgbClr val="0070C0"/>
              </a:solidFill>
              <a:latin typeface="微软雅黑" pitchFamily="34" charset="-122"/>
              <a:ea typeface="微软雅黑" pitchFamily="34" charset="-122"/>
            </a:endParaRPr>
          </a:p>
        </p:txBody>
      </p:sp>
      <p:sp>
        <p:nvSpPr>
          <p:cNvPr id="25" name="圆角矩形 24"/>
          <p:cNvSpPr/>
          <p:nvPr/>
        </p:nvSpPr>
        <p:spPr>
          <a:xfrm>
            <a:off x="1852114" y="3861047"/>
            <a:ext cx="5439775" cy="672075"/>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3213552" y="3933022"/>
            <a:ext cx="2698175" cy="523220"/>
          </a:xfrm>
          <a:prstGeom prst="rect">
            <a:avLst/>
          </a:prstGeom>
          <a:noFill/>
        </p:spPr>
        <p:txBody>
          <a:bodyPr wrap="none" rtlCol="0">
            <a:spAutoFit/>
          </a:bodyPr>
          <a:lstStyle/>
          <a:p>
            <a:pPr algn="ctr"/>
            <a:r>
              <a:rPr lang="zh-CN" altLang="en-US" sz="2800" dirty="0" smtClean="0">
                <a:solidFill>
                  <a:schemeClr val="tx1">
                    <a:lumMod val="65000"/>
                    <a:lumOff val="35000"/>
                  </a:schemeClr>
                </a:solidFill>
                <a:latin typeface="微软雅黑" pitchFamily="34" charset="-122"/>
                <a:ea typeface="微软雅黑" pitchFamily="34" charset="-122"/>
              </a:rPr>
              <a:t>中宁县第五中学</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1" y="3823036"/>
            <a:ext cx="720079" cy="76615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cstate="print"/>
          <a:srcRect/>
          <a:stretch>
            <a:fillRect/>
          </a:stretch>
        </p:blipFill>
        <p:spPr bwMode="auto">
          <a:xfrm flipH="1">
            <a:off x="1566218" y="3933022"/>
            <a:ext cx="2959860" cy="3835091"/>
          </a:xfrm>
          <a:prstGeom prst="rect">
            <a:avLst/>
          </a:prstGeom>
          <a:noFill/>
        </p:spPr>
      </p:pic>
    </p:spTree>
    <p:extLst>
      <p:ext uri="{BB962C8B-B14F-4D97-AF65-F5344CB8AC3E}">
        <p14:creationId xmlns:p14="http://schemas.microsoft.com/office/powerpoint/2010/main" xmlns="" val="924400590"/>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3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626"/>
          <p:cNvGrpSpPr/>
          <p:nvPr/>
        </p:nvGrpSpPr>
        <p:grpSpPr>
          <a:xfrm>
            <a:off x="0" y="1700213"/>
            <a:ext cx="4284663" cy="3384550"/>
            <a:chOff x="0" y="0"/>
            <a:chExt cx="2699" cy="2132"/>
          </a:xfrm>
        </p:grpSpPr>
        <p:sp>
          <p:nvSpPr>
            <p:cNvPr id="26628" name="云形标注 26627"/>
            <p:cNvSpPr/>
            <p:nvPr/>
          </p:nvSpPr>
          <p:spPr>
            <a:xfrm>
              <a:off x="0" y="0"/>
              <a:ext cx="2699" cy="2132"/>
            </a:xfrm>
            <a:prstGeom prst="cloudCallout">
              <a:avLst>
                <a:gd name="adj1" fmla="val 51926"/>
                <a:gd name="adj2" fmla="val 63977"/>
              </a:avLst>
            </a:prstGeom>
            <a:solidFill>
              <a:schemeClr val="accent1">
                <a:lumMod val="60000"/>
                <a:lumOff val="40000"/>
              </a:schemeClr>
            </a:solidFill>
            <a:ln w="9525">
              <a:noFill/>
            </a:ln>
          </p:spPr>
          <p:txBody>
            <a:bodyPr anchor="ctr"/>
            <a:lstStyle/>
            <a:p>
              <a:pPr lvl="0" algn="ctr" eaLnBrk="0" hangingPunct="0"/>
              <a:endParaRPr sz="2800" dirty="0">
                <a:solidFill>
                  <a:srgbClr val="0000CC"/>
                </a:solidFill>
                <a:effectLst>
                  <a:outerShdw blurRad="38100" dist="38100" dir="2700000">
                    <a:srgbClr val="C0C0C0"/>
                  </a:outerShdw>
                </a:effectLst>
                <a:latin typeface="Arial" panose="020B0604020202020204" pitchFamily="34" charset="0"/>
                <a:ea typeface="楷体_GB2312" pitchFamily="49" charset="-122"/>
              </a:endParaRPr>
            </a:p>
          </p:txBody>
        </p:sp>
        <p:graphicFrame>
          <p:nvGraphicFramePr>
            <p:cNvPr id="26629" name="对象 26628"/>
            <p:cNvGraphicFramePr>
              <a:graphicFrameLocks/>
            </p:cNvGraphicFramePr>
            <p:nvPr/>
          </p:nvGraphicFramePr>
          <p:xfrm>
            <a:off x="431" y="363"/>
            <a:ext cx="673" cy="621"/>
          </p:xfrm>
          <a:graphic>
            <a:graphicData uri="http://schemas.openxmlformats.org/presentationml/2006/ole">
              <p:oleObj spid="_x0000_s38914" r:id="rId3" imgW="431987" imgH="393871" progId="">
                <p:embed/>
              </p:oleObj>
            </a:graphicData>
          </a:graphic>
        </p:graphicFrame>
      </p:grpSp>
      <p:graphicFrame>
        <p:nvGraphicFramePr>
          <p:cNvPr id="26630" name="对象 26629"/>
          <p:cNvGraphicFramePr>
            <a:graphicFrameLocks/>
          </p:cNvGraphicFramePr>
          <p:nvPr/>
        </p:nvGraphicFramePr>
        <p:xfrm>
          <a:off x="1042988" y="3213100"/>
          <a:ext cx="1393825" cy="1084263"/>
        </p:xfrm>
        <a:graphic>
          <a:graphicData uri="http://schemas.openxmlformats.org/presentationml/2006/ole">
            <p:oleObj spid="_x0000_s38915" r:id="rId4" imgW="533400" imgH="393700" progId="">
              <p:embed/>
            </p:oleObj>
          </a:graphicData>
        </a:graphic>
      </p:graphicFrame>
      <p:graphicFrame>
        <p:nvGraphicFramePr>
          <p:cNvPr id="26631" name="对象 26630"/>
          <p:cNvGraphicFramePr>
            <a:graphicFrameLocks/>
          </p:cNvGraphicFramePr>
          <p:nvPr/>
        </p:nvGraphicFramePr>
        <p:xfrm>
          <a:off x="2411413" y="3500438"/>
          <a:ext cx="1296987" cy="627062"/>
        </p:xfrm>
        <a:graphic>
          <a:graphicData uri="http://schemas.openxmlformats.org/presentationml/2006/ole">
            <p:oleObj spid="_x0000_s38916" r:id="rId5" imgW="431800" imgH="203200" progId="">
              <p:embed/>
            </p:oleObj>
          </a:graphicData>
        </a:graphic>
      </p:graphicFrame>
      <p:graphicFrame>
        <p:nvGraphicFramePr>
          <p:cNvPr id="26632" name="对象 26631"/>
          <p:cNvGraphicFramePr>
            <a:graphicFrameLocks/>
          </p:cNvGraphicFramePr>
          <p:nvPr/>
        </p:nvGraphicFramePr>
        <p:xfrm>
          <a:off x="1835150" y="2205038"/>
          <a:ext cx="1025525" cy="1079500"/>
        </p:xfrm>
        <a:graphic>
          <a:graphicData uri="http://schemas.openxmlformats.org/presentationml/2006/ole">
            <p:oleObj spid="_x0000_s38917" r:id="rId6" imgW="393871" imgH="393871" progId="">
              <p:embed/>
            </p:oleObj>
          </a:graphicData>
        </a:graphic>
      </p:graphicFrame>
      <p:graphicFrame>
        <p:nvGraphicFramePr>
          <p:cNvPr id="26633" name="对象 26632"/>
          <p:cNvGraphicFramePr>
            <a:graphicFrameLocks/>
          </p:cNvGraphicFramePr>
          <p:nvPr/>
        </p:nvGraphicFramePr>
        <p:xfrm>
          <a:off x="2843213" y="2276475"/>
          <a:ext cx="1012825" cy="1035050"/>
        </p:xfrm>
        <a:graphic>
          <a:graphicData uri="http://schemas.openxmlformats.org/presentationml/2006/ole">
            <p:oleObj spid="_x0000_s38918" r:id="rId7" imgW="457399" imgH="393871" progId="">
              <p:embed/>
            </p:oleObj>
          </a:graphicData>
        </a:graphic>
      </p:graphicFrame>
      <p:graphicFrame>
        <p:nvGraphicFramePr>
          <p:cNvPr id="26634" name="内容占位符 26633"/>
          <p:cNvGraphicFramePr>
            <a:graphicFrameLocks/>
          </p:cNvGraphicFramePr>
          <p:nvPr>
            <p:ph idx="1"/>
          </p:nvPr>
        </p:nvGraphicFramePr>
        <p:xfrm>
          <a:off x="1042988" y="4292600"/>
          <a:ext cx="1871662" cy="679450"/>
        </p:xfrm>
        <a:graphic>
          <a:graphicData uri="http://schemas.openxmlformats.org/presentationml/2006/ole">
            <p:oleObj spid="_x0000_s38919" r:id="rId8" imgW="558558" imgH="203112" progId="">
              <p:embed/>
            </p:oleObj>
          </a:graphicData>
        </a:graphic>
      </p:graphicFrame>
      <p:grpSp>
        <p:nvGrpSpPr>
          <p:cNvPr id="4" name="组合 26634"/>
          <p:cNvGrpSpPr/>
          <p:nvPr/>
        </p:nvGrpSpPr>
        <p:grpSpPr>
          <a:xfrm>
            <a:off x="4571683" y="692468"/>
            <a:ext cx="4103687" cy="4608512"/>
            <a:chOff x="0" y="0"/>
            <a:chExt cx="2585" cy="2903"/>
          </a:xfrm>
        </p:grpSpPr>
        <p:pic>
          <p:nvPicPr>
            <p:cNvPr id="26636" name="图片 26635" descr="装水的容器"/>
            <p:cNvPicPr>
              <a:picLocks noChangeAspect="1"/>
            </p:cNvPicPr>
            <p:nvPr/>
          </p:nvPicPr>
          <p:blipFill>
            <a:blip r:embed="rId9" cstate="print">
              <a:clrChange>
                <a:clrFrom>
                  <a:srgbClr val="FFFFFF"/>
                </a:clrFrom>
                <a:clrTo>
                  <a:srgbClr val="FFFFFF">
                    <a:alpha val="0"/>
                  </a:srgbClr>
                </a:clrTo>
              </a:clrChange>
            </a:blip>
            <a:stretch>
              <a:fillRect/>
            </a:stretch>
          </p:blipFill>
          <p:spPr>
            <a:xfrm>
              <a:off x="0" y="0"/>
              <a:ext cx="2585" cy="2903"/>
            </a:xfrm>
            <a:prstGeom prst="rect">
              <a:avLst/>
            </a:prstGeom>
            <a:noFill/>
            <a:ln w="9525">
              <a:noFill/>
              <a:miter/>
            </a:ln>
          </p:spPr>
        </p:pic>
        <p:grpSp>
          <p:nvGrpSpPr>
            <p:cNvPr id="5" name="组合 26636"/>
            <p:cNvGrpSpPr/>
            <p:nvPr/>
          </p:nvGrpSpPr>
          <p:grpSpPr>
            <a:xfrm>
              <a:off x="136" y="363"/>
              <a:ext cx="2267" cy="2239"/>
              <a:chOff x="0" y="0"/>
              <a:chExt cx="2267" cy="2239"/>
            </a:xfrm>
          </p:grpSpPr>
          <p:sp>
            <p:nvSpPr>
              <p:cNvPr id="26638" name="直接连接符 26637"/>
              <p:cNvSpPr/>
              <p:nvPr/>
            </p:nvSpPr>
            <p:spPr>
              <a:xfrm>
                <a:off x="1270" y="1770"/>
                <a:ext cx="402" cy="453"/>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26639" name="直接连接符 26638"/>
              <p:cNvSpPr/>
              <p:nvPr/>
            </p:nvSpPr>
            <p:spPr>
              <a:xfrm flipH="1" flipV="1">
                <a:off x="1678" y="2223"/>
                <a:ext cx="408"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26640" name="文本框 26639"/>
              <p:cNvSpPr txBox="1"/>
              <p:nvPr/>
            </p:nvSpPr>
            <p:spPr>
              <a:xfrm>
                <a:off x="1633" y="1951"/>
                <a:ext cx="500" cy="288"/>
              </a:xfrm>
              <a:prstGeom prst="rect">
                <a:avLst/>
              </a:prstGeom>
              <a:noFill/>
              <a:ln w="9525">
                <a:noFill/>
                <a:miter/>
              </a:ln>
            </p:spPr>
            <p:txBody>
              <a:bodyPr wrap="none" anchor="t">
                <a:spAutoFit/>
              </a:bodyPr>
              <a:lstStyle/>
              <a:p>
                <a:pPr lvl="0" algn="l" eaLnBrk="1" hangingPunct="1"/>
                <a:r>
                  <a:rPr lang="zh-CN" altLang="en-US" sz="2400" b="1" dirty="0">
                    <a:solidFill>
                      <a:srgbClr val="FF3300"/>
                    </a:solidFill>
                    <a:latin typeface="Comic Sans MS" panose="030F0702030302020204" pitchFamily="66" charset="0"/>
                    <a:ea typeface="华文楷体" panose="02010600040101010101" pitchFamily="2" charset="-122"/>
                  </a:rPr>
                  <a:t>液片</a:t>
                </a:r>
              </a:p>
            </p:txBody>
          </p:sp>
          <p:sp>
            <p:nvSpPr>
              <p:cNvPr id="26641" name="文本框 26640"/>
              <p:cNvSpPr txBox="1"/>
              <p:nvPr/>
            </p:nvSpPr>
            <p:spPr>
              <a:xfrm>
                <a:off x="907" y="1679"/>
                <a:ext cx="567" cy="365"/>
              </a:xfrm>
              <a:prstGeom prst="rect">
                <a:avLst/>
              </a:prstGeom>
              <a:noFill/>
              <a:ln w="9525">
                <a:noFill/>
                <a:miter/>
              </a:ln>
            </p:spPr>
            <p:txBody>
              <a:bodyPr>
                <a:spAutoFit/>
              </a:bodyPr>
              <a:lstStyle/>
              <a:p>
                <a:pPr lvl="0" algn="l" eaLnBrk="1" hangingPunct="1">
                  <a:spcBef>
                    <a:spcPct val="50000"/>
                  </a:spcBef>
                </a:pPr>
                <a:r>
                  <a:rPr lang="en-US" altLang="x-none" sz="3200" b="1">
                    <a:solidFill>
                      <a:srgbClr val="FF3300"/>
                    </a:solidFill>
                    <a:latin typeface="Arial" panose="020B0604020202020204" pitchFamily="34" charset="0"/>
                    <a:ea typeface="宋体" panose="02010600030101010101" pitchFamily="2" charset="-122"/>
                  </a:rPr>
                  <a:t>s</a:t>
                </a:r>
              </a:p>
            </p:txBody>
          </p:sp>
          <p:grpSp>
            <p:nvGrpSpPr>
              <p:cNvPr id="6" name="组合 26641"/>
              <p:cNvGrpSpPr/>
              <p:nvPr/>
            </p:nvGrpSpPr>
            <p:grpSpPr>
              <a:xfrm>
                <a:off x="1497" y="681"/>
                <a:ext cx="568" cy="1089"/>
                <a:chOff x="0" y="0"/>
                <a:chExt cx="568" cy="862"/>
              </a:xfrm>
            </p:grpSpPr>
            <p:sp>
              <p:nvSpPr>
                <p:cNvPr id="26643" name="文本框 26642"/>
                <p:cNvSpPr txBox="1"/>
                <p:nvPr/>
              </p:nvSpPr>
              <p:spPr>
                <a:xfrm>
                  <a:off x="0" y="227"/>
                  <a:ext cx="568" cy="320"/>
                </a:xfrm>
                <a:prstGeom prst="rect">
                  <a:avLst/>
                </a:prstGeom>
                <a:noFill/>
                <a:ln w="9525">
                  <a:noFill/>
                  <a:miter/>
                </a:ln>
              </p:spPr>
              <p:txBody>
                <a:bodyPr>
                  <a:spAutoFit/>
                </a:bodyPr>
                <a:lstStyle/>
                <a:p>
                  <a:pPr lvl="0" algn="l" eaLnBrk="1" hangingPunct="1">
                    <a:spcBef>
                      <a:spcPct val="50000"/>
                    </a:spcBef>
                  </a:pPr>
                  <a:r>
                    <a:rPr lang="en-US" altLang="x-none" sz="3600">
                      <a:solidFill>
                        <a:srgbClr val="FF3300"/>
                      </a:solidFill>
                      <a:latin typeface="黑体" panose="02010609060101010101" pitchFamily="2" charset="-122"/>
                      <a:ea typeface="黑体" panose="02010609060101010101" pitchFamily="2" charset="-122"/>
                    </a:rPr>
                    <a:t>h</a:t>
                  </a:r>
                </a:p>
              </p:txBody>
            </p:sp>
            <p:sp>
              <p:nvSpPr>
                <p:cNvPr id="26644" name="直接连接符 26643"/>
                <p:cNvSpPr/>
                <p:nvPr/>
              </p:nvSpPr>
              <p:spPr>
                <a:xfrm>
                  <a:off x="46" y="862"/>
                  <a:ext cx="181"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26645" name="直接连接符 26644"/>
                <p:cNvSpPr/>
                <p:nvPr/>
              </p:nvSpPr>
              <p:spPr>
                <a:xfrm>
                  <a:off x="46" y="0"/>
                  <a:ext cx="181" cy="0"/>
                </a:xfrm>
                <a:prstGeom prst="line">
                  <a:avLst/>
                </a:prstGeom>
                <a:ln w="25400" cap="flat" cmpd="sng">
                  <a:solidFill>
                    <a:srgbClr val="FF0000"/>
                  </a:solidFill>
                  <a:prstDash val="solid"/>
                  <a:headEnd type="none" w="med" len="med"/>
                  <a:tailEnd type="none" w="med" len="med"/>
                </a:ln>
              </p:spPr>
              <p:txBody>
                <a:bodyPr/>
                <a:lstStyle/>
                <a:p>
                  <a:endParaRPr lang="zh-CN" altLang="en-US"/>
                </a:p>
              </p:txBody>
            </p:sp>
            <p:sp>
              <p:nvSpPr>
                <p:cNvPr id="26646" name="直接连接符 26645"/>
                <p:cNvSpPr/>
                <p:nvPr/>
              </p:nvSpPr>
              <p:spPr>
                <a:xfrm>
                  <a:off x="137" y="590"/>
                  <a:ext cx="0" cy="272"/>
                </a:xfrm>
                <a:prstGeom prst="line">
                  <a:avLst/>
                </a:prstGeom>
                <a:ln w="31750" cap="flat" cmpd="sng">
                  <a:solidFill>
                    <a:srgbClr val="FF0000"/>
                  </a:solidFill>
                  <a:prstDash val="solid"/>
                  <a:headEnd type="none" w="med" len="med"/>
                  <a:tailEnd type="stealth" w="lg" len="med"/>
                </a:ln>
              </p:spPr>
              <p:txBody>
                <a:bodyPr/>
                <a:lstStyle/>
                <a:p>
                  <a:endParaRPr lang="zh-CN" altLang="en-US"/>
                </a:p>
              </p:txBody>
            </p:sp>
            <p:sp>
              <p:nvSpPr>
                <p:cNvPr id="26647" name="直接连接符 26646"/>
                <p:cNvSpPr/>
                <p:nvPr/>
              </p:nvSpPr>
              <p:spPr>
                <a:xfrm rot="10800000">
                  <a:off x="137" y="0"/>
                  <a:ext cx="0" cy="318"/>
                </a:xfrm>
                <a:prstGeom prst="line">
                  <a:avLst/>
                </a:prstGeom>
                <a:ln w="31750" cap="flat" cmpd="sng">
                  <a:solidFill>
                    <a:srgbClr val="FF0000"/>
                  </a:solidFill>
                  <a:prstDash val="solid"/>
                  <a:headEnd type="none" w="med" len="med"/>
                  <a:tailEnd type="stealth" w="lg" len="med"/>
                </a:ln>
              </p:spPr>
              <p:txBody>
                <a:bodyPr/>
                <a:lstStyle/>
                <a:p>
                  <a:endParaRPr lang="zh-CN" altLang="en-US"/>
                </a:p>
              </p:txBody>
            </p:sp>
          </p:grpSp>
          <p:grpSp>
            <p:nvGrpSpPr>
              <p:cNvPr id="7" name="组合 26647"/>
              <p:cNvGrpSpPr/>
              <p:nvPr/>
            </p:nvGrpSpPr>
            <p:grpSpPr>
              <a:xfrm>
                <a:off x="635" y="681"/>
                <a:ext cx="835" cy="1088"/>
                <a:chOff x="0" y="0"/>
                <a:chExt cx="835" cy="1088"/>
              </a:xfrm>
            </p:grpSpPr>
            <p:grpSp>
              <p:nvGrpSpPr>
                <p:cNvPr id="8" name="组合 26648"/>
                <p:cNvGrpSpPr/>
                <p:nvPr/>
              </p:nvGrpSpPr>
              <p:grpSpPr>
                <a:xfrm>
                  <a:off x="0" y="0"/>
                  <a:ext cx="64" cy="1088"/>
                  <a:chOff x="0" y="0"/>
                  <a:chExt cx="0" cy="528"/>
                </a:xfrm>
              </p:grpSpPr>
              <p:sp>
                <p:nvSpPr>
                  <p:cNvPr id="26650" name="直接连接符 26649"/>
                  <p:cNvSpPr/>
                  <p:nvPr/>
                </p:nvSpPr>
                <p:spPr>
                  <a:xfrm>
                    <a:off x="0" y="0"/>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51" name="直接连接符 26650"/>
                  <p:cNvSpPr/>
                  <p:nvPr/>
                </p:nvSpPr>
                <p:spPr>
                  <a:xfrm>
                    <a:off x="0" y="144"/>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52" name="直接连接符 26651"/>
                  <p:cNvSpPr/>
                  <p:nvPr/>
                </p:nvSpPr>
                <p:spPr>
                  <a:xfrm>
                    <a:off x="0" y="288"/>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53" name="直接连接符 26652"/>
                  <p:cNvSpPr/>
                  <p:nvPr/>
                </p:nvSpPr>
                <p:spPr>
                  <a:xfrm>
                    <a:off x="0" y="432"/>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grpSp>
            <p:sp>
              <p:nvSpPr>
                <p:cNvPr id="26654" name="直接连接符 26653"/>
                <p:cNvSpPr/>
                <p:nvPr/>
              </p:nvSpPr>
              <p:spPr>
                <a:xfrm>
                  <a:off x="0" y="1088"/>
                  <a:ext cx="756" cy="0"/>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9" name="组合 26654"/>
                <p:cNvGrpSpPr/>
                <p:nvPr/>
              </p:nvGrpSpPr>
              <p:grpSpPr>
                <a:xfrm>
                  <a:off x="0" y="0"/>
                  <a:ext cx="771" cy="1088"/>
                  <a:chOff x="0" y="0"/>
                  <a:chExt cx="576" cy="624"/>
                </a:xfrm>
              </p:grpSpPr>
              <p:sp>
                <p:nvSpPr>
                  <p:cNvPr id="26656" name="直接连接符 26655"/>
                  <p:cNvSpPr/>
                  <p:nvPr/>
                </p:nvSpPr>
                <p:spPr>
                  <a:xfrm flipH="1">
                    <a:off x="0" y="0"/>
                    <a:ext cx="144" cy="144"/>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57" name="直接连接符 26656"/>
                  <p:cNvSpPr/>
                  <p:nvPr/>
                </p:nvSpPr>
                <p:spPr>
                  <a:xfrm flipH="1">
                    <a:off x="0" y="0"/>
                    <a:ext cx="240" cy="240"/>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58" name="直接连接符 26657"/>
                  <p:cNvSpPr/>
                  <p:nvPr/>
                </p:nvSpPr>
                <p:spPr>
                  <a:xfrm flipH="1">
                    <a:off x="0" y="0"/>
                    <a:ext cx="336" cy="33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59" name="直接连接符 26658"/>
                  <p:cNvSpPr/>
                  <p:nvPr/>
                </p:nvSpPr>
                <p:spPr>
                  <a:xfrm flipH="1">
                    <a:off x="0" y="0"/>
                    <a:ext cx="432" cy="432"/>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0" name="直接连接符 26659"/>
                  <p:cNvSpPr/>
                  <p:nvPr/>
                </p:nvSpPr>
                <p:spPr>
                  <a:xfrm flipH="1">
                    <a:off x="0" y="0"/>
                    <a:ext cx="528" cy="528"/>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1" name="直接连接符 26660"/>
                  <p:cNvSpPr/>
                  <p:nvPr/>
                </p:nvSpPr>
                <p:spPr>
                  <a:xfrm flipV="1">
                    <a:off x="0" y="48"/>
                    <a:ext cx="576" cy="57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2" name="直接连接符 26661"/>
                  <p:cNvSpPr/>
                  <p:nvPr/>
                </p:nvSpPr>
                <p:spPr>
                  <a:xfrm flipH="1">
                    <a:off x="96" y="144"/>
                    <a:ext cx="480" cy="480"/>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3" name="直接连接符 26662"/>
                  <p:cNvSpPr/>
                  <p:nvPr/>
                </p:nvSpPr>
                <p:spPr>
                  <a:xfrm flipH="1">
                    <a:off x="192" y="240"/>
                    <a:ext cx="384" cy="384"/>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4" name="直接连接符 26663"/>
                  <p:cNvSpPr/>
                  <p:nvPr/>
                </p:nvSpPr>
                <p:spPr>
                  <a:xfrm flipH="1">
                    <a:off x="288" y="336"/>
                    <a:ext cx="288" cy="288"/>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5" name="直接连接符 26664"/>
                  <p:cNvSpPr/>
                  <p:nvPr/>
                </p:nvSpPr>
                <p:spPr>
                  <a:xfrm flipH="1">
                    <a:off x="384" y="432"/>
                    <a:ext cx="192" cy="192"/>
                  </a:xfrm>
                  <a:prstGeom prst="line">
                    <a:avLst/>
                  </a:prstGeom>
                  <a:ln w="9525" cap="flat" cmpd="sng">
                    <a:solidFill>
                      <a:srgbClr val="FF0000"/>
                    </a:solidFill>
                    <a:prstDash val="solid"/>
                    <a:headEnd type="none" w="med" len="med"/>
                    <a:tailEnd type="none" w="med" len="med"/>
                  </a:ln>
                </p:spPr>
                <p:txBody>
                  <a:bodyPr/>
                  <a:lstStyle/>
                  <a:p>
                    <a:endParaRPr lang="zh-CN" altLang="en-US"/>
                  </a:p>
                </p:txBody>
              </p:sp>
            </p:grpSp>
            <p:grpSp>
              <p:nvGrpSpPr>
                <p:cNvPr id="10" name="组合 26665"/>
                <p:cNvGrpSpPr/>
                <p:nvPr/>
              </p:nvGrpSpPr>
              <p:grpSpPr>
                <a:xfrm>
                  <a:off x="771" y="0"/>
                  <a:ext cx="64" cy="1088"/>
                  <a:chOff x="0" y="0"/>
                  <a:chExt cx="0" cy="528"/>
                </a:xfrm>
              </p:grpSpPr>
              <p:sp>
                <p:nvSpPr>
                  <p:cNvPr id="26667" name="直接连接符 26666"/>
                  <p:cNvSpPr/>
                  <p:nvPr/>
                </p:nvSpPr>
                <p:spPr>
                  <a:xfrm>
                    <a:off x="0" y="0"/>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8" name="直接连接符 26667"/>
                  <p:cNvSpPr/>
                  <p:nvPr/>
                </p:nvSpPr>
                <p:spPr>
                  <a:xfrm>
                    <a:off x="0" y="144"/>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69" name="直接连接符 26668"/>
                  <p:cNvSpPr/>
                  <p:nvPr/>
                </p:nvSpPr>
                <p:spPr>
                  <a:xfrm>
                    <a:off x="0" y="288"/>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sp>
                <p:nvSpPr>
                  <p:cNvPr id="26670" name="直接连接符 26669"/>
                  <p:cNvSpPr/>
                  <p:nvPr/>
                </p:nvSpPr>
                <p:spPr>
                  <a:xfrm>
                    <a:off x="0" y="432"/>
                    <a:ext cx="0" cy="96"/>
                  </a:xfrm>
                  <a:prstGeom prst="line">
                    <a:avLst/>
                  </a:prstGeom>
                  <a:ln w="9525" cap="flat" cmpd="sng">
                    <a:solidFill>
                      <a:srgbClr val="FF0000"/>
                    </a:solidFill>
                    <a:prstDash val="solid"/>
                    <a:headEnd type="none" w="med" len="med"/>
                    <a:tailEnd type="none" w="med" len="med"/>
                  </a:ln>
                </p:spPr>
                <p:txBody>
                  <a:bodyPr/>
                  <a:lstStyle/>
                  <a:p>
                    <a:endParaRPr lang="zh-CN" altLang="en-US"/>
                  </a:p>
                </p:txBody>
              </p:sp>
            </p:grpSp>
            <p:sp>
              <p:nvSpPr>
                <p:cNvPr id="26671" name="直接连接符 26670"/>
                <p:cNvSpPr/>
                <p:nvPr/>
              </p:nvSpPr>
              <p:spPr>
                <a:xfrm flipH="1">
                  <a:off x="635" y="907"/>
                  <a:ext cx="136" cy="181"/>
                </a:xfrm>
                <a:prstGeom prst="line">
                  <a:avLst/>
                </a:prstGeom>
                <a:ln w="9525" cap="flat" cmpd="sng">
                  <a:solidFill>
                    <a:srgbClr val="FF0000"/>
                  </a:solidFill>
                  <a:prstDash val="solid"/>
                  <a:headEnd type="none" w="med" len="med"/>
                  <a:tailEnd type="none" w="med" len="med"/>
                </a:ln>
              </p:spPr>
              <p:txBody>
                <a:bodyPr/>
                <a:lstStyle/>
                <a:p>
                  <a:endParaRPr lang="zh-CN" altLang="en-US"/>
                </a:p>
              </p:txBody>
            </p:sp>
          </p:grpSp>
          <p:sp>
            <p:nvSpPr>
              <p:cNvPr id="26672" name="矩形 26671"/>
              <p:cNvSpPr/>
              <p:nvPr/>
            </p:nvSpPr>
            <p:spPr>
              <a:xfrm>
                <a:off x="2086" y="0"/>
                <a:ext cx="181" cy="363"/>
              </a:xfrm>
              <a:prstGeom prst="rect">
                <a:avLst/>
              </a:prstGeom>
              <a:solidFill>
                <a:schemeClr val="bg1"/>
              </a:solidFill>
              <a:ln w="9525" cap="flat" cmpd="sng">
                <a:solidFill>
                  <a:schemeClr val="bg1"/>
                </a:solidFill>
                <a:prstDash val="solid"/>
                <a:miter/>
                <a:headEnd type="none" w="med" len="med"/>
                <a:tailEnd type="none" w="med" len="med"/>
              </a:ln>
            </p:spPr>
            <p:txBody>
              <a:bodyPr/>
              <a:lstStyle/>
              <a:p>
                <a:endParaRPr lang="zh-CN" altLang="en-US"/>
              </a:p>
            </p:txBody>
          </p:sp>
          <p:sp>
            <p:nvSpPr>
              <p:cNvPr id="26673" name="矩形 26672"/>
              <p:cNvSpPr/>
              <p:nvPr/>
            </p:nvSpPr>
            <p:spPr>
              <a:xfrm>
                <a:off x="0" y="0"/>
                <a:ext cx="181" cy="363"/>
              </a:xfrm>
              <a:prstGeom prst="rect">
                <a:avLst/>
              </a:prstGeom>
              <a:solidFill>
                <a:srgbClr val="F9F9F9"/>
              </a:solidFill>
              <a:ln w="9525" cap="flat" cmpd="sng">
                <a:solidFill>
                  <a:schemeClr val="bg1"/>
                </a:solidFill>
                <a:prstDash val="solid"/>
                <a:miter/>
                <a:headEnd type="none" w="med" len="med"/>
                <a:tailEnd type="none" w="med" len="med"/>
              </a:ln>
            </p:spPr>
            <p:txBody>
              <a:bodyPr/>
              <a:lstStyle/>
              <a:p>
                <a:endParaRPr lang="zh-CN" altLang="en-US"/>
              </a:p>
            </p:txBody>
          </p:sp>
        </p:grpSp>
      </p:grpSp>
      <p:sp>
        <p:nvSpPr>
          <p:cNvPr id="3" name="Rectangle 9"/>
          <p:cNvSpPr>
            <a:spLocks noChangeArrowheads="1"/>
          </p:cNvSpPr>
          <p:nvPr/>
        </p:nvSpPr>
        <p:spPr bwMode="auto">
          <a:xfrm>
            <a:off x="611505" y="5444808"/>
            <a:ext cx="7124065" cy="5791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lgn="l" rtl="0" fontAlgn="base">
              <a:spcBef>
                <a:spcPct val="0"/>
              </a:spcBef>
              <a:spcAft>
                <a:spcPct val="0"/>
              </a:spcAft>
              <a:defRPr kumimoji="1" sz="4000" kern="1200">
                <a:solidFill>
                  <a:schemeClr val="tx1"/>
                </a:solidFill>
                <a:latin typeface="Times New Roman" panose="02020603050405020304" pitchFamily="18" charset="0"/>
                <a:ea typeface="楷体_GB2312" pitchFamily="49" charset="-122"/>
                <a:cs typeface="+mn-cs"/>
              </a:defRPr>
            </a:lvl1pPr>
            <a:lvl2pPr marL="457200" algn="l" rtl="0" fontAlgn="base">
              <a:spcBef>
                <a:spcPct val="0"/>
              </a:spcBef>
              <a:spcAft>
                <a:spcPct val="0"/>
              </a:spcAft>
              <a:defRPr kumimoji="1" sz="4000" kern="1200">
                <a:solidFill>
                  <a:schemeClr val="tx1"/>
                </a:solidFill>
                <a:latin typeface="Times New Roman" panose="02020603050405020304" pitchFamily="18" charset="0"/>
                <a:ea typeface="楷体_GB2312" pitchFamily="49" charset="-122"/>
                <a:cs typeface="+mn-cs"/>
              </a:defRPr>
            </a:lvl2pPr>
            <a:lvl3pPr marL="914400" algn="l" rtl="0" fontAlgn="base">
              <a:spcBef>
                <a:spcPct val="0"/>
              </a:spcBef>
              <a:spcAft>
                <a:spcPct val="0"/>
              </a:spcAft>
              <a:defRPr kumimoji="1" sz="4000" kern="1200">
                <a:solidFill>
                  <a:schemeClr val="tx1"/>
                </a:solidFill>
                <a:latin typeface="Times New Roman" panose="02020603050405020304" pitchFamily="18" charset="0"/>
                <a:ea typeface="楷体_GB2312" pitchFamily="49" charset="-122"/>
                <a:cs typeface="+mn-cs"/>
              </a:defRPr>
            </a:lvl3pPr>
            <a:lvl4pPr marL="1371600" algn="l" rtl="0" fontAlgn="base">
              <a:spcBef>
                <a:spcPct val="0"/>
              </a:spcBef>
              <a:spcAft>
                <a:spcPct val="0"/>
              </a:spcAft>
              <a:defRPr kumimoji="1" sz="4000" kern="1200">
                <a:solidFill>
                  <a:schemeClr val="tx1"/>
                </a:solidFill>
                <a:latin typeface="Times New Roman" panose="02020603050405020304" pitchFamily="18" charset="0"/>
                <a:ea typeface="楷体_GB2312" pitchFamily="49" charset="-122"/>
                <a:cs typeface="+mn-cs"/>
              </a:defRPr>
            </a:lvl4pPr>
            <a:lvl5pPr marL="1828800" algn="l" rtl="0" fontAlgn="base">
              <a:spcBef>
                <a:spcPct val="0"/>
              </a:spcBef>
              <a:spcAft>
                <a:spcPct val="0"/>
              </a:spcAft>
              <a:defRPr kumimoji="1" sz="4000" kern="1200">
                <a:solidFill>
                  <a:schemeClr val="tx1"/>
                </a:solidFill>
                <a:latin typeface="Times New Roman" panose="02020603050405020304" pitchFamily="18" charset="0"/>
                <a:ea typeface="楷体_GB2312" pitchFamily="49" charset="-122"/>
                <a:cs typeface="+mn-cs"/>
              </a:defRPr>
            </a:lvl5pPr>
            <a:lvl6pPr marL="2286000" algn="l" defTabSz="914400" rtl="0" eaLnBrk="1" latinLnBrk="0" hangingPunct="1">
              <a:defRPr kumimoji="1" sz="4000" kern="1200">
                <a:solidFill>
                  <a:schemeClr val="tx1"/>
                </a:solidFill>
                <a:latin typeface="Times New Roman" panose="02020603050405020304" pitchFamily="18" charset="0"/>
                <a:ea typeface="楷体_GB2312" pitchFamily="49" charset="-122"/>
                <a:cs typeface="+mn-cs"/>
              </a:defRPr>
            </a:lvl6pPr>
            <a:lvl7pPr marL="2743200" algn="l" defTabSz="914400" rtl="0" eaLnBrk="1" latinLnBrk="0" hangingPunct="1">
              <a:defRPr kumimoji="1" sz="4000" kern="1200">
                <a:solidFill>
                  <a:schemeClr val="tx1"/>
                </a:solidFill>
                <a:latin typeface="Times New Roman" panose="02020603050405020304" pitchFamily="18" charset="0"/>
                <a:ea typeface="楷体_GB2312" pitchFamily="49" charset="-122"/>
                <a:cs typeface="+mn-cs"/>
              </a:defRPr>
            </a:lvl7pPr>
            <a:lvl8pPr marL="3200400" algn="l" defTabSz="914400" rtl="0" eaLnBrk="1" latinLnBrk="0" hangingPunct="1">
              <a:defRPr kumimoji="1" sz="4000" kern="1200">
                <a:solidFill>
                  <a:schemeClr val="tx1"/>
                </a:solidFill>
                <a:latin typeface="Times New Roman" panose="02020603050405020304" pitchFamily="18" charset="0"/>
                <a:ea typeface="楷体_GB2312" pitchFamily="49" charset="-122"/>
                <a:cs typeface="+mn-cs"/>
              </a:defRPr>
            </a:lvl8pPr>
            <a:lvl9pPr marL="3657600" algn="l" defTabSz="914400" rtl="0" eaLnBrk="1" latinLnBrk="0" hangingPunct="1">
              <a:defRPr kumimoji="1" sz="4000" kern="1200">
                <a:solidFill>
                  <a:schemeClr val="tx1"/>
                </a:solidFill>
                <a:latin typeface="Times New Roman" panose="02020603050405020304" pitchFamily="18" charset="0"/>
                <a:ea typeface="楷体_GB2312" pitchFamily="49" charset="-122"/>
                <a:cs typeface="+mn-cs"/>
              </a:defRPr>
            </a:lvl9pPr>
          </a:lstStyle>
          <a:p>
            <a:r>
              <a:rPr lang="zh-CN" altLang="en-US" sz="3200" b="1" dirty="0">
                <a:solidFill>
                  <a:srgbClr val="FF0000"/>
                </a:solidFill>
              </a:rPr>
              <a:t>液体的压强只跟液体的深度、密度有关</a:t>
            </a:r>
          </a:p>
        </p:txBody>
      </p:sp>
      <p:grpSp>
        <p:nvGrpSpPr>
          <p:cNvPr id="55" name="组合 54"/>
          <p:cNvGrpSpPr/>
          <p:nvPr/>
        </p:nvGrpSpPr>
        <p:grpSpPr>
          <a:xfrm>
            <a:off x="161086" y="192010"/>
            <a:ext cx="6197183" cy="1075374"/>
            <a:chOff x="3129129" y="1121776"/>
            <a:chExt cx="5933741" cy="1171624"/>
          </a:xfrm>
        </p:grpSpPr>
        <p:sp>
          <p:nvSpPr>
            <p:cNvPr id="56" name="圆角矩形 55"/>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57" name="圆角矩形 56"/>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58" name="组合 57"/>
          <p:cNvGrpSpPr/>
          <p:nvPr/>
        </p:nvGrpSpPr>
        <p:grpSpPr>
          <a:xfrm>
            <a:off x="119588" y="197985"/>
            <a:ext cx="1445974" cy="1449190"/>
            <a:chOff x="3150395" y="933507"/>
            <a:chExt cx="1559927" cy="1839452"/>
          </a:xfrm>
        </p:grpSpPr>
        <p:grpSp>
          <p:nvGrpSpPr>
            <p:cNvPr id="59" name="组合 81"/>
            <p:cNvGrpSpPr/>
            <p:nvPr/>
          </p:nvGrpSpPr>
          <p:grpSpPr>
            <a:xfrm>
              <a:off x="3150395" y="933507"/>
              <a:ext cx="1559927" cy="1839452"/>
              <a:chOff x="3222820" y="1148080"/>
              <a:chExt cx="1484216" cy="1750177"/>
            </a:xfrm>
          </p:grpSpPr>
          <p:grpSp>
            <p:nvGrpSpPr>
              <p:cNvPr id="63" name="组合 85"/>
              <p:cNvGrpSpPr/>
              <p:nvPr/>
            </p:nvGrpSpPr>
            <p:grpSpPr>
              <a:xfrm>
                <a:off x="3420363" y="1295115"/>
                <a:ext cx="1286673" cy="1603142"/>
                <a:chOff x="7380501" y="2927402"/>
                <a:chExt cx="2311887" cy="2880512"/>
              </a:xfrm>
            </p:grpSpPr>
            <p:sp>
              <p:nvSpPr>
                <p:cNvPr id="65"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椭圆 63"/>
              <p:cNvSpPr/>
              <p:nvPr/>
            </p:nvSpPr>
            <p:spPr>
              <a:xfrm>
                <a:off x="3222820" y="1148080"/>
                <a:ext cx="1284820" cy="1284821"/>
              </a:xfrm>
              <a:prstGeom prst="ellipse">
                <a:avLst/>
              </a:prstGeom>
              <a:solidFill>
                <a:schemeClr val="bg1">
                  <a:alpha val="14000"/>
                </a:schemeClr>
              </a:solidFill>
              <a:ln w="15875">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0" name="组合 82"/>
            <p:cNvGrpSpPr/>
            <p:nvPr/>
          </p:nvGrpSpPr>
          <p:grpSpPr>
            <a:xfrm>
              <a:off x="3437036" y="1269297"/>
              <a:ext cx="775805" cy="849893"/>
              <a:chOff x="1460111" y="2419508"/>
              <a:chExt cx="1032597" cy="1131203"/>
            </a:xfrm>
          </p:grpSpPr>
          <p:sp>
            <p:nvSpPr>
              <p:cNvPr id="61" name="文本框 83"/>
              <p:cNvSpPr txBox="1"/>
              <p:nvPr/>
            </p:nvSpPr>
            <p:spPr>
              <a:xfrm>
                <a:off x="1460111" y="2419508"/>
                <a:ext cx="1030514" cy="883942"/>
              </a:xfrm>
              <a:prstGeom prst="rect">
                <a:avLst/>
              </a:prstGeom>
              <a:noFill/>
            </p:spPr>
            <p:txBody>
              <a:bodyPr wrap="square" rtlCol="0">
                <a:spAutoFit/>
              </a:bodyPr>
              <a:lstStyle/>
              <a:p>
                <a:pPr algn="ctr"/>
                <a:r>
                  <a:rPr lang="en-US" altLang="zh-CN" sz="2800" dirty="0" smtClean="0">
                    <a:latin typeface="Impact" panose="020B0806030902050204" pitchFamily="34" charset="0"/>
                  </a:rPr>
                  <a:t>3</a:t>
                </a:r>
                <a:endParaRPr lang="zh-CN" altLang="en-US" sz="2800" dirty="0">
                  <a:latin typeface="Impact" panose="020B0806030902050204" pitchFamily="34" charset="0"/>
                </a:endParaRPr>
              </a:p>
            </p:txBody>
          </p:sp>
          <p:sp>
            <p:nvSpPr>
              <p:cNvPr id="62" name="文本框 84"/>
              <p:cNvSpPr txBox="1"/>
              <p:nvPr/>
            </p:nvSpPr>
            <p:spPr>
              <a:xfrm>
                <a:off x="1462194" y="3089856"/>
                <a:ext cx="1030514" cy="460855"/>
              </a:xfrm>
              <a:prstGeom prst="rect">
                <a:avLst/>
              </a:prstGeom>
              <a:noFill/>
            </p:spPr>
            <p:txBody>
              <a:bodyPr wrap="square" rtlCol="0">
                <a:spAutoFit/>
              </a:bodyPr>
              <a:lstStyle/>
              <a:p>
                <a:pPr algn="ctr"/>
                <a:r>
                  <a:rPr lang="en-US" altLang="zh-CN" sz="825" dirty="0" smtClean="0">
                    <a:solidFill>
                      <a:srgbClr val="01ACBE"/>
                    </a:solidFill>
                    <a:latin typeface="LiHei Pro" panose="020B0500000000000000" pitchFamily="34" charset="-122"/>
                    <a:ea typeface="LiHei Pro" panose="020B0500000000000000" pitchFamily="34" charset="-122"/>
                  </a:rPr>
                  <a:t>OPTION</a:t>
                </a:r>
                <a:endParaRPr lang="zh-CN" altLang="en-US" sz="825" dirty="0">
                  <a:solidFill>
                    <a:srgbClr val="01ACBE"/>
                  </a:solidFill>
                  <a:latin typeface="LiHei Pro" panose="020B0500000000000000" pitchFamily="34" charset="-122"/>
                  <a:ea typeface="LiHei Pro" panose="020B0500000000000000" pitchFamily="34" charset="-122"/>
                </a:endParaRPr>
              </a:p>
            </p:txBody>
          </p:sp>
        </p:grpSp>
      </p:grpSp>
      <p:grpSp>
        <p:nvGrpSpPr>
          <p:cNvPr id="68" name="组合 67"/>
          <p:cNvGrpSpPr/>
          <p:nvPr/>
        </p:nvGrpSpPr>
        <p:grpSpPr>
          <a:xfrm>
            <a:off x="1546671" y="513534"/>
            <a:ext cx="4364608" cy="523220"/>
            <a:chOff x="3612115" y="1679761"/>
            <a:chExt cx="2544427" cy="534546"/>
          </a:xfrm>
        </p:grpSpPr>
        <p:sp>
          <p:nvSpPr>
            <p:cNvPr id="69"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液体压强公式推导</a:t>
              </a:r>
              <a:endParaRPr lang="zh-CN" altLang="en-US" sz="2800" b="1" dirty="0">
                <a:latin typeface="微软雅黑" panose="020B0503020204020204" pitchFamily="34" charset="-122"/>
                <a:ea typeface="微软雅黑" panose="020B0503020204020204" pitchFamily="34" charset="-122"/>
              </a:endParaRPr>
            </a:p>
          </p:txBody>
        </p:sp>
        <p:grpSp>
          <p:nvGrpSpPr>
            <p:cNvPr id="70"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7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632"/>
                                        </p:tgtEl>
                                        <p:attrNameLst>
                                          <p:attrName>style.visibility</p:attrName>
                                        </p:attrNameLst>
                                      </p:cBhvr>
                                      <p:to>
                                        <p:strVal val="visible"/>
                                      </p:to>
                                    </p:set>
                                    <p:animEffect transition="in" filter="fade">
                                      <p:cBhvr>
                                        <p:cTn id="17" dur="500"/>
                                        <p:tgtEl>
                                          <p:spTgt spid="266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633"/>
                                        </p:tgtEl>
                                        <p:attrNameLst>
                                          <p:attrName>style.visibility</p:attrName>
                                        </p:attrNameLst>
                                      </p:cBhvr>
                                      <p:to>
                                        <p:strVal val="visible"/>
                                      </p:to>
                                    </p:set>
                                    <p:animEffect transition="in" filter="fade">
                                      <p:cBhvr>
                                        <p:cTn id="22" dur="500"/>
                                        <p:tgtEl>
                                          <p:spTgt spid="266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630"/>
                                        </p:tgtEl>
                                        <p:attrNameLst>
                                          <p:attrName>style.visibility</p:attrName>
                                        </p:attrNameLst>
                                      </p:cBhvr>
                                      <p:to>
                                        <p:strVal val="visible"/>
                                      </p:to>
                                    </p:set>
                                    <p:animEffect transition="in" filter="fade">
                                      <p:cBhvr>
                                        <p:cTn id="27" dur="500"/>
                                        <p:tgtEl>
                                          <p:spTgt spid="266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631"/>
                                        </p:tgtEl>
                                        <p:attrNameLst>
                                          <p:attrName>style.visibility</p:attrName>
                                        </p:attrNameLst>
                                      </p:cBhvr>
                                      <p:to>
                                        <p:strVal val="visible"/>
                                      </p:to>
                                    </p:set>
                                    <p:animEffect transition="in" filter="fade">
                                      <p:cBhvr>
                                        <p:cTn id="32" dur="500"/>
                                        <p:tgtEl>
                                          <p:spTgt spid="26631"/>
                                        </p:tgtEl>
                                      </p:cBhvr>
                                    </p:animEffect>
                                  </p:childTnLst>
                                </p:cTn>
                              </p:par>
                              <p:par>
                                <p:cTn id="33" presetID="10" presetClass="entr" presetSubtype="0" fill="hold" nodeType="withEffect">
                                  <p:stCondLst>
                                    <p:cond delay="0"/>
                                  </p:stCondLst>
                                  <p:childTnLst>
                                    <p:set>
                                      <p:cBhvr>
                                        <p:cTn id="34" dur="1" fill="hold">
                                          <p:stCondLst>
                                            <p:cond delay="0"/>
                                          </p:stCondLst>
                                        </p:cTn>
                                        <p:tgtEl>
                                          <p:spTgt spid="26634"/>
                                        </p:tgtEl>
                                        <p:attrNameLst>
                                          <p:attrName>style.visibility</p:attrName>
                                        </p:attrNameLst>
                                      </p:cBhvr>
                                      <p:to>
                                        <p:strVal val="visible"/>
                                      </p:to>
                                    </p:set>
                                    <p:animEffect transition="in" filter="fade">
                                      <p:cBhvr>
                                        <p:cTn id="35" dur="1000"/>
                                        <p:tgtEl>
                                          <p:spTgt spid="2663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linds(horizontal)">
                                      <p:cBhvr>
                                        <p:cTn id="40" dur="500"/>
                                        <p:tgtEl>
                                          <p:spTgt spid="3"/>
                                        </p:tgtEl>
                                      </p:cBhvr>
                                    </p:animEffect>
                                  </p:childTnLst>
                                </p:cTn>
                              </p:par>
                            </p:childTnLst>
                          </p:cTn>
                        </p:par>
                        <p:par>
                          <p:cTn id="41" fill="hold">
                            <p:stCondLst>
                              <p:cond delay="500"/>
                            </p:stCondLst>
                            <p:childTnLst>
                              <p:par>
                                <p:cTn id="42" presetID="2" presetClass="entr" presetSubtype="8"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fill="hold"/>
                                        <p:tgtEl>
                                          <p:spTgt spid="58"/>
                                        </p:tgtEl>
                                        <p:attrNameLst>
                                          <p:attrName>ppt_x</p:attrName>
                                        </p:attrNameLst>
                                      </p:cBhvr>
                                      <p:tavLst>
                                        <p:tav tm="0">
                                          <p:val>
                                            <p:strVal val="0-#ppt_w/2"/>
                                          </p:val>
                                        </p:tav>
                                        <p:tav tm="100000">
                                          <p:val>
                                            <p:strVal val="#ppt_x"/>
                                          </p:val>
                                        </p:tav>
                                      </p:tavLst>
                                    </p:anim>
                                    <p:anim calcmode="lin" valueType="num">
                                      <p:cBhvr additive="base">
                                        <p:cTn id="45" dur="500" fill="hold"/>
                                        <p:tgtEl>
                                          <p:spTgt spid="58"/>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1+#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16" presetClass="entr" presetSubtype="21"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barn(inVertical)">
                                      <p:cBhvr>
                                        <p:cTn id="5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2" name="Picture 1090" descr="8-17"/>
          <p:cNvPicPr>
            <a:picLocks noChangeAspect="1"/>
          </p:cNvPicPr>
          <p:nvPr/>
        </p:nvPicPr>
        <p:blipFill>
          <a:blip r:embed="rId2" cstate="print"/>
          <a:srcRect l="-6233" t="1138" r="6233" b="-1138"/>
          <a:stretch>
            <a:fillRect/>
          </a:stretch>
        </p:blipFill>
        <p:spPr>
          <a:xfrm>
            <a:off x="-180340" y="260350"/>
            <a:ext cx="3463925" cy="6303010"/>
          </a:xfrm>
          <a:prstGeom prst="ellipse">
            <a:avLst/>
          </a:prstGeom>
          <a:noFill/>
          <a:ln w="9525">
            <a:noFill/>
            <a:miter/>
          </a:ln>
        </p:spPr>
      </p:pic>
      <p:sp>
        <p:nvSpPr>
          <p:cNvPr id="62468" name="文本框 62467"/>
          <p:cNvSpPr txBox="1"/>
          <p:nvPr/>
        </p:nvSpPr>
        <p:spPr>
          <a:xfrm>
            <a:off x="2945130" y="3258185"/>
            <a:ext cx="6022975" cy="2651760"/>
          </a:xfrm>
          <a:prstGeom prst="rect">
            <a:avLst/>
          </a:prstGeom>
          <a:pattFill prst="pct40">
            <a:fgClr>
              <a:schemeClr val="accent1"/>
            </a:fgClr>
            <a:bgClr>
              <a:schemeClr val="bg1"/>
            </a:bgClr>
          </a:patt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effectLst>
            <a:innerShdw blurRad="63500" dist="50800" dir="5400000">
              <a:prstClr val="black">
                <a:alpha val="50000"/>
              </a:prstClr>
            </a:innerShdw>
            <a:softEdge rad="127000"/>
          </a:effectLst>
          <a:scene3d>
            <a:camera prst="orthographicFront"/>
            <a:lightRig rig="twoPt" dir="t">
              <a:rot lat="0" lon="0" rev="0"/>
            </a:lightRig>
          </a:scene3d>
          <a:sp3d prstMaterial="powder"/>
        </p:spPr>
        <p:style>
          <a:lnRef idx="2">
            <a:schemeClr val="accent5"/>
          </a:lnRef>
          <a:fillRef idx="1">
            <a:schemeClr val="lt1"/>
          </a:fillRef>
          <a:effectRef idx="0">
            <a:schemeClr val="accent5"/>
          </a:effectRef>
          <a:fontRef idx="minor">
            <a:schemeClr val="dk1"/>
          </a:fontRef>
        </p:style>
        <p:txBody>
          <a:bodyPr wrap="square">
            <a:spAutoFit/>
          </a:bodyPr>
          <a:lstStyle/>
          <a:p>
            <a:pPr>
              <a:spcBef>
                <a:spcPct val="50000"/>
              </a:spcBef>
            </a:pPr>
            <a:r>
              <a:rPr lang="zh-CN" altLang="en-US" sz="2800" b="1" dirty="0">
                <a:solidFill>
                  <a:schemeClr val="tx1"/>
                </a:solidFill>
                <a:latin typeface="Arial" panose="020B0604020202020204" pitchFamily="34" charset="0"/>
                <a:ea typeface="宋体" panose="02010600030101010101" pitchFamily="2" charset="-122"/>
              </a:rPr>
              <a:t>答：</a:t>
            </a:r>
            <a:r>
              <a:rPr lang="zh-CN" altLang="en-US" sz="2800" b="1" dirty="0">
                <a:solidFill>
                  <a:schemeClr val="tx1"/>
                </a:solidFill>
                <a:latin typeface="Arial" panose="020B0604020202020204" pitchFamily="34" charset="0"/>
                <a:ea typeface="宋体" panose="02010600030101010101" pitchFamily="2" charset="-122"/>
                <a:sym typeface="+mn-ea"/>
              </a:rPr>
              <a:t>潜水员在下潜过程中水的密度不变，由压强公式</a:t>
            </a:r>
            <a:r>
              <a:rPr lang="en-US" altLang="zh-CN" sz="2800" b="1" dirty="0">
                <a:solidFill>
                  <a:schemeClr val="tx1"/>
                </a:solidFill>
                <a:sym typeface="+mn-ea"/>
              </a:rPr>
              <a:t>p=</a:t>
            </a:r>
            <a:r>
              <a:rPr lang="en-US" altLang="zh-CN" sz="2800" b="1" dirty="0" err="1">
                <a:solidFill>
                  <a:schemeClr val="tx1"/>
                </a:solidFill>
                <a:sym typeface="+mn-ea"/>
              </a:rPr>
              <a:t>ρgh</a:t>
            </a:r>
            <a:r>
              <a:rPr lang="zh-CN" altLang="en-US" sz="2800" b="1" dirty="0">
                <a:solidFill>
                  <a:schemeClr val="tx1"/>
                </a:solidFill>
                <a:latin typeface="Arial" panose="020B0604020202020204" pitchFamily="34" charset="0"/>
                <a:ea typeface="宋体" panose="02010600030101010101" pitchFamily="2" charset="-122"/>
                <a:sym typeface="+mn-ea"/>
              </a:rPr>
              <a:t>可知，当</a:t>
            </a:r>
            <a:r>
              <a:rPr lang="en-US" altLang="zh-CN" sz="2800" b="1" dirty="0" err="1">
                <a:solidFill>
                  <a:schemeClr val="tx1"/>
                </a:solidFill>
                <a:sym typeface="+mn-ea"/>
              </a:rPr>
              <a:t>ρ</a:t>
            </a:r>
            <a:r>
              <a:rPr lang="zh-CN" altLang="en-US" sz="2800" b="1" dirty="0">
                <a:solidFill>
                  <a:schemeClr val="tx1"/>
                </a:solidFill>
                <a:latin typeface="Arial" panose="020B0604020202020204" pitchFamily="34" charset="0"/>
                <a:ea typeface="宋体" panose="02010600030101010101" pitchFamily="2" charset="-122"/>
                <a:sym typeface="+mn-ea"/>
              </a:rPr>
              <a:t>一定时，</a:t>
            </a:r>
            <a:r>
              <a:rPr lang="en-US" altLang="zh-CN" sz="2800" b="1" dirty="0">
                <a:solidFill>
                  <a:schemeClr val="tx1"/>
                </a:solidFill>
                <a:latin typeface="Arial" panose="020B0604020202020204" pitchFamily="34" charset="0"/>
                <a:ea typeface="宋体" panose="02010600030101010101" pitchFamily="2" charset="-122"/>
                <a:sym typeface="+mn-ea"/>
              </a:rPr>
              <a:t>h</a:t>
            </a:r>
            <a:r>
              <a:rPr lang="zh-CN" altLang="en-US" sz="2800" b="1" dirty="0">
                <a:solidFill>
                  <a:schemeClr val="tx1"/>
                </a:solidFill>
                <a:latin typeface="Arial" panose="020B0604020202020204" pitchFamily="34" charset="0"/>
                <a:ea typeface="宋体" panose="02010600030101010101" pitchFamily="2" charset="-122"/>
                <a:sym typeface="+mn-ea"/>
              </a:rPr>
              <a:t>越大，</a:t>
            </a:r>
            <a:r>
              <a:rPr lang="en-US" altLang="zh-CN" sz="2800" b="1" dirty="0">
                <a:solidFill>
                  <a:schemeClr val="tx1"/>
                </a:solidFill>
                <a:latin typeface="Arial" panose="020B0604020202020204" pitchFamily="34" charset="0"/>
                <a:ea typeface="宋体" panose="02010600030101010101" pitchFamily="2" charset="-122"/>
                <a:sym typeface="+mn-ea"/>
              </a:rPr>
              <a:t>P</a:t>
            </a:r>
            <a:r>
              <a:rPr lang="zh-CN" altLang="en-US" sz="2800" b="1" dirty="0">
                <a:solidFill>
                  <a:schemeClr val="tx1"/>
                </a:solidFill>
                <a:latin typeface="Arial" panose="020B0604020202020204" pitchFamily="34" charset="0"/>
                <a:ea typeface="宋体" panose="02010600030101010101" pitchFamily="2" charset="-122"/>
                <a:sym typeface="+mn-ea"/>
              </a:rPr>
              <a:t>越大，即深度越深水的压强越大，所以深海潜水必须穿上特制的潜水服，以抵消深水区液体压强的影响</a:t>
            </a:r>
            <a:r>
              <a:rPr lang="en-US" altLang="zh-CN" sz="2800" b="1" dirty="0">
                <a:solidFill>
                  <a:schemeClr val="tx1"/>
                </a:solidFill>
                <a:latin typeface="Arial" panose="020B0604020202020204" pitchFamily="34" charset="0"/>
                <a:ea typeface="宋体" panose="02010600030101010101" pitchFamily="2" charset="-122"/>
                <a:sym typeface="+mn-ea"/>
              </a:rPr>
              <a:t>,</a:t>
            </a:r>
            <a:r>
              <a:rPr lang="zh-CN" altLang="en-US" sz="2800" b="1" dirty="0">
                <a:solidFill>
                  <a:schemeClr val="tx1"/>
                </a:solidFill>
                <a:latin typeface="Arial" panose="020B0604020202020204" pitchFamily="34" charset="0"/>
                <a:ea typeface="宋体" panose="02010600030101010101" pitchFamily="2" charset="-122"/>
                <a:sym typeface="+mn-ea"/>
              </a:rPr>
              <a:t>保护潜水员的安全。</a:t>
            </a:r>
          </a:p>
        </p:txBody>
      </p:sp>
      <p:grpSp>
        <p:nvGrpSpPr>
          <p:cNvPr id="3" name="组合 4"/>
          <p:cNvGrpSpPr/>
          <p:nvPr/>
        </p:nvGrpSpPr>
        <p:grpSpPr>
          <a:xfrm>
            <a:off x="2915285" y="1655445"/>
            <a:ext cx="6151206" cy="1194435"/>
            <a:chOff x="4002" y="2721"/>
            <a:chExt cx="10327" cy="1881"/>
          </a:xfrm>
        </p:grpSpPr>
        <p:sp>
          <p:nvSpPr>
            <p:cNvPr id="51" name="AutoShape 4"/>
            <p:cNvSpPr>
              <a:spLocks noChangeArrowheads="1"/>
            </p:cNvSpPr>
            <p:nvPr/>
          </p:nvSpPr>
          <p:spPr bwMode="auto">
            <a:xfrm>
              <a:off x="4002" y="2721"/>
              <a:ext cx="10327" cy="1881"/>
            </a:xfrm>
            <a:prstGeom prst="roundRect">
              <a:avLst>
                <a:gd name="adj" fmla="val 16667"/>
              </a:avLst>
            </a:prstGeom>
            <a:solidFill>
              <a:srgbClr val="3582D1"/>
            </a:solidFill>
            <a:ln w="38100">
              <a:solidFill>
                <a:schemeClr val="bg1"/>
              </a:solidFill>
              <a:round/>
            </a:ln>
            <a:effectLst>
              <a:outerShdw dist="107763" dir="2700000" algn="ctr" rotWithShape="0">
                <a:srgbClr val="808080">
                  <a:alpha val="50000"/>
                </a:srgbClr>
              </a:outerShdw>
            </a:effectLst>
          </p:spPr>
          <p:txBody>
            <a:bodyPr wrap="none" anchor="ctr"/>
            <a:lstStyle/>
            <a:p>
              <a:pPr marL="0" marR="0" lvl="0" indent="0" algn="ctr" defTabSz="914400" rtl="0" eaLnBrk="0" fontAlgn="base" latinLnBrk="1" hangingPunct="0">
                <a:spcBef>
                  <a:spcPct val="0"/>
                </a:spcBef>
                <a:spcAft>
                  <a:spcPct val="0"/>
                </a:spcAft>
                <a:buClrTx/>
                <a:buSzTx/>
                <a:buFont typeface="Arial" panose="020B0604020202020204" pitchFamily="34" charset="0"/>
                <a:buNone/>
                <a:defRPr/>
              </a:pPr>
              <a:endParaRPr kumimoji="0" lang="zh-CN" altLang="en-US" sz="3600" b="1" i="0" u="none" strike="noStrike" kern="1200" cap="none" spc="0" normalizeH="0" baseline="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endParaRPr>
            </a:p>
          </p:txBody>
        </p:sp>
        <p:sp>
          <p:nvSpPr>
            <p:cNvPr id="53" name="未知"/>
            <p:cNvSpPr/>
            <p:nvPr/>
          </p:nvSpPr>
          <p:spPr bwMode="auto">
            <a:xfrm>
              <a:off x="4025" y="2792"/>
              <a:ext cx="1784" cy="1172"/>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9525">
              <a:noFill/>
              <a:round/>
            </a:ln>
          </p:spPr>
          <p:txBody>
            <a:body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隶书" panose="02010509060101010101" pitchFamily="49" charset="-122"/>
                <a:ea typeface="隶书" panose="02010509060101010101" pitchFamily="49" charset="-122"/>
                <a:cs typeface="+mn-cs"/>
              </a:endParaRPr>
            </a:p>
          </p:txBody>
        </p:sp>
        <p:sp>
          <p:nvSpPr>
            <p:cNvPr id="4101" name="文本框 4100"/>
            <p:cNvSpPr txBox="1"/>
            <p:nvPr/>
          </p:nvSpPr>
          <p:spPr>
            <a:xfrm>
              <a:off x="4365" y="2792"/>
              <a:ext cx="9654" cy="1680"/>
            </a:xfrm>
            <a:prstGeom prst="rect">
              <a:avLst/>
            </a:prstGeom>
            <a:noFill/>
            <a:ln w="9525">
              <a:noFill/>
              <a:miter/>
            </a:ln>
          </p:spPr>
          <p:txBody>
            <a:bodyPr wrap="square">
              <a:spAutoFit/>
            </a:bodyPr>
            <a:lstStyle/>
            <a:p>
              <a:pPr lvl="0">
                <a:spcBef>
                  <a:spcPct val="50000"/>
                </a:spcBef>
              </a:pPr>
              <a:r>
                <a:rPr lang="zh-CN" altLang="en-US" sz="3200" b="1" dirty="0">
                  <a:solidFill>
                    <a:schemeClr val="bg1"/>
                  </a:solidFill>
                  <a:latin typeface="Arial" panose="020B0604020202020204" pitchFamily="34" charset="0"/>
                  <a:ea typeface="宋体" panose="02010600030101010101" pitchFamily="2" charset="-122"/>
                </a:rPr>
                <a:t>潜水员潜至不同深度为什么要穿不同的潜水服</a:t>
              </a:r>
              <a:r>
                <a:rPr lang="en-US" altLang="zh-CN" sz="3200" b="1">
                  <a:solidFill>
                    <a:schemeClr val="bg1"/>
                  </a:solidFill>
                  <a:latin typeface="Arial" panose="020B0604020202020204" pitchFamily="34" charset="0"/>
                  <a:ea typeface="宋体" panose="02010600030101010101" pitchFamily="2" charset="-122"/>
                </a:rPr>
                <a:t>?</a:t>
              </a:r>
            </a:p>
          </p:txBody>
        </p:sp>
      </p:grpSp>
      <p:grpSp>
        <p:nvGrpSpPr>
          <p:cNvPr id="4" name="组合 11"/>
          <p:cNvGrpSpPr/>
          <p:nvPr/>
        </p:nvGrpSpPr>
        <p:grpSpPr>
          <a:xfrm>
            <a:off x="4644390" y="548640"/>
            <a:ext cx="2530475" cy="857250"/>
            <a:chOff x="7314" y="864"/>
            <a:chExt cx="3985" cy="1350"/>
          </a:xfrm>
        </p:grpSpPr>
        <p:grpSp>
          <p:nvGrpSpPr>
            <p:cNvPr id="5" name="组合 5"/>
            <p:cNvGrpSpPr/>
            <p:nvPr/>
          </p:nvGrpSpPr>
          <p:grpSpPr>
            <a:xfrm>
              <a:off x="7314" y="864"/>
              <a:ext cx="3878" cy="1350"/>
              <a:chOff x="7314" y="9483"/>
              <a:chExt cx="5215" cy="1350"/>
            </a:xfrm>
          </p:grpSpPr>
          <p:sp>
            <p:nvSpPr>
              <p:cNvPr id="7" name="AutoShape 36"/>
              <p:cNvSpPr>
                <a:spLocks noChangeArrowheads="1"/>
              </p:cNvSpPr>
              <p:nvPr/>
            </p:nvSpPr>
            <p:spPr bwMode="auto">
              <a:xfrm>
                <a:off x="7314" y="9483"/>
                <a:ext cx="5215" cy="1350"/>
              </a:xfrm>
              <a:prstGeom prst="roundRect">
                <a:avLst>
                  <a:gd name="adj" fmla="val 17509"/>
                </a:avLst>
              </a:prstGeom>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隶书" panose="02010509060101010101" pitchFamily="49" charset="-122"/>
                  <a:ea typeface="隶书" panose="02010509060101010101" pitchFamily="49" charset="-122"/>
                  <a:cs typeface="+mn-cs"/>
                </a:endParaRPr>
              </a:p>
            </p:txBody>
          </p:sp>
          <p:sp>
            <p:nvSpPr>
              <p:cNvPr id="9" name="AutoShape 38"/>
              <p:cNvSpPr>
                <a:spLocks noChangeArrowheads="1"/>
              </p:cNvSpPr>
              <p:nvPr/>
            </p:nvSpPr>
            <p:spPr bwMode="auto">
              <a:xfrm rot="10800000">
                <a:off x="7469" y="10481"/>
                <a:ext cx="4948" cy="227"/>
              </a:xfrm>
              <a:prstGeom prst="roundRect">
                <a:avLst>
                  <a:gd name="adj" fmla="val 50000"/>
                </a:avLst>
              </a:prstGeom>
              <a:gradFill rotWithShape="1">
                <a:gsLst>
                  <a:gs pos="0">
                    <a:srgbClr val="9966FF">
                      <a:gamma/>
                      <a:tint val="33725"/>
                      <a:invGamma/>
                    </a:srgbClr>
                  </a:gs>
                  <a:gs pos="100000">
                    <a:srgbClr val="9966FF">
                      <a:alpha val="0"/>
                    </a:srgbClr>
                  </a:gs>
                </a:gsLst>
                <a:lin ang="5400000" scaled="1"/>
              </a:gradFill>
              <a:ln w="9525">
                <a:noFill/>
                <a:round/>
              </a:ln>
              <a:effectLst/>
            </p:spPr>
            <p:txBody>
              <a:bodyPr wrap="none" anchor="ct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隶书" panose="02010509060101010101" pitchFamily="49" charset="-122"/>
                  <a:ea typeface="隶书" panose="02010509060101010101" pitchFamily="49" charset="-122"/>
                  <a:cs typeface="+mn-cs"/>
                </a:endParaRPr>
              </a:p>
            </p:txBody>
          </p:sp>
        </p:grpSp>
        <p:sp>
          <p:nvSpPr>
            <p:cNvPr id="11" name="文本框 10"/>
            <p:cNvSpPr txBox="1"/>
            <p:nvPr/>
          </p:nvSpPr>
          <p:spPr>
            <a:xfrm>
              <a:off x="7427" y="864"/>
              <a:ext cx="3873" cy="1200"/>
            </a:xfrm>
            <a:prstGeom prst="rect">
              <a:avLst/>
            </a:prstGeom>
            <a:noFill/>
          </p:spPr>
          <p:txBody>
            <a:bodyPr wrap="square" rtlCol="0">
              <a:spAutoFit/>
            </a:bodyPr>
            <a:lstStyle/>
            <a:p>
              <a:r>
                <a:rPr lang="zh-CN" altLang="en-US" sz="4400" b="1" dirty="0">
                  <a:solidFill>
                    <a:schemeClr val="bg1"/>
                  </a:solidFill>
                  <a:latin typeface="楷体" panose="02010609060101010101" charset="-122"/>
                  <a:ea typeface="楷体" panose="02010609060101010101" charset="-122"/>
                </a:rPr>
                <a:t>学以致用</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162"/>
                                        </p:tgtEl>
                                        <p:attrNameLst>
                                          <p:attrName>style.visibility</p:attrName>
                                        </p:attrNameLst>
                                      </p:cBhvr>
                                      <p:to>
                                        <p:strVal val="visible"/>
                                      </p:to>
                                    </p:set>
                                    <p:animEffect transition="in" filter="dissolve">
                                      <p:cBhvr>
                                        <p:cTn id="7" dur="500"/>
                                        <p:tgtEl>
                                          <p:spTgt spid="41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468"/>
                                        </p:tgtEl>
                                        <p:attrNameLst>
                                          <p:attrName>style.visibility</p:attrName>
                                        </p:attrNameLst>
                                      </p:cBhvr>
                                      <p:to>
                                        <p:strVal val="visible"/>
                                      </p:to>
                                    </p:set>
                                    <p:animEffect transition="in" filter="blinds(horizontal)">
                                      <p:cBhvr>
                                        <p:cTn id="12" dur="5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9786" y="676193"/>
            <a:ext cx="9101239" cy="6151936"/>
            <a:chOff x="982640" y="1286614"/>
            <a:chExt cx="10081118" cy="5023499"/>
          </a:xfrm>
        </p:grpSpPr>
        <p:sp>
          <p:nvSpPr>
            <p:cNvPr id="4" name="圆角矩形 3"/>
            <p:cNvSpPr/>
            <p:nvPr/>
          </p:nvSpPr>
          <p:spPr>
            <a:xfrm rot="16200000">
              <a:off x="3563539" y="-1190106"/>
              <a:ext cx="5023499" cy="9976939"/>
            </a:xfrm>
            <a:prstGeom prst="roundRect">
              <a:avLst>
                <a:gd name="adj" fmla="val 4670"/>
              </a:avLst>
            </a:prstGeom>
            <a:gradFill flip="none" rotWithShape="1">
              <a:gsLst>
                <a:gs pos="0">
                  <a:schemeClr val="bg1">
                    <a:lumMod val="50000"/>
                  </a:schemeClr>
                </a:gs>
                <a:gs pos="100000">
                  <a:schemeClr val="tx1">
                    <a:lumMod val="75000"/>
                    <a:lumOff val="25000"/>
                  </a:schemeClr>
                </a:gs>
              </a:gsLst>
              <a:lin ang="8100000" scaled="0"/>
              <a:tileRect/>
            </a:grad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圆角矩形 4"/>
            <p:cNvSpPr/>
            <p:nvPr/>
          </p:nvSpPr>
          <p:spPr>
            <a:xfrm rot="16200000">
              <a:off x="3788070" y="-980490"/>
              <a:ext cx="4628185" cy="9557712"/>
            </a:xfrm>
            <a:prstGeom prst="roundRect">
              <a:avLst>
                <a:gd name="adj" fmla="val 0"/>
              </a:avLst>
            </a:prstGeom>
            <a:solidFill>
              <a:schemeClr val="bg1">
                <a:lumMod val="95000"/>
              </a:schemeClr>
            </a:soli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 name="组合 5"/>
            <p:cNvGrpSpPr/>
            <p:nvPr/>
          </p:nvGrpSpPr>
          <p:grpSpPr>
            <a:xfrm>
              <a:off x="982640" y="1596963"/>
              <a:ext cx="751226" cy="4402810"/>
              <a:chOff x="982640" y="1596963"/>
              <a:chExt cx="751226" cy="4402810"/>
            </a:xfrm>
          </p:grpSpPr>
          <p:grpSp>
            <p:nvGrpSpPr>
              <p:cNvPr id="7" name="组合 6"/>
              <p:cNvGrpSpPr/>
              <p:nvPr/>
            </p:nvGrpSpPr>
            <p:grpSpPr>
              <a:xfrm rot="16200000">
                <a:off x="-615716" y="3650191"/>
                <a:ext cx="4402810" cy="296354"/>
                <a:chOff x="2149635" y="1165383"/>
                <a:chExt cx="3485831" cy="234634"/>
              </a:xfrm>
            </p:grpSpPr>
            <p:grpSp>
              <p:nvGrpSpPr>
                <p:cNvPr id="38" name="组合 37"/>
                <p:cNvGrpSpPr/>
                <p:nvPr/>
              </p:nvGrpSpPr>
              <p:grpSpPr>
                <a:xfrm>
                  <a:off x="2149635" y="1165385"/>
                  <a:ext cx="234632" cy="234632"/>
                  <a:chOff x="2483014" y="1114427"/>
                  <a:chExt cx="209550" cy="209550"/>
                </a:xfrm>
              </p:grpSpPr>
              <p:sp>
                <p:nvSpPr>
                  <p:cNvPr id="66" name="椭圆 65"/>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 name="椭圆 66"/>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9" name="组合 38"/>
                <p:cNvGrpSpPr/>
                <p:nvPr/>
              </p:nvGrpSpPr>
              <p:grpSpPr>
                <a:xfrm>
                  <a:off x="2510880" y="1165385"/>
                  <a:ext cx="234632" cy="234632"/>
                  <a:chOff x="2483014" y="1114427"/>
                  <a:chExt cx="209550" cy="209550"/>
                </a:xfrm>
              </p:grpSpPr>
              <p:sp>
                <p:nvSpPr>
                  <p:cNvPr id="64" name="椭圆 63"/>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椭圆 64"/>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0" name="组合 39"/>
                <p:cNvGrpSpPr/>
                <p:nvPr/>
              </p:nvGrpSpPr>
              <p:grpSpPr>
                <a:xfrm>
                  <a:off x="2872124" y="1165385"/>
                  <a:ext cx="234632" cy="234632"/>
                  <a:chOff x="2483014" y="1114427"/>
                  <a:chExt cx="209550" cy="209550"/>
                </a:xfrm>
              </p:grpSpPr>
              <p:sp>
                <p:nvSpPr>
                  <p:cNvPr id="62" name="椭圆 61"/>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 name="椭圆 62"/>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1" name="组合 40"/>
                <p:cNvGrpSpPr/>
                <p:nvPr/>
              </p:nvGrpSpPr>
              <p:grpSpPr>
                <a:xfrm>
                  <a:off x="3233369" y="1165385"/>
                  <a:ext cx="234632" cy="234632"/>
                  <a:chOff x="2483014" y="1114427"/>
                  <a:chExt cx="209550" cy="209550"/>
                </a:xfrm>
              </p:grpSpPr>
              <p:sp>
                <p:nvSpPr>
                  <p:cNvPr id="60" name="椭圆 59"/>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1" name="椭圆 60"/>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2" name="组合 41"/>
                <p:cNvGrpSpPr/>
                <p:nvPr/>
              </p:nvGrpSpPr>
              <p:grpSpPr>
                <a:xfrm>
                  <a:off x="3594615" y="1165383"/>
                  <a:ext cx="234632" cy="234632"/>
                  <a:chOff x="2483014" y="1114427"/>
                  <a:chExt cx="209550" cy="209550"/>
                </a:xfrm>
              </p:grpSpPr>
              <p:sp>
                <p:nvSpPr>
                  <p:cNvPr id="58" name="椭圆 5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 name="椭圆 5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3" name="组合 42"/>
                <p:cNvGrpSpPr/>
                <p:nvPr/>
              </p:nvGrpSpPr>
              <p:grpSpPr>
                <a:xfrm>
                  <a:off x="3955858" y="1165384"/>
                  <a:ext cx="234632" cy="234632"/>
                  <a:chOff x="2483014" y="1114427"/>
                  <a:chExt cx="209550" cy="209550"/>
                </a:xfrm>
              </p:grpSpPr>
              <p:sp>
                <p:nvSpPr>
                  <p:cNvPr id="56" name="椭圆 55"/>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椭圆 56"/>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4" name="组合 43"/>
                <p:cNvGrpSpPr/>
                <p:nvPr/>
              </p:nvGrpSpPr>
              <p:grpSpPr>
                <a:xfrm>
                  <a:off x="4317103" y="1165384"/>
                  <a:ext cx="234632" cy="234632"/>
                  <a:chOff x="2483014" y="1114427"/>
                  <a:chExt cx="209550" cy="209550"/>
                </a:xfrm>
              </p:grpSpPr>
              <p:sp>
                <p:nvSpPr>
                  <p:cNvPr id="54" name="椭圆 53"/>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椭圆 54"/>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 name="组合 44"/>
                <p:cNvGrpSpPr/>
                <p:nvPr/>
              </p:nvGrpSpPr>
              <p:grpSpPr>
                <a:xfrm>
                  <a:off x="4678347" y="1165384"/>
                  <a:ext cx="234632" cy="234632"/>
                  <a:chOff x="2483014" y="1114427"/>
                  <a:chExt cx="209550" cy="209550"/>
                </a:xfrm>
              </p:grpSpPr>
              <p:sp>
                <p:nvSpPr>
                  <p:cNvPr id="52" name="椭圆 51"/>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椭圆 52"/>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6" name="组合 45"/>
                <p:cNvGrpSpPr/>
                <p:nvPr/>
              </p:nvGrpSpPr>
              <p:grpSpPr>
                <a:xfrm>
                  <a:off x="5039590" y="1165384"/>
                  <a:ext cx="234632" cy="234632"/>
                  <a:chOff x="2483014" y="1114427"/>
                  <a:chExt cx="209550" cy="209550"/>
                </a:xfrm>
              </p:grpSpPr>
              <p:sp>
                <p:nvSpPr>
                  <p:cNvPr id="50" name="椭圆 49"/>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椭圆 50"/>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7" name="组合 46"/>
                <p:cNvGrpSpPr/>
                <p:nvPr/>
              </p:nvGrpSpPr>
              <p:grpSpPr>
                <a:xfrm>
                  <a:off x="5400834" y="1165384"/>
                  <a:ext cx="234632" cy="234632"/>
                  <a:chOff x="2483014" y="1114427"/>
                  <a:chExt cx="209550" cy="209550"/>
                </a:xfrm>
              </p:grpSpPr>
              <p:sp>
                <p:nvSpPr>
                  <p:cNvPr id="48" name="椭圆 4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椭圆 4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8" name="组合 7"/>
              <p:cNvGrpSpPr/>
              <p:nvPr/>
            </p:nvGrpSpPr>
            <p:grpSpPr>
              <a:xfrm rot="16200000">
                <a:off x="1229146" y="5557333"/>
                <a:ext cx="119575" cy="612586"/>
                <a:chOff x="2244455" y="772894"/>
                <a:chExt cx="94658" cy="485003"/>
              </a:xfrm>
            </p:grpSpPr>
            <p:sp>
              <p:nvSpPr>
                <p:cNvPr id="36" name="圆角矩形 35"/>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圆角矩形 3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 name="组合 8"/>
              <p:cNvGrpSpPr/>
              <p:nvPr/>
            </p:nvGrpSpPr>
            <p:grpSpPr>
              <a:xfrm rot="16200000">
                <a:off x="1229146" y="5099277"/>
                <a:ext cx="119575" cy="612586"/>
                <a:chOff x="2244455" y="772894"/>
                <a:chExt cx="94658" cy="485003"/>
              </a:xfrm>
            </p:grpSpPr>
            <p:sp>
              <p:nvSpPr>
                <p:cNvPr id="34" name="圆角矩形 33"/>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圆角矩形 3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 name="组合 9"/>
              <p:cNvGrpSpPr/>
              <p:nvPr/>
            </p:nvGrpSpPr>
            <p:grpSpPr>
              <a:xfrm rot="16200000">
                <a:off x="1229146" y="4641222"/>
                <a:ext cx="119575" cy="612586"/>
                <a:chOff x="2244455" y="772894"/>
                <a:chExt cx="94658" cy="485003"/>
              </a:xfrm>
            </p:grpSpPr>
            <p:sp>
              <p:nvSpPr>
                <p:cNvPr id="32" name="圆角矩形 31"/>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圆角矩形 3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1" name="组合 10"/>
              <p:cNvGrpSpPr/>
              <p:nvPr/>
            </p:nvGrpSpPr>
            <p:grpSpPr>
              <a:xfrm rot="16200000">
                <a:off x="1229146" y="4183167"/>
                <a:ext cx="119575" cy="612586"/>
                <a:chOff x="2244455" y="772894"/>
                <a:chExt cx="94658" cy="485003"/>
              </a:xfrm>
            </p:grpSpPr>
            <p:sp>
              <p:nvSpPr>
                <p:cNvPr id="30" name="圆角矩形 29"/>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圆角矩形 3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2" name="组合 11"/>
              <p:cNvGrpSpPr/>
              <p:nvPr/>
            </p:nvGrpSpPr>
            <p:grpSpPr>
              <a:xfrm rot="16200000">
                <a:off x="1229146" y="3725113"/>
                <a:ext cx="119575" cy="612586"/>
                <a:chOff x="2244455" y="772894"/>
                <a:chExt cx="94658" cy="485003"/>
              </a:xfrm>
            </p:grpSpPr>
            <p:sp>
              <p:nvSpPr>
                <p:cNvPr id="28" name="圆角矩形 27"/>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圆角矩形 2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3" name="组合 12"/>
              <p:cNvGrpSpPr/>
              <p:nvPr/>
            </p:nvGrpSpPr>
            <p:grpSpPr>
              <a:xfrm rot="16200000">
                <a:off x="1229146" y="3267055"/>
                <a:ext cx="119575" cy="612586"/>
                <a:chOff x="2244455" y="772894"/>
                <a:chExt cx="94658" cy="485003"/>
              </a:xfrm>
            </p:grpSpPr>
            <p:sp>
              <p:nvSpPr>
                <p:cNvPr id="26" name="圆角矩形 25"/>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圆角矩形 2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4" name="组合 13"/>
              <p:cNvGrpSpPr/>
              <p:nvPr/>
            </p:nvGrpSpPr>
            <p:grpSpPr>
              <a:xfrm rot="16200000">
                <a:off x="1229145" y="2808999"/>
                <a:ext cx="119575" cy="612586"/>
                <a:chOff x="2244455" y="772894"/>
                <a:chExt cx="94658" cy="485003"/>
              </a:xfrm>
            </p:grpSpPr>
            <p:sp>
              <p:nvSpPr>
                <p:cNvPr id="24" name="圆角矩形 23"/>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圆角矩形 2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5" name="组合 14"/>
              <p:cNvGrpSpPr/>
              <p:nvPr/>
            </p:nvGrpSpPr>
            <p:grpSpPr>
              <a:xfrm rot="16200000">
                <a:off x="1229146" y="2350946"/>
                <a:ext cx="119575" cy="612586"/>
                <a:chOff x="2244455" y="772894"/>
                <a:chExt cx="94658" cy="485003"/>
              </a:xfrm>
            </p:grpSpPr>
            <p:sp>
              <p:nvSpPr>
                <p:cNvPr id="22" name="圆角矩形 21"/>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圆角矩形 2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6" name="组合 15"/>
              <p:cNvGrpSpPr/>
              <p:nvPr/>
            </p:nvGrpSpPr>
            <p:grpSpPr>
              <a:xfrm rot="16200000">
                <a:off x="1229146" y="1892893"/>
                <a:ext cx="119575" cy="612586"/>
                <a:chOff x="2244455" y="772894"/>
                <a:chExt cx="94658" cy="485003"/>
              </a:xfrm>
            </p:grpSpPr>
            <p:sp>
              <p:nvSpPr>
                <p:cNvPr id="20" name="圆角矩形 19"/>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圆角矩形 2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7" name="组合 16"/>
              <p:cNvGrpSpPr/>
              <p:nvPr/>
            </p:nvGrpSpPr>
            <p:grpSpPr>
              <a:xfrm rot="16200000">
                <a:off x="1229146" y="1434840"/>
                <a:ext cx="119575" cy="612586"/>
                <a:chOff x="2244455" y="772894"/>
                <a:chExt cx="94658" cy="485003"/>
              </a:xfrm>
            </p:grpSpPr>
            <p:sp>
              <p:nvSpPr>
                <p:cNvPr id="18" name="圆角矩形 17"/>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圆角矩形 1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grpSp>
        <p:nvGrpSpPr>
          <p:cNvPr id="69" name="组合 68"/>
          <p:cNvGrpSpPr/>
          <p:nvPr/>
        </p:nvGrpSpPr>
        <p:grpSpPr>
          <a:xfrm>
            <a:off x="8766680" y="1000363"/>
            <a:ext cx="259367" cy="5447714"/>
            <a:chOff x="10487694" y="1484274"/>
            <a:chExt cx="190500" cy="4628185"/>
          </a:xfrm>
        </p:grpSpPr>
        <p:sp>
          <p:nvSpPr>
            <p:cNvPr id="70" name="矩形 69"/>
            <p:cNvSpPr/>
            <p:nvPr/>
          </p:nvSpPr>
          <p:spPr>
            <a:xfrm>
              <a:off x="10487694" y="1484274"/>
              <a:ext cx="190500" cy="888448"/>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矩形 70"/>
            <p:cNvSpPr/>
            <p:nvPr/>
          </p:nvSpPr>
          <p:spPr>
            <a:xfrm>
              <a:off x="10487694" y="2372720"/>
              <a:ext cx="190500" cy="944033"/>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矩形 71"/>
            <p:cNvSpPr/>
            <p:nvPr/>
          </p:nvSpPr>
          <p:spPr>
            <a:xfrm>
              <a:off x="10487694" y="3314688"/>
              <a:ext cx="190500" cy="945150"/>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 name="矩形 72"/>
            <p:cNvSpPr/>
            <p:nvPr/>
          </p:nvSpPr>
          <p:spPr>
            <a:xfrm>
              <a:off x="10487694" y="4258721"/>
              <a:ext cx="190500" cy="944033"/>
            </a:xfrm>
            <a:prstGeom prst="rect">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矩形 73"/>
            <p:cNvSpPr/>
            <p:nvPr/>
          </p:nvSpPr>
          <p:spPr>
            <a:xfrm>
              <a:off x="10487694" y="5202754"/>
              <a:ext cx="190500" cy="909705"/>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9" name="文本框 107"/>
          <p:cNvSpPr txBox="1"/>
          <p:nvPr/>
        </p:nvSpPr>
        <p:spPr>
          <a:xfrm>
            <a:off x="4136569" y="3815259"/>
            <a:ext cx="4484917" cy="525657"/>
          </a:xfrm>
          <a:prstGeom prst="rect">
            <a:avLst/>
          </a:prstGeom>
          <a:noFill/>
        </p:spPr>
        <p:txBody>
          <a:bodyPr wrap="square" rtlCol="0">
            <a:spAutoFit/>
          </a:bodyPr>
          <a:lstStyle/>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82" name="文本框 107"/>
          <p:cNvSpPr txBox="1"/>
          <p:nvPr/>
        </p:nvSpPr>
        <p:spPr>
          <a:xfrm>
            <a:off x="4136570" y="1137743"/>
            <a:ext cx="4371385" cy="525657"/>
          </a:xfrm>
          <a:prstGeom prst="rect">
            <a:avLst/>
          </a:prstGeom>
          <a:noFill/>
        </p:spPr>
        <p:txBody>
          <a:bodyPr wrap="square" rtlCol="0">
            <a:spAutoFit/>
          </a:bodyPr>
          <a:lstStyle/>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9559" y="1866976"/>
            <a:ext cx="4463393" cy="1244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27531" y="3506901"/>
            <a:ext cx="5519800" cy="29656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9393946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up)">
                                      <p:cBhvr>
                                        <p:cTn id="15" dur="500"/>
                                        <p:tgtEl>
                                          <p:spTgt spid="7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up)">
                                      <p:cBhvr>
                                        <p:cTn id="19" dur="500"/>
                                        <p:tgtEl>
                                          <p:spTgt spid="82"/>
                                        </p:tgtEl>
                                      </p:cBhvr>
                                    </p:animEffect>
                                  </p:childTnLst>
                                </p:cTn>
                              </p:par>
                            </p:childTnLst>
                          </p:cTn>
                        </p:par>
                        <p:par>
                          <p:cTn id="20" fill="hold">
                            <p:stCondLst>
                              <p:cond delay="2000"/>
                            </p:stCondLst>
                            <p:childTnLst>
                              <p:par>
                                <p:cTn id="21" presetID="1" presetClass="entr" presetSubtype="0" fill="hold" nodeType="afterEffect">
                                  <p:stCondLst>
                                    <p:cond delay="0"/>
                                  </p:stCondLst>
                                  <p:childTnLst>
                                    <p:set>
                                      <p:cBhvr>
                                        <p:cTn id="22" dur="1" fill="hold">
                                          <p:stCondLst>
                                            <p:cond delay="0"/>
                                          </p:stCondLst>
                                        </p:cTn>
                                        <p:tgtEl>
                                          <p:spTgt spid="3076"/>
                                        </p:tgtEl>
                                        <p:attrNameLst>
                                          <p:attrName>style.visibility</p:attrName>
                                        </p:attrNameLst>
                                      </p:cBhvr>
                                      <p:to>
                                        <p:strVal val="visible"/>
                                      </p:to>
                                    </p:set>
                                  </p:childTnLst>
                                </p:cTn>
                              </p:par>
                            </p:childTnLst>
                          </p:cTn>
                        </p:par>
                        <p:par>
                          <p:cTn id="23" fill="hold">
                            <p:stCondLst>
                              <p:cond delay="2000"/>
                            </p:stCondLst>
                            <p:childTnLst>
                              <p:par>
                                <p:cTn id="24" presetID="1" presetClass="entr" presetSubtype="0" fill="hold" nodeType="afterEffect">
                                  <p:stCondLst>
                                    <p:cond delay="0"/>
                                  </p:stCondLst>
                                  <p:childTnLst>
                                    <p:set>
                                      <p:cBhvr>
                                        <p:cTn id="25" dur="1" fill="hold">
                                          <p:stCondLst>
                                            <p:cond delay="0"/>
                                          </p:stCondLst>
                                        </p:cTn>
                                        <p:tgtEl>
                                          <p:spTgt spid="30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noChangeAspect="1"/>
          </p:cNvGrpSpPr>
          <p:nvPr/>
        </p:nvGrpSpPr>
        <p:grpSpPr bwMode="auto">
          <a:xfrm>
            <a:off x="3100116" y="164704"/>
            <a:ext cx="3698949" cy="927496"/>
            <a:chOff x="681" y="112"/>
            <a:chExt cx="4224" cy="1116"/>
          </a:xfrm>
        </p:grpSpPr>
        <p:pic>
          <p:nvPicPr>
            <p:cNvPr id="3" name="Picture 12" descr="未标题2_0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1" y="112"/>
              <a:ext cx="3930" cy="1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Box 14"/>
            <p:cNvSpPr txBox="1">
              <a:spLocks noChangeAspect="1" noChangeArrowheads="1"/>
            </p:cNvSpPr>
            <p:nvPr/>
          </p:nvSpPr>
          <p:spPr bwMode="auto">
            <a:xfrm>
              <a:off x="681" y="331"/>
              <a:ext cx="4224" cy="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2800" b="1" dirty="0" smtClean="0"/>
                <a:t>课堂小结</a:t>
              </a:r>
              <a:endParaRPr lang="zh-CN" altLang="en-US" sz="2800" b="1" dirty="0"/>
            </a:p>
          </p:txBody>
        </p:sp>
      </p:grpSp>
      <p:sp>
        <p:nvSpPr>
          <p:cNvPr id="6" name="TextBox 5"/>
          <p:cNvSpPr txBox="1"/>
          <p:nvPr/>
        </p:nvSpPr>
        <p:spPr>
          <a:xfrm>
            <a:off x="1016000" y="1181100"/>
            <a:ext cx="7429500" cy="3108543"/>
          </a:xfrm>
          <a:prstGeom prst="rect">
            <a:avLst/>
          </a:prstGeom>
          <a:noFill/>
        </p:spPr>
        <p:txBody>
          <a:bodyPr wrap="square" rtlCol="0">
            <a:spAutoFit/>
          </a:bodyPr>
          <a:lstStyle/>
          <a:p>
            <a:pPr algn="ctr"/>
            <a:r>
              <a:rPr lang="zh-CN" altLang="zh-CN" sz="2800" b="1" dirty="0">
                <a:solidFill>
                  <a:srgbClr val="7030A0"/>
                </a:solidFill>
              </a:rPr>
              <a:t>液体内部的压强</a:t>
            </a:r>
            <a:endParaRPr lang="zh-CN" altLang="zh-CN" sz="2800" dirty="0">
              <a:solidFill>
                <a:srgbClr val="7030A0"/>
              </a:solidFill>
            </a:endParaRPr>
          </a:p>
          <a:p>
            <a:r>
              <a:rPr lang="zh-CN" altLang="zh-CN" sz="2800" b="1" dirty="0" smtClean="0">
                <a:solidFill>
                  <a:srgbClr val="7030A0"/>
                </a:solidFill>
              </a:rPr>
              <a:t>液体</a:t>
            </a:r>
            <a:r>
              <a:rPr lang="zh-CN" altLang="zh-CN" sz="2800" b="1" dirty="0">
                <a:solidFill>
                  <a:srgbClr val="7030A0"/>
                </a:solidFill>
              </a:rPr>
              <a:t>内部压强的规律：</a:t>
            </a:r>
            <a:endParaRPr lang="zh-CN" altLang="zh-CN" sz="2800" dirty="0">
              <a:solidFill>
                <a:srgbClr val="7030A0"/>
              </a:solidFill>
            </a:endParaRPr>
          </a:p>
          <a:p>
            <a:pPr marL="457200" indent="-457200">
              <a:buFont typeface="Wingdings" pitchFamily="2" charset="2"/>
              <a:buChar char="Ø"/>
            </a:pPr>
            <a:r>
              <a:rPr lang="zh-CN" altLang="zh-CN" sz="2800" b="1" dirty="0">
                <a:solidFill>
                  <a:srgbClr val="7030A0"/>
                </a:solidFill>
              </a:rPr>
              <a:t>液体内部存在压强</a:t>
            </a:r>
            <a:r>
              <a:rPr lang="zh-CN" altLang="zh-CN" sz="2800" b="1" dirty="0" smtClean="0">
                <a:solidFill>
                  <a:srgbClr val="7030A0"/>
                </a:solidFill>
              </a:rPr>
              <a:t>；</a:t>
            </a:r>
            <a:endParaRPr lang="en-US" altLang="zh-CN" sz="2800" b="1" dirty="0" smtClean="0">
              <a:solidFill>
                <a:srgbClr val="7030A0"/>
              </a:solidFill>
            </a:endParaRPr>
          </a:p>
          <a:p>
            <a:pPr marL="457200" indent="-457200">
              <a:buFont typeface="Wingdings" pitchFamily="2" charset="2"/>
              <a:buChar char="Ø"/>
            </a:pPr>
            <a:r>
              <a:rPr lang="zh-CN" altLang="zh-CN" sz="2800" b="1" dirty="0" smtClean="0">
                <a:solidFill>
                  <a:srgbClr val="7030A0"/>
                </a:solidFill>
              </a:rPr>
              <a:t>在</a:t>
            </a:r>
            <a:r>
              <a:rPr lang="zh-CN" altLang="zh-CN" sz="2800" b="1" dirty="0">
                <a:solidFill>
                  <a:srgbClr val="7030A0"/>
                </a:solidFill>
              </a:rPr>
              <a:t>液体内部同一深度液体向各个方向的压强都相等</a:t>
            </a:r>
            <a:r>
              <a:rPr lang="zh-CN" altLang="zh-CN" sz="2800" b="1" dirty="0" smtClean="0">
                <a:solidFill>
                  <a:srgbClr val="7030A0"/>
                </a:solidFill>
              </a:rPr>
              <a:t>；</a:t>
            </a:r>
            <a:endParaRPr lang="en-US" altLang="zh-CN" sz="2800" b="1" dirty="0" smtClean="0">
              <a:solidFill>
                <a:srgbClr val="7030A0"/>
              </a:solidFill>
            </a:endParaRPr>
          </a:p>
          <a:p>
            <a:pPr marL="457200" indent="-457200">
              <a:buFont typeface="Wingdings" pitchFamily="2" charset="2"/>
              <a:buChar char="Ø"/>
            </a:pPr>
            <a:r>
              <a:rPr lang="zh-CN" altLang="zh-CN" sz="2800" b="1" dirty="0" smtClean="0">
                <a:solidFill>
                  <a:srgbClr val="7030A0"/>
                </a:solidFill>
              </a:rPr>
              <a:t>液体</a:t>
            </a:r>
            <a:r>
              <a:rPr lang="zh-CN" altLang="zh-CN" sz="2800" b="1" dirty="0">
                <a:solidFill>
                  <a:srgbClr val="7030A0"/>
                </a:solidFill>
              </a:rPr>
              <a:t>内部的压强</a:t>
            </a:r>
            <a:r>
              <a:rPr lang="zh-CN" altLang="zh-CN" sz="2800" b="1" dirty="0" smtClean="0">
                <a:solidFill>
                  <a:srgbClr val="7030A0"/>
                </a:solidFill>
              </a:rPr>
              <a:t>还</a:t>
            </a:r>
            <a:r>
              <a:rPr lang="zh-CN" altLang="en-US" sz="2800" b="1" dirty="0">
                <a:solidFill>
                  <a:srgbClr val="7030A0"/>
                </a:solidFill>
              </a:rPr>
              <a:t>随</a:t>
            </a:r>
            <a:r>
              <a:rPr lang="zh-CN" altLang="en-US" sz="2800" b="1" dirty="0" smtClean="0">
                <a:solidFill>
                  <a:srgbClr val="7030A0"/>
                </a:solidFill>
              </a:rPr>
              <a:t>深度的增加而增大；</a:t>
            </a:r>
            <a:endParaRPr lang="en-US" altLang="zh-CN" sz="2800" b="1" dirty="0" smtClean="0">
              <a:solidFill>
                <a:srgbClr val="7030A0"/>
              </a:solidFill>
            </a:endParaRPr>
          </a:p>
          <a:p>
            <a:pPr marL="457200" indent="-457200">
              <a:buFont typeface="Wingdings" pitchFamily="2" charset="2"/>
              <a:buChar char="Ø"/>
            </a:pPr>
            <a:r>
              <a:rPr lang="zh-CN" altLang="en-US" sz="2800" b="1" dirty="0" smtClean="0">
                <a:solidFill>
                  <a:srgbClr val="7030A0"/>
                </a:solidFill>
              </a:rPr>
              <a:t>液体内部压强还与</a:t>
            </a:r>
            <a:r>
              <a:rPr lang="zh-CN" altLang="zh-CN" sz="2800" b="1" dirty="0" smtClean="0">
                <a:solidFill>
                  <a:srgbClr val="7030A0"/>
                </a:solidFill>
              </a:rPr>
              <a:t>液体</a:t>
            </a:r>
            <a:r>
              <a:rPr lang="zh-CN" altLang="zh-CN" sz="2800" b="1" dirty="0">
                <a:solidFill>
                  <a:srgbClr val="7030A0"/>
                </a:solidFill>
              </a:rPr>
              <a:t>的密度有关</a:t>
            </a:r>
            <a:endParaRPr lang="zh-CN" altLang="en-US" sz="2800" dirty="0">
              <a:solidFill>
                <a:srgbClr val="7030A0"/>
              </a:solidFill>
            </a:endParaRPr>
          </a:p>
        </p:txBody>
      </p:sp>
    </p:spTree>
    <p:extLst>
      <p:ext uri="{BB962C8B-B14F-4D97-AF65-F5344CB8AC3E}">
        <p14:creationId xmlns:p14="http://schemas.microsoft.com/office/powerpoint/2010/main" xmlns="" val="15245139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文本框 7170"/>
          <p:cNvSpPr txBox="1">
            <a:spLocks noChangeArrowheads="1"/>
          </p:cNvSpPr>
          <p:nvPr/>
        </p:nvSpPr>
        <p:spPr bwMode="auto">
          <a:xfrm>
            <a:off x="396875" y="1524001"/>
            <a:ext cx="8566150" cy="2081119"/>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smtClean="0">
                <a:latin typeface="宋体" pitchFamily="2" charset="-122"/>
              </a:rPr>
              <a:t>1</a:t>
            </a:r>
            <a:r>
              <a:rPr lang="en-US" altLang="zh-CN" sz="1700" b="1" dirty="0">
                <a:latin typeface="宋体" pitchFamily="2" charset="-122"/>
              </a:rPr>
              <a:t>.</a:t>
            </a:r>
            <a:r>
              <a:rPr lang="zh-CN" altLang="en-US" sz="1700" b="1" dirty="0">
                <a:latin typeface="宋体" pitchFamily="2" charset="-122"/>
              </a:rPr>
              <a:t>如图所示</a:t>
            </a:r>
            <a:r>
              <a:rPr lang="en-US" altLang="zh-CN" sz="1700" b="1" dirty="0">
                <a:latin typeface="宋体" pitchFamily="2" charset="-122"/>
              </a:rPr>
              <a:t>,</a:t>
            </a:r>
            <a:r>
              <a:rPr lang="zh-CN" altLang="en-US" sz="1700" b="1" dirty="0">
                <a:latin typeface="宋体" pitchFamily="2" charset="-122"/>
              </a:rPr>
              <a:t>在探究液体压强特点的过程中</a:t>
            </a:r>
            <a:r>
              <a:rPr lang="en-US" altLang="zh-CN" sz="1700" b="1" dirty="0">
                <a:latin typeface="宋体" pitchFamily="2" charset="-122"/>
              </a:rPr>
              <a:t>,</a:t>
            </a:r>
            <a:r>
              <a:rPr lang="zh-CN" altLang="en-US" sz="1700" b="1" dirty="0">
                <a:latin typeface="宋体" pitchFamily="2" charset="-122"/>
              </a:rPr>
              <a:t>将微小压强计的金属盒放在水中</a:t>
            </a:r>
            <a:r>
              <a:rPr lang="en-US" altLang="zh-CN" sz="1700" b="1" dirty="0">
                <a:latin typeface="宋体" pitchFamily="2" charset="-122"/>
              </a:rPr>
              <a:t>,</a:t>
            </a:r>
            <a:r>
              <a:rPr lang="zh-CN" altLang="en-US" sz="1700" b="1" dirty="0">
                <a:latin typeface="宋体" pitchFamily="2" charset="-122"/>
              </a:rPr>
              <a:t>下列</a:t>
            </a:r>
          </a:p>
          <a:p>
            <a:pPr defTabSz="879475">
              <a:lnSpc>
                <a:spcPct val="130000"/>
              </a:lnSpc>
              <a:buFontTx/>
              <a:buNone/>
            </a:pPr>
            <a:r>
              <a:rPr lang="zh-CN" altLang="en-US" sz="1700" b="1" dirty="0">
                <a:latin typeface="宋体" pitchFamily="2" charset="-122"/>
              </a:rPr>
              <a:t>做法能够使压强计</a:t>
            </a:r>
            <a:r>
              <a:rPr lang="en-US" altLang="zh-CN" sz="1700" b="1" dirty="0">
                <a:latin typeface="宋体" pitchFamily="2" charset="-122"/>
              </a:rPr>
              <a:t>U</a:t>
            </a:r>
            <a:r>
              <a:rPr lang="zh-CN" altLang="en-US" sz="1700" b="1" dirty="0">
                <a:latin typeface="宋体" pitchFamily="2" charset="-122"/>
              </a:rPr>
              <a:t>形管两边液面的高度差减小的是</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 </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A.</a:t>
            </a:r>
            <a:r>
              <a:rPr lang="zh-CN" altLang="en-US" sz="1700" b="1" dirty="0">
                <a:latin typeface="宋体" pitchFamily="2" charset="-122"/>
              </a:rPr>
              <a:t>将压强计的金属盒向上移动一段距离</a:t>
            </a:r>
          </a:p>
          <a:p>
            <a:pPr defTabSz="879475">
              <a:lnSpc>
                <a:spcPct val="130000"/>
              </a:lnSpc>
              <a:buFontTx/>
              <a:buNone/>
            </a:pPr>
            <a:r>
              <a:rPr lang="en-US" altLang="zh-CN" sz="1700" b="1" dirty="0">
                <a:latin typeface="宋体" pitchFamily="2" charset="-122"/>
              </a:rPr>
              <a:t>B.</a:t>
            </a:r>
            <a:r>
              <a:rPr lang="zh-CN" altLang="en-US" sz="1700" b="1" dirty="0">
                <a:latin typeface="宋体" pitchFamily="2" charset="-122"/>
              </a:rPr>
              <a:t>将压强计的金属盒向下移动一段距离</a:t>
            </a:r>
          </a:p>
          <a:p>
            <a:pPr defTabSz="879475">
              <a:lnSpc>
                <a:spcPct val="130000"/>
              </a:lnSpc>
              <a:buFontTx/>
              <a:buNone/>
            </a:pPr>
            <a:r>
              <a:rPr lang="en-US" altLang="zh-CN" sz="1700" b="1" dirty="0">
                <a:latin typeface="宋体" pitchFamily="2" charset="-122"/>
              </a:rPr>
              <a:t>C.</a:t>
            </a:r>
            <a:r>
              <a:rPr lang="zh-CN" altLang="en-US" sz="1700" b="1" dirty="0">
                <a:latin typeface="宋体" pitchFamily="2" charset="-122"/>
              </a:rPr>
              <a:t>将压强计的金属盒在原位置转动</a:t>
            </a:r>
            <a:r>
              <a:rPr lang="en-US" altLang="zh-CN" sz="1700" b="1" dirty="0">
                <a:latin typeface="宋体" pitchFamily="2" charset="-122"/>
              </a:rPr>
              <a:t>180°</a:t>
            </a:r>
          </a:p>
          <a:p>
            <a:pPr defTabSz="879475">
              <a:lnSpc>
                <a:spcPct val="130000"/>
              </a:lnSpc>
              <a:buFontTx/>
              <a:buNone/>
            </a:pPr>
            <a:r>
              <a:rPr lang="en-US" altLang="zh-CN" sz="1700" b="1" dirty="0">
                <a:latin typeface="宋体" pitchFamily="2" charset="-122"/>
              </a:rPr>
              <a:t>D.</a:t>
            </a:r>
            <a:r>
              <a:rPr lang="zh-CN" altLang="en-US" sz="1700" b="1" dirty="0">
                <a:latin typeface="宋体" pitchFamily="2" charset="-122"/>
              </a:rPr>
              <a:t>将压强计的金属盒放在同样深度的食盐水中</a:t>
            </a:r>
          </a:p>
        </p:txBody>
      </p:sp>
      <p:sp>
        <p:nvSpPr>
          <p:cNvPr id="7172" name="矩形 7171"/>
          <p:cNvSpPr>
            <a:spLocks noChangeArrowheads="1"/>
          </p:cNvSpPr>
          <p:nvPr/>
        </p:nvSpPr>
        <p:spPr bwMode="auto">
          <a:xfrm>
            <a:off x="5938839" y="2396068"/>
            <a:ext cx="1133475"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A</a:t>
            </a:r>
          </a:p>
        </p:txBody>
      </p:sp>
      <p:pic>
        <p:nvPicPr>
          <p:cNvPr id="4100" name="H17XCZTBLA8XHKWL50.eps"/>
          <p:cNvPicPr>
            <a:picLocks noChangeAspect="1" noChangeArrowheads="1"/>
          </p:cNvPicPr>
          <p:nvPr/>
        </p:nvPicPr>
        <p:blipFill>
          <a:blip r:embed="rId2" cstate="print"/>
          <a:srcRect/>
          <a:stretch>
            <a:fillRect/>
          </a:stretch>
        </p:blipFill>
        <p:spPr bwMode="auto">
          <a:xfrm>
            <a:off x="6010276" y="3058584"/>
            <a:ext cx="1069975" cy="1581149"/>
          </a:xfrm>
          <a:prstGeom prst="rect">
            <a:avLst/>
          </a:prstGeom>
          <a:noFill/>
          <a:ln w="9525">
            <a:noFill/>
            <a:miter lim="800000"/>
            <a:headEnd/>
            <a:tailEnd/>
          </a:ln>
        </p:spPr>
      </p:pic>
      <p:grpSp>
        <p:nvGrpSpPr>
          <p:cNvPr id="6" name="组合 5"/>
          <p:cNvGrpSpPr/>
          <p:nvPr/>
        </p:nvGrpSpPr>
        <p:grpSpPr>
          <a:xfrm>
            <a:off x="161086" y="192010"/>
            <a:ext cx="6197183" cy="1075374"/>
            <a:chOff x="3129129" y="1121776"/>
            <a:chExt cx="5933741" cy="1171624"/>
          </a:xfrm>
        </p:grpSpPr>
        <p:sp>
          <p:nvSpPr>
            <p:cNvPr id="7" name="圆角矩形 6"/>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8" name="圆角矩形 7"/>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9" name="组合 8"/>
          <p:cNvGrpSpPr/>
          <p:nvPr/>
        </p:nvGrpSpPr>
        <p:grpSpPr>
          <a:xfrm>
            <a:off x="1546671" y="513534"/>
            <a:ext cx="4364608" cy="523220"/>
            <a:chOff x="3612115" y="1679761"/>
            <a:chExt cx="2544427" cy="534546"/>
          </a:xfrm>
        </p:grpSpPr>
        <p:sp>
          <p:nvSpPr>
            <p:cNvPr id="10"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基础训练</a:t>
              </a:r>
              <a:endParaRPr lang="zh-CN" altLang="en-US" sz="2800" b="1" dirty="0">
                <a:latin typeface="微软雅黑" panose="020B0503020204020204" pitchFamily="34" charset="-122"/>
                <a:ea typeface="微软雅黑" panose="020B0503020204020204" pitchFamily="34" charset="-122"/>
              </a:endParaRPr>
            </a:p>
          </p:txBody>
        </p:sp>
        <p:grpSp>
          <p:nvGrpSpPr>
            <p:cNvPr id="11"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1+#ppt_w/2"/>
                                          </p:val>
                                        </p:tav>
                                        <p:tav tm="100000">
                                          <p:val>
                                            <p:strVal val="#ppt_x"/>
                                          </p:val>
                                        </p:tav>
                                      </p:tavLst>
                                    </p:anim>
                                    <p:anim calcmode="lin" valueType="num">
                                      <p:cBhvr additive="base">
                                        <p:cTn id="8" dur="500" fill="hold"/>
                                        <p:tgtEl>
                                          <p:spTgt spid="717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文本框 8193"/>
          <p:cNvSpPr txBox="1">
            <a:spLocks noChangeArrowheads="1"/>
          </p:cNvSpPr>
          <p:nvPr/>
        </p:nvSpPr>
        <p:spPr bwMode="auto">
          <a:xfrm>
            <a:off x="451196" y="1404902"/>
            <a:ext cx="8318500" cy="1449151"/>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latin typeface="宋体" pitchFamily="2" charset="-122"/>
              </a:rPr>
              <a:t>2.</a:t>
            </a:r>
            <a:r>
              <a:rPr lang="zh-CN" altLang="en-US" sz="1700" b="1" dirty="0">
                <a:latin typeface="宋体" pitchFamily="2" charset="-122"/>
              </a:rPr>
              <a:t>在探究实践创新大赛中</a:t>
            </a:r>
            <a:r>
              <a:rPr lang="en-US" altLang="zh-CN" sz="1700" b="1" dirty="0">
                <a:latin typeface="宋体" pitchFamily="2" charset="-122"/>
              </a:rPr>
              <a:t>,</a:t>
            </a:r>
            <a:r>
              <a:rPr lang="zh-CN" altLang="en-US" sz="1700" b="1" dirty="0">
                <a:latin typeface="宋体" pitchFamily="2" charset="-122"/>
              </a:rPr>
              <a:t>小明同学展示了他的“液体压强演示仪”</a:t>
            </a:r>
            <a:r>
              <a:rPr lang="en-US" altLang="zh-CN" sz="1700" b="1" dirty="0">
                <a:latin typeface="宋体" pitchFamily="2" charset="-122"/>
              </a:rPr>
              <a:t>,</a:t>
            </a:r>
            <a:r>
              <a:rPr lang="zh-CN" altLang="en-US" sz="1700" b="1" dirty="0">
                <a:latin typeface="宋体" pitchFamily="2" charset="-122"/>
              </a:rPr>
              <a:t>其主要部件是一根两端开口且用橡皮膜扎紧的玻璃管</a:t>
            </a:r>
            <a:r>
              <a:rPr lang="en-US" altLang="zh-CN" sz="1700" b="1" dirty="0">
                <a:latin typeface="宋体" pitchFamily="2" charset="-122"/>
              </a:rPr>
              <a:t>(</a:t>
            </a:r>
            <a:r>
              <a:rPr lang="zh-CN" altLang="en-US" sz="1700" b="1" dirty="0">
                <a:latin typeface="宋体" pitchFamily="2" charset="-122"/>
              </a:rPr>
              <a:t>如图</a:t>
            </a:r>
            <a:r>
              <a:rPr lang="en-US" altLang="zh-CN" sz="1700" b="1" dirty="0">
                <a:latin typeface="宋体" pitchFamily="2" charset="-122"/>
              </a:rPr>
              <a:t>),</a:t>
            </a:r>
            <a:r>
              <a:rPr lang="zh-CN" altLang="en-US" sz="1700" b="1" dirty="0">
                <a:latin typeface="宋体" pitchFamily="2" charset="-122"/>
              </a:rPr>
              <a:t>将此装置放于水中</a:t>
            </a:r>
            <a:r>
              <a:rPr lang="en-US" altLang="zh-CN" sz="1700" b="1" dirty="0">
                <a:latin typeface="宋体" pitchFamily="2" charset="-122"/>
              </a:rPr>
              <a:t>,</a:t>
            </a:r>
            <a:r>
              <a:rPr lang="zh-CN" altLang="en-US" sz="1700" b="1" dirty="0">
                <a:latin typeface="宋体" pitchFamily="2" charset="-122"/>
              </a:rPr>
              <a:t>通过橡皮膜的凹凸程度变化</a:t>
            </a:r>
            <a:r>
              <a:rPr lang="en-US" altLang="zh-CN" sz="1700" b="1" dirty="0">
                <a:latin typeface="宋体" pitchFamily="2" charset="-122"/>
              </a:rPr>
              <a:t>,</a:t>
            </a:r>
            <a:r>
              <a:rPr lang="zh-CN" altLang="en-US" sz="1700" b="1" dirty="0">
                <a:latin typeface="宋体" pitchFamily="2" charset="-122"/>
              </a:rPr>
              <a:t>探究液体压强规律</a:t>
            </a:r>
            <a:r>
              <a:rPr lang="en-US" altLang="zh-CN" sz="1700" b="1" dirty="0">
                <a:latin typeface="宋体" pitchFamily="2" charset="-122"/>
              </a:rPr>
              <a:t>.</a:t>
            </a:r>
            <a:r>
              <a:rPr lang="zh-CN" altLang="en-US" sz="1700" b="1" dirty="0">
                <a:latin typeface="宋体" pitchFamily="2" charset="-122"/>
              </a:rPr>
              <a:t>如图描述的几种橡皮膜的变化情况</a:t>
            </a:r>
            <a:r>
              <a:rPr lang="en-US" altLang="zh-CN" sz="1700" b="1" dirty="0">
                <a:latin typeface="宋体" pitchFamily="2" charset="-122"/>
              </a:rPr>
              <a:t>,</a:t>
            </a:r>
            <a:r>
              <a:rPr lang="zh-CN" altLang="en-US" sz="1700" b="1" dirty="0">
                <a:latin typeface="宋体" pitchFamily="2" charset="-122"/>
              </a:rPr>
              <a:t>其中正确的是</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a:t>
            </a:r>
          </a:p>
          <a:p>
            <a:pPr algn="ctr" defTabSz="879475">
              <a:lnSpc>
                <a:spcPct val="130000"/>
              </a:lnSpc>
              <a:buFontTx/>
              <a:buNone/>
            </a:pPr>
            <a:endParaRPr lang="en-US" altLang="zh-CN" sz="1700" b="1" dirty="0">
              <a:latin typeface="宋体" pitchFamily="2" charset="-122"/>
            </a:endParaRPr>
          </a:p>
        </p:txBody>
      </p:sp>
      <p:sp>
        <p:nvSpPr>
          <p:cNvPr id="8195" name="矩形 8194"/>
          <p:cNvSpPr>
            <a:spLocks noChangeArrowheads="1"/>
          </p:cNvSpPr>
          <p:nvPr/>
        </p:nvSpPr>
        <p:spPr bwMode="auto">
          <a:xfrm>
            <a:off x="8010525" y="2003186"/>
            <a:ext cx="1133475"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solidFill>
                  <a:srgbClr val="FF0000"/>
                </a:solidFill>
                <a:latin typeface="黑体" pitchFamily="49" charset="-122"/>
                <a:ea typeface="黑体" pitchFamily="49" charset="-122"/>
              </a:rPr>
              <a:t>B</a:t>
            </a:r>
          </a:p>
        </p:txBody>
      </p:sp>
      <p:pic>
        <p:nvPicPr>
          <p:cNvPr id="5123" name="H17XCZTBLA8XHKWL48D.eps"/>
          <p:cNvPicPr>
            <a:picLocks noChangeAspect="1" noChangeArrowheads="1"/>
          </p:cNvPicPr>
          <p:nvPr/>
        </p:nvPicPr>
        <p:blipFill>
          <a:blip r:embed="rId2" cstate="print"/>
          <a:srcRect/>
          <a:stretch>
            <a:fillRect/>
          </a:stretch>
        </p:blipFill>
        <p:spPr bwMode="auto">
          <a:xfrm>
            <a:off x="1692276" y="3083985"/>
            <a:ext cx="5038725" cy="2044700"/>
          </a:xfrm>
          <a:prstGeom prst="rect">
            <a:avLst/>
          </a:prstGeom>
          <a:noFill/>
          <a:ln w="9525">
            <a:noFill/>
            <a:miter lim="800000"/>
            <a:headEnd/>
            <a:tailEnd/>
          </a:ln>
        </p:spPr>
      </p:pic>
      <p:grpSp>
        <p:nvGrpSpPr>
          <p:cNvPr id="5" name="组合 4"/>
          <p:cNvGrpSpPr/>
          <p:nvPr/>
        </p:nvGrpSpPr>
        <p:grpSpPr>
          <a:xfrm>
            <a:off x="161086" y="192010"/>
            <a:ext cx="6197183" cy="1075374"/>
            <a:chOff x="3129129" y="1121776"/>
            <a:chExt cx="5933741" cy="1171624"/>
          </a:xfrm>
        </p:grpSpPr>
        <p:sp>
          <p:nvSpPr>
            <p:cNvPr id="6" name="圆角矩形 5"/>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7" name="圆角矩形 6"/>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8" name="组合 7"/>
          <p:cNvGrpSpPr/>
          <p:nvPr/>
        </p:nvGrpSpPr>
        <p:grpSpPr>
          <a:xfrm>
            <a:off x="1546671" y="513534"/>
            <a:ext cx="4364608" cy="523220"/>
            <a:chOff x="3612115" y="1679761"/>
            <a:chExt cx="2544427" cy="534546"/>
          </a:xfrm>
        </p:grpSpPr>
        <p:sp>
          <p:nvSpPr>
            <p:cNvPr id="9"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基础训练</a:t>
              </a:r>
              <a:endParaRPr lang="zh-CN" altLang="en-US" sz="2800" b="1" dirty="0">
                <a:latin typeface="微软雅黑" panose="020B0503020204020204" pitchFamily="34" charset="-122"/>
                <a:ea typeface="微软雅黑" panose="020B0503020204020204" pitchFamily="34" charset="-122"/>
              </a:endParaRPr>
            </a:p>
          </p:txBody>
        </p:sp>
        <p:grpSp>
          <p:nvGrpSpPr>
            <p:cNvPr id="10"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1+#ppt_w/2"/>
                                          </p:val>
                                        </p:tav>
                                        <p:tav tm="100000">
                                          <p:val>
                                            <p:strVal val="#ppt_x"/>
                                          </p:val>
                                        </p:tav>
                                      </p:tavLst>
                                    </p:anim>
                                    <p:anim calcmode="lin" valueType="num">
                                      <p:cBhvr additive="base">
                                        <p:cTn id="8" dur="500" fill="hold"/>
                                        <p:tgtEl>
                                          <p:spTgt spid="819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9217"/>
          <p:cNvSpPr txBox="1">
            <a:spLocks noChangeArrowheads="1"/>
          </p:cNvSpPr>
          <p:nvPr/>
        </p:nvSpPr>
        <p:spPr bwMode="auto">
          <a:xfrm>
            <a:off x="469900" y="1437886"/>
            <a:ext cx="8134350" cy="3149617"/>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latin typeface="宋体" pitchFamily="2" charset="-122"/>
              </a:rPr>
              <a:t>3</a:t>
            </a:r>
            <a:r>
              <a:rPr lang="en-US" altLang="zh-CN" sz="1700" b="1">
                <a:latin typeface="黑体" pitchFamily="49" charset="-122"/>
                <a:ea typeface="黑体" pitchFamily="49" charset="-122"/>
              </a:rPr>
              <a:t>.(2018</a:t>
            </a:r>
            <a:r>
              <a:rPr lang="zh-CN" altLang="en-US" sz="1700" b="1">
                <a:latin typeface="黑体" pitchFamily="49" charset="-122"/>
                <a:ea typeface="黑体" pitchFamily="49" charset="-122"/>
              </a:rPr>
              <a:t>襄阳</a:t>
            </a:r>
            <a:r>
              <a:rPr lang="en-US" altLang="zh-CN" sz="1700" b="1">
                <a:latin typeface="黑体" pitchFamily="49" charset="-122"/>
                <a:ea typeface="黑体" pitchFamily="49" charset="-122"/>
              </a:rPr>
              <a:t>)</a:t>
            </a:r>
            <a:r>
              <a:rPr lang="zh-CN" altLang="en-US" sz="1700" b="1">
                <a:latin typeface="宋体" pitchFamily="2" charset="-122"/>
              </a:rPr>
              <a:t>在探究“影响液体内部压强大小的因素”的实验中</a:t>
            </a:r>
          </a:p>
          <a:p>
            <a:pPr defTabSz="879475">
              <a:lnSpc>
                <a:spcPct val="130000"/>
              </a:lnSpc>
              <a:buFontTx/>
              <a:buNone/>
            </a:pPr>
            <a:r>
              <a:rPr lang="en-US" altLang="zh-CN" sz="1700" b="1">
                <a:latin typeface="宋体" pitchFamily="2" charset="-122"/>
              </a:rPr>
              <a:t>(1)</a:t>
            </a:r>
            <a:r>
              <a:rPr lang="zh-CN" altLang="en-US" sz="1700" b="1">
                <a:latin typeface="宋体" pitchFamily="2" charset="-122"/>
              </a:rPr>
              <a:t>实验中液体压强的大小变化是通过比较</a:t>
            </a:r>
            <a:r>
              <a:rPr lang="en-US" altLang="zh-CN" sz="1700" b="1">
                <a:latin typeface="宋体" pitchFamily="2" charset="-122"/>
              </a:rPr>
              <a:t>U</a:t>
            </a:r>
            <a:r>
              <a:rPr lang="zh-CN" altLang="en-US" sz="1700" b="1">
                <a:latin typeface="宋体" pitchFamily="2" charset="-122"/>
              </a:rPr>
              <a:t>形管两侧液面</a:t>
            </a:r>
            <a:r>
              <a:rPr lang="zh-CN" altLang="en-US" sz="1700" b="1" u="sng">
                <a:latin typeface="宋体" pitchFamily="2" charset="-122"/>
              </a:rPr>
              <a:t>　     　</a:t>
            </a:r>
            <a:r>
              <a:rPr lang="zh-CN" altLang="en-US" sz="1700" b="1">
                <a:latin typeface="宋体" pitchFamily="2" charset="-122"/>
              </a:rPr>
              <a:t>的变化</a:t>
            </a:r>
            <a:r>
              <a:rPr lang="en-US" altLang="zh-CN" sz="1700" b="1">
                <a:latin typeface="宋体" pitchFamily="2" charset="-122"/>
              </a:rPr>
              <a:t>,</a:t>
            </a:r>
            <a:r>
              <a:rPr lang="zh-CN" altLang="en-US" sz="1700" b="1">
                <a:latin typeface="宋体" pitchFamily="2" charset="-122"/>
              </a:rPr>
              <a:t>将探头放进盛水的容器中</a:t>
            </a:r>
            <a:r>
              <a:rPr lang="en-US" altLang="zh-CN" sz="1700" b="1">
                <a:latin typeface="宋体" pitchFamily="2" charset="-122"/>
              </a:rPr>
              <a:t>,</a:t>
            </a:r>
            <a:r>
              <a:rPr lang="zh-CN" altLang="en-US" sz="1700" b="1">
                <a:latin typeface="宋体" pitchFamily="2" charset="-122"/>
              </a:rPr>
              <a:t>探头的橡皮膜受到水的压强会</a:t>
            </a:r>
            <a:r>
              <a:rPr lang="zh-CN" altLang="en-US" sz="1700" b="1" u="sng">
                <a:latin typeface="宋体" pitchFamily="2" charset="-122"/>
              </a:rPr>
              <a:t>　    　</a:t>
            </a:r>
            <a:r>
              <a:rPr lang="en-US" altLang="zh-CN" sz="1700" b="1">
                <a:latin typeface="宋体" pitchFamily="2" charset="-122"/>
              </a:rPr>
              <a:t>(</a:t>
            </a:r>
            <a:r>
              <a:rPr lang="zh-CN" altLang="en-US" sz="1700" b="1">
                <a:latin typeface="宋体" pitchFamily="2" charset="-122"/>
              </a:rPr>
              <a:t>选填“内凹”或“外凸”</a:t>
            </a:r>
            <a:r>
              <a:rPr lang="en-US" altLang="zh-CN" sz="1700" b="1">
                <a:latin typeface="宋体" pitchFamily="2" charset="-122"/>
              </a:rPr>
              <a:t>); </a:t>
            </a:r>
          </a:p>
          <a:p>
            <a:pPr defTabSz="879475">
              <a:lnSpc>
                <a:spcPct val="130000"/>
              </a:lnSpc>
              <a:buFontTx/>
              <a:buNone/>
            </a:pPr>
            <a:r>
              <a:rPr lang="en-US" altLang="zh-CN" sz="1700" b="1">
                <a:latin typeface="宋体" pitchFamily="2" charset="-122"/>
              </a:rPr>
              <a:t>(2)</a:t>
            </a:r>
            <a:r>
              <a:rPr lang="zh-CN" altLang="en-US" sz="1700" b="1">
                <a:latin typeface="宋体" pitchFamily="2" charset="-122"/>
              </a:rPr>
              <a:t>通过比较</a:t>
            </a:r>
            <a:r>
              <a:rPr lang="en-US" altLang="zh-CN" sz="1700" b="1">
                <a:latin typeface="宋体" pitchFamily="2" charset="-122"/>
              </a:rPr>
              <a:t>C,D</a:t>
            </a:r>
            <a:r>
              <a:rPr lang="zh-CN" altLang="en-US" sz="1700" b="1">
                <a:latin typeface="宋体" pitchFamily="2" charset="-122"/>
              </a:rPr>
              <a:t>两个图</a:t>
            </a:r>
            <a:r>
              <a:rPr lang="en-US" altLang="zh-CN" sz="1700" b="1">
                <a:latin typeface="宋体" pitchFamily="2" charset="-122"/>
              </a:rPr>
              <a:t>,</a:t>
            </a:r>
            <a:r>
              <a:rPr lang="zh-CN" altLang="en-US" sz="1700" b="1">
                <a:latin typeface="宋体" pitchFamily="2" charset="-122"/>
              </a:rPr>
              <a:t>可得到结论</a:t>
            </a:r>
            <a:r>
              <a:rPr lang="en-US" altLang="zh-CN" sz="1700" b="1">
                <a:latin typeface="宋体" pitchFamily="2" charset="-122"/>
              </a:rPr>
              <a:t>:</a:t>
            </a:r>
            <a:r>
              <a:rPr lang="zh-CN" altLang="en-US" sz="1700" b="1">
                <a:latin typeface="宋体" pitchFamily="2" charset="-122"/>
              </a:rPr>
              <a:t>同一种液体的压强随</a:t>
            </a:r>
            <a:r>
              <a:rPr lang="zh-CN" altLang="en-US" sz="1700" b="1" u="sng">
                <a:latin typeface="宋体" pitchFamily="2" charset="-122"/>
              </a:rPr>
              <a:t>　 　</a:t>
            </a:r>
            <a:r>
              <a:rPr lang="zh-CN" altLang="en-US" sz="1700" b="1">
                <a:latin typeface="宋体" pitchFamily="2" charset="-122"/>
              </a:rPr>
              <a:t>的增加而增大</a:t>
            </a:r>
            <a:r>
              <a:rPr lang="en-US" altLang="zh-CN" sz="1700" b="1">
                <a:latin typeface="宋体" pitchFamily="2" charset="-122"/>
              </a:rPr>
              <a:t>; </a:t>
            </a:r>
          </a:p>
          <a:p>
            <a:pPr defTabSz="879475">
              <a:lnSpc>
                <a:spcPct val="130000"/>
              </a:lnSpc>
              <a:buFontTx/>
              <a:buNone/>
            </a:pPr>
            <a:r>
              <a:rPr lang="en-US" altLang="zh-CN" sz="1700" b="1">
                <a:latin typeface="宋体" pitchFamily="2" charset="-122"/>
              </a:rPr>
              <a:t>(3)</a:t>
            </a:r>
            <a:r>
              <a:rPr lang="zh-CN" altLang="en-US" sz="1700" b="1">
                <a:latin typeface="宋体" pitchFamily="2" charset="-122"/>
              </a:rPr>
              <a:t>通过比较</a:t>
            </a:r>
            <a:r>
              <a:rPr lang="en-US" altLang="zh-CN" sz="1700" b="1">
                <a:latin typeface="宋体" pitchFamily="2" charset="-122"/>
              </a:rPr>
              <a:t>D,E</a:t>
            </a:r>
            <a:r>
              <a:rPr lang="zh-CN" altLang="en-US" sz="1700" b="1">
                <a:latin typeface="宋体" pitchFamily="2" charset="-122"/>
              </a:rPr>
              <a:t>两个图</a:t>
            </a:r>
            <a:r>
              <a:rPr lang="en-US" altLang="zh-CN" sz="1700" b="1">
                <a:latin typeface="宋体" pitchFamily="2" charset="-122"/>
              </a:rPr>
              <a:t>,</a:t>
            </a:r>
            <a:r>
              <a:rPr lang="zh-CN" altLang="en-US" sz="1700" b="1">
                <a:latin typeface="宋体" pitchFamily="2" charset="-122"/>
              </a:rPr>
              <a:t>可得到结论</a:t>
            </a:r>
            <a:r>
              <a:rPr lang="en-US" altLang="zh-CN" sz="1700" b="1">
                <a:latin typeface="宋体" pitchFamily="2" charset="-122"/>
              </a:rPr>
              <a:t>:</a:t>
            </a:r>
            <a:r>
              <a:rPr lang="zh-CN" altLang="en-US" sz="1700" b="1">
                <a:latin typeface="宋体" pitchFamily="2" charset="-122"/>
              </a:rPr>
              <a:t>在深度相同时</a:t>
            </a:r>
            <a:r>
              <a:rPr lang="en-US" altLang="zh-CN" sz="1700" b="1">
                <a:latin typeface="宋体" pitchFamily="2" charset="-122"/>
              </a:rPr>
              <a:t>,</a:t>
            </a:r>
            <a:r>
              <a:rPr lang="zh-CN" altLang="en-US" sz="1700" b="1">
                <a:latin typeface="宋体" pitchFamily="2" charset="-122"/>
              </a:rPr>
              <a:t>液体的</a:t>
            </a:r>
            <a:r>
              <a:rPr lang="zh-CN" altLang="en-US" sz="1700" b="1" u="sng">
                <a:latin typeface="宋体" pitchFamily="2" charset="-122"/>
              </a:rPr>
              <a:t>　    　</a:t>
            </a:r>
            <a:r>
              <a:rPr lang="zh-CN" altLang="en-US" sz="1700" b="1">
                <a:latin typeface="宋体" pitchFamily="2" charset="-122"/>
              </a:rPr>
              <a:t>越大</a:t>
            </a:r>
            <a:r>
              <a:rPr lang="en-US" altLang="zh-CN" sz="1700" b="1">
                <a:latin typeface="宋体" pitchFamily="2" charset="-122"/>
              </a:rPr>
              <a:t>,</a:t>
            </a:r>
            <a:r>
              <a:rPr lang="zh-CN" altLang="en-US" sz="1700" b="1">
                <a:latin typeface="宋体" pitchFamily="2" charset="-122"/>
              </a:rPr>
              <a:t>压强越大</a:t>
            </a:r>
            <a:r>
              <a:rPr lang="en-US" altLang="zh-CN" sz="1700" b="1">
                <a:latin typeface="宋体" pitchFamily="2" charset="-122"/>
              </a:rPr>
              <a:t>; </a:t>
            </a:r>
          </a:p>
          <a:p>
            <a:pPr defTabSz="879475">
              <a:lnSpc>
                <a:spcPct val="130000"/>
              </a:lnSpc>
              <a:buFontTx/>
              <a:buNone/>
            </a:pPr>
            <a:r>
              <a:rPr lang="en-US" altLang="zh-CN" sz="1700" b="1">
                <a:latin typeface="宋体" pitchFamily="2" charset="-122"/>
              </a:rPr>
              <a:t>(4)</a:t>
            </a:r>
            <a:r>
              <a:rPr lang="zh-CN" altLang="en-US" sz="1700" b="1">
                <a:latin typeface="宋体" pitchFamily="2" charset="-122"/>
              </a:rPr>
              <a:t>通过比较</a:t>
            </a:r>
            <a:r>
              <a:rPr lang="en-US" altLang="zh-CN" sz="1700" b="1">
                <a:latin typeface="宋体" pitchFamily="2" charset="-122"/>
              </a:rPr>
              <a:t>A,B,C</a:t>
            </a:r>
            <a:r>
              <a:rPr lang="zh-CN" altLang="en-US" sz="1700" b="1">
                <a:latin typeface="宋体" pitchFamily="2" charset="-122"/>
              </a:rPr>
              <a:t>三个图</a:t>
            </a:r>
            <a:r>
              <a:rPr lang="en-US" altLang="zh-CN" sz="1700" b="1">
                <a:latin typeface="宋体" pitchFamily="2" charset="-122"/>
              </a:rPr>
              <a:t>,</a:t>
            </a:r>
            <a:r>
              <a:rPr lang="zh-CN" altLang="en-US" sz="1700" b="1">
                <a:latin typeface="宋体" pitchFamily="2" charset="-122"/>
              </a:rPr>
              <a:t>可得到结论</a:t>
            </a:r>
            <a:r>
              <a:rPr lang="en-US" altLang="zh-CN" sz="1700" b="1">
                <a:latin typeface="宋体" pitchFamily="2" charset="-122"/>
              </a:rPr>
              <a:t>:</a:t>
            </a:r>
            <a:r>
              <a:rPr lang="zh-CN" altLang="en-US" sz="1700" b="1" u="sng">
                <a:latin typeface="宋体" pitchFamily="2" charset="-122"/>
              </a:rPr>
              <a:t>　                               </a:t>
            </a:r>
            <a:r>
              <a:rPr lang="en-US" altLang="zh-CN" sz="1700" b="1" u="sng">
                <a:solidFill>
                  <a:schemeClr val="bg1"/>
                </a:solidFill>
                <a:latin typeface="宋体" pitchFamily="2" charset="-122"/>
              </a:rPr>
              <a:t>.</a:t>
            </a:r>
          </a:p>
          <a:p>
            <a:pPr defTabSz="879475">
              <a:lnSpc>
                <a:spcPct val="130000"/>
              </a:lnSpc>
              <a:buFontTx/>
              <a:buNone/>
            </a:pPr>
            <a:r>
              <a:rPr lang="zh-CN" altLang="en-US" sz="1700" b="1" u="sng">
                <a:latin typeface="宋体" pitchFamily="2" charset="-122"/>
              </a:rPr>
              <a:t>          　</a:t>
            </a:r>
            <a:r>
              <a:rPr lang="en-US" altLang="zh-CN" sz="1700" b="1">
                <a:latin typeface="宋体" pitchFamily="2" charset="-122"/>
              </a:rPr>
              <a:t>. </a:t>
            </a:r>
            <a:endParaRPr lang="zh-CN" altLang="en-US" sz="1700" b="1">
              <a:latin typeface="宋体" pitchFamily="2" charset="-122"/>
            </a:endParaRPr>
          </a:p>
        </p:txBody>
      </p:sp>
      <p:sp>
        <p:nvSpPr>
          <p:cNvPr id="9219" name="矩形 9218"/>
          <p:cNvSpPr>
            <a:spLocks noChangeArrowheads="1"/>
          </p:cNvSpPr>
          <p:nvPr/>
        </p:nvSpPr>
        <p:spPr bwMode="auto">
          <a:xfrm>
            <a:off x="6384926" y="1795602"/>
            <a:ext cx="1177925"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a:solidFill>
                  <a:srgbClr val="FF0000"/>
                </a:solidFill>
                <a:latin typeface="黑体" pitchFamily="49" charset="-122"/>
                <a:ea typeface="黑体" pitchFamily="49" charset="-122"/>
              </a:rPr>
              <a:t>高度差</a:t>
            </a:r>
          </a:p>
        </p:txBody>
      </p:sp>
      <p:sp>
        <p:nvSpPr>
          <p:cNvPr id="9220" name="矩形 9219"/>
          <p:cNvSpPr>
            <a:spLocks noChangeArrowheads="1"/>
          </p:cNvSpPr>
          <p:nvPr/>
        </p:nvSpPr>
        <p:spPr bwMode="auto">
          <a:xfrm>
            <a:off x="5379064" y="1967912"/>
            <a:ext cx="868362"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dirty="0">
                <a:solidFill>
                  <a:srgbClr val="FF0000"/>
                </a:solidFill>
                <a:latin typeface="黑体" pitchFamily="49" charset="-122"/>
                <a:ea typeface="黑体" pitchFamily="49" charset="-122"/>
              </a:rPr>
              <a:t>内凹</a:t>
            </a:r>
          </a:p>
        </p:txBody>
      </p:sp>
      <p:sp>
        <p:nvSpPr>
          <p:cNvPr id="9221" name="矩形 9220"/>
          <p:cNvSpPr>
            <a:spLocks noChangeArrowheads="1"/>
          </p:cNvSpPr>
          <p:nvPr/>
        </p:nvSpPr>
        <p:spPr bwMode="auto">
          <a:xfrm>
            <a:off x="5991383" y="2717108"/>
            <a:ext cx="868363"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dirty="0">
                <a:solidFill>
                  <a:srgbClr val="FF0000"/>
                </a:solidFill>
                <a:latin typeface="黑体" pitchFamily="49" charset="-122"/>
                <a:ea typeface="黑体" pitchFamily="49" charset="-122"/>
              </a:rPr>
              <a:t>深度</a:t>
            </a:r>
          </a:p>
        </p:txBody>
      </p:sp>
      <p:sp>
        <p:nvSpPr>
          <p:cNvPr id="9222" name="矩形 9221"/>
          <p:cNvSpPr>
            <a:spLocks noChangeArrowheads="1"/>
          </p:cNvSpPr>
          <p:nvPr/>
        </p:nvSpPr>
        <p:spPr bwMode="auto">
          <a:xfrm>
            <a:off x="6224100" y="3053553"/>
            <a:ext cx="868363"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dirty="0">
                <a:solidFill>
                  <a:srgbClr val="FF0000"/>
                </a:solidFill>
                <a:latin typeface="黑体" pitchFamily="49" charset="-122"/>
                <a:ea typeface="黑体" pitchFamily="49" charset="-122"/>
              </a:rPr>
              <a:t>密度</a:t>
            </a:r>
          </a:p>
        </p:txBody>
      </p:sp>
      <p:sp>
        <p:nvSpPr>
          <p:cNvPr id="9223" name="矩形 9222"/>
          <p:cNvSpPr>
            <a:spLocks noChangeArrowheads="1"/>
          </p:cNvSpPr>
          <p:nvPr/>
        </p:nvSpPr>
        <p:spPr bwMode="auto">
          <a:xfrm>
            <a:off x="4392911" y="3624382"/>
            <a:ext cx="410210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dirty="0">
                <a:solidFill>
                  <a:srgbClr val="FF0000"/>
                </a:solidFill>
                <a:latin typeface="黑体" pitchFamily="49" charset="-122"/>
                <a:ea typeface="黑体" pitchFamily="49" charset="-122"/>
              </a:rPr>
              <a:t>在同一液体同一深度</a:t>
            </a:r>
            <a:r>
              <a:rPr lang="en-US" altLang="zh-CN" sz="1700" b="1" dirty="0">
                <a:solidFill>
                  <a:srgbClr val="FF0000"/>
                </a:solidFill>
                <a:latin typeface="黑体" pitchFamily="49" charset="-122"/>
                <a:ea typeface="黑体" pitchFamily="49" charset="-122"/>
              </a:rPr>
              <a:t>,</a:t>
            </a:r>
            <a:r>
              <a:rPr lang="zh-CN" altLang="en-US" sz="1700" b="1" dirty="0">
                <a:solidFill>
                  <a:srgbClr val="FF0000"/>
                </a:solidFill>
                <a:latin typeface="黑体" pitchFamily="49" charset="-122"/>
                <a:ea typeface="黑体" pitchFamily="49" charset="-122"/>
              </a:rPr>
              <a:t>液体向各个方向</a:t>
            </a:r>
          </a:p>
        </p:txBody>
      </p:sp>
      <p:sp>
        <p:nvSpPr>
          <p:cNvPr id="9224" name="矩形 9223"/>
          <p:cNvSpPr>
            <a:spLocks noChangeArrowheads="1"/>
          </p:cNvSpPr>
          <p:nvPr/>
        </p:nvSpPr>
        <p:spPr bwMode="auto">
          <a:xfrm>
            <a:off x="639338" y="4107443"/>
            <a:ext cx="410210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dirty="0">
                <a:solidFill>
                  <a:srgbClr val="FF0000"/>
                </a:solidFill>
                <a:latin typeface="黑体" pitchFamily="49" charset="-122"/>
                <a:ea typeface="黑体" pitchFamily="49" charset="-122"/>
              </a:rPr>
              <a:t>的压强相等</a:t>
            </a:r>
          </a:p>
        </p:txBody>
      </p:sp>
      <p:pic>
        <p:nvPicPr>
          <p:cNvPr id="6152" name="T18XTBLA8XHKWL54C.eps"/>
          <p:cNvPicPr>
            <a:picLocks noChangeAspect="1" noChangeArrowheads="1"/>
          </p:cNvPicPr>
          <p:nvPr/>
        </p:nvPicPr>
        <p:blipFill>
          <a:blip r:embed="rId2" cstate="print"/>
          <a:srcRect/>
          <a:stretch>
            <a:fillRect/>
          </a:stretch>
        </p:blipFill>
        <p:spPr bwMode="auto">
          <a:xfrm>
            <a:off x="1604964" y="4656667"/>
            <a:ext cx="2681287" cy="1536700"/>
          </a:xfrm>
          <a:prstGeom prst="rect">
            <a:avLst/>
          </a:prstGeom>
          <a:noFill/>
          <a:ln w="9525">
            <a:noFill/>
            <a:miter lim="800000"/>
            <a:headEnd/>
            <a:tailEnd/>
          </a:ln>
        </p:spPr>
      </p:pic>
      <p:pic>
        <p:nvPicPr>
          <p:cNvPr id="6153" name="T18XTBLA8XHKWL55B.eps"/>
          <p:cNvPicPr>
            <a:picLocks noChangeAspect="1" noChangeArrowheads="1"/>
          </p:cNvPicPr>
          <p:nvPr/>
        </p:nvPicPr>
        <p:blipFill>
          <a:blip r:embed="rId3" cstate="print"/>
          <a:srcRect/>
          <a:stretch>
            <a:fillRect/>
          </a:stretch>
        </p:blipFill>
        <p:spPr bwMode="auto">
          <a:xfrm>
            <a:off x="4411664" y="4658785"/>
            <a:ext cx="1887537" cy="1536700"/>
          </a:xfrm>
          <a:prstGeom prst="rect">
            <a:avLst/>
          </a:prstGeom>
          <a:noFill/>
          <a:ln w="9525">
            <a:noFill/>
            <a:miter lim="800000"/>
            <a:headEnd/>
            <a:tailEnd/>
          </a:ln>
        </p:spPr>
      </p:pic>
      <p:grpSp>
        <p:nvGrpSpPr>
          <p:cNvPr id="11" name="组合 10"/>
          <p:cNvGrpSpPr/>
          <p:nvPr/>
        </p:nvGrpSpPr>
        <p:grpSpPr>
          <a:xfrm>
            <a:off x="161086" y="192010"/>
            <a:ext cx="6197183" cy="1075374"/>
            <a:chOff x="3129129" y="1121776"/>
            <a:chExt cx="5933741" cy="1171624"/>
          </a:xfrm>
        </p:grpSpPr>
        <p:sp>
          <p:nvSpPr>
            <p:cNvPr id="12" name="圆角矩形 11"/>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13" name="圆角矩形 12"/>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14" name="组合 13"/>
          <p:cNvGrpSpPr/>
          <p:nvPr/>
        </p:nvGrpSpPr>
        <p:grpSpPr>
          <a:xfrm>
            <a:off x="1546671" y="513534"/>
            <a:ext cx="4364608" cy="523220"/>
            <a:chOff x="3612115" y="1679761"/>
            <a:chExt cx="2544427" cy="534546"/>
          </a:xfrm>
        </p:grpSpPr>
        <p:sp>
          <p:nvSpPr>
            <p:cNvPr id="15"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基础训练</a:t>
              </a:r>
              <a:endParaRPr lang="zh-CN" altLang="en-US" sz="2800" b="1" dirty="0">
                <a:latin typeface="微软雅黑" panose="020B0503020204020204" pitchFamily="34" charset="-122"/>
                <a:ea typeface="微软雅黑" panose="020B0503020204020204" pitchFamily="34" charset="-122"/>
              </a:endParaRPr>
            </a:p>
          </p:txBody>
        </p:sp>
        <p:grpSp>
          <p:nvGrpSpPr>
            <p:cNvPr id="16"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1+#ppt_w/2"/>
                                          </p:val>
                                        </p:tav>
                                        <p:tav tm="100000">
                                          <p:val>
                                            <p:strVal val="#ppt_x"/>
                                          </p:val>
                                        </p:tav>
                                      </p:tavLst>
                                    </p:anim>
                                    <p:anim calcmode="lin" valueType="num">
                                      <p:cBhvr additive="base">
                                        <p:cTn id="8" dur="500" fill="hold"/>
                                        <p:tgtEl>
                                          <p:spTgt spid="921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additive="base">
                                        <p:cTn id="13" dur="500" fill="hold"/>
                                        <p:tgtEl>
                                          <p:spTgt spid="9220"/>
                                        </p:tgtEl>
                                        <p:attrNameLst>
                                          <p:attrName>ppt_x</p:attrName>
                                        </p:attrNameLst>
                                      </p:cBhvr>
                                      <p:tavLst>
                                        <p:tav tm="0">
                                          <p:val>
                                            <p:strVal val="1+#ppt_w/2"/>
                                          </p:val>
                                        </p:tav>
                                        <p:tav tm="100000">
                                          <p:val>
                                            <p:strVal val="#ppt_x"/>
                                          </p:val>
                                        </p:tav>
                                      </p:tavLst>
                                    </p:anim>
                                    <p:anim calcmode="lin" valueType="num">
                                      <p:cBhvr additive="base">
                                        <p:cTn id="14" dur="500" fill="hold"/>
                                        <p:tgtEl>
                                          <p:spTgt spid="922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9221"/>
                                        </p:tgtEl>
                                        <p:attrNameLst>
                                          <p:attrName>style.visibility</p:attrName>
                                        </p:attrNameLst>
                                      </p:cBhvr>
                                      <p:to>
                                        <p:strVal val="visible"/>
                                      </p:to>
                                    </p:set>
                                    <p:anim calcmode="lin" valueType="num">
                                      <p:cBhvr additive="base">
                                        <p:cTn id="19" dur="500" fill="hold"/>
                                        <p:tgtEl>
                                          <p:spTgt spid="9221"/>
                                        </p:tgtEl>
                                        <p:attrNameLst>
                                          <p:attrName>ppt_x</p:attrName>
                                        </p:attrNameLst>
                                      </p:cBhvr>
                                      <p:tavLst>
                                        <p:tav tm="0">
                                          <p:val>
                                            <p:strVal val="1+#ppt_w/2"/>
                                          </p:val>
                                        </p:tav>
                                        <p:tav tm="100000">
                                          <p:val>
                                            <p:strVal val="#ppt_x"/>
                                          </p:val>
                                        </p:tav>
                                      </p:tavLst>
                                    </p:anim>
                                    <p:anim calcmode="lin" valueType="num">
                                      <p:cBhvr additive="base">
                                        <p:cTn id="20" dur="500" fill="hold"/>
                                        <p:tgtEl>
                                          <p:spTgt spid="922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grpId="0" nodeType="clickEffect">
                                  <p:stCondLst>
                                    <p:cond delay="0"/>
                                  </p:stCondLst>
                                  <p:childTnLst>
                                    <p:set>
                                      <p:cBhvr>
                                        <p:cTn id="24" dur="1" fill="hold">
                                          <p:stCondLst>
                                            <p:cond delay="0"/>
                                          </p:stCondLst>
                                        </p:cTn>
                                        <p:tgtEl>
                                          <p:spTgt spid="9222"/>
                                        </p:tgtEl>
                                        <p:attrNameLst>
                                          <p:attrName>style.visibility</p:attrName>
                                        </p:attrNameLst>
                                      </p:cBhvr>
                                      <p:to>
                                        <p:strVal val="visible"/>
                                      </p:to>
                                    </p:set>
                                    <p:anim calcmode="lin" valueType="num">
                                      <p:cBhvr additive="base">
                                        <p:cTn id="25" dur="500" fill="hold"/>
                                        <p:tgtEl>
                                          <p:spTgt spid="9222"/>
                                        </p:tgtEl>
                                        <p:attrNameLst>
                                          <p:attrName>ppt_x</p:attrName>
                                        </p:attrNameLst>
                                      </p:cBhvr>
                                      <p:tavLst>
                                        <p:tav tm="0">
                                          <p:val>
                                            <p:strVal val="1+#ppt_w/2"/>
                                          </p:val>
                                        </p:tav>
                                        <p:tav tm="100000">
                                          <p:val>
                                            <p:strVal val="#ppt_x"/>
                                          </p:val>
                                        </p:tav>
                                      </p:tavLst>
                                    </p:anim>
                                    <p:anim calcmode="lin" valueType="num">
                                      <p:cBhvr additive="base">
                                        <p:cTn id="26" dur="500" fill="hold"/>
                                        <p:tgtEl>
                                          <p:spTgt spid="922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p:stCondLst>
                                    <p:cond delay="0"/>
                                  </p:stCondLst>
                                  <p:childTnLst>
                                    <p:set>
                                      <p:cBhvr>
                                        <p:cTn id="30" dur="1" fill="hold">
                                          <p:stCondLst>
                                            <p:cond delay="0"/>
                                          </p:stCondLst>
                                        </p:cTn>
                                        <p:tgtEl>
                                          <p:spTgt spid="9223"/>
                                        </p:tgtEl>
                                        <p:attrNameLst>
                                          <p:attrName>style.visibility</p:attrName>
                                        </p:attrNameLst>
                                      </p:cBhvr>
                                      <p:to>
                                        <p:strVal val="visible"/>
                                      </p:to>
                                    </p:set>
                                    <p:anim calcmode="lin" valueType="num">
                                      <p:cBhvr additive="base">
                                        <p:cTn id="31" dur="500" fill="hold"/>
                                        <p:tgtEl>
                                          <p:spTgt spid="9223"/>
                                        </p:tgtEl>
                                        <p:attrNameLst>
                                          <p:attrName>ppt_x</p:attrName>
                                        </p:attrNameLst>
                                      </p:cBhvr>
                                      <p:tavLst>
                                        <p:tav tm="0">
                                          <p:val>
                                            <p:strVal val="1+#ppt_w/2"/>
                                          </p:val>
                                        </p:tav>
                                        <p:tav tm="100000">
                                          <p:val>
                                            <p:strVal val="#ppt_x"/>
                                          </p:val>
                                        </p:tav>
                                      </p:tavLst>
                                    </p:anim>
                                    <p:anim calcmode="lin" valueType="num">
                                      <p:cBhvr additive="base">
                                        <p:cTn id="32" dur="500" fill="hold"/>
                                        <p:tgtEl>
                                          <p:spTgt spid="9223"/>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9224"/>
                                        </p:tgtEl>
                                        <p:attrNameLst>
                                          <p:attrName>style.visibility</p:attrName>
                                        </p:attrNameLst>
                                      </p:cBhvr>
                                      <p:to>
                                        <p:strVal val="visible"/>
                                      </p:to>
                                    </p:set>
                                    <p:anim calcmode="lin" valueType="num">
                                      <p:cBhvr additive="base">
                                        <p:cTn id="35" dur="500" fill="hold"/>
                                        <p:tgtEl>
                                          <p:spTgt spid="9224"/>
                                        </p:tgtEl>
                                        <p:attrNameLst>
                                          <p:attrName>ppt_x</p:attrName>
                                        </p:attrNameLst>
                                      </p:cBhvr>
                                      <p:tavLst>
                                        <p:tav tm="0">
                                          <p:val>
                                            <p:strVal val="1+#ppt_w/2"/>
                                          </p:val>
                                        </p:tav>
                                        <p:tav tm="100000">
                                          <p:val>
                                            <p:strVal val="#ppt_x"/>
                                          </p:val>
                                        </p:tav>
                                      </p:tavLst>
                                    </p:anim>
                                    <p:anim calcmode="lin" valueType="num">
                                      <p:cBhvr additive="base">
                                        <p:cTn id="36" dur="500" fill="hold"/>
                                        <p:tgtEl>
                                          <p:spTgt spid="9224"/>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16" presetClass="entr" presetSubtype="21"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1" grpId="0"/>
      <p:bldP spid="9222" grpId="0"/>
      <p:bldP spid="9223" grpId="0"/>
      <p:bldP spid="92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10241"/>
          <p:cNvSpPr txBox="1">
            <a:spLocks noChangeArrowheads="1"/>
          </p:cNvSpPr>
          <p:nvPr/>
        </p:nvSpPr>
        <p:spPr bwMode="auto">
          <a:xfrm>
            <a:off x="469900" y="1709477"/>
            <a:ext cx="8421688" cy="3489710"/>
          </a:xfrm>
          <a:prstGeom prst="rect">
            <a:avLst/>
          </a:prstGeom>
          <a:noFill/>
          <a:ln w="9525">
            <a:noFill/>
            <a:miter lim="800000"/>
            <a:headEnd/>
            <a:tailEnd/>
          </a:ln>
        </p:spPr>
        <p:txBody>
          <a:bodyPr lIns="87920" tIns="43960" rIns="87920" bIns="43960">
            <a:spAutoFit/>
          </a:bodyPr>
          <a:lstStyle/>
          <a:p>
            <a:pPr defTabSz="879475">
              <a:lnSpc>
                <a:spcPct val="130000"/>
              </a:lnSpc>
              <a:buFontTx/>
              <a:buNone/>
            </a:pPr>
            <a:endParaRPr lang="en-US" altLang="zh-CN" sz="1700" b="1" dirty="0" smtClean="0">
              <a:latin typeface="黑体" pitchFamily="49" charset="-122"/>
              <a:ea typeface="黑体" pitchFamily="49" charset="-122"/>
            </a:endParaRPr>
          </a:p>
          <a:p>
            <a:pPr defTabSz="879475">
              <a:lnSpc>
                <a:spcPct val="130000"/>
              </a:lnSpc>
              <a:buFontTx/>
              <a:buNone/>
            </a:pPr>
            <a:r>
              <a:rPr lang="en-US" altLang="zh-CN" sz="1700" b="1" dirty="0" smtClean="0">
                <a:latin typeface="宋体" pitchFamily="2" charset="-122"/>
              </a:rPr>
              <a:t>4</a:t>
            </a:r>
            <a:r>
              <a:rPr lang="en-US" altLang="zh-CN" sz="1700" b="1" dirty="0">
                <a:latin typeface="宋体" pitchFamily="2" charset="-122"/>
              </a:rPr>
              <a:t>.</a:t>
            </a:r>
            <a:r>
              <a:rPr lang="zh-CN" altLang="en-US" sz="1700" b="1" dirty="0">
                <a:latin typeface="宋体" pitchFamily="2" charset="-122"/>
              </a:rPr>
              <a:t>我国自主建造的世界上压力最大的</a:t>
            </a:r>
            <a:r>
              <a:rPr lang="en-US" altLang="zh-CN" sz="1700" b="1" dirty="0">
                <a:latin typeface="宋体" pitchFamily="2" charset="-122"/>
              </a:rPr>
              <a:t>8</a:t>
            </a:r>
            <a:r>
              <a:rPr lang="zh-CN" altLang="en-US" sz="1700" b="1" dirty="0">
                <a:latin typeface="宋体" pitchFamily="2" charset="-122"/>
              </a:rPr>
              <a:t>万吨多向模锻压机锻造大型工件时</a:t>
            </a:r>
            <a:r>
              <a:rPr lang="en-US" altLang="zh-CN" sz="1700" b="1" dirty="0">
                <a:latin typeface="宋体" pitchFamily="2" charset="-122"/>
              </a:rPr>
              <a:t>,</a:t>
            </a:r>
            <a:r>
              <a:rPr lang="zh-CN" altLang="en-US" sz="1700" b="1" dirty="0">
                <a:latin typeface="宋体" pitchFamily="2" charset="-122"/>
              </a:rPr>
              <a:t>对工件</a:t>
            </a:r>
          </a:p>
          <a:p>
            <a:pPr defTabSz="879475">
              <a:lnSpc>
                <a:spcPct val="130000"/>
              </a:lnSpc>
              <a:buFontTx/>
              <a:buNone/>
            </a:pPr>
            <a:r>
              <a:rPr lang="zh-CN" altLang="en-US" sz="1700" b="1" dirty="0">
                <a:latin typeface="宋体" pitchFamily="2" charset="-122"/>
              </a:rPr>
              <a:t>的压力为</a:t>
            </a:r>
            <a:r>
              <a:rPr lang="en-US" altLang="zh-CN" sz="1700" b="1" dirty="0">
                <a:latin typeface="宋体" pitchFamily="2" charset="-122"/>
              </a:rPr>
              <a:t>8×10</a:t>
            </a:r>
            <a:r>
              <a:rPr lang="en-US" altLang="zh-CN" sz="1700" b="1" baseline="30000" dirty="0">
                <a:latin typeface="宋体" pitchFamily="2" charset="-122"/>
              </a:rPr>
              <a:t>8</a:t>
            </a:r>
            <a:r>
              <a:rPr lang="en-US" altLang="zh-CN" sz="1700" b="1" dirty="0">
                <a:latin typeface="宋体" pitchFamily="2" charset="-122"/>
              </a:rPr>
              <a:t> N,</a:t>
            </a:r>
            <a:r>
              <a:rPr lang="zh-CN" altLang="en-US" sz="1700" b="1" dirty="0">
                <a:latin typeface="宋体" pitchFamily="2" charset="-122"/>
              </a:rPr>
              <a:t>与工件的接触面积为</a:t>
            </a:r>
            <a:r>
              <a:rPr lang="en-US" altLang="zh-CN" sz="1700" b="1" dirty="0">
                <a:latin typeface="宋体" pitchFamily="2" charset="-122"/>
              </a:rPr>
              <a:t>4 m</a:t>
            </a:r>
            <a:r>
              <a:rPr lang="en-US" altLang="zh-CN" sz="1700" b="1" baseline="30000" dirty="0">
                <a:latin typeface="宋体" pitchFamily="2" charset="-122"/>
              </a:rPr>
              <a:t>2</a:t>
            </a:r>
            <a:r>
              <a:rPr lang="en-US" altLang="zh-CN" sz="1700" b="1" dirty="0">
                <a:latin typeface="宋体" pitchFamily="2" charset="-122"/>
              </a:rPr>
              <a:t>,</a:t>
            </a:r>
            <a:r>
              <a:rPr lang="zh-CN" altLang="en-US" sz="1700" b="1" dirty="0">
                <a:latin typeface="宋体" pitchFamily="2" charset="-122"/>
              </a:rPr>
              <a:t>则工件承受的压强相当于</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 </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A.2 km</a:t>
            </a:r>
            <a:r>
              <a:rPr lang="zh-CN" altLang="en-US" sz="1700" b="1" dirty="0">
                <a:latin typeface="宋体" pitchFamily="2" charset="-122"/>
              </a:rPr>
              <a:t>高水柱产生的压强</a:t>
            </a:r>
          </a:p>
          <a:p>
            <a:pPr defTabSz="879475">
              <a:lnSpc>
                <a:spcPct val="130000"/>
              </a:lnSpc>
              <a:buFontTx/>
              <a:buNone/>
            </a:pPr>
            <a:r>
              <a:rPr lang="en-US" altLang="zh-CN" sz="1700" b="1" dirty="0">
                <a:latin typeface="宋体" pitchFamily="2" charset="-122"/>
              </a:rPr>
              <a:t>B.4 km</a:t>
            </a:r>
            <a:r>
              <a:rPr lang="zh-CN" altLang="en-US" sz="1700" b="1" dirty="0">
                <a:latin typeface="宋体" pitchFamily="2" charset="-122"/>
              </a:rPr>
              <a:t>高水柱产生的压强</a:t>
            </a:r>
          </a:p>
          <a:p>
            <a:pPr defTabSz="879475">
              <a:lnSpc>
                <a:spcPct val="130000"/>
              </a:lnSpc>
              <a:buFontTx/>
              <a:buNone/>
            </a:pPr>
            <a:r>
              <a:rPr lang="en-US" altLang="zh-CN" sz="1700" b="1" dirty="0">
                <a:latin typeface="宋体" pitchFamily="2" charset="-122"/>
              </a:rPr>
              <a:t>C.8 km</a:t>
            </a:r>
            <a:r>
              <a:rPr lang="zh-CN" altLang="en-US" sz="1700" b="1" dirty="0">
                <a:latin typeface="宋体" pitchFamily="2" charset="-122"/>
              </a:rPr>
              <a:t>高水柱产生的压强</a:t>
            </a:r>
          </a:p>
          <a:p>
            <a:pPr defTabSz="879475">
              <a:lnSpc>
                <a:spcPct val="130000"/>
              </a:lnSpc>
              <a:buFontTx/>
              <a:buNone/>
            </a:pPr>
            <a:r>
              <a:rPr lang="en-US" altLang="zh-CN" sz="1700" b="1" dirty="0">
                <a:latin typeface="宋体" pitchFamily="2" charset="-122"/>
              </a:rPr>
              <a:t>D.20 km</a:t>
            </a:r>
            <a:r>
              <a:rPr lang="zh-CN" altLang="en-US" sz="1700" b="1" dirty="0">
                <a:latin typeface="宋体" pitchFamily="2" charset="-122"/>
              </a:rPr>
              <a:t>高水柱产生的压强</a:t>
            </a:r>
          </a:p>
          <a:p>
            <a:pPr defTabSz="879475">
              <a:lnSpc>
                <a:spcPct val="130000"/>
              </a:lnSpc>
              <a:buFontTx/>
              <a:buNone/>
            </a:pPr>
            <a:r>
              <a:rPr lang="en-US" altLang="zh-CN" sz="1700" b="1" dirty="0">
                <a:latin typeface="宋体" pitchFamily="2" charset="-122"/>
              </a:rPr>
              <a:t>5.</a:t>
            </a:r>
            <a:r>
              <a:rPr lang="zh-CN" altLang="en-US" sz="1700" b="1" dirty="0">
                <a:latin typeface="宋体" pitchFamily="2" charset="-122"/>
              </a:rPr>
              <a:t>如图所示的容器放在水平桌面上</a:t>
            </a:r>
            <a:r>
              <a:rPr lang="en-US" altLang="zh-CN" sz="1700" b="1" dirty="0">
                <a:latin typeface="宋体" pitchFamily="2" charset="-122"/>
              </a:rPr>
              <a:t>,</a:t>
            </a:r>
            <a:r>
              <a:rPr lang="zh-CN" altLang="en-US" sz="1700" b="1" dirty="0">
                <a:latin typeface="宋体" pitchFamily="2" charset="-122"/>
              </a:rPr>
              <a:t>内装有</a:t>
            </a:r>
            <a:r>
              <a:rPr lang="en-US" altLang="zh-CN" sz="1700" b="1" dirty="0">
                <a:latin typeface="宋体" pitchFamily="2" charset="-122"/>
              </a:rPr>
              <a:t>600 g</a:t>
            </a:r>
            <a:r>
              <a:rPr lang="zh-CN" altLang="en-US" sz="1700" b="1" dirty="0">
                <a:latin typeface="宋体" pitchFamily="2" charset="-122"/>
              </a:rPr>
              <a:t>的酒精</a:t>
            </a:r>
            <a:r>
              <a:rPr lang="en-US" altLang="zh-CN" sz="1700" b="1" dirty="0">
                <a:latin typeface="宋体" pitchFamily="2" charset="-122"/>
              </a:rPr>
              <a:t>,</a:t>
            </a:r>
            <a:r>
              <a:rPr lang="zh-CN" altLang="en-US" sz="1700" b="1" dirty="0">
                <a:latin typeface="宋体" pitchFamily="2" charset="-122"/>
              </a:rPr>
              <a:t>酒精对</a:t>
            </a:r>
            <a:r>
              <a:rPr lang="en-US" altLang="zh-CN" sz="1700" b="1" dirty="0">
                <a:latin typeface="宋体" pitchFamily="2" charset="-122"/>
              </a:rPr>
              <a:t>A</a:t>
            </a:r>
            <a:r>
              <a:rPr lang="zh-CN" altLang="en-US" sz="1700" b="1" dirty="0">
                <a:latin typeface="宋体" pitchFamily="2" charset="-122"/>
              </a:rPr>
              <a:t>点的压强是</a:t>
            </a:r>
            <a:r>
              <a:rPr lang="zh-CN" altLang="en-US" sz="1700" b="1" u="sng" dirty="0">
                <a:latin typeface="宋体" pitchFamily="2" charset="-122"/>
              </a:rPr>
              <a:t>　</a:t>
            </a:r>
            <a:r>
              <a:rPr lang="en-US" altLang="zh-CN" sz="1700" b="1" u="sng" dirty="0">
                <a:solidFill>
                  <a:schemeClr val="bg1"/>
                </a:solidFill>
                <a:latin typeface="宋体" pitchFamily="2" charset="-122"/>
              </a:rPr>
              <a:t>.</a:t>
            </a:r>
          </a:p>
          <a:p>
            <a:pPr defTabSz="879475">
              <a:lnSpc>
                <a:spcPct val="130000"/>
              </a:lnSpc>
              <a:buFontTx/>
              <a:buNone/>
            </a:pPr>
            <a:r>
              <a:rPr lang="zh-CN" altLang="en-US" sz="1700" b="1" u="sng" dirty="0">
                <a:latin typeface="宋体" pitchFamily="2" charset="-122"/>
              </a:rPr>
              <a:t>   　</a:t>
            </a:r>
            <a:r>
              <a:rPr lang="zh-CN" altLang="en-US" sz="1700" b="1" dirty="0">
                <a:latin typeface="宋体" pitchFamily="2" charset="-122"/>
              </a:rPr>
              <a:t> </a:t>
            </a:r>
            <a:r>
              <a:rPr lang="en-US" altLang="zh-CN" sz="1700" b="1" dirty="0">
                <a:latin typeface="宋体" pitchFamily="2" charset="-122"/>
              </a:rPr>
              <a:t>Pa.(</a:t>
            </a:r>
            <a:r>
              <a:rPr lang="zh-CN" altLang="en-US" sz="1700" b="1" dirty="0">
                <a:latin typeface="宋体" pitchFamily="2" charset="-122"/>
              </a:rPr>
              <a:t>酒精密度是</a:t>
            </a:r>
            <a:r>
              <a:rPr lang="en-US" altLang="zh-CN" sz="1700" b="1" dirty="0">
                <a:latin typeface="宋体" pitchFamily="2" charset="-122"/>
              </a:rPr>
              <a:t>0.8 g/cm</a:t>
            </a:r>
            <a:r>
              <a:rPr lang="en-US" altLang="zh-CN" sz="1700" b="1" baseline="30000" dirty="0">
                <a:latin typeface="宋体" pitchFamily="2" charset="-122"/>
              </a:rPr>
              <a:t>3</a:t>
            </a:r>
            <a:r>
              <a:rPr lang="en-US" altLang="zh-CN" sz="1700" b="1" dirty="0">
                <a:latin typeface="宋体" pitchFamily="2" charset="-122"/>
              </a:rPr>
              <a:t>) </a:t>
            </a:r>
          </a:p>
          <a:p>
            <a:pPr algn="ctr" defTabSz="879475">
              <a:lnSpc>
                <a:spcPct val="130000"/>
              </a:lnSpc>
              <a:buFontTx/>
              <a:buNone/>
            </a:pPr>
            <a:endParaRPr lang="en-US" altLang="zh-CN" sz="1700" b="1" dirty="0">
              <a:latin typeface="宋体" pitchFamily="2" charset="-122"/>
            </a:endParaRPr>
          </a:p>
        </p:txBody>
      </p:sp>
      <p:sp>
        <p:nvSpPr>
          <p:cNvPr id="10243" name="矩形 10242"/>
          <p:cNvSpPr>
            <a:spLocks noChangeArrowheads="1"/>
          </p:cNvSpPr>
          <p:nvPr/>
        </p:nvSpPr>
        <p:spPr bwMode="auto">
          <a:xfrm>
            <a:off x="7338605" y="2352502"/>
            <a:ext cx="712787"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D</a:t>
            </a:r>
          </a:p>
        </p:txBody>
      </p:sp>
      <p:sp>
        <p:nvSpPr>
          <p:cNvPr id="10244" name="矩形 10243"/>
          <p:cNvSpPr>
            <a:spLocks noChangeArrowheads="1"/>
          </p:cNvSpPr>
          <p:nvPr/>
        </p:nvSpPr>
        <p:spPr bwMode="auto">
          <a:xfrm>
            <a:off x="593725" y="4304488"/>
            <a:ext cx="712788"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solidFill>
                  <a:srgbClr val="FF0000"/>
                </a:solidFill>
                <a:latin typeface="黑体" pitchFamily="49" charset="-122"/>
                <a:ea typeface="黑体" pitchFamily="49" charset="-122"/>
              </a:rPr>
              <a:t>440</a:t>
            </a:r>
          </a:p>
        </p:txBody>
      </p:sp>
      <p:pic>
        <p:nvPicPr>
          <p:cNvPr id="7172" name="H17XCZTBLA8XHKWL49.eps"/>
          <p:cNvPicPr>
            <a:picLocks noChangeAspect="1" noChangeArrowheads="1"/>
          </p:cNvPicPr>
          <p:nvPr/>
        </p:nvPicPr>
        <p:blipFill>
          <a:blip r:embed="rId2" cstate="print"/>
          <a:srcRect/>
          <a:stretch>
            <a:fillRect/>
          </a:stretch>
        </p:blipFill>
        <p:spPr bwMode="auto">
          <a:xfrm>
            <a:off x="3910343" y="4503308"/>
            <a:ext cx="1671638" cy="1388533"/>
          </a:xfrm>
          <a:prstGeom prst="rect">
            <a:avLst/>
          </a:prstGeom>
          <a:noFill/>
          <a:ln w="9525">
            <a:noFill/>
            <a:miter lim="800000"/>
            <a:headEnd/>
            <a:tailEnd/>
          </a:ln>
        </p:spPr>
      </p:pic>
      <p:grpSp>
        <p:nvGrpSpPr>
          <p:cNvPr id="6" name="组合 5"/>
          <p:cNvGrpSpPr/>
          <p:nvPr/>
        </p:nvGrpSpPr>
        <p:grpSpPr>
          <a:xfrm>
            <a:off x="161086" y="192010"/>
            <a:ext cx="6197183" cy="1075374"/>
            <a:chOff x="3129129" y="1121776"/>
            <a:chExt cx="5933741" cy="1171624"/>
          </a:xfrm>
        </p:grpSpPr>
        <p:sp>
          <p:nvSpPr>
            <p:cNvPr id="7" name="圆角矩形 6"/>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8" name="圆角矩形 7"/>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9" name="组合 8"/>
          <p:cNvGrpSpPr/>
          <p:nvPr/>
        </p:nvGrpSpPr>
        <p:grpSpPr>
          <a:xfrm>
            <a:off x="1546671" y="513534"/>
            <a:ext cx="4364608" cy="523220"/>
            <a:chOff x="3612115" y="1679761"/>
            <a:chExt cx="2544427" cy="534546"/>
          </a:xfrm>
        </p:grpSpPr>
        <p:sp>
          <p:nvSpPr>
            <p:cNvPr id="10"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基础训练</a:t>
              </a:r>
              <a:endParaRPr lang="zh-CN" altLang="en-US" sz="2800" b="1" dirty="0">
                <a:latin typeface="微软雅黑" panose="020B0503020204020204" pitchFamily="34" charset="-122"/>
                <a:ea typeface="微软雅黑" panose="020B0503020204020204" pitchFamily="34" charset="-122"/>
              </a:endParaRPr>
            </a:p>
          </p:txBody>
        </p:sp>
        <p:grpSp>
          <p:nvGrpSpPr>
            <p:cNvPr id="11"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1+#ppt_w/2"/>
                                          </p:val>
                                        </p:tav>
                                        <p:tav tm="100000">
                                          <p:val>
                                            <p:strVal val="#ppt_x"/>
                                          </p:val>
                                        </p:tav>
                                      </p:tavLst>
                                    </p:anim>
                                    <p:anim calcmode="lin" valueType="num">
                                      <p:cBhvr additive="base">
                                        <p:cTn id="8" dur="500" fill="hold"/>
                                        <p:tgtEl>
                                          <p:spTgt spid="1024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additive="base">
                                        <p:cTn id="13" dur="500" fill="hold"/>
                                        <p:tgtEl>
                                          <p:spTgt spid="10244"/>
                                        </p:tgtEl>
                                        <p:attrNameLst>
                                          <p:attrName>ppt_x</p:attrName>
                                        </p:attrNameLst>
                                      </p:cBhvr>
                                      <p:tavLst>
                                        <p:tav tm="0">
                                          <p:val>
                                            <p:strVal val="1+#ppt_w/2"/>
                                          </p:val>
                                        </p:tav>
                                        <p:tav tm="100000">
                                          <p:val>
                                            <p:strVal val="#ppt_x"/>
                                          </p:val>
                                        </p:tav>
                                      </p:tavLst>
                                    </p:anim>
                                    <p:anim calcmode="lin" valueType="num">
                                      <p:cBhvr additive="base">
                                        <p:cTn id="14" dur="500" fill="hold"/>
                                        <p:tgtEl>
                                          <p:spTgt spid="10244"/>
                                        </p:tgtEl>
                                        <p:attrNameLst>
                                          <p:attrName>ppt_y</p:attrName>
                                        </p:attrNameLst>
                                      </p:cBhvr>
                                      <p:tavLst>
                                        <p:tav tm="0">
                                          <p:val>
                                            <p:strVal val="0-#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6" presetClass="entr" presetSubtype="2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框 11265"/>
          <p:cNvSpPr txBox="1">
            <a:spLocks noChangeArrowheads="1"/>
          </p:cNvSpPr>
          <p:nvPr/>
        </p:nvSpPr>
        <p:spPr bwMode="auto">
          <a:xfrm>
            <a:off x="424632" y="1247807"/>
            <a:ext cx="8280400" cy="1449151"/>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latin typeface="宋体" pitchFamily="2" charset="-122"/>
              </a:rPr>
              <a:t>6.</a:t>
            </a:r>
            <a:r>
              <a:rPr lang="zh-CN" altLang="en-US" sz="1700" b="1" dirty="0">
                <a:latin typeface="宋体" pitchFamily="2" charset="-122"/>
              </a:rPr>
              <a:t>如图是我国自主研制的“蛟龙号”载人潜水器潜入</a:t>
            </a:r>
            <a:r>
              <a:rPr lang="en-US" altLang="zh-CN" sz="1700" b="1" dirty="0">
                <a:latin typeface="宋体" pitchFamily="2" charset="-122"/>
              </a:rPr>
              <a:t>7 km</a:t>
            </a:r>
            <a:r>
              <a:rPr lang="zh-CN" altLang="en-US" sz="1700" b="1" dirty="0">
                <a:latin typeface="宋体" pitchFamily="2" charset="-122"/>
              </a:rPr>
              <a:t>深海的情形</a:t>
            </a:r>
            <a:r>
              <a:rPr lang="en-US" altLang="zh-CN" sz="1700" b="1" dirty="0">
                <a:latin typeface="宋体" pitchFamily="2" charset="-122"/>
              </a:rPr>
              <a:t>,</a:t>
            </a:r>
            <a:r>
              <a:rPr lang="zh-CN" altLang="en-US" sz="1700" b="1" dirty="0">
                <a:latin typeface="宋体" pitchFamily="2" charset="-122"/>
              </a:rPr>
              <a:t>求</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(1)“</a:t>
            </a:r>
            <a:r>
              <a:rPr lang="zh-CN" altLang="en-US" sz="1700" b="1" dirty="0">
                <a:latin typeface="宋体" pitchFamily="2" charset="-122"/>
              </a:rPr>
              <a:t>蛟龙号”下潜到</a:t>
            </a:r>
            <a:r>
              <a:rPr lang="en-US" altLang="zh-CN" sz="1700" b="1" dirty="0">
                <a:latin typeface="宋体" pitchFamily="2" charset="-122"/>
              </a:rPr>
              <a:t>700 m</a:t>
            </a:r>
            <a:r>
              <a:rPr lang="zh-CN" altLang="en-US" sz="1700" b="1" dirty="0">
                <a:latin typeface="宋体" pitchFamily="2" charset="-122"/>
              </a:rPr>
              <a:t>处所受的压强是多少</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(2)</a:t>
            </a:r>
            <a:r>
              <a:rPr lang="zh-CN" altLang="en-US" sz="1700" b="1" dirty="0">
                <a:latin typeface="宋体" pitchFamily="2" charset="-122"/>
              </a:rPr>
              <a:t>海水对“蛟龙号”外表面</a:t>
            </a:r>
            <a:r>
              <a:rPr lang="en-US" altLang="zh-CN" sz="1700" b="1" dirty="0">
                <a:latin typeface="宋体" pitchFamily="2" charset="-122"/>
              </a:rPr>
              <a:t>0.01 m2</a:t>
            </a:r>
            <a:r>
              <a:rPr lang="zh-CN" altLang="en-US" sz="1700" b="1" dirty="0">
                <a:latin typeface="宋体" pitchFamily="2" charset="-122"/>
              </a:rPr>
              <a:t>面积上产生的压力</a:t>
            </a:r>
          </a:p>
          <a:p>
            <a:pPr defTabSz="879475">
              <a:lnSpc>
                <a:spcPct val="130000"/>
              </a:lnSpc>
              <a:buFontTx/>
              <a:buNone/>
            </a:pPr>
            <a:r>
              <a:rPr lang="zh-CN" altLang="en-US" sz="1700" b="1" dirty="0">
                <a:latin typeface="宋体" pitchFamily="2" charset="-122"/>
              </a:rPr>
              <a:t>是多少</a:t>
            </a:r>
            <a:r>
              <a:rPr lang="en-US" altLang="zh-CN" sz="1700" b="1" dirty="0">
                <a:latin typeface="宋体" pitchFamily="2" charset="-122"/>
              </a:rPr>
              <a:t>?(ρ</a:t>
            </a:r>
            <a:r>
              <a:rPr lang="zh-CN" altLang="en-US" sz="1700" b="1" dirty="0">
                <a:latin typeface="宋体" pitchFamily="2" charset="-122"/>
              </a:rPr>
              <a:t>海水</a:t>
            </a:r>
            <a:r>
              <a:rPr lang="en-US" altLang="zh-CN" sz="1700" b="1" dirty="0">
                <a:latin typeface="宋体" pitchFamily="2" charset="-122"/>
              </a:rPr>
              <a:t>=1.03×103 kg/m3,g=10 N/kg)</a:t>
            </a:r>
          </a:p>
        </p:txBody>
      </p:sp>
      <p:sp>
        <p:nvSpPr>
          <p:cNvPr id="8194" name="Rectangle 2"/>
          <p:cNvSpPr>
            <a:spLocks noChangeArrowheads="1"/>
          </p:cNvSpPr>
          <p:nvPr/>
        </p:nvSpPr>
        <p:spPr bwMode="auto">
          <a:xfrm>
            <a:off x="468314" y="2478617"/>
            <a:ext cx="8207375" cy="3113616"/>
          </a:xfrm>
          <a:prstGeom prst="rect">
            <a:avLst/>
          </a:prstGeom>
          <a:noFill/>
          <a:ln w="6350">
            <a:noFill/>
            <a:miter lim="800000"/>
            <a:headEnd/>
            <a:tailEnd/>
          </a:ln>
        </p:spPr>
        <p:txBody>
          <a:bodyPr wrap="none" lIns="87902" tIns="43952" rIns="87902" bIns="43952" anchor="ctr"/>
          <a:lstStyle/>
          <a:p>
            <a:pPr algn="ctr" defTabSz="879475"/>
            <a:endParaRPr lang="zh-CN" altLang="en-US" sz="1900">
              <a:solidFill>
                <a:srgbClr val="0099FF"/>
              </a:solidFill>
              <a:latin typeface="Calibri" pitchFamily="34" charset="0"/>
            </a:endParaRPr>
          </a:p>
        </p:txBody>
      </p:sp>
      <p:graphicFrame>
        <p:nvGraphicFramePr>
          <p:cNvPr id="11268" name="对象 11267"/>
          <p:cNvGraphicFramePr>
            <a:graphicFrameLocks/>
          </p:cNvGraphicFramePr>
          <p:nvPr/>
        </p:nvGraphicFramePr>
        <p:xfrm>
          <a:off x="617538" y="3429001"/>
          <a:ext cx="7918450" cy="1756833"/>
        </p:xfrm>
        <a:graphic>
          <a:graphicData uri="http://schemas.openxmlformats.org/presentationml/2006/ole">
            <p:oleObj spid="_x0000_s1026" r:id="rId3" imgW="4261014" imgH="792028" progId="Word.Document.8">
              <p:embed/>
            </p:oleObj>
          </a:graphicData>
        </a:graphic>
      </p:graphicFrame>
      <p:sp>
        <p:nvSpPr>
          <p:cNvPr id="11269" name="文本框 11268"/>
          <p:cNvSpPr txBox="1">
            <a:spLocks noChangeArrowheads="1"/>
          </p:cNvSpPr>
          <p:nvPr/>
        </p:nvSpPr>
        <p:spPr bwMode="auto">
          <a:xfrm>
            <a:off x="539751" y="5050368"/>
            <a:ext cx="4822825" cy="428872"/>
          </a:xfrm>
          <a:prstGeom prst="rect">
            <a:avLst/>
          </a:prstGeom>
          <a:noFill/>
          <a:ln w="9525">
            <a:noFill/>
            <a:miter lim="800000"/>
            <a:headEnd/>
            <a:tailEnd/>
          </a:ln>
        </p:spPr>
        <p:txBody>
          <a:bodyPr lIns="87920" tIns="43960" rIns="87920" bIns="43960">
            <a:spAutoFit/>
          </a:bodyPr>
          <a:lstStyle/>
          <a:p>
            <a:pPr defTabSz="879475">
              <a:lnSpc>
                <a:spcPct val="130000"/>
              </a:lnSpc>
              <a:spcBef>
                <a:spcPct val="50000"/>
              </a:spcBef>
              <a:buFontTx/>
              <a:buNone/>
            </a:pPr>
            <a:r>
              <a:rPr lang="zh-CN" altLang="en-US" sz="1700" b="1">
                <a:solidFill>
                  <a:srgbClr val="FF0000"/>
                </a:solidFill>
                <a:latin typeface="黑体" pitchFamily="49" charset="-122"/>
                <a:ea typeface="黑体" pitchFamily="49" charset="-122"/>
              </a:rPr>
              <a:t>答案</a:t>
            </a:r>
            <a:r>
              <a:rPr lang="en-US" altLang="zh-CN" sz="1700" b="1">
                <a:solidFill>
                  <a:srgbClr val="FF0000"/>
                </a:solidFill>
                <a:latin typeface="黑体" pitchFamily="49" charset="-122"/>
                <a:ea typeface="黑体" pitchFamily="49" charset="-122"/>
              </a:rPr>
              <a:t>:</a:t>
            </a:r>
            <a:r>
              <a:rPr lang="en-US" altLang="zh-CN" sz="1700" b="1">
                <a:solidFill>
                  <a:srgbClr val="FF0000"/>
                </a:solidFill>
                <a:latin typeface="宋体" pitchFamily="2" charset="-122"/>
              </a:rPr>
              <a:t>(1)7.21×10</a:t>
            </a:r>
            <a:r>
              <a:rPr lang="en-US" altLang="zh-CN" sz="1700" b="1" baseline="30000">
                <a:solidFill>
                  <a:srgbClr val="FF0000"/>
                </a:solidFill>
                <a:latin typeface="宋体" pitchFamily="2" charset="-122"/>
              </a:rPr>
              <a:t>6</a:t>
            </a:r>
            <a:r>
              <a:rPr lang="en-US" altLang="zh-CN" sz="1700" b="1">
                <a:solidFill>
                  <a:srgbClr val="FF0000"/>
                </a:solidFill>
                <a:latin typeface="宋体" pitchFamily="2" charset="-122"/>
              </a:rPr>
              <a:t> Pa</a:t>
            </a:r>
            <a:r>
              <a:rPr lang="zh-CN" altLang="en-US" sz="1700" b="1">
                <a:solidFill>
                  <a:srgbClr val="FF0000"/>
                </a:solidFill>
                <a:latin typeface="宋体" pitchFamily="2" charset="-122"/>
              </a:rPr>
              <a:t>　</a:t>
            </a:r>
            <a:r>
              <a:rPr lang="en-US" altLang="zh-CN" sz="1700" b="1">
                <a:solidFill>
                  <a:srgbClr val="FF0000"/>
                </a:solidFill>
                <a:latin typeface="宋体" pitchFamily="2" charset="-122"/>
              </a:rPr>
              <a:t>(2)7.21×10</a:t>
            </a:r>
            <a:r>
              <a:rPr lang="en-US" altLang="zh-CN" sz="1700" b="1" baseline="30000">
                <a:solidFill>
                  <a:srgbClr val="FF0000"/>
                </a:solidFill>
                <a:latin typeface="宋体" pitchFamily="2" charset="-122"/>
              </a:rPr>
              <a:t>4</a:t>
            </a:r>
            <a:r>
              <a:rPr lang="en-US" altLang="zh-CN" sz="1700" b="1">
                <a:solidFill>
                  <a:srgbClr val="FF0000"/>
                </a:solidFill>
                <a:latin typeface="宋体" pitchFamily="2" charset="-122"/>
              </a:rPr>
              <a:t> N</a:t>
            </a:r>
          </a:p>
        </p:txBody>
      </p:sp>
      <p:sp>
        <p:nvSpPr>
          <p:cNvPr id="11270" name="文本框 11269"/>
          <p:cNvSpPr txBox="1">
            <a:spLocks noChangeArrowheads="1"/>
          </p:cNvSpPr>
          <p:nvPr/>
        </p:nvSpPr>
        <p:spPr bwMode="auto">
          <a:xfrm>
            <a:off x="512591" y="2791737"/>
            <a:ext cx="7927975" cy="768965"/>
          </a:xfrm>
          <a:prstGeom prst="rect">
            <a:avLst/>
          </a:prstGeom>
          <a:noFill/>
          <a:ln w="9525">
            <a:noFill/>
            <a:miter lim="800000"/>
            <a:headEnd/>
            <a:tailEnd/>
          </a:ln>
        </p:spPr>
        <p:txBody>
          <a:bodyPr lIns="87920" tIns="43960" rIns="87920" bIns="43960">
            <a:spAutoFit/>
          </a:bodyPr>
          <a:lstStyle/>
          <a:p>
            <a:pPr defTabSz="879475">
              <a:lnSpc>
                <a:spcPct val="130000"/>
              </a:lnSpc>
              <a:spcBef>
                <a:spcPct val="50000"/>
              </a:spcBef>
              <a:buFontTx/>
              <a:buNone/>
            </a:pPr>
            <a:r>
              <a:rPr lang="zh-CN" altLang="en-US" sz="1700" b="1" dirty="0">
                <a:solidFill>
                  <a:srgbClr val="FF0000"/>
                </a:solidFill>
                <a:latin typeface="黑体" pitchFamily="49" charset="-122"/>
                <a:ea typeface="黑体" pitchFamily="49" charset="-122"/>
              </a:rPr>
              <a:t>解析</a:t>
            </a:r>
            <a:r>
              <a:rPr lang="en-US" altLang="zh-CN" sz="1700" b="1" dirty="0">
                <a:solidFill>
                  <a:srgbClr val="FF0000"/>
                </a:solidFill>
                <a:latin typeface="黑体" pitchFamily="49" charset="-122"/>
                <a:ea typeface="黑体" pitchFamily="49" charset="-122"/>
              </a:rPr>
              <a:t>:</a:t>
            </a:r>
            <a:r>
              <a:rPr lang="en-US" altLang="zh-CN" sz="1700" b="1" dirty="0">
                <a:solidFill>
                  <a:srgbClr val="FF0000"/>
                </a:solidFill>
                <a:latin typeface="楷体_GB2312" pitchFamily="49" charset="-122"/>
                <a:ea typeface="楷体_GB2312" pitchFamily="49" charset="-122"/>
              </a:rPr>
              <a:t>(1)“</a:t>
            </a:r>
            <a:r>
              <a:rPr lang="zh-CN" altLang="en-US" sz="1700" b="1" dirty="0">
                <a:solidFill>
                  <a:srgbClr val="FF0000"/>
                </a:solidFill>
                <a:latin typeface="楷体_GB2312" pitchFamily="49" charset="-122"/>
                <a:ea typeface="楷体_GB2312" pitchFamily="49" charset="-122"/>
              </a:rPr>
              <a:t>蛟龙号”下潜到</a:t>
            </a:r>
            <a:r>
              <a:rPr lang="en-US" altLang="zh-CN" sz="1700" b="1" dirty="0">
                <a:solidFill>
                  <a:srgbClr val="FF0000"/>
                </a:solidFill>
                <a:latin typeface="楷体_GB2312" pitchFamily="49" charset="-122"/>
                <a:ea typeface="楷体_GB2312" pitchFamily="49" charset="-122"/>
              </a:rPr>
              <a:t>700 m</a:t>
            </a:r>
            <a:r>
              <a:rPr lang="zh-CN" altLang="en-US" sz="1700" b="1" dirty="0">
                <a:solidFill>
                  <a:srgbClr val="FF0000"/>
                </a:solidFill>
                <a:latin typeface="楷体_GB2312" pitchFamily="49" charset="-122"/>
                <a:ea typeface="楷体_GB2312" pitchFamily="49" charset="-122"/>
              </a:rPr>
              <a:t>处所受海水的压强</a:t>
            </a:r>
            <a:r>
              <a:rPr lang="en-US" altLang="zh-CN" sz="1700" b="1" dirty="0">
                <a:solidFill>
                  <a:srgbClr val="FF0000"/>
                </a:solidFill>
                <a:latin typeface="楷体_GB2312" pitchFamily="49" charset="-122"/>
                <a:ea typeface="楷体_GB2312" pitchFamily="49" charset="-122"/>
              </a:rPr>
              <a:t>p=</a:t>
            </a:r>
            <a:r>
              <a:rPr lang="en-US" altLang="zh-CN" sz="1700" b="1" dirty="0" err="1">
                <a:solidFill>
                  <a:srgbClr val="FF0000"/>
                </a:solidFill>
                <a:latin typeface="楷体_GB2312" pitchFamily="49" charset="-122"/>
                <a:ea typeface="楷体_GB2312" pitchFamily="49" charset="-122"/>
              </a:rPr>
              <a:t>ρgh</a:t>
            </a:r>
            <a:r>
              <a:rPr lang="en-US" altLang="zh-CN" sz="1700" b="1" dirty="0">
                <a:solidFill>
                  <a:srgbClr val="FF0000"/>
                </a:solidFill>
                <a:latin typeface="楷体_GB2312" pitchFamily="49" charset="-122"/>
                <a:ea typeface="楷体_GB2312" pitchFamily="49" charset="-122"/>
              </a:rPr>
              <a:t>=1.03×10</a:t>
            </a:r>
            <a:r>
              <a:rPr lang="en-US" altLang="zh-CN" sz="1700" b="1" baseline="30000" dirty="0">
                <a:solidFill>
                  <a:srgbClr val="FF0000"/>
                </a:solidFill>
                <a:latin typeface="楷体_GB2312" pitchFamily="49" charset="-122"/>
                <a:ea typeface="楷体_GB2312" pitchFamily="49" charset="-122"/>
              </a:rPr>
              <a:t>3</a:t>
            </a:r>
            <a:r>
              <a:rPr lang="en-US" altLang="zh-CN" sz="1700" b="1" dirty="0">
                <a:solidFill>
                  <a:srgbClr val="FF0000"/>
                </a:solidFill>
                <a:latin typeface="楷体_GB2312" pitchFamily="49" charset="-122"/>
                <a:ea typeface="楷体_GB2312" pitchFamily="49" charset="-122"/>
              </a:rPr>
              <a:t> kg/m</a:t>
            </a:r>
            <a:r>
              <a:rPr lang="en-US" altLang="zh-CN" sz="1700" b="1" baseline="30000" dirty="0">
                <a:solidFill>
                  <a:srgbClr val="FF0000"/>
                </a:solidFill>
                <a:latin typeface="楷体_GB2312" pitchFamily="49" charset="-122"/>
                <a:ea typeface="楷体_GB2312" pitchFamily="49" charset="-122"/>
              </a:rPr>
              <a:t>3</a:t>
            </a:r>
            <a:r>
              <a:rPr lang="en-US" altLang="zh-CN" sz="1700" b="1" dirty="0">
                <a:solidFill>
                  <a:srgbClr val="FF0000"/>
                </a:solidFill>
                <a:latin typeface="楷体_GB2312" pitchFamily="49" charset="-122"/>
                <a:ea typeface="楷体_GB2312" pitchFamily="49" charset="-122"/>
              </a:rPr>
              <a:t>× 10 N/kg×700 m=7.21×10</a:t>
            </a:r>
            <a:r>
              <a:rPr lang="en-US" altLang="zh-CN" sz="1700" b="1" baseline="30000" dirty="0">
                <a:solidFill>
                  <a:srgbClr val="FF0000"/>
                </a:solidFill>
                <a:latin typeface="楷体_GB2312" pitchFamily="49" charset="-122"/>
                <a:ea typeface="楷体_GB2312" pitchFamily="49" charset="-122"/>
              </a:rPr>
              <a:t>6</a:t>
            </a:r>
            <a:r>
              <a:rPr lang="en-US" altLang="zh-CN" sz="1700" b="1" dirty="0">
                <a:solidFill>
                  <a:srgbClr val="FF0000"/>
                </a:solidFill>
                <a:latin typeface="楷体_GB2312" pitchFamily="49" charset="-122"/>
                <a:ea typeface="楷体_GB2312" pitchFamily="49" charset="-122"/>
              </a:rPr>
              <a:t> Pa;</a:t>
            </a:r>
            <a:endParaRPr lang="zh-CN" altLang="en-US" sz="1700" b="1" dirty="0">
              <a:solidFill>
                <a:srgbClr val="FF0000"/>
              </a:solidFill>
              <a:latin typeface="宋体" pitchFamily="2" charset="-122"/>
            </a:endParaRPr>
          </a:p>
        </p:txBody>
      </p:sp>
      <p:pic>
        <p:nvPicPr>
          <p:cNvPr id="8198" name="T18XTBLA8XHKWL56.eps"/>
          <p:cNvPicPr>
            <a:picLocks noChangeAspect="1" noChangeArrowheads="1"/>
          </p:cNvPicPr>
          <p:nvPr/>
        </p:nvPicPr>
        <p:blipFill>
          <a:blip r:embed="rId4" cstate="print"/>
          <a:srcRect/>
          <a:stretch>
            <a:fillRect/>
          </a:stretch>
        </p:blipFill>
        <p:spPr bwMode="auto">
          <a:xfrm>
            <a:off x="6443663" y="1181101"/>
            <a:ext cx="1485900" cy="1189567"/>
          </a:xfrm>
          <a:prstGeom prst="rect">
            <a:avLst/>
          </a:prstGeom>
          <a:noFill/>
          <a:ln w="9525">
            <a:noFill/>
            <a:miter lim="800000"/>
            <a:headEnd/>
            <a:tailEnd/>
          </a:ln>
        </p:spPr>
      </p:pic>
      <p:grpSp>
        <p:nvGrpSpPr>
          <p:cNvPr id="8" name="组合 7"/>
          <p:cNvGrpSpPr/>
          <p:nvPr/>
        </p:nvGrpSpPr>
        <p:grpSpPr>
          <a:xfrm>
            <a:off x="161086" y="192010"/>
            <a:ext cx="6197183" cy="1075374"/>
            <a:chOff x="3129129" y="1121776"/>
            <a:chExt cx="5933741" cy="1171624"/>
          </a:xfrm>
        </p:grpSpPr>
        <p:sp>
          <p:nvSpPr>
            <p:cNvPr id="9" name="圆角矩形 8"/>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10" name="圆角矩形 9"/>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11" name="组合 10"/>
          <p:cNvGrpSpPr/>
          <p:nvPr/>
        </p:nvGrpSpPr>
        <p:grpSpPr>
          <a:xfrm>
            <a:off x="1546671" y="513534"/>
            <a:ext cx="4364608" cy="523220"/>
            <a:chOff x="3612115" y="1679761"/>
            <a:chExt cx="2544427" cy="534546"/>
          </a:xfrm>
        </p:grpSpPr>
        <p:sp>
          <p:nvSpPr>
            <p:cNvPr id="12"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基础训练</a:t>
              </a:r>
              <a:endParaRPr lang="zh-CN" altLang="en-US" sz="2800" b="1" dirty="0">
                <a:latin typeface="微软雅黑" panose="020B0503020204020204" pitchFamily="34" charset="-122"/>
                <a:ea typeface="微软雅黑" panose="020B0503020204020204" pitchFamily="34" charset="-122"/>
              </a:endParaRPr>
            </a:p>
          </p:txBody>
        </p:sp>
        <p:grpSp>
          <p:nvGrpSpPr>
            <p:cNvPr id="13"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4"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additive="base">
                                        <p:cTn id="7" dur="500" fill="hold"/>
                                        <p:tgtEl>
                                          <p:spTgt spid="11270"/>
                                        </p:tgtEl>
                                        <p:attrNameLst>
                                          <p:attrName>ppt_x</p:attrName>
                                        </p:attrNameLst>
                                      </p:cBhvr>
                                      <p:tavLst>
                                        <p:tav tm="0">
                                          <p:val>
                                            <p:strVal val="1+#ppt_w/2"/>
                                          </p:val>
                                        </p:tav>
                                        <p:tav tm="100000">
                                          <p:val>
                                            <p:strVal val="#ppt_x"/>
                                          </p:val>
                                        </p:tav>
                                      </p:tavLst>
                                    </p:anim>
                                    <p:anim calcmode="lin" valueType="num">
                                      <p:cBhvr additive="base">
                                        <p:cTn id="8" dur="500" fill="hold"/>
                                        <p:tgtEl>
                                          <p:spTgt spid="1127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11268"/>
                                        </p:tgtEl>
                                        <p:attrNameLst>
                                          <p:attrName>style.visibility</p:attrName>
                                        </p:attrNameLst>
                                      </p:cBhvr>
                                      <p:to>
                                        <p:strVal val="visible"/>
                                      </p:to>
                                    </p:set>
                                    <p:anim calcmode="lin" valueType="num">
                                      <p:cBhvr additive="base">
                                        <p:cTn id="13" dur="500" fill="hold"/>
                                        <p:tgtEl>
                                          <p:spTgt spid="11268"/>
                                        </p:tgtEl>
                                        <p:attrNameLst>
                                          <p:attrName>ppt_x</p:attrName>
                                        </p:attrNameLst>
                                      </p:cBhvr>
                                      <p:tavLst>
                                        <p:tav tm="0">
                                          <p:val>
                                            <p:strVal val="1+#ppt_w/2"/>
                                          </p:val>
                                        </p:tav>
                                        <p:tav tm="100000">
                                          <p:val>
                                            <p:strVal val="#ppt_x"/>
                                          </p:val>
                                        </p:tav>
                                      </p:tavLst>
                                    </p:anim>
                                    <p:anim calcmode="lin" valueType="num">
                                      <p:cBhvr additive="base">
                                        <p:cTn id="14" dur="500" fill="hold"/>
                                        <p:tgtEl>
                                          <p:spTgt spid="1126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1269"/>
                                        </p:tgtEl>
                                        <p:attrNameLst>
                                          <p:attrName>style.visibility</p:attrName>
                                        </p:attrNameLst>
                                      </p:cBhvr>
                                      <p:to>
                                        <p:strVal val="visible"/>
                                      </p:to>
                                    </p:set>
                                    <p:anim calcmode="lin" valueType="num">
                                      <p:cBhvr additive="base">
                                        <p:cTn id="19" dur="500" fill="hold"/>
                                        <p:tgtEl>
                                          <p:spTgt spid="11269"/>
                                        </p:tgtEl>
                                        <p:attrNameLst>
                                          <p:attrName>ppt_x</p:attrName>
                                        </p:attrNameLst>
                                      </p:cBhvr>
                                      <p:tavLst>
                                        <p:tav tm="0">
                                          <p:val>
                                            <p:strVal val="1+#ppt_w/2"/>
                                          </p:val>
                                        </p:tav>
                                        <p:tav tm="100000">
                                          <p:val>
                                            <p:strVal val="#ppt_x"/>
                                          </p:val>
                                        </p:tav>
                                      </p:tavLst>
                                    </p:anim>
                                    <p:anim calcmode="lin" valueType="num">
                                      <p:cBhvr additive="base">
                                        <p:cTn id="20" dur="500" fill="hold"/>
                                        <p:tgtEl>
                                          <p:spTgt spid="11269"/>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6" presetClass="entr" presetSubtype="2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文本框 12291"/>
          <p:cNvSpPr txBox="1">
            <a:spLocks noChangeArrowheads="1"/>
          </p:cNvSpPr>
          <p:nvPr/>
        </p:nvSpPr>
        <p:spPr bwMode="auto">
          <a:xfrm>
            <a:off x="468314" y="2131485"/>
            <a:ext cx="8135937" cy="2469430"/>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latin typeface="宋体" pitchFamily="2" charset="-122"/>
              </a:rPr>
              <a:t>1</a:t>
            </a:r>
            <a:r>
              <a:rPr lang="en-US" altLang="zh-CN" sz="1700" b="1" dirty="0" smtClean="0">
                <a:latin typeface="黑体" pitchFamily="49" charset="-122"/>
                <a:ea typeface="黑体" pitchFamily="49" charset="-122"/>
              </a:rPr>
              <a:t>. </a:t>
            </a:r>
            <a:r>
              <a:rPr lang="zh-CN" altLang="en-US" sz="1700" b="1" dirty="0" smtClean="0">
                <a:latin typeface="宋体" pitchFamily="2" charset="-122"/>
              </a:rPr>
              <a:t>图</a:t>
            </a:r>
            <a:r>
              <a:rPr lang="zh-CN" altLang="en-US" sz="1700" b="1" dirty="0">
                <a:latin typeface="宋体" pitchFamily="2" charset="-122"/>
              </a:rPr>
              <a:t>所示</a:t>
            </a:r>
            <a:r>
              <a:rPr lang="en-US" altLang="zh-CN" sz="1700" b="1" dirty="0">
                <a:latin typeface="宋体" pitchFamily="2" charset="-122"/>
              </a:rPr>
              <a:t>,</a:t>
            </a:r>
            <a:r>
              <a:rPr lang="zh-CN" altLang="en-US" sz="1700" b="1" dirty="0">
                <a:latin typeface="宋体" pitchFamily="2" charset="-122"/>
              </a:rPr>
              <a:t>玻璃器皿空着时</a:t>
            </a:r>
            <a:r>
              <a:rPr lang="en-US" altLang="zh-CN" sz="1700" b="1" dirty="0">
                <a:latin typeface="宋体" pitchFamily="2" charset="-122"/>
              </a:rPr>
              <a:t>,</a:t>
            </a:r>
            <a:r>
              <a:rPr lang="zh-CN" altLang="en-US" sz="1700" b="1" dirty="0">
                <a:latin typeface="宋体" pitchFamily="2" charset="-122"/>
              </a:rPr>
              <a:t>侧面三个完全相同的橡皮膜都是平整的</a:t>
            </a:r>
            <a:r>
              <a:rPr lang="en-US" altLang="zh-CN" sz="1700" b="1" dirty="0">
                <a:latin typeface="宋体" pitchFamily="2" charset="-122"/>
              </a:rPr>
              <a:t>.</a:t>
            </a:r>
            <a:r>
              <a:rPr lang="zh-CN" altLang="en-US" sz="1700" b="1" dirty="0">
                <a:latin typeface="宋体" pitchFamily="2" charset="-122"/>
              </a:rPr>
              <a:t>当器皿加入水后</a:t>
            </a:r>
            <a:r>
              <a:rPr lang="en-US" altLang="zh-CN" sz="1700" b="1" dirty="0">
                <a:latin typeface="宋体" pitchFamily="2" charset="-122"/>
              </a:rPr>
              <a:t>,</a:t>
            </a:r>
            <a:r>
              <a:rPr lang="zh-CN" altLang="en-US" sz="1700" b="1" dirty="0">
                <a:latin typeface="宋体" pitchFamily="2" charset="-122"/>
              </a:rPr>
              <a:t>不同孔处的橡皮膜凸出程度却不相同</a:t>
            </a:r>
            <a:r>
              <a:rPr lang="en-US" altLang="zh-CN" sz="1700" b="1" dirty="0">
                <a:latin typeface="宋体" pitchFamily="2" charset="-122"/>
              </a:rPr>
              <a:t>.</a:t>
            </a:r>
            <a:r>
              <a:rPr lang="zh-CN" altLang="en-US" sz="1700" b="1" dirty="0">
                <a:latin typeface="宋体" pitchFamily="2" charset="-122"/>
              </a:rPr>
              <a:t>根据这一现象同学们提出的下列科学问题中</a:t>
            </a:r>
            <a:r>
              <a:rPr lang="en-US" altLang="zh-CN" sz="1700" b="1" dirty="0">
                <a:latin typeface="宋体" pitchFamily="2" charset="-122"/>
              </a:rPr>
              <a:t>,</a:t>
            </a:r>
            <a:r>
              <a:rPr lang="zh-CN" altLang="en-US" sz="1700" b="1" dirty="0">
                <a:latin typeface="宋体" pitchFamily="2" charset="-122"/>
              </a:rPr>
              <a:t>最有探究价值且易于探究的是</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A.</a:t>
            </a:r>
            <a:r>
              <a:rPr lang="zh-CN" altLang="en-US" sz="1700" b="1" dirty="0">
                <a:latin typeface="宋体" pitchFamily="2" charset="-122"/>
              </a:rPr>
              <a:t>液体的压强是否与液体的密度有关</a:t>
            </a:r>
          </a:p>
          <a:p>
            <a:pPr defTabSz="879475">
              <a:lnSpc>
                <a:spcPct val="130000"/>
              </a:lnSpc>
              <a:buFontTx/>
              <a:buNone/>
            </a:pPr>
            <a:r>
              <a:rPr lang="en-US" altLang="zh-CN" sz="1700" b="1" dirty="0">
                <a:latin typeface="宋体" pitchFamily="2" charset="-122"/>
              </a:rPr>
              <a:t>B.</a:t>
            </a:r>
            <a:r>
              <a:rPr lang="zh-CN" altLang="en-US" sz="1700" b="1" dirty="0">
                <a:latin typeface="宋体" pitchFamily="2" charset="-122"/>
              </a:rPr>
              <a:t>液体的压强是否与容器的形状有关</a:t>
            </a:r>
          </a:p>
          <a:p>
            <a:pPr defTabSz="879475">
              <a:lnSpc>
                <a:spcPct val="130000"/>
              </a:lnSpc>
              <a:buFontTx/>
              <a:buNone/>
            </a:pPr>
            <a:r>
              <a:rPr lang="en-US" altLang="zh-CN" sz="1700" b="1" dirty="0">
                <a:latin typeface="宋体" pitchFamily="2" charset="-122"/>
              </a:rPr>
              <a:t>C.</a:t>
            </a:r>
            <a:r>
              <a:rPr lang="zh-CN" altLang="en-US" sz="1700" b="1" dirty="0">
                <a:latin typeface="宋体" pitchFamily="2" charset="-122"/>
              </a:rPr>
              <a:t>液体的压强是否与液体的深度有关</a:t>
            </a:r>
          </a:p>
          <a:p>
            <a:pPr defTabSz="879475">
              <a:lnSpc>
                <a:spcPct val="130000"/>
              </a:lnSpc>
              <a:buFontTx/>
              <a:buNone/>
            </a:pPr>
            <a:r>
              <a:rPr lang="en-US" altLang="zh-CN" sz="1700" b="1" dirty="0">
                <a:latin typeface="宋体" pitchFamily="2" charset="-122"/>
              </a:rPr>
              <a:t>D.</a:t>
            </a:r>
            <a:r>
              <a:rPr lang="zh-CN" altLang="en-US" sz="1700" b="1" dirty="0">
                <a:latin typeface="宋体" pitchFamily="2" charset="-122"/>
              </a:rPr>
              <a:t>液体的压强与哪些因素有关</a:t>
            </a:r>
          </a:p>
        </p:txBody>
      </p:sp>
      <p:sp>
        <p:nvSpPr>
          <p:cNvPr id="12293" name="矩形 12292"/>
          <p:cNvSpPr>
            <a:spLocks noChangeArrowheads="1"/>
          </p:cNvSpPr>
          <p:nvPr/>
        </p:nvSpPr>
        <p:spPr bwMode="auto">
          <a:xfrm>
            <a:off x="3962133" y="2715370"/>
            <a:ext cx="118745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C </a:t>
            </a:r>
          </a:p>
        </p:txBody>
      </p:sp>
      <p:pic>
        <p:nvPicPr>
          <p:cNvPr id="9221" name="T18XTBLA8XHKWL57.eps"/>
          <p:cNvPicPr>
            <a:picLocks noChangeAspect="1" noChangeArrowheads="1"/>
          </p:cNvPicPr>
          <p:nvPr/>
        </p:nvPicPr>
        <p:blipFill>
          <a:blip r:embed="rId2" cstate="print"/>
          <a:srcRect/>
          <a:stretch>
            <a:fillRect/>
          </a:stretch>
        </p:blipFill>
        <p:spPr bwMode="auto">
          <a:xfrm>
            <a:off x="5370513" y="3621617"/>
            <a:ext cx="552450" cy="1422400"/>
          </a:xfrm>
          <a:prstGeom prst="rect">
            <a:avLst/>
          </a:prstGeom>
          <a:noFill/>
          <a:ln w="9525">
            <a:noFill/>
            <a:miter lim="800000"/>
            <a:headEnd/>
            <a:tailEnd/>
          </a:ln>
        </p:spPr>
      </p:pic>
      <p:grpSp>
        <p:nvGrpSpPr>
          <p:cNvPr id="7" name="组合 6"/>
          <p:cNvGrpSpPr/>
          <p:nvPr/>
        </p:nvGrpSpPr>
        <p:grpSpPr>
          <a:xfrm>
            <a:off x="161086" y="192010"/>
            <a:ext cx="6197183" cy="1075374"/>
            <a:chOff x="3129129" y="1121776"/>
            <a:chExt cx="5933741" cy="1171624"/>
          </a:xfrm>
        </p:grpSpPr>
        <p:sp>
          <p:nvSpPr>
            <p:cNvPr id="8" name="圆角矩形 7"/>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9" name="圆角矩形 8"/>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10" name="组合 9"/>
          <p:cNvGrpSpPr/>
          <p:nvPr/>
        </p:nvGrpSpPr>
        <p:grpSpPr>
          <a:xfrm>
            <a:off x="1546671" y="513534"/>
            <a:ext cx="4364608" cy="523220"/>
            <a:chOff x="3612115" y="1679761"/>
            <a:chExt cx="2544427" cy="534546"/>
          </a:xfrm>
        </p:grpSpPr>
        <p:sp>
          <p:nvSpPr>
            <p:cNvPr id="11"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教材迁移</a:t>
              </a:r>
              <a:endParaRPr lang="zh-CN" altLang="en-US" sz="2800" b="1" dirty="0">
                <a:latin typeface="微软雅黑" panose="020B0503020204020204" pitchFamily="34" charset="-122"/>
                <a:ea typeface="微软雅黑" panose="020B0503020204020204" pitchFamily="34" charset="-122"/>
              </a:endParaRPr>
            </a:p>
          </p:txBody>
        </p:sp>
        <p:grpSp>
          <p:nvGrpSpPr>
            <p:cNvPr id="12"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500" fill="hold"/>
                                        <p:tgtEl>
                                          <p:spTgt spid="12293"/>
                                        </p:tgtEl>
                                        <p:attrNameLst>
                                          <p:attrName>ppt_x</p:attrName>
                                        </p:attrNameLst>
                                      </p:cBhvr>
                                      <p:tavLst>
                                        <p:tav tm="0">
                                          <p:val>
                                            <p:strVal val="1+#ppt_w/2"/>
                                          </p:val>
                                        </p:tav>
                                        <p:tav tm="100000">
                                          <p:val>
                                            <p:strVal val="#ppt_x"/>
                                          </p:val>
                                        </p:tav>
                                      </p:tavLst>
                                    </p:anim>
                                    <p:anim calcmode="lin" valueType="num">
                                      <p:cBhvr additive="base">
                                        <p:cTn id="8" dur="500" fill="hold"/>
                                        <p:tgtEl>
                                          <p:spTgt spid="12293"/>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36"/>
          <p:cNvSpPr txBox="1"/>
          <p:nvPr/>
        </p:nvSpPr>
        <p:spPr>
          <a:xfrm>
            <a:off x="41680" y="2291760"/>
            <a:ext cx="547809" cy="2246769"/>
          </a:xfrm>
          <a:prstGeom prst="rect">
            <a:avLst/>
          </a:prstGeom>
          <a:noFill/>
        </p:spPr>
        <p:txBody>
          <a:bodyPr wrap="square" rtlCol="0">
            <a:spAutoFit/>
          </a:bodyPr>
          <a:lstStyle/>
          <a:p>
            <a:pPr algn="ctr"/>
            <a:r>
              <a:rPr lang="zh-CN" altLang="en-US" sz="2800" dirty="0" smtClean="0">
                <a:solidFill>
                  <a:srgbClr val="FF0000"/>
                </a:solidFill>
                <a:latin typeface="微软雅黑" pitchFamily="34" charset="-122"/>
                <a:ea typeface="微软雅黑" pitchFamily="34" charset="-122"/>
              </a:rPr>
              <a:t>观察与发现</a:t>
            </a:r>
            <a:endParaRPr lang="zh-CN" altLang="en-US" sz="2800" dirty="0">
              <a:solidFill>
                <a:srgbClr val="FF0000"/>
              </a:solidFill>
              <a:latin typeface="微软雅黑" pitchFamily="34" charset="-122"/>
              <a:ea typeface="微软雅黑" pitchFamily="34" charset="-122"/>
            </a:endParaRPr>
          </a:p>
        </p:txBody>
      </p:sp>
      <p:pic>
        <p:nvPicPr>
          <p:cNvPr id="5" name="潜水员在海中和鱼群同游, 画面美翻了-_高清.mp4">
            <a:hlinkClick r:id="" action="ppaction://media"/>
          </p:cNvPr>
          <p:cNvPicPr>
            <a:picLocks noRot="1" noChangeAspect="1"/>
          </p:cNvPicPr>
          <p:nvPr>
            <a:videoFile r:link="rId1"/>
          </p:nvPr>
        </p:nvPicPr>
        <p:blipFill>
          <a:blip r:embed="rId4" cstate="print"/>
          <a:stretch>
            <a:fillRect/>
          </a:stretch>
        </p:blipFill>
        <p:spPr>
          <a:xfrm>
            <a:off x="793686" y="608845"/>
            <a:ext cx="7626036" cy="5719527"/>
          </a:xfrm>
          <a:prstGeom prst="rect">
            <a:avLst/>
          </a:prstGeom>
        </p:spPr>
      </p:pic>
    </p:spTree>
    <p:extLst>
      <p:ext uri="{BB962C8B-B14F-4D97-AF65-F5344CB8AC3E}">
        <p14:creationId xmlns:p14="http://schemas.microsoft.com/office/powerpoint/2010/main" xmlns="" val="412894254"/>
      </p:ext>
    </p:extLst>
  </p:cSld>
  <p:clrMapOvr>
    <a:masterClrMapping/>
  </p:clrMapOvr>
  <p:transition spd="slow" advTm="0">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13313"/>
          <p:cNvSpPr txBox="1">
            <a:spLocks noChangeArrowheads="1"/>
          </p:cNvSpPr>
          <p:nvPr/>
        </p:nvSpPr>
        <p:spPr bwMode="auto">
          <a:xfrm>
            <a:off x="468314" y="1714145"/>
            <a:ext cx="8135937" cy="4169896"/>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latin typeface="宋体" pitchFamily="2" charset="-122"/>
              </a:rPr>
              <a:t>2</a:t>
            </a:r>
            <a:r>
              <a:rPr lang="en-US" altLang="zh-CN" sz="1700" b="1" dirty="0">
                <a:latin typeface="黑体" pitchFamily="49" charset="-122"/>
                <a:ea typeface="黑体" pitchFamily="49" charset="-122"/>
              </a:rPr>
              <a:t>.(2018</a:t>
            </a:r>
            <a:r>
              <a:rPr lang="zh-CN" altLang="en-US" sz="1700" b="1" dirty="0">
                <a:latin typeface="黑体" pitchFamily="49" charset="-122"/>
                <a:ea typeface="黑体" pitchFamily="49" charset="-122"/>
              </a:rPr>
              <a:t>邵阳</a:t>
            </a:r>
            <a:r>
              <a:rPr lang="en-US" altLang="zh-CN" sz="1700" b="1" dirty="0">
                <a:latin typeface="黑体" pitchFamily="49" charset="-122"/>
                <a:ea typeface="黑体" pitchFamily="49" charset="-122"/>
              </a:rPr>
              <a:t>)</a:t>
            </a:r>
            <a:r>
              <a:rPr lang="zh-CN" altLang="en-US" sz="1700" b="1" dirty="0">
                <a:latin typeface="宋体" pitchFamily="2" charset="-122"/>
              </a:rPr>
              <a:t>如图所示</a:t>
            </a:r>
            <a:r>
              <a:rPr lang="en-US" altLang="zh-CN" sz="1700" b="1" dirty="0">
                <a:latin typeface="宋体" pitchFamily="2" charset="-122"/>
              </a:rPr>
              <a:t>,</a:t>
            </a:r>
            <a:r>
              <a:rPr lang="zh-CN" altLang="en-US" sz="1700" b="1" dirty="0">
                <a:latin typeface="宋体" pitchFamily="2" charset="-122"/>
              </a:rPr>
              <a:t>向两支同样的试管中注入质量相等的甲、乙两种液体</a:t>
            </a:r>
            <a:r>
              <a:rPr lang="en-US" altLang="zh-CN" sz="1700" b="1" dirty="0">
                <a:latin typeface="宋体" pitchFamily="2" charset="-122"/>
              </a:rPr>
              <a:t>,</a:t>
            </a:r>
            <a:r>
              <a:rPr lang="zh-CN" altLang="en-US" sz="1700" b="1" dirty="0">
                <a:latin typeface="宋体" pitchFamily="2" charset="-122"/>
              </a:rPr>
              <a:t>发现液面在同一水平线上</a:t>
            </a:r>
            <a:r>
              <a:rPr lang="en-US" altLang="zh-CN" sz="1700" b="1" dirty="0">
                <a:latin typeface="宋体" pitchFamily="2" charset="-122"/>
              </a:rPr>
              <a:t>,</a:t>
            </a:r>
            <a:r>
              <a:rPr lang="zh-CN" altLang="en-US" sz="1700" b="1" dirty="0">
                <a:latin typeface="宋体" pitchFamily="2" charset="-122"/>
              </a:rPr>
              <a:t>比较甲、乙两种液体对试管底部的压强</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 </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endParaRPr lang="en-US" altLang="zh-CN" sz="1700" b="1" dirty="0">
              <a:latin typeface="宋体" pitchFamily="2" charset="-122"/>
            </a:endParaRPr>
          </a:p>
          <a:p>
            <a:pPr defTabSz="879475">
              <a:lnSpc>
                <a:spcPct val="130000"/>
              </a:lnSpc>
              <a:buFontTx/>
              <a:buNone/>
            </a:pPr>
            <a:r>
              <a:rPr lang="en-US" altLang="zh-CN" sz="1700" b="1" dirty="0">
                <a:latin typeface="宋体" pitchFamily="2" charset="-122"/>
              </a:rPr>
              <a:t>A.</a:t>
            </a:r>
            <a:r>
              <a:rPr lang="zh-CN" altLang="en-US" sz="1700" b="1" dirty="0">
                <a:latin typeface="宋体" pitchFamily="2" charset="-122"/>
              </a:rPr>
              <a:t>甲大	        </a:t>
            </a:r>
            <a:r>
              <a:rPr lang="en-US" altLang="zh-CN" sz="1700" b="1" dirty="0">
                <a:latin typeface="宋体" pitchFamily="2" charset="-122"/>
              </a:rPr>
              <a:t>B.</a:t>
            </a:r>
            <a:r>
              <a:rPr lang="zh-CN" altLang="en-US" sz="1700" b="1" dirty="0">
                <a:latin typeface="宋体" pitchFamily="2" charset="-122"/>
              </a:rPr>
              <a:t>乙大</a:t>
            </a:r>
          </a:p>
          <a:p>
            <a:pPr defTabSz="879475">
              <a:lnSpc>
                <a:spcPct val="130000"/>
              </a:lnSpc>
              <a:buFontTx/>
              <a:buNone/>
            </a:pPr>
            <a:r>
              <a:rPr lang="en-US" altLang="zh-CN" sz="1700" b="1" dirty="0">
                <a:latin typeface="宋体" pitchFamily="2" charset="-122"/>
              </a:rPr>
              <a:t>C.</a:t>
            </a:r>
            <a:r>
              <a:rPr lang="zh-CN" altLang="en-US" sz="1700" b="1" dirty="0">
                <a:latin typeface="宋体" pitchFamily="2" charset="-122"/>
              </a:rPr>
              <a:t>一样大	</a:t>
            </a:r>
            <a:r>
              <a:rPr lang="en-US" altLang="zh-CN" sz="1700" b="1" dirty="0">
                <a:latin typeface="宋体" pitchFamily="2" charset="-122"/>
              </a:rPr>
              <a:t>D.</a:t>
            </a:r>
            <a:r>
              <a:rPr lang="zh-CN" altLang="en-US" sz="1700" b="1" dirty="0">
                <a:latin typeface="宋体" pitchFamily="2" charset="-122"/>
              </a:rPr>
              <a:t>无法确定</a:t>
            </a:r>
          </a:p>
          <a:p>
            <a:pPr defTabSz="879475">
              <a:lnSpc>
                <a:spcPct val="130000"/>
              </a:lnSpc>
              <a:buFontTx/>
              <a:buNone/>
            </a:pPr>
            <a:r>
              <a:rPr lang="en-US" altLang="zh-CN" sz="1700" b="1" dirty="0">
                <a:latin typeface="宋体" pitchFamily="2" charset="-122"/>
              </a:rPr>
              <a:t>3</a:t>
            </a:r>
            <a:r>
              <a:rPr lang="en-US" altLang="zh-CN" sz="1700" b="1" dirty="0">
                <a:latin typeface="黑体" pitchFamily="49" charset="-122"/>
                <a:ea typeface="黑体" pitchFamily="49" charset="-122"/>
              </a:rPr>
              <a:t>.(2018</a:t>
            </a:r>
            <a:r>
              <a:rPr lang="zh-CN" altLang="en-US" sz="1700" b="1" dirty="0">
                <a:latin typeface="黑体" pitchFamily="49" charset="-122"/>
                <a:ea typeface="黑体" pitchFamily="49" charset="-122"/>
              </a:rPr>
              <a:t>北京</a:t>
            </a:r>
            <a:r>
              <a:rPr lang="en-US" altLang="zh-CN" sz="1700" b="1" dirty="0">
                <a:latin typeface="黑体" pitchFamily="49" charset="-122"/>
                <a:ea typeface="黑体" pitchFamily="49" charset="-122"/>
              </a:rPr>
              <a:t>)</a:t>
            </a:r>
            <a:r>
              <a:rPr lang="zh-CN" altLang="en-US" sz="1700" b="1" dirty="0">
                <a:latin typeface="宋体" pitchFamily="2" charset="-122"/>
              </a:rPr>
              <a:t>如图所示</a:t>
            </a:r>
            <a:r>
              <a:rPr lang="en-US" altLang="zh-CN" sz="1700" b="1" dirty="0">
                <a:latin typeface="宋体" pitchFamily="2" charset="-122"/>
              </a:rPr>
              <a:t>,</a:t>
            </a:r>
            <a:r>
              <a:rPr lang="zh-CN" altLang="en-US" sz="1700" b="1" dirty="0">
                <a:latin typeface="宋体" pitchFamily="2" charset="-122"/>
              </a:rPr>
              <a:t>盛有水的杯子静止在水平桌面上</a:t>
            </a:r>
            <a:r>
              <a:rPr lang="en-US" altLang="zh-CN" sz="1700" b="1" dirty="0">
                <a:latin typeface="宋体" pitchFamily="2" charset="-122"/>
              </a:rPr>
              <a:t>.</a:t>
            </a:r>
            <a:r>
              <a:rPr lang="zh-CN" altLang="en-US" sz="1700" b="1" dirty="0">
                <a:latin typeface="宋体" pitchFamily="2" charset="-122"/>
              </a:rPr>
              <a:t>杯子重</a:t>
            </a:r>
            <a:r>
              <a:rPr lang="en-US" altLang="zh-CN" sz="1700" b="1" dirty="0">
                <a:latin typeface="宋体" pitchFamily="2" charset="-122"/>
              </a:rPr>
              <a:t>1 N,</a:t>
            </a:r>
            <a:r>
              <a:rPr lang="zh-CN" altLang="en-US" sz="1700" b="1" dirty="0">
                <a:latin typeface="宋体" pitchFamily="2" charset="-122"/>
              </a:rPr>
              <a:t>高</a:t>
            </a:r>
            <a:r>
              <a:rPr lang="en-US" altLang="zh-CN" sz="1700" b="1" dirty="0">
                <a:latin typeface="宋体" pitchFamily="2" charset="-122"/>
              </a:rPr>
              <a:t>9 cm,</a:t>
            </a:r>
            <a:r>
              <a:rPr lang="zh-CN" altLang="en-US" sz="1700" b="1" dirty="0">
                <a:latin typeface="宋体" pitchFamily="2" charset="-122"/>
              </a:rPr>
              <a:t>底面积</a:t>
            </a:r>
            <a:r>
              <a:rPr lang="en-US" altLang="zh-CN" sz="1700" b="1" dirty="0">
                <a:latin typeface="宋体" pitchFamily="2" charset="-122"/>
              </a:rPr>
              <a:t>30 cm</a:t>
            </a:r>
            <a:r>
              <a:rPr lang="en-US" altLang="zh-CN" sz="1700" b="1" baseline="30000" dirty="0">
                <a:latin typeface="宋体" pitchFamily="2" charset="-122"/>
              </a:rPr>
              <a:t>2</a:t>
            </a:r>
            <a:r>
              <a:rPr lang="en-US" altLang="zh-CN" sz="1700" b="1" dirty="0">
                <a:latin typeface="宋体" pitchFamily="2" charset="-122"/>
              </a:rPr>
              <a:t>;</a:t>
            </a:r>
            <a:r>
              <a:rPr lang="zh-CN" altLang="en-US" sz="1700" b="1" dirty="0">
                <a:latin typeface="宋体" pitchFamily="2" charset="-122"/>
              </a:rPr>
              <a:t>杯内水重</a:t>
            </a:r>
            <a:r>
              <a:rPr lang="en-US" altLang="zh-CN" sz="1700" b="1" dirty="0">
                <a:latin typeface="宋体" pitchFamily="2" charset="-122"/>
              </a:rPr>
              <a:t>2 N,</a:t>
            </a:r>
            <a:r>
              <a:rPr lang="zh-CN" altLang="en-US" sz="1700" b="1" dirty="0">
                <a:latin typeface="宋体" pitchFamily="2" charset="-122"/>
              </a:rPr>
              <a:t>水深</a:t>
            </a:r>
            <a:r>
              <a:rPr lang="en-US" altLang="zh-CN" sz="1700" b="1" dirty="0">
                <a:latin typeface="宋体" pitchFamily="2" charset="-122"/>
              </a:rPr>
              <a:t>6 cm,</a:t>
            </a:r>
            <a:r>
              <a:rPr lang="zh-CN" altLang="en-US" sz="1700" b="1" dirty="0">
                <a:latin typeface="宋体" pitchFamily="2" charset="-122"/>
              </a:rPr>
              <a:t>水的密度为</a:t>
            </a:r>
            <a:r>
              <a:rPr lang="en-US" altLang="zh-CN" sz="1700" b="1" dirty="0">
                <a:latin typeface="宋体" pitchFamily="2" charset="-122"/>
              </a:rPr>
              <a:t>1.0×10</a:t>
            </a:r>
            <a:r>
              <a:rPr lang="en-US" altLang="zh-CN" sz="1700" b="1" baseline="30000" dirty="0">
                <a:latin typeface="宋体" pitchFamily="2" charset="-122"/>
              </a:rPr>
              <a:t>3</a:t>
            </a:r>
            <a:r>
              <a:rPr lang="en-US" altLang="zh-CN" sz="1700" b="1" dirty="0">
                <a:latin typeface="宋体" pitchFamily="2" charset="-122"/>
              </a:rPr>
              <a:t> kg/m</a:t>
            </a:r>
            <a:r>
              <a:rPr lang="en-US" altLang="zh-CN" sz="1700" b="1" baseline="30000" dirty="0">
                <a:latin typeface="宋体" pitchFamily="2" charset="-122"/>
              </a:rPr>
              <a:t>3</a:t>
            </a:r>
            <a:r>
              <a:rPr lang="en-US" altLang="zh-CN" sz="1700" b="1" dirty="0">
                <a:latin typeface="宋体" pitchFamily="2" charset="-122"/>
              </a:rPr>
              <a:t>,g</a:t>
            </a:r>
            <a:r>
              <a:rPr lang="zh-CN" altLang="en-US" sz="1700" b="1" dirty="0">
                <a:latin typeface="宋体" pitchFamily="2" charset="-122"/>
              </a:rPr>
              <a:t>取</a:t>
            </a:r>
            <a:r>
              <a:rPr lang="en-US" altLang="zh-CN" sz="1700" b="1" dirty="0">
                <a:latin typeface="宋体" pitchFamily="2" charset="-122"/>
              </a:rPr>
              <a:t>10 N/kg.</a:t>
            </a:r>
            <a:r>
              <a:rPr lang="zh-CN" altLang="en-US" sz="1700" b="1" dirty="0">
                <a:latin typeface="宋体" pitchFamily="2" charset="-122"/>
              </a:rPr>
              <a:t>下列选项中正确的是</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 </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A.</a:t>
            </a:r>
            <a:r>
              <a:rPr lang="zh-CN" altLang="en-US" sz="1700" b="1" dirty="0">
                <a:latin typeface="宋体" pitchFamily="2" charset="-122"/>
              </a:rPr>
              <a:t>水对杯底的压强为</a:t>
            </a:r>
            <a:r>
              <a:rPr lang="en-US" altLang="zh-CN" sz="1700" b="1" dirty="0">
                <a:latin typeface="宋体" pitchFamily="2" charset="-122"/>
              </a:rPr>
              <a:t>900 Pa</a:t>
            </a:r>
          </a:p>
          <a:p>
            <a:pPr defTabSz="879475">
              <a:lnSpc>
                <a:spcPct val="130000"/>
              </a:lnSpc>
              <a:buFontTx/>
              <a:buNone/>
            </a:pPr>
            <a:r>
              <a:rPr lang="en-US" altLang="zh-CN" sz="1700" b="1" dirty="0">
                <a:latin typeface="宋体" pitchFamily="2" charset="-122"/>
              </a:rPr>
              <a:t>B.</a:t>
            </a:r>
            <a:r>
              <a:rPr lang="zh-CN" altLang="en-US" sz="1700" b="1" dirty="0">
                <a:latin typeface="宋体" pitchFamily="2" charset="-122"/>
              </a:rPr>
              <a:t>水对杯底的压力为</a:t>
            </a:r>
            <a:r>
              <a:rPr lang="en-US" altLang="zh-CN" sz="1700" b="1" dirty="0">
                <a:latin typeface="宋体" pitchFamily="2" charset="-122"/>
              </a:rPr>
              <a:t>2 N</a:t>
            </a:r>
          </a:p>
          <a:p>
            <a:pPr defTabSz="879475">
              <a:lnSpc>
                <a:spcPct val="130000"/>
              </a:lnSpc>
              <a:buFontTx/>
              <a:buNone/>
            </a:pPr>
            <a:r>
              <a:rPr lang="en-US" altLang="zh-CN" sz="1700" b="1" dirty="0">
                <a:latin typeface="宋体" pitchFamily="2" charset="-122"/>
              </a:rPr>
              <a:t>C.</a:t>
            </a:r>
            <a:r>
              <a:rPr lang="zh-CN" altLang="en-US" sz="1700" b="1" dirty="0">
                <a:latin typeface="宋体" pitchFamily="2" charset="-122"/>
              </a:rPr>
              <a:t>水杯对桌面的压强为</a:t>
            </a:r>
            <a:r>
              <a:rPr lang="en-US" altLang="zh-CN" sz="1700" b="1" dirty="0">
                <a:latin typeface="宋体" pitchFamily="2" charset="-122"/>
              </a:rPr>
              <a:t>1 000 Pa</a:t>
            </a:r>
          </a:p>
          <a:p>
            <a:pPr defTabSz="879475">
              <a:lnSpc>
                <a:spcPct val="130000"/>
              </a:lnSpc>
              <a:buFontTx/>
              <a:buNone/>
            </a:pPr>
            <a:r>
              <a:rPr lang="en-US" altLang="zh-CN" sz="1700" b="1" dirty="0">
                <a:latin typeface="宋体" pitchFamily="2" charset="-122"/>
              </a:rPr>
              <a:t>D.</a:t>
            </a:r>
            <a:r>
              <a:rPr lang="zh-CN" altLang="en-US" sz="1700" b="1" dirty="0">
                <a:latin typeface="宋体" pitchFamily="2" charset="-122"/>
              </a:rPr>
              <a:t>水杯对桌面的压力为</a:t>
            </a:r>
            <a:r>
              <a:rPr lang="en-US" altLang="zh-CN" sz="1700" b="1" dirty="0">
                <a:latin typeface="宋体" pitchFamily="2" charset="-122"/>
              </a:rPr>
              <a:t>2.8 N</a:t>
            </a:r>
          </a:p>
        </p:txBody>
      </p:sp>
      <p:sp>
        <p:nvSpPr>
          <p:cNvPr id="13315" name="矩形 13314"/>
          <p:cNvSpPr>
            <a:spLocks noChangeArrowheads="1"/>
          </p:cNvSpPr>
          <p:nvPr/>
        </p:nvSpPr>
        <p:spPr bwMode="auto">
          <a:xfrm>
            <a:off x="7381875" y="2141711"/>
            <a:ext cx="118745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A</a:t>
            </a:r>
          </a:p>
        </p:txBody>
      </p:sp>
      <p:sp>
        <p:nvSpPr>
          <p:cNvPr id="13316" name="矩形 13315"/>
          <p:cNvSpPr>
            <a:spLocks noChangeArrowheads="1"/>
          </p:cNvSpPr>
          <p:nvPr/>
        </p:nvSpPr>
        <p:spPr bwMode="auto">
          <a:xfrm>
            <a:off x="2628900" y="4694411"/>
            <a:ext cx="118745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C</a:t>
            </a:r>
          </a:p>
        </p:txBody>
      </p:sp>
      <p:pic>
        <p:nvPicPr>
          <p:cNvPr id="10244" name="T18XTBLA8XHKWL58.eps"/>
          <p:cNvPicPr>
            <a:picLocks noChangeAspect="1" noChangeArrowheads="1"/>
          </p:cNvPicPr>
          <p:nvPr/>
        </p:nvPicPr>
        <p:blipFill>
          <a:blip r:embed="rId2" cstate="print"/>
          <a:srcRect/>
          <a:stretch>
            <a:fillRect/>
          </a:stretch>
        </p:blipFill>
        <p:spPr bwMode="auto">
          <a:xfrm>
            <a:off x="5003800" y="2728027"/>
            <a:ext cx="812800" cy="1007533"/>
          </a:xfrm>
          <a:prstGeom prst="rect">
            <a:avLst/>
          </a:prstGeom>
          <a:noFill/>
          <a:ln w="9525">
            <a:noFill/>
            <a:miter lim="800000"/>
            <a:headEnd/>
            <a:tailEnd/>
          </a:ln>
        </p:spPr>
      </p:pic>
      <p:pic>
        <p:nvPicPr>
          <p:cNvPr id="10245" name="F18XZKWL116.eps"/>
          <p:cNvPicPr>
            <a:picLocks noChangeAspect="1" noChangeArrowheads="1"/>
          </p:cNvPicPr>
          <p:nvPr/>
        </p:nvPicPr>
        <p:blipFill>
          <a:blip r:embed="rId3" cstate="print"/>
          <a:srcRect/>
          <a:stretch>
            <a:fillRect/>
          </a:stretch>
        </p:blipFill>
        <p:spPr bwMode="auto">
          <a:xfrm>
            <a:off x="4845050" y="5234161"/>
            <a:ext cx="1227138" cy="1047751"/>
          </a:xfrm>
          <a:prstGeom prst="rect">
            <a:avLst/>
          </a:prstGeom>
          <a:noFill/>
          <a:ln w="9525">
            <a:noFill/>
            <a:miter lim="800000"/>
            <a:headEnd/>
            <a:tailEnd/>
          </a:ln>
        </p:spPr>
      </p:pic>
      <p:grpSp>
        <p:nvGrpSpPr>
          <p:cNvPr id="7" name="组合 6"/>
          <p:cNvGrpSpPr/>
          <p:nvPr/>
        </p:nvGrpSpPr>
        <p:grpSpPr>
          <a:xfrm>
            <a:off x="161086" y="192010"/>
            <a:ext cx="6197183" cy="1075374"/>
            <a:chOff x="3129129" y="1121776"/>
            <a:chExt cx="5933741" cy="1171624"/>
          </a:xfrm>
        </p:grpSpPr>
        <p:sp>
          <p:nvSpPr>
            <p:cNvPr id="8" name="圆角矩形 7"/>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9" name="圆角矩形 8"/>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10" name="组合 9"/>
          <p:cNvGrpSpPr/>
          <p:nvPr/>
        </p:nvGrpSpPr>
        <p:grpSpPr>
          <a:xfrm>
            <a:off x="1546671" y="513534"/>
            <a:ext cx="4364608" cy="523220"/>
            <a:chOff x="3612115" y="1679761"/>
            <a:chExt cx="2544427" cy="534546"/>
          </a:xfrm>
        </p:grpSpPr>
        <p:sp>
          <p:nvSpPr>
            <p:cNvPr id="11"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教材迁移</a:t>
              </a:r>
              <a:endParaRPr lang="zh-CN" altLang="en-US" sz="2800" b="1" dirty="0">
                <a:latin typeface="微软雅黑" panose="020B0503020204020204" pitchFamily="34" charset="-122"/>
                <a:ea typeface="微软雅黑" panose="020B0503020204020204" pitchFamily="34" charset="-122"/>
              </a:endParaRPr>
            </a:p>
          </p:txBody>
        </p:sp>
        <p:grpSp>
          <p:nvGrpSpPr>
            <p:cNvPr id="12"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1+#ppt_w/2"/>
                                          </p:val>
                                        </p:tav>
                                        <p:tav tm="100000">
                                          <p:val>
                                            <p:strVal val="#ppt_x"/>
                                          </p:val>
                                        </p:tav>
                                      </p:tavLst>
                                    </p:anim>
                                    <p:anim calcmode="lin" valueType="num">
                                      <p:cBhvr additive="base">
                                        <p:cTn id="8" dur="500" fill="hold"/>
                                        <p:tgtEl>
                                          <p:spTgt spid="133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3316"/>
                                        </p:tgtEl>
                                        <p:attrNameLst>
                                          <p:attrName>style.visibility</p:attrName>
                                        </p:attrNameLst>
                                      </p:cBhvr>
                                      <p:to>
                                        <p:strVal val="visible"/>
                                      </p:to>
                                    </p:set>
                                    <p:anim calcmode="lin" valueType="num">
                                      <p:cBhvr additive="base">
                                        <p:cTn id="13" dur="500" fill="hold"/>
                                        <p:tgtEl>
                                          <p:spTgt spid="13316"/>
                                        </p:tgtEl>
                                        <p:attrNameLst>
                                          <p:attrName>ppt_x</p:attrName>
                                        </p:attrNameLst>
                                      </p:cBhvr>
                                      <p:tavLst>
                                        <p:tav tm="0">
                                          <p:val>
                                            <p:strVal val="1+#ppt_w/2"/>
                                          </p:val>
                                        </p:tav>
                                        <p:tav tm="100000">
                                          <p:val>
                                            <p:strVal val="#ppt_x"/>
                                          </p:val>
                                        </p:tav>
                                      </p:tavLst>
                                    </p:anim>
                                    <p:anim calcmode="lin" valueType="num">
                                      <p:cBhvr additive="base">
                                        <p:cTn id="14" dur="500" fill="hold"/>
                                        <p:tgtEl>
                                          <p:spTgt spid="13316"/>
                                        </p:tgtEl>
                                        <p:attrNameLst>
                                          <p:attrName>ppt_y</p:attrName>
                                        </p:attrNameLst>
                                      </p:cBhvr>
                                      <p:tavLst>
                                        <p:tav tm="0">
                                          <p:val>
                                            <p:strVal val="0-#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6" presetClass="entr" presetSubtype="2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框 14337"/>
          <p:cNvSpPr txBox="1">
            <a:spLocks noChangeArrowheads="1"/>
          </p:cNvSpPr>
          <p:nvPr/>
        </p:nvSpPr>
        <p:spPr bwMode="auto">
          <a:xfrm>
            <a:off x="396875" y="1505878"/>
            <a:ext cx="8375650" cy="4169896"/>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latin typeface="宋体" pitchFamily="2" charset="-122"/>
              </a:rPr>
              <a:t>4.</a:t>
            </a:r>
            <a:r>
              <a:rPr lang="zh-CN" altLang="en-US" sz="1700" b="1" dirty="0">
                <a:latin typeface="宋体" pitchFamily="2" charset="-122"/>
              </a:rPr>
              <a:t>深水炸弹是一种入水后下潜到一定深度自动爆炸的水中兵器</a:t>
            </a:r>
            <a:r>
              <a:rPr lang="en-US" altLang="zh-CN" sz="1700" b="1" dirty="0">
                <a:latin typeface="宋体" pitchFamily="2" charset="-122"/>
              </a:rPr>
              <a:t>,</a:t>
            </a:r>
            <a:r>
              <a:rPr lang="zh-CN" altLang="en-US" sz="1700" b="1" dirty="0">
                <a:latin typeface="宋体" pitchFamily="2" charset="-122"/>
              </a:rPr>
              <a:t>主要用于攻击潜艇</a:t>
            </a:r>
            <a:r>
              <a:rPr lang="en-US" altLang="zh-CN" sz="1700" b="1" dirty="0">
                <a:latin typeface="宋体" pitchFamily="2" charset="-122"/>
              </a:rPr>
              <a:t>.</a:t>
            </a:r>
            <a:r>
              <a:rPr lang="zh-CN" altLang="en-US" sz="1700" b="1" dirty="0">
                <a:latin typeface="宋体" pitchFamily="2" charset="-122"/>
              </a:rPr>
              <a:t>对于其爆炸原理</a:t>
            </a:r>
            <a:r>
              <a:rPr lang="en-US" altLang="zh-CN" sz="1700" b="1" dirty="0">
                <a:latin typeface="宋体" pitchFamily="2" charset="-122"/>
              </a:rPr>
              <a:t>,</a:t>
            </a:r>
            <a:r>
              <a:rPr lang="zh-CN" altLang="en-US" sz="1700" b="1" dirty="0">
                <a:latin typeface="宋体" pitchFamily="2" charset="-122"/>
              </a:rPr>
              <a:t>下列说法正确的是</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A.</a:t>
            </a:r>
            <a:r>
              <a:rPr lang="zh-CN" altLang="en-US" sz="1700" b="1" dirty="0">
                <a:latin typeface="宋体" pitchFamily="2" charset="-122"/>
              </a:rPr>
              <a:t>与潜艇撞击而爆炸</a:t>
            </a:r>
          </a:p>
          <a:p>
            <a:pPr defTabSz="879475">
              <a:lnSpc>
                <a:spcPct val="130000"/>
              </a:lnSpc>
              <a:buFontTx/>
              <a:buNone/>
            </a:pPr>
            <a:r>
              <a:rPr lang="en-US" altLang="zh-CN" sz="1700" b="1" dirty="0">
                <a:latin typeface="宋体" pitchFamily="2" charset="-122"/>
              </a:rPr>
              <a:t>B.</a:t>
            </a:r>
            <a:r>
              <a:rPr lang="zh-CN" altLang="en-US" sz="1700" b="1" dirty="0">
                <a:latin typeface="宋体" pitchFamily="2" charset="-122"/>
              </a:rPr>
              <a:t>水是导体可以接通电路</a:t>
            </a:r>
            <a:r>
              <a:rPr lang="en-US" altLang="zh-CN" sz="1700" b="1" dirty="0">
                <a:latin typeface="宋体" pitchFamily="2" charset="-122"/>
              </a:rPr>
              <a:t>,</a:t>
            </a:r>
            <a:r>
              <a:rPr lang="zh-CN" altLang="en-US" sz="1700" b="1" dirty="0">
                <a:latin typeface="宋体" pitchFamily="2" charset="-122"/>
              </a:rPr>
              <a:t>引发爆炸</a:t>
            </a:r>
          </a:p>
          <a:p>
            <a:pPr defTabSz="879475">
              <a:lnSpc>
                <a:spcPct val="130000"/>
              </a:lnSpc>
              <a:buFontTx/>
              <a:buNone/>
            </a:pPr>
            <a:r>
              <a:rPr lang="en-US" altLang="zh-CN" sz="1700" b="1" dirty="0">
                <a:latin typeface="宋体" pitchFamily="2" charset="-122"/>
              </a:rPr>
              <a:t>C.</a:t>
            </a:r>
            <a:r>
              <a:rPr lang="zh-CN" altLang="en-US" sz="1700" b="1" dirty="0">
                <a:latin typeface="宋体" pitchFamily="2" charset="-122"/>
              </a:rPr>
              <a:t>炸弹在水中下潜越深</a:t>
            </a:r>
            <a:r>
              <a:rPr lang="en-US" altLang="zh-CN" sz="1700" b="1" dirty="0">
                <a:latin typeface="宋体" pitchFamily="2" charset="-122"/>
              </a:rPr>
              <a:t>,</a:t>
            </a:r>
            <a:r>
              <a:rPr lang="zh-CN" altLang="en-US" sz="1700" b="1" dirty="0">
                <a:latin typeface="宋体" pitchFamily="2" charset="-122"/>
              </a:rPr>
              <a:t>所受压强越大</a:t>
            </a:r>
            <a:r>
              <a:rPr lang="en-US" altLang="zh-CN" sz="1700" b="1" dirty="0">
                <a:latin typeface="宋体" pitchFamily="2" charset="-122"/>
              </a:rPr>
              <a:t>;</a:t>
            </a:r>
            <a:r>
              <a:rPr lang="zh-CN" altLang="en-US" sz="1700" b="1" dirty="0">
                <a:latin typeface="宋体" pitchFamily="2" charset="-122"/>
              </a:rPr>
              <a:t>炸弹在一定压强下才能自动爆炸</a:t>
            </a:r>
          </a:p>
          <a:p>
            <a:pPr defTabSz="879475">
              <a:lnSpc>
                <a:spcPct val="130000"/>
              </a:lnSpc>
              <a:buFontTx/>
              <a:buNone/>
            </a:pPr>
            <a:r>
              <a:rPr lang="en-US" altLang="zh-CN" sz="1700" b="1" dirty="0">
                <a:latin typeface="宋体" pitchFamily="2" charset="-122"/>
              </a:rPr>
              <a:t>D.</a:t>
            </a:r>
            <a:r>
              <a:rPr lang="zh-CN" altLang="en-US" sz="1700" b="1" dirty="0">
                <a:latin typeface="宋体" pitchFamily="2" charset="-122"/>
              </a:rPr>
              <a:t>采用了定时爆炸系统</a:t>
            </a:r>
          </a:p>
          <a:p>
            <a:pPr defTabSz="879475">
              <a:lnSpc>
                <a:spcPct val="130000"/>
              </a:lnSpc>
              <a:buFontTx/>
              <a:buNone/>
            </a:pPr>
            <a:r>
              <a:rPr lang="en-US" altLang="zh-CN" sz="1700" b="1" dirty="0">
                <a:latin typeface="宋体" pitchFamily="2" charset="-122"/>
              </a:rPr>
              <a:t>5.</a:t>
            </a:r>
            <a:r>
              <a:rPr lang="zh-CN" altLang="en-US" sz="1700" b="1" dirty="0">
                <a:latin typeface="宋体" pitchFamily="2" charset="-122"/>
              </a:rPr>
              <a:t>装有一定量水的细玻璃管斜放在水平桌面上</a:t>
            </a:r>
            <a:r>
              <a:rPr lang="en-US" altLang="zh-CN" sz="1700" b="1" dirty="0">
                <a:latin typeface="宋体" pitchFamily="2" charset="-122"/>
              </a:rPr>
              <a:t>,</a:t>
            </a:r>
            <a:r>
              <a:rPr lang="zh-CN" altLang="en-US" sz="1700" b="1" dirty="0">
                <a:latin typeface="宋体" pitchFamily="2" charset="-122"/>
              </a:rPr>
              <a:t>如图所示</a:t>
            </a:r>
            <a:r>
              <a:rPr lang="en-US" altLang="zh-CN" sz="1700" b="1" dirty="0">
                <a:latin typeface="宋体" pitchFamily="2" charset="-122"/>
              </a:rPr>
              <a:t>,</a:t>
            </a:r>
            <a:r>
              <a:rPr lang="zh-CN" altLang="en-US" sz="1700" b="1" dirty="0">
                <a:latin typeface="宋体" pitchFamily="2" charset="-122"/>
              </a:rPr>
              <a:t>则此时水对玻璃管底部的压强为</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 </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A.8×10</a:t>
            </a:r>
            <a:r>
              <a:rPr lang="en-US" altLang="zh-CN" sz="1700" b="1" baseline="30000" dirty="0">
                <a:latin typeface="宋体" pitchFamily="2" charset="-122"/>
              </a:rPr>
              <a:t>2</a:t>
            </a:r>
            <a:r>
              <a:rPr lang="en-US" altLang="zh-CN" sz="1700" b="1" dirty="0">
                <a:latin typeface="宋体" pitchFamily="2" charset="-122"/>
              </a:rPr>
              <a:t> Pa	</a:t>
            </a:r>
          </a:p>
          <a:p>
            <a:pPr defTabSz="879475">
              <a:lnSpc>
                <a:spcPct val="130000"/>
              </a:lnSpc>
              <a:buFontTx/>
              <a:buNone/>
            </a:pPr>
            <a:r>
              <a:rPr lang="en-US" altLang="zh-CN" sz="1700" b="1" dirty="0">
                <a:latin typeface="宋体" pitchFamily="2" charset="-122"/>
              </a:rPr>
              <a:t>B.1×10</a:t>
            </a:r>
            <a:r>
              <a:rPr lang="en-US" altLang="zh-CN" sz="1700" b="1" baseline="30000" dirty="0">
                <a:latin typeface="宋体" pitchFamily="2" charset="-122"/>
              </a:rPr>
              <a:t>3</a:t>
            </a:r>
            <a:r>
              <a:rPr lang="en-US" altLang="zh-CN" sz="1700" b="1" dirty="0">
                <a:latin typeface="宋体" pitchFamily="2" charset="-122"/>
              </a:rPr>
              <a:t> Pa</a:t>
            </a:r>
          </a:p>
          <a:p>
            <a:pPr defTabSz="879475">
              <a:lnSpc>
                <a:spcPct val="130000"/>
              </a:lnSpc>
              <a:buFontTx/>
              <a:buNone/>
            </a:pPr>
            <a:r>
              <a:rPr lang="en-US" altLang="zh-CN" sz="1700" b="1" dirty="0">
                <a:latin typeface="宋体" pitchFamily="2" charset="-122"/>
              </a:rPr>
              <a:t>C.8×10</a:t>
            </a:r>
            <a:r>
              <a:rPr lang="en-US" altLang="zh-CN" sz="1700" b="1" baseline="30000" dirty="0">
                <a:latin typeface="宋体" pitchFamily="2" charset="-122"/>
              </a:rPr>
              <a:t>4</a:t>
            </a:r>
            <a:r>
              <a:rPr lang="en-US" altLang="zh-CN" sz="1700" b="1" dirty="0">
                <a:latin typeface="宋体" pitchFamily="2" charset="-122"/>
              </a:rPr>
              <a:t> Pa	</a:t>
            </a:r>
          </a:p>
          <a:p>
            <a:pPr defTabSz="879475">
              <a:lnSpc>
                <a:spcPct val="130000"/>
              </a:lnSpc>
              <a:buFontTx/>
              <a:buNone/>
            </a:pPr>
            <a:r>
              <a:rPr lang="en-US" altLang="zh-CN" sz="1700" b="1" dirty="0">
                <a:latin typeface="宋体" pitchFamily="2" charset="-122"/>
              </a:rPr>
              <a:t>D.1×10</a:t>
            </a:r>
            <a:r>
              <a:rPr lang="en-US" altLang="zh-CN" sz="1700" b="1" baseline="30000" dirty="0">
                <a:latin typeface="宋体" pitchFamily="2" charset="-122"/>
              </a:rPr>
              <a:t>5</a:t>
            </a:r>
            <a:r>
              <a:rPr lang="en-US" altLang="zh-CN" sz="1700" b="1" dirty="0">
                <a:latin typeface="宋体" pitchFamily="2" charset="-122"/>
              </a:rPr>
              <a:t> Pa</a:t>
            </a:r>
          </a:p>
        </p:txBody>
      </p:sp>
      <p:sp>
        <p:nvSpPr>
          <p:cNvPr id="14339" name="矩形 14338"/>
          <p:cNvSpPr>
            <a:spLocks noChangeArrowheads="1"/>
          </p:cNvSpPr>
          <p:nvPr/>
        </p:nvSpPr>
        <p:spPr bwMode="auto">
          <a:xfrm>
            <a:off x="4379913" y="1933444"/>
            <a:ext cx="1185862"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C</a:t>
            </a:r>
          </a:p>
        </p:txBody>
      </p:sp>
      <p:sp>
        <p:nvSpPr>
          <p:cNvPr id="14340" name="矩形 14339"/>
          <p:cNvSpPr>
            <a:spLocks noChangeArrowheads="1"/>
          </p:cNvSpPr>
          <p:nvPr/>
        </p:nvSpPr>
        <p:spPr bwMode="auto">
          <a:xfrm>
            <a:off x="1671638" y="4509427"/>
            <a:ext cx="118745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A</a:t>
            </a:r>
          </a:p>
        </p:txBody>
      </p:sp>
      <p:pic>
        <p:nvPicPr>
          <p:cNvPr id="11268" name="T18XTBLA8XHKWL59.eps"/>
          <p:cNvPicPr>
            <a:picLocks noChangeAspect="1" noChangeArrowheads="1"/>
          </p:cNvPicPr>
          <p:nvPr/>
        </p:nvPicPr>
        <p:blipFill>
          <a:blip r:embed="rId2" cstate="print"/>
          <a:srcRect/>
          <a:stretch>
            <a:fillRect/>
          </a:stretch>
        </p:blipFill>
        <p:spPr bwMode="auto">
          <a:xfrm>
            <a:off x="3633789" y="4738026"/>
            <a:ext cx="1417637" cy="1568451"/>
          </a:xfrm>
          <a:prstGeom prst="rect">
            <a:avLst/>
          </a:prstGeom>
          <a:noFill/>
          <a:ln w="9525">
            <a:noFill/>
            <a:miter lim="800000"/>
            <a:headEnd/>
            <a:tailEnd/>
          </a:ln>
        </p:spPr>
      </p:pic>
      <p:grpSp>
        <p:nvGrpSpPr>
          <p:cNvPr id="6" name="组合 5"/>
          <p:cNvGrpSpPr/>
          <p:nvPr/>
        </p:nvGrpSpPr>
        <p:grpSpPr>
          <a:xfrm>
            <a:off x="161086" y="192010"/>
            <a:ext cx="6197183" cy="1075374"/>
            <a:chOff x="3129129" y="1121776"/>
            <a:chExt cx="5933741" cy="1171624"/>
          </a:xfrm>
        </p:grpSpPr>
        <p:sp>
          <p:nvSpPr>
            <p:cNvPr id="7" name="圆角矩形 6"/>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8" name="圆角矩形 7"/>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9" name="组合 8"/>
          <p:cNvGrpSpPr/>
          <p:nvPr/>
        </p:nvGrpSpPr>
        <p:grpSpPr>
          <a:xfrm>
            <a:off x="1546671" y="513534"/>
            <a:ext cx="4364608" cy="523220"/>
            <a:chOff x="3612115" y="1679761"/>
            <a:chExt cx="2544427" cy="534546"/>
          </a:xfrm>
        </p:grpSpPr>
        <p:sp>
          <p:nvSpPr>
            <p:cNvPr id="10"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教材迁移</a:t>
              </a:r>
              <a:endParaRPr lang="zh-CN" altLang="en-US" sz="2800" b="1" dirty="0">
                <a:latin typeface="微软雅黑" panose="020B0503020204020204" pitchFamily="34" charset="-122"/>
                <a:ea typeface="微软雅黑" panose="020B0503020204020204" pitchFamily="34" charset="-122"/>
              </a:endParaRPr>
            </a:p>
          </p:txBody>
        </p:sp>
        <p:grpSp>
          <p:nvGrpSpPr>
            <p:cNvPr id="11"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1+#ppt_w/2"/>
                                          </p:val>
                                        </p:tav>
                                        <p:tav tm="100000">
                                          <p:val>
                                            <p:strVal val="#ppt_x"/>
                                          </p:val>
                                        </p:tav>
                                      </p:tavLst>
                                    </p:anim>
                                    <p:anim calcmode="lin" valueType="num">
                                      <p:cBhvr additive="base">
                                        <p:cTn id="8" dur="500" fill="hold"/>
                                        <p:tgtEl>
                                          <p:spTgt spid="1433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1+#ppt_w/2"/>
                                          </p:val>
                                        </p:tav>
                                        <p:tav tm="100000">
                                          <p:val>
                                            <p:strVal val="#ppt_x"/>
                                          </p:val>
                                        </p:tav>
                                      </p:tavLst>
                                    </p:anim>
                                    <p:anim calcmode="lin" valueType="num">
                                      <p:cBhvr additive="base">
                                        <p:cTn id="14" dur="500" fill="hold"/>
                                        <p:tgtEl>
                                          <p:spTgt spid="14340"/>
                                        </p:tgtEl>
                                        <p:attrNameLst>
                                          <p:attrName>ppt_y</p:attrName>
                                        </p:attrNameLst>
                                      </p:cBhvr>
                                      <p:tavLst>
                                        <p:tav tm="0">
                                          <p:val>
                                            <p:strVal val="0-#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6" presetClass="entr" presetSubtype="2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文本框 15361"/>
          <p:cNvSpPr txBox="1">
            <a:spLocks noChangeArrowheads="1"/>
          </p:cNvSpPr>
          <p:nvPr/>
        </p:nvSpPr>
        <p:spPr bwMode="auto">
          <a:xfrm>
            <a:off x="468314" y="734485"/>
            <a:ext cx="8270875" cy="3489710"/>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latin typeface="宋体" pitchFamily="2" charset="-122"/>
              </a:rPr>
              <a:t>6.</a:t>
            </a:r>
            <a:r>
              <a:rPr lang="zh-CN" altLang="en-US" sz="1700" b="1">
                <a:latin typeface="宋体" pitchFamily="2" charset="-122"/>
              </a:rPr>
              <a:t>两个用同一种材料制成且完全相同的密闭圆台形容器一正一反放置在同一水平桌面上</a:t>
            </a:r>
            <a:r>
              <a:rPr lang="en-US" altLang="zh-CN" sz="1700" b="1">
                <a:latin typeface="宋体" pitchFamily="2" charset="-122"/>
              </a:rPr>
              <a:t>,</a:t>
            </a:r>
            <a:r>
              <a:rPr lang="zh-CN" altLang="en-US" sz="1700" b="1">
                <a:latin typeface="宋体" pitchFamily="2" charset="-122"/>
              </a:rPr>
              <a:t>容器内装有质量和深度均相同的不同液体</a:t>
            </a:r>
            <a:r>
              <a:rPr lang="en-US" altLang="zh-CN" sz="1700" b="1">
                <a:latin typeface="宋体" pitchFamily="2" charset="-122"/>
              </a:rPr>
              <a:t>,</a:t>
            </a:r>
            <a:r>
              <a:rPr lang="zh-CN" altLang="en-US" sz="1700" b="1">
                <a:latin typeface="宋体" pitchFamily="2" charset="-122"/>
              </a:rPr>
              <a:t>如图所示</a:t>
            </a:r>
            <a:r>
              <a:rPr lang="en-US" altLang="zh-CN" sz="1700" b="1">
                <a:latin typeface="宋体" pitchFamily="2" charset="-122"/>
              </a:rPr>
              <a:t>.</a:t>
            </a:r>
            <a:r>
              <a:rPr lang="zh-CN" altLang="en-US" sz="1700" b="1">
                <a:latin typeface="宋体" pitchFamily="2" charset="-122"/>
              </a:rPr>
              <a:t>若它们分别在水平方向拉力</a:t>
            </a:r>
            <a:r>
              <a:rPr lang="en-US" altLang="zh-CN" sz="1700" b="1">
                <a:latin typeface="宋体" pitchFamily="2" charset="-122"/>
              </a:rPr>
              <a:t>F</a:t>
            </a:r>
            <a:r>
              <a:rPr lang="en-US" altLang="zh-CN" sz="1700" b="1" baseline="-25000">
                <a:latin typeface="宋体" pitchFamily="2" charset="-122"/>
              </a:rPr>
              <a:t>1</a:t>
            </a:r>
            <a:r>
              <a:rPr lang="zh-CN" altLang="en-US" sz="1700" b="1">
                <a:latin typeface="宋体" pitchFamily="2" charset="-122"/>
              </a:rPr>
              <a:t>和</a:t>
            </a:r>
            <a:r>
              <a:rPr lang="en-US" altLang="zh-CN" sz="1700" b="1">
                <a:latin typeface="宋体" pitchFamily="2" charset="-122"/>
              </a:rPr>
              <a:t>F</a:t>
            </a:r>
            <a:r>
              <a:rPr lang="en-US" altLang="zh-CN" sz="1700" b="1" baseline="-25000">
                <a:latin typeface="宋体" pitchFamily="2" charset="-122"/>
              </a:rPr>
              <a:t>2</a:t>
            </a:r>
            <a:r>
              <a:rPr lang="zh-CN" altLang="en-US" sz="1700" b="1">
                <a:latin typeface="宋体" pitchFamily="2" charset="-122"/>
              </a:rPr>
              <a:t>的作用下沿水平桌面做匀速直线运动</a:t>
            </a:r>
            <a:r>
              <a:rPr lang="en-US" altLang="zh-CN" sz="1700" b="1">
                <a:latin typeface="宋体" pitchFamily="2" charset="-122"/>
              </a:rPr>
              <a:t>,</a:t>
            </a:r>
            <a:r>
              <a:rPr lang="zh-CN" altLang="en-US" sz="1700" b="1">
                <a:latin typeface="宋体" pitchFamily="2" charset="-122"/>
              </a:rPr>
              <a:t>速度分别为</a:t>
            </a:r>
            <a:r>
              <a:rPr lang="en-US" altLang="zh-CN" sz="1700" b="1">
                <a:latin typeface="宋体" pitchFamily="2" charset="-122"/>
              </a:rPr>
              <a:t>v</a:t>
            </a:r>
            <a:r>
              <a:rPr lang="zh-CN" altLang="en-US" sz="1700" b="1">
                <a:latin typeface="宋体" pitchFamily="2" charset="-122"/>
              </a:rPr>
              <a:t>和</a:t>
            </a:r>
            <a:r>
              <a:rPr lang="en-US" altLang="zh-CN" sz="1700" b="1">
                <a:latin typeface="宋体" pitchFamily="2" charset="-122"/>
              </a:rPr>
              <a:t>2v,</a:t>
            </a:r>
            <a:r>
              <a:rPr lang="zh-CN" altLang="en-US" sz="1700" b="1">
                <a:latin typeface="宋体" pitchFamily="2" charset="-122"/>
              </a:rPr>
              <a:t>容器底部受到液体的压强分别为</a:t>
            </a:r>
            <a:r>
              <a:rPr lang="en-US" altLang="zh-CN" sz="1700" b="1">
                <a:latin typeface="宋体" pitchFamily="2" charset="-122"/>
              </a:rPr>
              <a:t>p</a:t>
            </a:r>
            <a:r>
              <a:rPr lang="en-US" altLang="zh-CN" sz="1700" b="1" baseline="-25000">
                <a:latin typeface="宋体" pitchFamily="2" charset="-122"/>
              </a:rPr>
              <a:t>1</a:t>
            </a:r>
            <a:r>
              <a:rPr lang="zh-CN" altLang="en-US" sz="1700" b="1">
                <a:latin typeface="宋体" pitchFamily="2" charset="-122"/>
              </a:rPr>
              <a:t>和</a:t>
            </a:r>
            <a:r>
              <a:rPr lang="en-US" altLang="zh-CN" sz="1700" b="1">
                <a:latin typeface="宋体" pitchFamily="2" charset="-122"/>
              </a:rPr>
              <a:t>p</a:t>
            </a:r>
            <a:r>
              <a:rPr lang="en-US" altLang="zh-CN" sz="1700" b="1" baseline="-25000">
                <a:latin typeface="宋体" pitchFamily="2" charset="-122"/>
              </a:rPr>
              <a:t>2</a:t>
            </a:r>
            <a:r>
              <a:rPr lang="en-US" altLang="zh-CN" sz="1700" b="1">
                <a:latin typeface="宋体" pitchFamily="2" charset="-122"/>
              </a:rPr>
              <a:t>.</a:t>
            </a:r>
            <a:r>
              <a:rPr lang="zh-CN" altLang="en-US" sz="1700" b="1">
                <a:latin typeface="宋体" pitchFamily="2" charset="-122"/>
              </a:rPr>
              <a:t>下列关系正确的是</a:t>
            </a:r>
            <a:r>
              <a:rPr lang="en-US" altLang="zh-CN" sz="1700" b="1">
                <a:latin typeface="宋体" pitchFamily="2" charset="-122"/>
              </a:rPr>
              <a:t>(</a:t>
            </a:r>
            <a:r>
              <a:rPr lang="zh-CN" altLang="en-US" sz="1700" b="1">
                <a:latin typeface="宋体" pitchFamily="2" charset="-122"/>
              </a:rPr>
              <a:t>　</a:t>
            </a:r>
            <a:r>
              <a:rPr lang="en-US" altLang="zh-CN" sz="1700" b="1">
                <a:latin typeface="宋体" pitchFamily="2" charset="-122"/>
              </a:rPr>
              <a:t> </a:t>
            </a:r>
            <a:r>
              <a:rPr lang="zh-CN" altLang="en-US" sz="1700" b="1">
                <a:latin typeface="宋体" pitchFamily="2" charset="-122"/>
              </a:rPr>
              <a:t>　</a:t>
            </a:r>
            <a:r>
              <a:rPr lang="en-US" altLang="zh-CN" sz="1700" b="1">
                <a:latin typeface="宋体" pitchFamily="2" charset="-122"/>
              </a:rPr>
              <a:t>)</a:t>
            </a:r>
          </a:p>
          <a:p>
            <a:pPr defTabSz="879475">
              <a:lnSpc>
                <a:spcPct val="130000"/>
              </a:lnSpc>
              <a:buFontTx/>
              <a:buNone/>
            </a:pPr>
            <a:endParaRPr lang="en-US" altLang="zh-CN" sz="1700" b="1">
              <a:latin typeface="宋体" pitchFamily="2" charset="-122"/>
            </a:endParaRPr>
          </a:p>
          <a:p>
            <a:pPr defTabSz="879475">
              <a:lnSpc>
                <a:spcPct val="130000"/>
              </a:lnSpc>
              <a:buFontTx/>
              <a:buNone/>
            </a:pPr>
            <a:endParaRPr lang="en-US" altLang="zh-CN" sz="1700" b="1">
              <a:latin typeface="宋体" pitchFamily="2" charset="-122"/>
            </a:endParaRPr>
          </a:p>
          <a:p>
            <a:pPr defTabSz="879475">
              <a:lnSpc>
                <a:spcPct val="130000"/>
              </a:lnSpc>
              <a:buFontTx/>
              <a:buNone/>
            </a:pPr>
            <a:r>
              <a:rPr lang="en-US" altLang="zh-CN" sz="1700" b="1">
                <a:latin typeface="宋体" pitchFamily="2" charset="-122"/>
              </a:rPr>
              <a:t>A.p</a:t>
            </a:r>
            <a:r>
              <a:rPr lang="en-US" altLang="zh-CN" sz="1700" b="1" baseline="-25000">
                <a:latin typeface="宋体" pitchFamily="2" charset="-122"/>
              </a:rPr>
              <a:t>1</a:t>
            </a:r>
            <a:r>
              <a:rPr lang="en-US" altLang="zh-CN" sz="1700" b="1">
                <a:latin typeface="宋体" pitchFamily="2" charset="-122"/>
              </a:rPr>
              <a:t>=p</a:t>
            </a:r>
            <a:r>
              <a:rPr lang="en-US" altLang="zh-CN" sz="1700" b="1" baseline="-25000">
                <a:latin typeface="宋体" pitchFamily="2" charset="-122"/>
              </a:rPr>
              <a:t>2</a:t>
            </a:r>
            <a:r>
              <a:rPr lang="zh-CN" altLang="en-US" sz="1700" b="1">
                <a:latin typeface="宋体" pitchFamily="2" charset="-122"/>
              </a:rPr>
              <a:t>　</a:t>
            </a:r>
            <a:r>
              <a:rPr lang="en-US" altLang="zh-CN" sz="1700" b="1">
                <a:latin typeface="宋体" pitchFamily="2" charset="-122"/>
              </a:rPr>
              <a:t>F</a:t>
            </a:r>
            <a:r>
              <a:rPr lang="en-US" altLang="zh-CN" sz="1700" b="1" baseline="-25000">
                <a:latin typeface="宋体" pitchFamily="2" charset="-122"/>
              </a:rPr>
              <a:t>1</a:t>
            </a:r>
            <a:r>
              <a:rPr lang="en-US" altLang="zh-CN" sz="1700" b="1">
                <a:latin typeface="宋体" pitchFamily="2" charset="-122"/>
              </a:rPr>
              <a:t>=F</a:t>
            </a:r>
            <a:r>
              <a:rPr lang="en-US" altLang="zh-CN" sz="1700" b="1" baseline="-25000">
                <a:latin typeface="宋体" pitchFamily="2" charset="-122"/>
              </a:rPr>
              <a:t>2</a:t>
            </a:r>
            <a:r>
              <a:rPr lang="en-US" altLang="zh-CN" sz="1700" b="1">
                <a:latin typeface="宋体" pitchFamily="2" charset="-122"/>
              </a:rPr>
              <a:t>	B.p</a:t>
            </a:r>
            <a:r>
              <a:rPr lang="en-US" altLang="zh-CN" sz="1700" b="1" baseline="-25000">
                <a:latin typeface="宋体" pitchFamily="2" charset="-122"/>
              </a:rPr>
              <a:t>1</a:t>
            </a:r>
            <a:r>
              <a:rPr lang="en-US" altLang="zh-CN" sz="1700" b="1">
                <a:latin typeface="宋体" pitchFamily="2" charset="-122"/>
              </a:rPr>
              <a:t>&gt;p</a:t>
            </a:r>
            <a:r>
              <a:rPr lang="en-US" altLang="zh-CN" sz="1700" b="1" baseline="-25000">
                <a:latin typeface="宋体" pitchFamily="2" charset="-122"/>
              </a:rPr>
              <a:t>2</a:t>
            </a:r>
            <a:r>
              <a:rPr lang="zh-CN" altLang="en-US" sz="1700" b="1">
                <a:latin typeface="宋体" pitchFamily="2" charset="-122"/>
              </a:rPr>
              <a:t>　</a:t>
            </a:r>
            <a:r>
              <a:rPr lang="en-US" altLang="zh-CN" sz="1700" b="1">
                <a:latin typeface="宋体" pitchFamily="2" charset="-122"/>
              </a:rPr>
              <a:t>F</a:t>
            </a:r>
            <a:r>
              <a:rPr lang="en-US" altLang="zh-CN" sz="1700" b="1" baseline="-25000">
                <a:latin typeface="宋体" pitchFamily="2" charset="-122"/>
              </a:rPr>
              <a:t>1</a:t>
            </a:r>
            <a:r>
              <a:rPr lang="en-US" altLang="zh-CN" sz="1700" b="1">
                <a:latin typeface="宋体" pitchFamily="2" charset="-122"/>
              </a:rPr>
              <a:t>=F</a:t>
            </a:r>
            <a:r>
              <a:rPr lang="en-US" altLang="zh-CN" sz="1700" b="1" baseline="-25000">
                <a:latin typeface="宋体" pitchFamily="2" charset="-122"/>
              </a:rPr>
              <a:t>2</a:t>
            </a:r>
            <a:endParaRPr lang="en-US" altLang="zh-CN" sz="1700" b="1">
              <a:latin typeface="宋体" pitchFamily="2" charset="-122"/>
            </a:endParaRPr>
          </a:p>
          <a:p>
            <a:pPr defTabSz="879475">
              <a:lnSpc>
                <a:spcPct val="130000"/>
              </a:lnSpc>
              <a:buFontTx/>
              <a:buNone/>
            </a:pPr>
            <a:r>
              <a:rPr lang="en-US" altLang="zh-CN" sz="1700" b="1">
                <a:latin typeface="宋体" pitchFamily="2" charset="-122"/>
              </a:rPr>
              <a:t>C.p</a:t>
            </a:r>
            <a:r>
              <a:rPr lang="en-US" altLang="zh-CN" sz="1700" b="1" baseline="-25000">
                <a:latin typeface="宋体" pitchFamily="2" charset="-122"/>
              </a:rPr>
              <a:t>1</a:t>
            </a:r>
            <a:r>
              <a:rPr lang="en-US" altLang="zh-CN" sz="1700" b="1">
                <a:latin typeface="宋体" pitchFamily="2" charset="-122"/>
              </a:rPr>
              <a:t>&gt;p</a:t>
            </a:r>
            <a:r>
              <a:rPr lang="en-US" altLang="zh-CN" sz="1700" b="1" baseline="-25000">
                <a:latin typeface="宋体" pitchFamily="2" charset="-122"/>
              </a:rPr>
              <a:t>2</a:t>
            </a:r>
            <a:r>
              <a:rPr lang="zh-CN" altLang="en-US" sz="1700" b="1">
                <a:latin typeface="宋体" pitchFamily="2" charset="-122"/>
              </a:rPr>
              <a:t>　</a:t>
            </a:r>
            <a:r>
              <a:rPr lang="en-US" altLang="zh-CN" sz="1700" b="1">
                <a:latin typeface="宋体" pitchFamily="2" charset="-122"/>
              </a:rPr>
              <a:t>F</a:t>
            </a:r>
            <a:r>
              <a:rPr lang="en-US" altLang="zh-CN" sz="1700" b="1" baseline="-25000">
                <a:latin typeface="宋体" pitchFamily="2" charset="-122"/>
              </a:rPr>
              <a:t>1</a:t>
            </a:r>
            <a:r>
              <a:rPr lang="en-US" altLang="zh-CN" sz="1700" b="1">
                <a:latin typeface="宋体" pitchFamily="2" charset="-122"/>
              </a:rPr>
              <a:t>&lt;F</a:t>
            </a:r>
            <a:r>
              <a:rPr lang="en-US" altLang="zh-CN" sz="1700" b="1" baseline="-25000">
                <a:latin typeface="宋体" pitchFamily="2" charset="-122"/>
              </a:rPr>
              <a:t>2</a:t>
            </a:r>
            <a:r>
              <a:rPr lang="en-US" altLang="zh-CN" sz="1700" b="1">
                <a:latin typeface="宋体" pitchFamily="2" charset="-122"/>
              </a:rPr>
              <a:t>	D.p</a:t>
            </a:r>
            <a:r>
              <a:rPr lang="en-US" altLang="zh-CN" sz="1700" b="1" baseline="-25000">
                <a:latin typeface="宋体" pitchFamily="2" charset="-122"/>
              </a:rPr>
              <a:t>1</a:t>
            </a:r>
            <a:r>
              <a:rPr lang="en-US" altLang="zh-CN" sz="1700" b="1">
                <a:latin typeface="宋体" pitchFamily="2" charset="-122"/>
              </a:rPr>
              <a:t>&lt;p</a:t>
            </a:r>
            <a:r>
              <a:rPr lang="en-US" altLang="zh-CN" sz="1700" b="1" baseline="-25000">
                <a:latin typeface="宋体" pitchFamily="2" charset="-122"/>
              </a:rPr>
              <a:t>2</a:t>
            </a:r>
            <a:r>
              <a:rPr lang="zh-CN" altLang="en-US" sz="1700" b="1">
                <a:latin typeface="宋体" pitchFamily="2" charset="-122"/>
              </a:rPr>
              <a:t>　</a:t>
            </a:r>
            <a:r>
              <a:rPr lang="en-US" altLang="zh-CN" sz="1700" b="1">
                <a:latin typeface="宋体" pitchFamily="2" charset="-122"/>
              </a:rPr>
              <a:t>F</a:t>
            </a:r>
            <a:r>
              <a:rPr lang="en-US" altLang="zh-CN" sz="1700" b="1" baseline="-25000">
                <a:latin typeface="宋体" pitchFamily="2" charset="-122"/>
              </a:rPr>
              <a:t>1</a:t>
            </a:r>
            <a:r>
              <a:rPr lang="en-US" altLang="zh-CN" sz="1700" b="1">
                <a:latin typeface="宋体" pitchFamily="2" charset="-122"/>
              </a:rPr>
              <a:t>&gt;F</a:t>
            </a:r>
            <a:r>
              <a:rPr lang="en-US" altLang="zh-CN" sz="1700" b="1" baseline="-25000">
                <a:latin typeface="宋体" pitchFamily="2" charset="-122"/>
              </a:rPr>
              <a:t>2</a:t>
            </a:r>
            <a:endParaRPr lang="en-US" altLang="zh-CN" sz="1700" b="1">
              <a:latin typeface="宋体" pitchFamily="2" charset="-122"/>
            </a:endParaRPr>
          </a:p>
          <a:p>
            <a:pPr defTabSz="879475">
              <a:lnSpc>
                <a:spcPct val="130000"/>
              </a:lnSpc>
              <a:buFontTx/>
              <a:buNone/>
            </a:pPr>
            <a:r>
              <a:rPr lang="en-US" altLang="zh-CN" sz="1700" b="1">
                <a:latin typeface="宋体" pitchFamily="2" charset="-122"/>
              </a:rPr>
              <a:t>7.</a:t>
            </a:r>
            <a:r>
              <a:rPr lang="zh-CN" altLang="en-US" sz="1700" b="1">
                <a:latin typeface="宋体" pitchFamily="2" charset="-122"/>
              </a:rPr>
              <a:t>如图所示</a:t>
            </a:r>
            <a:r>
              <a:rPr lang="en-US" altLang="zh-CN" sz="1700" b="1">
                <a:latin typeface="宋体" pitchFamily="2" charset="-122"/>
              </a:rPr>
              <a:t>,</a:t>
            </a:r>
            <a:r>
              <a:rPr lang="zh-CN" altLang="en-US" sz="1700" b="1">
                <a:latin typeface="宋体" pitchFamily="2" charset="-122"/>
              </a:rPr>
              <a:t>一装满水的密闭容器放置在水平桌面上</a:t>
            </a:r>
            <a:r>
              <a:rPr lang="en-US" altLang="zh-CN" sz="1700" b="1">
                <a:latin typeface="宋体" pitchFamily="2" charset="-122"/>
              </a:rPr>
              <a:t>,</a:t>
            </a:r>
            <a:r>
              <a:rPr lang="zh-CN" altLang="en-US" sz="1700" b="1">
                <a:latin typeface="宋体" pitchFamily="2" charset="-122"/>
              </a:rPr>
              <a:t>将其倒置后</a:t>
            </a:r>
            <a:r>
              <a:rPr lang="en-US" altLang="zh-CN" sz="1700" b="1">
                <a:latin typeface="宋体" pitchFamily="2" charset="-122"/>
              </a:rPr>
              <a:t>,</a:t>
            </a:r>
            <a:r>
              <a:rPr lang="zh-CN" altLang="en-US" sz="1700" b="1">
                <a:latin typeface="宋体" pitchFamily="2" charset="-122"/>
              </a:rPr>
              <a:t>水平桌面受到的压力将</a:t>
            </a:r>
            <a:r>
              <a:rPr lang="zh-CN" altLang="en-US" sz="1700" b="1" u="sng">
                <a:latin typeface="宋体" pitchFamily="2" charset="-122"/>
              </a:rPr>
              <a:t>　 　</a:t>
            </a:r>
            <a:r>
              <a:rPr lang="en-US" altLang="zh-CN" sz="1700" b="1">
                <a:latin typeface="宋体" pitchFamily="2" charset="-122"/>
              </a:rPr>
              <a:t>,</a:t>
            </a:r>
            <a:r>
              <a:rPr lang="zh-CN" altLang="en-US" sz="1700" b="1">
                <a:latin typeface="宋体" pitchFamily="2" charset="-122"/>
              </a:rPr>
              <a:t>水对容器底的压强将</a:t>
            </a:r>
            <a:r>
              <a:rPr lang="zh-CN" altLang="en-US" sz="1700" b="1" u="sng">
                <a:latin typeface="宋体" pitchFamily="2" charset="-122"/>
              </a:rPr>
              <a:t>　 　</a:t>
            </a:r>
            <a:r>
              <a:rPr lang="en-US" altLang="zh-CN" sz="1700" b="1">
                <a:latin typeface="宋体" pitchFamily="2" charset="-122"/>
              </a:rPr>
              <a:t>(</a:t>
            </a:r>
            <a:r>
              <a:rPr lang="zh-CN" altLang="en-US" sz="1700" b="1">
                <a:latin typeface="宋体" pitchFamily="2" charset="-122"/>
              </a:rPr>
              <a:t>均选填“变大”“变小”或“不变”</a:t>
            </a:r>
            <a:r>
              <a:rPr lang="en-US" altLang="zh-CN" sz="1700" b="1">
                <a:latin typeface="宋体" pitchFamily="2" charset="-122"/>
              </a:rPr>
              <a:t>). </a:t>
            </a:r>
          </a:p>
        </p:txBody>
      </p:sp>
      <p:sp>
        <p:nvSpPr>
          <p:cNvPr id="15363" name="矩形 15362"/>
          <p:cNvSpPr>
            <a:spLocks noChangeArrowheads="1"/>
          </p:cNvSpPr>
          <p:nvPr/>
        </p:nvSpPr>
        <p:spPr bwMode="auto">
          <a:xfrm>
            <a:off x="4039984" y="1752874"/>
            <a:ext cx="118745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a:solidFill>
                  <a:srgbClr val="FF0000"/>
                </a:solidFill>
                <a:latin typeface="黑体" pitchFamily="49" charset="-122"/>
                <a:ea typeface="黑体" pitchFamily="49" charset="-122"/>
              </a:rPr>
              <a:t>B</a:t>
            </a:r>
            <a:endParaRPr lang="en-US" altLang="zh-CN" sz="1700" b="1">
              <a:solidFill>
                <a:srgbClr val="FF0000"/>
              </a:solidFill>
              <a:latin typeface="黑体" pitchFamily="49" charset="-122"/>
              <a:ea typeface="黑体" pitchFamily="49" charset="-122"/>
            </a:endParaRPr>
          </a:p>
        </p:txBody>
      </p:sp>
      <p:sp>
        <p:nvSpPr>
          <p:cNvPr id="15364" name="矩形 15363"/>
          <p:cNvSpPr>
            <a:spLocks noChangeArrowheads="1"/>
          </p:cNvSpPr>
          <p:nvPr/>
        </p:nvSpPr>
        <p:spPr bwMode="auto">
          <a:xfrm>
            <a:off x="926346" y="3684279"/>
            <a:ext cx="1187450"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dirty="0">
                <a:solidFill>
                  <a:srgbClr val="FF0000"/>
                </a:solidFill>
                <a:latin typeface="黑体" pitchFamily="49" charset="-122"/>
                <a:ea typeface="黑体" pitchFamily="49" charset="-122"/>
              </a:rPr>
              <a:t>不变</a:t>
            </a:r>
            <a:endParaRPr lang="en-US" altLang="zh-CN" sz="1700" b="1" dirty="0">
              <a:solidFill>
                <a:srgbClr val="FF0000"/>
              </a:solidFill>
              <a:latin typeface="黑体" pitchFamily="49" charset="-122"/>
              <a:ea typeface="黑体" pitchFamily="49" charset="-122"/>
            </a:endParaRPr>
          </a:p>
        </p:txBody>
      </p:sp>
      <p:pic>
        <p:nvPicPr>
          <p:cNvPr id="12292" name="T16XTBLA8XHKWL24B.eps"/>
          <p:cNvPicPr>
            <a:picLocks noChangeAspect="1" noChangeArrowheads="1"/>
          </p:cNvPicPr>
          <p:nvPr/>
        </p:nvPicPr>
        <p:blipFill>
          <a:blip r:embed="rId2" cstate="print"/>
          <a:srcRect/>
          <a:stretch>
            <a:fillRect/>
          </a:stretch>
        </p:blipFill>
        <p:spPr bwMode="auto">
          <a:xfrm>
            <a:off x="4981575" y="2607733"/>
            <a:ext cx="1816100" cy="1162051"/>
          </a:xfrm>
          <a:prstGeom prst="rect">
            <a:avLst/>
          </a:prstGeom>
          <a:noFill/>
          <a:ln w="9525">
            <a:noFill/>
            <a:miter lim="800000"/>
            <a:headEnd/>
            <a:tailEnd/>
          </a:ln>
        </p:spPr>
      </p:pic>
      <p:sp>
        <p:nvSpPr>
          <p:cNvPr id="15366" name="矩形 15365"/>
          <p:cNvSpPr>
            <a:spLocks noChangeArrowheads="1"/>
          </p:cNvSpPr>
          <p:nvPr/>
        </p:nvSpPr>
        <p:spPr bwMode="auto">
          <a:xfrm>
            <a:off x="3616515" y="3652425"/>
            <a:ext cx="1185863"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dirty="0">
                <a:solidFill>
                  <a:srgbClr val="FF0000"/>
                </a:solidFill>
                <a:latin typeface="黑体" pitchFamily="49" charset="-122"/>
                <a:ea typeface="黑体" pitchFamily="49" charset="-122"/>
              </a:rPr>
              <a:t>不变</a:t>
            </a:r>
            <a:endParaRPr lang="en-US" altLang="zh-CN" sz="1700" b="1" dirty="0">
              <a:solidFill>
                <a:srgbClr val="FF0000"/>
              </a:solidFill>
              <a:latin typeface="黑体" pitchFamily="49" charset="-122"/>
              <a:ea typeface="黑体" pitchFamily="49" charset="-122"/>
            </a:endParaRPr>
          </a:p>
        </p:txBody>
      </p:sp>
      <p:pic>
        <p:nvPicPr>
          <p:cNvPr id="12294" name="H17XCZTBLA8XHKWL54B.eps"/>
          <p:cNvPicPr>
            <a:picLocks noChangeAspect="1" noChangeArrowheads="1"/>
          </p:cNvPicPr>
          <p:nvPr/>
        </p:nvPicPr>
        <p:blipFill>
          <a:blip r:embed="rId3" cstate="print"/>
          <a:srcRect/>
          <a:stretch>
            <a:fillRect/>
          </a:stretch>
        </p:blipFill>
        <p:spPr bwMode="auto">
          <a:xfrm>
            <a:off x="3060701" y="5329767"/>
            <a:ext cx="1901825" cy="984251"/>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1+#ppt_w/2"/>
                                          </p:val>
                                        </p:tav>
                                        <p:tav tm="100000">
                                          <p:val>
                                            <p:strVal val="#ppt_x"/>
                                          </p:val>
                                        </p:tav>
                                      </p:tavLst>
                                    </p:anim>
                                    <p:anim calcmode="lin" valueType="num">
                                      <p:cBhvr additive="base">
                                        <p:cTn id="8" dur="500" fill="hold"/>
                                        <p:tgtEl>
                                          <p:spTgt spid="1536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1+#ppt_w/2"/>
                                          </p:val>
                                        </p:tav>
                                        <p:tav tm="100000">
                                          <p:val>
                                            <p:strVal val="#ppt_x"/>
                                          </p:val>
                                        </p:tav>
                                      </p:tavLst>
                                    </p:anim>
                                    <p:anim calcmode="lin" valueType="num">
                                      <p:cBhvr additive="base">
                                        <p:cTn id="14" dur="500" fill="hold"/>
                                        <p:tgtEl>
                                          <p:spTgt spid="1536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5366"/>
                                        </p:tgtEl>
                                        <p:attrNameLst>
                                          <p:attrName>style.visibility</p:attrName>
                                        </p:attrNameLst>
                                      </p:cBhvr>
                                      <p:to>
                                        <p:strVal val="visible"/>
                                      </p:to>
                                    </p:set>
                                    <p:anim calcmode="lin" valueType="num">
                                      <p:cBhvr additive="base">
                                        <p:cTn id="19" dur="500" fill="hold"/>
                                        <p:tgtEl>
                                          <p:spTgt spid="15366"/>
                                        </p:tgtEl>
                                        <p:attrNameLst>
                                          <p:attrName>ppt_x</p:attrName>
                                        </p:attrNameLst>
                                      </p:cBhvr>
                                      <p:tavLst>
                                        <p:tav tm="0">
                                          <p:val>
                                            <p:strVal val="1+#ppt_w/2"/>
                                          </p:val>
                                        </p:tav>
                                        <p:tav tm="100000">
                                          <p:val>
                                            <p:strVal val="#ppt_x"/>
                                          </p:val>
                                        </p:tav>
                                      </p:tavLst>
                                    </p:anim>
                                    <p:anim calcmode="lin" valueType="num">
                                      <p:cBhvr additive="base">
                                        <p:cTn id="20" dur="500" fill="hold"/>
                                        <p:tgtEl>
                                          <p:spTgt spid="153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16385"/>
          <p:cNvSpPr txBox="1">
            <a:spLocks noChangeArrowheads="1"/>
          </p:cNvSpPr>
          <p:nvPr/>
        </p:nvSpPr>
        <p:spPr bwMode="auto">
          <a:xfrm>
            <a:off x="432100" y="1423426"/>
            <a:ext cx="8270875" cy="1449151"/>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latin typeface="宋体" pitchFamily="2" charset="-122"/>
              </a:rPr>
              <a:t>8</a:t>
            </a:r>
            <a:r>
              <a:rPr lang="en-US" altLang="zh-CN" sz="1700" b="1" dirty="0">
                <a:latin typeface="黑体" pitchFamily="49" charset="-122"/>
                <a:ea typeface="黑体" pitchFamily="49" charset="-122"/>
              </a:rPr>
              <a:t>.(2018</a:t>
            </a:r>
            <a:r>
              <a:rPr lang="zh-CN" altLang="en-US" sz="1700" b="1" dirty="0">
                <a:latin typeface="黑体" pitchFamily="49" charset="-122"/>
                <a:ea typeface="黑体" pitchFamily="49" charset="-122"/>
              </a:rPr>
              <a:t>达州</a:t>
            </a:r>
            <a:r>
              <a:rPr lang="en-US" altLang="zh-CN" sz="1700" b="1" dirty="0">
                <a:latin typeface="黑体" pitchFamily="49" charset="-122"/>
                <a:ea typeface="黑体" pitchFamily="49" charset="-122"/>
              </a:rPr>
              <a:t>)</a:t>
            </a:r>
            <a:r>
              <a:rPr lang="zh-CN" altLang="en-US" sz="1700" b="1" dirty="0">
                <a:latin typeface="宋体" pitchFamily="2" charset="-122"/>
              </a:rPr>
              <a:t>如图所示</a:t>
            </a:r>
            <a:r>
              <a:rPr lang="en-US" altLang="zh-CN" sz="1700" b="1" dirty="0">
                <a:latin typeface="宋体" pitchFamily="2" charset="-122"/>
              </a:rPr>
              <a:t>,</a:t>
            </a:r>
            <a:r>
              <a:rPr lang="zh-CN" altLang="en-US" sz="1700" b="1" dirty="0">
                <a:latin typeface="宋体" pitchFamily="2" charset="-122"/>
              </a:rPr>
              <a:t>完全相同的圆柱形容器中</a:t>
            </a:r>
            <a:r>
              <a:rPr lang="en-US" altLang="zh-CN" sz="1700" b="1" dirty="0">
                <a:latin typeface="宋体" pitchFamily="2" charset="-122"/>
              </a:rPr>
              <a:t>,</a:t>
            </a:r>
            <a:r>
              <a:rPr lang="zh-CN" altLang="en-US" sz="1700" b="1" dirty="0">
                <a:latin typeface="宋体" pitchFamily="2" charset="-122"/>
              </a:rPr>
              <a:t>装有不同的两种液体甲、乙</a:t>
            </a:r>
            <a:r>
              <a:rPr lang="en-US" altLang="zh-CN" sz="1700" b="1" dirty="0">
                <a:latin typeface="宋体" pitchFamily="2" charset="-122"/>
              </a:rPr>
              <a:t>,</a:t>
            </a:r>
            <a:r>
              <a:rPr lang="zh-CN" altLang="en-US" sz="1700" b="1" dirty="0">
                <a:latin typeface="宋体" pitchFamily="2" charset="-122"/>
              </a:rPr>
              <a:t>在两容器中同一高度处分别有</a:t>
            </a:r>
            <a:r>
              <a:rPr lang="en-US" altLang="zh-CN" sz="1700" b="1" dirty="0">
                <a:latin typeface="宋体" pitchFamily="2" charset="-122"/>
              </a:rPr>
              <a:t>A,B</a:t>
            </a:r>
            <a:r>
              <a:rPr lang="zh-CN" altLang="en-US" sz="1700" b="1" dirty="0">
                <a:latin typeface="宋体" pitchFamily="2" charset="-122"/>
              </a:rPr>
              <a:t>两点</a:t>
            </a:r>
            <a:r>
              <a:rPr lang="en-US" altLang="zh-CN" sz="1700" b="1" dirty="0">
                <a:latin typeface="宋体" pitchFamily="2" charset="-122"/>
              </a:rPr>
              <a:t>.</a:t>
            </a:r>
            <a:r>
              <a:rPr lang="zh-CN" altLang="en-US" sz="1700" b="1" dirty="0">
                <a:latin typeface="宋体" pitchFamily="2" charset="-122"/>
              </a:rPr>
              <a:t>若两种液体的质量相等</a:t>
            </a:r>
            <a:r>
              <a:rPr lang="en-US" altLang="zh-CN" sz="1700" b="1" dirty="0">
                <a:latin typeface="宋体" pitchFamily="2" charset="-122"/>
              </a:rPr>
              <a:t>,</a:t>
            </a:r>
            <a:r>
              <a:rPr lang="zh-CN" altLang="en-US" sz="1700" b="1" dirty="0">
                <a:latin typeface="宋体" pitchFamily="2" charset="-122"/>
              </a:rPr>
              <a:t>则</a:t>
            </a:r>
            <a:r>
              <a:rPr lang="en-US" altLang="zh-CN" sz="1700" b="1" dirty="0">
                <a:latin typeface="宋体" pitchFamily="2" charset="-122"/>
              </a:rPr>
              <a:t>A,B</a:t>
            </a:r>
            <a:r>
              <a:rPr lang="zh-CN" altLang="en-US" sz="1700" b="1" dirty="0">
                <a:latin typeface="宋体" pitchFamily="2" charset="-122"/>
              </a:rPr>
              <a:t>两点的压强关系是</a:t>
            </a:r>
            <a:r>
              <a:rPr lang="en-US" altLang="zh-CN" sz="1700" b="1" dirty="0" err="1">
                <a:latin typeface="宋体" pitchFamily="2" charset="-122"/>
              </a:rPr>
              <a:t>p</a:t>
            </a:r>
            <a:r>
              <a:rPr lang="en-US" altLang="zh-CN" sz="1700" b="1" baseline="-25000" dirty="0" err="1">
                <a:latin typeface="宋体" pitchFamily="2" charset="-122"/>
              </a:rPr>
              <a:t>A</a:t>
            </a:r>
            <a:r>
              <a:rPr lang="zh-CN" altLang="en-US" sz="1700" b="1" u="sng" dirty="0">
                <a:latin typeface="宋体" pitchFamily="2" charset="-122"/>
              </a:rPr>
              <a:t>　     　</a:t>
            </a:r>
            <a:r>
              <a:rPr lang="en-US" altLang="zh-CN" sz="1700" b="1" dirty="0" err="1">
                <a:latin typeface="宋体" pitchFamily="2" charset="-122"/>
              </a:rPr>
              <a:t>p</a:t>
            </a:r>
            <a:r>
              <a:rPr lang="en-US" altLang="zh-CN" sz="1700" b="1" baseline="-25000" dirty="0" err="1">
                <a:latin typeface="宋体" pitchFamily="2" charset="-122"/>
              </a:rPr>
              <a:t>B</a:t>
            </a:r>
            <a:r>
              <a:rPr lang="en-US" altLang="zh-CN" sz="1700" b="1" dirty="0">
                <a:latin typeface="宋体" pitchFamily="2" charset="-122"/>
              </a:rPr>
              <a:t>;</a:t>
            </a:r>
            <a:r>
              <a:rPr lang="zh-CN" altLang="en-US" sz="1700" b="1" dirty="0">
                <a:latin typeface="宋体" pitchFamily="2" charset="-122"/>
              </a:rPr>
              <a:t>若两点的压强相等</a:t>
            </a:r>
            <a:r>
              <a:rPr lang="en-US" altLang="zh-CN" sz="1700" b="1" dirty="0">
                <a:latin typeface="宋体" pitchFamily="2" charset="-122"/>
              </a:rPr>
              <a:t>,</a:t>
            </a:r>
            <a:r>
              <a:rPr lang="zh-CN" altLang="en-US" sz="1700" b="1" dirty="0">
                <a:latin typeface="宋体" pitchFamily="2" charset="-122"/>
              </a:rPr>
              <a:t>则两种液体对容器底的压强关系是</a:t>
            </a:r>
            <a:r>
              <a:rPr lang="en-US" altLang="zh-CN" sz="1700" b="1" dirty="0">
                <a:latin typeface="宋体" pitchFamily="2" charset="-122"/>
              </a:rPr>
              <a:t>p</a:t>
            </a:r>
            <a:r>
              <a:rPr lang="zh-CN" altLang="en-US" sz="1700" b="1" baseline="-25000" dirty="0">
                <a:latin typeface="宋体" pitchFamily="2" charset="-122"/>
              </a:rPr>
              <a:t>甲</a:t>
            </a:r>
            <a:br>
              <a:rPr lang="zh-CN" altLang="en-US" sz="1700" b="1" baseline="-25000" dirty="0">
                <a:latin typeface="宋体" pitchFamily="2" charset="-122"/>
              </a:rPr>
            </a:br>
            <a:r>
              <a:rPr lang="zh-CN" altLang="en-US" sz="1700" b="1" u="sng" dirty="0">
                <a:latin typeface="宋体" pitchFamily="2" charset="-122"/>
              </a:rPr>
              <a:t>　   　</a:t>
            </a:r>
            <a:r>
              <a:rPr lang="en-US" altLang="zh-CN" sz="1700" b="1" dirty="0">
                <a:latin typeface="宋体" pitchFamily="2" charset="-122"/>
              </a:rPr>
              <a:t>p</a:t>
            </a:r>
            <a:r>
              <a:rPr lang="zh-CN" altLang="en-US" sz="1700" b="1" baseline="-25000" dirty="0">
                <a:latin typeface="宋体" pitchFamily="2" charset="-122"/>
              </a:rPr>
              <a:t>乙</a:t>
            </a:r>
            <a:r>
              <a:rPr lang="en-US" altLang="zh-CN" sz="1700" b="1" dirty="0">
                <a:latin typeface="宋体" pitchFamily="2" charset="-122"/>
              </a:rPr>
              <a:t>.(</a:t>
            </a:r>
            <a:r>
              <a:rPr lang="zh-CN" altLang="en-US" sz="1700" b="1" dirty="0">
                <a:latin typeface="宋体" pitchFamily="2" charset="-122"/>
              </a:rPr>
              <a:t>两空均选填“大于”“等于”或“小于”</a:t>
            </a:r>
            <a:r>
              <a:rPr lang="en-US" altLang="zh-CN" sz="1700" b="1" dirty="0">
                <a:latin typeface="宋体" pitchFamily="2" charset="-122"/>
              </a:rPr>
              <a:t>) </a:t>
            </a:r>
          </a:p>
        </p:txBody>
      </p:sp>
      <p:sp>
        <p:nvSpPr>
          <p:cNvPr id="16387" name="矩形 16386"/>
          <p:cNvSpPr>
            <a:spLocks noChangeArrowheads="1"/>
          </p:cNvSpPr>
          <p:nvPr/>
        </p:nvSpPr>
        <p:spPr bwMode="auto">
          <a:xfrm>
            <a:off x="1602732" y="1934633"/>
            <a:ext cx="1074737"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a:solidFill>
                  <a:srgbClr val="FF0000"/>
                </a:solidFill>
                <a:latin typeface="黑体" pitchFamily="49" charset="-122"/>
                <a:ea typeface="黑体" pitchFamily="49" charset="-122"/>
              </a:rPr>
              <a:t>小于</a:t>
            </a:r>
            <a:endParaRPr lang="en-US" altLang="zh-CN" sz="1700" b="1">
              <a:solidFill>
                <a:srgbClr val="FF0000"/>
              </a:solidFill>
              <a:latin typeface="黑体" pitchFamily="49" charset="-122"/>
              <a:ea typeface="黑体" pitchFamily="49" charset="-122"/>
            </a:endParaRPr>
          </a:p>
        </p:txBody>
      </p:sp>
      <p:sp>
        <p:nvSpPr>
          <p:cNvPr id="16388" name="矩形 16387"/>
          <p:cNvSpPr>
            <a:spLocks noChangeArrowheads="1"/>
          </p:cNvSpPr>
          <p:nvPr/>
        </p:nvSpPr>
        <p:spPr bwMode="auto">
          <a:xfrm>
            <a:off x="653407" y="2387600"/>
            <a:ext cx="1074737"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a:solidFill>
                  <a:srgbClr val="FF0000"/>
                </a:solidFill>
                <a:latin typeface="黑体" pitchFamily="49" charset="-122"/>
                <a:ea typeface="黑体" pitchFamily="49" charset="-122"/>
              </a:rPr>
              <a:t>大于</a:t>
            </a:r>
            <a:endParaRPr lang="en-US" altLang="zh-CN" sz="1700" b="1">
              <a:solidFill>
                <a:srgbClr val="FF0000"/>
              </a:solidFill>
              <a:latin typeface="黑体" pitchFamily="49" charset="-122"/>
              <a:ea typeface="黑体" pitchFamily="49" charset="-122"/>
            </a:endParaRPr>
          </a:p>
        </p:txBody>
      </p:sp>
      <p:pic>
        <p:nvPicPr>
          <p:cNvPr id="13316" name="T18XTBLA8XHKWL60B.eps"/>
          <p:cNvPicPr>
            <a:picLocks noChangeAspect="1" noChangeArrowheads="1"/>
          </p:cNvPicPr>
          <p:nvPr/>
        </p:nvPicPr>
        <p:blipFill>
          <a:blip r:embed="rId2" cstate="print"/>
          <a:srcRect/>
          <a:stretch>
            <a:fillRect/>
          </a:stretch>
        </p:blipFill>
        <p:spPr bwMode="auto">
          <a:xfrm>
            <a:off x="4015731" y="3094565"/>
            <a:ext cx="1179512" cy="821267"/>
          </a:xfrm>
          <a:prstGeom prst="rect">
            <a:avLst/>
          </a:prstGeom>
          <a:noFill/>
          <a:ln w="9525">
            <a:noFill/>
            <a:miter lim="800000"/>
            <a:headEnd/>
            <a:tailEnd/>
          </a:ln>
        </p:spPr>
      </p:pic>
      <p:sp>
        <p:nvSpPr>
          <p:cNvPr id="13317" name="文本框 16389"/>
          <p:cNvSpPr txBox="1">
            <a:spLocks noChangeArrowheads="1"/>
          </p:cNvSpPr>
          <p:nvPr/>
        </p:nvSpPr>
        <p:spPr bwMode="auto">
          <a:xfrm>
            <a:off x="450207" y="3943350"/>
            <a:ext cx="8270875" cy="1789244"/>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a:latin typeface="宋体" pitchFamily="2" charset="-122"/>
              </a:rPr>
              <a:t>9.</a:t>
            </a:r>
            <a:r>
              <a:rPr lang="zh-CN" altLang="en-US" sz="1700" b="1" dirty="0">
                <a:latin typeface="宋体" pitchFamily="2" charset="-122"/>
              </a:rPr>
              <a:t>小明用如图</a:t>
            </a:r>
            <a:r>
              <a:rPr lang="en-US" altLang="zh-CN" sz="1700" b="1" dirty="0">
                <a:latin typeface="宋体" pitchFamily="2" charset="-122"/>
              </a:rPr>
              <a:t>(</a:t>
            </a:r>
            <a:r>
              <a:rPr lang="zh-CN" altLang="en-US" sz="1700" b="1" dirty="0">
                <a:latin typeface="宋体" pitchFamily="2" charset="-122"/>
              </a:rPr>
              <a:t>甲</a:t>
            </a:r>
            <a:r>
              <a:rPr lang="en-US" altLang="zh-CN" sz="1700" b="1" dirty="0">
                <a:latin typeface="宋体" pitchFamily="2" charset="-122"/>
              </a:rPr>
              <a:t>)</a:t>
            </a:r>
            <a:r>
              <a:rPr lang="zh-CN" altLang="en-US" sz="1700" b="1" dirty="0">
                <a:latin typeface="宋体" pitchFamily="2" charset="-122"/>
              </a:rPr>
              <a:t>所示的装置</a:t>
            </a:r>
            <a:r>
              <a:rPr lang="en-US" altLang="zh-CN" sz="1700" b="1" dirty="0">
                <a:latin typeface="宋体" pitchFamily="2" charset="-122"/>
              </a:rPr>
              <a:t>,</a:t>
            </a:r>
            <a:r>
              <a:rPr lang="zh-CN" altLang="en-US" sz="1700" b="1" dirty="0">
                <a:latin typeface="宋体" pitchFamily="2" charset="-122"/>
              </a:rPr>
              <a:t>探究影响液体内部压强的因素</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(1)</a:t>
            </a:r>
            <a:r>
              <a:rPr lang="zh-CN" altLang="en-US" sz="1700" b="1" dirty="0">
                <a:latin typeface="宋体" pitchFamily="2" charset="-122"/>
              </a:rPr>
              <a:t>在图</a:t>
            </a:r>
            <a:r>
              <a:rPr lang="en-US" altLang="zh-CN" sz="1700" b="1" dirty="0">
                <a:latin typeface="宋体" pitchFamily="2" charset="-122"/>
              </a:rPr>
              <a:t>(</a:t>
            </a:r>
            <a:r>
              <a:rPr lang="zh-CN" altLang="en-US" sz="1700" b="1" dirty="0">
                <a:latin typeface="宋体" pitchFamily="2" charset="-122"/>
              </a:rPr>
              <a:t>乙</a:t>
            </a:r>
            <a:r>
              <a:rPr lang="en-US" altLang="zh-CN" sz="1700" b="1" dirty="0">
                <a:latin typeface="宋体" pitchFamily="2" charset="-122"/>
              </a:rPr>
              <a:t>)</a:t>
            </a:r>
            <a:r>
              <a:rPr lang="zh-CN" altLang="en-US" sz="1700" b="1" dirty="0">
                <a:latin typeface="宋体" pitchFamily="2" charset="-122"/>
              </a:rPr>
              <a:t>中</a:t>
            </a:r>
            <a:r>
              <a:rPr lang="en-US" altLang="zh-CN" sz="1700" b="1" dirty="0">
                <a:latin typeface="宋体" pitchFamily="2" charset="-122"/>
              </a:rPr>
              <a:t>,</a:t>
            </a:r>
            <a:r>
              <a:rPr lang="zh-CN" altLang="en-US" sz="1700" b="1" dirty="0">
                <a:latin typeface="宋体" pitchFamily="2" charset="-122"/>
              </a:rPr>
              <a:t>将橡皮膜先后放在</a:t>
            </a:r>
            <a:r>
              <a:rPr lang="en-US" altLang="zh-CN" sz="1700" b="1" dirty="0" err="1">
                <a:latin typeface="宋体" pitchFamily="2" charset="-122"/>
              </a:rPr>
              <a:t>a,b</a:t>
            </a:r>
            <a:r>
              <a:rPr lang="zh-CN" altLang="en-US" sz="1700" b="1" dirty="0">
                <a:latin typeface="宋体" pitchFamily="2" charset="-122"/>
              </a:rPr>
              <a:t>位置处可知</a:t>
            </a:r>
            <a:r>
              <a:rPr lang="en-US" altLang="zh-CN" sz="1700" b="1" dirty="0">
                <a:latin typeface="宋体" pitchFamily="2" charset="-122"/>
              </a:rPr>
              <a:t>,</a:t>
            </a:r>
            <a:r>
              <a:rPr lang="zh-CN" altLang="en-US" sz="1700" b="1" dirty="0">
                <a:latin typeface="宋体" pitchFamily="2" charset="-122"/>
              </a:rPr>
              <a:t>同种液体</a:t>
            </a:r>
            <a:r>
              <a:rPr lang="en-US" altLang="zh-CN" sz="1700" b="1" dirty="0">
                <a:latin typeface="宋体" pitchFamily="2" charset="-122"/>
              </a:rPr>
              <a:t>,</a:t>
            </a:r>
            <a:r>
              <a:rPr lang="zh-CN" altLang="en-US" sz="1700" b="1" u="sng" dirty="0">
                <a:latin typeface="宋体" pitchFamily="2" charset="-122"/>
              </a:rPr>
              <a:t>　 　</a:t>
            </a:r>
            <a:r>
              <a:rPr lang="zh-CN" altLang="en-US" sz="1700" b="1" dirty="0">
                <a:latin typeface="宋体" pitchFamily="2" charset="-122"/>
              </a:rPr>
              <a:t>越大</a:t>
            </a:r>
            <a:r>
              <a:rPr lang="en-US" altLang="zh-CN" sz="1700" b="1" dirty="0">
                <a:latin typeface="宋体" pitchFamily="2" charset="-122"/>
              </a:rPr>
              <a:t>,</a:t>
            </a:r>
            <a:r>
              <a:rPr lang="zh-CN" altLang="en-US" sz="1700" b="1" dirty="0">
                <a:latin typeface="宋体" pitchFamily="2" charset="-122"/>
              </a:rPr>
              <a:t>压强越大</a:t>
            </a:r>
            <a:r>
              <a:rPr lang="en-US" altLang="zh-CN" sz="1700" b="1" dirty="0">
                <a:latin typeface="宋体" pitchFamily="2" charset="-122"/>
              </a:rPr>
              <a:t>.</a:t>
            </a:r>
            <a:r>
              <a:rPr lang="zh-CN" altLang="en-US" sz="1700" b="1" dirty="0">
                <a:latin typeface="宋体" pitchFamily="2" charset="-122"/>
              </a:rPr>
              <a:t>支持该结论的实验现象是</a:t>
            </a:r>
            <a:r>
              <a:rPr lang="zh-CN" altLang="en-US" sz="1700" b="1" u="sng" dirty="0">
                <a:latin typeface="宋体" pitchFamily="2" charset="-122"/>
              </a:rPr>
              <a:t>　                                       　</a:t>
            </a:r>
            <a:r>
              <a:rPr lang="en-US" altLang="zh-CN" sz="1700" b="1" dirty="0">
                <a:latin typeface="宋体" pitchFamily="2" charset="-122"/>
              </a:rPr>
              <a:t>. </a:t>
            </a:r>
          </a:p>
          <a:p>
            <a:pPr defTabSz="879475">
              <a:lnSpc>
                <a:spcPct val="130000"/>
              </a:lnSpc>
              <a:buFontTx/>
              <a:buNone/>
            </a:pPr>
            <a:r>
              <a:rPr lang="en-US" altLang="zh-CN" sz="1700" b="1" dirty="0">
                <a:latin typeface="宋体" pitchFamily="2" charset="-122"/>
              </a:rPr>
              <a:t>(2)</a:t>
            </a:r>
            <a:r>
              <a:rPr lang="zh-CN" altLang="en-US" sz="1700" b="1" dirty="0">
                <a:latin typeface="宋体" pitchFamily="2" charset="-122"/>
              </a:rPr>
              <a:t>为了探究密度对液体内部压强的影响</a:t>
            </a:r>
            <a:r>
              <a:rPr lang="en-US" altLang="zh-CN" sz="1700" b="1" dirty="0">
                <a:latin typeface="宋体" pitchFamily="2" charset="-122"/>
              </a:rPr>
              <a:t>,</a:t>
            </a:r>
            <a:r>
              <a:rPr lang="zh-CN" altLang="en-US" sz="1700" b="1" dirty="0">
                <a:latin typeface="宋体" pitchFamily="2" charset="-122"/>
              </a:rPr>
              <a:t>还需将橡皮膜放在图</a:t>
            </a:r>
            <a:r>
              <a:rPr lang="en-US" altLang="zh-CN" sz="1700" b="1" dirty="0">
                <a:latin typeface="宋体" pitchFamily="2" charset="-122"/>
              </a:rPr>
              <a:t>(</a:t>
            </a:r>
            <a:r>
              <a:rPr lang="zh-CN" altLang="en-US" sz="1700" b="1" dirty="0">
                <a:latin typeface="宋体" pitchFamily="2" charset="-122"/>
              </a:rPr>
              <a:t>丙</a:t>
            </a:r>
            <a:r>
              <a:rPr lang="en-US" altLang="zh-CN" sz="1700" b="1" dirty="0">
                <a:latin typeface="宋体" pitchFamily="2" charset="-122"/>
              </a:rPr>
              <a:t>)</a:t>
            </a:r>
            <a:r>
              <a:rPr lang="zh-CN" altLang="en-US" sz="1700" b="1" dirty="0">
                <a:latin typeface="宋体" pitchFamily="2" charset="-122"/>
              </a:rPr>
              <a:t>中</a:t>
            </a:r>
            <a:r>
              <a:rPr lang="zh-CN" altLang="en-US" sz="1700" b="1" u="sng" dirty="0">
                <a:latin typeface="宋体" pitchFamily="2" charset="-122"/>
              </a:rPr>
              <a:t>　　</a:t>
            </a:r>
            <a:r>
              <a:rPr lang="en-US" altLang="zh-CN" sz="1700" b="1" dirty="0">
                <a:latin typeface="宋体" pitchFamily="2" charset="-122"/>
              </a:rPr>
              <a:t>(</a:t>
            </a:r>
            <a:r>
              <a:rPr lang="zh-CN" altLang="en-US" sz="1700" b="1" dirty="0">
                <a:latin typeface="宋体" pitchFamily="2" charset="-122"/>
              </a:rPr>
              <a:t>选填“</a:t>
            </a:r>
            <a:r>
              <a:rPr lang="en-US" altLang="zh-CN" sz="1700" b="1" dirty="0">
                <a:latin typeface="宋体" pitchFamily="2" charset="-122"/>
              </a:rPr>
              <a:t>c”</a:t>
            </a:r>
            <a:r>
              <a:rPr lang="zh-CN" altLang="en-US" sz="1700" b="1" dirty="0">
                <a:latin typeface="宋体" pitchFamily="2" charset="-122"/>
              </a:rPr>
              <a:t>或“</a:t>
            </a:r>
            <a:r>
              <a:rPr lang="en-US" altLang="zh-CN" sz="1700" b="1" dirty="0">
                <a:latin typeface="宋体" pitchFamily="2" charset="-122"/>
              </a:rPr>
              <a:t>d”)</a:t>
            </a:r>
            <a:r>
              <a:rPr lang="zh-CN" altLang="en-US" sz="1700" b="1" dirty="0">
                <a:latin typeface="宋体" pitchFamily="2" charset="-122"/>
              </a:rPr>
              <a:t>位置处</a:t>
            </a:r>
            <a:r>
              <a:rPr lang="en-US" altLang="zh-CN" sz="1700" b="1" dirty="0">
                <a:latin typeface="宋体" pitchFamily="2" charset="-122"/>
              </a:rPr>
              <a:t>. </a:t>
            </a:r>
          </a:p>
        </p:txBody>
      </p:sp>
      <p:sp>
        <p:nvSpPr>
          <p:cNvPr id="16391" name="矩形 16390"/>
          <p:cNvSpPr>
            <a:spLocks noChangeArrowheads="1"/>
          </p:cNvSpPr>
          <p:nvPr/>
        </p:nvSpPr>
        <p:spPr bwMode="auto">
          <a:xfrm>
            <a:off x="6617643" y="4303183"/>
            <a:ext cx="1074738"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a:solidFill>
                  <a:srgbClr val="FF0000"/>
                </a:solidFill>
                <a:latin typeface="黑体" pitchFamily="49" charset="-122"/>
                <a:ea typeface="黑体" pitchFamily="49" charset="-122"/>
              </a:rPr>
              <a:t>深度</a:t>
            </a:r>
            <a:endParaRPr lang="en-US" altLang="zh-CN" sz="1700" b="1">
              <a:solidFill>
                <a:srgbClr val="FF0000"/>
              </a:solidFill>
              <a:latin typeface="黑体" pitchFamily="49" charset="-122"/>
              <a:ea typeface="黑体" pitchFamily="49" charset="-122"/>
            </a:endParaRPr>
          </a:p>
        </p:txBody>
      </p:sp>
      <p:sp>
        <p:nvSpPr>
          <p:cNvPr id="16392" name="矩形 16391"/>
          <p:cNvSpPr>
            <a:spLocks noChangeArrowheads="1"/>
          </p:cNvSpPr>
          <p:nvPr/>
        </p:nvSpPr>
        <p:spPr bwMode="auto">
          <a:xfrm>
            <a:off x="2787321" y="4489009"/>
            <a:ext cx="5322887"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dirty="0">
                <a:solidFill>
                  <a:srgbClr val="FF0000"/>
                </a:solidFill>
                <a:latin typeface="黑体" pitchFamily="49" charset="-122"/>
                <a:ea typeface="黑体" pitchFamily="49" charset="-122"/>
              </a:rPr>
              <a:t>橡皮膜所处深度越深,U形管内液面高度差越大</a:t>
            </a:r>
            <a:endParaRPr lang="en-US" altLang="zh-CN" sz="1700" b="1" dirty="0">
              <a:solidFill>
                <a:srgbClr val="FF0000"/>
              </a:solidFill>
              <a:latin typeface="黑体" pitchFamily="49" charset="-122"/>
              <a:ea typeface="黑体" pitchFamily="49" charset="-122"/>
            </a:endParaRPr>
          </a:p>
        </p:txBody>
      </p:sp>
      <p:sp>
        <p:nvSpPr>
          <p:cNvPr id="16393" name="矩形 16392"/>
          <p:cNvSpPr>
            <a:spLocks noChangeArrowheads="1"/>
          </p:cNvSpPr>
          <p:nvPr/>
        </p:nvSpPr>
        <p:spPr bwMode="auto">
          <a:xfrm>
            <a:off x="7497118" y="5156199"/>
            <a:ext cx="1074738"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a:solidFill>
                  <a:srgbClr val="FF0000"/>
                </a:solidFill>
                <a:latin typeface="黑体" pitchFamily="49" charset="-122"/>
                <a:ea typeface="黑体" pitchFamily="49" charset="-122"/>
              </a:rPr>
              <a:t>c</a:t>
            </a:r>
            <a:endParaRPr lang="en-US" altLang="zh-CN" sz="1700" b="1">
              <a:solidFill>
                <a:srgbClr val="FF0000"/>
              </a:solidFill>
              <a:latin typeface="黑体" pitchFamily="49" charset="-122"/>
              <a:ea typeface="黑体" pitchFamily="49" charset="-122"/>
            </a:endParaRPr>
          </a:p>
        </p:txBody>
      </p:sp>
      <p:pic>
        <p:nvPicPr>
          <p:cNvPr id="13321" name="H17XCZTBLA8XHKWL55C.eps"/>
          <p:cNvPicPr>
            <a:picLocks noChangeAspect="1" noChangeArrowheads="1"/>
          </p:cNvPicPr>
          <p:nvPr/>
        </p:nvPicPr>
        <p:blipFill>
          <a:blip r:embed="rId3" cstate="print"/>
          <a:srcRect/>
          <a:stretch>
            <a:fillRect/>
          </a:stretch>
        </p:blipFill>
        <p:spPr bwMode="auto">
          <a:xfrm>
            <a:off x="3388669" y="5806017"/>
            <a:ext cx="2290763" cy="1051983"/>
          </a:xfrm>
          <a:prstGeom prst="rect">
            <a:avLst/>
          </a:prstGeom>
          <a:noFill/>
          <a:ln w="9525">
            <a:noFill/>
            <a:miter lim="800000"/>
            <a:headEnd/>
            <a:tailEnd/>
          </a:ln>
        </p:spPr>
      </p:pic>
      <p:grpSp>
        <p:nvGrpSpPr>
          <p:cNvPr id="11" name="组合 10"/>
          <p:cNvGrpSpPr/>
          <p:nvPr/>
        </p:nvGrpSpPr>
        <p:grpSpPr>
          <a:xfrm>
            <a:off x="142979" y="331416"/>
            <a:ext cx="6197183" cy="1075374"/>
            <a:chOff x="3129129" y="1121776"/>
            <a:chExt cx="5933741" cy="1171624"/>
          </a:xfrm>
        </p:grpSpPr>
        <p:sp>
          <p:nvSpPr>
            <p:cNvPr id="12" name="圆角矩形 11"/>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13" name="圆角矩形 12"/>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14" name="组合 13"/>
          <p:cNvGrpSpPr/>
          <p:nvPr/>
        </p:nvGrpSpPr>
        <p:grpSpPr>
          <a:xfrm>
            <a:off x="1474243" y="671046"/>
            <a:ext cx="4418928" cy="866595"/>
            <a:chOff x="3580448" y="1226538"/>
            <a:chExt cx="2576094" cy="885354"/>
          </a:xfrm>
        </p:grpSpPr>
        <p:sp>
          <p:nvSpPr>
            <p:cNvPr id="15" name="文本框 90"/>
            <p:cNvSpPr txBox="1"/>
            <p:nvPr/>
          </p:nvSpPr>
          <p:spPr>
            <a:xfrm>
              <a:off x="3580448" y="1226538"/>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教材迁移</a:t>
              </a:r>
              <a:endParaRPr lang="zh-CN" altLang="en-US" sz="2800" b="1" dirty="0">
                <a:latin typeface="微软雅黑" panose="020B0503020204020204" pitchFamily="34" charset="-122"/>
                <a:ea typeface="微软雅黑" panose="020B0503020204020204" pitchFamily="34" charset="-122"/>
              </a:endParaRPr>
            </a:p>
          </p:txBody>
        </p:sp>
        <p:grpSp>
          <p:nvGrpSpPr>
            <p:cNvPr id="16"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1+#ppt_w/2"/>
                                          </p:val>
                                        </p:tav>
                                        <p:tav tm="100000">
                                          <p:val>
                                            <p:strVal val="#ppt_x"/>
                                          </p:val>
                                        </p:tav>
                                      </p:tavLst>
                                    </p:anim>
                                    <p:anim calcmode="lin" valueType="num">
                                      <p:cBhvr additive="base">
                                        <p:cTn id="8" dur="500" fill="hold"/>
                                        <p:tgtEl>
                                          <p:spTgt spid="1638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additive="base">
                                        <p:cTn id="13" dur="500" fill="hold"/>
                                        <p:tgtEl>
                                          <p:spTgt spid="16388"/>
                                        </p:tgtEl>
                                        <p:attrNameLst>
                                          <p:attrName>ppt_x</p:attrName>
                                        </p:attrNameLst>
                                      </p:cBhvr>
                                      <p:tavLst>
                                        <p:tav tm="0">
                                          <p:val>
                                            <p:strVal val="1+#ppt_w/2"/>
                                          </p:val>
                                        </p:tav>
                                        <p:tav tm="100000">
                                          <p:val>
                                            <p:strVal val="#ppt_x"/>
                                          </p:val>
                                        </p:tav>
                                      </p:tavLst>
                                    </p:anim>
                                    <p:anim calcmode="lin" valueType="num">
                                      <p:cBhvr additive="base">
                                        <p:cTn id="14" dur="500" fill="hold"/>
                                        <p:tgtEl>
                                          <p:spTgt spid="1638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6391"/>
                                        </p:tgtEl>
                                        <p:attrNameLst>
                                          <p:attrName>style.visibility</p:attrName>
                                        </p:attrNameLst>
                                      </p:cBhvr>
                                      <p:to>
                                        <p:strVal val="visible"/>
                                      </p:to>
                                    </p:set>
                                    <p:anim calcmode="lin" valueType="num">
                                      <p:cBhvr additive="base">
                                        <p:cTn id="19" dur="500" fill="hold"/>
                                        <p:tgtEl>
                                          <p:spTgt spid="16391"/>
                                        </p:tgtEl>
                                        <p:attrNameLst>
                                          <p:attrName>ppt_x</p:attrName>
                                        </p:attrNameLst>
                                      </p:cBhvr>
                                      <p:tavLst>
                                        <p:tav tm="0">
                                          <p:val>
                                            <p:strVal val="1+#ppt_w/2"/>
                                          </p:val>
                                        </p:tav>
                                        <p:tav tm="100000">
                                          <p:val>
                                            <p:strVal val="#ppt_x"/>
                                          </p:val>
                                        </p:tav>
                                      </p:tavLst>
                                    </p:anim>
                                    <p:anim calcmode="lin" valueType="num">
                                      <p:cBhvr additive="base">
                                        <p:cTn id="20" dur="500" fill="hold"/>
                                        <p:tgtEl>
                                          <p:spTgt spid="1639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grpId="0" nodeType="clickEffect">
                                  <p:stCondLst>
                                    <p:cond delay="0"/>
                                  </p:stCondLst>
                                  <p:childTnLst>
                                    <p:set>
                                      <p:cBhvr>
                                        <p:cTn id="24" dur="1" fill="hold">
                                          <p:stCondLst>
                                            <p:cond delay="0"/>
                                          </p:stCondLst>
                                        </p:cTn>
                                        <p:tgtEl>
                                          <p:spTgt spid="16392"/>
                                        </p:tgtEl>
                                        <p:attrNameLst>
                                          <p:attrName>style.visibility</p:attrName>
                                        </p:attrNameLst>
                                      </p:cBhvr>
                                      <p:to>
                                        <p:strVal val="visible"/>
                                      </p:to>
                                    </p:set>
                                    <p:anim calcmode="lin" valueType="num">
                                      <p:cBhvr additive="base">
                                        <p:cTn id="25" dur="500" fill="hold"/>
                                        <p:tgtEl>
                                          <p:spTgt spid="16392"/>
                                        </p:tgtEl>
                                        <p:attrNameLst>
                                          <p:attrName>ppt_x</p:attrName>
                                        </p:attrNameLst>
                                      </p:cBhvr>
                                      <p:tavLst>
                                        <p:tav tm="0">
                                          <p:val>
                                            <p:strVal val="1+#ppt_w/2"/>
                                          </p:val>
                                        </p:tav>
                                        <p:tav tm="100000">
                                          <p:val>
                                            <p:strVal val="#ppt_x"/>
                                          </p:val>
                                        </p:tav>
                                      </p:tavLst>
                                    </p:anim>
                                    <p:anim calcmode="lin" valueType="num">
                                      <p:cBhvr additive="base">
                                        <p:cTn id="26" dur="500" fill="hold"/>
                                        <p:tgtEl>
                                          <p:spTgt spid="1639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p:stCondLst>
                                    <p:cond delay="0"/>
                                  </p:stCondLst>
                                  <p:childTnLst>
                                    <p:set>
                                      <p:cBhvr>
                                        <p:cTn id="30" dur="1" fill="hold">
                                          <p:stCondLst>
                                            <p:cond delay="0"/>
                                          </p:stCondLst>
                                        </p:cTn>
                                        <p:tgtEl>
                                          <p:spTgt spid="16393"/>
                                        </p:tgtEl>
                                        <p:attrNameLst>
                                          <p:attrName>style.visibility</p:attrName>
                                        </p:attrNameLst>
                                      </p:cBhvr>
                                      <p:to>
                                        <p:strVal val="visible"/>
                                      </p:to>
                                    </p:set>
                                    <p:anim calcmode="lin" valueType="num">
                                      <p:cBhvr additive="base">
                                        <p:cTn id="31" dur="500" fill="hold"/>
                                        <p:tgtEl>
                                          <p:spTgt spid="16393"/>
                                        </p:tgtEl>
                                        <p:attrNameLst>
                                          <p:attrName>ppt_x</p:attrName>
                                        </p:attrNameLst>
                                      </p:cBhvr>
                                      <p:tavLst>
                                        <p:tav tm="0">
                                          <p:val>
                                            <p:strVal val="1+#ppt_w/2"/>
                                          </p:val>
                                        </p:tav>
                                        <p:tav tm="100000">
                                          <p:val>
                                            <p:strVal val="#ppt_x"/>
                                          </p:val>
                                        </p:tav>
                                      </p:tavLst>
                                    </p:anim>
                                    <p:anim calcmode="lin" valueType="num">
                                      <p:cBhvr additive="base">
                                        <p:cTn id="32" dur="500" fill="hold"/>
                                        <p:tgtEl>
                                          <p:spTgt spid="16393"/>
                                        </p:tgtEl>
                                        <p:attrNameLst>
                                          <p:attrName>ppt_y</p:attrName>
                                        </p:attrNameLst>
                                      </p:cBhvr>
                                      <p:tavLst>
                                        <p:tav tm="0">
                                          <p:val>
                                            <p:strVal val="0-#ppt_h/2"/>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16" presetClass="entr" presetSubtype="2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91" grpId="0"/>
      <p:bldP spid="16392" grpId="0"/>
      <p:bldP spid="163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17409"/>
          <p:cNvSpPr txBox="1">
            <a:spLocks noChangeArrowheads="1"/>
          </p:cNvSpPr>
          <p:nvPr/>
        </p:nvSpPr>
        <p:spPr bwMode="auto">
          <a:xfrm>
            <a:off x="468314" y="577851"/>
            <a:ext cx="8135937" cy="1109058"/>
          </a:xfrm>
          <a:prstGeom prst="rect">
            <a:avLst/>
          </a:prstGeom>
          <a:noFill/>
          <a:ln w="9525">
            <a:noFill/>
            <a:miter lim="800000"/>
            <a:headEnd/>
            <a:tailEnd/>
          </a:ln>
        </p:spPr>
        <p:txBody>
          <a:bodyPr lIns="87920" tIns="43960" rIns="87920" bIns="43960">
            <a:spAutoFit/>
          </a:bodyPr>
          <a:lstStyle/>
          <a:p>
            <a:pPr algn="just" defTabSz="879475">
              <a:lnSpc>
                <a:spcPct val="130000"/>
              </a:lnSpc>
              <a:buFontTx/>
              <a:buNone/>
            </a:pPr>
            <a:r>
              <a:rPr lang="en-US" altLang="zh-CN" sz="1700" b="1">
                <a:latin typeface="宋体" pitchFamily="2" charset="-122"/>
              </a:rPr>
              <a:t>10</a:t>
            </a:r>
            <a:r>
              <a:rPr lang="en-US" altLang="zh-CN" sz="1700" b="1">
                <a:latin typeface="黑体" pitchFamily="49" charset="-122"/>
                <a:ea typeface="黑体" pitchFamily="49" charset="-122"/>
              </a:rPr>
              <a:t>.(2018</a:t>
            </a:r>
            <a:r>
              <a:rPr lang="zh-CN" altLang="en-US" sz="1700" b="1">
                <a:latin typeface="黑体" pitchFamily="49" charset="-122"/>
                <a:ea typeface="黑体" pitchFamily="49" charset="-122"/>
              </a:rPr>
              <a:t>昆明</a:t>
            </a:r>
            <a:r>
              <a:rPr lang="en-US" altLang="zh-CN" sz="1700" b="1">
                <a:latin typeface="黑体" pitchFamily="49" charset="-122"/>
                <a:ea typeface="黑体" pitchFamily="49" charset="-122"/>
              </a:rPr>
              <a:t>)</a:t>
            </a:r>
            <a:r>
              <a:rPr lang="zh-CN" altLang="en-US" sz="1700" b="1">
                <a:latin typeface="宋体" pitchFamily="2" charset="-122"/>
              </a:rPr>
              <a:t>如图所示</a:t>
            </a:r>
            <a:r>
              <a:rPr lang="en-US" altLang="zh-CN" sz="1700" b="1">
                <a:latin typeface="宋体" pitchFamily="2" charset="-122"/>
              </a:rPr>
              <a:t>,</a:t>
            </a:r>
            <a:r>
              <a:rPr lang="zh-CN" altLang="en-US" sz="1700" b="1">
                <a:latin typeface="宋体" pitchFamily="2" charset="-122"/>
              </a:rPr>
              <a:t>置于水平桌面上的容器</a:t>
            </a:r>
            <a:r>
              <a:rPr lang="en-US" altLang="zh-CN" sz="1700" b="1">
                <a:latin typeface="宋体" pitchFamily="2" charset="-122"/>
              </a:rPr>
              <a:t>,</a:t>
            </a:r>
            <a:r>
              <a:rPr lang="zh-CN" altLang="en-US" sz="1700" b="1">
                <a:latin typeface="宋体" pitchFamily="2" charset="-122"/>
              </a:rPr>
              <a:t>底面积为 </a:t>
            </a:r>
            <a:r>
              <a:rPr lang="en-US" altLang="zh-CN" sz="1700" b="1">
                <a:latin typeface="宋体" pitchFamily="2" charset="-122"/>
              </a:rPr>
              <a:t>200 cm</a:t>
            </a:r>
            <a:r>
              <a:rPr lang="en-US" altLang="zh-CN" sz="1700" b="1" baseline="30000">
                <a:latin typeface="宋体" pitchFamily="2" charset="-122"/>
              </a:rPr>
              <a:t>2</a:t>
            </a:r>
            <a:r>
              <a:rPr lang="en-US" altLang="zh-CN" sz="1700" b="1">
                <a:latin typeface="宋体" pitchFamily="2" charset="-122"/>
              </a:rPr>
              <a:t>,</a:t>
            </a:r>
            <a:r>
              <a:rPr lang="zh-CN" altLang="en-US" sz="1700" b="1">
                <a:latin typeface="宋体" pitchFamily="2" charset="-122"/>
              </a:rPr>
              <a:t>未装水时的质量为 </a:t>
            </a:r>
            <a:r>
              <a:rPr lang="en-US" altLang="zh-CN" sz="1700" b="1">
                <a:latin typeface="宋体" pitchFamily="2" charset="-122"/>
              </a:rPr>
              <a:t>0.2 kg.</a:t>
            </a:r>
            <a:r>
              <a:rPr lang="zh-CN" altLang="en-US" sz="1700" b="1">
                <a:latin typeface="宋体" pitchFamily="2" charset="-122"/>
              </a:rPr>
              <a:t>容器盛水后水面的高度为</a:t>
            </a:r>
            <a:r>
              <a:rPr lang="en-US" altLang="zh-CN" sz="1700" b="1">
                <a:latin typeface="宋体" pitchFamily="2" charset="-122"/>
              </a:rPr>
              <a:t>15 cm,</a:t>
            </a:r>
            <a:r>
              <a:rPr lang="zh-CN" altLang="en-US" sz="1700" b="1">
                <a:latin typeface="宋体" pitchFamily="2" charset="-122"/>
              </a:rPr>
              <a:t>容器对桌面的压强为</a:t>
            </a:r>
            <a:r>
              <a:rPr lang="en-US" altLang="zh-CN" sz="1700" b="1">
                <a:latin typeface="宋体" pitchFamily="2" charset="-122"/>
              </a:rPr>
              <a:t>1.1× 10</a:t>
            </a:r>
            <a:r>
              <a:rPr lang="en-US" altLang="zh-CN" sz="1700" b="1" baseline="30000">
                <a:latin typeface="宋体" pitchFamily="2" charset="-122"/>
              </a:rPr>
              <a:t>3</a:t>
            </a:r>
            <a:r>
              <a:rPr lang="en-US" altLang="zh-CN" sz="1700" b="1">
                <a:latin typeface="宋体" pitchFamily="2" charset="-122"/>
              </a:rPr>
              <a:t> Pa,</a:t>
            </a:r>
            <a:r>
              <a:rPr lang="zh-CN" altLang="en-US" sz="1700" b="1">
                <a:latin typeface="宋体" pitchFamily="2" charset="-122"/>
              </a:rPr>
              <a:t>求水对容器底的压力</a:t>
            </a:r>
            <a:r>
              <a:rPr lang="en-US" altLang="zh-CN" sz="1700" b="1">
                <a:latin typeface="宋体" pitchFamily="2" charset="-122"/>
              </a:rPr>
              <a:t>.(</a:t>
            </a:r>
            <a:r>
              <a:rPr lang="zh-CN" altLang="en-US" sz="1700" b="1">
                <a:latin typeface="宋体" pitchFamily="2" charset="-122"/>
              </a:rPr>
              <a:t>已知</a:t>
            </a:r>
            <a:r>
              <a:rPr lang="en-US" altLang="zh-CN" sz="1700" b="1">
                <a:latin typeface="宋体" pitchFamily="2" charset="-122"/>
              </a:rPr>
              <a:t>ρ</a:t>
            </a:r>
            <a:r>
              <a:rPr lang="zh-CN" altLang="en-US" sz="1700" b="1" baseline="-25000">
                <a:latin typeface="宋体" pitchFamily="2" charset="-122"/>
              </a:rPr>
              <a:t>水</a:t>
            </a:r>
            <a:r>
              <a:rPr lang="en-US" altLang="zh-CN" sz="1700" b="1">
                <a:latin typeface="宋体" pitchFamily="2" charset="-122"/>
              </a:rPr>
              <a:t>=1.0×10</a:t>
            </a:r>
            <a:r>
              <a:rPr lang="en-US" altLang="zh-CN" sz="1700" b="1" baseline="30000">
                <a:latin typeface="宋体" pitchFamily="2" charset="-122"/>
              </a:rPr>
              <a:t>3</a:t>
            </a:r>
            <a:r>
              <a:rPr lang="en-US" altLang="zh-CN" sz="1700" b="1">
                <a:latin typeface="宋体" pitchFamily="2" charset="-122"/>
              </a:rPr>
              <a:t> kg/m</a:t>
            </a:r>
            <a:r>
              <a:rPr lang="en-US" altLang="zh-CN" sz="1700" b="1" baseline="30000">
                <a:latin typeface="宋体" pitchFamily="2" charset="-122"/>
              </a:rPr>
              <a:t>3</a:t>
            </a:r>
            <a:r>
              <a:rPr lang="en-US" altLang="zh-CN" sz="1700" b="1">
                <a:latin typeface="宋体" pitchFamily="2" charset="-122"/>
              </a:rPr>
              <a:t>,g</a:t>
            </a:r>
            <a:r>
              <a:rPr lang="zh-CN" altLang="en-US" sz="1700" b="1">
                <a:latin typeface="宋体" pitchFamily="2" charset="-122"/>
              </a:rPr>
              <a:t>取 </a:t>
            </a:r>
            <a:r>
              <a:rPr lang="en-US" altLang="zh-CN" sz="1700" b="1">
                <a:latin typeface="宋体" pitchFamily="2" charset="-122"/>
              </a:rPr>
              <a:t>10 N/kg,</a:t>
            </a:r>
            <a:r>
              <a:rPr lang="zh-CN" altLang="en-US" sz="1700" b="1">
                <a:latin typeface="宋体" pitchFamily="2" charset="-122"/>
              </a:rPr>
              <a:t>忽略容器壁的厚度</a:t>
            </a:r>
            <a:r>
              <a:rPr lang="en-US" altLang="zh-CN" sz="1700" b="1">
                <a:latin typeface="宋体" pitchFamily="2" charset="-122"/>
              </a:rPr>
              <a:t>)</a:t>
            </a:r>
          </a:p>
        </p:txBody>
      </p:sp>
      <p:sp>
        <p:nvSpPr>
          <p:cNvPr id="14338" name="Rectangle 2"/>
          <p:cNvSpPr>
            <a:spLocks noChangeArrowheads="1"/>
          </p:cNvSpPr>
          <p:nvPr/>
        </p:nvSpPr>
        <p:spPr bwMode="auto">
          <a:xfrm>
            <a:off x="468314" y="3608918"/>
            <a:ext cx="8207375" cy="2241549"/>
          </a:xfrm>
          <a:prstGeom prst="rect">
            <a:avLst/>
          </a:prstGeom>
          <a:noFill/>
          <a:ln w="6350">
            <a:noFill/>
            <a:miter lim="800000"/>
            <a:headEnd/>
            <a:tailEnd/>
          </a:ln>
        </p:spPr>
        <p:txBody>
          <a:bodyPr wrap="none" lIns="87902" tIns="43952" rIns="87902" bIns="43952" anchor="ctr"/>
          <a:lstStyle/>
          <a:p>
            <a:pPr algn="ctr" defTabSz="879475"/>
            <a:endParaRPr lang="zh-CN" altLang="en-US" sz="1900">
              <a:solidFill>
                <a:srgbClr val="0099FF"/>
              </a:solidFill>
              <a:latin typeface="Calibri" pitchFamily="34" charset="0"/>
            </a:endParaRPr>
          </a:p>
        </p:txBody>
      </p:sp>
      <p:graphicFrame>
        <p:nvGraphicFramePr>
          <p:cNvPr id="17412" name="对象 17411"/>
          <p:cNvGraphicFramePr>
            <a:graphicFrameLocks/>
          </p:cNvGraphicFramePr>
          <p:nvPr/>
        </p:nvGraphicFramePr>
        <p:xfrm>
          <a:off x="617538" y="3786718"/>
          <a:ext cx="7689850" cy="1926167"/>
        </p:xfrm>
        <a:graphic>
          <a:graphicData uri="http://schemas.openxmlformats.org/presentationml/2006/ole">
            <p:oleObj spid="_x0000_s2050" r:id="rId3" imgW="4037922" imgH="845670" progId="Word.Document.8">
              <p:embed/>
            </p:oleObj>
          </a:graphicData>
        </a:graphic>
      </p:graphicFrame>
      <p:pic>
        <p:nvPicPr>
          <p:cNvPr id="14340" name="T18XTBLA8XHKWL61.eps"/>
          <p:cNvPicPr>
            <a:picLocks noChangeAspect="1" noChangeArrowheads="1"/>
          </p:cNvPicPr>
          <p:nvPr/>
        </p:nvPicPr>
        <p:blipFill>
          <a:blip r:embed="rId4" cstate="print"/>
          <a:srcRect/>
          <a:stretch>
            <a:fillRect/>
          </a:stretch>
        </p:blipFill>
        <p:spPr bwMode="auto">
          <a:xfrm>
            <a:off x="3636963" y="2131485"/>
            <a:ext cx="1027112" cy="1280583"/>
          </a:xfrm>
          <a:prstGeom prst="rect">
            <a:avLst/>
          </a:prstGeom>
          <a:noFill/>
          <a:ln w="9525">
            <a:noFill/>
            <a:miter lim="800000"/>
            <a:headEnd/>
            <a:tailEnd/>
          </a:ln>
        </p:spPr>
      </p:pic>
      <p:sp>
        <p:nvSpPr>
          <p:cNvPr id="17414" name="文本框 17413"/>
          <p:cNvSpPr txBox="1">
            <a:spLocks noChangeArrowheads="1"/>
          </p:cNvSpPr>
          <p:nvPr/>
        </p:nvSpPr>
        <p:spPr bwMode="auto">
          <a:xfrm>
            <a:off x="539750" y="5242984"/>
            <a:ext cx="3024188" cy="428872"/>
          </a:xfrm>
          <a:prstGeom prst="rect">
            <a:avLst/>
          </a:prstGeom>
          <a:noFill/>
          <a:ln w="9525">
            <a:noFill/>
            <a:miter lim="800000"/>
            <a:headEnd/>
            <a:tailEnd/>
          </a:ln>
        </p:spPr>
        <p:txBody>
          <a:bodyPr lIns="87920" tIns="43960" rIns="87920" bIns="43960">
            <a:spAutoFit/>
          </a:bodyPr>
          <a:lstStyle/>
          <a:p>
            <a:pPr defTabSz="879475">
              <a:lnSpc>
                <a:spcPct val="130000"/>
              </a:lnSpc>
              <a:spcBef>
                <a:spcPct val="50000"/>
              </a:spcBef>
              <a:buFontTx/>
              <a:buNone/>
            </a:pPr>
            <a:r>
              <a:rPr lang="zh-CN" altLang="en-US" sz="1700" b="1">
                <a:solidFill>
                  <a:srgbClr val="FF0000"/>
                </a:solidFill>
                <a:latin typeface="黑体" pitchFamily="49" charset="-122"/>
                <a:ea typeface="黑体" pitchFamily="49" charset="-122"/>
              </a:rPr>
              <a:t>答案</a:t>
            </a:r>
            <a:r>
              <a:rPr lang="pt-BR" altLang="zh-CN" sz="1700" b="1">
                <a:solidFill>
                  <a:srgbClr val="FF0000"/>
                </a:solidFill>
                <a:latin typeface="黑体" pitchFamily="49" charset="-122"/>
                <a:ea typeface="黑体" pitchFamily="49" charset="-122"/>
              </a:rPr>
              <a:t>:</a:t>
            </a:r>
            <a:r>
              <a:rPr lang="pt-BR" altLang="zh-CN" sz="1700" b="1">
                <a:solidFill>
                  <a:srgbClr val="FF0000"/>
                </a:solidFill>
                <a:latin typeface="宋体" pitchFamily="2" charset="-122"/>
              </a:rPr>
              <a:t>30 N</a:t>
            </a:r>
            <a:endParaRPr lang="zh-CN" altLang="en-US" sz="1700" b="1">
              <a:solidFill>
                <a:srgbClr val="FF0000"/>
              </a:solidFill>
              <a:latin typeface="宋体"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1+#ppt_w/2"/>
                                          </p:val>
                                        </p:tav>
                                        <p:tav tm="100000">
                                          <p:val>
                                            <p:strVal val="#ppt_x"/>
                                          </p:val>
                                        </p:tav>
                                      </p:tavLst>
                                    </p:anim>
                                    <p:anim calcmode="lin" valueType="num">
                                      <p:cBhvr additive="base">
                                        <p:cTn id="8" dur="500" fill="hold"/>
                                        <p:tgtEl>
                                          <p:spTgt spid="1741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1+#ppt_w/2"/>
                                          </p:val>
                                        </p:tav>
                                        <p:tav tm="100000">
                                          <p:val>
                                            <p:strVal val="#ppt_x"/>
                                          </p:val>
                                        </p:tav>
                                      </p:tavLst>
                                    </p:anim>
                                    <p:anim calcmode="lin" valueType="num">
                                      <p:cBhvr additive="base">
                                        <p:cTn id="14" dur="500" fill="hold"/>
                                        <p:tgtEl>
                                          <p:spTgt spid="174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8434"/>
          <p:cNvSpPr txBox="1">
            <a:spLocks noChangeArrowheads="1"/>
          </p:cNvSpPr>
          <p:nvPr/>
        </p:nvSpPr>
        <p:spPr bwMode="auto">
          <a:xfrm>
            <a:off x="323851" y="1354667"/>
            <a:ext cx="8539163" cy="1789244"/>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dirty="0" smtClean="0">
                <a:latin typeface="宋体" pitchFamily="2" charset="-122"/>
              </a:rPr>
              <a:t>1.</a:t>
            </a:r>
            <a:r>
              <a:rPr lang="en-US" altLang="zh-CN" sz="1700" b="1" dirty="0" smtClean="0">
                <a:latin typeface="黑体" pitchFamily="49" charset="-122"/>
                <a:ea typeface="黑体" pitchFamily="49" charset="-122"/>
              </a:rPr>
              <a:t>(</a:t>
            </a:r>
            <a:r>
              <a:rPr lang="zh-CN" altLang="en-US" sz="1700" b="1" dirty="0">
                <a:latin typeface="黑体" pitchFamily="49" charset="-122"/>
                <a:ea typeface="黑体" pitchFamily="49" charset="-122"/>
              </a:rPr>
              <a:t>拓展探究题</a:t>
            </a:r>
            <a:r>
              <a:rPr lang="en-US" altLang="zh-CN" sz="1700" b="1" dirty="0">
                <a:latin typeface="黑体" pitchFamily="49" charset="-122"/>
                <a:ea typeface="黑体" pitchFamily="49" charset="-122"/>
              </a:rPr>
              <a:t>)</a:t>
            </a:r>
            <a:r>
              <a:rPr lang="zh-CN" altLang="en-US" sz="1700" b="1" dirty="0">
                <a:latin typeface="宋体" pitchFamily="2" charset="-122"/>
              </a:rPr>
              <a:t>如图所示</a:t>
            </a:r>
            <a:r>
              <a:rPr lang="en-US" altLang="zh-CN" sz="1700" b="1" dirty="0">
                <a:latin typeface="宋体" pitchFamily="2" charset="-122"/>
              </a:rPr>
              <a:t>,</a:t>
            </a:r>
            <a:r>
              <a:rPr lang="zh-CN" altLang="en-US" sz="1700" b="1" dirty="0">
                <a:latin typeface="宋体" pitchFamily="2" charset="-122"/>
              </a:rPr>
              <a:t>两端开口的弯管中充满液体</a:t>
            </a:r>
            <a:r>
              <a:rPr lang="en-US" altLang="zh-CN" sz="1700" b="1" dirty="0">
                <a:latin typeface="宋体" pitchFamily="2" charset="-122"/>
              </a:rPr>
              <a:t>,</a:t>
            </a:r>
            <a:r>
              <a:rPr lang="zh-CN" altLang="en-US" sz="1700" b="1" dirty="0">
                <a:latin typeface="宋体" pitchFamily="2" charset="-122"/>
              </a:rPr>
              <a:t>两端分别插入装有不同种液体的两槽中</a:t>
            </a:r>
            <a:r>
              <a:rPr lang="en-US" altLang="zh-CN" sz="1700" b="1" dirty="0">
                <a:latin typeface="宋体" pitchFamily="2" charset="-122"/>
              </a:rPr>
              <a:t>,</a:t>
            </a:r>
            <a:r>
              <a:rPr lang="zh-CN" altLang="en-US" sz="1700" b="1" dirty="0">
                <a:latin typeface="宋体" pitchFamily="2" charset="-122"/>
              </a:rPr>
              <a:t>弯管顶部装有阀门</a:t>
            </a:r>
            <a:r>
              <a:rPr lang="en-US" altLang="zh-CN" sz="1700" b="1" dirty="0">
                <a:latin typeface="宋体" pitchFamily="2" charset="-122"/>
              </a:rPr>
              <a:t>S,A</a:t>
            </a:r>
            <a:r>
              <a:rPr lang="zh-CN" altLang="en-US" sz="1700" b="1" dirty="0">
                <a:latin typeface="宋体" pitchFamily="2" charset="-122"/>
              </a:rPr>
              <a:t>槽装水</a:t>
            </a:r>
            <a:r>
              <a:rPr lang="en-US" altLang="zh-CN" sz="1700" b="1" dirty="0">
                <a:latin typeface="宋体" pitchFamily="2" charset="-122"/>
              </a:rPr>
              <a:t>,h</a:t>
            </a:r>
            <a:r>
              <a:rPr lang="en-US" altLang="zh-CN" sz="1700" b="1" baseline="-25000" dirty="0">
                <a:latin typeface="宋体" pitchFamily="2" charset="-122"/>
              </a:rPr>
              <a:t>1</a:t>
            </a:r>
            <a:r>
              <a:rPr lang="en-US" altLang="zh-CN" sz="1700" b="1" dirty="0">
                <a:latin typeface="宋体" pitchFamily="2" charset="-122"/>
              </a:rPr>
              <a:t>=0.8 </a:t>
            </a:r>
            <a:r>
              <a:rPr lang="en-US" altLang="zh-CN" sz="1700" b="1" dirty="0" err="1">
                <a:latin typeface="宋体" pitchFamily="2" charset="-122"/>
              </a:rPr>
              <a:t>m,B</a:t>
            </a:r>
            <a:r>
              <a:rPr lang="zh-CN" altLang="en-US" sz="1700" b="1" dirty="0">
                <a:latin typeface="宋体" pitchFamily="2" charset="-122"/>
              </a:rPr>
              <a:t>槽装酒精</a:t>
            </a:r>
            <a:r>
              <a:rPr lang="en-US" altLang="zh-CN" sz="1700" b="1" dirty="0">
                <a:latin typeface="宋体" pitchFamily="2" charset="-122"/>
              </a:rPr>
              <a:t>,h</a:t>
            </a:r>
            <a:r>
              <a:rPr lang="en-US" altLang="zh-CN" sz="1700" b="1" baseline="-25000" dirty="0">
                <a:latin typeface="宋体" pitchFamily="2" charset="-122"/>
              </a:rPr>
              <a:t>2</a:t>
            </a:r>
            <a:r>
              <a:rPr lang="en-US" altLang="zh-CN" sz="1700" b="1" dirty="0">
                <a:latin typeface="宋体" pitchFamily="2" charset="-122"/>
              </a:rPr>
              <a:t>=0.9 m.</a:t>
            </a:r>
            <a:r>
              <a:rPr lang="zh-CN" altLang="en-US" sz="1700" b="1" dirty="0">
                <a:latin typeface="宋体" pitchFamily="2" charset="-122"/>
              </a:rPr>
              <a:t>当阀门</a:t>
            </a:r>
            <a:r>
              <a:rPr lang="en-US" altLang="zh-CN" sz="1700" b="1" dirty="0">
                <a:latin typeface="宋体" pitchFamily="2" charset="-122"/>
              </a:rPr>
              <a:t>S</a:t>
            </a:r>
            <a:r>
              <a:rPr lang="zh-CN" altLang="en-US" sz="1700" b="1" dirty="0">
                <a:latin typeface="宋体" pitchFamily="2" charset="-122"/>
              </a:rPr>
              <a:t>打开后</a:t>
            </a:r>
            <a:r>
              <a:rPr lang="en-US" altLang="zh-CN" sz="1700" b="1" dirty="0">
                <a:latin typeface="宋体" pitchFamily="2" charset="-122"/>
              </a:rPr>
              <a:t>,</a:t>
            </a:r>
            <a:r>
              <a:rPr lang="zh-CN" altLang="en-US" sz="1700" b="1" dirty="0">
                <a:latin typeface="宋体" pitchFamily="2" charset="-122"/>
              </a:rPr>
              <a:t>液体将</a:t>
            </a:r>
            <a:r>
              <a:rPr lang="en-US" altLang="zh-CN" sz="1700" b="1" dirty="0">
                <a:latin typeface="宋体" pitchFamily="2" charset="-122"/>
              </a:rPr>
              <a:t>(</a:t>
            </a:r>
            <a:r>
              <a:rPr lang="zh-CN" altLang="en-US" sz="1700" b="1" dirty="0">
                <a:latin typeface="宋体" pitchFamily="2" charset="-122"/>
              </a:rPr>
              <a:t>　</a:t>
            </a:r>
            <a:r>
              <a:rPr lang="en-US" altLang="zh-CN" sz="1700" b="1" dirty="0">
                <a:latin typeface="宋体" pitchFamily="2" charset="-122"/>
              </a:rPr>
              <a:t> </a:t>
            </a:r>
            <a:r>
              <a:rPr lang="zh-CN" altLang="en-US" sz="1700" b="1" dirty="0">
                <a:latin typeface="宋体" pitchFamily="2" charset="-122"/>
              </a:rPr>
              <a:t>　</a:t>
            </a:r>
            <a:r>
              <a:rPr lang="en-US" altLang="zh-CN" sz="1700" b="1" dirty="0">
                <a:latin typeface="宋体" pitchFamily="2" charset="-122"/>
              </a:rPr>
              <a:t>)</a:t>
            </a:r>
          </a:p>
          <a:p>
            <a:pPr defTabSz="879475">
              <a:lnSpc>
                <a:spcPct val="130000"/>
              </a:lnSpc>
              <a:buFontTx/>
              <a:buNone/>
            </a:pPr>
            <a:r>
              <a:rPr lang="en-US" altLang="zh-CN" sz="1700" b="1" dirty="0">
                <a:latin typeface="宋体" pitchFamily="2" charset="-122"/>
              </a:rPr>
              <a:t>A.</a:t>
            </a:r>
            <a:r>
              <a:rPr lang="zh-CN" altLang="en-US" sz="1700" b="1" dirty="0">
                <a:latin typeface="宋体" pitchFamily="2" charset="-122"/>
              </a:rPr>
              <a:t>向右流	</a:t>
            </a:r>
            <a:r>
              <a:rPr lang="en-US" altLang="zh-CN" sz="1700" b="1" dirty="0">
                <a:latin typeface="宋体" pitchFamily="2" charset="-122"/>
              </a:rPr>
              <a:t>B.</a:t>
            </a:r>
            <a:r>
              <a:rPr lang="zh-CN" altLang="en-US" sz="1700" b="1" dirty="0">
                <a:latin typeface="宋体" pitchFamily="2" charset="-122"/>
              </a:rPr>
              <a:t>向左流</a:t>
            </a:r>
          </a:p>
          <a:p>
            <a:pPr defTabSz="879475">
              <a:lnSpc>
                <a:spcPct val="130000"/>
              </a:lnSpc>
              <a:buFontTx/>
              <a:buNone/>
            </a:pPr>
            <a:r>
              <a:rPr lang="en-US" altLang="zh-CN" sz="1700" b="1" dirty="0">
                <a:latin typeface="宋体" pitchFamily="2" charset="-122"/>
              </a:rPr>
              <a:t>C.</a:t>
            </a:r>
            <a:r>
              <a:rPr lang="zh-CN" altLang="en-US" sz="1700" b="1" dirty="0">
                <a:latin typeface="宋体" pitchFamily="2" charset="-122"/>
              </a:rPr>
              <a:t>不流动	</a:t>
            </a:r>
            <a:r>
              <a:rPr lang="en-US" altLang="zh-CN" sz="1700" b="1" dirty="0">
                <a:latin typeface="宋体" pitchFamily="2" charset="-122"/>
              </a:rPr>
              <a:t>D.</a:t>
            </a:r>
            <a:r>
              <a:rPr lang="zh-CN" altLang="en-US" sz="1700" b="1" dirty="0">
                <a:latin typeface="宋体" pitchFamily="2" charset="-122"/>
              </a:rPr>
              <a:t>无法判断</a:t>
            </a:r>
            <a:endParaRPr lang="en-US" altLang="zh-CN" sz="1700" b="1" dirty="0">
              <a:latin typeface="宋体" pitchFamily="2" charset="-122"/>
            </a:endParaRPr>
          </a:p>
        </p:txBody>
      </p:sp>
      <p:sp>
        <p:nvSpPr>
          <p:cNvPr id="18436" name="矩形 18435"/>
          <p:cNvSpPr>
            <a:spLocks noChangeArrowheads="1"/>
          </p:cNvSpPr>
          <p:nvPr/>
        </p:nvSpPr>
        <p:spPr bwMode="auto">
          <a:xfrm>
            <a:off x="2271714" y="2222501"/>
            <a:ext cx="720725"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solidFill>
                  <a:srgbClr val="FF0000"/>
                </a:solidFill>
                <a:latin typeface="黑体" pitchFamily="49" charset="-122"/>
                <a:ea typeface="黑体" pitchFamily="49" charset="-122"/>
              </a:rPr>
              <a:t>B</a:t>
            </a:r>
          </a:p>
        </p:txBody>
      </p:sp>
      <p:pic>
        <p:nvPicPr>
          <p:cNvPr id="15364" name="H17XCZTBLA8XHKWL56.eps"/>
          <p:cNvPicPr>
            <a:picLocks noChangeAspect="1" noChangeArrowheads="1"/>
          </p:cNvPicPr>
          <p:nvPr/>
        </p:nvPicPr>
        <p:blipFill>
          <a:blip r:embed="rId2" cstate="print"/>
          <a:srcRect/>
          <a:stretch>
            <a:fillRect/>
          </a:stretch>
        </p:blipFill>
        <p:spPr bwMode="auto">
          <a:xfrm>
            <a:off x="4525963" y="2565400"/>
            <a:ext cx="1414462" cy="899584"/>
          </a:xfrm>
          <a:prstGeom prst="rect">
            <a:avLst/>
          </a:prstGeom>
          <a:noFill/>
          <a:ln w="9525">
            <a:noFill/>
            <a:miter lim="800000"/>
            <a:headEnd/>
            <a:tailEnd/>
          </a:ln>
        </p:spPr>
      </p:pic>
      <p:grpSp>
        <p:nvGrpSpPr>
          <p:cNvPr id="8" name="组合 7"/>
          <p:cNvGrpSpPr/>
          <p:nvPr/>
        </p:nvGrpSpPr>
        <p:grpSpPr>
          <a:xfrm>
            <a:off x="161086" y="192010"/>
            <a:ext cx="6197183" cy="1075374"/>
            <a:chOff x="3129129" y="1121776"/>
            <a:chExt cx="5933741" cy="1171624"/>
          </a:xfrm>
        </p:grpSpPr>
        <p:sp>
          <p:nvSpPr>
            <p:cNvPr id="9" name="圆角矩形 8"/>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10" name="圆角矩形 9"/>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11" name="组合 10"/>
          <p:cNvGrpSpPr/>
          <p:nvPr/>
        </p:nvGrpSpPr>
        <p:grpSpPr>
          <a:xfrm>
            <a:off x="1546671" y="513534"/>
            <a:ext cx="4364608" cy="523220"/>
            <a:chOff x="3612115" y="1679761"/>
            <a:chExt cx="2544427" cy="534546"/>
          </a:xfrm>
        </p:grpSpPr>
        <p:sp>
          <p:nvSpPr>
            <p:cNvPr id="12"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能力提升</a:t>
              </a:r>
              <a:endParaRPr lang="zh-CN" altLang="en-US" sz="2800" b="1" dirty="0">
                <a:latin typeface="微软雅黑" panose="020B0503020204020204" pitchFamily="34" charset="-122"/>
                <a:ea typeface="微软雅黑" panose="020B0503020204020204" pitchFamily="34" charset="-122"/>
              </a:endParaRPr>
            </a:p>
          </p:txBody>
        </p:sp>
        <p:grpSp>
          <p:nvGrpSpPr>
            <p:cNvPr id="13"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4"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1+#ppt_w/2"/>
                                          </p:val>
                                        </p:tav>
                                        <p:tav tm="100000">
                                          <p:val>
                                            <p:strVal val="#ppt_x"/>
                                          </p:val>
                                        </p:tav>
                                      </p:tavLst>
                                    </p:anim>
                                    <p:anim calcmode="lin" valueType="num">
                                      <p:cBhvr additive="base">
                                        <p:cTn id="8" dur="500" fill="hold"/>
                                        <p:tgtEl>
                                          <p:spTgt spid="1843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19457"/>
          <p:cNvSpPr txBox="1">
            <a:spLocks noChangeArrowheads="1"/>
          </p:cNvSpPr>
          <p:nvPr/>
        </p:nvSpPr>
        <p:spPr bwMode="auto">
          <a:xfrm>
            <a:off x="739918" y="4498002"/>
            <a:ext cx="8135937" cy="1789244"/>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latin typeface="宋体" pitchFamily="2" charset="-122"/>
              </a:rPr>
              <a:t>(1)</a:t>
            </a:r>
            <a:r>
              <a:rPr lang="zh-CN" altLang="en-US" sz="1700" b="1">
                <a:latin typeface="宋体" pitchFamily="2" charset="-122"/>
              </a:rPr>
              <a:t>当橡皮膜两侧所受的压强不同时</a:t>
            </a:r>
            <a:r>
              <a:rPr lang="en-US" altLang="zh-CN" sz="1700" b="1">
                <a:latin typeface="宋体" pitchFamily="2" charset="-122"/>
              </a:rPr>
              <a:t>,</a:t>
            </a:r>
            <a:r>
              <a:rPr lang="zh-CN" altLang="en-US" sz="1700" b="1">
                <a:latin typeface="宋体" pitchFamily="2" charset="-122"/>
              </a:rPr>
              <a:t>橡皮膜的</a:t>
            </a:r>
            <a:r>
              <a:rPr lang="zh-CN" altLang="en-US" sz="1700" b="1" u="sng">
                <a:latin typeface="宋体" pitchFamily="2" charset="-122"/>
              </a:rPr>
              <a:t>　   　</a:t>
            </a:r>
            <a:r>
              <a:rPr lang="zh-CN" altLang="en-US" sz="1700" b="1">
                <a:latin typeface="宋体" pitchFamily="2" charset="-122"/>
              </a:rPr>
              <a:t>发生改变</a:t>
            </a:r>
            <a:r>
              <a:rPr lang="en-US" altLang="zh-CN" sz="1700" b="1">
                <a:latin typeface="宋体" pitchFamily="2" charset="-122"/>
              </a:rPr>
              <a:t>. </a:t>
            </a:r>
          </a:p>
          <a:p>
            <a:pPr defTabSz="879475">
              <a:lnSpc>
                <a:spcPct val="130000"/>
              </a:lnSpc>
              <a:buFontTx/>
              <a:buNone/>
            </a:pPr>
            <a:r>
              <a:rPr lang="en-US" altLang="zh-CN" sz="1700" b="1">
                <a:latin typeface="宋体" pitchFamily="2" charset="-122"/>
              </a:rPr>
              <a:t>(2)</a:t>
            </a:r>
            <a:r>
              <a:rPr lang="zh-CN" altLang="en-US" sz="1700" b="1">
                <a:latin typeface="宋体" pitchFamily="2" charset="-122"/>
              </a:rPr>
              <a:t>当容器左右两侧分别加入深度不同的水</a:t>
            </a:r>
            <a:r>
              <a:rPr lang="en-US" altLang="zh-CN" sz="1700" b="1">
                <a:latin typeface="宋体" pitchFamily="2" charset="-122"/>
              </a:rPr>
              <a:t>,</a:t>
            </a:r>
            <a:r>
              <a:rPr lang="zh-CN" altLang="en-US" sz="1700" b="1">
                <a:latin typeface="宋体" pitchFamily="2" charset="-122"/>
              </a:rPr>
              <a:t>且左侧水面较低</a:t>
            </a:r>
            <a:r>
              <a:rPr lang="en-US" altLang="zh-CN" sz="1700" b="1">
                <a:latin typeface="宋体" pitchFamily="2" charset="-122"/>
              </a:rPr>
              <a:t>,</a:t>
            </a:r>
            <a:r>
              <a:rPr lang="zh-CN" altLang="en-US" sz="1700" b="1">
                <a:latin typeface="宋体" pitchFamily="2" charset="-122"/>
              </a:rPr>
              <a:t>会看到橡皮膜向</a:t>
            </a:r>
            <a:br>
              <a:rPr lang="zh-CN" altLang="en-US" sz="1700" b="1">
                <a:latin typeface="宋体" pitchFamily="2" charset="-122"/>
              </a:rPr>
            </a:br>
            <a:r>
              <a:rPr lang="zh-CN" altLang="en-US" sz="1700" b="1" u="sng">
                <a:latin typeface="宋体" pitchFamily="2" charset="-122"/>
              </a:rPr>
              <a:t>　 　</a:t>
            </a:r>
            <a:r>
              <a:rPr lang="en-US" altLang="zh-CN" sz="1700" b="1">
                <a:latin typeface="宋体" pitchFamily="2" charset="-122"/>
              </a:rPr>
              <a:t>(</a:t>
            </a:r>
            <a:r>
              <a:rPr lang="zh-CN" altLang="en-US" sz="1700" b="1">
                <a:latin typeface="宋体" pitchFamily="2" charset="-122"/>
              </a:rPr>
              <a:t>选填“左”或“右”</a:t>
            </a:r>
            <a:r>
              <a:rPr lang="en-US" altLang="zh-CN" sz="1700" b="1">
                <a:latin typeface="宋体" pitchFamily="2" charset="-122"/>
              </a:rPr>
              <a:t>)</a:t>
            </a:r>
            <a:r>
              <a:rPr lang="zh-CN" altLang="en-US" sz="1700" b="1">
                <a:latin typeface="宋体" pitchFamily="2" charset="-122"/>
              </a:rPr>
              <a:t>侧凸出</a:t>
            </a:r>
            <a:r>
              <a:rPr lang="en-US" altLang="zh-CN" sz="1700" b="1">
                <a:latin typeface="宋体" pitchFamily="2" charset="-122"/>
              </a:rPr>
              <a:t>,</a:t>
            </a:r>
            <a:r>
              <a:rPr lang="zh-CN" altLang="en-US" sz="1700" b="1">
                <a:latin typeface="宋体" pitchFamily="2" charset="-122"/>
              </a:rPr>
              <a:t>说明液体压强与</a:t>
            </a:r>
            <a:r>
              <a:rPr lang="zh-CN" altLang="en-US" sz="1700" b="1" u="sng">
                <a:latin typeface="宋体" pitchFamily="2" charset="-122"/>
              </a:rPr>
              <a:t>　       　</a:t>
            </a:r>
            <a:r>
              <a:rPr lang="zh-CN" altLang="en-US" sz="1700" b="1">
                <a:latin typeface="宋体" pitchFamily="2" charset="-122"/>
              </a:rPr>
              <a:t>有关</a:t>
            </a:r>
            <a:r>
              <a:rPr lang="en-US" altLang="zh-CN" sz="1700" b="1">
                <a:latin typeface="宋体" pitchFamily="2" charset="-122"/>
              </a:rPr>
              <a:t>. </a:t>
            </a:r>
          </a:p>
          <a:p>
            <a:pPr defTabSz="879475">
              <a:lnSpc>
                <a:spcPct val="130000"/>
              </a:lnSpc>
              <a:buFontTx/>
              <a:buNone/>
            </a:pPr>
            <a:r>
              <a:rPr lang="en-US" altLang="zh-CN" sz="1700" b="1">
                <a:latin typeface="宋体" pitchFamily="2" charset="-122"/>
              </a:rPr>
              <a:t>(3)</a:t>
            </a:r>
            <a:r>
              <a:rPr lang="zh-CN" altLang="en-US" sz="1700" b="1">
                <a:latin typeface="宋体" pitchFamily="2" charset="-122"/>
              </a:rPr>
              <a:t>当容器左右两侧分别加入深度相同的水和盐水时</a:t>
            </a:r>
            <a:r>
              <a:rPr lang="en-US" altLang="zh-CN" sz="1700" b="1">
                <a:latin typeface="宋体" pitchFamily="2" charset="-122"/>
              </a:rPr>
              <a:t>,</a:t>
            </a:r>
            <a:r>
              <a:rPr lang="zh-CN" altLang="en-US" sz="1700" b="1">
                <a:latin typeface="宋体" pitchFamily="2" charset="-122"/>
              </a:rPr>
              <a:t>会看到橡皮膜向</a:t>
            </a:r>
            <a:r>
              <a:rPr lang="zh-CN" altLang="en-US" sz="1700" b="1" u="sng">
                <a:latin typeface="宋体" pitchFamily="2" charset="-122"/>
              </a:rPr>
              <a:t>　　</a:t>
            </a:r>
            <a:r>
              <a:rPr lang="en-US" altLang="zh-CN" sz="1700" b="1">
                <a:latin typeface="宋体" pitchFamily="2" charset="-122"/>
              </a:rPr>
              <a:t>(</a:t>
            </a:r>
            <a:r>
              <a:rPr lang="zh-CN" altLang="en-US" sz="1700" b="1">
                <a:latin typeface="宋体" pitchFamily="2" charset="-122"/>
              </a:rPr>
              <a:t>选填“左”或“右”</a:t>
            </a:r>
            <a:r>
              <a:rPr lang="en-US" altLang="zh-CN" sz="1700" b="1">
                <a:latin typeface="宋体" pitchFamily="2" charset="-122"/>
              </a:rPr>
              <a:t>)</a:t>
            </a:r>
            <a:r>
              <a:rPr lang="zh-CN" altLang="en-US" sz="1700" b="1">
                <a:latin typeface="宋体" pitchFamily="2" charset="-122"/>
              </a:rPr>
              <a:t>侧凸出</a:t>
            </a:r>
            <a:r>
              <a:rPr lang="en-US" altLang="zh-CN" sz="1700" b="1">
                <a:latin typeface="宋体" pitchFamily="2" charset="-122"/>
              </a:rPr>
              <a:t>,</a:t>
            </a:r>
            <a:r>
              <a:rPr lang="zh-CN" altLang="en-US" sz="1700" b="1">
                <a:latin typeface="宋体" pitchFamily="2" charset="-122"/>
              </a:rPr>
              <a:t>说明液体压强与</a:t>
            </a:r>
            <a:r>
              <a:rPr lang="zh-CN" altLang="en-US" sz="1700" b="1" u="sng">
                <a:latin typeface="宋体" pitchFamily="2" charset="-122"/>
              </a:rPr>
              <a:t>　        　</a:t>
            </a:r>
            <a:r>
              <a:rPr lang="zh-CN" altLang="en-US" sz="1700" b="1">
                <a:latin typeface="宋体" pitchFamily="2" charset="-122"/>
              </a:rPr>
              <a:t>有关</a:t>
            </a:r>
            <a:r>
              <a:rPr lang="en-US" altLang="zh-CN" sz="1700" b="1">
                <a:latin typeface="宋体" pitchFamily="2" charset="-122"/>
              </a:rPr>
              <a:t>. </a:t>
            </a:r>
          </a:p>
        </p:txBody>
      </p:sp>
      <p:sp>
        <p:nvSpPr>
          <p:cNvPr id="19459" name="矩形 19458"/>
          <p:cNvSpPr>
            <a:spLocks noChangeArrowheads="1"/>
          </p:cNvSpPr>
          <p:nvPr/>
        </p:nvSpPr>
        <p:spPr bwMode="auto">
          <a:xfrm>
            <a:off x="5229478" y="4416624"/>
            <a:ext cx="720725"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en-US" sz="1700" b="1" dirty="0">
                <a:solidFill>
                  <a:srgbClr val="FF0000"/>
                </a:solidFill>
                <a:latin typeface="黑体" pitchFamily="49" charset="-122"/>
                <a:ea typeface="黑体" pitchFamily="49" charset="-122"/>
              </a:rPr>
              <a:t>形状</a:t>
            </a:r>
            <a:endParaRPr lang="en-US" altLang="zh-CN" sz="1700" b="1" dirty="0">
              <a:solidFill>
                <a:srgbClr val="FF0000"/>
              </a:solidFill>
              <a:latin typeface="黑体" pitchFamily="49" charset="-122"/>
              <a:ea typeface="黑体" pitchFamily="49" charset="-122"/>
            </a:endParaRPr>
          </a:p>
        </p:txBody>
      </p:sp>
      <p:sp>
        <p:nvSpPr>
          <p:cNvPr id="19460" name="矩形 19459"/>
          <p:cNvSpPr>
            <a:spLocks noChangeArrowheads="1"/>
          </p:cNvSpPr>
          <p:nvPr/>
        </p:nvSpPr>
        <p:spPr bwMode="auto">
          <a:xfrm>
            <a:off x="955818" y="5317151"/>
            <a:ext cx="720725"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a:solidFill>
                  <a:srgbClr val="FF0000"/>
                </a:solidFill>
                <a:latin typeface="黑体" pitchFamily="49" charset="-122"/>
                <a:ea typeface="黑体" pitchFamily="49" charset="-122"/>
              </a:rPr>
              <a:t>左</a:t>
            </a:r>
            <a:endParaRPr lang="en-US" altLang="zh-CN" sz="1700" b="1">
              <a:solidFill>
                <a:srgbClr val="FF0000"/>
              </a:solidFill>
              <a:latin typeface="黑体" pitchFamily="49" charset="-122"/>
              <a:ea typeface="黑体" pitchFamily="49" charset="-122"/>
            </a:endParaRPr>
          </a:p>
        </p:txBody>
      </p:sp>
      <p:sp>
        <p:nvSpPr>
          <p:cNvPr id="19461" name="矩形 19460"/>
          <p:cNvSpPr>
            <a:spLocks noChangeArrowheads="1"/>
          </p:cNvSpPr>
          <p:nvPr/>
        </p:nvSpPr>
        <p:spPr bwMode="auto">
          <a:xfrm>
            <a:off x="5879583" y="5115501"/>
            <a:ext cx="1951037"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dirty="0">
                <a:solidFill>
                  <a:srgbClr val="FF0000"/>
                </a:solidFill>
                <a:latin typeface="黑体" pitchFamily="49" charset="-122"/>
                <a:ea typeface="黑体" pitchFamily="49" charset="-122"/>
              </a:rPr>
              <a:t>液体深度</a:t>
            </a:r>
            <a:endParaRPr lang="en-US" altLang="zh-CN" sz="1700" b="1" dirty="0">
              <a:solidFill>
                <a:srgbClr val="FF0000"/>
              </a:solidFill>
              <a:latin typeface="黑体" pitchFamily="49" charset="-122"/>
              <a:ea typeface="黑体" pitchFamily="49" charset="-122"/>
            </a:endParaRPr>
          </a:p>
        </p:txBody>
      </p:sp>
      <p:sp>
        <p:nvSpPr>
          <p:cNvPr id="19462" name="矩形 19461"/>
          <p:cNvSpPr>
            <a:spLocks noChangeArrowheads="1"/>
          </p:cNvSpPr>
          <p:nvPr/>
        </p:nvSpPr>
        <p:spPr bwMode="auto">
          <a:xfrm>
            <a:off x="7358958" y="5414559"/>
            <a:ext cx="693738"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dirty="0">
                <a:solidFill>
                  <a:srgbClr val="FF0000"/>
                </a:solidFill>
                <a:latin typeface="黑体" pitchFamily="49" charset="-122"/>
                <a:ea typeface="黑体" pitchFamily="49" charset="-122"/>
              </a:rPr>
              <a:t>左</a:t>
            </a:r>
            <a:endParaRPr lang="en-US" altLang="zh-CN" sz="1700" b="1" dirty="0">
              <a:solidFill>
                <a:srgbClr val="FF0000"/>
              </a:solidFill>
              <a:latin typeface="黑体" pitchFamily="49" charset="-122"/>
              <a:ea typeface="黑体" pitchFamily="49" charset="-122"/>
            </a:endParaRPr>
          </a:p>
        </p:txBody>
      </p:sp>
      <p:sp>
        <p:nvSpPr>
          <p:cNvPr id="19463" name="矩形 19462"/>
          <p:cNvSpPr>
            <a:spLocks noChangeArrowheads="1"/>
          </p:cNvSpPr>
          <p:nvPr/>
        </p:nvSpPr>
        <p:spPr bwMode="auto">
          <a:xfrm>
            <a:off x="4284380" y="5692681"/>
            <a:ext cx="1789112" cy="428872"/>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zh-CN" altLang="zh-CN" sz="1700" b="1">
                <a:solidFill>
                  <a:srgbClr val="FF0000"/>
                </a:solidFill>
                <a:latin typeface="黑体" pitchFamily="49" charset="-122"/>
                <a:ea typeface="黑体" pitchFamily="49" charset="-122"/>
              </a:rPr>
              <a:t>液体密度</a:t>
            </a:r>
            <a:endParaRPr lang="en-US" altLang="zh-CN" sz="1700" b="1">
              <a:solidFill>
                <a:srgbClr val="FF0000"/>
              </a:solidFill>
              <a:latin typeface="黑体" pitchFamily="49" charset="-122"/>
              <a:ea typeface="黑体" pitchFamily="49" charset="-122"/>
            </a:endParaRPr>
          </a:p>
        </p:txBody>
      </p:sp>
      <p:sp>
        <p:nvSpPr>
          <p:cNvPr id="8" name="文本框 18437"/>
          <p:cNvSpPr txBox="1">
            <a:spLocks noChangeArrowheads="1"/>
          </p:cNvSpPr>
          <p:nvPr/>
        </p:nvSpPr>
        <p:spPr bwMode="auto">
          <a:xfrm>
            <a:off x="450928" y="1736987"/>
            <a:ext cx="8539163" cy="768965"/>
          </a:xfrm>
          <a:prstGeom prst="rect">
            <a:avLst/>
          </a:prstGeom>
          <a:noFill/>
          <a:ln w="9525">
            <a:noFill/>
            <a:miter lim="800000"/>
            <a:headEnd/>
            <a:tailEnd/>
          </a:ln>
        </p:spPr>
        <p:txBody>
          <a:bodyPr lIns="87920" tIns="43960" rIns="87920" bIns="43960">
            <a:spAutoFit/>
          </a:bodyPr>
          <a:lstStyle/>
          <a:p>
            <a:pPr defTabSz="879475">
              <a:lnSpc>
                <a:spcPct val="130000"/>
              </a:lnSpc>
              <a:buFontTx/>
              <a:buNone/>
            </a:pPr>
            <a:r>
              <a:rPr lang="en-US" altLang="zh-CN" sz="1700" b="1">
                <a:latin typeface="宋体" pitchFamily="2" charset="-122"/>
              </a:rPr>
              <a:t>12</a:t>
            </a:r>
            <a:r>
              <a:rPr lang="en-US" altLang="zh-CN" sz="1700" b="1">
                <a:latin typeface="黑体" pitchFamily="49" charset="-122"/>
                <a:ea typeface="黑体" pitchFamily="49" charset="-122"/>
              </a:rPr>
              <a:t>.(</a:t>
            </a:r>
            <a:r>
              <a:rPr lang="zh-CN" altLang="en-US" sz="1700" b="1">
                <a:latin typeface="黑体" pitchFamily="49" charset="-122"/>
                <a:ea typeface="黑体" pitchFamily="49" charset="-122"/>
              </a:rPr>
              <a:t>拓展探究题</a:t>
            </a:r>
            <a:r>
              <a:rPr lang="en-US" altLang="zh-CN" sz="1700" b="1">
                <a:latin typeface="黑体" pitchFamily="49" charset="-122"/>
                <a:ea typeface="黑体" pitchFamily="49" charset="-122"/>
              </a:rPr>
              <a:t>)</a:t>
            </a:r>
            <a:r>
              <a:rPr lang="zh-CN" altLang="en-US" sz="1700" b="1">
                <a:latin typeface="宋体" pitchFamily="2" charset="-122"/>
              </a:rPr>
              <a:t>为了验证液体压强的特点</a:t>
            </a:r>
            <a:r>
              <a:rPr lang="en-US" altLang="zh-CN" sz="1700" b="1">
                <a:latin typeface="宋体" pitchFamily="2" charset="-122"/>
              </a:rPr>
              <a:t>,</a:t>
            </a:r>
            <a:r>
              <a:rPr lang="zh-CN" altLang="en-US" sz="1700" b="1">
                <a:latin typeface="宋体" pitchFamily="2" charset="-122"/>
              </a:rPr>
              <a:t>某实验小组设计了如图装置</a:t>
            </a:r>
            <a:r>
              <a:rPr lang="en-US" altLang="zh-CN" sz="1700" b="1">
                <a:latin typeface="宋体" pitchFamily="2" charset="-122"/>
              </a:rPr>
              <a:t>,</a:t>
            </a:r>
            <a:r>
              <a:rPr lang="zh-CN" altLang="en-US" sz="1700" b="1">
                <a:latin typeface="宋体" pitchFamily="2" charset="-122"/>
              </a:rPr>
              <a:t>容器中间用隔板分成左右两部分</a:t>
            </a:r>
            <a:r>
              <a:rPr lang="en-US" altLang="zh-CN" sz="1700" b="1">
                <a:latin typeface="宋体" pitchFamily="2" charset="-122"/>
              </a:rPr>
              <a:t>,</a:t>
            </a:r>
            <a:r>
              <a:rPr lang="zh-CN" altLang="en-US" sz="1700" b="1">
                <a:latin typeface="宋体" pitchFamily="2" charset="-122"/>
              </a:rPr>
              <a:t>隔板下部有一圆孔用橡皮膜封闭</a:t>
            </a:r>
            <a:r>
              <a:rPr lang="en-US" altLang="zh-CN" sz="1700" b="1">
                <a:latin typeface="宋体" pitchFamily="2" charset="-122"/>
              </a:rPr>
              <a:t>.</a:t>
            </a:r>
          </a:p>
        </p:txBody>
      </p:sp>
      <p:pic>
        <p:nvPicPr>
          <p:cNvPr id="9" name="T16XTBLA8XHKWL28.eps"/>
          <p:cNvPicPr>
            <a:picLocks noChangeAspect="1" noChangeArrowheads="1"/>
          </p:cNvPicPr>
          <p:nvPr/>
        </p:nvPicPr>
        <p:blipFill>
          <a:blip r:embed="rId2" cstate="print"/>
          <a:srcRect/>
          <a:stretch>
            <a:fillRect/>
          </a:stretch>
        </p:blipFill>
        <p:spPr bwMode="auto">
          <a:xfrm>
            <a:off x="3430665" y="2888453"/>
            <a:ext cx="1414462" cy="1312333"/>
          </a:xfrm>
          <a:prstGeom prst="rect">
            <a:avLst/>
          </a:prstGeom>
          <a:noFill/>
          <a:ln w="9525">
            <a:noFill/>
            <a:miter lim="800000"/>
            <a:headEnd/>
            <a:tailEnd/>
          </a:ln>
        </p:spPr>
      </p:pic>
      <p:grpSp>
        <p:nvGrpSpPr>
          <p:cNvPr id="10" name="组合 9"/>
          <p:cNvGrpSpPr/>
          <p:nvPr/>
        </p:nvGrpSpPr>
        <p:grpSpPr>
          <a:xfrm>
            <a:off x="161086" y="192010"/>
            <a:ext cx="6197183" cy="1075374"/>
            <a:chOff x="3129129" y="1121776"/>
            <a:chExt cx="5933741" cy="1171624"/>
          </a:xfrm>
        </p:grpSpPr>
        <p:sp>
          <p:nvSpPr>
            <p:cNvPr id="11" name="圆角矩形 10"/>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12" name="圆角矩形 11"/>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13" name="组合 12"/>
          <p:cNvGrpSpPr/>
          <p:nvPr/>
        </p:nvGrpSpPr>
        <p:grpSpPr>
          <a:xfrm>
            <a:off x="1546671" y="513534"/>
            <a:ext cx="4364608" cy="523220"/>
            <a:chOff x="3612115" y="1679761"/>
            <a:chExt cx="2544427" cy="534546"/>
          </a:xfrm>
        </p:grpSpPr>
        <p:sp>
          <p:nvSpPr>
            <p:cNvPr id="14"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能力提升</a:t>
              </a:r>
              <a:endParaRPr lang="zh-CN" altLang="en-US" sz="2800" b="1" dirty="0">
                <a:latin typeface="微软雅黑" panose="020B0503020204020204" pitchFamily="34" charset="-122"/>
                <a:ea typeface="微软雅黑" panose="020B0503020204020204" pitchFamily="34" charset="-122"/>
              </a:endParaRPr>
            </a:p>
          </p:txBody>
        </p:sp>
        <p:grpSp>
          <p:nvGrpSpPr>
            <p:cNvPr id="15"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1+#ppt_w/2"/>
                                          </p:val>
                                        </p:tav>
                                        <p:tav tm="100000">
                                          <p:val>
                                            <p:strVal val="#ppt_x"/>
                                          </p:val>
                                        </p:tav>
                                      </p:tavLst>
                                    </p:anim>
                                    <p:anim calcmode="lin" valueType="num">
                                      <p:cBhvr additive="base">
                                        <p:cTn id="8" dur="500" fill="hold"/>
                                        <p:tgtEl>
                                          <p:spTgt spid="1945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additive="base">
                                        <p:cTn id="13" dur="500" fill="hold"/>
                                        <p:tgtEl>
                                          <p:spTgt spid="19460"/>
                                        </p:tgtEl>
                                        <p:attrNameLst>
                                          <p:attrName>ppt_x</p:attrName>
                                        </p:attrNameLst>
                                      </p:cBhvr>
                                      <p:tavLst>
                                        <p:tav tm="0">
                                          <p:val>
                                            <p:strVal val="1+#ppt_w/2"/>
                                          </p:val>
                                        </p:tav>
                                        <p:tav tm="100000">
                                          <p:val>
                                            <p:strVal val="#ppt_x"/>
                                          </p:val>
                                        </p:tav>
                                      </p:tavLst>
                                    </p:anim>
                                    <p:anim calcmode="lin" valueType="num">
                                      <p:cBhvr additive="base">
                                        <p:cTn id="14" dur="500" fill="hold"/>
                                        <p:tgtEl>
                                          <p:spTgt spid="1946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9461"/>
                                        </p:tgtEl>
                                        <p:attrNameLst>
                                          <p:attrName>style.visibility</p:attrName>
                                        </p:attrNameLst>
                                      </p:cBhvr>
                                      <p:to>
                                        <p:strVal val="visible"/>
                                      </p:to>
                                    </p:set>
                                    <p:anim calcmode="lin" valueType="num">
                                      <p:cBhvr additive="base">
                                        <p:cTn id="19" dur="500" fill="hold"/>
                                        <p:tgtEl>
                                          <p:spTgt spid="19461"/>
                                        </p:tgtEl>
                                        <p:attrNameLst>
                                          <p:attrName>ppt_x</p:attrName>
                                        </p:attrNameLst>
                                      </p:cBhvr>
                                      <p:tavLst>
                                        <p:tav tm="0">
                                          <p:val>
                                            <p:strVal val="1+#ppt_w/2"/>
                                          </p:val>
                                        </p:tav>
                                        <p:tav tm="100000">
                                          <p:val>
                                            <p:strVal val="#ppt_x"/>
                                          </p:val>
                                        </p:tav>
                                      </p:tavLst>
                                    </p:anim>
                                    <p:anim calcmode="lin" valueType="num">
                                      <p:cBhvr additive="base">
                                        <p:cTn id="20" dur="500" fill="hold"/>
                                        <p:tgtEl>
                                          <p:spTgt spid="1946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grpId="0" nodeType="clickEffect">
                                  <p:stCondLst>
                                    <p:cond delay="0"/>
                                  </p:stCondLst>
                                  <p:childTnLst>
                                    <p:set>
                                      <p:cBhvr>
                                        <p:cTn id="24" dur="1" fill="hold">
                                          <p:stCondLst>
                                            <p:cond delay="0"/>
                                          </p:stCondLst>
                                        </p:cTn>
                                        <p:tgtEl>
                                          <p:spTgt spid="19462"/>
                                        </p:tgtEl>
                                        <p:attrNameLst>
                                          <p:attrName>style.visibility</p:attrName>
                                        </p:attrNameLst>
                                      </p:cBhvr>
                                      <p:to>
                                        <p:strVal val="visible"/>
                                      </p:to>
                                    </p:set>
                                    <p:anim calcmode="lin" valueType="num">
                                      <p:cBhvr additive="base">
                                        <p:cTn id="25" dur="500" fill="hold"/>
                                        <p:tgtEl>
                                          <p:spTgt spid="19462"/>
                                        </p:tgtEl>
                                        <p:attrNameLst>
                                          <p:attrName>ppt_x</p:attrName>
                                        </p:attrNameLst>
                                      </p:cBhvr>
                                      <p:tavLst>
                                        <p:tav tm="0">
                                          <p:val>
                                            <p:strVal val="1+#ppt_w/2"/>
                                          </p:val>
                                        </p:tav>
                                        <p:tav tm="100000">
                                          <p:val>
                                            <p:strVal val="#ppt_x"/>
                                          </p:val>
                                        </p:tav>
                                      </p:tavLst>
                                    </p:anim>
                                    <p:anim calcmode="lin" valueType="num">
                                      <p:cBhvr additive="base">
                                        <p:cTn id="26" dur="500" fill="hold"/>
                                        <p:tgtEl>
                                          <p:spTgt spid="1946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p:stCondLst>
                                    <p:cond delay="0"/>
                                  </p:stCondLst>
                                  <p:childTnLst>
                                    <p:set>
                                      <p:cBhvr>
                                        <p:cTn id="30" dur="1" fill="hold">
                                          <p:stCondLst>
                                            <p:cond delay="0"/>
                                          </p:stCondLst>
                                        </p:cTn>
                                        <p:tgtEl>
                                          <p:spTgt spid="19463"/>
                                        </p:tgtEl>
                                        <p:attrNameLst>
                                          <p:attrName>style.visibility</p:attrName>
                                        </p:attrNameLst>
                                      </p:cBhvr>
                                      <p:to>
                                        <p:strVal val="visible"/>
                                      </p:to>
                                    </p:set>
                                    <p:anim calcmode="lin" valueType="num">
                                      <p:cBhvr additive="base">
                                        <p:cTn id="31" dur="500" fill="hold"/>
                                        <p:tgtEl>
                                          <p:spTgt spid="19463"/>
                                        </p:tgtEl>
                                        <p:attrNameLst>
                                          <p:attrName>ppt_x</p:attrName>
                                        </p:attrNameLst>
                                      </p:cBhvr>
                                      <p:tavLst>
                                        <p:tav tm="0">
                                          <p:val>
                                            <p:strVal val="1+#ppt_w/2"/>
                                          </p:val>
                                        </p:tav>
                                        <p:tav tm="100000">
                                          <p:val>
                                            <p:strVal val="#ppt_x"/>
                                          </p:val>
                                        </p:tav>
                                      </p:tavLst>
                                    </p:anim>
                                    <p:anim calcmode="lin" valueType="num">
                                      <p:cBhvr additive="base">
                                        <p:cTn id="32" dur="500" fill="hold"/>
                                        <p:tgtEl>
                                          <p:spTgt spid="19463"/>
                                        </p:tgtEl>
                                        <p:attrNameLst>
                                          <p:attrName>ppt_y</p:attrName>
                                        </p:attrNameLst>
                                      </p:cBhvr>
                                      <p:tavLst>
                                        <p:tav tm="0">
                                          <p:val>
                                            <p:strVal val="0-#ppt_h/2"/>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16" presetClass="entr" presetSubtype="21"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0"/>
      <p:bldP spid="19461" grpId="0"/>
      <p:bldP spid="19462" grpId="0"/>
      <p:bldP spid="194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6340175" y="4372200"/>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61" name="Flowchart: Decision 78"/>
          <p:cNvSpPr/>
          <p:nvPr/>
        </p:nvSpPr>
        <p:spPr>
          <a:xfrm>
            <a:off x="1844936" y="1575034"/>
            <a:ext cx="1375279" cy="1619300"/>
          </a:xfrm>
          <a:prstGeom prst="flowChartDecision">
            <a:avLst/>
          </a:prstGeom>
          <a:solidFill>
            <a:srgbClr val="01ACBE"/>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6" y="1855407"/>
            <a:ext cx="1375279" cy="1553332"/>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4" y="1575033"/>
            <a:ext cx="1375279" cy="1619301"/>
          </a:xfrm>
          <a:prstGeom prst="flowChartDecision">
            <a:avLst/>
          </a:prstGeom>
          <a:solidFill>
            <a:srgbClr val="E8707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4" y="1855406"/>
            <a:ext cx="1375279" cy="1553333"/>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6" y="1575033"/>
            <a:ext cx="1375279" cy="1619301"/>
          </a:xfrm>
          <a:prstGeom prst="flowChartDecision">
            <a:avLst/>
          </a:prstGeom>
          <a:solidFill>
            <a:srgbClr val="663A77"/>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6" y="1855406"/>
            <a:ext cx="1375279" cy="1553333"/>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5" y="1575033"/>
            <a:ext cx="1375279" cy="1619301"/>
          </a:xfrm>
          <a:prstGeom prst="flowChartDecision">
            <a:avLst/>
          </a:prstGeom>
          <a:solidFill>
            <a:srgbClr val="FFB85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5" y="1855406"/>
            <a:ext cx="1375279" cy="1553333"/>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021408" y="1937887"/>
            <a:ext cx="1031051" cy="1107996"/>
          </a:xfrm>
          <a:prstGeom prst="rect">
            <a:avLst/>
          </a:prstGeom>
          <a:noFill/>
        </p:spPr>
        <p:txBody>
          <a:bodyPr wrap="none" rtlCol="0">
            <a:spAutoFit/>
          </a:bodyPr>
          <a:lstStyle/>
          <a:p>
            <a:r>
              <a:rPr lang="zh-CN" altLang="en-US" sz="6600" dirty="0" smtClean="0">
                <a:solidFill>
                  <a:srgbClr val="01ACBE"/>
                </a:solidFill>
                <a:latin typeface="方正正大黑简体" pitchFamily="2" charset="-122"/>
                <a:ea typeface="方正正大黑简体" pitchFamily="2" charset="-122"/>
              </a:rPr>
              <a:t>感</a:t>
            </a:r>
            <a:endParaRPr lang="zh-CN" altLang="en-US" sz="6600" dirty="0">
              <a:solidFill>
                <a:srgbClr val="01ACBE"/>
              </a:solidFill>
              <a:latin typeface="方正正大黑简体" pitchFamily="2" charset="-122"/>
              <a:ea typeface="方正正大黑简体" pitchFamily="2" charset="-122"/>
            </a:endParaRPr>
          </a:p>
        </p:txBody>
      </p:sp>
      <p:sp>
        <p:nvSpPr>
          <p:cNvPr id="104" name="TextBox 103"/>
          <p:cNvSpPr txBox="1"/>
          <p:nvPr/>
        </p:nvSpPr>
        <p:spPr>
          <a:xfrm>
            <a:off x="3430517" y="2086337"/>
            <a:ext cx="1031051" cy="1107996"/>
          </a:xfrm>
          <a:prstGeom prst="rect">
            <a:avLst/>
          </a:prstGeom>
          <a:noFill/>
        </p:spPr>
        <p:txBody>
          <a:bodyPr wrap="none" rtlCol="0">
            <a:spAutoFit/>
          </a:bodyPr>
          <a:lstStyle/>
          <a:p>
            <a:r>
              <a:rPr lang="zh-CN" altLang="en-US" sz="6600" dirty="0" smtClean="0">
                <a:solidFill>
                  <a:srgbClr val="E87071"/>
                </a:solidFill>
                <a:latin typeface="方正正大黑简体" pitchFamily="2" charset="-122"/>
                <a:ea typeface="方正正大黑简体" pitchFamily="2" charset="-122"/>
              </a:rPr>
              <a:t>谢</a:t>
            </a:r>
            <a:endParaRPr lang="zh-CN" altLang="en-US" sz="6600" dirty="0">
              <a:solidFill>
                <a:srgbClr val="E87071"/>
              </a:solidFill>
              <a:latin typeface="方正正大黑简体" pitchFamily="2" charset="-122"/>
              <a:ea typeface="方正正大黑简体" pitchFamily="2" charset="-122"/>
            </a:endParaRPr>
          </a:p>
        </p:txBody>
      </p:sp>
      <p:sp>
        <p:nvSpPr>
          <p:cNvPr id="105" name="TextBox 104"/>
          <p:cNvSpPr txBox="1"/>
          <p:nvPr/>
        </p:nvSpPr>
        <p:spPr>
          <a:xfrm>
            <a:off x="4910818" y="2076551"/>
            <a:ext cx="1031051" cy="1107996"/>
          </a:xfrm>
          <a:prstGeom prst="rect">
            <a:avLst/>
          </a:prstGeom>
          <a:noFill/>
        </p:spPr>
        <p:txBody>
          <a:bodyPr wrap="none" rtlCol="0">
            <a:spAutoFit/>
          </a:bodyPr>
          <a:lstStyle/>
          <a:p>
            <a:r>
              <a:rPr lang="zh-CN" altLang="en-US" sz="6600" dirty="0" smtClean="0">
                <a:solidFill>
                  <a:srgbClr val="A26CB8"/>
                </a:solidFill>
                <a:latin typeface="方正正大黑简体" pitchFamily="2" charset="-122"/>
                <a:ea typeface="方正正大黑简体" pitchFamily="2" charset="-122"/>
              </a:rPr>
              <a:t>聆</a:t>
            </a:r>
            <a:endParaRPr lang="zh-CN" altLang="en-US" sz="6600" dirty="0">
              <a:solidFill>
                <a:srgbClr val="A26CB8"/>
              </a:solidFill>
              <a:latin typeface="方正正大黑简体" pitchFamily="2" charset="-122"/>
              <a:ea typeface="方正正大黑简体" pitchFamily="2" charset="-122"/>
            </a:endParaRPr>
          </a:p>
        </p:txBody>
      </p:sp>
      <p:sp>
        <p:nvSpPr>
          <p:cNvPr id="106" name="TextBox 105"/>
          <p:cNvSpPr txBox="1"/>
          <p:nvPr/>
        </p:nvSpPr>
        <p:spPr>
          <a:xfrm>
            <a:off x="6260838" y="2076551"/>
            <a:ext cx="1031051" cy="1107996"/>
          </a:xfrm>
          <a:prstGeom prst="rect">
            <a:avLst/>
          </a:prstGeom>
          <a:noFill/>
        </p:spPr>
        <p:txBody>
          <a:bodyPr wrap="none" rtlCol="0">
            <a:spAutoFit/>
          </a:bodyPr>
          <a:lstStyle/>
          <a:p>
            <a:r>
              <a:rPr lang="zh-CN" altLang="en-US" sz="6600" dirty="0">
                <a:solidFill>
                  <a:srgbClr val="FFB850"/>
                </a:solidFill>
                <a:latin typeface="方正正大黑简体" pitchFamily="2" charset="-122"/>
                <a:ea typeface="方正正大黑简体" pitchFamily="2" charset="-122"/>
              </a:rPr>
              <a:t>听</a:t>
            </a:r>
          </a:p>
        </p:txBody>
      </p:sp>
      <p:sp>
        <p:nvSpPr>
          <p:cNvPr id="25" name="圆角矩形 24"/>
          <p:cNvSpPr/>
          <p:nvPr/>
        </p:nvSpPr>
        <p:spPr>
          <a:xfrm>
            <a:off x="1852114" y="4197085"/>
            <a:ext cx="5439775" cy="672075"/>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3847635" y="4280543"/>
            <a:ext cx="1393330" cy="523220"/>
          </a:xfrm>
          <a:prstGeom prst="rect">
            <a:avLst/>
          </a:prstGeom>
          <a:noFill/>
        </p:spPr>
        <p:txBody>
          <a:bodyPr wrap="none" rtlCol="0">
            <a:spAutoFit/>
          </a:bodyPr>
          <a:lstStyle/>
          <a:p>
            <a:pPr algn="ctr"/>
            <a:r>
              <a:rPr lang="en-US" altLang="zh-CN" sz="2800" dirty="0" smtClean="0">
                <a:solidFill>
                  <a:schemeClr val="tx1">
                    <a:lumMod val="65000"/>
                    <a:lumOff val="35000"/>
                  </a:schemeClr>
                </a:solidFill>
                <a:latin typeface="微软雅黑" pitchFamily="34" charset="-122"/>
                <a:ea typeface="微软雅黑" pitchFamily="34" charset="-122"/>
              </a:rPr>
              <a:t>Thanks</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1" y="4159074"/>
            <a:ext cx="720079" cy="76615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cstate="print"/>
          <a:srcRect/>
          <a:stretch>
            <a:fillRect/>
          </a:stretch>
        </p:blipFill>
        <p:spPr bwMode="auto">
          <a:xfrm flipH="1">
            <a:off x="1572529" y="4293096"/>
            <a:ext cx="2959860" cy="3835091"/>
          </a:xfrm>
          <a:prstGeom prst="rect">
            <a:avLst/>
          </a:prstGeom>
          <a:noFill/>
        </p:spPr>
      </p:pic>
    </p:spTree>
    <p:extLst>
      <p:ext uri="{BB962C8B-B14F-4D97-AF65-F5344CB8AC3E}">
        <p14:creationId xmlns:p14="http://schemas.microsoft.com/office/powerpoint/2010/main" xmlns="" val="868818136"/>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3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par>
                                <p:cTn id="85" presetID="42" presetClass="exit" presetSubtype="0" fill="hold" nodeType="withEffect">
                                  <p:stCondLst>
                                    <p:cond delay="0"/>
                                  </p:stCondLst>
                                  <p:childTnLst>
                                    <p:animEffect transition="out" filter="fade">
                                      <p:cBhvr>
                                        <p:cTn id="86" dur="1000"/>
                                        <p:tgtEl>
                                          <p:spTgt spid="39"/>
                                        </p:tgtEl>
                                      </p:cBhvr>
                                    </p:animEffect>
                                    <p:anim calcmode="lin" valueType="num">
                                      <p:cBhvr>
                                        <p:cTn id="87" dur="1000"/>
                                        <p:tgtEl>
                                          <p:spTgt spid="39"/>
                                        </p:tgtEl>
                                        <p:attrNameLst>
                                          <p:attrName>ppt_x</p:attrName>
                                        </p:attrNameLst>
                                      </p:cBhvr>
                                      <p:tavLst>
                                        <p:tav tm="0">
                                          <p:val>
                                            <p:strVal val="ppt_x"/>
                                          </p:val>
                                        </p:tav>
                                        <p:tav tm="100000">
                                          <p:val>
                                            <p:strVal val="ppt_x"/>
                                          </p:val>
                                        </p:tav>
                                      </p:tavLst>
                                    </p:anim>
                                    <p:anim calcmode="lin" valueType="num">
                                      <p:cBhvr>
                                        <p:cTn id="88" dur="1000"/>
                                        <p:tgtEl>
                                          <p:spTgt spid="39"/>
                                        </p:tgtEl>
                                        <p:attrNameLst>
                                          <p:attrName>ppt_y</p:attrName>
                                        </p:attrNameLst>
                                      </p:cBhvr>
                                      <p:tavLst>
                                        <p:tav tm="0">
                                          <p:val>
                                            <p:strVal val="ppt_y"/>
                                          </p:val>
                                        </p:tav>
                                        <p:tav tm="100000">
                                          <p:val>
                                            <p:strVal val="ppt_y+.1"/>
                                          </p:val>
                                        </p:tav>
                                      </p:tavLst>
                                    </p:anim>
                                    <p:set>
                                      <p:cBhvr>
                                        <p:cTn id="89" dur="1" fill="hold">
                                          <p:stCondLst>
                                            <p:cond delay="9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5" grpId="0" animBg="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67360" y="5013325"/>
            <a:ext cx="8422005" cy="701040"/>
          </a:xfrm>
          <a:prstGeom prst="rect">
            <a:avLst/>
          </a:prstGeom>
          <a:noFill/>
        </p:spPr>
        <p:txBody>
          <a:bodyPr wrap="square" rtlCol="0" anchor="t">
            <a:spAutoFit/>
          </a:bodyPr>
          <a:lstStyle/>
          <a:p>
            <a:r>
              <a:rPr lang="zh-CN" altLang="en-US" sz="4000">
                <a:latin typeface="楷体" panose="02010609060101010101" charset="-122"/>
                <a:ea typeface="楷体" panose="02010609060101010101" charset="-122"/>
              </a:rPr>
              <a:t>液体对容器的底部和侧壁都有压强</a:t>
            </a:r>
          </a:p>
        </p:txBody>
      </p:sp>
      <p:pic>
        <p:nvPicPr>
          <p:cNvPr id="2" name="液体对底部压强.avi">
            <a:hlinkClick r:id="" action="ppaction://media"/>
          </p:cNvPr>
          <p:cNvPicPr/>
          <p:nvPr>
            <a:videoFile r:link="rId1"/>
            <p:extLst>
              <p:ext uri="{DAA4B4D4-6D71-4841-9C94-3DE7FCFB9230}">
                <p14:media xmlns="" xmlns:p14="http://schemas.microsoft.com/office/powerpoint/2010/main" r:link="rId4"/>
              </p:ext>
            </p:extLst>
          </p:nvPr>
        </p:nvPicPr>
        <p:blipFill>
          <a:blip r:embed="rId5" cstate="print"/>
          <a:stretch>
            <a:fillRect/>
          </a:stretch>
        </p:blipFill>
        <p:spPr>
          <a:xfrm>
            <a:off x="441545" y="1993007"/>
            <a:ext cx="4182745" cy="2830830"/>
          </a:xfrm>
          <a:prstGeom prst="ellipse">
            <a:avLst/>
          </a:prstGeom>
          <a:effectLst>
            <a:outerShdw blurRad="76200" dir="13500000" sy="23000" kx="1200000" algn="br" rotWithShape="0">
              <a:prstClr val="black">
                <a:alpha val="20000"/>
              </a:prstClr>
            </a:outerShdw>
            <a:softEdge rad="31750"/>
          </a:effectLst>
        </p:spPr>
      </p:pic>
      <p:pic>
        <p:nvPicPr>
          <p:cNvPr id="3" name="液体对侧壁压强.avi">
            <a:hlinkClick r:id="" action="ppaction://media"/>
          </p:cNvPr>
          <p:cNvPicPr/>
          <p:nvPr>
            <a:videoFile r:link="rId2"/>
            <p:extLst>
              <p:ext uri="{DAA4B4D4-6D71-4841-9C94-3DE7FCFB9230}">
                <p14:media xmlns="" xmlns:p14="http://schemas.microsoft.com/office/powerpoint/2010/main" r:link="rId6"/>
              </p:ext>
            </p:extLst>
          </p:nvPr>
        </p:nvPicPr>
        <p:blipFill>
          <a:blip r:embed="rId7" cstate="print"/>
          <a:stretch>
            <a:fillRect/>
          </a:stretch>
        </p:blipFill>
        <p:spPr>
          <a:xfrm>
            <a:off x="4707091" y="1965846"/>
            <a:ext cx="4168140" cy="2860675"/>
          </a:xfrm>
          <a:prstGeom prst="ellipse">
            <a:avLst/>
          </a:prstGeom>
          <a:effectLst>
            <a:outerShdw blurRad="76200" dir="13500000" sy="23000" kx="1200000" algn="br" rotWithShape="0">
              <a:prstClr val="black">
                <a:alpha val="20000"/>
              </a:prstClr>
            </a:outerShdw>
            <a:softEdge rad="31750"/>
          </a:effectLst>
        </p:spPr>
      </p:pic>
      <p:grpSp>
        <p:nvGrpSpPr>
          <p:cNvPr id="5" name="组合 4"/>
          <p:cNvGrpSpPr/>
          <p:nvPr/>
        </p:nvGrpSpPr>
        <p:grpSpPr>
          <a:xfrm>
            <a:off x="161086" y="192010"/>
            <a:ext cx="6197183" cy="1075374"/>
            <a:chOff x="3129129" y="1121776"/>
            <a:chExt cx="5933741" cy="1171624"/>
          </a:xfrm>
        </p:grpSpPr>
        <p:sp>
          <p:nvSpPr>
            <p:cNvPr id="6" name="圆角矩形 5"/>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7" name="圆角矩形 6"/>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8" name="组合 7"/>
          <p:cNvGrpSpPr/>
          <p:nvPr/>
        </p:nvGrpSpPr>
        <p:grpSpPr>
          <a:xfrm>
            <a:off x="1546671" y="513534"/>
            <a:ext cx="4364608" cy="422975"/>
            <a:chOff x="3612115" y="1679761"/>
            <a:chExt cx="2544427" cy="432131"/>
          </a:xfrm>
        </p:grpSpPr>
        <p:sp>
          <p:nvSpPr>
            <p:cNvPr id="9" name="文本框 90"/>
            <p:cNvSpPr txBox="1"/>
            <p:nvPr/>
          </p:nvSpPr>
          <p:spPr>
            <a:xfrm>
              <a:off x="3612115" y="1679761"/>
              <a:ext cx="2207596" cy="408771"/>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探究</a:t>
              </a:r>
              <a:r>
                <a:rPr lang="zh-CN" altLang="en-US" sz="2000" b="1" dirty="0" smtClean="0">
                  <a:latin typeface="微软雅黑" panose="020B0503020204020204" pitchFamily="34" charset="-122"/>
                  <a:ea typeface="微软雅黑" panose="020B0503020204020204" pitchFamily="34" charset="-122"/>
                </a:rPr>
                <a:t>液体对容器侧壁和底部压强</a:t>
              </a:r>
              <a:endParaRPr lang="zh-CN" altLang="en-US" sz="2000" b="1" dirty="0">
                <a:latin typeface="微软雅黑" panose="020B0503020204020204" pitchFamily="34" charset="-122"/>
                <a:ea typeface="微软雅黑" panose="020B0503020204020204" pitchFamily="34" charset="-122"/>
              </a:endParaRPr>
            </a:p>
          </p:txBody>
        </p:sp>
        <p:grpSp>
          <p:nvGrpSpPr>
            <p:cNvPr id="10"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7" name="组合 16"/>
          <p:cNvGrpSpPr/>
          <p:nvPr/>
        </p:nvGrpSpPr>
        <p:grpSpPr>
          <a:xfrm>
            <a:off x="119588" y="197985"/>
            <a:ext cx="1445974" cy="1449190"/>
            <a:chOff x="3150395" y="933507"/>
            <a:chExt cx="1559927" cy="1839452"/>
          </a:xfrm>
        </p:grpSpPr>
        <p:grpSp>
          <p:nvGrpSpPr>
            <p:cNvPr id="18" name="组合 81"/>
            <p:cNvGrpSpPr/>
            <p:nvPr/>
          </p:nvGrpSpPr>
          <p:grpSpPr>
            <a:xfrm>
              <a:off x="3150395" y="933507"/>
              <a:ext cx="1559927" cy="1839452"/>
              <a:chOff x="3222820" y="1148080"/>
              <a:chExt cx="1484216" cy="1750177"/>
            </a:xfrm>
          </p:grpSpPr>
          <p:grpSp>
            <p:nvGrpSpPr>
              <p:cNvPr id="22" name="组合 85"/>
              <p:cNvGrpSpPr/>
              <p:nvPr/>
            </p:nvGrpSpPr>
            <p:grpSpPr>
              <a:xfrm>
                <a:off x="3420363" y="1295115"/>
                <a:ext cx="1286673" cy="1603142"/>
                <a:chOff x="7380501" y="2927402"/>
                <a:chExt cx="2311887" cy="2880512"/>
              </a:xfrm>
            </p:grpSpPr>
            <p:sp>
              <p:nvSpPr>
                <p:cNvPr id="24"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椭圆 22"/>
              <p:cNvSpPr/>
              <p:nvPr/>
            </p:nvSpPr>
            <p:spPr>
              <a:xfrm>
                <a:off x="3222820" y="1148080"/>
                <a:ext cx="1284820" cy="1284821"/>
              </a:xfrm>
              <a:prstGeom prst="ellipse">
                <a:avLst/>
              </a:prstGeom>
              <a:solidFill>
                <a:schemeClr val="bg1">
                  <a:alpha val="14000"/>
                </a:schemeClr>
              </a:solidFill>
              <a:ln w="15875">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9" name="组合 82"/>
            <p:cNvGrpSpPr/>
            <p:nvPr/>
          </p:nvGrpSpPr>
          <p:grpSpPr>
            <a:xfrm>
              <a:off x="3437036" y="1269297"/>
              <a:ext cx="775805" cy="849893"/>
              <a:chOff x="1460111" y="2419508"/>
              <a:chExt cx="1032597" cy="1131203"/>
            </a:xfrm>
          </p:grpSpPr>
          <p:sp>
            <p:nvSpPr>
              <p:cNvPr id="20" name="文本框 83"/>
              <p:cNvSpPr txBox="1"/>
              <p:nvPr/>
            </p:nvSpPr>
            <p:spPr>
              <a:xfrm>
                <a:off x="1460111" y="2419508"/>
                <a:ext cx="1030514" cy="883942"/>
              </a:xfrm>
              <a:prstGeom prst="rect">
                <a:avLst/>
              </a:prstGeom>
              <a:noFill/>
            </p:spPr>
            <p:txBody>
              <a:bodyPr wrap="square" rtlCol="0">
                <a:spAutoFit/>
              </a:bodyPr>
              <a:lstStyle/>
              <a:p>
                <a:pPr algn="ctr"/>
                <a:r>
                  <a:rPr lang="en-US" altLang="zh-CN" sz="2800" dirty="0" smtClean="0">
                    <a:latin typeface="Impact" panose="020B0806030902050204" pitchFamily="34" charset="0"/>
                  </a:rPr>
                  <a:t>1</a:t>
                </a:r>
                <a:endParaRPr lang="zh-CN" altLang="en-US" sz="2800" dirty="0">
                  <a:latin typeface="Impact" panose="020B0806030902050204" pitchFamily="34" charset="0"/>
                </a:endParaRPr>
              </a:p>
            </p:txBody>
          </p:sp>
          <p:sp>
            <p:nvSpPr>
              <p:cNvPr id="21" name="文本框 84"/>
              <p:cNvSpPr txBox="1"/>
              <p:nvPr/>
            </p:nvSpPr>
            <p:spPr>
              <a:xfrm>
                <a:off x="1462194" y="3089856"/>
                <a:ext cx="1030514" cy="460855"/>
              </a:xfrm>
              <a:prstGeom prst="rect">
                <a:avLst/>
              </a:prstGeom>
              <a:noFill/>
            </p:spPr>
            <p:txBody>
              <a:bodyPr wrap="square" rtlCol="0">
                <a:spAutoFit/>
              </a:bodyPr>
              <a:lstStyle/>
              <a:p>
                <a:pPr algn="ctr"/>
                <a:r>
                  <a:rPr lang="en-US" altLang="zh-CN" sz="825" dirty="0" smtClean="0">
                    <a:solidFill>
                      <a:srgbClr val="01ACBE"/>
                    </a:solidFill>
                    <a:latin typeface="LiHei Pro" panose="020B0500000000000000" pitchFamily="34" charset="-122"/>
                    <a:ea typeface="LiHei Pro" panose="020B0500000000000000" pitchFamily="34" charset="-122"/>
                  </a:rPr>
                  <a:t>OPTION</a:t>
                </a:r>
                <a:endParaRPr lang="zh-CN" altLang="en-US" sz="825" dirty="0">
                  <a:solidFill>
                    <a:srgbClr val="01ACBE"/>
                  </a:solidFill>
                  <a:latin typeface="LiHei Pro" panose="020B0500000000000000" pitchFamily="34" charset="-122"/>
                  <a:ea typeface="LiHei Pro" panose="020B0500000000000000"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22" fill="hold" display="1">
                  <p:stCondLst>
                    <p:cond delay="indefinite"/>
                  </p:stCondLst>
                  <p:endCondLst>
                    <p:cond evt="onNext" delay="0">
                      <p:tgtEl>
                        <p:sldTgt/>
                      </p:tgtEl>
                    </p:cond>
                    <p:cond evt="onPrev" delay="0">
                      <p:tgtEl>
                        <p:sldTgt/>
                      </p:tgtEl>
                    </p:cond>
                  </p:endCondLst>
                </p:cTn>
                <p:tgtEl>
                  <p:spTgt spid="2"/>
                </p:tgtEl>
              </p:cMediaNode>
            </p:video>
            <p:seq concurrent="1" nextAc="seek">
              <p:cTn id="23" restart="whenNotActive" fill="hold" evtFilter="cancelBubble" nodeType="interactiveSeq">
                <p:stCondLst>
                  <p:cond evt="onClick" delay="0">
                    <p:tgtEl>
                      <p:spTgt spid="2"/>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togglePause">
                                      <p:cBhvr additive="base">
                                        <p:cTn id="27" dur="1" fill="hold"/>
                                        <p:tgtEl>
                                          <p:spTgt spid="2"/>
                                        </p:tgtEl>
                                      </p:cBhvr>
                                    </p:cmd>
                                  </p:childTnLst>
                                </p:cTn>
                              </p:par>
                            </p:childTnLst>
                          </p:cTn>
                        </p:par>
                      </p:childTnLst>
                    </p:cTn>
                  </p:par>
                </p:childTnLst>
              </p:cTn>
              <p:nextCondLst>
                <p:cond evt="onClick" delay="0">
                  <p:tgtEl>
                    <p:spTgt spid="2"/>
                  </p:tgtEl>
                </p:cond>
              </p:nextCondLst>
            </p:seq>
            <p:video>
              <p:cMediaNode>
                <p:cTn id="28" fill="hold" display="1">
                  <p:stCondLst>
                    <p:cond delay="indefinite"/>
                  </p:stCondLst>
                  <p:endCondLst>
                    <p:cond evt="onNext" delay="0">
                      <p:tgtEl>
                        <p:sldTgt/>
                      </p:tgtEl>
                    </p:cond>
                    <p:cond evt="onPrev" delay="0">
                      <p:tgtEl>
                        <p:sldTgt/>
                      </p:tgtEl>
                    </p:cond>
                  </p:endCondLst>
                </p:cTn>
                <p:tgtEl>
                  <p:spTgt spid="3"/>
                </p:tgtEl>
              </p:cMediaNode>
            </p:video>
            <p:seq concurrent="1" nextAc="seek">
              <p:cTn id="29" restart="whenNotActive" fill="hold" evtFilter="cancelBubble" nodeType="interactiveSeq">
                <p:stCondLst>
                  <p:cond evt="onClick" delay="0">
                    <p:tgtEl>
                      <p:spTgt spid="3"/>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togglePause">
                                      <p:cBhvr additive="base">
                                        <p:cTn id="33" dur="1" fill="hold"/>
                                        <p:tgtEl>
                                          <p:spTgt spid="3"/>
                                        </p:tgtEl>
                                      </p:cBhvr>
                                    </p:cmd>
                                  </p:childTnLst>
                                </p:cTn>
                              </p:par>
                            </p:childTnLst>
                          </p:cTn>
                        </p:par>
                      </p:childTnLst>
                    </p:cTn>
                  </p:par>
                </p:childTnLst>
              </p:cTn>
              <p:nextCondLst>
                <p:cond evt="onClick" delay="0">
                  <p:tgtEl>
                    <p:spTgt spid="3"/>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猜想与假设.wmv">
            <a:hlinkClick r:id="" action="ppaction://media"/>
          </p:cNvPr>
          <p:cNvPicPr/>
          <p:nvPr>
            <a:videoFile r:link="rId2"/>
            <p:extLst>
              <p:ext uri="{DAA4B4D4-6D71-4841-9C94-3DE7FCFB9230}">
                <p14:media xmlns="" xmlns:p14="http://schemas.microsoft.com/office/powerpoint/2010/main" r:link="rId6"/>
              </p:ext>
            </p:extLst>
          </p:nvPr>
        </p:nvPicPr>
        <p:blipFill>
          <a:blip r:embed="rId7" cstate="print"/>
          <a:srcRect l="2616" t="2103" r="2859"/>
          <a:stretch>
            <a:fillRect/>
          </a:stretch>
        </p:blipFill>
        <p:spPr>
          <a:xfrm>
            <a:off x="1835150" y="935990"/>
            <a:ext cx="5184775" cy="4612005"/>
          </a:xfrm>
          <a:prstGeom prst="flowChartAlternateProcess">
            <a:avLst/>
          </a:prstGeom>
          <a:effectLst>
            <a:outerShdw blurRad="76200" dir="13500000" sy="23000" kx="1200000" algn="br" rotWithShape="0">
              <a:prstClr val="black">
                <a:alpha val="20000"/>
              </a:prstClr>
            </a:outerShdw>
            <a:reflection blurRad="6350" stA="50000" endA="300" endPos="38500" dist="50800" dir="5400000" sy="-100000" algn="bl" rotWithShape="0"/>
          </a:effectLst>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17410" descr="三个现象"/>
          <p:cNvPicPr>
            <a:picLocks noChangeAspect="1"/>
          </p:cNvPicPr>
          <p:nvPr/>
        </p:nvPicPr>
        <p:blipFill>
          <a:blip r:embed="rId2" cstate="print">
            <a:clrChange>
              <a:clrFrom>
                <a:srgbClr val="FFFFFF"/>
              </a:clrFrom>
              <a:clrTo>
                <a:srgbClr val="FFFFFF">
                  <a:alpha val="0"/>
                </a:srgbClr>
              </a:clrTo>
            </a:clrChange>
          </a:blip>
          <a:stretch>
            <a:fillRect/>
          </a:stretch>
        </p:blipFill>
        <p:spPr>
          <a:xfrm>
            <a:off x="1259840" y="1268413"/>
            <a:ext cx="6913563" cy="3527425"/>
          </a:xfrm>
          <a:prstGeom prst="rect">
            <a:avLst/>
          </a:prstGeom>
          <a:noFill/>
          <a:ln w="9525">
            <a:noFill/>
            <a:miter/>
          </a:ln>
        </p:spPr>
      </p:pic>
      <p:sp>
        <p:nvSpPr>
          <p:cNvPr id="5" name="文本框 4"/>
          <p:cNvSpPr txBox="1"/>
          <p:nvPr/>
        </p:nvSpPr>
        <p:spPr>
          <a:xfrm>
            <a:off x="1475740" y="4797425"/>
            <a:ext cx="6471285" cy="579120"/>
          </a:xfrm>
          <a:prstGeom prst="rect">
            <a:avLst/>
          </a:prstGeom>
          <a:noFill/>
        </p:spPr>
        <p:txBody>
          <a:bodyPr wrap="square" rtlCol="0">
            <a:spAutoFit/>
          </a:bodyPr>
          <a:lstStyle/>
          <a:p>
            <a:r>
              <a:rPr lang="en-US" altLang="zh-CN" sz="3200" b="1">
                <a:latin typeface="楷体" panose="02010609060101010101" charset="-122"/>
                <a:ea typeface="楷体" panose="02010609060101010101" charset="-122"/>
              </a:rPr>
              <a:t>a</a:t>
            </a:r>
            <a:r>
              <a:rPr lang="zh-CN" altLang="zh-CN" sz="3200" b="1">
                <a:latin typeface="楷体" panose="02010609060101010101" charset="-122"/>
                <a:ea typeface="楷体" panose="02010609060101010101" charset="-122"/>
              </a:rPr>
              <a:t>、</a:t>
            </a:r>
            <a:r>
              <a:rPr lang="en-US" altLang="zh-CN" sz="3200" b="1">
                <a:latin typeface="楷体" panose="02010609060101010101" charset="-122"/>
                <a:ea typeface="楷体" panose="02010609060101010101" charset="-122"/>
              </a:rPr>
              <a:t>b</a:t>
            </a:r>
            <a:r>
              <a:rPr lang="zh-CN" altLang="zh-CN" sz="3200" b="1">
                <a:latin typeface="楷体" panose="02010609060101010101" charset="-122"/>
                <a:ea typeface="楷体" panose="02010609060101010101" charset="-122"/>
              </a:rPr>
              <a:t>：液体压强可能与深度有关</a:t>
            </a:r>
          </a:p>
        </p:txBody>
      </p:sp>
      <p:sp>
        <p:nvSpPr>
          <p:cNvPr id="6" name="文本框 5"/>
          <p:cNvSpPr txBox="1"/>
          <p:nvPr/>
        </p:nvSpPr>
        <p:spPr>
          <a:xfrm>
            <a:off x="1548130" y="5517515"/>
            <a:ext cx="6471285" cy="579120"/>
          </a:xfrm>
          <a:prstGeom prst="rect">
            <a:avLst/>
          </a:prstGeom>
          <a:noFill/>
        </p:spPr>
        <p:txBody>
          <a:bodyPr wrap="square" rtlCol="0">
            <a:spAutoFit/>
          </a:bodyPr>
          <a:lstStyle/>
          <a:p>
            <a:r>
              <a:rPr lang="en-US" altLang="zh-CN" sz="3200" b="1">
                <a:latin typeface="楷体" panose="02010609060101010101" charset="-122"/>
                <a:ea typeface="楷体" panose="02010609060101010101" charset="-122"/>
              </a:rPr>
              <a:t>b</a:t>
            </a:r>
            <a:r>
              <a:rPr lang="zh-CN" altLang="zh-CN" sz="3200" b="1">
                <a:latin typeface="楷体" panose="02010609060101010101" charset="-122"/>
                <a:ea typeface="楷体" panose="02010609060101010101" charset="-122"/>
              </a:rPr>
              <a:t>、</a:t>
            </a:r>
            <a:r>
              <a:rPr lang="en-US" altLang="zh-CN" sz="3200" b="1">
                <a:latin typeface="楷体" panose="02010609060101010101" charset="-122"/>
                <a:ea typeface="楷体" panose="02010609060101010101" charset="-122"/>
              </a:rPr>
              <a:t>c</a:t>
            </a:r>
            <a:r>
              <a:rPr lang="zh-CN" altLang="zh-CN" sz="3200" b="1">
                <a:latin typeface="楷体" panose="02010609060101010101" charset="-122"/>
                <a:ea typeface="楷体" panose="02010609060101010101" charset="-122"/>
              </a:rPr>
              <a:t>：液体压强可能与密度有关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161086" y="192010"/>
            <a:ext cx="6197183" cy="1075374"/>
            <a:chOff x="3129129" y="1121776"/>
            <a:chExt cx="5933741" cy="1171624"/>
          </a:xfrm>
        </p:grpSpPr>
        <p:sp>
          <p:nvSpPr>
            <p:cNvPr id="79" name="圆角矩形 78"/>
            <p:cNvSpPr/>
            <p:nvPr/>
          </p:nvSpPr>
          <p:spPr>
            <a:xfrm>
              <a:off x="3129129" y="1121776"/>
              <a:ext cx="5933741" cy="1171624"/>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sp>
          <p:nvSpPr>
            <p:cNvPr id="80" name="圆角矩形 79"/>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a:gradFill flip="none" rotWithShape="1">
                <a:gsLst>
                  <a:gs pos="0">
                    <a:srgbClr val="01DAF1"/>
                  </a:gs>
                  <a:gs pos="100000">
                    <a:srgbClr val="01ACBE"/>
                  </a:gs>
                </a:gsLst>
                <a:lin ang="2700000" scaled="1"/>
                <a:tileRect/>
              </a:gradFill>
            </a:ln>
            <a:effectLst>
              <a:innerShdw blurRad="317500" dist="1143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AA2D"/>
                </a:solidFill>
              </a:endParaRPr>
            </a:p>
          </p:txBody>
        </p:sp>
      </p:grpSp>
      <p:grpSp>
        <p:nvGrpSpPr>
          <p:cNvPr id="81" name="组合 80"/>
          <p:cNvGrpSpPr/>
          <p:nvPr/>
        </p:nvGrpSpPr>
        <p:grpSpPr>
          <a:xfrm>
            <a:off x="119588" y="197985"/>
            <a:ext cx="1445974" cy="1449190"/>
            <a:chOff x="3150395" y="933507"/>
            <a:chExt cx="1559927" cy="1839452"/>
          </a:xfrm>
        </p:grpSpPr>
        <p:grpSp>
          <p:nvGrpSpPr>
            <p:cNvPr id="82" name="组合 81"/>
            <p:cNvGrpSpPr/>
            <p:nvPr/>
          </p:nvGrpSpPr>
          <p:grpSpPr>
            <a:xfrm>
              <a:off x="3150395" y="933507"/>
              <a:ext cx="1559927" cy="1839452"/>
              <a:chOff x="3222820" y="1148080"/>
              <a:chExt cx="1484216" cy="1750177"/>
            </a:xfrm>
          </p:grpSpPr>
          <p:grpSp>
            <p:nvGrpSpPr>
              <p:cNvPr id="86" name="组合 85"/>
              <p:cNvGrpSpPr/>
              <p:nvPr/>
            </p:nvGrpSpPr>
            <p:grpSpPr>
              <a:xfrm>
                <a:off x="3420363" y="1295115"/>
                <a:ext cx="1286673" cy="1603142"/>
                <a:chOff x="7380501" y="2927402"/>
                <a:chExt cx="2311887" cy="2880512"/>
              </a:xfrm>
            </p:grpSpPr>
            <p:sp>
              <p:nvSpPr>
                <p:cNvPr id="8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椭圆 86"/>
              <p:cNvSpPr/>
              <p:nvPr/>
            </p:nvSpPr>
            <p:spPr>
              <a:xfrm>
                <a:off x="3222820" y="1148080"/>
                <a:ext cx="1284820" cy="1284821"/>
              </a:xfrm>
              <a:prstGeom prst="ellipse">
                <a:avLst/>
              </a:prstGeom>
              <a:solidFill>
                <a:schemeClr val="bg1">
                  <a:alpha val="14000"/>
                </a:schemeClr>
              </a:solidFill>
              <a:ln w="15875">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3" name="组合 82"/>
            <p:cNvGrpSpPr/>
            <p:nvPr/>
          </p:nvGrpSpPr>
          <p:grpSpPr>
            <a:xfrm>
              <a:off x="3437036" y="1269297"/>
              <a:ext cx="775805" cy="849893"/>
              <a:chOff x="1460111" y="2419508"/>
              <a:chExt cx="1032597" cy="1131203"/>
            </a:xfrm>
          </p:grpSpPr>
          <p:sp>
            <p:nvSpPr>
              <p:cNvPr id="84" name="文本框 83"/>
              <p:cNvSpPr txBox="1"/>
              <p:nvPr/>
            </p:nvSpPr>
            <p:spPr>
              <a:xfrm>
                <a:off x="1460111" y="2419508"/>
                <a:ext cx="1030514" cy="883942"/>
              </a:xfrm>
              <a:prstGeom prst="rect">
                <a:avLst/>
              </a:prstGeom>
              <a:noFill/>
            </p:spPr>
            <p:txBody>
              <a:bodyPr wrap="square" rtlCol="0">
                <a:spAutoFit/>
              </a:bodyPr>
              <a:lstStyle/>
              <a:p>
                <a:pPr algn="ctr"/>
                <a:r>
                  <a:rPr lang="en-US" altLang="zh-CN" sz="2800" dirty="0" smtClean="0">
                    <a:latin typeface="Impact" panose="020B0806030902050204" pitchFamily="34" charset="0"/>
                  </a:rPr>
                  <a:t>2</a:t>
                </a:r>
                <a:endParaRPr lang="zh-CN" altLang="en-US" sz="2800" dirty="0">
                  <a:latin typeface="Impact" panose="020B0806030902050204" pitchFamily="34" charset="0"/>
                </a:endParaRPr>
              </a:p>
            </p:txBody>
          </p:sp>
          <p:sp>
            <p:nvSpPr>
              <p:cNvPr id="85" name="文本框 84"/>
              <p:cNvSpPr txBox="1"/>
              <p:nvPr/>
            </p:nvSpPr>
            <p:spPr>
              <a:xfrm>
                <a:off x="1462194" y="3089856"/>
                <a:ext cx="1030514" cy="460855"/>
              </a:xfrm>
              <a:prstGeom prst="rect">
                <a:avLst/>
              </a:prstGeom>
              <a:noFill/>
            </p:spPr>
            <p:txBody>
              <a:bodyPr wrap="square" rtlCol="0">
                <a:spAutoFit/>
              </a:bodyPr>
              <a:lstStyle/>
              <a:p>
                <a:pPr algn="ctr"/>
                <a:r>
                  <a:rPr lang="en-US" altLang="zh-CN" sz="825" dirty="0" smtClean="0">
                    <a:solidFill>
                      <a:srgbClr val="01ACBE"/>
                    </a:solidFill>
                    <a:latin typeface="LiHei Pro" panose="020B0500000000000000" pitchFamily="34" charset="-122"/>
                    <a:ea typeface="LiHei Pro" panose="020B0500000000000000" pitchFamily="34" charset="-122"/>
                  </a:rPr>
                  <a:t>OPTION</a:t>
                </a:r>
                <a:endParaRPr lang="zh-CN" altLang="en-US" sz="825" dirty="0">
                  <a:solidFill>
                    <a:srgbClr val="01ACBE"/>
                  </a:solidFill>
                  <a:latin typeface="LiHei Pro" panose="020B0500000000000000" pitchFamily="34" charset="-122"/>
                  <a:ea typeface="LiHei Pro" panose="020B0500000000000000" pitchFamily="34" charset="-122"/>
                </a:endParaRPr>
              </a:p>
            </p:txBody>
          </p:sp>
        </p:grpSp>
      </p:grpSp>
      <p:grpSp>
        <p:nvGrpSpPr>
          <p:cNvPr id="181" name="组合 180"/>
          <p:cNvGrpSpPr/>
          <p:nvPr/>
        </p:nvGrpSpPr>
        <p:grpSpPr>
          <a:xfrm>
            <a:off x="1546671" y="513534"/>
            <a:ext cx="4364608" cy="523220"/>
            <a:chOff x="3612115" y="1679761"/>
            <a:chExt cx="2544427" cy="534546"/>
          </a:xfrm>
        </p:grpSpPr>
        <p:sp>
          <p:nvSpPr>
            <p:cNvPr id="91" name="文本框 90"/>
            <p:cNvSpPr txBox="1"/>
            <p:nvPr/>
          </p:nvSpPr>
          <p:spPr>
            <a:xfrm>
              <a:off x="3612115" y="1679761"/>
              <a:ext cx="2207596" cy="534546"/>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探究液体内部压强</a:t>
              </a:r>
              <a:endParaRPr lang="zh-CN" altLang="en-US" sz="2800" b="1" dirty="0">
                <a:latin typeface="微软雅黑" panose="020B0503020204020204" pitchFamily="34" charset="-122"/>
                <a:ea typeface="微软雅黑" panose="020B0503020204020204" pitchFamily="34" charset="-122"/>
              </a:endParaRPr>
            </a:p>
          </p:txBody>
        </p:sp>
        <p:grpSp>
          <p:nvGrpSpPr>
            <p:cNvPr id="175" name="Group 18"/>
            <p:cNvGrpSpPr>
              <a:grpSpLocks noChangeAspect="1"/>
            </p:cNvGrpSpPr>
            <p:nvPr/>
          </p:nvGrpSpPr>
          <p:grpSpPr bwMode="auto">
            <a:xfrm>
              <a:off x="5709173" y="1695027"/>
              <a:ext cx="447369" cy="416865"/>
              <a:chOff x="3802" y="2858"/>
              <a:chExt cx="616" cy="574"/>
            </a:xfrm>
            <a:solidFill>
              <a:schemeClr val="bg1"/>
            </a:solidFill>
            <a:effectLst/>
          </p:grpSpPr>
          <p:sp>
            <p:nvSpPr>
              <p:cNvPr id="17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23" name="圆角矩形 22"/>
          <p:cNvSpPr/>
          <p:nvPr/>
        </p:nvSpPr>
        <p:spPr>
          <a:xfrm>
            <a:off x="2644822" y="1335081"/>
            <a:ext cx="4130886" cy="626647"/>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Font typeface="Wingdings" pitchFamily="2" charset="2"/>
              <a:buChar char="Ø"/>
            </a:pPr>
            <a:r>
              <a:rPr lang="zh-CN" altLang="en-US" sz="2800" b="1" dirty="0" smtClean="0">
                <a:solidFill>
                  <a:srgbClr val="FF0000"/>
                </a:solidFill>
                <a:latin typeface="微软雅黑" pitchFamily="34" charset="-122"/>
                <a:ea typeface="微软雅黑" pitchFamily="34" charset="-122"/>
              </a:rPr>
              <a:t>认识微小压强计</a:t>
            </a:r>
            <a:endParaRPr lang="zh-CN" altLang="en-US" sz="2800" b="1" dirty="0">
              <a:solidFill>
                <a:srgbClr val="FF0000"/>
              </a:solidFill>
              <a:latin typeface="微软雅黑" pitchFamily="34" charset="-122"/>
              <a:ea typeface="微软雅黑" pitchFamily="34" charset="-122"/>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50794" y="2277941"/>
            <a:ext cx="3507475" cy="35439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400364746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0-#ppt_w/2"/>
                                          </p:val>
                                        </p:tav>
                                        <p:tav tm="100000">
                                          <p:val>
                                            <p:strVal val="#ppt_x"/>
                                          </p:val>
                                        </p:tav>
                                      </p:tavLst>
                                    </p:anim>
                                    <p:anim calcmode="lin" valueType="num">
                                      <p:cBhvr additive="base">
                                        <p:cTn id="8" dur="500" fill="hold"/>
                                        <p:tgtEl>
                                          <p:spTgt spid="8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1+#ppt_w/2"/>
                                          </p:val>
                                        </p:tav>
                                        <p:tav tm="100000">
                                          <p:val>
                                            <p:strVal val="#ppt_x"/>
                                          </p:val>
                                        </p:tav>
                                      </p:tavLst>
                                    </p:anim>
                                    <p:anim calcmode="lin" valueType="num">
                                      <p:cBhvr additive="base">
                                        <p:cTn id="12" dur="500" fill="hold"/>
                                        <p:tgtEl>
                                          <p:spTgt spid="7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81"/>
                                        </p:tgtEl>
                                        <p:attrNameLst>
                                          <p:attrName>style.visibility</p:attrName>
                                        </p:attrNameLst>
                                      </p:cBhvr>
                                      <p:to>
                                        <p:strVal val="visible"/>
                                      </p:to>
                                    </p:set>
                                    <p:animEffect transition="in" filter="barn(inVertical)">
                                      <p:cBhvr>
                                        <p:cTn id="16" dur="500"/>
                                        <p:tgtEl>
                                          <p:spTgt spid="181"/>
                                        </p:tgtEl>
                                      </p:cBhvr>
                                    </p:animEffect>
                                  </p:childTnLst>
                                </p:cTn>
                              </p:par>
                            </p:childTnLst>
                          </p:cTn>
                        </p:par>
                        <p:par>
                          <p:cTn id="17" fill="hold">
                            <p:stCondLst>
                              <p:cond delay="1000"/>
                            </p:stCondLst>
                            <p:childTnLst>
                              <p:par>
                                <p:cTn id="18" presetID="10" presetClass="entr" presetSubtype="0" fill="hold" grpId="0" nodeType="afterEffect">
                                  <p:stCondLst>
                                    <p:cond delay="40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780157" y="0"/>
            <a:ext cx="3583687" cy="659500"/>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Font typeface="Wingdings" pitchFamily="2" charset="2"/>
              <a:buChar char="Ø"/>
            </a:pPr>
            <a:r>
              <a:rPr lang="zh-CN" altLang="en-US" sz="2800" b="1" dirty="0" smtClean="0">
                <a:solidFill>
                  <a:srgbClr val="FF0000"/>
                </a:solidFill>
                <a:latin typeface="微软雅黑" pitchFamily="34" charset="-122"/>
                <a:ea typeface="微软雅黑" pitchFamily="34" charset="-122"/>
              </a:rPr>
              <a:t>问 题 探 究</a:t>
            </a:r>
            <a:endParaRPr lang="zh-CN" altLang="en-US" sz="2800" b="1" dirty="0">
              <a:solidFill>
                <a:srgbClr val="FF0000"/>
              </a:solidFill>
              <a:latin typeface="微软雅黑" pitchFamily="34" charset="-122"/>
              <a:ea typeface="微软雅黑" pitchFamily="34" charset="-122"/>
            </a:endParaRPr>
          </a:p>
        </p:txBody>
      </p:sp>
      <p:grpSp>
        <p:nvGrpSpPr>
          <p:cNvPr id="9" name="组合 8"/>
          <p:cNvGrpSpPr/>
          <p:nvPr/>
        </p:nvGrpSpPr>
        <p:grpSpPr>
          <a:xfrm>
            <a:off x="0" y="667739"/>
            <a:ext cx="9144000" cy="5998229"/>
            <a:chOff x="0" y="667739"/>
            <a:chExt cx="9144000" cy="5998229"/>
          </a:xfrm>
        </p:grpSpPr>
        <p:grpSp>
          <p:nvGrpSpPr>
            <p:cNvPr id="17" name="组合 16"/>
            <p:cNvGrpSpPr/>
            <p:nvPr/>
          </p:nvGrpSpPr>
          <p:grpSpPr>
            <a:xfrm>
              <a:off x="6810152" y="766646"/>
              <a:ext cx="2333848" cy="4818943"/>
              <a:chOff x="6810152" y="1879569"/>
              <a:chExt cx="2333848" cy="4818943"/>
            </a:xfrm>
          </p:grpSpPr>
          <p:sp>
            <p:nvSpPr>
              <p:cNvPr id="106" name="矩形 105"/>
              <p:cNvSpPr/>
              <p:nvPr/>
            </p:nvSpPr>
            <p:spPr>
              <a:xfrm>
                <a:off x="6810152" y="1879569"/>
                <a:ext cx="2333848" cy="48189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397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矩形 4"/>
              <p:cNvSpPr/>
              <p:nvPr/>
            </p:nvSpPr>
            <p:spPr>
              <a:xfrm>
                <a:off x="6850943" y="1913875"/>
                <a:ext cx="2287806" cy="584775"/>
              </a:xfrm>
              <a:prstGeom prst="rect">
                <a:avLst/>
              </a:prstGeom>
            </p:spPr>
            <p:txBody>
              <a:bodyPr wrap="square">
                <a:spAutoFit/>
              </a:bodyPr>
              <a:lstStyle/>
              <a:p>
                <a:pPr marL="457200" indent="-457200">
                  <a:buFont typeface="Wingdings" pitchFamily="2" charset="2"/>
                  <a:buChar char="n"/>
                </a:pPr>
                <a:r>
                  <a:rPr lang="zh-CN" altLang="en-US" sz="3200" b="1" dirty="0" smtClean="0">
                    <a:solidFill>
                      <a:srgbClr val="FF0000"/>
                    </a:solidFill>
                    <a:latin typeface="微软雅黑" pitchFamily="34" charset="-122"/>
                    <a:ea typeface="微软雅黑" pitchFamily="34" charset="-122"/>
                  </a:rPr>
                  <a:t>探究方法</a:t>
                </a:r>
                <a:endParaRPr lang="en-US" altLang="zh-CN" sz="3200" b="1" dirty="0" smtClean="0">
                  <a:solidFill>
                    <a:srgbClr val="FF0000"/>
                  </a:solidFill>
                  <a:latin typeface="微软雅黑" pitchFamily="34" charset="-122"/>
                  <a:ea typeface="微软雅黑" pitchFamily="34" charset="-122"/>
                </a:endParaRPr>
              </a:p>
            </p:txBody>
          </p:sp>
        </p:grpSp>
        <p:grpSp>
          <p:nvGrpSpPr>
            <p:cNvPr id="7" name="组合 6"/>
            <p:cNvGrpSpPr/>
            <p:nvPr/>
          </p:nvGrpSpPr>
          <p:grpSpPr>
            <a:xfrm>
              <a:off x="0" y="667739"/>
              <a:ext cx="9138749" cy="5998229"/>
              <a:chOff x="0" y="667739"/>
              <a:chExt cx="9138749" cy="5998229"/>
            </a:xfrm>
          </p:grpSpPr>
          <p:sp>
            <p:nvSpPr>
              <p:cNvPr id="4" name="TextBox 3"/>
              <p:cNvSpPr txBox="1"/>
              <p:nvPr/>
            </p:nvSpPr>
            <p:spPr>
              <a:xfrm>
                <a:off x="0" y="667739"/>
                <a:ext cx="7315200" cy="5016758"/>
              </a:xfrm>
              <a:prstGeom prst="rect">
                <a:avLst/>
              </a:prstGeom>
              <a:noFill/>
            </p:spPr>
            <p:txBody>
              <a:bodyPr wrap="square" rtlCol="0">
                <a:spAutoFit/>
              </a:bodyPr>
              <a:lstStyle/>
              <a:p>
                <a:pPr marL="457200" indent="-457200">
                  <a:buFont typeface="Wingdings" pitchFamily="2" charset="2"/>
                  <a:buChar char="n"/>
                </a:pPr>
                <a:r>
                  <a:rPr lang="zh-CN" altLang="en-US" sz="2800" b="1" dirty="0">
                    <a:solidFill>
                      <a:srgbClr val="FF0000"/>
                    </a:solidFill>
                    <a:latin typeface="微软雅黑" pitchFamily="34" charset="-122"/>
                    <a:ea typeface="微软雅黑" pitchFamily="34" charset="-122"/>
                  </a:rPr>
                  <a:t>探究步骤：</a:t>
                </a:r>
                <a:endParaRPr lang="en-US" altLang="zh-CN" sz="2800" dirty="0">
                  <a:solidFill>
                    <a:srgbClr val="FF0000"/>
                  </a:solidFill>
                  <a:latin typeface="微软雅黑" pitchFamily="34" charset="-122"/>
                  <a:ea typeface="微软雅黑" pitchFamily="34" charset="-122"/>
                </a:endParaRPr>
              </a:p>
              <a:p>
                <a:r>
                  <a:rPr lang="en-US" altLang="zh-CN" sz="2400" dirty="0">
                    <a:latin typeface="微软雅黑" pitchFamily="34" charset="-122"/>
                    <a:ea typeface="微软雅黑" pitchFamily="34" charset="-122"/>
                  </a:rPr>
                  <a:t>1</a:t>
                </a:r>
                <a:r>
                  <a:rPr lang="zh-CN" altLang="en-US" sz="2400" dirty="0">
                    <a:latin typeface="微软雅黑" pitchFamily="34" charset="-122"/>
                    <a:ea typeface="微软雅黑" pitchFamily="34" charset="-122"/>
                  </a:rPr>
                  <a:t>、探究</a:t>
                </a:r>
                <a:r>
                  <a:rPr lang="zh-CN" altLang="en-US" sz="2400" b="1" dirty="0">
                    <a:solidFill>
                      <a:srgbClr val="0070C0"/>
                    </a:solidFill>
                    <a:latin typeface="微软雅黑" pitchFamily="34" charset="-122"/>
                    <a:ea typeface="微软雅黑" pitchFamily="34" charset="-122"/>
                  </a:rPr>
                  <a:t>同一深度液体向各个方向的压强</a:t>
                </a:r>
                <a:r>
                  <a:rPr lang="zh-CN" altLang="en-US" sz="2400" dirty="0">
                    <a:latin typeface="微软雅黑" pitchFamily="34" charset="-122"/>
                    <a:ea typeface="微软雅黑" pitchFamily="34" charset="-122"/>
                  </a:rPr>
                  <a:t>特点：</a:t>
                </a:r>
                <a:endParaRPr lang="en-US" altLang="zh-CN" sz="2400" dirty="0">
                  <a:latin typeface="微软雅黑" pitchFamily="34" charset="-122"/>
                  <a:ea typeface="微软雅黑" pitchFamily="34" charset="-122"/>
                </a:endParaRPr>
              </a:p>
              <a:p>
                <a:r>
                  <a:rPr lang="zh-CN" altLang="en-US" sz="2400" dirty="0">
                    <a:solidFill>
                      <a:srgbClr val="0070C0"/>
                    </a:solidFill>
                    <a:latin typeface="微软雅黑" pitchFamily="34" charset="-122"/>
                    <a:ea typeface="微软雅黑" pitchFamily="34" charset="-122"/>
                  </a:rPr>
                  <a:t>   </a:t>
                </a:r>
                <a:r>
                  <a:rPr lang="zh-CN" altLang="en-US" sz="2400" dirty="0" smtClean="0">
                    <a:solidFill>
                      <a:srgbClr val="0070C0"/>
                    </a:solidFill>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控制</a:t>
                </a:r>
                <a:r>
                  <a:rPr lang="zh-CN" altLang="en-US" sz="2400" b="1" dirty="0">
                    <a:solidFill>
                      <a:srgbClr val="0070C0"/>
                    </a:solidFill>
                    <a:latin typeface="微软雅黑" pitchFamily="34" charset="-122"/>
                    <a:ea typeface="微软雅黑" pitchFamily="34" charset="-122"/>
                  </a:rPr>
                  <a:t>不变的量</a:t>
                </a:r>
                <a:r>
                  <a:rPr lang="zh-CN" altLang="en-US" sz="2400" dirty="0">
                    <a:latin typeface="微软雅黑" pitchFamily="34" charset="-122"/>
                    <a:ea typeface="微软雅黑" pitchFamily="34" charset="-122"/>
                  </a:rPr>
                  <a:t>是</a:t>
                </a:r>
                <a:r>
                  <a:rPr lang="en-US" altLang="zh-CN" sz="2400" b="1" u="sng" dirty="0">
                    <a:latin typeface="微软雅黑" pitchFamily="34" charset="-122"/>
                    <a:ea typeface="微软雅黑" pitchFamily="34" charset="-122"/>
                  </a:rPr>
                  <a:t>                                         </a:t>
                </a:r>
                <a:r>
                  <a:rPr lang="zh-CN" altLang="en-US" sz="2400" b="1" dirty="0">
                    <a:latin typeface="微软雅黑" pitchFamily="34" charset="-122"/>
                    <a:ea typeface="微软雅黑" pitchFamily="34" charset="-122"/>
                  </a:rPr>
                  <a:t>，</a:t>
                </a:r>
                <a:endParaRPr lang="en-US" altLang="zh-CN" sz="2400" b="1" dirty="0">
                  <a:latin typeface="微软雅黑" pitchFamily="34" charset="-122"/>
                  <a:ea typeface="微软雅黑" pitchFamily="34" charset="-122"/>
                </a:endParaRPr>
              </a:p>
              <a:p>
                <a:r>
                  <a:rPr lang="zh-CN" altLang="en-US" sz="2400" b="1" dirty="0">
                    <a:latin typeface="微软雅黑" pitchFamily="34" charset="-122"/>
                    <a:ea typeface="微软雅黑" pitchFamily="34" charset="-122"/>
                  </a:rPr>
                  <a:t>   </a:t>
                </a:r>
                <a:r>
                  <a:rPr lang="zh-CN" altLang="en-US" sz="2400" b="1" dirty="0" smtClean="0">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改变</a:t>
                </a:r>
                <a:r>
                  <a:rPr lang="zh-CN" altLang="en-US" sz="2400" b="1" dirty="0">
                    <a:solidFill>
                      <a:srgbClr val="0070C0"/>
                    </a:solidFill>
                    <a:latin typeface="微软雅黑" pitchFamily="34" charset="-122"/>
                    <a:ea typeface="微软雅黑" pitchFamily="34" charset="-122"/>
                  </a:rPr>
                  <a:t>的量</a:t>
                </a:r>
                <a:r>
                  <a:rPr lang="zh-CN" altLang="en-US" sz="2400" dirty="0">
                    <a:latin typeface="微软雅黑" pitchFamily="34" charset="-122"/>
                    <a:ea typeface="微软雅黑" pitchFamily="34" charset="-122"/>
                  </a:rPr>
                  <a:t>是</a:t>
                </a:r>
                <a:r>
                  <a:rPr lang="en-US" altLang="zh-CN" sz="2400" b="1" u="sng" dirty="0">
                    <a:latin typeface="微软雅黑" pitchFamily="34" charset="-122"/>
                    <a:ea typeface="微软雅黑" pitchFamily="34" charset="-122"/>
                  </a:rPr>
                  <a:t>                                                 </a:t>
                </a:r>
                <a:r>
                  <a:rPr lang="zh-CN" altLang="en-US" sz="2400" b="1" dirty="0">
                    <a:latin typeface="微软雅黑" pitchFamily="34" charset="-122"/>
                    <a:ea typeface="微软雅黑" pitchFamily="34" charset="-122"/>
                  </a:rPr>
                  <a:t>，</a:t>
                </a:r>
                <a:endParaRPr lang="en-US" altLang="zh-CN" sz="2400" b="1" dirty="0">
                  <a:latin typeface="微软雅黑" pitchFamily="34" charset="-122"/>
                  <a:ea typeface="微软雅黑" pitchFamily="34" charset="-122"/>
                </a:endParaRPr>
              </a:p>
              <a:p>
                <a:r>
                  <a:rPr lang="zh-CN" altLang="en-US" sz="2400" b="1" dirty="0">
                    <a:latin typeface="微软雅黑" pitchFamily="34" charset="-122"/>
                    <a:ea typeface="微软雅黑" pitchFamily="34" charset="-122"/>
                  </a:rPr>
                  <a:t>  </a:t>
                </a:r>
                <a:r>
                  <a:rPr lang="zh-CN" altLang="en-US" sz="2400" b="1" dirty="0" smtClean="0">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观察</a:t>
                </a:r>
                <a:r>
                  <a:rPr lang="zh-CN" altLang="en-US" sz="2400" b="1" dirty="0">
                    <a:solidFill>
                      <a:srgbClr val="0070C0"/>
                    </a:solidFill>
                    <a:latin typeface="微软雅黑" pitchFamily="34" charset="-122"/>
                    <a:ea typeface="微软雅黑" pitchFamily="34" charset="-122"/>
                  </a:rPr>
                  <a:t>的量</a:t>
                </a:r>
                <a:r>
                  <a:rPr lang="zh-CN" altLang="en-US" sz="2400" dirty="0">
                    <a:latin typeface="微软雅黑" pitchFamily="34" charset="-122"/>
                    <a:ea typeface="微软雅黑" pitchFamily="34" charset="-122"/>
                  </a:rPr>
                  <a:t>是</a:t>
                </a:r>
                <a:r>
                  <a:rPr lang="en-US" altLang="zh-CN" sz="2400" u="sng" dirty="0">
                    <a:latin typeface="微软雅黑" pitchFamily="34" charset="-122"/>
                    <a:ea typeface="微软雅黑" pitchFamily="34" charset="-122"/>
                  </a:rPr>
                  <a:t>                                                 </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r>
                  <a:rPr lang="en-US" altLang="zh-CN" sz="2400" dirty="0">
                    <a:latin typeface="微软雅黑" pitchFamily="34" charset="-122"/>
                    <a:ea typeface="微软雅黑" pitchFamily="34" charset="-122"/>
                  </a:rPr>
                  <a:t>2</a:t>
                </a:r>
                <a:r>
                  <a:rPr lang="zh-CN" altLang="en-US" sz="2400" dirty="0">
                    <a:latin typeface="微软雅黑" pitchFamily="34" charset="-122"/>
                    <a:ea typeface="微软雅黑" pitchFamily="34" charset="-122"/>
                  </a:rPr>
                  <a:t>、探究</a:t>
                </a:r>
                <a:r>
                  <a:rPr lang="zh-CN" altLang="en-US" sz="2400" b="1" dirty="0">
                    <a:solidFill>
                      <a:srgbClr val="0070C0"/>
                    </a:solidFill>
                    <a:latin typeface="微软雅黑" pitchFamily="34" charset="-122"/>
                    <a:ea typeface="微软雅黑" pitchFamily="34" charset="-122"/>
                  </a:rPr>
                  <a:t>液体压强与深度</a:t>
                </a:r>
                <a:r>
                  <a:rPr lang="zh-CN" altLang="en-US" sz="2400" dirty="0">
                    <a:latin typeface="微软雅黑" pitchFamily="34" charset="-122"/>
                    <a:ea typeface="微软雅黑" pitchFamily="34" charset="-122"/>
                  </a:rPr>
                  <a:t>的关系：</a:t>
                </a:r>
                <a:endParaRPr lang="en-US" altLang="zh-CN" sz="2400" dirty="0">
                  <a:latin typeface="微软雅黑" pitchFamily="34" charset="-122"/>
                  <a:ea typeface="微软雅黑" pitchFamily="34" charset="-122"/>
                </a:endParaRPr>
              </a:p>
              <a:p>
                <a:r>
                  <a:rPr lang="zh-CN" altLang="en-US" sz="2400" b="1" dirty="0">
                    <a:solidFill>
                      <a:srgbClr val="0070C0"/>
                    </a:solidFill>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  控制</a:t>
                </a:r>
                <a:r>
                  <a:rPr lang="zh-CN" altLang="en-US" sz="2400" b="1" dirty="0">
                    <a:solidFill>
                      <a:srgbClr val="0070C0"/>
                    </a:solidFill>
                    <a:latin typeface="微软雅黑" pitchFamily="34" charset="-122"/>
                    <a:ea typeface="微软雅黑" pitchFamily="34" charset="-122"/>
                  </a:rPr>
                  <a:t>不变的量</a:t>
                </a:r>
                <a:r>
                  <a:rPr lang="zh-CN" altLang="en-US" sz="2400" dirty="0">
                    <a:latin typeface="微软雅黑" pitchFamily="34" charset="-122"/>
                    <a:ea typeface="微软雅黑" pitchFamily="34" charset="-122"/>
                  </a:rPr>
                  <a:t>是</a:t>
                </a:r>
                <a:r>
                  <a:rPr lang="en-US" altLang="zh-CN" sz="2400" u="sng" dirty="0">
                    <a:latin typeface="微软雅黑" pitchFamily="34" charset="-122"/>
                    <a:ea typeface="微软雅黑" pitchFamily="34" charset="-122"/>
                  </a:rPr>
                  <a:t>                                         </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r>
                  <a:rPr lang="zh-CN" altLang="en-US" sz="2400" dirty="0">
                    <a:latin typeface="微软雅黑" pitchFamily="34" charset="-122"/>
                    <a:ea typeface="微软雅黑" pitchFamily="34" charset="-122"/>
                  </a:rPr>
                  <a:t>   </a:t>
                </a:r>
                <a:r>
                  <a:rPr lang="zh-CN" altLang="en-US" sz="2400" dirty="0" smtClean="0">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改变</a:t>
                </a:r>
                <a:r>
                  <a:rPr lang="zh-CN" altLang="en-US" sz="2400" b="1" dirty="0">
                    <a:solidFill>
                      <a:srgbClr val="0070C0"/>
                    </a:solidFill>
                    <a:latin typeface="微软雅黑" pitchFamily="34" charset="-122"/>
                    <a:ea typeface="微软雅黑" pitchFamily="34" charset="-122"/>
                  </a:rPr>
                  <a:t>的量</a:t>
                </a:r>
                <a:r>
                  <a:rPr lang="en-US" altLang="zh-CN" sz="2400" u="sng" dirty="0">
                    <a:latin typeface="微软雅黑" pitchFamily="34" charset="-122"/>
                    <a:ea typeface="微软雅黑" pitchFamily="34" charset="-122"/>
                  </a:rPr>
                  <a:t>                                                     </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r>
                  <a:rPr lang="zh-CN" altLang="en-US" sz="2400" dirty="0">
                    <a:solidFill>
                      <a:srgbClr val="0070C0"/>
                    </a:solidFill>
                    <a:latin typeface="微软雅黑" pitchFamily="34" charset="-122"/>
                    <a:ea typeface="微软雅黑" pitchFamily="34" charset="-122"/>
                  </a:rPr>
                  <a:t>   </a:t>
                </a:r>
                <a:r>
                  <a:rPr lang="zh-CN" altLang="en-US" sz="2400" dirty="0" smtClean="0">
                    <a:solidFill>
                      <a:srgbClr val="0070C0"/>
                    </a:solidFill>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观察</a:t>
                </a:r>
                <a:r>
                  <a:rPr lang="zh-CN" altLang="en-US" sz="2400" b="1" dirty="0">
                    <a:solidFill>
                      <a:srgbClr val="0070C0"/>
                    </a:solidFill>
                    <a:latin typeface="微软雅黑" pitchFamily="34" charset="-122"/>
                    <a:ea typeface="微软雅黑" pitchFamily="34" charset="-122"/>
                  </a:rPr>
                  <a:t>的量</a:t>
                </a:r>
                <a:r>
                  <a:rPr lang="zh-CN" altLang="en-US" sz="2400" dirty="0">
                    <a:latin typeface="微软雅黑" pitchFamily="34" charset="-122"/>
                    <a:ea typeface="微软雅黑" pitchFamily="34" charset="-122"/>
                  </a:rPr>
                  <a:t>是</a:t>
                </a:r>
                <a:r>
                  <a:rPr lang="en-US" altLang="zh-CN" sz="2400" u="sng" dirty="0">
                    <a:latin typeface="微软雅黑" pitchFamily="34" charset="-122"/>
                    <a:ea typeface="微软雅黑" pitchFamily="34" charset="-122"/>
                  </a:rPr>
                  <a:t>                                                 </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r>
                  <a:rPr lang="en-US" altLang="zh-CN" sz="2400" dirty="0">
                    <a:latin typeface="微软雅黑" pitchFamily="34" charset="-122"/>
                    <a:ea typeface="微软雅黑" pitchFamily="34" charset="-122"/>
                  </a:rPr>
                  <a:t>3</a:t>
                </a:r>
                <a:r>
                  <a:rPr lang="zh-CN" altLang="en-US" sz="2400" dirty="0">
                    <a:latin typeface="微软雅黑" pitchFamily="34" charset="-122"/>
                    <a:ea typeface="微软雅黑" pitchFamily="34" charset="-122"/>
                  </a:rPr>
                  <a:t>、探究</a:t>
                </a:r>
                <a:r>
                  <a:rPr lang="zh-CN" altLang="en-US" sz="2400" b="1" dirty="0">
                    <a:solidFill>
                      <a:srgbClr val="0070C0"/>
                    </a:solidFill>
                    <a:latin typeface="微软雅黑" pitchFamily="34" charset="-122"/>
                    <a:ea typeface="微软雅黑" pitchFamily="34" charset="-122"/>
                  </a:rPr>
                  <a:t>液体内部压强与液体密度</a:t>
                </a:r>
                <a:r>
                  <a:rPr lang="zh-CN" altLang="en-US" sz="2400" dirty="0">
                    <a:latin typeface="微软雅黑" pitchFamily="34" charset="-122"/>
                    <a:ea typeface="微软雅黑" pitchFamily="34" charset="-122"/>
                  </a:rPr>
                  <a:t>关系：</a:t>
                </a:r>
                <a:endParaRPr lang="en-US" altLang="zh-CN" sz="2400" dirty="0">
                  <a:latin typeface="微软雅黑" pitchFamily="34" charset="-122"/>
                  <a:ea typeface="微软雅黑" pitchFamily="34" charset="-122"/>
                </a:endParaRPr>
              </a:p>
              <a:p>
                <a:r>
                  <a:rPr lang="zh-CN" altLang="en-US" sz="2400" dirty="0">
                    <a:latin typeface="微软雅黑" pitchFamily="34" charset="-122"/>
                    <a:ea typeface="微软雅黑" pitchFamily="34" charset="-122"/>
                  </a:rPr>
                  <a:t>   </a:t>
                </a:r>
                <a:r>
                  <a:rPr lang="zh-CN" altLang="en-US" sz="2400" dirty="0" smtClean="0">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控制</a:t>
                </a:r>
                <a:r>
                  <a:rPr lang="zh-CN" altLang="en-US" sz="2400" b="1" dirty="0">
                    <a:solidFill>
                      <a:srgbClr val="0070C0"/>
                    </a:solidFill>
                    <a:latin typeface="微软雅黑" pitchFamily="34" charset="-122"/>
                    <a:ea typeface="微软雅黑" pitchFamily="34" charset="-122"/>
                  </a:rPr>
                  <a:t>不变的量</a:t>
                </a:r>
                <a:r>
                  <a:rPr lang="zh-CN" altLang="en-US" sz="2400" dirty="0">
                    <a:latin typeface="微软雅黑" pitchFamily="34" charset="-122"/>
                    <a:ea typeface="微软雅黑" pitchFamily="34" charset="-122"/>
                  </a:rPr>
                  <a:t>是</a:t>
                </a:r>
                <a:r>
                  <a:rPr lang="en-US" altLang="zh-CN" sz="2400" u="sng" dirty="0">
                    <a:latin typeface="微软雅黑" pitchFamily="34" charset="-122"/>
                    <a:ea typeface="微软雅黑" pitchFamily="34" charset="-122"/>
                  </a:rPr>
                  <a:t>                                         </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r>
                  <a:rPr lang="zh-CN" altLang="en-US" sz="2400" dirty="0">
                    <a:solidFill>
                      <a:srgbClr val="0070C0"/>
                    </a:solidFill>
                    <a:latin typeface="微软雅黑" pitchFamily="34" charset="-122"/>
                    <a:ea typeface="微软雅黑" pitchFamily="34" charset="-122"/>
                  </a:rPr>
                  <a:t>   </a:t>
                </a:r>
                <a:r>
                  <a:rPr lang="zh-CN" altLang="en-US" sz="2400" dirty="0" smtClean="0">
                    <a:solidFill>
                      <a:srgbClr val="0070C0"/>
                    </a:solidFill>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改变</a:t>
                </a:r>
                <a:r>
                  <a:rPr lang="zh-CN" altLang="en-US" sz="2400" b="1" dirty="0">
                    <a:solidFill>
                      <a:srgbClr val="0070C0"/>
                    </a:solidFill>
                    <a:latin typeface="微软雅黑" pitchFamily="34" charset="-122"/>
                    <a:ea typeface="微软雅黑" pitchFamily="34" charset="-122"/>
                  </a:rPr>
                  <a:t>的量</a:t>
                </a:r>
                <a:r>
                  <a:rPr lang="zh-CN" altLang="en-US" sz="2400" dirty="0">
                    <a:latin typeface="微软雅黑" pitchFamily="34" charset="-122"/>
                    <a:ea typeface="微软雅黑" pitchFamily="34" charset="-122"/>
                  </a:rPr>
                  <a:t>是</a:t>
                </a:r>
                <a:r>
                  <a:rPr lang="en-US" altLang="zh-CN" sz="2400" u="sng" dirty="0">
                    <a:latin typeface="微软雅黑" pitchFamily="34" charset="-122"/>
                    <a:ea typeface="微软雅黑" pitchFamily="34" charset="-122"/>
                  </a:rPr>
                  <a:t>                                                 </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r>
                  <a:rPr lang="zh-CN" altLang="en-US" sz="2400" dirty="0">
                    <a:solidFill>
                      <a:srgbClr val="0070C0"/>
                    </a:solidFill>
                    <a:latin typeface="微软雅黑" pitchFamily="34" charset="-122"/>
                    <a:ea typeface="微软雅黑" pitchFamily="34" charset="-122"/>
                  </a:rPr>
                  <a:t>   </a:t>
                </a:r>
                <a:r>
                  <a:rPr lang="zh-CN" altLang="en-US" sz="2400" dirty="0" smtClean="0">
                    <a:solidFill>
                      <a:srgbClr val="0070C0"/>
                    </a:solidFill>
                    <a:latin typeface="微软雅黑" pitchFamily="34" charset="-122"/>
                    <a:ea typeface="微软雅黑" pitchFamily="34" charset="-122"/>
                  </a:rPr>
                  <a:t>  </a:t>
                </a:r>
                <a:r>
                  <a:rPr lang="zh-CN" altLang="en-US" sz="2400" b="1" dirty="0" smtClean="0">
                    <a:solidFill>
                      <a:srgbClr val="0070C0"/>
                    </a:solidFill>
                    <a:latin typeface="微软雅黑" pitchFamily="34" charset="-122"/>
                    <a:ea typeface="微软雅黑" pitchFamily="34" charset="-122"/>
                  </a:rPr>
                  <a:t>观察</a:t>
                </a:r>
                <a:r>
                  <a:rPr lang="zh-CN" altLang="en-US" sz="2400" b="1" dirty="0">
                    <a:solidFill>
                      <a:srgbClr val="0070C0"/>
                    </a:solidFill>
                    <a:latin typeface="微软雅黑" pitchFamily="34" charset="-122"/>
                    <a:ea typeface="微软雅黑" pitchFamily="34" charset="-122"/>
                  </a:rPr>
                  <a:t>的量</a:t>
                </a:r>
                <a:r>
                  <a:rPr lang="zh-CN" altLang="en-US" sz="2400" dirty="0">
                    <a:latin typeface="微软雅黑" pitchFamily="34" charset="-122"/>
                    <a:ea typeface="微软雅黑" pitchFamily="34" charset="-122"/>
                  </a:rPr>
                  <a:t>是</a:t>
                </a:r>
                <a:r>
                  <a:rPr lang="en-US" altLang="zh-CN" sz="2400" u="sng" dirty="0">
                    <a:latin typeface="微软雅黑" pitchFamily="34" charset="-122"/>
                    <a:ea typeface="微软雅黑" pitchFamily="34" charset="-122"/>
                  </a:rPr>
                  <a:t>                                                 </a:t>
                </a:r>
                <a:r>
                  <a:rPr lang="zh-CN" altLang="en-US" sz="2400" dirty="0" smtClean="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p:txBody>
          </p:sp>
          <p:grpSp>
            <p:nvGrpSpPr>
              <p:cNvPr id="6" name="组合 5"/>
              <p:cNvGrpSpPr/>
              <p:nvPr/>
            </p:nvGrpSpPr>
            <p:grpSpPr>
              <a:xfrm>
                <a:off x="0" y="5675168"/>
                <a:ext cx="9138749" cy="990800"/>
                <a:chOff x="0" y="5675168"/>
                <a:chExt cx="9138749" cy="99080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675168"/>
                  <a:ext cx="2518425" cy="53274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518424" y="5711485"/>
                  <a:ext cx="4119074" cy="460109"/>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717864" y="5735961"/>
                  <a:ext cx="2420885" cy="448750"/>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8900" y="6207912"/>
                  <a:ext cx="4076700" cy="458056"/>
                </a:xfrm>
                <a:prstGeom prst="rect">
                  <a:avLst/>
                </a:prstGeom>
              </p:spPr>
            </p:pic>
          </p:grpSp>
        </p:grpSp>
      </p:grpSp>
      <p:sp>
        <p:nvSpPr>
          <p:cNvPr id="8" name="TextBox 7"/>
          <p:cNvSpPr txBox="1"/>
          <p:nvPr/>
        </p:nvSpPr>
        <p:spPr>
          <a:xfrm>
            <a:off x="3736741" y="3229797"/>
            <a:ext cx="685800" cy="523220"/>
          </a:xfrm>
          <a:prstGeom prst="rect">
            <a:avLst/>
          </a:prstGeom>
          <a:noFill/>
        </p:spPr>
        <p:txBody>
          <a:bodyPr wrap="square" rtlCol="0">
            <a:spAutoFit/>
          </a:bodyPr>
          <a:lstStyle/>
          <a:p>
            <a:r>
              <a:rPr lang="zh-CN" altLang="en-US" sz="2800" b="1" dirty="0" smtClean="0">
                <a:solidFill>
                  <a:srgbClr val="FF0000"/>
                </a:solidFill>
              </a:rPr>
              <a:t>①</a:t>
            </a:r>
            <a:endParaRPr lang="zh-CN" altLang="en-US" sz="2800" b="1" dirty="0">
              <a:solidFill>
                <a:srgbClr val="FF0000"/>
              </a:solidFill>
            </a:endParaRPr>
          </a:p>
        </p:txBody>
      </p:sp>
      <p:sp>
        <p:nvSpPr>
          <p:cNvPr id="19" name="矩形 18"/>
          <p:cNvSpPr/>
          <p:nvPr/>
        </p:nvSpPr>
        <p:spPr>
          <a:xfrm>
            <a:off x="3806970" y="5058706"/>
            <a:ext cx="545342" cy="523220"/>
          </a:xfrm>
          <a:prstGeom prst="rect">
            <a:avLst/>
          </a:prstGeom>
        </p:spPr>
        <p:txBody>
          <a:bodyPr wrap="none">
            <a:spAutoFit/>
          </a:bodyPr>
          <a:lstStyle/>
          <a:p>
            <a:r>
              <a:rPr lang="zh-CN" altLang="en-US" sz="2800" b="1" dirty="0">
                <a:solidFill>
                  <a:srgbClr val="FF0000"/>
                </a:solidFill>
              </a:rPr>
              <a:t>④</a:t>
            </a:r>
            <a:endParaRPr lang="zh-CN" altLang="en-US" dirty="0"/>
          </a:p>
        </p:txBody>
      </p:sp>
      <p:sp>
        <p:nvSpPr>
          <p:cNvPr id="20" name="矩形 19"/>
          <p:cNvSpPr/>
          <p:nvPr/>
        </p:nvSpPr>
        <p:spPr>
          <a:xfrm>
            <a:off x="3709870" y="2094318"/>
            <a:ext cx="545342" cy="523220"/>
          </a:xfrm>
          <a:prstGeom prst="rect">
            <a:avLst/>
          </a:prstGeom>
        </p:spPr>
        <p:txBody>
          <a:bodyPr wrap="none">
            <a:spAutoFit/>
          </a:bodyPr>
          <a:lstStyle/>
          <a:p>
            <a:r>
              <a:rPr lang="zh-CN" altLang="en-US" sz="2800" b="1" dirty="0">
                <a:solidFill>
                  <a:srgbClr val="FF0000"/>
                </a:solidFill>
              </a:rPr>
              <a:t>④</a:t>
            </a:r>
            <a:endParaRPr lang="zh-CN" altLang="en-US" dirty="0"/>
          </a:p>
        </p:txBody>
      </p:sp>
      <p:sp>
        <p:nvSpPr>
          <p:cNvPr id="21" name="矩形 20"/>
          <p:cNvSpPr/>
          <p:nvPr/>
        </p:nvSpPr>
        <p:spPr>
          <a:xfrm>
            <a:off x="3750911" y="3600617"/>
            <a:ext cx="545342" cy="523220"/>
          </a:xfrm>
          <a:prstGeom prst="rect">
            <a:avLst/>
          </a:prstGeom>
        </p:spPr>
        <p:txBody>
          <a:bodyPr wrap="none">
            <a:spAutoFit/>
          </a:bodyPr>
          <a:lstStyle/>
          <a:p>
            <a:r>
              <a:rPr lang="zh-CN" altLang="en-US" sz="2800" b="1" dirty="0">
                <a:solidFill>
                  <a:srgbClr val="FF0000"/>
                </a:solidFill>
              </a:rPr>
              <a:t>④</a:t>
            </a:r>
            <a:endParaRPr lang="zh-CN" altLang="en-US" dirty="0"/>
          </a:p>
        </p:txBody>
      </p:sp>
      <p:sp>
        <p:nvSpPr>
          <p:cNvPr id="23" name="矩形 22"/>
          <p:cNvSpPr/>
          <p:nvPr/>
        </p:nvSpPr>
        <p:spPr>
          <a:xfrm>
            <a:off x="3805367" y="4683448"/>
            <a:ext cx="545342" cy="523220"/>
          </a:xfrm>
          <a:prstGeom prst="rect">
            <a:avLst/>
          </a:prstGeom>
        </p:spPr>
        <p:txBody>
          <a:bodyPr wrap="none">
            <a:spAutoFit/>
          </a:bodyPr>
          <a:lstStyle/>
          <a:p>
            <a:r>
              <a:rPr lang="zh-CN" altLang="en-US" sz="2800" b="1" dirty="0">
                <a:solidFill>
                  <a:srgbClr val="FF0000"/>
                </a:solidFill>
              </a:rPr>
              <a:t>③</a:t>
            </a:r>
            <a:endParaRPr lang="zh-CN" altLang="en-US" dirty="0"/>
          </a:p>
        </p:txBody>
      </p:sp>
      <p:sp>
        <p:nvSpPr>
          <p:cNvPr id="25" name="矩形 24"/>
          <p:cNvSpPr/>
          <p:nvPr/>
        </p:nvSpPr>
        <p:spPr>
          <a:xfrm>
            <a:off x="3806970" y="4287394"/>
            <a:ext cx="543739" cy="523220"/>
          </a:xfrm>
          <a:prstGeom prst="rect">
            <a:avLst/>
          </a:prstGeom>
        </p:spPr>
        <p:txBody>
          <a:bodyPr wrap="none">
            <a:spAutoFit/>
          </a:bodyPr>
          <a:lstStyle/>
          <a:p>
            <a:r>
              <a:rPr lang="zh-CN" altLang="en-US" sz="2800" b="1" dirty="0" smtClean="0">
                <a:solidFill>
                  <a:srgbClr val="FF0000"/>
                </a:solidFill>
              </a:rPr>
              <a:t>①</a:t>
            </a:r>
            <a:endParaRPr lang="zh-CN" altLang="en-US" sz="2800" b="1" dirty="0">
              <a:solidFill>
                <a:srgbClr val="FF0000"/>
              </a:solidFill>
            </a:endParaRPr>
          </a:p>
        </p:txBody>
      </p:sp>
      <p:sp>
        <p:nvSpPr>
          <p:cNvPr id="26" name="矩形 25"/>
          <p:cNvSpPr/>
          <p:nvPr/>
        </p:nvSpPr>
        <p:spPr>
          <a:xfrm>
            <a:off x="3697928" y="1760621"/>
            <a:ext cx="545342" cy="523220"/>
          </a:xfrm>
          <a:prstGeom prst="rect">
            <a:avLst/>
          </a:prstGeom>
        </p:spPr>
        <p:txBody>
          <a:bodyPr wrap="none">
            <a:spAutoFit/>
          </a:bodyPr>
          <a:lstStyle/>
          <a:p>
            <a:r>
              <a:rPr lang="zh-CN" altLang="en-US" sz="2800" b="1" dirty="0">
                <a:solidFill>
                  <a:srgbClr val="FF0000"/>
                </a:solidFill>
              </a:rPr>
              <a:t>②</a:t>
            </a:r>
            <a:endParaRPr lang="zh-CN" altLang="en-US" dirty="0"/>
          </a:p>
        </p:txBody>
      </p:sp>
      <p:sp>
        <p:nvSpPr>
          <p:cNvPr id="27" name="TextBox 26"/>
          <p:cNvSpPr txBox="1"/>
          <p:nvPr/>
        </p:nvSpPr>
        <p:spPr>
          <a:xfrm>
            <a:off x="3735271" y="2885804"/>
            <a:ext cx="685800" cy="523220"/>
          </a:xfrm>
          <a:prstGeom prst="rect">
            <a:avLst/>
          </a:prstGeom>
          <a:noFill/>
        </p:spPr>
        <p:txBody>
          <a:bodyPr wrap="square" rtlCol="0">
            <a:spAutoFit/>
          </a:bodyPr>
          <a:lstStyle/>
          <a:p>
            <a:r>
              <a:rPr lang="zh-CN" altLang="en-US" sz="2800" b="1" dirty="0">
                <a:solidFill>
                  <a:srgbClr val="FF0000"/>
                </a:solidFill>
              </a:rPr>
              <a:t>③</a:t>
            </a:r>
          </a:p>
        </p:txBody>
      </p:sp>
      <p:sp>
        <p:nvSpPr>
          <p:cNvPr id="28" name="TextBox 27"/>
          <p:cNvSpPr txBox="1"/>
          <p:nvPr/>
        </p:nvSpPr>
        <p:spPr>
          <a:xfrm>
            <a:off x="3697928" y="1386704"/>
            <a:ext cx="1443347" cy="523220"/>
          </a:xfrm>
          <a:prstGeom prst="rect">
            <a:avLst/>
          </a:prstGeom>
          <a:noFill/>
        </p:spPr>
        <p:txBody>
          <a:bodyPr wrap="square" rtlCol="0">
            <a:spAutoFit/>
          </a:bodyPr>
          <a:lstStyle/>
          <a:p>
            <a:r>
              <a:rPr lang="zh-CN" altLang="en-US" sz="2800" b="1" dirty="0" smtClean="0">
                <a:solidFill>
                  <a:srgbClr val="FF0000"/>
                </a:solidFill>
              </a:rPr>
              <a:t>①   ③</a:t>
            </a:r>
            <a:endParaRPr lang="zh-CN" altLang="en-US" sz="2800" b="1" dirty="0">
              <a:solidFill>
                <a:srgbClr val="FF0000"/>
              </a:solidFill>
            </a:endParaRPr>
          </a:p>
        </p:txBody>
      </p:sp>
    </p:spTree>
    <p:extLst>
      <p:ext uri="{BB962C8B-B14F-4D97-AF65-F5344CB8AC3E}">
        <p14:creationId xmlns:p14="http://schemas.microsoft.com/office/powerpoint/2010/main" xmlns="" val="4012594877"/>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arn(inVertical)">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inVertical)">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inVertical)">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barn(inVertical)">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19" grpId="0"/>
      <p:bldP spid="20" grpId="0"/>
      <p:bldP spid="21" grpId="0"/>
      <p:bldP spid="23" grpId="0"/>
      <p:bldP spid="25"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57250" y="0"/>
            <a:ext cx="7006589" cy="659500"/>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Font typeface="Wingdings" pitchFamily="2" charset="2"/>
              <a:buChar char="Ø"/>
            </a:pPr>
            <a:r>
              <a:rPr lang="zh-CN" altLang="en-US" sz="2400" b="1" dirty="0" smtClean="0">
                <a:solidFill>
                  <a:srgbClr val="FF0000"/>
                </a:solidFill>
                <a:latin typeface="微软雅黑" pitchFamily="34" charset="-122"/>
                <a:ea typeface="微软雅黑" pitchFamily="34" charset="-122"/>
              </a:rPr>
              <a:t>用微小压强计探究液体中不同位置处的压强</a:t>
            </a:r>
            <a:endParaRPr lang="zh-CN" altLang="en-US" sz="2400" b="1" dirty="0">
              <a:solidFill>
                <a:srgbClr val="FF0000"/>
              </a:solidFill>
              <a:latin typeface="微软雅黑" pitchFamily="34" charset="-122"/>
              <a:ea typeface="微软雅黑"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xmlns="" val="3340040098"/>
              </p:ext>
            </p:extLst>
          </p:nvPr>
        </p:nvGraphicFramePr>
        <p:xfrm>
          <a:off x="857250" y="948688"/>
          <a:ext cx="7239317" cy="5002949"/>
        </p:xfrm>
        <a:graphic>
          <a:graphicData uri="http://schemas.openxmlformats.org/drawingml/2006/table">
            <a:tbl>
              <a:tblPr firstRow="1" firstCol="1" lastRow="1" lastCol="1" bandRow="1" bandCol="1">
                <a:tableStyleId>{5C22544A-7EE6-4342-B048-85BDC9FD1C3A}</a:tableStyleId>
              </a:tblPr>
              <a:tblGrid>
                <a:gridCol w="2402788"/>
                <a:gridCol w="1601097"/>
                <a:gridCol w="1636642"/>
                <a:gridCol w="1598790"/>
              </a:tblGrid>
              <a:tr h="363176">
                <a:tc rowSpan="2">
                  <a:txBody>
                    <a:bodyPr/>
                    <a:lstStyle/>
                    <a:p>
                      <a:pPr algn="just">
                        <a:lnSpc>
                          <a:spcPts val="1500"/>
                        </a:lnSpc>
                        <a:spcAft>
                          <a:spcPts val="0"/>
                        </a:spcAft>
                      </a:pPr>
                      <a:r>
                        <a:rPr lang="zh-CN" sz="1600" kern="100" dirty="0">
                          <a:effectLst/>
                        </a:rPr>
                        <a:t>探头在液面下的深度</a:t>
                      </a:r>
                      <a:r>
                        <a:rPr lang="en-US" sz="1600" kern="100" dirty="0">
                          <a:effectLst/>
                        </a:rPr>
                        <a:t>/cm</a:t>
                      </a:r>
                      <a:endParaRPr lang="zh-CN" sz="1600" kern="100" dirty="0">
                        <a:effectLst/>
                        <a:latin typeface="Times New Roman"/>
                        <a:ea typeface="宋体"/>
                      </a:endParaRPr>
                    </a:p>
                  </a:txBody>
                  <a:tcPr marL="68580" marR="68580" marT="0" marB="0" anchor="ctr"/>
                </a:tc>
                <a:tc rowSpan="2">
                  <a:txBody>
                    <a:bodyPr/>
                    <a:lstStyle/>
                    <a:p>
                      <a:pPr indent="266700" algn="just">
                        <a:lnSpc>
                          <a:spcPts val="1500"/>
                        </a:lnSpc>
                        <a:spcAft>
                          <a:spcPts val="0"/>
                        </a:spcAft>
                      </a:pPr>
                      <a:r>
                        <a:rPr lang="zh-CN" sz="1600" kern="100" dirty="0">
                          <a:effectLst/>
                        </a:rPr>
                        <a:t>探头方位</a:t>
                      </a:r>
                      <a:endParaRPr lang="zh-CN" sz="1600" kern="100" dirty="0">
                        <a:effectLst/>
                        <a:latin typeface="Times New Roman"/>
                        <a:ea typeface="宋体"/>
                      </a:endParaRPr>
                    </a:p>
                  </a:txBody>
                  <a:tcPr marL="68580" marR="68580" marT="0" marB="0" anchor="ctr"/>
                </a:tc>
                <a:tc gridSpan="2">
                  <a:txBody>
                    <a:bodyPr/>
                    <a:lstStyle/>
                    <a:p>
                      <a:pPr indent="266700" algn="just">
                        <a:lnSpc>
                          <a:spcPts val="1500"/>
                        </a:lnSpc>
                        <a:spcAft>
                          <a:spcPts val="0"/>
                        </a:spcAft>
                      </a:pPr>
                      <a:r>
                        <a:rPr lang="zh-CN" sz="1050" kern="100">
                          <a:effectLst/>
                        </a:rPr>
                        <a:t>玻璃管两侧液面高度差</a:t>
                      </a:r>
                      <a:r>
                        <a:rPr lang="en-US" sz="1050" kern="100">
                          <a:effectLst/>
                        </a:rPr>
                        <a:t>/cm</a:t>
                      </a:r>
                      <a:endParaRPr lang="zh-CN" sz="1050" kern="100">
                        <a:effectLst/>
                        <a:latin typeface="Times New Roman"/>
                        <a:ea typeface="宋体"/>
                      </a:endParaRPr>
                    </a:p>
                  </a:txBody>
                  <a:tcPr marL="68580" marR="68580" marT="0" marB="0" anchor="ctr"/>
                </a:tc>
                <a:tc hMerge="1">
                  <a:txBody>
                    <a:bodyPr/>
                    <a:lstStyle/>
                    <a:p>
                      <a:endParaRPr lang="zh-CN" altLang="en-US"/>
                    </a:p>
                  </a:txBody>
                  <a:tcPr/>
                </a:tc>
              </a:tr>
              <a:tr h="404502">
                <a:tc vMerge="1">
                  <a:txBody>
                    <a:bodyPr/>
                    <a:lstStyle/>
                    <a:p>
                      <a:endParaRPr lang="zh-CN" altLang="en-US"/>
                    </a:p>
                  </a:txBody>
                  <a:tcPr/>
                </a:tc>
                <a:tc vMerge="1">
                  <a:txBody>
                    <a:bodyPr/>
                    <a:lstStyle/>
                    <a:p>
                      <a:endParaRPr lang="zh-CN" altLang="en-US"/>
                    </a:p>
                  </a:txBody>
                  <a:tcPr/>
                </a:tc>
                <a:tc>
                  <a:txBody>
                    <a:bodyPr/>
                    <a:lstStyle/>
                    <a:p>
                      <a:pPr indent="533400" algn="just">
                        <a:lnSpc>
                          <a:spcPts val="1500"/>
                        </a:lnSpc>
                        <a:spcAft>
                          <a:spcPts val="0"/>
                        </a:spcAft>
                      </a:pPr>
                      <a:r>
                        <a:rPr lang="zh-CN" sz="1600" kern="100" dirty="0">
                          <a:effectLst/>
                        </a:rPr>
                        <a:t>水</a:t>
                      </a:r>
                      <a:endParaRPr lang="zh-CN" sz="1600" kern="100" dirty="0">
                        <a:effectLst/>
                        <a:latin typeface="Times New Roman"/>
                        <a:ea typeface="宋体"/>
                      </a:endParaRPr>
                    </a:p>
                  </a:txBody>
                  <a:tcPr marL="68580" marR="68580" marT="0" marB="0" anchor="ctr"/>
                </a:tc>
                <a:tc>
                  <a:txBody>
                    <a:bodyPr/>
                    <a:lstStyle/>
                    <a:p>
                      <a:pPr indent="400050" algn="just">
                        <a:lnSpc>
                          <a:spcPts val="1500"/>
                        </a:lnSpc>
                        <a:spcAft>
                          <a:spcPts val="0"/>
                        </a:spcAft>
                      </a:pPr>
                      <a:r>
                        <a:rPr lang="zh-CN" sz="1600" kern="100">
                          <a:effectLst/>
                        </a:rPr>
                        <a:t>盐水</a:t>
                      </a:r>
                      <a:endParaRPr lang="zh-CN" sz="1600" kern="100">
                        <a:effectLst/>
                        <a:latin typeface="Times New Roman"/>
                        <a:ea typeface="宋体"/>
                      </a:endParaRPr>
                    </a:p>
                  </a:txBody>
                  <a:tcPr marL="68580" marR="68580" marT="0" marB="0" anchor="ctr"/>
                </a:tc>
              </a:tr>
              <a:tr h="363176">
                <a:tc rowSpan="4">
                  <a:txBody>
                    <a:bodyPr/>
                    <a:lstStyle/>
                    <a:p>
                      <a:pPr indent="800100" algn="just">
                        <a:lnSpc>
                          <a:spcPts val="1500"/>
                        </a:lnSpc>
                        <a:spcAft>
                          <a:spcPts val="0"/>
                        </a:spcAft>
                      </a:pPr>
                      <a:r>
                        <a:rPr lang="en-US" sz="1600" kern="100">
                          <a:effectLst/>
                        </a:rPr>
                        <a:t>5</a:t>
                      </a:r>
                      <a:endParaRPr lang="zh-CN" sz="1600" kern="100">
                        <a:effectLst/>
                        <a:latin typeface="Times New Roman"/>
                        <a:ea typeface="宋体"/>
                      </a:endParaRPr>
                    </a:p>
                  </a:txBody>
                  <a:tcPr marL="68580" marR="68580" marT="0" marB="0" anchor="ctr"/>
                </a:tc>
                <a:tc>
                  <a:txBody>
                    <a:bodyPr/>
                    <a:lstStyle/>
                    <a:p>
                      <a:pPr indent="400050" algn="just">
                        <a:lnSpc>
                          <a:spcPts val="1500"/>
                        </a:lnSpc>
                        <a:spcAft>
                          <a:spcPts val="0"/>
                        </a:spcAft>
                      </a:pPr>
                      <a:r>
                        <a:rPr lang="zh-CN" sz="1600" kern="100">
                          <a:effectLst/>
                        </a:rPr>
                        <a:t>上</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下</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左</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右</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63176">
                <a:tc rowSpan="4">
                  <a:txBody>
                    <a:bodyPr/>
                    <a:lstStyle/>
                    <a:p>
                      <a:pPr indent="800100" algn="just">
                        <a:lnSpc>
                          <a:spcPts val="1500"/>
                        </a:lnSpc>
                        <a:spcAft>
                          <a:spcPts val="0"/>
                        </a:spcAft>
                      </a:pPr>
                      <a:r>
                        <a:rPr lang="en-US" sz="1600" kern="100" dirty="0">
                          <a:effectLst/>
                        </a:rPr>
                        <a:t>10</a:t>
                      </a:r>
                      <a:endParaRPr lang="zh-CN" sz="1600" kern="100" dirty="0">
                        <a:effectLst/>
                        <a:latin typeface="Times New Roman"/>
                        <a:ea typeface="宋体"/>
                      </a:endParaRPr>
                    </a:p>
                  </a:txBody>
                  <a:tcPr marL="68580" marR="68580" marT="0" marB="0" anchor="ctr"/>
                </a:tc>
                <a:tc>
                  <a:txBody>
                    <a:bodyPr/>
                    <a:lstStyle/>
                    <a:p>
                      <a:pPr indent="400050" algn="just">
                        <a:lnSpc>
                          <a:spcPts val="1500"/>
                        </a:lnSpc>
                        <a:spcAft>
                          <a:spcPts val="0"/>
                        </a:spcAft>
                      </a:pPr>
                      <a:r>
                        <a:rPr lang="zh-CN" sz="1600" kern="100">
                          <a:effectLst/>
                        </a:rPr>
                        <a:t>上</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下</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左</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dirty="0">
                          <a:effectLst/>
                        </a:rPr>
                        <a:t>右</a:t>
                      </a:r>
                      <a:endParaRPr lang="zh-CN" sz="1600" kern="100" dirty="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63176">
                <a:tc rowSpan="4">
                  <a:txBody>
                    <a:bodyPr/>
                    <a:lstStyle/>
                    <a:p>
                      <a:pPr indent="800100" algn="just">
                        <a:lnSpc>
                          <a:spcPts val="1500"/>
                        </a:lnSpc>
                        <a:spcAft>
                          <a:spcPts val="0"/>
                        </a:spcAft>
                      </a:pPr>
                      <a:r>
                        <a:rPr lang="en-US" sz="1600" kern="100" dirty="0">
                          <a:effectLst/>
                        </a:rPr>
                        <a:t>15</a:t>
                      </a:r>
                      <a:endParaRPr lang="zh-CN" sz="1600" kern="100" dirty="0">
                        <a:effectLst/>
                        <a:latin typeface="Times New Roman"/>
                        <a:ea typeface="宋体"/>
                      </a:endParaRPr>
                    </a:p>
                  </a:txBody>
                  <a:tcPr marL="68580" marR="68580" marT="0" marB="0" anchor="ctr"/>
                </a:tc>
                <a:tc>
                  <a:txBody>
                    <a:bodyPr/>
                    <a:lstStyle/>
                    <a:p>
                      <a:pPr indent="400050" algn="just">
                        <a:lnSpc>
                          <a:spcPts val="1500"/>
                        </a:lnSpc>
                        <a:spcAft>
                          <a:spcPts val="0"/>
                        </a:spcAft>
                      </a:pPr>
                      <a:r>
                        <a:rPr lang="zh-CN" sz="1600" kern="100">
                          <a:effectLst/>
                        </a:rPr>
                        <a:t>上</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下</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左</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r h="349527">
                <a:tc vMerge="1">
                  <a:txBody>
                    <a:bodyPr/>
                    <a:lstStyle/>
                    <a:p>
                      <a:endParaRPr lang="zh-CN" altLang="en-US"/>
                    </a:p>
                  </a:txBody>
                  <a:tcPr/>
                </a:tc>
                <a:tc>
                  <a:txBody>
                    <a:bodyPr/>
                    <a:lstStyle/>
                    <a:p>
                      <a:pPr indent="400050" algn="just">
                        <a:lnSpc>
                          <a:spcPts val="1500"/>
                        </a:lnSpc>
                        <a:spcAft>
                          <a:spcPts val="0"/>
                        </a:spcAft>
                      </a:pPr>
                      <a:r>
                        <a:rPr lang="zh-CN" sz="1600" kern="100">
                          <a:effectLst/>
                        </a:rPr>
                        <a:t>右</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just">
                        <a:lnSpc>
                          <a:spcPts val="1500"/>
                        </a:lnSpc>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xmlns="" val="167785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68377"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t="3702"/>
          <a:stretch/>
        </p:blipFill>
        <p:spPr>
          <a:xfrm>
            <a:off x="404037" y="446566"/>
            <a:ext cx="8463515" cy="5954233"/>
          </a:xfrm>
          <a:prstGeom prst="rect">
            <a:avLst/>
          </a:prstGeom>
        </p:spPr>
      </p:pic>
      <p:pic>
        <p:nvPicPr>
          <p:cNvPr id="5" name="Picture 3" descr="yeya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168377" y="0"/>
            <a:ext cx="490913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 name="Group 11"/>
          <p:cNvGrpSpPr>
            <a:grpSpLocks noChangeAspect="1"/>
          </p:cNvGrpSpPr>
          <p:nvPr/>
        </p:nvGrpSpPr>
        <p:grpSpPr bwMode="auto">
          <a:xfrm>
            <a:off x="-82534" y="-114271"/>
            <a:ext cx="2757366" cy="717956"/>
            <a:chOff x="0" y="0"/>
            <a:chExt cx="4905" cy="1228"/>
          </a:xfrm>
        </p:grpSpPr>
        <p:pic>
          <p:nvPicPr>
            <p:cNvPr id="7" name="Picture 12" descr="未标题2_0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1" y="112"/>
              <a:ext cx="3930" cy="1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3" descr="未标题2_07-0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0"/>
              <a:ext cx="1228" cy="1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Box 14"/>
            <p:cNvSpPr txBox="1">
              <a:spLocks noChangeAspect="1" noChangeArrowheads="1"/>
            </p:cNvSpPr>
            <p:nvPr/>
          </p:nvSpPr>
          <p:spPr bwMode="auto">
            <a:xfrm>
              <a:off x="681" y="244"/>
              <a:ext cx="4224" cy="3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ctr" fontAlgn="auto">
                <a:spcBef>
                  <a:spcPts val="0"/>
                </a:spcBef>
                <a:spcAft>
                  <a:spcPts val="0"/>
                </a:spcAft>
              </a:pPr>
              <a:r>
                <a:rPr lang="zh-CN" altLang="en-US" sz="2800" b="1" dirty="0">
                  <a:latin typeface="微软雅黑" pitchFamily="34" charset="-122"/>
                  <a:ea typeface="微软雅黑" pitchFamily="34" charset="-122"/>
                </a:rPr>
                <a:t>学以致用</a:t>
              </a:r>
            </a:p>
            <a:p>
              <a:pPr algn="ctr" eaLnBrk="1" hangingPunct="1"/>
              <a:endParaRPr lang="zh-CN" altLang="en-US" dirty="0"/>
            </a:p>
          </p:txBody>
        </p:sp>
      </p:grpSp>
    </p:spTree>
    <p:extLst>
      <p:ext uri="{BB962C8B-B14F-4D97-AF65-F5344CB8AC3E}">
        <p14:creationId xmlns:p14="http://schemas.microsoft.com/office/powerpoint/2010/main" xmlns="" val="214314400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微粒体年度总结计划PPT模版"/>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746</TotalTime>
  <Words>1397</Words>
  <Application>Microsoft Office PowerPoint</Application>
  <PresentationFormat>全屏显示(4:3)</PresentationFormat>
  <Paragraphs>239</Paragraphs>
  <Slides>27</Slides>
  <Notes>7</Notes>
  <HiddenSlides>0</HiddenSlides>
  <MMClips>4</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第一PPT，www.1ppt.com</vt:lpstr>
      <vt:lpstr>Microsoft Office Word 97 - 2003 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cp:lastModifiedBy>China</cp:lastModifiedBy>
  <cp:revision>76</cp:revision>
  <dcterms:created xsi:type="dcterms:W3CDTF">2016-05-26T11:22:18Z</dcterms:created>
  <dcterms:modified xsi:type="dcterms:W3CDTF">2019-04-30T00:31:00Z</dcterms:modified>
</cp:coreProperties>
</file>