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heme/theme3.xml" ContentType="application/vnd.openxmlformats-officedocument.them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1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2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notesSlides/notesSlide3.xml" ContentType="application/vnd.openxmlformats-officedocument.presentationml.notesSlide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2"/>
  </p:notesMasterIdLst>
  <p:sldIdLst>
    <p:sldId id="257" r:id="rId3"/>
    <p:sldId id="293" r:id="rId4"/>
    <p:sldId id="259" r:id="rId5"/>
    <p:sldId id="260" r:id="rId6"/>
    <p:sldId id="263" r:id="rId7"/>
    <p:sldId id="265" r:id="rId8"/>
    <p:sldId id="267" r:id="rId9"/>
    <p:sldId id="279" r:id="rId10"/>
    <p:sldId id="269" r:id="rId11"/>
    <p:sldId id="270" r:id="rId12"/>
    <p:sldId id="273" r:id="rId13"/>
    <p:sldId id="274" r:id="rId14"/>
    <p:sldId id="275" r:id="rId15"/>
    <p:sldId id="276" r:id="rId16"/>
    <p:sldId id="280" r:id="rId17"/>
    <p:sldId id="281" r:id="rId18"/>
    <p:sldId id="282" r:id="rId19"/>
    <p:sldId id="288" r:id="rId20"/>
    <p:sldId id="289" r:id="rId21"/>
    <p:sldId id="290" r:id="rId22"/>
    <p:sldId id="292" r:id="rId23"/>
    <p:sldId id="294" r:id="rId24"/>
    <p:sldId id="295" r:id="rId25"/>
    <p:sldId id="296" r:id="rId26"/>
    <p:sldId id="297" r:id="rId27"/>
    <p:sldId id="298" r:id="rId28"/>
    <p:sldId id="300" r:id="rId29"/>
    <p:sldId id="301" r:id="rId30"/>
    <p:sldId id="302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dou" initials="t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67" y="72"/>
      </p:cViewPr>
      <p:guideLst>
        <p:guide orient="horz" pos="221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" Type="http://schemas.openxmlformats.org/officeDocument/2006/relationships/theme" Target="../theme/theme3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4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5" Type="http://schemas.openxmlformats.org/officeDocument/2006/relationships/slide" Target="../slides/slide28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/>
          </p:cNvSpPr>
          <p:nvPr>
            <p:ph type="sldNum" sz="quarter"/>
            <p:custDataLst>
              <p:tags r:id="rId1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/>
              <a:t>18</a:t>
            </a:fld>
            <a:endParaRPr lang="en-US" altLang="zh-CN" sz="1200"/>
          </a:p>
        </p:txBody>
      </p:sp>
      <p:sp>
        <p:nvSpPr>
          <p:cNvPr id="21507" name="Rectangle 2"/>
          <p:cNvSpPr>
            <a:spLocks noGrp="1" noRot="1" noChangeAspect="1" noTextEdit="1"/>
          </p:cNvSpPr>
          <p:nvPr>
            <p:ph type="sldImg" idx="1"/>
            <p:custDataLst>
              <p:tags r:id="rId2"/>
            </p:custDataLst>
          </p:nvPr>
        </p:nvSpPr>
        <p:spPr/>
      </p:sp>
      <p:sp>
        <p:nvSpPr>
          <p:cNvPr id="21508" name="Rectangle 3"/>
          <p:cNvSpPr txBox="1">
            <a:spLocks noGrp="1"/>
          </p:cNvSpPr>
          <p:nvPr>
            <p:ph type="body" idx="2"/>
            <p:custDataLst>
              <p:tags r:id="rId3"/>
            </p:custDataLst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22531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/>
          </a:p>
        </p:txBody>
      </p:sp>
      <p:sp>
        <p:nvSpPr>
          <p:cNvPr id="22532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/>
              <a:t>28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97600" y="3938588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76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74.xml"/><Relationship Id="rId10" Type="http://schemas.openxmlformats.org/officeDocument/2006/relationships/slideLayout" Target="../slideLayouts/slideLayout22.xml"/><Relationship Id="rId19" Type="http://schemas.openxmlformats.org/officeDocument/2006/relationships/tags" Target="../tags/tag78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73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2.jpe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16.pn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5" Type="http://schemas.openxmlformats.org/officeDocument/2006/relationships/tags" Target="../tags/tag277.xml"/><Relationship Id="rId10" Type="http://schemas.openxmlformats.org/officeDocument/2006/relationships/tags" Target="../tags/tag282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image" Target="../media/image18.jpe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5" Type="http://schemas.openxmlformats.org/officeDocument/2006/relationships/tags" Target="../tags/tag288.xml"/><Relationship Id="rId10" Type="http://schemas.openxmlformats.org/officeDocument/2006/relationships/tags" Target="../tags/tag293.xml"/><Relationship Id="rId4" Type="http://schemas.openxmlformats.org/officeDocument/2006/relationships/tags" Target="../tags/tag287.xml"/><Relationship Id="rId9" Type="http://schemas.openxmlformats.org/officeDocument/2006/relationships/tags" Target="../tags/tag29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image" Target="../media/image19.jpe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299.xml"/><Relationship Id="rId10" Type="http://schemas.openxmlformats.org/officeDocument/2006/relationships/tags" Target="../tags/tag304.xml"/><Relationship Id="rId4" Type="http://schemas.openxmlformats.org/officeDocument/2006/relationships/tags" Target="../tags/tag298.xml"/><Relationship Id="rId9" Type="http://schemas.openxmlformats.org/officeDocument/2006/relationships/tags" Target="../tags/tag30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12" Type="http://schemas.openxmlformats.org/officeDocument/2006/relationships/slideLayout" Target="../slideLayouts/slideLayout14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tags" Target="../tags/tag315.xml"/><Relationship Id="rId5" Type="http://schemas.openxmlformats.org/officeDocument/2006/relationships/tags" Target="../tags/tag309.xml"/><Relationship Id="rId10" Type="http://schemas.openxmlformats.org/officeDocument/2006/relationships/tags" Target="../tags/tag314.xml"/><Relationship Id="rId4" Type="http://schemas.openxmlformats.org/officeDocument/2006/relationships/tags" Target="../tags/tag308.xml"/><Relationship Id="rId9" Type="http://schemas.openxmlformats.org/officeDocument/2006/relationships/tags" Target="../tags/tag3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10" Type="http://schemas.openxmlformats.org/officeDocument/2006/relationships/image" Target="../media/image20.png"/><Relationship Id="rId4" Type="http://schemas.openxmlformats.org/officeDocument/2006/relationships/tags" Target="../tags/tag319.xml"/><Relationship Id="rId9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31.xml"/><Relationship Id="rId13" Type="http://schemas.openxmlformats.org/officeDocument/2006/relationships/tags" Target="../tags/tag336.xml"/><Relationship Id="rId3" Type="http://schemas.openxmlformats.org/officeDocument/2006/relationships/tags" Target="../tags/tag326.xml"/><Relationship Id="rId7" Type="http://schemas.openxmlformats.org/officeDocument/2006/relationships/tags" Target="../tags/tag330.xml"/><Relationship Id="rId12" Type="http://schemas.openxmlformats.org/officeDocument/2006/relationships/tags" Target="../tags/tag335.xml"/><Relationship Id="rId2" Type="http://schemas.openxmlformats.org/officeDocument/2006/relationships/tags" Target="../tags/tag325.xml"/><Relationship Id="rId16" Type="http://schemas.openxmlformats.org/officeDocument/2006/relationships/slideLayout" Target="../slideLayouts/slideLayout14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tags" Target="../tags/tag334.xml"/><Relationship Id="rId5" Type="http://schemas.openxmlformats.org/officeDocument/2006/relationships/tags" Target="../tags/tag328.xml"/><Relationship Id="rId15" Type="http://schemas.openxmlformats.org/officeDocument/2006/relationships/tags" Target="../tags/tag338.xml"/><Relationship Id="rId10" Type="http://schemas.openxmlformats.org/officeDocument/2006/relationships/tags" Target="../tags/tag333.xml"/><Relationship Id="rId4" Type="http://schemas.openxmlformats.org/officeDocument/2006/relationships/tags" Target="../tags/tag327.xml"/><Relationship Id="rId9" Type="http://schemas.openxmlformats.org/officeDocument/2006/relationships/tags" Target="../tags/tag332.xml"/><Relationship Id="rId14" Type="http://schemas.openxmlformats.org/officeDocument/2006/relationships/tags" Target="../tags/tag33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tags" Target="../tags/tag351.xml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2" Type="http://schemas.openxmlformats.org/officeDocument/2006/relationships/tags" Target="../tags/tag340.xml"/><Relationship Id="rId16" Type="http://schemas.openxmlformats.org/officeDocument/2006/relationships/hyperlink" Target="SEQ13.DAT" TargetMode="Externa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5" Type="http://schemas.openxmlformats.org/officeDocument/2006/relationships/tags" Target="../tags/tag343.xml"/><Relationship Id="rId15" Type="http://schemas.openxmlformats.org/officeDocument/2006/relationships/slideLayout" Target="../slideLayouts/slideLayout14.xml"/><Relationship Id="rId10" Type="http://schemas.openxmlformats.org/officeDocument/2006/relationships/tags" Target="../tags/tag348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tags" Target="../tags/tag35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60.xml"/><Relationship Id="rId13" Type="http://schemas.openxmlformats.org/officeDocument/2006/relationships/tags" Target="../tags/tag365.xml"/><Relationship Id="rId3" Type="http://schemas.openxmlformats.org/officeDocument/2006/relationships/tags" Target="../tags/tag355.xml"/><Relationship Id="rId7" Type="http://schemas.openxmlformats.org/officeDocument/2006/relationships/tags" Target="../tags/tag359.xml"/><Relationship Id="rId12" Type="http://schemas.openxmlformats.org/officeDocument/2006/relationships/tags" Target="../tags/tag364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354.xml"/><Relationship Id="rId16" Type="http://schemas.openxmlformats.org/officeDocument/2006/relationships/slideLayout" Target="../slideLayouts/slideLayout13.xml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11" Type="http://schemas.openxmlformats.org/officeDocument/2006/relationships/tags" Target="../tags/tag363.xml"/><Relationship Id="rId5" Type="http://schemas.openxmlformats.org/officeDocument/2006/relationships/tags" Target="../tags/tag357.xml"/><Relationship Id="rId15" Type="http://schemas.openxmlformats.org/officeDocument/2006/relationships/tags" Target="../tags/tag367.xml"/><Relationship Id="rId10" Type="http://schemas.openxmlformats.org/officeDocument/2006/relationships/tags" Target="../tags/tag362.xml"/><Relationship Id="rId4" Type="http://schemas.openxmlformats.org/officeDocument/2006/relationships/tags" Target="../tags/tag356.xml"/><Relationship Id="rId9" Type="http://schemas.openxmlformats.org/officeDocument/2006/relationships/tags" Target="../tags/tag361.xml"/><Relationship Id="rId14" Type="http://schemas.openxmlformats.org/officeDocument/2006/relationships/tags" Target="../tags/tag36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tags" Target="../tags/tag382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tags" Target="../tags/tag381.xml"/><Relationship Id="rId2" Type="http://schemas.openxmlformats.org/officeDocument/2006/relationships/tags" Target="../tags/tag371.xml"/><Relationship Id="rId16" Type="http://schemas.openxmlformats.org/officeDocument/2006/relationships/audio" Target="../media/audio1.wav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5" Type="http://schemas.openxmlformats.org/officeDocument/2006/relationships/tags" Target="../tags/tag374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379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tags" Target="../tags/tag398.xml"/><Relationship Id="rId18" Type="http://schemas.openxmlformats.org/officeDocument/2006/relationships/tags" Target="../tags/tag403.xml"/><Relationship Id="rId26" Type="http://schemas.openxmlformats.org/officeDocument/2006/relationships/tags" Target="../tags/tag411.xml"/><Relationship Id="rId3" Type="http://schemas.openxmlformats.org/officeDocument/2006/relationships/tags" Target="../tags/tag388.xml"/><Relationship Id="rId21" Type="http://schemas.openxmlformats.org/officeDocument/2006/relationships/tags" Target="../tags/tag406.xml"/><Relationship Id="rId7" Type="http://schemas.openxmlformats.org/officeDocument/2006/relationships/tags" Target="../tags/tag392.xml"/><Relationship Id="rId12" Type="http://schemas.openxmlformats.org/officeDocument/2006/relationships/tags" Target="../tags/tag397.xml"/><Relationship Id="rId17" Type="http://schemas.openxmlformats.org/officeDocument/2006/relationships/tags" Target="../tags/tag402.xml"/><Relationship Id="rId25" Type="http://schemas.openxmlformats.org/officeDocument/2006/relationships/tags" Target="../tags/tag410.xml"/><Relationship Id="rId2" Type="http://schemas.openxmlformats.org/officeDocument/2006/relationships/tags" Target="../tags/tag387.xml"/><Relationship Id="rId16" Type="http://schemas.openxmlformats.org/officeDocument/2006/relationships/tags" Target="../tags/tag401.xml"/><Relationship Id="rId20" Type="http://schemas.openxmlformats.org/officeDocument/2006/relationships/tags" Target="../tags/tag405.xml"/><Relationship Id="rId29" Type="http://schemas.openxmlformats.org/officeDocument/2006/relationships/tags" Target="../tags/tag414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tags" Target="../tags/tag396.xml"/><Relationship Id="rId24" Type="http://schemas.openxmlformats.org/officeDocument/2006/relationships/tags" Target="../tags/tag409.xml"/><Relationship Id="rId32" Type="http://schemas.openxmlformats.org/officeDocument/2006/relationships/slideLayout" Target="../slideLayouts/slideLayout14.xml"/><Relationship Id="rId5" Type="http://schemas.openxmlformats.org/officeDocument/2006/relationships/tags" Target="../tags/tag390.xml"/><Relationship Id="rId15" Type="http://schemas.openxmlformats.org/officeDocument/2006/relationships/tags" Target="../tags/tag400.xml"/><Relationship Id="rId23" Type="http://schemas.openxmlformats.org/officeDocument/2006/relationships/tags" Target="../tags/tag408.xml"/><Relationship Id="rId28" Type="http://schemas.openxmlformats.org/officeDocument/2006/relationships/tags" Target="../tags/tag413.xml"/><Relationship Id="rId10" Type="http://schemas.openxmlformats.org/officeDocument/2006/relationships/tags" Target="../tags/tag395.xml"/><Relationship Id="rId19" Type="http://schemas.openxmlformats.org/officeDocument/2006/relationships/tags" Target="../tags/tag404.xml"/><Relationship Id="rId31" Type="http://schemas.openxmlformats.org/officeDocument/2006/relationships/tags" Target="../tags/tag416.xml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4" Type="http://schemas.openxmlformats.org/officeDocument/2006/relationships/tags" Target="../tags/tag399.xml"/><Relationship Id="rId22" Type="http://schemas.openxmlformats.org/officeDocument/2006/relationships/tags" Target="../tags/tag407.xml"/><Relationship Id="rId27" Type="http://schemas.openxmlformats.org/officeDocument/2006/relationships/tags" Target="../tags/tag412.xml"/><Relationship Id="rId30" Type="http://schemas.openxmlformats.org/officeDocument/2006/relationships/tags" Target="../tags/tag4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13" Type="http://schemas.openxmlformats.org/officeDocument/2006/relationships/tags" Target="../tags/tag429.xml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12" Type="http://schemas.openxmlformats.org/officeDocument/2006/relationships/tags" Target="../tags/tag428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tags" Target="../tags/tag427.xml"/><Relationship Id="rId5" Type="http://schemas.openxmlformats.org/officeDocument/2006/relationships/tags" Target="../tags/tag421.xml"/><Relationship Id="rId15" Type="http://schemas.openxmlformats.org/officeDocument/2006/relationships/slideLayout" Target="../slideLayouts/slideLayout14.xml"/><Relationship Id="rId10" Type="http://schemas.openxmlformats.org/officeDocument/2006/relationships/tags" Target="../tags/tag426.xml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tags" Target="../tags/tag4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32.xml"/><Relationship Id="rId1" Type="http://schemas.openxmlformats.org/officeDocument/2006/relationships/tags" Target="../tags/tag43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3" Type="http://schemas.openxmlformats.org/officeDocument/2006/relationships/tags" Target="../tags/tag435.xml"/><Relationship Id="rId7" Type="http://schemas.openxmlformats.org/officeDocument/2006/relationships/tags" Target="../tags/tag439.xml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5" Type="http://schemas.openxmlformats.org/officeDocument/2006/relationships/tags" Target="../tags/tag437.xml"/><Relationship Id="rId10" Type="http://schemas.openxmlformats.org/officeDocument/2006/relationships/slide" Target="slide20.xml"/><Relationship Id="rId4" Type="http://schemas.openxmlformats.org/officeDocument/2006/relationships/tags" Target="../tags/tag436.xml"/><Relationship Id="rId9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image" Target="../media/image21.jpeg"/><Relationship Id="rId3" Type="http://schemas.openxmlformats.org/officeDocument/2006/relationships/tags" Target="../tags/tag443.xml"/><Relationship Id="rId7" Type="http://schemas.openxmlformats.org/officeDocument/2006/relationships/tags" Target="../tags/tag447.xml"/><Relationship Id="rId12" Type="http://schemas.openxmlformats.org/officeDocument/2006/relationships/slide" Target="slide14.xml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445.xml"/><Relationship Id="rId10" Type="http://schemas.openxmlformats.org/officeDocument/2006/relationships/tags" Target="../tags/tag450.xml"/><Relationship Id="rId4" Type="http://schemas.openxmlformats.org/officeDocument/2006/relationships/tags" Target="../tags/tag444.xml"/><Relationship Id="rId9" Type="http://schemas.openxmlformats.org/officeDocument/2006/relationships/tags" Target="../tags/tag4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53.xml"/><Relationship Id="rId7" Type="http://schemas.openxmlformats.org/officeDocument/2006/relationships/slide" Target="slide14.xml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6" Type="http://schemas.openxmlformats.org/officeDocument/2006/relationships/slideLayout" Target="../slideLayouts/slideLayout19.xml"/><Relationship Id="rId5" Type="http://schemas.openxmlformats.org/officeDocument/2006/relationships/tags" Target="../tags/tag455.xml"/><Relationship Id="rId4" Type="http://schemas.openxmlformats.org/officeDocument/2006/relationships/tags" Target="../tags/tag45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63.xml"/><Relationship Id="rId3" Type="http://schemas.openxmlformats.org/officeDocument/2006/relationships/tags" Target="../tags/tag458.xml"/><Relationship Id="rId7" Type="http://schemas.openxmlformats.org/officeDocument/2006/relationships/tags" Target="../tags/tag462.xml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5" Type="http://schemas.openxmlformats.org/officeDocument/2006/relationships/tags" Target="../tags/tag460.xml"/><Relationship Id="rId10" Type="http://schemas.openxmlformats.org/officeDocument/2006/relationships/slide" Target="slide14.xml"/><Relationship Id="rId4" Type="http://schemas.openxmlformats.org/officeDocument/2006/relationships/tags" Target="../tags/tag459.xml"/><Relationship Id="rId9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71.xml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24.wmf"/><Relationship Id="rId3" Type="http://schemas.openxmlformats.org/officeDocument/2006/relationships/tags" Target="../tags/tag466.xml"/><Relationship Id="rId21" Type="http://schemas.openxmlformats.org/officeDocument/2006/relationships/oleObject" Target="../embeddings/oleObject5.bin"/><Relationship Id="rId7" Type="http://schemas.openxmlformats.org/officeDocument/2006/relationships/tags" Target="../tags/tag470.xml"/><Relationship Id="rId12" Type="http://schemas.openxmlformats.org/officeDocument/2006/relationships/slideLayout" Target="../slideLayouts/slideLayout19.xml"/><Relationship Id="rId17" Type="http://schemas.openxmlformats.org/officeDocument/2006/relationships/oleObject" Target="../embeddings/oleObject3.bin"/><Relationship Id="rId2" Type="http://schemas.openxmlformats.org/officeDocument/2006/relationships/tags" Target="../tags/tag465.xml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1" Type="http://schemas.openxmlformats.org/officeDocument/2006/relationships/tags" Target="../tags/tag464.xml"/><Relationship Id="rId6" Type="http://schemas.openxmlformats.org/officeDocument/2006/relationships/tags" Target="../tags/tag469.xml"/><Relationship Id="rId11" Type="http://schemas.openxmlformats.org/officeDocument/2006/relationships/tags" Target="../tags/tag474.xml"/><Relationship Id="rId5" Type="http://schemas.openxmlformats.org/officeDocument/2006/relationships/tags" Target="../tags/tag468.xml"/><Relationship Id="rId15" Type="http://schemas.openxmlformats.org/officeDocument/2006/relationships/oleObject" Target="../embeddings/oleObject2.bin"/><Relationship Id="rId10" Type="http://schemas.openxmlformats.org/officeDocument/2006/relationships/tags" Target="../tags/tag473.xml"/><Relationship Id="rId19" Type="http://schemas.openxmlformats.org/officeDocument/2006/relationships/oleObject" Target="../embeddings/oleObject4.bin"/><Relationship Id="rId4" Type="http://schemas.openxmlformats.org/officeDocument/2006/relationships/tags" Target="../tags/tag467.xml"/><Relationship Id="rId9" Type="http://schemas.openxmlformats.org/officeDocument/2006/relationships/tags" Target="../tags/tag472.xml"/><Relationship Id="rId14" Type="http://schemas.openxmlformats.org/officeDocument/2006/relationships/image" Target="../media/image22.wmf"/><Relationship Id="rId22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7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478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5" Type="http://schemas.openxmlformats.org/officeDocument/2006/relationships/tags" Target="../tags/tag480.xml"/><Relationship Id="rId10" Type="http://schemas.openxmlformats.org/officeDocument/2006/relationships/image" Target="../media/image27.wmf"/><Relationship Id="rId4" Type="http://schemas.openxmlformats.org/officeDocument/2006/relationships/tags" Target="../tags/tag479.xml"/><Relationship Id="rId9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487.xml"/><Relationship Id="rId7" Type="http://schemas.openxmlformats.org/officeDocument/2006/relationships/tags" Target="../tags/tag491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5" Type="http://schemas.openxmlformats.org/officeDocument/2006/relationships/tags" Target="../tags/tag489.xml"/><Relationship Id="rId10" Type="http://schemas.openxmlformats.org/officeDocument/2006/relationships/image" Target="../media/image29.png"/><Relationship Id="rId4" Type="http://schemas.openxmlformats.org/officeDocument/2006/relationships/tags" Target="../tags/tag488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image" Target="../media/image4.png"/><Relationship Id="rId3" Type="http://schemas.openxmlformats.org/officeDocument/2006/relationships/tags" Target="../tags/tag150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image" Target="../media/image3.jpeg"/><Relationship Id="rId2" Type="http://schemas.openxmlformats.org/officeDocument/2006/relationships/tags" Target="../tags/tag149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48.xml"/><Relationship Id="rId6" Type="http://schemas.openxmlformats.org/officeDocument/2006/relationships/video" Target="../media/media1.mp4"/><Relationship Id="rId11" Type="http://schemas.openxmlformats.org/officeDocument/2006/relationships/tags" Target="../tags/tag156.xml"/><Relationship Id="rId5" Type="http://schemas.microsoft.com/office/2007/relationships/media" Target="../media/media1.mp4"/><Relationship Id="rId15" Type="http://schemas.openxmlformats.org/officeDocument/2006/relationships/tags" Target="../tags/tag160.xml"/><Relationship Id="rId10" Type="http://schemas.openxmlformats.org/officeDocument/2006/relationships/tags" Target="../tags/tag155.xml"/><Relationship Id="rId4" Type="http://schemas.openxmlformats.org/officeDocument/2006/relationships/tags" Target="../tags/tag151.xml"/><Relationship Id="rId9" Type="http://schemas.openxmlformats.org/officeDocument/2006/relationships/tags" Target="../tags/tag154.xml"/><Relationship Id="rId14" Type="http://schemas.openxmlformats.org/officeDocument/2006/relationships/tags" Target="../tags/tag15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73.xml"/><Relationship Id="rId18" Type="http://schemas.openxmlformats.org/officeDocument/2006/relationships/tags" Target="../tags/tag178.xml"/><Relationship Id="rId26" Type="http://schemas.openxmlformats.org/officeDocument/2006/relationships/tags" Target="../tags/tag186.xml"/><Relationship Id="rId3" Type="http://schemas.openxmlformats.org/officeDocument/2006/relationships/tags" Target="../tags/tag163.xml"/><Relationship Id="rId21" Type="http://schemas.openxmlformats.org/officeDocument/2006/relationships/tags" Target="../tags/tag181.xml"/><Relationship Id="rId34" Type="http://schemas.openxmlformats.org/officeDocument/2006/relationships/slideLayout" Target="../slideLayouts/slideLayout1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5" Type="http://schemas.openxmlformats.org/officeDocument/2006/relationships/tags" Target="../tags/tag185.xml"/><Relationship Id="rId33" Type="http://schemas.openxmlformats.org/officeDocument/2006/relationships/tags" Target="../tags/tag193.xml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20" Type="http://schemas.openxmlformats.org/officeDocument/2006/relationships/tags" Target="../tags/tag180.xml"/><Relationship Id="rId29" Type="http://schemas.openxmlformats.org/officeDocument/2006/relationships/tags" Target="../tags/tag189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24" Type="http://schemas.openxmlformats.org/officeDocument/2006/relationships/tags" Target="../tags/tag184.xml"/><Relationship Id="rId32" Type="http://schemas.openxmlformats.org/officeDocument/2006/relationships/tags" Target="../tags/tag192.xml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tags" Target="../tags/tag183.xml"/><Relationship Id="rId28" Type="http://schemas.openxmlformats.org/officeDocument/2006/relationships/tags" Target="../tags/tag188.xml"/><Relationship Id="rId10" Type="http://schemas.openxmlformats.org/officeDocument/2006/relationships/tags" Target="../tags/tag170.xml"/><Relationship Id="rId19" Type="http://schemas.openxmlformats.org/officeDocument/2006/relationships/tags" Target="../tags/tag179.xml"/><Relationship Id="rId31" Type="http://schemas.openxmlformats.org/officeDocument/2006/relationships/tags" Target="../tags/tag191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tags" Target="../tags/tag182.xml"/><Relationship Id="rId27" Type="http://schemas.openxmlformats.org/officeDocument/2006/relationships/tags" Target="../tags/tag187.xml"/><Relationship Id="rId30" Type="http://schemas.openxmlformats.org/officeDocument/2006/relationships/tags" Target="../tags/tag190.xml"/><Relationship Id="rId8" Type="http://schemas.openxmlformats.org/officeDocument/2006/relationships/tags" Target="../tags/tag16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image" Target="../media/image6.png"/><Relationship Id="rId2" Type="http://schemas.openxmlformats.org/officeDocument/2006/relationships/tags" Target="../tags/tag195.xml"/><Relationship Id="rId16" Type="http://schemas.openxmlformats.org/officeDocument/2006/relationships/image" Target="../media/image5.png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slideLayout" Target="../slideLayouts/slideLayout13.xml"/><Relationship Id="rId10" Type="http://schemas.openxmlformats.org/officeDocument/2006/relationships/tags" Target="../tags/tag203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tags" Target="../tags/tag220.xml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tags" Target="../tags/tag219.xml"/><Relationship Id="rId2" Type="http://schemas.openxmlformats.org/officeDocument/2006/relationships/tags" Target="../tags/tag209.xml"/><Relationship Id="rId16" Type="http://schemas.openxmlformats.org/officeDocument/2006/relationships/image" Target="../media/image8.gif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tags" Target="../tags/tag218.xml"/><Relationship Id="rId5" Type="http://schemas.openxmlformats.org/officeDocument/2006/relationships/tags" Target="../tags/tag212.xml"/><Relationship Id="rId15" Type="http://schemas.openxmlformats.org/officeDocument/2006/relationships/image" Target="../media/image7.jpeg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tags" Target="../tags/tag233.xml"/><Relationship Id="rId18" Type="http://schemas.openxmlformats.org/officeDocument/2006/relationships/tags" Target="../tags/tag238.xml"/><Relationship Id="rId3" Type="http://schemas.openxmlformats.org/officeDocument/2006/relationships/tags" Target="../tags/tag223.xml"/><Relationship Id="rId21" Type="http://schemas.openxmlformats.org/officeDocument/2006/relationships/tags" Target="../tags/tag241.xml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17" Type="http://schemas.openxmlformats.org/officeDocument/2006/relationships/tags" Target="../tags/tag237.xml"/><Relationship Id="rId25" Type="http://schemas.openxmlformats.org/officeDocument/2006/relationships/image" Target="../media/image10.png"/><Relationship Id="rId2" Type="http://schemas.openxmlformats.org/officeDocument/2006/relationships/tags" Target="../tags/tag222.xml"/><Relationship Id="rId16" Type="http://schemas.openxmlformats.org/officeDocument/2006/relationships/tags" Target="../tags/tag236.xml"/><Relationship Id="rId20" Type="http://schemas.openxmlformats.org/officeDocument/2006/relationships/tags" Target="../tags/tag240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24" Type="http://schemas.openxmlformats.org/officeDocument/2006/relationships/image" Target="../media/image9.gif"/><Relationship Id="rId5" Type="http://schemas.openxmlformats.org/officeDocument/2006/relationships/tags" Target="../tags/tag225.xml"/><Relationship Id="rId15" Type="http://schemas.openxmlformats.org/officeDocument/2006/relationships/tags" Target="../tags/tag235.xml"/><Relationship Id="rId23" Type="http://schemas.openxmlformats.org/officeDocument/2006/relationships/slideLayout" Target="../slideLayouts/slideLayout13.xml"/><Relationship Id="rId10" Type="http://schemas.openxmlformats.org/officeDocument/2006/relationships/tags" Target="../tags/tag230.xml"/><Relationship Id="rId19" Type="http://schemas.openxmlformats.org/officeDocument/2006/relationships/tags" Target="../tags/tag239.xml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tags" Target="../tags/tag234.xml"/><Relationship Id="rId22" Type="http://schemas.openxmlformats.org/officeDocument/2006/relationships/tags" Target="../tags/tag2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45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tags" Target="../tags/tag261.xml"/><Relationship Id="rId18" Type="http://schemas.openxmlformats.org/officeDocument/2006/relationships/tags" Target="../tags/tag266.xml"/><Relationship Id="rId26" Type="http://schemas.openxmlformats.org/officeDocument/2006/relationships/image" Target="../media/image13.png"/><Relationship Id="rId3" Type="http://schemas.openxmlformats.org/officeDocument/2006/relationships/tags" Target="../tags/tag251.xml"/><Relationship Id="rId21" Type="http://schemas.openxmlformats.org/officeDocument/2006/relationships/tags" Target="../tags/tag269.xml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tags" Target="../tags/tag265.xml"/><Relationship Id="rId25" Type="http://schemas.openxmlformats.org/officeDocument/2006/relationships/slideLayout" Target="../slideLayouts/slideLayout13.xml"/><Relationship Id="rId2" Type="http://schemas.openxmlformats.org/officeDocument/2006/relationships/tags" Target="../tags/tag250.xml"/><Relationship Id="rId16" Type="http://schemas.openxmlformats.org/officeDocument/2006/relationships/tags" Target="../tags/tag264.xml"/><Relationship Id="rId20" Type="http://schemas.openxmlformats.org/officeDocument/2006/relationships/tags" Target="../tags/tag268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24" Type="http://schemas.openxmlformats.org/officeDocument/2006/relationships/tags" Target="../tags/tag272.xml"/><Relationship Id="rId5" Type="http://schemas.openxmlformats.org/officeDocument/2006/relationships/tags" Target="../tags/tag253.xml"/><Relationship Id="rId15" Type="http://schemas.openxmlformats.org/officeDocument/2006/relationships/tags" Target="../tags/tag263.xml"/><Relationship Id="rId23" Type="http://schemas.openxmlformats.org/officeDocument/2006/relationships/tags" Target="../tags/tag271.xml"/><Relationship Id="rId28" Type="http://schemas.openxmlformats.org/officeDocument/2006/relationships/image" Target="../media/image15.png"/><Relationship Id="rId10" Type="http://schemas.openxmlformats.org/officeDocument/2006/relationships/tags" Target="../tags/tag258.xml"/><Relationship Id="rId19" Type="http://schemas.openxmlformats.org/officeDocument/2006/relationships/tags" Target="../tags/tag267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tags" Target="../tags/tag262.xml"/><Relationship Id="rId22" Type="http://schemas.openxmlformats.org/officeDocument/2006/relationships/tags" Target="../tags/tag270.xml"/><Relationship Id="rId2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7"/>
          <a:srcRect b="5188"/>
          <a:stretch>
            <a:fillRect/>
          </a:stretch>
        </p:blipFill>
        <p:spPr bwMode="auto">
          <a:xfrm>
            <a:off x="0" y="12070"/>
            <a:ext cx="12192000" cy="6572223"/>
          </a:xfrm>
          <a:noFill/>
          <a:ln>
            <a:miter lim="800000"/>
          </a:ln>
        </p:spPr>
      </p:pic>
      <p:pic>
        <p:nvPicPr>
          <p:cNvPr id="5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t="92705" r="1667" b="5188"/>
          <a:stretch>
            <a:fillRect/>
          </a:stretch>
        </p:blipFill>
        <p:spPr bwMode="auto">
          <a:xfrm>
            <a:off x="0" y="6429402"/>
            <a:ext cx="12192000" cy="154983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 t="92705" r="1667" b="5188"/>
          <a:stretch>
            <a:fillRect/>
          </a:stretch>
        </p:blipFill>
        <p:spPr bwMode="auto">
          <a:xfrm>
            <a:off x="0" y="6572278"/>
            <a:ext cx="12192000" cy="154983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7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rcRect t="92705" r="1667" b="5188"/>
          <a:stretch>
            <a:fillRect/>
          </a:stretch>
        </p:blipFill>
        <p:spPr bwMode="auto">
          <a:xfrm>
            <a:off x="0" y="6715154"/>
            <a:ext cx="12192000" cy="154983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8" name="Rectangle 4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895235" y="2090119"/>
            <a:ext cx="11296765" cy="7537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b"/>
          <a:lstStyle/>
          <a:p>
            <a:pPr>
              <a:defRPr/>
            </a:pP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  <a:t>《</a:t>
            </a:r>
            <a:r>
              <a:rPr lang="zh-CN" altLang="en-US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流体的力现象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  <a:t>》</a:t>
            </a:r>
            <a:r>
              <a:rPr lang="zh-CN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  <a:t>复习提升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10515" y="1949450"/>
            <a:ext cx="5533390" cy="4515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186805" y="1949450"/>
            <a:ext cx="4886325" cy="451485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18440" y="1173480"/>
            <a:ext cx="66541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仿宋" panose="02010600040101010101" charset="-122"/>
                <a:ea typeface="华文仿宋" panose="02010600040101010101" charset="-122"/>
                <a:sym typeface="+mn-ea"/>
              </a:rPr>
              <a:t>物体上、下表面存在压力差。</a:t>
            </a:r>
          </a:p>
        </p:txBody>
      </p:sp>
      <p:sp>
        <p:nvSpPr>
          <p:cNvPr id="117784" name="Text Box 24"/>
          <p:cNvSpPr txBox="1"/>
          <p:nvPr>
            <p:custDataLst>
              <p:tags r:id="rId5"/>
            </p:custDataLst>
          </p:nvPr>
        </p:nvSpPr>
        <p:spPr>
          <a:xfrm>
            <a:off x="6872605" y="1235075"/>
            <a:ext cx="45256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i="1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F</a:t>
            </a:r>
            <a:r>
              <a:rPr lang="zh-CN" altLang="en-US" sz="3600" baseline="-250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浮</a:t>
            </a:r>
            <a:r>
              <a:rPr lang="en-US" altLang="zh-CN" sz="3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= </a:t>
            </a:r>
            <a:r>
              <a:rPr lang="en-US" altLang="zh-CN" sz="3600" i="1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F</a:t>
            </a:r>
            <a:r>
              <a:rPr lang="zh-CN" altLang="en-US" sz="3600" baseline="-250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向上</a:t>
            </a:r>
            <a:r>
              <a:rPr lang="en-US" altLang="zh-CN" sz="3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- </a:t>
            </a:r>
            <a:r>
              <a:rPr lang="en-US" altLang="zh-CN" sz="3600" i="1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F</a:t>
            </a:r>
            <a:r>
              <a:rPr lang="zh-CN" altLang="en-US" sz="3600" baseline="-250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向下</a:t>
            </a: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0" y="134620"/>
            <a:ext cx="12192000" cy="828040"/>
            <a:chOff x="0" y="212"/>
            <a:chExt cx="19200" cy="1304"/>
          </a:xfrm>
        </p:grpSpPr>
        <p:grpSp>
          <p:nvGrpSpPr>
            <p:cNvPr id="3" name="组合 2"/>
            <p:cNvGrpSpPr/>
            <p:nvPr>
              <p:custDataLst>
                <p:tags r:id="rId7"/>
              </p:custDataLst>
            </p:nvPr>
          </p:nvGrpSpPr>
          <p:grpSpPr>
            <a:xfrm>
              <a:off x="0" y="325"/>
              <a:ext cx="19200" cy="1111"/>
              <a:chOff x="0" y="612"/>
              <a:chExt cx="19200" cy="1110"/>
            </a:xfrm>
          </p:grpSpPr>
          <p:sp>
            <p:nvSpPr>
              <p:cNvPr id="13" name="矩形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308" y="612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6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浮力产生的原因</a:t>
                </a:r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8"/>
              </p:custDataLst>
            </p:nvPr>
          </p:nvSpPr>
          <p:spPr>
            <a:xfrm>
              <a:off x="523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2.2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77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 8"/>
          <p:cNvPicPr/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4310" y="1675765"/>
            <a:ext cx="6443345" cy="358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576695" y="2000250"/>
            <a:ext cx="5271770" cy="29330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4605" indent="307340" algn="l" defTabSz="266700" eaLnBrk="0"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  <a:cs typeface="华文宋体" panose="02010600040101010101" charset="-122"/>
              </a:rPr>
              <a:t>矿泉水瓶口有水漏出，乒乓球没有上浮；用手堵住瓶口后，乒乓球上浮。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85775" y="981075"/>
            <a:ext cx="10318750" cy="694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仿宋" panose="02010600040101010101" charset="-122"/>
                <a:ea typeface="华文仿宋" panose="02010600040101010101" charset="-122"/>
                <a:sym typeface="+mn-ea"/>
              </a:rPr>
              <a:t>深度思考：在液体中的物体都受到浮力吗？</a:t>
            </a:r>
            <a:endParaRPr lang="zh-CN" altLang="en-US" sz="3600">
              <a:solidFill>
                <a:srgbClr val="000000"/>
              </a:solidFill>
              <a:latin typeface="华文仿宋" panose="02010600040101010101" charset="-122"/>
              <a:ea typeface="华文仿宋" panose="02010600040101010101" charset="-122"/>
            </a:endParaRPr>
          </a:p>
          <a:p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仿宋" panose="02010600040101010101" charset="-122"/>
              <a:ea typeface="华文仿宋" panose="02010600040101010101" charset="-122"/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93090" y="5514975"/>
            <a:ext cx="10603230" cy="1207135"/>
          </a:xfrm>
        </p:spPr>
        <p:txBody>
          <a:bodyPr>
            <a:noAutofit/>
          </a:bodyPr>
          <a:lstStyle/>
          <a:p>
            <a:pPr algn="l"/>
            <a:r>
              <a:rPr lang="en-US" altLang="zh-CN" b="1">
                <a:solidFill>
                  <a:srgbClr val="00206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 </a:t>
            </a:r>
            <a:r>
              <a:rPr lang="en-US" altLang="zh-CN" sz="6600" b="1">
                <a:solidFill>
                  <a:srgbClr val="00206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 </a:t>
            </a:r>
            <a:r>
              <a:rPr lang="zh-CN" altLang="en-US" sz="3600">
                <a:solidFill>
                  <a:srgbClr val="00206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只要物体存在</a:t>
            </a:r>
            <a:r>
              <a:rPr lang="zh-CN" altLang="en-US" sz="360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上下表面的压力差</a:t>
            </a:r>
            <a:r>
              <a:rPr lang="zh-CN" altLang="en-US" sz="3600">
                <a:solidFill>
                  <a:srgbClr val="00206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，液体中的物体就会受到浮力。</a:t>
            </a: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0" y="134620"/>
            <a:ext cx="12192000" cy="828040"/>
            <a:chOff x="0" y="212"/>
            <a:chExt cx="19200" cy="1304"/>
          </a:xfrm>
        </p:grpSpPr>
        <p:grpSp>
          <p:nvGrpSpPr>
            <p:cNvPr id="6" name="组合 5"/>
            <p:cNvGrpSpPr/>
            <p:nvPr>
              <p:custDataLst>
                <p:tags r:id="rId7"/>
              </p:custDataLst>
            </p:nvPr>
          </p:nvGrpSpPr>
          <p:grpSpPr>
            <a:xfrm>
              <a:off x="0" y="325"/>
              <a:ext cx="19200" cy="1111"/>
              <a:chOff x="0" y="612"/>
              <a:chExt cx="19200" cy="1110"/>
            </a:xfrm>
          </p:grpSpPr>
          <p:sp>
            <p:nvSpPr>
              <p:cNvPr id="13" name="矩形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308" y="612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6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浮力产生的原因</a:t>
                </a:r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8"/>
              </p:custDataLst>
            </p:nvPr>
          </p:nvSpPr>
          <p:spPr>
            <a:xfrm>
              <a:off x="523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2.2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0" y="1217930"/>
            <a:ext cx="12192000" cy="5633720"/>
          </a:xfrm>
          <a:prstGeom prst="rect">
            <a:avLst/>
          </a:prstGeom>
          <a:noFill/>
        </p:spPr>
      </p:pic>
      <p:sp>
        <p:nvSpPr>
          <p:cNvPr id="15257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79306" y="3672833"/>
            <a:ext cx="7786742" cy="2122805"/>
          </a:xfrm>
          <a:prstGeom prst="rect">
            <a:avLst/>
          </a:prstGeom>
          <a:solidFill>
            <a:srgbClr val="D5EEF7"/>
          </a:solidFill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zh-CN" altLang="en-US" sz="4400" b="1">
                <a:solidFill>
                  <a:srgbClr val="FF0066"/>
                </a:solidFill>
                <a:latin typeface="宋体" panose="02010600030101010101" pitchFamily="2" charset="-122"/>
              </a:rPr>
              <a:t>答：因为水对</a:t>
            </a:r>
            <a:r>
              <a:rPr kumimoji="1" lang="zh-CN" altLang="en-GB" sz="4400" b="1">
                <a:solidFill>
                  <a:srgbClr val="FF0066"/>
                </a:solidFill>
                <a:latin typeface="宋体" panose="02010600030101010101" pitchFamily="2" charset="-122"/>
              </a:rPr>
              <a:t>桥墩的</a:t>
            </a:r>
            <a:r>
              <a:rPr kumimoji="1" lang="zh-CN" altLang="en-US" sz="4400" b="1">
                <a:solidFill>
                  <a:srgbClr val="FF0066"/>
                </a:solidFill>
                <a:latin typeface="宋体" panose="02010600030101010101" pitchFamily="2" charset="-122"/>
              </a:rPr>
              <a:t>底部没有向上的压力</a:t>
            </a:r>
            <a:r>
              <a:rPr kumimoji="1" lang="zh-CN" altLang="en-GB" sz="4400" b="1">
                <a:solidFill>
                  <a:srgbClr val="FF0066"/>
                </a:solidFill>
                <a:latin typeface="宋体" panose="02010600030101010101" pitchFamily="2" charset="-122"/>
              </a:rPr>
              <a:t>,所以桥墩没有受到向上的浮力。</a:t>
            </a:r>
            <a:endParaRPr kumimoji="1" lang="zh-CN" altLang="en-US" sz="4400" b="1">
              <a:solidFill>
                <a:srgbClr val="FF0066"/>
              </a:solidFill>
              <a:latin typeface="宋体" panose="02010600030101010101" pitchFamily="2" charset="-122"/>
            </a:endParaRPr>
          </a:p>
        </p:txBody>
      </p:sp>
      <p:sp>
        <p:nvSpPr>
          <p:cNvPr id="152580" name="WordArt 4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162280" y="1330325"/>
            <a:ext cx="586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b="1" kern="1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桥墩受到浮力吗？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728085" y="9222740"/>
            <a:ext cx="40640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  <a:latin typeface="华文宋体" panose="02010600040101010101" charset="-122"/>
                <a:ea typeface="华文宋体" panose="02010600040101010101" charset="-122"/>
              </a:rPr>
              <a:t>小猪快跑</a:t>
            </a:r>
          </a:p>
        </p:txBody>
      </p: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0" y="134620"/>
            <a:ext cx="12192000" cy="828040"/>
            <a:chOff x="0" y="212"/>
            <a:chExt cx="19200" cy="1304"/>
          </a:xfrm>
        </p:grpSpPr>
        <p:grpSp>
          <p:nvGrpSpPr>
            <p:cNvPr id="6" name="组合 5"/>
            <p:cNvGrpSpPr/>
            <p:nvPr>
              <p:custDataLst>
                <p:tags r:id="rId6"/>
              </p:custDataLst>
            </p:nvPr>
          </p:nvGrpSpPr>
          <p:grpSpPr>
            <a:xfrm>
              <a:off x="0" y="325"/>
              <a:ext cx="19200" cy="1111"/>
              <a:chOff x="0" y="612"/>
              <a:chExt cx="19200" cy="1110"/>
            </a:xfrm>
          </p:grpSpPr>
          <p:sp>
            <p:nvSpPr>
              <p:cNvPr id="13" name="矩形 12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9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308" y="612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6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浮力产生的原因</a:t>
                </a:r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7"/>
              </p:custDataLst>
            </p:nvPr>
          </p:nvSpPr>
          <p:spPr>
            <a:xfrm>
              <a:off x="523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2.2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3728085" y="9222740"/>
            <a:ext cx="40640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  <a:latin typeface="华文宋体" panose="02010600040101010101" charset="-122"/>
                <a:ea typeface="华文宋体" panose="02010600040101010101" charset="-122"/>
              </a:rPr>
              <a:t>小猪快跑</a:t>
            </a: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633929" y="1577684"/>
            <a:ext cx="10369152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latin typeface="Times New Roman" panose="02020603050405020304" charset="0"/>
                <a:ea typeface="微软雅黑"/>
              </a:defRPr>
            </a:lvl1pPr>
          </a:lstStyle>
          <a:p>
            <a:pPr indent="0">
              <a:spcBef>
                <a:spcPts val="600"/>
              </a:spcBef>
              <a:buFont typeface="+mj-lt"/>
              <a:buNone/>
            </a:pPr>
            <a:r>
              <a:rPr lang="zh-CN" altLang="en-US" sz="36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</a:t>
            </a:r>
            <a:r>
              <a:rPr lang="en-US" altLang="zh-CN" sz="36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</a:t>
            </a:r>
            <a:r>
              <a:rPr lang="zh-CN" altLang="en-US" sz="36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）在空气中称出物体的重力</a:t>
            </a:r>
            <a:r>
              <a:rPr lang="en-US" altLang="zh-CN" sz="36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G</a:t>
            </a:r>
            <a:endParaRPr lang="zh-CN" altLang="en-US" sz="3600">
              <a:solidFill>
                <a:srgbClr val="0000FF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>
              <a:spcBef>
                <a:spcPts val="600"/>
              </a:spcBef>
              <a:buFont typeface="+mj-lt"/>
              <a:buNone/>
            </a:pPr>
            <a:r>
              <a:rPr lang="zh-CN" altLang="en-US" sz="360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</a:t>
            </a:r>
            <a:r>
              <a:rPr lang="en-US" altLang="zh-CN" sz="360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lang="zh-CN" altLang="en-US" sz="360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）把重物浸入液体中，再读出测力计的示数</a:t>
            </a:r>
            <a:r>
              <a:rPr lang="en-US" altLang="zh-CN" sz="3600" i="1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F</a:t>
            </a:r>
            <a:r>
              <a:rPr lang="zh-CN" altLang="en-US" sz="3600" baseline="-25000">
                <a:solidFill>
                  <a:srgbClr val="0070C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示</a:t>
            </a:r>
            <a:endParaRPr lang="en-US" altLang="zh-CN" sz="3600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>
              <a:spcBef>
                <a:spcPts val="600"/>
              </a:spcBef>
              <a:buFont typeface="+mj-lt"/>
              <a:buNone/>
            </a:pPr>
            <a:endParaRPr lang="en-US" altLang="zh-CN" sz="3600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910590" y="1209675"/>
            <a:ext cx="1816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1.</a:t>
            </a:r>
            <a:r>
              <a:rPr lang="zh-CN" altLang="en-US" sz="36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步骤：</a:t>
            </a:r>
          </a:p>
        </p:txBody>
      </p:sp>
      <p:sp>
        <p:nvSpPr>
          <p:cNvPr id="16" name="Text Box 63">
            <a:hlinkClick r:id="" action="ppaction://noaction"/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91029" y="3735715"/>
            <a:ext cx="3641751" cy="922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5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F</a:t>
            </a:r>
            <a:r>
              <a:rPr lang="zh-CN" altLang="en-US" sz="44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浮</a:t>
            </a:r>
            <a:r>
              <a:rPr lang="zh-CN" altLang="en-US" sz="54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5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= G</a:t>
            </a:r>
            <a:r>
              <a:rPr lang="zh-CN" altLang="en-US" sz="5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－</a:t>
            </a:r>
            <a:r>
              <a:rPr lang="en-US" altLang="zh-CN" sz="5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F</a:t>
            </a:r>
            <a:r>
              <a:rPr lang="zh-CN" altLang="en-US" sz="2800" b="1" baseline="-25000">
                <a:solidFill>
                  <a:srgbClr val="FF0000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示</a:t>
            </a: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910590" y="3950970"/>
            <a:ext cx="37096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</a:t>
            </a:r>
            <a:r>
              <a:rPr lang="zh-CN" altLang="en-US" sz="40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、计算公式：</a:t>
            </a: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0" y="134555"/>
            <a:ext cx="12192000" cy="828105"/>
            <a:chOff x="0" y="212"/>
            <a:chExt cx="19200" cy="1304"/>
          </a:xfrm>
        </p:grpSpPr>
        <p:grpSp>
          <p:nvGrpSpPr>
            <p:cNvPr id="6" name="组合 5"/>
            <p:cNvGrpSpPr/>
            <p:nvPr>
              <p:custDataLst>
                <p:tags r:id="rId7"/>
              </p:custDataLst>
            </p:nvPr>
          </p:nvGrpSpPr>
          <p:grpSpPr>
            <a:xfrm>
              <a:off x="0" y="212"/>
              <a:ext cx="19200" cy="1224"/>
              <a:chOff x="0" y="499"/>
              <a:chExt cx="19200" cy="1223"/>
            </a:xfrm>
          </p:grpSpPr>
          <p:sp>
            <p:nvSpPr>
              <p:cNvPr id="3" name="矩形 2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585" y="499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600" b="1">
                    <a:solidFill>
                      <a:srgbClr val="002060"/>
                    </a:solidFill>
                    <a:latin typeface="华文仿宋" panose="02010600040101010101" charset="-122"/>
                    <a:ea typeface="华文仿宋" panose="02010600040101010101" charset="-122"/>
                    <a:sym typeface="+mn-ea"/>
                  </a:rPr>
                  <a:t>测量浮力</a:t>
                </a:r>
                <a:endParaRPr lang="zh-CN" altLang="en-US" sz="3600">
                  <a:latin typeface="华文仿宋" panose="02010600040101010101" charset="-122"/>
                  <a:ea typeface="华文仿宋" panose="02010600040101010101" charset="-122"/>
                  <a:sym typeface="+mn-ea"/>
                </a:endParaRPr>
              </a:p>
            </p:txBody>
          </p:sp>
        </p:grpSp>
        <p:sp>
          <p:nvSpPr>
            <p:cNvPr id="4" name="椭圆 3"/>
            <p:cNvSpPr/>
            <p:nvPr>
              <p:custDataLst>
                <p:tags r:id="rId8"/>
              </p:custDataLst>
            </p:nvPr>
          </p:nvSpPr>
          <p:spPr>
            <a:xfrm>
              <a:off x="523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2.3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16560" y="1133475"/>
            <a:ext cx="11482070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3355" indent="-17335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 </a:t>
            </a:r>
            <a:r>
              <a:rPr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下列关于浮力的说法正确的是（　　）</a:t>
            </a:r>
          </a:p>
          <a:p>
            <a:pPr marL="173355" indent="-17335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A．浮力都是由水产生的</a:t>
            </a:r>
            <a:r>
              <a:rPr lang="en-US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</a:t>
            </a:r>
          </a:p>
          <a:p>
            <a:pPr marL="173355" indent="-17335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B．在不同的液体中，浮力的方向会不同	</a:t>
            </a:r>
          </a:p>
          <a:p>
            <a:pPr marL="173355" indent="-17335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C．只有固体才能受到浮力的作用	</a:t>
            </a:r>
          </a:p>
          <a:p>
            <a:pPr marL="173355" indent="-17335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D．浮力的方向与重力的方向相反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096000" y="1314450"/>
            <a:ext cx="406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</a:rPr>
              <a:t>D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2187555" y="116713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12445" y="4350385"/>
            <a:ext cx="9853930" cy="13188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36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</a:t>
            </a:r>
            <a:r>
              <a:rPr lang="zh-CN" altLang="en-US" sz="36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、山东舰在水中受到浮力，这个浮力是</a:t>
            </a:r>
            <a:r>
              <a:rPr lang="en-US" altLang="zh-CN" sz="36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_____</a:t>
            </a:r>
            <a:r>
              <a:rPr lang="zh-CN" altLang="en-US" sz="36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对</a:t>
            </a:r>
            <a:r>
              <a:rPr lang="en-US" altLang="zh-CN" sz="36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_______</a:t>
            </a:r>
            <a:r>
              <a:rPr lang="zh-CN" altLang="en-US" sz="36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的作用。浮力的方向</a:t>
            </a:r>
            <a:r>
              <a:rPr lang="en-US" altLang="zh-CN" sz="36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_________</a:t>
            </a:r>
          </a:p>
        </p:txBody>
      </p:sp>
      <p:sp>
        <p:nvSpPr>
          <p:cNvPr id="48134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56988" y="4345924"/>
            <a:ext cx="1071570" cy="64516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水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</a:t>
            </a:r>
          </a:p>
        </p:txBody>
      </p:sp>
      <p:sp>
        <p:nvSpPr>
          <p:cNvPr id="48135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14511" y="4794238"/>
            <a:ext cx="2285984" cy="64516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竖直向上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18820" y="479425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山东舰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8134" grpId="0"/>
      <p:bldP spid="4813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/>
          <p:cNvGraphicFramePr>
            <a:graphicFrameLocks noGrp="1"/>
          </p:cNvGraphicFramePr>
          <p:nvPr>
            <p:ph idx="1"/>
            <p:custDataLst>
              <p:tags r:id="rId2"/>
            </p:custDataLst>
          </p:nvPr>
        </p:nvGraphicFramePr>
        <p:xfrm>
          <a:off x="2108200" y="1114425"/>
          <a:ext cx="79756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sz="3200">
                        <a:latin typeface="华文仿宋" panose="02010600040101010101" charset="-122"/>
                        <a:ea typeface="华文仿宋" panose="02010600040101010101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3200" b="1">
                          <a:solidFill>
                            <a:srgbClr val="FF0000"/>
                          </a:solidFill>
                          <a:latin typeface="华文仿宋" panose="02010600040101010101" charset="-122"/>
                          <a:ea typeface="华文仿宋" panose="02010600040101010101" charset="-122"/>
                        </a:rPr>
                        <a:t>铁块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3200">
                          <a:solidFill>
                            <a:srgbClr val="FF0000"/>
                          </a:solidFill>
                          <a:latin typeface="华文仿宋" panose="02010600040101010101" charset="-122"/>
                          <a:ea typeface="华文仿宋" panose="02010600040101010101" charset="-122"/>
                        </a:rPr>
                        <a:t>铝块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sz="3200">
                          <a:solidFill>
                            <a:srgbClr val="FF0000"/>
                          </a:solidFill>
                          <a:latin typeface="华文仿宋" panose="02010600040101010101" charset="-122"/>
                          <a:ea typeface="华文仿宋" panose="02010600040101010101" charset="-122"/>
                        </a:rPr>
                        <a:t>大铁块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3200">
                          <a:latin typeface="华文仿宋" panose="02010600040101010101" charset="-122"/>
                          <a:ea typeface="华文仿宋" panose="02010600040101010101" charset="-122"/>
                        </a:rPr>
                        <a:t>清水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华文仿宋" panose="02010600040101010101" charset="-122"/>
                          <a:ea typeface="华文仿宋" panose="02010600040101010101" charset="-122"/>
                        </a:rPr>
                        <a:t> 0.07N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>
                          <a:latin typeface="华文仿宋" panose="02010600040101010101" charset="-122"/>
                          <a:ea typeface="华文仿宋" panose="02010600040101010101" charset="-122"/>
                        </a:rPr>
                        <a:t>0.07N</a:t>
                      </a:r>
                    </a:p>
                    <a:p>
                      <a:pPr>
                        <a:buNone/>
                      </a:pPr>
                      <a:endParaRPr lang="en-US" altLang="zh-CN" sz="3200">
                        <a:latin typeface="华文仿宋" panose="02010600040101010101" charset="-122"/>
                        <a:ea typeface="华文仿宋" panose="02010600040101010101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kern="1200">
                          <a:solidFill>
                            <a:schemeClr val="dk1"/>
                          </a:solidFill>
                          <a:latin typeface="华文仿宋" panose="02010600040101010101" charset="-122"/>
                          <a:ea typeface="华文仿宋" panose="02010600040101010101" charset="-122"/>
                          <a:cs typeface="+mn-cs"/>
                        </a:rPr>
                        <a:t>0.14N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3200">
                          <a:latin typeface="华文仿宋" panose="02010600040101010101" charset="-122"/>
                          <a:ea typeface="华文仿宋" panose="02010600040101010101" charset="-122"/>
                        </a:rPr>
                        <a:t>浓盐水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buNone/>
                      </a:pPr>
                      <a:r>
                        <a:rPr lang="en-US" sz="3200" kern="1200">
                          <a:solidFill>
                            <a:schemeClr val="dk1"/>
                          </a:solidFill>
                          <a:latin typeface="华文仿宋" panose="02010600040101010101" charset="-122"/>
                          <a:ea typeface="华文仿宋" panose="02010600040101010101" charset="-122"/>
                          <a:cs typeface="+mn-cs"/>
                        </a:rPr>
                        <a:t>0.08N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kern="1200">
                          <a:solidFill>
                            <a:schemeClr val="dk1"/>
                          </a:solidFill>
                          <a:latin typeface="华文仿宋" panose="02010600040101010101" charset="-122"/>
                          <a:ea typeface="华文仿宋" panose="02010600040101010101" charset="-122"/>
                          <a:cs typeface="+mn-cs"/>
                        </a:rPr>
                        <a:t>0.08N</a:t>
                      </a:r>
                    </a:p>
                    <a:p>
                      <a:pPr marL="0" algn="l" defTabSz="685800" rtl="0" eaLnBrk="1" latinLnBrk="0" hangingPunct="1">
                        <a:buNone/>
                      </a:pPr>
                      <a:endParaRPr lang="en-US" altLang="zh-CN" sz="3200" kern="1200">
                        <a:solidFill>
                          <a:schemeClr val="dk1"/>
                        </a:solidFill>
                        <a:latin typeface="华文仿宋" panose="02010600040101010101" charset="-122"/>
                        <a:ea typeface="华文仿宋" panose="02010600040101010101" charset="-122"/>
                        <a:cs typeface="+mn-c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kern="1200">
                          <a:solidFill>
                            <a:schemeClr val="dk1"/>
                          </a:solidFill>
                          <a:latin typeface="华文仿宋" panose="02010600040101010101" charset="-122"/>
                          <a:ea typeface="华文仿宋" panose="02010600040101010101" charset="-122"/>
                          <a:cs typeface="+mn-cs"/>
                        </a:rPr>
                        <a:t>0.16N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18465" y="4050983"/>
            <a:ext cx="405066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i="1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得出结论</a:t>
            </a:r>
            <a:r>
              <a:rPr lang="en-US" altLang="zh-CN" sz="3200" b="1" i="1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  </a:t>
            </a:r>
            <a:r>
              <a:rPr lang="zh-CN" altLang="en-US" sz="3200" b="1" i="1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做出解释：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876425" y="4555808"/>
            <a:ext cx="6940550" cy="18453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浮力的大小与物体的密度</a:t>
            </a:r>
            <a:r>
              <a:rPr lang="en-US" altLang="zh-CN" sz="3200" b="1" baseline="-2500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————</a:t>
            </a:r>
            <a:r>
              <a:rPr lang="zh-CN" altLang="en-US" sz="3200" b="1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关系，</a:t>
            </a:r>
            <a:endParaRPr lang="en-US" altLang="zh-CN" sz="3200" b="1">
              <a:solidFill>
                <a:srgbClr val="00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Arial" panose="020B0604020202020204" pitchFamily="34" charset="0"/>
            </a:endParaRPr>
          </a:p>
          <a:p>
            <a:r>
              <a:rPr lang="zh-CN" altLang="en-US" sz="3200" b="1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与物体浸在液体中的体积</a:t>
            </a:r>
            <a:r>
              <a:rPr lang="en-US" altLang="zh-CN" sz="3200" b="1" baseline="-25000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————</a:t>
            </a:r>
            <a:r>
              <a:rPr lang="zh-CN" altLang="en-US" sz="3200" b="1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关系，</a:t>
            </a:r>
            <a:endParaRPr lang="en-US" altLang="zh-CN" sz="3200" b="1">
              <a:solidFill>
                <a:srgbClr val="0000FF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Arial" panose="020B0604020202020204" pitchFamily="34" charset="0"/>
            </a:endParaRPr>
          </a:p>
          <a:p>
            <a:r>
              <a:rPr lang="zh-CN" altLang="en-US" sz="3200" b="1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与液体的密度 </a:t>
            </a:r>
            <a:r>
              <a:rPr lang="en-US" altLang="zh-CN" sz="3200" b="1" baseline="-25000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————</a:t>
            </a:r>
            <a:r>
              <a:rPr lang="en-US" altLang="zh-CN" sz="3200" b="1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 </a:t>
            </a:r>
            <a:r>
              <a:rPr lang="zh-CN" altLang="en-US" sz="3200" b="1">
                <a:solidFill>
                  <a:srgbClr val="0000FF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关系。</a:t>
            </a:r>
          </a:p>
          <a:p>
            <a:endParaRPr lang="zh-CN" altLang="en-US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591300" y="4555808"/>
            <a:ext cx="99695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</a:rPr>
              <a:t>没有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805613" y="5098733"/>
            <a:ext cx="58991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</a:rPr>
              <a:t>有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4733925" y="5527358"/>
            <a:ext cx="58991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</a:rPr>
              <a:t>有</a:t>
            </a:r>
          </a:p>
        </p:txBody>
      </p: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8377238" y="5027295"/>
            <a:ext cx="178593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（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V</a:t>
            </a:r>
            <a:r>
              <a:rPr lang="zh-CN" altLang="en-US" sz="3200" baseline="-25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排</a:t>
            </a:r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）</a:t>
            </a:r>
          </a:p>
        </p:txBody>
      </p:sp>
      <p:sp>
        <p:nvSpPr>
          <p:cNvPr id="14" name="TextBox 13"/>
          <p:cNvSpPr txBox="1"/>
          <p:nvPr>
            <p:custDataLst>
              <p:tags r:id="rId9"/>
            </p:custDataLst>
          </p:nvPr>
        </p:nvSpPr>
        <p:spPr>
          <a:xfrm>
            <a:off x="6376988" y="5527358"/>
            <a:ext cx="178593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（</a:t>
            </a:r>
            <a:r>
              <a:rPr lang="el-GR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ρ</a:t>
            </a:r>
            <a:r>
              <a:rPr lang="zh-CN" altLang="en-US" sz="3200" baseline="-25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液</a:t>
            </a:r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）</a:t>
            </a:r>
          </a:p>
        </p:txBody>
      </p:sp>
      <p:grpSp>
        <p:nvGrpSpPr>
          <p:cNvPr id="2" name="组合 1"/>
          <p:cNvGrpSpPr/>
          <p:nvPr>
            <p:custDataLst>
              <p:tags r:id="rId10"/>
            </p:custDataLst>
          </p:nvPr>
        </p:nvGrpSpPr>
        <p:grpSpPr>
          <a:xfrm>
            <a:off x="0" y="134620"/>
            <a:ext cx="12192000" cy="828040"/>
            <a:chOff x="0" y="212"/>
            <a:chExt cx="19200" cy="1304"/>
          </a:xfrm>
        </p:grpSpPr>
        <p:grpSp>
          <p:nvGrpSpPr>
            <p:cNvPr id="3" name="组合 2"/>
            <p:cNvGrpSpPr/>
            <p:nvPr>
              <p:custDataLst>
                <p:tags r:id="rId11"/>
              </p:custDataLst>
            </p:nvPr>
          </p:nvGrpSpPr>
          <p:grpSpPr>
            <a:xfrm>
              <a:off x="0" y="325"/>
              <a:ext cx="19200" cy="1111"/>
              <a:chOff x="0" y="612"/>
              <a:chExt cx="19200" cy="1110"/>
            </a:xfrm>
          </p:grpSpPr>
          <p:sp>
            <p:nvSpPr>
              <p:cNvPr id="4" name="矩形 3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4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308" y="612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浮力大小与什么因素有关</a:t>
                </a:r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12"/>
              </p:custDataLst>
            </p:nvPr>
          </p:nvSpPr>
          <p:spPr>
            <a:xfrm>
              <a:off x="659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3.1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/>
      <p:bldP spid="13" grpId="0"/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内容占位符 22530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487805" y="1953260"/>
            <a:ext cx="10440670" cy="1761490"/>
          </a:xfrm>
        </p:spPr>
        <p:txBody>
          <a:bodyPr vert="horz" wrap="square" lIns="91440" tIns="45720" rIns="91440" bIns="45720" anchor="t" anchorCtr="0">
            <a:normAutofit fontScale="60000"/>
          </a:bodyPr>
          <a:lstStyle/>
          <a:p>
            <a:pPr eaLnBrk="1" hangingPunct="1">
              <a:buNone/>
            </a:pPr>
            <a:r>
              <a:rPr lang="en-US" altLang="zh-CN" sz="3600" b="1"/>
              <a:t>                                </a:t>
            </a:r>
            <a:r>
              <a:rPr lang="zh-CN" altLang="en-US" sz="3600" b="1">
                <a:solidFill>
                  <a:srgbClr val="FF0000"/>
                </a:solidFill>
              </a:rPr>
              <a:t>浸入</a:t>
            </a:r>
            <a:r>
              <a:rPr lang="zh-CN" altLang="en-US" sz="3600" b="1"/>
              <a:t>液体中的物体受到竖直向上的浮力，浮力的大小等于它</a:t>
            </a:r>
            <a:r>
              <a:rPr lang="zh-CN" altLang="en-US" sz="3600" b="1">
                <a:solidFill>
                  <a:srgbClr val="FF0000"/>
                </a:solidFill>
              </a:rPr>
              <a:t>排开液体</a:t>
            </a:r>
            <a:r>
              <a:rPr lang="zh-CN" altLang="en-US" sz="3600" b="1"/>
              <a:t>受到的重力。</a:t>
            </a:r>
          </a:p>
          <a:p>
            <a:pPr eaLnBrk="1" hangingPunct="1">
              <a:buNone/>
            </a:pPr>
            <a:r>
              <a:rPr lang="zh-CN" altLang="en-US" sz="3600" b="1"/>
              <a:t>              即   </a:t>
            </a:r>
            <a:r>
              <a:rPr lang="en-US" altLang="zh-CN" sz="3600" b="1"/>
              <a:t>F</a:t>
            </a:r>
            <a:r>
              <a:rPr lang="zh-CN" altLang="en-US" sz="3600" b="1" baseline="-25000"/>
              <a:t>浮</a:t>
            </a:r>
            <a:r>
              <a:rPr lang="en-US" altLang="zh-CN" sz="3600" b="1"/>
              <a:t>=G</a:t>
            </a:r>
            <a:r>
              <a:rPr lang="zh-CN" altLang="en-US" sz="3600" b="1" baseline="-25000"/>
              <a:t>排</a:t>
            </a:r>
          </a:p>
          <a:p>
            <a:pPr eaLnBrk="1" hangingPunct="1">
              <a:buNone/>
            </a:pPr>
            <a:endParaRPr lang="zh-CN" altLang="en-US" sz="3600" b="1"/>
          </a:p>
        </p:txBody>
      </p:sp>
      <p:sp>
        <p:nvSpPr>
          <p:cNvPr id="22532" name="矩形 22531"/>
          <p:cNvSpPr/>
          <p:nvPr>
            <p:custDataLst>
              <p:tags r:id="rId3"/>
            </p:custDataLst>
          </p:nvPr>
        </p:nvSpPr>
        <p:spPr>
          <a:xfrm>
            <a:off x="1952625" y="3714750"/>
            <a:ext cx="8715375" cy="10890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zh-CN" altLang="en-US" sz="4400" baseline="-25000">
                <a:solidFill>
                  <a:srgbClr val="FF0000"/>
                </a:solidFill>
                <a:latin typeface="Arial" panose="020B0604020202020204" pitchFamily="34" charset="0"/>
              </a:rPr>
              <a:t>浮</a:t>
            </a:r>
            <a:r>
              <a:rPr lang="en-US" altLang="zh-CN" sz="4400">
                <a:latin typeface="Arial" panose="020B0604020202020204" pitchFamily="34" charset="0"/>
              </a:rPr>
              <a:t>=G</a:t>
            </a:r>
            <a:r>
              <a:rPr lang="zh-CN" altLang="en-US" sz="3600" baseline="-25000">
                <a:latin typeface="Arial" panose="020B0604020202020204" pitchFamily="34" charset="0"/>
              </a:rPr>
              <a:t>排</a:t>
            </a:r>
            <a:r>
              <a:rPr lang="en-US" altLang="zh-CN" sz="4400">
                <a:latin typeface="Arial" panose="020B0604020202020204" pitchFamily="34" charset="0"/>
              </a:rPr>
              <a:t>=</a:t>
            </a:r>
            <a:r>
              <a:rPr lang="en-US" altLang="zh-CN" sz="5400">
                <a:latin typeface="Arial" panose="020B0604020202020204" pitchFamily="34" charset="0"/>
              </a:rPr>
              <a:t>m</a:t>
            </a:r>
            <a:r>
              <a:rPr lang="zh-CN" altLang="en-US" sz="4400" baseline="-25000">
                <a:latin typeface="Arial" panose="020B0604020202020204" pitchFamily="34" charset="0"/>
              </a:rPr>
              <a:t>排</a:t>
            </a:r>
            <a:r>
              <a:rPr lang="en-US" altLang="zh-CN" sz="4400">
                <a:latin typeface="Arial" panose="020B0604020202020204" pitchFamily="34" charset="0"/>
              </a:rPr>
              <a:t>g= ρ</a:t>
            </a:r>
            <a:r>
              <a:rPr lang="zh-CN" altLang="en-US" sz="3600" baseline="-25000">
                <a:latin typeface="Arial" panose="020B0604020202020204" pitchFamily="34" charset="0"/>
              </a:rPr>
              <a:t>液</a:t>
            </a:r>
            <a:r>
              <a:rPr lang="zh-CN" altLang="en-US" sz="4400">
                <a:latin typeface="Arial" panose="020B0604020202020204" pitchFamily="34" charset="0"/>
              </a:rPr>
              <a:t> </a:t>
            </a:r>
            <a:r>
              <a:rPr lang="en-US" altLang="zh-CN" sz="4400">
                <a:latin typeface="Arial" panose="020B0604020202020204" pitchFamily="34" charset="0"/>
              </a:rPr>
              <a:t>V</a:t>
            </a:r>
            <a:r>
              <a:rPr lang="zh-CN" altLang="en-US" sz="4400" baseline="-25000">
                <a:latin typeface="Arial" panose="020B0604020202020204" pitchFamily="34" charset="0"/>
              </a:rPr>
              <a:t>排</a:t>
            </a:r>
            <a:r>
              <a:rPr lang="en-US" altLang="zh-CN" sz="4400">
                <a:latin typeface="Arial" panose="020B0604020202020204" pitchFamily="34" charset="0"/>
              </a:rPr>
              <a:t>g= </a:t>
            </a:r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</a:rPr>
              <a:t>ρ</a:t>
            </a:r>
            <a:r>
              <a:rPr lang="zh-CN" altLang="en-US" sz="3600" baseline="-25000">
                <a:solidFill>
                  <a:srgbClr val="FF0000"/>
                </a:solidFill>
                <a:latin typeface="Arial" panose="020B0604020202020204" pitchFamily="34" charset="0"/>
              </a:rPr>
              <a:t>液</a:t>
            </a:r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zh-CN" altLang="en-US" sz="44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zh-CN" altLang="en-US" sz="4400" baseline="-25000">
                <a:solidFill>
                  <a:srgbClr val="FF0000"/>
                </a:solidFill>
                <a:latin typeface="Arial" panose="020B0604020202020204" pitchFamily="34" charset="0"/>
              </a:rPr>
              <a:t>排</a:t>
            </a:r>
          </a:p>
          <a:p>
            <a:pPr marL="342900" indent="-342900">
              <a:spcBef>
                <a:spcPct val="20000"/>
              </a:spcBef>
            </a:pPr>
            <a:endParaRPr lang="zh-CN" altLang="en-US" sz="4400" baseline="-25000">
              <a:latin typeface="Arial" panose="020B0604020202020204" pitchFamily="34" charset="0"/>
            </a:endParaRPr>
          </a:p>
        </p:txBody>
      </p:sp>
      <p:sp>
        <p:nvSpPr>
          <p:cNvPr id="11269" name="圆角矩形标注 22532"/>
          <p:cNvSpPr/>
          <p:nvPr>
            <p:custDataLst>
              <p:tags r:id="rId4"/>
            </p:custDataLst>
          </p:nvPr>
        </p:nvSpPr>
        <p:spPr>
          <a:xfrm rot="10800000">
            <a:off x="1919288" y="5589588"/>
            <a:ext cx="1522412" cy="919162"/>
          </a:xfrm>
          <a:prstGeom prst="wedgeRoundRectCallout">
            <a:avLst>
              <a:gd name="adj1" fmla="val 26037"/>
              <a:gd name="adj2" fmla="val 165889"/>
              <a:gd name="adj3" fmla="val 16667"/>
            </a:avLst>
          </a:prstGeom>
          <a:solidFill>
            <a:schemeClr val="accent1"/>
          </a:solidFill>
          <a:ln w="12700" cap="sq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 rot="10800000" wrap="none" anchor="ctr" anchorCtr="0"/>
          <a:lstStyle/>
          <a:p>
            <a:pPr algn="ctr">
              <a:buNone/>
            </a:pPr>
            <a:r>
              <a:rPr lang="en-US" altLang="zh-CN" sz="2800">
                <a:latin typeface="Times New Roman" panose="02020603050405020304" charset="0"/>
              </a:rPr>
              <a:t> </a:t>
            </a: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charset="0"/>
              </a:rPr>
              <a:t>物体受到</a:t>
            </a:r>
          </a:p>
          <a:p>
            <a:pPr algn="ctr">
              <a:buNone/>
            </a:pP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charset="0"/>
              </a:rPr>
              <a:t>的浮力</a:t>
            </a:r>
          </a:p>
        </p:txBody>
      </p:sp>
      <p:sp>
        <p:nvSpPr>
          <p:cNvPr id="11270" name="圆角矩形标注 22533"/>
          <p:cNvSpPr/>
          <p:nvPr>
            <p:custDataLst>
              <p:tags r:id="rId5"/>
            </p:custDataLst>
          </p:nvPr>
        </p:nvSpPr>
        <p:spPr>
          <a:xfrm rot="10800000">
            <a:off x="3719513" y="5516563"/>
            <a:ext cx="1824037" cy="969962"/>
          </a:xfrm>
          <a:prstGeom prst="wedgeRoundRectCallout">
            <a:avLst>
              <a:gd name="adj1" fmla="val 65611"/>
              <a:gd name="adj2" fmla="val 154954"/>
              <a:gd name="adj3" fmla="val 16667"/>
            </a:avLst>
          </a:prstGeom>
          <a:solidFill>
            <a:schemeClr val="accent1"/>
          </a:solidFill>
          <a:ln w="12700" cap="sq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 rot="10800000" wrap="none" anchor="ctr" anchorCtr="0"/>
          <a:lstStyle/>
          <a:p>
            <a:pPr algn="ctr"/>
            <a:r>
              <a:rPr lang="en-US" altLang="zh-CN" sz="2800">
                <a:latin typeface="Times New Roman" panose="02020603050405020304" charset="0"/>
              </a:rPr>
              <a:t> </a:t>
            </a:r>
            <a:r>
              <a:rPr lang="zh-CN" altLang="en-US" sz="2800">
                <a:latin typeface="Times New Roman" panose="02020603050405020304" charset="0"/>
              </a:rPr>
              <a:t>排开液体</a:t>
            </a:r>
          </a:p>
          <a:p>
            <a:pPr algn="ctr"/>
            <a:r>
              <a:rPr lang="zh-CN" altLang="en-US" sz="2800">
                <a:latin typeface="Times New Roman" panose="02020603050405020304" charset="0"/>
              </a:rPr>
              <a:t>所受的重力</a:t>
            </a:r>
          </a:p>
        </p:txBody>
      </p:sp>
      <p:sp>
        <p:nvSpPr>
          <p:cNvPr id="11271" name="圆角矩形标注 22534"/>
          <p:cNvSpPr/>
          <p:nvPr>
            <p:custDataLst>
              <p:tags r:id="rId6"/>
            </p:custDataLst>
          </p:nvPr>
        </p:nvSpPr>
        <p:spPr>
          <a:xfrm rot="10800000">
            <a:off x="6453188" y="5357813"/>
            <a:ext cx="1293812" cy="1057275"/>
          </a:xfrm>
          <a:prstGeom prst="wedgeRoundRectCallout">
            <a:avLst>
              <a:gd name="adj1" fmla="val -98528"/>
              <a:gd name="adj2" fmla="val 127093"/>
              <a:gd name="adj3" fmla="val 16667"/>
            </a:avLst>
          </a:prstGeom>
          <a:solidFill>
            <a:schemeClr val="accent1"/>
          </a:solidFill>
          <a:ln w="12700" cap="sq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 rot="10800000" wrap="none" anchor="ctr" anchorCtr="0"/>
          <a:lstStyle/>
          <a:p>
            <a:pPr algn="ctr"/>
            <a:r>
              <a:rPr lang="en-US" altLang="zh-CN" sz="2800">
                <a:latin typeface="Times New Roman" panose="02020603050405020304" charset="0"/>
              </a:rPr>
              <a:t> </a:t>
            </a:r>
            <a:r>
              <a:rPr lang="zh-CN" altLang="en-US" sz="2800">
                <a:latin typeface="Times New Roman" panose="02020603050405020304" charset="0"/>
              </a:rPr>
              <a:t>液体的</a:t>
            </a:r>
          </a:p>
          <a:p>
            <a:pPr algn="ctr"/>
            <a:r>
              <a:rPr lang="zh-CN" altLang="en-US" sz="2800">
                <a:latin typeface="Times New Roman" panose="02020603050405020304" charset="0"/>
              </a:rPr>
              <a:t>密度</a:t>
            </a:r>
          </a:p>
        </p:txBody>
      </p:sp>
      <p:sp>
        <p:nvSpPr>
          <p:cNvPr id="11272" name="圆角矩形标注 22535"/>
          <p:cNvSpPr/>
          <p:nvPr>
            <p:custDataLst>
              <p:tags r:id="rId7"/>
            </p:custDataLst>
          </p:nvPr>
        </p:nvSpPr>
        <p:spPr>
          <a:xfrm rot="10800000">
            <a:off x="8310563" y="5357813"/>
            <a:ext cx="2181225" cy="915987"/>
          </a:xfrm>
          <a:prstGeom prst="wedgeRoundRectCallout">
            <a:avLst>
              <a:gd name="adj1" fmla="val -7222"/>
              <a:gd name="adj2" fmla="val 139574"/>
              <a:gd name="adj3" fmla="val 16667"/>
            </a:avLst>
          </a:prstGeom>
          <a:solidFill>
            <a:schemeClr val="accent1"/>
          </a:solidFill>
          <a:ln w="12700" cap="sq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 rot="10800000" wrap="none" anchor="ctr" anchorCtr="0"/>
          <a:lstStyle/>
          <a:p>
            <a:pPr algn="ctr">
              <a:buNone/>
            </a:pPr>
            <a:r>
              <a:rPr lang="en-US" altLang="zh-CN" sz="2800">
                <a:latin typeface="Times New Roman" panose="02020603050405020304" charset="0"/>
              </a:rPr>
              <a:t> </a:t>
            </a: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charset="0"/>
              </a:rPr>
              <a:t>物体排开的</a:t>
            </a:r>
          </a:p>
          <a:p>
            <a:pPr algn="ctr">
              <a:buNone/>
            </a:pPr>
            <a:r>
              <a:rPr lang="zh-CN" altLang="en-US" sz="2800" b="1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charset="0"/>
              </a:rPr>
              <a:t>液体的体积</a:t>
            </a:r>
          </a:p>
        </p:txBody>
      </p:sp>
      <p:sp>
        <p:nvSpPr>
          <p:cNvPr id="11273" name="文本框 22536">
            <a:hlinkClick r:id="rId16" action="ppaction://hlinkfile"/>
          </p:cNvPr>
          <p:cNvSpPr txBox="1"/>
          <p:nvPr>
            <p:custDataLst>
              <p:tags r:id="rId8"/>
            </p:custDataLst>
          </p:nvPr>
        </p:nvSpPr>
        <p:spPr>
          <a:xfrm>
            <a:off x="801688" y="1749743"/>
            <a:ext cx="418020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 u="sng">
                <a:solidFill>
                  <a:srgbClr val="0000FF"/>
                </a:solidFill>
                <a:latin typeface="Arial" panose="020B0604020202020204" pitchFamily="34" charset="0"/>
              </a:rPr>
              <a:t>1.</a:t>
            </a:r>
            <a:r>
              <a:rPr lang="zh-CN" altLang="en-US" sz="4000" b="1" u="sng">
                <a:solidFill>
                  <a:srgbClr val="0000FF"/>
                </a:solidFill>
                <a:latin typeface="Arial" panose="020B0604020202020204" pitchFamily="34" charset="0"/>
              </a:rPr>
              <a:t>阿基米德原理</a:t>
            </a:r>
            <a:r>
              <a:rPr lang="zh-CN" altLang="en-US" sz="4000" b="1">
                <a:solidFill>
                  <a:srgbClr val="0000FF"/>
                </a:solidFill>
                <a:latin typeface="Arial" panose="020B0604020202020204" pitchFamily="34" charset="0"/>
              </a:rPr>
              <a:t>：</a:t>
            </a:r>
          </a:p>
        </p:txBody>
      </p:sp>
      <p:grpSp>
        <p:nvGrpSpPr>
          <p:cNvPr id="2" name="组合 1"/>
          <p:cNvGrpSpPr/>
          <p:nvPr>
            <p:custDataLst>
              <p:tags r:id="rId9"/>
            </p:custDataLst>
          </p:nvPr>
        </p:nvGrpSpPr>
        <p:grpSpPr>
          <a:xfrm>
            <a:off x="0" y="134620"/>
            <a:ext cx="12192000" cy="828040"/>
            <a:chOff x="0" y="212"/>
            <a:chExt cx="19200" cy="1304"/>
          </a:xfrm>
        </p:grpSpPr>
        <p:grpSp>
          <p:nvGrpSpPr>
            <p:cNvPr id="3" name="组合 2"/>
            <p:cNvGrpSpPr/>
            <p:nvPr>
              <p:custDataLst>
                <p:tags r:id="rId10"/>
              </p:custDataLst>
            </p:nvPr>
          </p:nvGrpSpPr>
          <p:grpSpPr>
            <a:xfrm>
              <a:off x="0" y="325"/>
              <a:ext cx="19200" cy="1111"/>
              <a:chOff x="0" y="612"/>
              <a:chExt cx="19200" cy="1110"/>
            </a:xfrm>
          </p:grpSpPr>
          <p:sp>
            <p:nvSpPr>
              <p:cNvPr id="4" name="矩形 3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13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3308" y="612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600" b="1">
                    <a:solidFill>
                      <a:srgbClr val="002060"/>
                    </a:solidFill>
                    <a:latin typeface="华文仿宋" panose="02010600040101010101" charset="-122"/>
                    <a:ea typeface="华文仿宋" panose="02010600040101010101" charset="-122"/>
                    <a:sym typeface="+mn-ea"/>
                  </a:rPr>
                  <a:t>阿基米德原理</a:t>
                </a:r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11"/>
              </p:custDataLst>
            </p:nvPr>
          </p:nvSpPr>
          <p:spPr>
            <a:xfrm>
              <a:off x="659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3.2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  <p:bldP spid="11269" grpId="0" animBg="1"/>
      <p:bldP spid="11270" grpId="0" animBg="1"/>
      <p:bldP spid="11271" grpId="0" animBg="1"/>
      <p:bldP spid="11272" grpId="0" animBg="1"/>
      <p:bldP spid="112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461645" y="819785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</a:rPr>
              <a:t>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61645" y="1379220"/>
            <a:ext cx="5796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2. </a:t>
            </a:r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对阿基米德原理的理解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76250" y="2249805"/>
            <a:ext cx="3851275" cy="584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</a:rPr>
              <a:t>①影响浮力大小的因素：</a:t>
            </a: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953135" y="3437890"/>
            <a:ext cx="289750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F</a:t>
            </a:r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浮＝</a:t>
            </a:r>
            <a:r>
              <a:rPr lang="en-US" altLang="zh-CN" sz="28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ρ</a:t>
            </a:r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液 </a:t>
            </a:r>
            <a:r>
              <a:rPr lang="en-US" altLang="zh-CN" sz="28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gV</a:t>
            </a:r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排</a:t>
            </a: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4561205" y="2299335"/>
            <a:ext cx="71869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</a:rPr>
              <a:t>浮力大小只和液体密度、物体排开液体体积有关。</a:t>
            </a:r>
          </a:p>
        </p:txBody>
      </p: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4561205" y="3557270"/>
            <a:ext cx="672338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</a:rPr>
              <a:t>与物体的形状、密度，浸没在液体一的深度及物体在液体中是否运动等因素无关。</a:t>
            </a: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1811655" y="5523865"/>
            <a:ext cx="792035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</a:rPr>
              <a:t>阿基米德原理不仅适用于液体，也适用于气体。</a:t>
            </a:r>
          </a:p>
        </p:txBody>
      </p:sp>
      <p:sp>
        <p:nvSpPr>
          <p:cNvPr id="33" name="文本框 32"/>
          <p:cNvSpPr txBox="1"/>
          <p:nvPr>
            <p:custDataLst>
              <p:tags r:id="rId9"/>
            </p:custDataLst>
          </p:nvPr>
        </p:nvSpPr>
        <p:spPr>
          <a:xfrm>
            <a:off x="624205" y="4649470"/>
            <a:ext cx="1948815" cy="584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>
                <a:latin typeface="华文仿宋" panose="02010600040101010101" charset="-122"/>
                <a:ea typeface="华文仿宋" panose="02010600040101010101" charset="-122"/>
              </a:rPr>
              <a:t>②适用性：</a:t>
            </a:r>
          </a:p>
        </p:txBody>
      </p:sp>
      <p:grpSp>
        <p:nvGrpSpPr>
          <p:cNvPr id="6" name="组合 5"/>
          <p:cNvGrpSpPr/>
          <p:nvPr>
            <p:custDataLst>
              <p:tags r:id="rId10"/>
            </p:custDataLst>
          </p:nvPr>
        </p:nvGrpSpPr>
        <p:grpSpPr>
          <a:xfrm>
            <a:off x="0" y="134620"/>
            <a:ext cx="12192000" cy="828040"/>
            <a:chOff x="0" y="212"/>
            <a:chExt cx="19200" cy="1304"/>
          </a:xfrm>
        </p:grpSpPr>
        <p:grpSp>
          <p:nvGrpSpPr>
            <p:cNvPr id="8" name="组合 7"/>
            <p:cNvGrpSpPr/>
            <p:nvPr>
              <p:custDataLst>
                <p:tags r:id="rId11"/>
              </p:custDataLst>
            </p:nvPr>
          </p:nvGrpSpPr>
          <p:grpSpPr>
            <a:xfrm>
              <a:off x="0" y="325"/>
              <a:ext cx="19200" cy="1111"/>
              <a:chOff x="0" y="612"/>
              <a:chExt cx="19200" cy="1110"/>
            </a:xfrm>
          </p:grpSpPr>
          <p:sp>
            <p:nvSpPr>
              <p:cNvPr id="9" name="矩形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308" y="612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600" b="1">
                    <a:solidFill>
                      <a:srgbClr val="002060"/>
                    </a:solidFill>
                    <a:latin typeface="华文仿宋" panose="02010600040101010101" charset="-122"/>
                    <a:ea typeface="华文仿宋" panose="02010600040101010101" charset="-122"/>
                    <a:sym typeface="+mn-ea"/>
                  </a:rPr>
                  <a:t>阿基米德原理</a:t>
                </a:r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12"/>
              </p:custDataLst>
            </p:nvPr>
          </p:nvSpPr>
          <p:spPr>
            <a:xfrm>
              <a:off x="659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3.2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7" grpId="0"/>
      <p:bldP spid="21" grpId="0"/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7173913" y="3303588"/>
            <a:ext cx="1797050" cy="215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7104063" y="908050"/>
            <a:ext cx="1728788" cy="18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011" name="Text Box 3"/>
          <p:cNvSpPr txBox="1"/>
          <p:nvPr>
            <p:custDataLst>
              <p:tags r:id="rId3"/>
            </p:custDataLst>
          </p:nvPr>
        </p:nvSpPr>
        <p:spPr>
          <a:xfrm>
            <a:off x="1619885" y="2272348"/>
            <a:ext cx="5819775" cy="37185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F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浮  </a:t>
            </a:r>
            <a:r>
              <a:rPr lang="en-US" altLang="zh-CN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=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物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漂浮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spcBef>
                <a:spcPct val="50000"/>
              </a:spcBef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F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浮  </a:t>
            </a:r>
            <a:r>
              <a:rPr lang="en-US" altLang="zh-CN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＞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物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上浮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spcBef>
                <a:spcPct val="50000"/>
              </a:spcBef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F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浮  </a:t>
            </a:r>
            <a:r>
              <a:rPr lang="en-US" altLang="zh-CN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=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物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悬浮</a:t>
            </a:r>
            <a:endParaRPr lang="zh-CN" altLang="en-US" sz="2800" b="1" baseline="-25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spcBef>
                <a:spcPct val="50000"/>
              </a:spcBef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F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浮  ＜ 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物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下沉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spcBef>
                <a:spcPct val="50000"/>
              </a:spcBef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F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浮  ＜ 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sz="2800" b="1" baseline="-25000">
                <a:latin typeface="宋体" panose="02010600030101010101" pitchFamily="2" charset="-122"/>
                <a:ea typeface="宋体" panose="02010600030101010101" pitchFamily="2" charset="-122"/>
              </a:rPr>
              <a:t>物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沉底</a:t>
            </a:r>
          </a:p>
          <a:p>
            <a:pPr lvl="0" eaLnBrk="1" hangingPunct="1">
              <a:spcBef>
                <a:spcPct val="50000"/>
              </a:spcBef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静止，三力平衡。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F</a:t>
            </a:r>
            <a:r>
              <a:rPr lang="zh-CN" altLang="en-US" sz="2800" baseline="-250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浮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+F</a:t>
            </a:r>
            <a:r>
              <a:rPr lang="zh-CN" altLang="en-US" sz="2800" baseline="-250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支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=G</a:t>
            </a:r>
            <a:r>
              <a:rPr lang="zh-CN" altLang="en-US" sz="2800" baseline="-250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物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）</a:t>
            </a:r>
            <a:r>
              <a:rPr lang="zh-CN" altLang="en-US" sz="2800" b="1" u="sng">
                <a:latin typeface="宋体" panose="02010600030101010101" pitchFamily="2" charset="-122"/>
                <a:ea typeface="宋体" panose="02010600030101010101" pitchFamily="2" charset="-122"/>
              </a:rPr>
              <a:t>              </a:t>
            </a:r>
          </a:p>
        </p:txBody>
      </p:sp>
      <p:sp>
        <p:nvSpPr>
          <p:cNvPr id="7173" name="Text Box 4"/>
          <p:cNvSpPr txBox="1"/>
          <p:nvPr>
            <p:custDataLst>
              <p:tags r:id="rId4"/>
            </p:custDataLst>
          </p:nvPr>
        </p:nvSpPr>
        <p:spPr>
          <a:xfrm>
            <a:off x="4800600" y="2060575"/>
            <a:ext cx="503238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endParaRPr lang="zh-CN" altLang="zh-CN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Oval 5"/>
          <p:cNvSpPr/>
          <p:nvPr>
            <p:custDataLst>
              <p:tags r:id="rId5"/>
            </p:custDataLst>
          </p:nvPr>
        </p:nvSpPr>
        <p:spPr>
          <a:xfrm>
            <a:off x="7751763" y="1555750"/>
            <a:ext cx="415925" cy="471488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>
            <a:spAutoFit/>
          </a:bodyPr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AutoShape 6"/>
          <p:cNvSpPr/>
          <p:nvPr>
            <p:custDataLst>
              <p:tags r:id="rId6"/>
            </p:custDataLst>
          </p:nvPr>
        </p:nvSpPr>
        <p:spPr>
          <a:xfrm>
            <a:off x="7967663" y="3860800"/>
            <a:ext cx="309562" cy="473075"/>
          </a:xfrm>
          <a:prstGeom prst="plus">
            <a:avLst>
              <a:gd name="adj" fmla="val 25000"/>
            </a:avLst>
          </a:prstGeom>
          <a:solidFill>
            <a:srgbClr val="3333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>
            <a:spAutoFit/>
          </a:bodyPr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6" name="Text Box 2"/>
          <p:cNvSpPr txBox="1"/>
          <p:nvPr>
            <p:custDataLst>
              <p:tags r:id="rId7"/>
            </p:custDataLst>
          </p:nvPr>
        </p:nvSpPr>
        <p:spPr>
          <a:xfrm>
            <a:off x="674370" y="1230948"/>
            <a:ext cx="3960813" cy="57912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32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、物体的浮沉</a:t>
            </a:r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</a:t>
            </a:r>
          </a:p>
        </p:txBody>
      </p:sp>
      <p:grpSp>
        <p:nvGrpSpPr>
          <p:cNvPr id="2" name="组合 1"/>
          <p:cNvGrpSpPr/>
          <p:nvPr>
            <p:custDataLst>
              <p:tags r:id="rId8"/>
            </p:custDataLst>
          </p:nvPr>
        </p:nvGrpSpPr>
        <p:grpSpPr>
          <a:xfrm>
            <a:off x="0" y="151130"/>
            <a:ext cx="12192000" cy="828040"/>
            <a:chOff x="0" y="212"/>
            <a:chExt cx="19200" cy="1304"/>
          </a:xfrm>
        </p:grpSpPr>
        <p:grpSp>
          <p:nvGrpSpPr>
            <p:cNvPr id="5" name="组合 4"/>
            <p:cNvGrpSpPr/>
            <p:nvPr>
              <p:custDataLst>
                <p:tags r:id="rId9"/>
              </p:custDataLst>
            </p:nvPr>
          </p:nvGrpSpPr>
          <p:grpSpPr>
            <a:xfrm>
              <a:off x="0" y="325"/>
              <a:ext cx="19200" cy="1111"/>
              <a:chOff x="0" y="612"/>
              <a:chExt cx="19200" cy="1110"/>
            </a:xfrm>
          </p:grpSpPr>
          <p:sp>
            <p:nvSpPr>
              <p:cNvPr id="9" name="矩形 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2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308" y="612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sym typeface="+mn-ea"/>
                  </a:rPr>
                  <a:t>物体的浮沉条件</a:t>
                </a:r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10"/>
              </p:custDataLst>
            </p:nvPr>
          </p:nvSpPr>
          <p:spPr>
            <a:xfrm>
              <a:off x="659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4.1</a:t>
              </a:r>
            </a:p>
          </p:txBody>
        </p:sp>
      </p:grp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06 -2.96296E-06 L -0.00382 -0.1206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509 L 0.00018 0.16829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/>
          <p:cNvSpPr txBox="1"/>
          <p:nvPr>
            <p:custDataLst>
              <p:tags r:id="rId1"/>
            </p:custDataLst>
          </p:nvPr>
        </p:nvSpPr>
        <p:spPr>
          <a:xfrm>
            <a:off x="1217613" y="1148398"/>
            <a:ext cx="7499350" cy="5791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3200">
                <a:solidFill>
                  <a:srgbClr val="000066"/>
                </a:solidFill>
                <a:latin typeface="Arial" panose="020B0604020202020204" pitchFamily="34" charset="0"/>
                <a:ea typeface="汉仪中黑简"/>
              </a:rPr>
              <a:t>2</a:t>
            </a:r>
            <a:r>
              <a:rPr lang="zh-CN" altLang="en-US" sz="3200">
                <a:solidFill>
                  <a:srgbClr val="000066"/>
                </a:solidFill>
                <a:latin typeface="Arial" panose="020B0604020202020204" pitchFamily="34" charset="0"/>
                <a:ea typeface="汉仪中黑简"/>
              </a:rPr>
              <a:t>、物体沉浮与力的关系</a:t>
            </a:r>
          </a:p>
        </p:txBody>
      </p:sp>
      <p:sp>
        <p:nvSpPr>
          <p:cNvPr id="23557" name="Rectangle 5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135188" y="1776413"/>
            <a:ext cx="10972800" cy="4525962"/>
          </a:xfrm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90000"/>
              </a:lnSpc>
              <a:buNone/>
            </a:pPr>
            <a:r>
              <a:rPr lang="zh-CN" altLang="en-US" sz="2800">
                <a:solidFill>
                  <a:srgbClr val="000066"/>
                </a:solidFill>
                <a:ea typeface="黑体" panose="02010609060101010101" pitchFamily="2" charset="-122"/>
              </a:rPr>
              <a:t>上浮</a:t>
            </a:r>
          </a:p>
        </p:txBody>
      </p:sp>
      <p:sp>
        <p:nvSpPr>
          <p:cNvPr id="2355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79875" y="1776413"/>
            <a:ext cx="2087563" cy="863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F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浮</a:t>
            </a: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&gt;G</a:t>
            </a:r>
          </a:p>
        </p:txBody>
      </p:sp>
      <p:sp>
        <p:nvSpPr>
          <p:cNvPr id="2355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8213" y="2352675"/>
            <a:ext cx="1223963" cy="576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zh-CN" altLang="en-US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下沉</a:t>
            </a:r>
          </a:p>
        </p:txBody>
      </p:sp>
      <p:sp>
        <p:nvSpPr>
          <p:cNvPr id="23560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79875" y="2281238"/>
            <a:ext cx="2087563" cy="863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F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浮</a:t>
            </a: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&lt;G</a:t>
            </a:r>
          </a:p>
        </p:txBody>
      </p:sp>
      <p:sp>
        <p:nvSpPr>
          <p:cNvPr id="23561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08213" y="2857500"/>
            <a:ext cx="1223963" cy="576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zh-CN" altLang="en-US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悬浮</a:t>
            </a:r>
          </a:p>
        </p:txBody>
      </p:sp>
      <p:sp>
        <p:nvSpPr>
          <p:cNvPr id="23562" name="AutoShape 10"/>
          <p:cNvSpPr/>
          <p:nvPr>
            <p:custDataLst>
              <p:tags r:id="rId7"/>
            </p:custDataLst>
          </p:nvPr>
        </p:nvSpPr>
        <p:spPr>
          <a:xfrm>
            <a:off x="5375275" y="1920875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3" name="Rectangle 1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11900" y="1776413"/>
            <a:ext cx="1223963" cy="576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zh-CN" altLang="en-US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漂浮</a:t>
            </a:r>
          </a:p>
        </p:txBody>
      </p:sp>
      <p:sp>
        <p:nvSpPr>
          <p:cNvPr id="23564" name="AutoShape 12"/>
          <p:cNvSpPr/>
          <p:nvPr>
            <p:custDataLst>
              <p:tags r:id="rId9"/>
            </p:custDataLst>
          </p:nvPr>
        </p:nvSpPr>
        <p:spPr>
          <a:xfrm>
            <a:off x="3071813" y="1920875"/>
            <a:ext cx="935037" cy="215900"/>
          </a:xfrm>
          <a:prstGeom prst="leftRightArrow">
            <a:avLst>
              <a:gd name="adj1" fmla="val 50000"/>
              <a:gd name="adj2" fmla="val 86376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5" name="AutoShape 13"/>
          <p:cNvSpPr/>
          <p:nvPr>
            <p:custDataLst>
              <p:tags r:id="rId10"/>
            </p:custDataLst>
          </p:nvPr>
        </p:nvSpPr>
        <p:spPr>
          <a:xfrm>
            <a:off x="3143250" y="2568575"/>
            <a:ext cx="935038" cy="215900"/>
          </a:xfrm>
          <a:prstGeom prst="leftRightArrow">
            <a:avLst>
              <a:gd name="adj1" fmla="val 50000"/>
              <a:gd name="adj2" fmla="val 86377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6" name="AutoShape 14"/>
          <p:cNvSpPr/>
          <p:nvPr>
            <p:custDataLst>
              <p:tags r:id="rId11"/>
            </p:custDataLst>
          </p:nvPr>
        </p:nvSpPr>
        <p:spPr>
          <a:xfrm>
            <a:off x="3071813" y="3000375"/>
            <a:ext cx="935037" cy="215900"/>
          </a:xfrm>
          <a:prstGeom prst="leftRightArrow">
            <a:avLst>
              <a:gd name="adj1" fmla="val 50000"/>
              <a:gd name="adj2" fmla="val 86376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183563" y="1776413"/>
            <a:ext cx="1547813" cy="7921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F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浮</a:t>
            </a: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=G</a:t>
            </a:r>
          </a:p>
        </p:txBody>
      </p:sp>
      <p:sp>
        <p:nvSpPr>
          <p:cNvPr id="23568" name="AutoShape 16"/>
          <p:cNvSpPr/>
          <p:nvPr>
            <p:custDataLst>
              <p:tags r:id="rId13"/>
            </p:custDataLst>
          </p:nvPr>
        </p:nvSpPr>
        <p:spPr>
          <a:xfrm>
            <a:off x="7248525" y="1920875"/>
            <a:ext cx="935038" cy="215900"/>
          </a:xfrm>
          <a:prstGeom prst="leftRightArrow">
            <a:avLst>
              <a:gd name="adj1" fmla="val 50000"/>
              <a:gd name="adj2" fmla="val 86377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9" name="AutoShape 17"/>
          <p:cNvSpPr/>
          <p:nvPr>
            <p:custDataLst>
              <p:tags r:id="rId14"/>
            </p:custDataLst>
          </p:nvPr>
        </p:nvSpPr>
        <p:spPr>
          <a:xfrm>
            <a:off x="5519738" y="2424113"/>
            <a:ext cx="3529012" cy="8636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2147483647" y="0"/>
              </a:cxn>
              <a:cxn ang="0">
                <a:pos x="2147483647" y="521770779"/>
              </a:cxn>
              <a:cxn ang="0">
                <a:pos x="2147483647" y="521770779"/>
              </a:cxn>
              <a:cxn ang="0">
                <a:pos x="2147483647" y="1292475767"/>
              </a:cxn>
              <a:cxn ang="0">
                <a:pos x="0" y="1292475767"/>
              </a:cxn>
              <a:cxn ang="0">
                <a:pos x="0" y="1380480733"/>
              </a:cxn>
              <a:cxn ang="0">
                <a:pos x="2147483647" y="1380480733"/>
              </a:cxn>
              <a:cxn ang="0">
                <a:pos x="2147483647" y="521770779"/>
              </a:cxn>
              <a:cxn ang="0">
                <a:pos x="2147483647" y="521770779"/>
              </a:cxn>
            </a:cxnLst>
            <a:rect l="txL" t="txT" r="txR" b="txB"/>
            <a:pathLst>
              <a:path w="21600" h="21600">
                <a:moveTo>
                  <a:pt x="19905" y="0"/>
                </a:moveTo>
                <a:lnTo>
                  <a:pt x="18209" y="8164"/>
                </a:lnTo>
                <a:lnTo>
                  <a:pt x="19249" y="8164"/>
                </a:lnTo>
                <a:lnTo>
                  <a:pt x="19249" y="20223"/>
                </a:lnTo>
                <a:lnTo>
                  <a:pt x="0" y="20223"/>
                </a:lnTo>
                <a:lnTo>
                  <a:pt x="0" y="21600"/>
                </a:lnTo>
                <a:lnTo>
                  <a:pt x="20560" y="21600"/>
                </a:lnTo>
                <a:lnTo>
                  <a:pt x="20560" y="8164"/>
                </a:lnTo>
                <a:lnTo>
                  <a:pt x="21600" y="8164"/>
                </a:lnTo>
                <a:close/>
              </a:path>
            </a:pathLst>
          </a:custGeom>
          <a:solidFill>
            <a:schemeClr val="accent1"/>
          </a:solidFill>
          <a:ln w="222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70" name="Rectangle 18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79875" y="2857500"/>
            <a:ext cx="2087563" cy="863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F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浮</a:t>
            </a: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=G</a:t>
            </a:r>
          </a:p>
        </p:txBody>
      </p:sp>
      <p:sp>
        <p:nvSpPr>
          <p:cNvPr id="23571" name="Rectangle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503613" y="4440238"/>
            <a:ext cx="2087563" cy="863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DotumChe" pitchFamily="49" charset="-127"/>
                <a:ea typeface="DotumChe" pitchFamily="49" charset="-127"/>
              </a:rPr>
              <a:t> </a:t>
            </a:r>
            <a:r>
              <a:rPr lang="el-GR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DotumChe" pitchFamily="49" charset="-127"/>
                <a:ea typeface="DotumChe" pitchFamily="49" charset="-127"/>
              </a:rPr>
              <a:t>ρ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液</a:t>
            </a: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&gt;</a:t>
            </a:r>
            <a:r>
              <a:rPr lang="el-GR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DotumChe" pitchFamily="49" charset="-127"/>
                <a:ea typeface="DotumChe" pitchFamily="49" charset="-127"/>
              </a:rPr>
              <a:t>ρ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物</a:t>
            </a:r>
          </a:p>
        </p:txBody>
      </p:sp>
      <p:sp>
        <p:nvSpPr>
          <p:cNvPr id="23572" name="AutoShape 20"/>
          <p:cNvSpPr/>
          <p:nvPr>
            <p:custDataLst>
              <p:tags r:id="rId17"/>
            </p:custDataLst>
          </p:nvPr>
        </p:nvSpPr>
        <p:spPr>
          <a:xfrm>
            <a:off x="2782888" y="4656138"/>
            <a:ext cx="935037" cy="215900"/>
          </a:xfrm>
          <a:prstGeom prst="leftRightArrow">
            <a:avLst>
              <a:gd name="adj1" fmla="val 50000"/>
              <a:gd name="adj2" fmla="val 86356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73" name="AutoShape 21"/>
          <p:cNvSpPr/>
          <p:nvPr>
            <p:custDataLst>
              <p:tags r:id="rId18"/>
            </p:custDataLst>
          </p:nvPr>
        </p:nvSpPr>
        <p:spPr>
          <a:xfrm>
            <a:off x="7104063" y="4656138"/>
            <a:ext cx="935037" cy="215900"/>
          </a:xfrm>
          <a:prstGeom prst="leftRightArrow">
            <a:avLst>
              <a:gd name="adj1" fmla="val 50000"/>
              <a:gd name="adj2" fmla="val 86356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74" name="AutoShape 22"/>
          <p:cNvSpPr/>
          <p:nvPr>
            <p:custDataLst>
              <p:tags r:id="rId19"/>
            </p:custDataLst>
          </p:nvPr>
        </p:nvSpPr>
        <p:spPr>
          <a:xfrm>
            <a:off x="2782888" y="5303838"/>
            <a:ext cx="935037" cy="215900"/>
          </a:xfrm>
          <a:prstGeom prst="leftRightArrow">
            <a:avLst>
              <a:gd name="adj1" fmla="val 50000"/>
              <a:gd name="adj2" fmla="val 86356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75" name="Rectangle 2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847850" y="4513263"/>
            <a:ext cx="1223963" cy="576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zh-CN" altLang="en-US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上浮</a:t>
            </a:r>
          </a:p>
        </p:txBody>
      </p:sp>
      <p:sp>
        <p:nvSpPr>
          <p:cNvPr id="23576" name="Rectangle 2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167438" y="4511675"/>
            <a:ext cx="1223963" cy="577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zh-CN" altLang="en-US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下沉</a:t>
            </a:r>
          </a:p>
        </p:txBody>
      </p:sp>
      <p:sp>
        <p:nvSpPr>
          <p:cNvPr id="23577" name="Rectangle 2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774825" y="5159375"/>
            <a:ext cx="1225550" cy="577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zh-CN" altLang="en-US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悬浮</a:t>
            </a:r>
          </a:p>
        </p:txBody>
      </p:sp>
      <p:sp>
        <p:nvSpPr>
          <p:cNvPr id="23578" name="Rectangle 2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112125" y="4440238"/>
            <a:ext cx="2089150" cy="863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l-GR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DotumChe" pitchFamily="49" charset="-127"/>
                <a:ea typeface="DotumChe" pitchFamily="49" charset="-127"/>
              </a:rPr>
              <a:t>ρ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液</a:t>
            </a: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&lt;</a:t>
            </a:r>
            <a:r>
              <a:rPr lang="el-GR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DotumChe" pitchFamily="49" charset="-127"/>
                <a:ea typeface="DotumChe" pitchFamily="49" charset="-127"/>
              </a:rPr>
              <a:t>ρ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物</a:t>
            </a:r>
          </a:p>
        </p:txBody>
      </p:sp>
      <p:sp>
        <p:nvSpPr>
          <p:cNvPr id="23579" name="Rectangle 2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719513" y="5087938"/>
            <a:ext cx="2087563" cy="863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l-GR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DotumChe" pitchFamily="49" charset="-127"/>
                <a:ea typeface="DotumChe" pitchFamily="49" charset="-127"/>
              </a:rPr>
              <a:t>ρ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液</a:t>
            </a:r>
            <a:r>
              <a:rPr lang="en-US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=</a:t>
            </a:r>
            <a:r>
              <a:rPr lang="el-GR" altLang="zh-CN" sz="32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DotumChe" pitchFamily="49" charset="-127"/>
                <a:ea typeface="DotumChe" pitchFamily="49" charset="-127"/>
              </a:rPr>
              <a:t>ρ</a:t>
            </a:r>
            <a:r>
              <a:rPr lang="zh-CN" altLang="en-US" sz="3200" baseline="-25000">
                <a:solidFill>
                  <a:srgbClr val="00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汉仪中黑简"/>
              </a:rPr>
              <a:t>物</a:t>
            </a:r>
          </a:p>
        </p:txBody>
      </p:sp>
      <p:sp>
        <p:nvSpPr>
          <p:cNvPr id="4" name="文本框 3"/>
          <p:cNvSpPr txBox="1"/>
          <p:nvPr>
            <p:custDataLst>
              <p:tags r:id="rId25"/>
            </p:custDataLst>
          </p:nvPr>
        </p:nvSpPr>
        <p:spPr>
          <a:xfrm>
            <a:off x="1316038" y="3665220"/>
            <a:ext cx="4879340" cy="5791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3200">
                <a:solidFill>
                  <a:srgbClr val="000066"/>
                </a:solidFill>
                <a:latin typeface="Arial" panose="020B0604020202020204" pitchFamily="34" charset="0"/>
                <a:ea typeface="汉仪中黑简"/>
                <a:sym typeface="Arial" panose="020B0604020202020204" pitchFamily="34" charset="0"/>
              </a:rPr>
              <a:t>3</a:t>
            </a:r>
            <a:r>
              <a:rPr lang="zh-CN" altLang="en-US" sz="3200">
                <a:solidFill>
                  <a:srgbClr val="000066"/>
                </a:solidFill>
                <a:latin typeface="Arial" panose="020B0604020202020204" pitchFamily="34" charset="0"/>
                <a:ea typeface="汉仪中黑简"/>
                <a:sym typeface="Arial" panose="020B0604020202020204" pitchFamily="34" charset="0"/>
              </a:rPr>
              <a:t>、物体沉浮与密度的关系</a:t>
            </a:r>
          </a:p>
        </p:txBody>
      </p:sp>
      <p:grpSp>
        <p:nvGrpSpPr>
          <p:cNvPr id="2" name="组合 1"/>
          <p:cNvGrpSpPr/>
          <p:nvPr>
            <p:custDataLst>
              <p:tags r:id="rId26"/>
            </p:custDataLst>
          </p:nvPr>
        </p:nvGrpSpPr>
        <p:grpSpPr>
          <a:xfrm>
            <a:off x="0" y="151130"/>
            <a:ext cx="12192000" cy="828040"/>
            <a:chOff x="0" y="212"/>
            <a:chExt cx="19200" cy="1304"/>
          </a:xfrm>
        </p:grpSpPr>
        <p:grpSp>
          <p:nvGrpSpPr>
            <p:cNvPr id="5" name="组合 4"/>
            <p:cNvGrpSpPr/>
            <p:nvPr>
              <p:custDataLst>
                <p:tags r:id="rId27"/>
              </p:custDataLst>
            </p:nvPr>
          </p:nvGrpSpPr>
          <p:grpSpPr>
            <a:xfrm>
              <a:off x="0" y="325"/>
              <a:ext cx="19200" cy="1111"/>
              <a:chOff x="0" y="612"/>
              <a:chExt cx="19200" cy="1110"/>
            </a:xfrm>
          </p:grpSpPr>
          <p:sp>
            <p:nvSpPr>
              <p:cNvPr id="9" name="矩形 8"/>
              <p:cNvSpPr/>
              <p:nvPr>
                <p:custDataLst>
                  <p:tags r:id="rId29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30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3308" y="612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sym typeface="+mn-ea"/>
                  </a:rPr>
                  <a:t>物体的浮沉</a:t>
                </a:r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28"/>
              </p:custDataLst>
            </p:nvPr>
          </p:nvSpPr>
          <p:spPr>
            <a:xfrm>
              <a:off x="659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4.1</a:t>
              </a: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  <p:bldP spid="23557" grpId="0" build="p"/>
      <p:bldP spid="23558" grpId="0" animBg="1"/>
      <p:bldP spid="23559" grpId="0" animBg="1"/>
      <p:bldP spid="23560" grpId="0" animBg="1"/>
      <p:bldP spid="23561" grpId="0" animBg="1"/>
      <p:bldP spid="23562" grpId="0" animBg="1"/>
      <p:bldP spid="23563" grpId="0" animBg="1"/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09165" y="2487930"/>
            <a:ext cx="7133590" cy="705485"/>
          </a:xfrm>
        </p:spPr>
        <p:txBody>
          <a:bodyPr>
            <a:noAutofit/>
          </a:bodyPr>
          <a:lstStyle/>
          <a:p>
            <a:r>
              <a:rPr lang="zh-CN" altLang="en-US" sz="5400"/>
              <a:t>一、基础知识复习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17830" y="1437640"/>
            <a:ext cx="11308080" cy="4754245"/>
          </a:xfrm>
        </p:spPr>
        <p:txBody>
          <a:bodyPr vert="horz" wrap="square" lIns="91440" tIns="45720" rIns="91440" bIns="45720" anchor="t">
            <a:normAutofit fontScale="90000"/>
          </a:bodyPr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zh-CN" altLang="en-US" b="1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（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1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）鸡蛋是靠改变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_</a:t>
            </a:r>
            <a:r>
              <a:rPr lang="en-US" altLang="zh-CN" sz="2800" b="1" u="sng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     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__________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从而改变所受的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________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，实现浮沉的。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（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2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）鱼是靠改变自身的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_______ 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从而改变所受的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________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，来实现沉浮的。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（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3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）潜艇是通过改变</a:t>
            </a:r>
            <a:r>
              <a:rPr lang="en-US" altLang="zh-CN" b="1" u="sng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_      _</a:t>
            </a:r>
            <a:r>
              <a:rPr lang="en-US" altLang="zh-CN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________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来实现浮沉的</a:t>
            </a:r>
            <a:endParaRPr lang="en-US" altLang="zh-CN" sz="28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（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4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）热气球是通过加热空气或某些密度比空气小的气体（如氦气）进而改变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_</a:t>
            </a:r>
            <a:r>
              <a:rPr lang="en-US" altLang="zh-CN" sz="2800" b="1" u="sng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     </a:t>
            </a:r>
            <a:r>
              <a:rPr lang="en-US" altLang="zh-CN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_________</a:t>
            </a:r>
            <a:r>
              <a:rPr lang="zh-CN" altLang="en-US" sz="28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实现升空的。</a:t>
            </a:r>
          </a:p>
        </p:txBody>
      </p:sp>
      <p:sp>
        <p:nvSpPr>
          <p:cNvPr id="118789" name="Text Box 5"/>
          <p:cNvSpPr txBox="1"/>
          <p:nvPr>
            <p:custDataLst>
              <p:tags r:id="rId2"/>
            </p:custDataLst>
          </p:nvPr>
        </p:nvSpPr>
        <p:spPr>
          <a:xfrm>
            <a:off x="3703141" y="1928813"/>
            <a:ext cx="2214562" cy="579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液体的密度</a:t>
            </a:r>
          </a:p>
        </p:txBody>
      </p:sp>
      <p:sp>
        <p:nvSpPr>
          <p:cNvPr id="118790" name="Text Box 6"/>
          <p:cNvSpPr txBox="1"/>
          <p:nvPr>
            <p:custDataLst>
              <p:tags r:id="rId3"/>
            </p:custDataLst>
          </p:nvPr>
        </p:nvSpPr>
        <p:spPr>
          <a:xfrm>
            <a:off x="8355013" y="1928495"/>
            <a:ext cx="995362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浮力</a:t>
            </a:r>
          </a:p>
        </p:txBody>
      </p:sp>
      <p:sp>
        <p:nvSpPr>
          <p:cNvPr id="118791" name="Text Box 7"/>
          <p:cNvSpPr txBox="1"/>
          <p:nvPr>
            <p:custDataLst>
              <p:tags r:id="rId4"/>
            </p:custDataLst>
          </p:nvPr>
        </p:nvSpPr>
        <p:spPr>
          <a:xfrm>
            <a:off x="4406900" y="3175953"/>
            <a:ext cx="995363" cy="579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体积</a:t>
            </a:r>
          </a:p>
        </p:txBody>
      </p:sp>
      <p:sp>
        <p:nvSpPr>
          <p:cNvPr id="118792" name="Text Box 8"/>
          <p:cNvSpPr txBox="1"/>
          <p:nvPr>
            <p:custDataLst>
              <p:tags r:id="rId5"/>
            </p:custDataLst>
          </p:nvPr>
        </p:nvSpPr>
        <p:spPr>
          <a:xfrm>
            <a:off x="8029893" y="3175953"/>
            <a:ext cx="995362" cy="579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浮力</a:t>
            </a:r>
          </a:p>
        </p:txBody>
      </p:sp>
      <p:sp>
        <p:nvSpPr>
          <p:cNvPr id="118793" name="Text Box 9"/>
          <p:cNvSpPr txBox="1"/>
          <p:nvPr>
            <p:custDataLst>
              <p:tags r:id="rId6"/>
            </p:custDataLst>
          </p:nvPr>
        </p:nvSpPr>
        <p:spPr>
          <a:xfrm>
            <a:off x="3851744" y="4031449"/>
            <a:ext cx="1916182" cy="5794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自身重力</a:t>
            </a:r>
          </a:p>
        </p:txBody>
      </p:sp>
      <p:sp>
        <p:nvSpPr>
          <p:cNvPr id="8" name="Text Box 9"/>
          <p:cNvSpPr txBox="1"/>
          <p:nvPr>
            <p:custDataLst>
              <p:tags r:id="rId7"/>
            </p:custDataLst>
          </p:nvPr>
        </p:nvSpPr>
        <p:spPr>
          <a:xfrm>
            <a:off x="1473200" y="5432743"/>
            <a:ext cx="2013226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质量</a:t>
            </a: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418148" y="1133475"/>
            <a:ext cx="5211762" cy="641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调节重力和浮力的关系：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9"/>
            </p:custDataLst>
          </p:nvPr>
        </p:nvGrpSpPr>
        <p:grpSpPr>
          <a:xfrm>
            <a:off x="0" y="151130"/>
            <a:ext cx="12192000" cy="828040"/>
            <a:chOff x="0" y="212"/>
            <a:chExt cx="19200" cy="1304"/>
          </a:xfrm>
        </p:grpSpPr>
        <p:grpSp>
          <p:nvGrpSpPr>
            <p:cNvPr id="5" name="组合 4"/>
            <p:cNvGrpSpPr/>
            <p:nvPr>
              <p:custDataLst>
                <p:tags r:id="rId10"/>
              </p:custDataLst>
            </p:nvPr>
          </p:nvGrpSpPr>
          <p:grpSpPr>
            <a:xfrm>
              <a:off x="0" y="325"/>
              <a:ext cx="19200" cy="1111"/>
              <a:chOff x="0" y="612"/>
              <a:chExt cx="19200" cy="1110"/>
            </a:xfrm>
          </p:grpSpPr>
          <p:sp>
            <p:nvSpPr>
              <p:cNvPr id="9" name="矩形 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3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3308" y="612"/>
                <a:ext cx="11157" cy="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eaLnBrk="1" hangingPunct="1"/>
                <a:r>
                  <a:rPr lang="zh-CN" altLang="en-US" sz="3600" b="1">
                    <a:latin typeface="Arial" panose="020B0604020202020204" pitchFamily="34" charset="0"/>
                    <a:ea typeface="宋体" panose="02010600030101010101" pitchFamily="2" charset="-122"/>
                    <a:sym typeface="Arial" panose="020B0604020202020204" pitchFamily="34" charset="0"/>
                  </a:rPr>
                  <a:t>控制沉与浮</a:t>
                </a:r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11"/>
              </p:custDataLst>
            </p:nvPr>
          </p:nvSpPr>
          <p:spPr>
            <a:xfrm>
              <a:off x="659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4.2</a:t>
              </a: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8789" grpId="0"/>
      <p:bldP spid="118790" grpId="0"/>
      <p:bldP spid="118791" grpId="0"/>
      <p:bldP spid="118792" grpId="0"/>
      <p:bldP spid="118793" grpId="0"/>
      <p:bldP spid="8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34818"/>
          <p:cNvSpPr txBox="1"/>
          <p:nvPr>
            <p:custDataLst>
              <p:tags r:id="rId1"/>
            </p:custDataLst>
          </p:nvPr>
        </p:nvSpPr>
        <p:spPr>
          <a:xfrm>
            <a:off x="800735" y="838200"/>
            <a:ext cx="11009630" cy="5939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密度均匀的实心物体悬浮在水中，将物体截成大小 不等的两块后，仍放入水中，则（        ）</a:t>
            </a:r>
          </a:p>
          <a:p>
            <a:pPr lvl="0" eaLnBrk="1" hangingPunct="1">
              <a:spcBef>
                <a:spcPct val="50000"/>
              </a:spcBef>
            </a:pPr>
            <a:r>
              <a:rPr lang="zh-CN" altLang="en-US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</a:t>
            </a:r>
            <a:r>
              <a:rPr lang="en-US" altLang="zh-CN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A</a:t>
            </a:r>
            <a:r>
              <a:rPr lang="zh-CN" altLang="en-US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、大块下沉，小块悬浮       </a:t>
            </a:r>
          </a:p>
          <a:p>
            <a:pPr lvl="0" eaLnBrk="1" hangingPunct="1">
              <a:spcBef>
                <a:spcPct val="50000"/>
              </a:spcBef>
            </a:pPr>
            <a:r>
              <a:rPr lang="en-US" altLang="zh-CN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B</a:t>
            </a:r>
            <a:r>
              <a:rPr lang="zh-CN" altLang="en-US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、大块下沉，小块上浮   </a:t>
            </a:r>
          </a:p>
          <a:p>
            <a:pPr lvl="0" eaLnBrk="1" hangingPunct="1">
              <a:spcBef>
                <a:spcPct val="50000"/>
              </a:spcBef>
            </a:pPr>
            <a:r>
              <a:rPr lang="zh-CN" altLang="en-US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</a:t>
            </a:r>
            <a:r>
              <a:rPr lang="en-US" altLang="zh-CN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C</a:t>
            </a:r>
            <a:r>
              <a:rPr lang="zh-CN" altLang="en-US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、两块都上浮                      </a:t>
            </a:r>
          </a:p>
          <a:p>
            <a:pPr lvl="0" eaLnBrk="1" hangingPunct="1">
              <a:spcBef>
                <a:spcPct val="50000"/>
              </a:spcBef>
            </a:pPr>
            <a:r>
              <a:rPr lang="zh-CN" altLang="en-US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</a:t>
            </a:r>
            <a:r>
              <a:rPr lang="en-US" altLang="zh-CN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D</a:t>
            </a:r>
            <a:r>
              <a:rPr lang="zh-CN" altLang="en-US" sz="40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、两块都悬浮</a:t>
            </a:r>
          </a:p>
          <a:p>
            <a:pPr lvl="0" eaLnBrk="1" hangingPunct="1">
              <a:spcBef>
                <a:spcPct val="50000"/>
              </a:spcBef>
            </a:pPr>
            <a:endParaRPr lang="zh-CN" altLang="en-US" sz="40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sp>
        <p:nvSpPr>
          <p:cNvPr id="34820" name="文本框 34819"/>
          <p:cNvSpPr txBox="1"/>
          <p:nvPr>
            <p:custDataLst>
              <p:tags r:id="rId2"/>
            </p:custDataLst>
          </p:nvPr>
        </p:nvSpPr>
        <p:spPr>
          <a:xfrm>
            <a:off x="9525000" y="1587500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15210" y="468630"/>
            <a:ext cx="7413625" cy="705485"/>
          </a:xfrm>
        </p:spPr>
        <p:txBody>
          <a:bodyPr>
            <a:noAutofit/>
          </a:bodyPr>
          <a:lstStyle/>
          <a:p>
            <a:r>
              <a:rPr lang="zh-CN" altLang="en-US" sz="54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二、浮力的计算方法</a:t>
            </a:r>
          </a:p>
        </p:txBody>
      </p:sp>
      <p:sp>
        <p:nvSpPr>
          <p:cNvPr id="17410" name="文本框 3"/>
          <p:cNvSpPr txBox="1"/>
          <p:nvPr>
            <p:custDataLst>
              <p:tags r:id="rId2"/>
            </p:custDataLst>
          </p:nvPr>
        </p:nvSpPr>
        <p:spPr>
          <a:xfrm>
            <a:off x="935673" y="1807210"/>
            <a:ext cx="49879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 1.</a:t>
            </a:r>
            <a:r>
              <a:rPr lang="zh-CN" altLang="en-US" sz="3200" b="1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  <a:hlinkClick r:id="rId10" action="ppaction://hlinksldjump"/>
              </a:rPr>
              <a:t>称重法</a:t>
            </a:r>
            <a:r>
              <a:rPr lang="en-US" altLang="zh-CN" sz="3200" b="1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:  </a:t>
            </a:r>
            <a:r>
              <a:rPr lang="en-US" altLang="zh-CN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F</a:t>
            </a:r>
            <a:r>
              <a:rPr lang="zh-CN" altLang="en-US" sz="3200" b="1" baseline="-2500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浮 </a:t>
            </a:r>
            <a:r>
              <a:rPr lang="en-US" altLang="zh-CN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= G—F</a:t>
            </a:r>
            <a:r>
              <a:rPr lang="zh-CN" altLang="en-US" sz="3200" b="1" baseline="-2500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示</a:t>
            </a:r>
            <a:r>
              <a:rPr lang="zh-CN" altLang="en-US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 </a:t>
            </a:r>
          </a:p>
        </p:txBody>
      </p:sp>
      <p:sp>
        <p:nvSpPr>
          <p:cNvPr id="17411" name="文本框 4"/>
          <p:cNvSpPr txBox="1"/>
          <p:nvPr>
            <p:custDataLst>
              <p:tags r:id="rId3"/>
            </p:custDataLst>
          </p:nvPr>
        </p:nvSpPr>
        <p:spPr>
          <a:xfrm>
            <a:off x="1130618" y="2844483"/>
            <a:ext cx="8788400" cy="8235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2.</a:t>
            </a:r>
            <a:r>
              <a:rPr lang="zh-CN" altLang="en-US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压力差法： </a:t>
            </a:r>
            <a:r>
              <a:rPr lang="en-US" altLang="zh-CN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F</a:t>
            </a:r>
            <a:r>
              <a:rPr lang="zh-CN" altLang="en-US" sz="3200" b="1" baseline="-2500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浮 </a:t>
            </a:r>
            <a:r>
              <a:rPr lang="en-US" altLang="zh-CN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= F</a:t>
            </a:r>
            <a:r>
              <a:rPr lang="zh-CN" altLang="en-US" sz="3200" b="1" baseline="-2500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向上</a:t>
            </a:r>
            <a:r>
              <a:rPr lang="en-US" altLang="en-US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﹣</a:t>
            </a:r>
            <a:r>
              <a:rPr lang="en-US" altLang="zh-CN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F</a:t>
            </a:r>
            <a:r>
              <a:rPr lang="zh-CN" altLang="en-US" sz="3200" b="1" baseline="-2500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向下</a:t>
            </a:r>
          </a:p>
          <a:p>
            <a:pPr lvl="0" eaLnBrk="1" hangingPunct="1"/>
            <a:endParaRPr lang="zh-CN" altLang="en-US" sz="2400" b="1" baseline="-2500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宋体" panose="02010600030101010101" pitchFamily="2" charset="-122"/>
            </a:endParaRPr>
          </a:p>
        </p:txBody>
      </p:sp>
      <p:grpSp>
        <p:nvGrpSpPr>
          <p:cNvPr id="4" name="组合 4"/>
          <p:cNvGrpSpPr/>
          <p:nvPr>
            <p:custDataLst>
              <p:tags r:id="rId4"/>
            </p:custDataLst>
          </p:nvPr>
        </p:nvGrpSpPr>
        <p:grpSpPr>
          <a:xfrm>
            <a:off x="1223883" y="3661811"/>
            <a:ext cx="8878888" cy="799569"/>
            <a:chOff x="4524" y="4974"/>
            <a:chExt cx="12746" cy="1260"/>
          </a:xfrm>
        </p:grpSpPr>
        <p:sp>
          <p:nvSpPr>
            <p:cNvPr id="11271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4524" y="5088"/>
              <a:ext cx="2842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eaLnBrk="1" hangingPunct="1"/>
              <a:r>
                <a:rPr lang="en-US" altLang="zh-CN" sz="3200" b="1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宋体" panose="02010600030101010101" pitchFamily="2" charset="-122"/>
                </a:rPr>
                <a:t>3.</a:t>
              </a:r>
              <a:r>
                <a:rPr lang="zh-CN" altLang="en-US" sz="3200" b="1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宋体" panose="02010600030101010101" pitchFamily="2" charset="-122"/>
                </a:rPr>
                <a:t>平衡法</a:t>
              </a:r>
              <a:r>
                <a:rPr lang="en-US" altLang="zh-CN" sz="3200" b="1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宋体" panose="02010600030101010101" pitchFamily="2" charset="-122"/>
                </a:rPr>
                <a:t>:</a:t>
              </a:r>
            </a:p>
          </p:txBody>
        </p:sp>
        <p:sp>
          <p:nvSpPr>
            <p:cNvPr id="11272" name="Text Box 3"/>
            <p:cNvSpPr txBox="1"/>
            <p:nvPr>
              <p:custDataLst>
                <p:tags r:id="rId7"/>
              </p:custDataLst>
            </p:nvPr>
          </p:nvSpPr>
          <p:spPr>
            <a:xfrm>
              <a:off x="7815" y="4974"/>
              <a:ext cx="3401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F</a:t>
              </a:r>
              <a:r>
                <a:rPr lang="zh-CN" altLang="en-US" sz="3200" b="1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浮</a:t>
              </a:r>
              <a:r>
                <a:rPr lang="en-US" altLang="zh-CN" sz="3200" b="1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=G</a:t>
              </a:r>
              <a:r>
                <a:rPr lang="zh-CN" altLang="en-US" sz="3200" b="1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物</a:t>
              </a:r>
            </a:p>
          </p:txBody>
        </p:sp>
        <p:sp>
          <p:nvSpPr>
            <p:cNvPr id="11273" name="Text Box 5"/>
            <p:cNvSpPr txBox="1"/>
            <p:nvPr>
              <p:custDataLst>
                <p:tags r:id="rId8"/>
              </p:custDataLst>
            </p:nvPr>
          </p:nvSpPr>
          <p:spPr>
            <a:xfrm>
              <a:off x="10875" y="5314"/>
              <a:ext cx="6395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zh-CN" altLang="en-US" sz="3200" b="1">
                  <a:solidFill>
                    <a:srgbClr val="FF0000"/>
                  </a:solidFill>
                  <a:latin typeface="华文仿宋" panose="02010600040101010101" charset="-122"/>
                  <a:ea typeface="华文仿宋" panose="02010600040101010101" charset="-122"/>
                </a:rPr>
                <a:t>（适用于漂浮或悬浮时）</a:t>
              </a:r>
            </a:p>
          </p:txBody>
        </p:sp>
      </p:grpSp>
      <p:sp>
        <p:nvSpPr>
          <p:cNvPr id="17415" name="文本框 6"/>
          <p:cNvSpPr txBox="1"/>
          <p:nvPr>
            <p:custDataLst>
              <p:tags r:id="rId5"/>
            </p:custDataLst>
          </p:nvPr>
        </p:nvSpPr>
        <p:spPr>
          <a:xfrm>
            <a:off x="1130935" y="4726940"/>
            <a:ext cx="9070975" cy="2380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4.</a:t>
            </a:r>
            <a:r>
              <a:rPr lang="en-US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原理法：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F</a:t>
            </a:r>
            <a:r>
              <a:rPr lang="en-US" altLang="en-US" sz="3200" baseline="-25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浮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=G</a:t>
            </a:r>
            <a:r>
              <a:rPr lang="en-US" altLang="en-US" sz="3200" baseline="-25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排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=m</a:t>
            </a:r>
            <a:r>
              <a:rPr lang="en-US" altLang="en-US" sz="3200" baseline="-25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排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g= ρ</a:t>
            </a:r>
            <a:r>
              <a:rPr lang="en-US" altLang="en-US" sz="3200" baseline="-25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液</a:t>
            </a:r>
            <a:r>
              <a:rPr lang="en-US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 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gV</a:t>
            </a:r>
            <a:r>
              <a:rPr lang="en-US" altLang="en-US" sz="3200" baseline="-25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排</a:t>
            </a:r>
          </a:p>
          <a:p>
            <a:pPr lvl="0" eaLnBrk="1" hangingPunct="1"/>
            <a:r>
              <a:rPr lang="en-US" altLang="en-US" sz="3200" baseline="-25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                           </a:t>
            </a:r>
          </a:p>
          <a:p>
            <a:pPr lvl="0" eaLnBrk="1" hangingPunct="1"/>
            <a:r>
              <a:rPr lang="en-US" altLang="en-US" sz="3200" baseline="-250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                              </a:t>
            </a:r>
            <a:r>
              <a:rPr lang="en-US" altLang="en-US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（</a:t>
            </a:r>
            <a:r>
              <a:rPr lang="en-US" altLang="en-US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液体，气体中的各种浮沉都可用。气体时把</a:t>
            </a:r>
            <a:r>
              <a:rPr lang="en-US" altLang="zh-CN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ρ</a:t>
            </a:r>
            <a:r>
              <a:rPr lang="en-US" altLang="en-US" sz="3200" b="1" baseline="-2500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液</a:t>
            </a:r>
            <a:r>
              <a:rPr lang="en-US" altLang="en-US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换成</a:t>
            </a:r>
            <a:r>
              <a:rPr lang="en-US" altLang="zh-CN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ρ</a:t>
            </a:r>
            <a:r>
              <a:rPr lang="en-US" altLang="en-US" sz="3200" b="1" baseline="-2500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气</a:t>
            </a:r>
            <a:r>
              <a:rPr lang="en-US" altLang="en-US" sz="32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宋体" panose="02010600030101010101" pitchFamily="2" charset="-122"/>
              </a:rPr>
              <a:t>即可</a:t>
            </a:r>
            <a:r>
              <a:rPr lang="en-US" altLang="en-US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rPr>
              <a:t>）</a:t>
            </a:r>
          </a:p>
          <a:p>
            <a:pPr lvl="0" eaLnBrk="1" hangingPunct="1"/>
            <a:r>
              <a:rPr lang="en-US" altLang="en-US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  <p:bldP spid="174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3"/>
          <p:cNvSpPr txBox="1"/>
          <p:nvPr>
            <p:custDataLst>
              <p:tags r:id="rId1"/>
            </p:custDataLst>
          </p:nvPr>
        </p:nvSpPr>
        <p:spPr>
          <a:xfrm>
            <a:off x="2982913" y="549275"/>
            <a:ext cx="677068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1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altLang="en-US" sz="4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  <a:hlinkClick r:id="rId12" action="ppaction://hlinksldjump"/>
              </a:rPr>
              <a:t>称重法</a:t>
            </a:r>
            <a:r>
              <a:rPr lang="en-US" altLang="zh-CN" sz="4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:   </a:t>
            </a:r>
            <a:r>
              <a:rPr lang="en-US" altLang="zh-CN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F</a:t>
            </a:r>
            <a:r>
              <a:rPr lang="zh-CN" altLang="en-US" sz="44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浮 </a:t>
            </a:r>
            <a:r>
              <a:rPr lang="en-US" altLang="zh-CN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= G—F</a:t>
            </a:r>
            <a:r>
              <a:rPr lang="zh-CN" altLang="en-US" sz="44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示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920875" y="1412875"/>
            <a:ext cx="7924800" cy="1554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适用于在液体或者气体中下沉的物体。</a:t>
            </a:r>
          </a:p>
          <a:p>
            <a:pPr lvl="0" eaLnBrk="1" hangingPunct="1"/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     （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在题中可知道重力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和在水中示数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</a:t>
            </a:r>
            <a:r>
              <a:rPr lang="zh-CN" altLang="en-US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示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的情况下</a:t>
            </a:r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063750" y="3068638"/>
            <a:ext cx="8224838" cy="1371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1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、用弹簧测力计在空气中称得石块重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34N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，在水中时，弹簧秤的示数为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23N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，则石块在水中受到的浮力是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______</a:t>
            </a:r>
          </a:p>
        </p:txBody>
      </p:sp>
      <p:pic>
        <p:nvPicPr>
          <p:cNvPr id="1073742879" name="图片 107374287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lum bright="-29999" contrast="60000"/>
          </a:blip>
          <a:srcRect r="81093" b="5882"/>
          <a:stretch>
            <a:fillRect/>
          </a:stretch>
        </p:blipFill>
        <p:spPr>
          <a:xfrm>
            <a:off x="7223125" y="3959225"/>
            <a:ext cx="1033463" cy="256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lum bright="-29999" contrast="60000"/>
          </a:blip>
          <a:srcRect l="54054" t="24179" r="24680" b="7448"/>
          <a:stretch>
            <a:fillRect/>
          </a:stretch>
        </p:blipFill>
        <p:spPr>
          <a:xfrm>
            <a:off x="8543925" y="4076700"/>
            <a:ext cx="139382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>
            <p:custDataLst>
              <p:tags r:id="rId6"/>
            </p:custDataLst>
          </p:nvPr>
        </p:nvSpPr>
        <p:spPr>
          <a:xfrm rot="60000">
            <a:off x="2214563" y="4841875"/>
            <a:ext cx="5080000" cy="9445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物体完全浸没在水中所受的浮力是</a:t>
            </a:r>
            <a:r>
              <a:rPr lang="en-US" altLang="zh-CN" sz="2800" b="1">
                <a:latin typeface="Times New Roman" panose="02020603050405020304" charset="0"/>
                <a:ea typeface="Times New Roman" panose="02020603050405020304" charset="0"/>
              </a:rPr>
              <a:t>_________N</a:t>
            </a: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6743700" y="4221163"/>
            <a:ext cx="720725" cy="503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16N</a:t>
            </a:r>
          </a:p>
        </p:txBody>
      </p:sp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8328025" y="4508500"/>
            <a:ext cx="576263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1" hangingPunct="1"/>
            <a:r>
              <a:rPr lang="en-US" altLang="zh-CN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503613" y="3932238"/>
            <a:ext cx="1114425" cy="518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 N</a:t>
            </a: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4656138" y="5300663"/>
            <a:ext cx="407987" cy="579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7374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0" grpId="0"/>
      <p:bldP spid="5" grpId="0" animBg="1"/>
      <p:bldP spid="6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1"/>
          <p:cNvSpPr txBox="1"/>
          <p:nvPr>
            <p:custDataLst>
              <p:tags r:id="rId1"/>
            </p:custDataLst>
          </p:nvPr>
        </p:nvSpPr>
        <p:spPr>
          <a:xfrm>
            <a:off x="3359150" y="476250"/>
            <a:ext cx="658431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36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  <a:hlinkClick r:id="rId7" action="ppaction://hlinksldjump"/>
              </a:rPr>
              <a:t>2</a:t>
            </a:r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  <a:hlinkClick r:id="rId7" action="ppaction://hlinksldjump"/>
              </a:rPr>
              <a:t>、压力差法：</a:t>
            </a:r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F</a:t>
            </a:r>
            <a:r>
              <a:rPr lang="zh-CN" altLang="en-US" sz="36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浮 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= F</a:t>
            </a:r>
            <a:r>
              <a:rPr lang="zh-CN" altLang="en-US" sz="36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向上</a:t>
            </a: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﹣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F</a:t>
            </a:r>
            <a:r>
              <a:rPr lang="zh-CN" altLang="en-US" sz="36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向下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495550" y="1339850"/>
            <a:ext cx="7889875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（计算时很少使用，并且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漂浮时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F</a:t>
            </a:r>
            <a:r>
              <a:rPr lang="zh-CN" altLang="en-US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浮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=F</a:t>
            </a:r>
            <a:r>
              <a:rPr lang="zh-CN" altLang="en-US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向上）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424113" y="2708275"/>
            <a:ext cx="7945437" cy="19011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1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一个边长为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10m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的正方体漂浮在水中，物体下表面所受的压强是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960Pa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；所受浮力</a:t>
            </a:r>
            <a:r>
              <a:rPr lang="en-US" altLang="zh-CN" sz="3600" b="1" u="sng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_   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__N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422525" y="2132013"/>
            <a:ext cx="1873250" cy="579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学以致用</a:t>
            </a: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542155" y="4005263"/>
            <a:ext cx="1170305" cy="518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96000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5"/>
          <p:cNvSpPr txBox="1"/>
          <p:nvPr>
            <p:custDataLst>
              <p:tags r:id="rId1"/>
            </p:custDataLst>
          </p:nvPr>
        </p:nvSpPr>
        <p:spPr>
          <a:xfrm>
            <a:off x="3287713" y="404813"/>
            <a:ext cx="4704080" cy="10763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  <a:hlinkClick r:id="rId10" action="ppaction://hlinksldjump"/>
              </a:rPr>
              <a:t>3</a:t>
            </a:r>
            <a:r>
              <a:rPr lang="zh-CN" altLang="en-US" sz="40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  <a:hlinkClick r:id="rId10" action="ppaction://hlinksldjump"/>
              </a:rPr>
              <a:t>、平衡法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  <a:hlinkClick r:id="rId10" action="ppaction://hlinksldjump"/>
              </a:rPr>
              <a:t>: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</a:t>
            </a: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F</a:t>
            </a:r>
            <a:r>
              <a:rPr lang="zh-CN" altLang="en-US" sz="40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浮</a:t>
            </a: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=G</a:t>
            </a:r>
            <a:r>
              <a:rPr lang="zh-CN" altLang="en-US" sz="40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物</a:t>
            </a:r>
          </a:p>
          <a:p>
            <a:pPr lvl="0" eaLnBrk="1" hangingPunct="1"/>
            <a:endParaRPr lang="en-US" altLang="zh-CN" sz="2400" b="1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071813" y="1196975"/>
            <a:ext cx="8228012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适用于漂浮或悬浮时的物体。</a:t>
            </a:r>
          </a:p>
          <a:p>
            <a:pPr lvl="0" eaLnBrk="1" hangingPunct="1"/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只要题中出现漂浮或者悬浮时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首选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）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279650" y="2781300"/>
            <a:ext cx="7427913" cy="13754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          </a:t>
            </a:r>
            <a:r>
              <a:rPr lang="zh-CN" altLang="en-US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一条小船横渡长江，总质量是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3×10</a:t>
            </a:r>
            <a:r>
              <a:rPr lang="en-US" altLang="zh-CN" sz="2800" b="1" baseline="3000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kg</a:t>
            </a:r>
            <a:r>
              <a:rPr lang="en-US" altLang="zh-CN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 ,</a:t>
            </a:r>
            <a:r>
              <a:rPr lang="zh-CN" altLang="en-US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小船受到的浮力是</a:t>
            </a:r>
            <a:r>
              <a:rPr lang="zh-CN" altLang="en-US" sz="2800" b="1" u="sng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                   </a:t>
            </a:r>
            <a:r>
              <a:rPr lang="en-US" altLang="zh-CN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N </a:t>
            </a:r>
          </a:p>
          <a:p>
            <a:pPr lvl="0" eaLnBrk="1" hangingPunct="1"/>
            <a:r>
              <a:rPr lang="zh-CN" altLang="en-US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en-US" altLang="zh-CN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g</a:t>
            </a:r>
            <a:r>
              <a:rPr lang="zh-CN" altLang="en-US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取</a:t>
            </a:r>
            <a:r>
              <a:rPr lang="en-US" altLang="zh-CN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10N/kg</a:t>
            </a:r>
            <a:r>
              <a:rPr lang="zh-CN" altLang="en-US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）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287713" y="4221163"/>
            <a:ext cx="5029200" cy="5175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游轮漂浮于水面行驶，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F</a:t>
            </a:r>
            <a:r>
              <a:rPr lang="zh-CN" altLang="en-US" sz="28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浮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=G</a:t>
            </a:r>
            <a:r>
              <a:rPr lang="zh-CN" altLang="en-US" sz="28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物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432175" y="4940300"/>
            <a:ext cx="66865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F</a:t>
            </a:r>
            <a:r>
              <a:rPr lang="zh-CN" altLang="en-US" sz="3200" baseline="-250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浮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= G = mg =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3×10</a:t>
            </a:r>
            <a:r>
              <a:rPr lang="en-US" altLang="zh-CN" sz="3200" b="1" baseline="300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kg×</a:t>
            </a:r>
            <a:r>
              <a:rPr lang="en-US" altLang="zh-CN" sz="32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10N/kg</a:t>
            </a:r>
            <a:endParaRPr lang="en-US" altLang="zh-CN" sz="320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880100" y="5589588"/>
            <a:ext cx="1912620" cy="5791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=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3×10</a:t>
            </a:r>
            <a:r>
              <a:rPr lang="en-US" altLang="zh-CN" sz="3200" b="1" baseline="300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3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N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703388" y="2276475"/>
            <a:ext cx="1668463" cy="519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学以致用</a:t>
            </a:r>
            <a:r>
              <a: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5211445" y="3280410"/>
            <a:ext cx="132842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3×10</a:t>
            </a:r>
            <a:r>
              <a:rPr lang="en-US" altLang="zh-CN" sz="2400" b="1" baseline="300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3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文本框 1"/>
          <p:cNvSpPr txBox="1"/>
          <p:nvPr>
            <p:custDataLst>
              <p:tags r:id="rId1"/>
            </p:custDataLst>
          </p:nvPr>
        </p:nvSpPr>
        <p:spPr>
          <a:xfrm>
            <a:off x="2927350" y="476250"/>
            <a:ext cx="7516813" cy="860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4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、原理法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：   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F</a:t>
            </a:r>
            <a:r>
              <a:rPr lang="zh-CN" altLang="en-US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浮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=G</a:t>
            </a:r>
            <a:r>
              <a:rPr lang="zh-CN" altLang="en-US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排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=m</a:t>
            </a:r>
            <a:r>
              <a:rPr lang="zh-CN" altLang="en-US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排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g= ρ</a:t>
            </a:r>
            <a:r>
              <a:rPr lang="zh-CN" altLang="en-US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液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gV</a:t>
            </a:r>
            <a:r>
              <a:rPr lang="zh-CN" altLang="en-US" sz="3200" b="1" baseline="-25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排</a:t>
            </a:r>
          </a:p>
          <a:p>
            <a:pPr lvl="0" eaLnBrk="1" hangingPunct="1"/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495550" y="1196975"/>
            <a:ext cx="8426450" cy="1041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4800" b="1" baseline="-250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      </a:t>
            </a:r>
            <a:r>
              <a:rPr lang="zh-CN" altLang="en-US" sz="4800" b="1" baseline="-250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物体浸在液体、气体中的各种浮沉情况时都适用</a:t>
            </a:r>
            <a:r>
              <a:rPr lang="en-US" altLang="zh-CN" sz="4800" b="1" baseline="-250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.</a:t>
            </a:r>
            <a:r>
              <a:rPr lang="zh-CN" altLang="en-US" sz="4800" b="1" baseline="-250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是最常用的方法</a:t>
            </a:r>
            <a:endParaRPr lang="en-US" altLang="zh-CN" sz="4800" baseline="-250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4984750" y="3213100"/>
            <a:ext cx="2314575" cy="2366963"/>
            <a:chOff x="7683" y="4153"/>
            <a:chExt cx="3644" cy="3729"/>
          </a:xfrm>
        </p:grpSpPr>
        <p:graphicFrame>
          <p:nvGraphicFramePr>
            <p:cNvPr id="4098" name="Object 6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7785" y="4605"/>
            <a:ext cx="1842" cy="9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3" imgW="8839200" imgH="5791200" progId="">
                    <p:embed/>
                  </p:oleObj>
                </mc:Choice>
                <mc:Fallback>
                  <p:oleObj r:id="rId13" imgW="8839200" imgH="579120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785" y="4605"/>
                          <a:ext cx="1842" cy="93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108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7682" y="5740"/>
              <a:ext cx="3645" cy="2142"/>
              <a:chOff x="7682" y="5741"/>
              <a:chExt cx="3646" cy="2141"/>
            </a:xfrm>
          </p:grpSpPr>
          <p:graphicFrame>
            <p:nvGraphicFramePr>
              <p:cNvPr id="4100" name="Object 10"/>
              <p:cNvGraphicFramePr>
                <a:graphicFrameLocks noChangeAspect="1"/>
              </p:cNvGraphicFramePr>
              <p:nvPr>
                <p:custDataLst>
                  <p:tags r:id="rId9"/>
                </p:custDataLst>
              </p:nvPr>
            </p:nvGraphicFramePr>
            <p:xfrm>
              <a:off x="10976" y="5741"/>
              <a:ext cx="249" cy="2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2743200" imgH="4267200" progId="">
                      <p:embed/>
                    </p:oleObj>
                  </mc:Choice>
                  <mc:Fallback>
                    <p:oleObj r:id="rId15" imgW="2743200" imgH="4267200" progId="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10976" y="5741"/>
                            <a:ext cx="249" cy="287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01" name="Object 6"/>
              <p:cNvGraphicFramePr>
                <a:graphicFrameLocks noChangeAspect="1"/>
              </p:cNvGraphicFramePr>
              <p:nvPr>
                <p:custDataLst>
                  <p:tags r:id="rId10"/>
                </p:custDataLst>
              </p:nvPr>
            </p:nvGraphicFramePr>
            <p:xfrm>
              <a:off x="9546" y="6116"/>
              <a:ext cx="1782" cy="17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7" imgW="8534400" imgH="10972800" progId="">
                      <p:embed/>
                    </p:oleObj>
                  </mc:Choice>
                  <mc:Fallback>
                    <p:oleObj r:id="rId17" imgW="8534400" imgH="10972800" progId="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9546" y="6116"/>
                            <a:ext cx="1782" cy="1766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02" name="Object 6"/>
              <p:cNvGraphicFramePr>
                <a:graphicFrameLocks noChangeAspect="1"/>
              </p:cNvGraphicFramePr>
              <p:nvPr>
                <p:custDataLst>
                  <p:tags r:id="rId11"/>
                </p:custDataLst>
              </p:nvPr>
            </p:nvGraphicFramePr>
            <p:xfrm>
              <a:off x="7682" y="6462"/>
              <a:ext cx="1717" cy="9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9" imgW="8229600" imgH="5791200" progId="">
                      <p:embed/>
                    </p:oleObj>
                  </mc:Choice>
                  <mc:Fallback>
                    <p:oleObj r:id="rId19" imgW="8229600" imgH="5791200" progId="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7682" y="6462"/>
                            <a:ext cx="1717" cy="93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099" name="Object 6"/>
            <p:cNvGraphicFramePr>
              <a:graphicFrameLocks noChangeAspect="1"/>
            </p:cNvGraphicFramePr>
            <p:nvPr>
              <p:custDataLst>
                <p:tags r:id="rId8"/>
              </p:custDataLst>
            </p:nvPr>
          </p:nvGraphicFramePr>
          <p:xfrm>
            <a:off x="9545" y="4152"/>
            <a:ext cx="1717" cy="1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1" imgW="8229600" imgH="10972800" progId="">
                    <p:embed/>
                  </p:oleObj>
                </mc:Choice>
                <mc:Fallback>
                  <p:oleObj r:id="rId21" imgW="8229600" imgH="1097280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9545" y="4152"/>
                          <a:ext cx="1717" cy="176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503613" y="3355975"/>
            <a:ext cx="536575" cy="2043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公式变形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432175" y="2420938"/>
            <a:ext cx="5465763" cy="579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再求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体积、密度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时，首选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86118" y="1372870"/>
            <a:ext cx="10972800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sz="4000" b="1">
                <a:solidFill>
                  <a:srgbClr val="C00000"/>
                </a:solidFill>
                <a:latin typeface="华文仿宋" panose="02010600040101010101" charset="-122"/>
                <a:ea typeface="华文仿宋" panose="02010600040101010101" charset="-122"/>
              </a:rPr>
              <a:t>三、沉浮与阿基米德原理的联合应用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文本框 3"/>
          <p:cNvSpPr txBox="1"/>
          <p:nvPr>
            <p:custDataLst>
              <p:tags r:id="rId1"/>
            </p:custDataLst>
          </p:nvPr>
        </p:nvSpPr>
        <p:spPr>
          <a:xfrm>
            <a:off x="1558925" y="620713"/>
            <a:ext cx="8480425" cy="13754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 eaLnBrk="1" hangingPunct="1">
              <a:buNone/>
            </a:pPr>
            <a:r>
              <a:rPr lang="en-US" altLang="zh-CN" sz="28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、质量为</a:t>
            </a:r>
            <a:r>
              <a:rPr lang="en-US" altLang="zh-CN" sz="2800">
                <a:sym typeface="+mn-ea"/>
              </a:rPr>
              <a:t>8</a:t>
            </a:r>
            <a:r>
              <a:rPr lang="en-US" altLang="zh-CN" sz="2800" b="1">
                <a:latin typeface="Calibri"/>
                <a:sym typeface="宋体" panose="02010600030101010101" pitchFamily="2" charset="-122"/>
              </a:rPr>
              <a:t>kg</a:t>
            </a:r>
            <a:r>
              <a:rPr lang="zh-CN" altLang="en-US" sz="2800">
                <a:sym typeface="+mn-ea"/>
              </a:rPr>
              <a:t>的木块漂浮在水面上</a:t>
            </a:r>
            <a:r>
              <a:rPr lang="zh-CN" altLang="en-US" sz="2800" b="1">
                <a:latin typeface="Calibri"/>
                <a:sym typeface="宋体" panose="02010600030101010101" pitchFamily="2" charset="-122"/>
              </a:rPr>
              <a:t>（</a:t>
            </a:r>
            <a:r>
              <a:rPr lang="en-US" altLang="zh-CN" sz="2800" b="1">
                <a:latin typeface="Calibri"/>
                <a:sym typeface="宋体" panose="02010600030101010101" pitchFamily="2" charset="-122"/>
              </a:rPr>
              <a:t>g</a:t>
            </a:r>
            <a:r>
              <a:rPr lang="zh-CN" altLang="en-US" sz="2800" b="1">
                <a:latin typeface="Calibri"/>
                <a:sym typeface="宋体" panose="02010600030101010101" pitchFamily="2" charset="-122"/>
              </a:rPr>
              <a:t>取</a:t>
            </a:r>
            <a:r>
              <a:rPr lang="en-US" altLang="zh-CN" sz="2800" b="1">
                <a:latin typeface="Calibri"/>
                <a:sym typeface="宋体" panose="02010600030101010101" pitchFamily="2" charset="-122"/>
              </a:rPr>
              <a:t>10N/kg</a:t>
            </a:r>
            <a:r>
              <a:rPr lang="zh-CN" altLang="en-US" sz="2800" b="1">
                <a:latin typeface="Calibri"/>
                <a:sym typeface="宋体" panose="02010600030101010101" pitchFamily="2" charset="-122"/>
              </a:rPr>
              <a:t>）</a:t>
            </a:r>
            <a:endParaRPr lang="zh-CN" altLang="en-US" sz="2800"/>
          </a:p>
          <a:p>
            <a:pPr marL="0" indent="0" eaLnBrk="1" hangingPunct="1">
              <a:buNone/>
            </a:pPr>
            <a:r>
              <a:rPr lang="zh-CN" altLang="en-US" sz="2800">
                <a:sym typeface="+mn-ea"/>
              </a:rPr>
              <a:t>（</a:t>
            </a:r>
            <a:r>
              <a:rPr lang="en-US" altLang="zh-CN" sz="28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）木块受到的浮力</a:t>
            </a:r>
            <a:endParaRPr lang="zh-CN" altLang="en-US" sz="2800"/>
          </a:p>
          <a:p>
            <a:pPr marL="0" indent="0" eaLnBrk="1" hangingPunct="1">
              <a:buNone/>
            </a:pPr>
            <a:r>
              <a:rPr lang="zh-CN" altLang="en-US" sz="2800">
                <a:sym typeface="+mn-ea"/>
              </a:rPr>
              <a:t>（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）木块排开水的体积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343025" y="2205038"/>
            <a:ext cx="4662805" cy="518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解：（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木块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漂浮在水面上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631950" y="2852738"/>
            <a:ext cx="66865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F</a:t>
            </a:r>
            <a:r>
              <a:rPr lang="zh-CN" altLang="en-US" sz="3200" baseline="-250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浮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= G = mg =8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kg×</a:t>
            </a:r>
            <a:r>
              <a:rPr lang="en-US" altLang="zh-CN" sz="32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10N/kg=80N</a:t>
            </a:r>
            <a:endParaRPr lang="en-US" altLang="zh-CN" sz="320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351088" y="3500438"/>
            <a:ext cx="4811712" cy="893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(2)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由  </a:t>
            </a:r>
            <a:r>
              <a:rPr lang="en-US" altLang="zh-CN" sz="2800" b="1" i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F</a:t>
            </a:r>
            <a:r>
              <a:rPr lang="zh-CN" altLang="en-US" sz="2800" b="1" baseline="-25000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浮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= </a:t>
            </a:r>
            <a:r>
              <a:rPr lang="en-US" altLang="zh-CN" sz="2800" b="1" i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G</a:t>
            </a:r>
            <a:r>
              <a:rPr lang="zh-CN" altLang="en-US" sz="2800" b="1" baseline="-25000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排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= </a:t>
            </a:r>
            <a:r>
              <a:rPr lang="en-US" altLang="zh-CN" sz="2800" b="1" i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l-GR" altLang="zh-CN" sz="2800" b="1" i="1">
                <a:latin typeface="Euclid Symbol" pitchFamily="18" charset="2"/>
                <a:ea typeface="宋体" panose="02010600030101010101" pitchFamily="2" charset="-122"/>
                <a:sym typeface="Arial" panose="020B0604020202020204" pitchFamily="34" charset="0"/>
              </a:rPr>
              <a:t>r</a:t>
            </a:r>
            <a:r>
              <a:rPr lang="zh-CN" altLang="en-US" sz="2800" b="1" baseline="-25000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液 </a:t>
            </a:r>
            <a:r>
              <a:rPr lang="en-US" altLang="zh-CN" sz="2800" b="1" i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gV</a:t>
            </a:r>
            <a:r>
              <a:rPr lang="zh-CN" altLang="en-US" sz="2800" b="1" baseline="-25000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排   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得</a:t>
            </a:r>
          </a:p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847850" y="4005263"/>
            <a:ext cx="3042920" cy="9448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木块排开水的体积</a:t>
            </a:r>
          </a:p>
          <a:p>
            <a:pPr lvl="0" eaLnBrk="1" hangingPunct="1"/>
            <a:endParaRPr lang="zh-CN" altLang="en-US" sz="2800" b="1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452563" y="4786313"/>
          <a:ext cx="94297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69494400" imgH="10972800" progId="Equation.3">
                  <p:embed/>
                </p:oleObj>
              </mc:Choice>
              <mc:Fallback>
                <p:oleObj r:id="rId9" imgW="69494400" imgH="109728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52563" y="4786313"/>
                        <a:ext cx="9429750" cy="1457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24162" y="405411"/>
            <a:ext cx="8978900" cy="13138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  <a:hlinkClick r:id="" action="ppaction://noaction"/>
              </a:rPr>
              <a:t>质量为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  <a:hlinkClick r:id="" action="ppaction://noaction"/>
              </a:rPr>
              <a:t>0.8</a:t>
            </a:r>
            <a:r>
              <a:rPr lang="en-US" altLang="zh-CN" sz="2400" b="1">
                <a:latin typeface="Calibri"/>
                <a:ea typeface="宋体" panose="02010600030101010101" pitchFamily="2" charset="-122"/>
                <a:sym typeface="宋体" panose="02010600030101010101" pitchFamily="2" charset="-122"/>
                <a:hlinkClick r:id="" action="ppaction://noaction"/>
              </a:rPr>
              <a:t>kg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  <a:hlinkClick r:id="" action="ppaction://noaction"/>
              </a:rPr>
              <a:t>的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小球，静止在水面上时有         的体积浸入到水中  </a:t>
            </a:r>
            <a:r>
              <a:rPr lang="zh-CN" altLang="en-US" sz="24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（ </a:t>
            </a:r>
            <a:r>
              <a:rPr lang="en-US" altLang="zh-CN" sz="24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g</a:t>
            </a:r>
            <a:r>
              <a:rPr lang="zh-CN" altLang="en-US" sz="24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取</a:t>
            </a:r>
            <a:r>
              <a:rPr lang="en-US" altLang="zh-CN" sz="24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10N/kg</a:t>
            </a:r>
            <a:r>
              <a:rPr lang="zh-CN" altLang="en-US" sz="28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）</a:t>
            </a:r>
          </a:p>
          <a:p>
            <a:pPr lvl="0" eaLnBrk="1" hangingPunct="1"/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  求：（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）小球受到的浮力      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（</a:t>
            </a: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）小球的密度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792847" y="1757980"/>
            <a:ext cx="5083175" cy="518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解：（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） 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因小球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漂浮在水面上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6" name="文本框 6"/>
          <p:cNvSpPr txBox="1"/>
          <p:nvPr>
            <p:custDataLst>
              <p:tags r:id="rId3"/>
            </p:custDataLst>
          </p:nvPr>
        </p:nvSpPr>
        <p:spPr>
          <a:xfrm>
            <a:off x="2981325" y="2270965"/>
            <a:ext cx="66865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F</a:t>
            </a:r>
            <a:r>
              <a:rPr lang="zh-CN" altLang="en-US" sz="2400" baseline="-250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浮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= G</a:t>
            </a:r>
            <a:r>
              <a:rPr lang="zh-CN" altLang="en-US" sz="2400" baseline="-250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球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=m</a:t>
            </a:r>
            <a:r>
              <a:rPr lang="zh-CN" altLang="en-US" sz="2400" baseline="-250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球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g =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0.8kg×</a:t>
            </a:r>
            <a:r>
              <a:rPr lang="en-US" altLang="zh-CN" sz="2400" b="1">
                <a:latin typeface="Calibri"/>
                <a:ea typeface="宋体" panose="02010600030101010101" pitchFamily="2" charset="-122"/>
                <a:sym typeface="宋体" panose="02010600030101010101" pitchFamily="2" charset="-122"/>
              </a:rPr>
              <a:t>10N/kg=8N</a:t>
            </a:r>
          </a:p>
        </p:txBody>
      </p:sp>
      <p:sp>
        <p:nvSpPr>
          <p:cNvPr id="7" name="文本框 9"/>
          <p:cNvSpPr txBox="1"/>
          <p:nvPr>
            <p:custDataLst>
              <p:tags r:id="rId4"/>
            </p:custDataLst>
          </p:nvPr>
        </p:nvSpPr>
        <p:spPr>
          <a:xfrm>
            <a:off x="2362572" y="2740072"/>
            <a:ext cx="7104156" cy="800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  (2)   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由  </a:t>
            </a:r>
            <a:r>
              <a:rPr lang="en-US" altLang="zh-CN" sz="2800" b="1" i="1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F</a:t>
            </a:r>
            <a:r>
              <a:rPr lang="zh-CN" altLang="en-US" sz="2800" b="1" baseline="-25000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浮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= </a:t>
            </a:r>
            <a:r>
              <a:rPr lang="en-US" altLang="zh-CN" sz="2800" b="1" i="1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G</a:t>
            </a:r>
            <a:r>
              <a:rPr lang="zh-CN" altLang="en-US" sz="2800" b="1" baseline="-25000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排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= </a:t>
            </a:r>
            <a:r>
              <a:rPr lang="en-US" altLang="zh-CN" sz="2800" b="1" i="1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l-GR" altLang="zh-CN" sz="2800" b="1" i="1">
                <a:latin typeface="Euclid Symbol" pitchFamily="18" charset="2"/>
                <a:ea typeface="宋体" panose="02010600030101010101" pitchFamily="2" charset="-122"/>
                <a:sym typeface="宋体" panose="02010600030101010101" pitchFamily="2" charset="-122"/>
              </a:rPr>
              <a:t>r</a:t>
            </a:r>
            <a:r>
              <a:rPr lang="zh-CN" altLang="en-US" sz="2800" b="1" baseline="-25000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液 </a:t>
            </a:r>
            <a:r>
              <a:rPr lang="en-US" altLang="zh-CN" sz="2800" b="1" i="1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gV</a:t>
            </a:r>
            <a:r>
              <a:rPr lang="zh-CN" altLang="en-US" sz="2800" b="1" baseline="-25000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排   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得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:</a:t>
            </a:r>
          </a:p>
          <a:p>
            <a:pPr lvl="0"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4273" name="Picture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016157" y="3240181"/>
            <a:ext cx="7132637" cy="781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/>
          <a:srcRect l="4794" t="55021" r="23144" b="25802"/>
          <a:stretch>
            <a:fillRect/>
          </a:stretch>
        </p:blipFill>
        <p:spPr bwMode="auto">
          <a:xfrm>
            <a:off x="1949824" y="4011705"/>
            <a:ext cx="7288305" cy="10847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/>
          <a:srcRect l="16458" t="74686" r="16897" b="5876"/>
          <a:stretch>
            <a:fillRect/>
          </a:stretch>
        </p:blipFill>
        <p:spPr bwMode="auto">
          <a:xfrm>
            <a:off x="2864224" y="5298142"/>
            <a:ext cx="5997387" cy="115644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516755" y="1690370"/>
            <a:ext cx="734187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　　</a:t>
            </a:r>
            <a:r>
              <a:rPr lang="en-US" altLang="zh-CN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1738</a:t>
            </a:r>
            <a:r>
              <a:rPr lang="zh-CN" altLang="en-US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年，发现流体压强与流速有关，这不仅解开尔鸟在天空中翱翔的奥秘，也成为人类打开空中旅行大门的钥匙。</a:t>
            </a:r>
          </a:p>
        </p:txBody>
      </p: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887095" y="1530350"/>
            <a:ext cx="2397760" cy="3067050"/>
            <a:chOff x="1617" y="2410"/>
            <a:chExt cx="3776" cy="4830"/>
          </a:xfrm>
        </p:grpSpPr>
        <p:sp>
          <p:nvSpPr>
            <p:cNvPr id="5" name="文本框 4"/>
            <p:cNvSpPr txBox="1"/>
            <p:nvPr>
              <p:custDataLst>
                <p:tags r:id="rId14"/>
              </p:custDataLst>
            </p:nvPr>
          </p:nvSpPr>
          <p:spPr>
            <a:xfrm>
              <a:off x="1617" y="6612"/>
              <a:ext cx="3776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伯努利（</a:t>
              </a:r>
              <a:r>
                <a:rPr lang="en-US" altLang="zh-CN" sz="20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1700~1782</a:t>
              </a:r>
              <a:r>
                <a:rPr lang="zh-CN" altLang="en-US" sz="20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）</a:t>
              </a:r>
            </a:p>
          </p:txBody>
        </p:sp>
        <p:pic>
          <p:nvPicPr>
            <p:cNvPr id="7" name="Picture 6" descr="t01d4d9367694e1d075[1]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837" y="2410"/>
              <a:ext cx="3335" cy="40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771525" y="4979035"/>
            <a:ext cx="1068768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</a:rPr>
              <a:t>对于流动的液体和气体，在流速大的地方压强小，流速小的地方压强大</a:t>
            </a:r>
            <a:r>
              <a:rPr lang="zh-CN" altLang="en-US" sz="3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。</a:t>
            </a:r>
            <a:r>
              <a:rPr lang="zh-CN" altLang="en-US" sz="3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这就是著名的伯努利原理。</a:t>
            </a:r>
          </a:p>
        </p:txBody>
      </p:sp>
      <p:pic>
        <p:nvPicPr>
          <p:cNvPr id="18" name="吹风机升力实验2">
            <a:hlinkClick r:id="" action="ppaction://media"/>
          </p:cNvPr>
          <p:cNvPicPr/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27145" y="1197610"/>
            <a:ext cx="8031480" cy="3691255"/>
          </a:xfrm>
          <a:prstGeom prst="rect">
            <a:avLst/>
          </a:prstGeom>
        </p:spPr>
      </p:pic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0" y="160997"/>
            <a:ext cx="12192000" cy="827798"/>
            <a:chOff x="0" y="418"/>
            <a:chExt cx="19200" cy="1304"/>
          </a:xfrm>
        </p:grpSpPr>
        <p:sp>
          <p:nvSpPr>
            <p:cNvPr id="21" name="矩形 20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23" name="组合 22"/>
            <p:cNvGrpSpPr/>
            <p:nvPr>
              <p:custDataLst>
                <p:tags r:id="rId11"/>
              </p:custDataLst>
            </p:nvPr>
          </p:nvGrpSpPr>
          <p:grpSpPr>
            <a:xfrm>
              <a:off x="103" y="418"/>
              <a:ext cx="10471" cy="1304"/>
              <a:chOff x="119" y="671"/>
              <a:chExt cx="9852" cy="1126"/>
            </a:xfrm>
          </p:grpSpPr>
          <p:sp>
            <p:nvSpPr>
              <p:cNvPr id="27" name="文本框 2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307" y="855"/>
                <a:ext cx="666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流体压强与流速的关系</a:t>
                </a:r>
              </a:p>
            </p:txBody>
          </p:sp>
          <p:sp>
            <p:nvSpPr>
              <p:cNvPr id="31" name="椭圆 30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9" y="671"/>
                <a:ext cx="222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华文宋体" panose="02010600040101010101" charset="-122"/>
                    <a:ea typeface="华文宋体" panose="02010600040101010101" charset="-122"/>
                  </a:rPr>
                  <a:t>1.1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162175" y="1243965"/>
            <a:ext cx="8355330" cy="953135"/>
          </a:xfrm>
        </p:spPr>
        <p:txBody>
          <a:bodyPr vert="horz" wrap="square" lIns="91440" tIns="45720" rIns="91440" bIns="45720" anchor="ctr" anchorCtr="0">
            <a:normAutofit fontScale="90000"/>
          </a:bodyPr>
          <a:lstStyle/>
          <a:p>
            <a:pPr algn="l" eaLnBrk="1" hangingPunct="1">
              <a:buClrTx/>
              <a:buSzTx/>
              <a:buFontTx/>
            </a:pPr>
            <a:r>
              <a:rPr lang="zh-CN" altLang="en-US">
                <a:ea typeface="华文行楷" panose="02010800040101010101" pitchFamily="2" charset="-122"/>
              </a:rPr>
              <a:t>        </a:t>
            </a:r>
            <a:r>
              <a:rPr lang="zh-CN" altLang="en-US" sz="4000">
                <a:ea typeface="华文行楷" panose="02010800040101010101" pitchFamily="2" charset="-122"/>
              </a:rPr>
              <a:t>鸟翼的升力是如何产生的？</a:t>
            </a:r>
          </a:p>
        </p:txBody>
      </p:sp>
      <p:grpSp>
        <p:nvGrpSpPr>
          <p:cNvPr id="9219" name="Group 3"/>
          <p:cNvGrpSpPr/>
          <p:nvPr>
            <p:custDataLst>
              <p:tags r:id="rId2"/>
            </p:custDataLst>
          </p:nvPr>
        </p:nvGrpSpPr>
        <p:grpSpPr>
          <a:xfrm>
            <a:off x="2874963" y="2854325"/>
            <a:ext cx="4541837" cy="1719263"/>
            <a:chOff x="0" y="0"/>
            <a:chExt cx="2862" cy="1082"/>
          </a:xfrm>
        </p:grpSpPr>
        <p:sp>
          <p:nvSpPr>
            <p:cNvPr id="9237" name="Freeform 8"/>
            <p:cNvSpPr/>
            <p:nvPr>
              <p:custDataLst>
                <p:tags r:id="rId26"/>
              </p:custDataLst>
            </p:nvPr>
          </p:nvSpPr>
          <p:spPr>
            <a:xfrm>
              <a:off x="27" y="806"/>
              <a:ext cx="2835" cy="61"/>
            </a:xfrm>
            <a:custGeom>
              <a:avLst/>
              <a:gdLst>
                <a:gd name="txL" fmla="*/ 0 w 2835"/>
                <a:gd name="txT" fmla="*/ 0 h 61"/>
                <a:gd name="txR" fmla="*/ 2835 w 2835"/>
                <a:gd name="txB" fmla="*/ 61 h 61"/>
              </a:gdLst>
              <a:ahLst/>
              <a:cxnLst>
                <a:cxn ang="0">
                  <a:pos x="0" y="22"/>
                </a:cxn>
                <a:cxn ang="0">
                  <a:pos x="396" y="4"/>
                </a:cxn>
                <a:cxn ang="0">
                  <a:pos x="801" y="49"/>
                </a:cxn>
                <a:cxn ang="0">
                  <a:pos x="1221" y="57"/>
                </a:cxn>
                <a:cxn ang="0">
                  <a:pos x="1605" y="57"/>
                </a:cxn>
                <a:cxn ang="0">
                  <a:pos x="2025" y="31"/>
                </a:cxn>
                <a:cxn ang="0">
                  <a:pos x="2331" y="13"/>
                </a:cxn>
                <a:cxn ang="0">
                  <a:pos x="2835" y="13"/>
                </a:cxn>
              </a:cxnLst>
              <a:rect l="txL" t="txT" r="txR" b="txB"/>
              <a:pathLst>
                <a:path w="2835" h="61">
                  <a:moveTo>
                    <a:pt x="0" y="22"/>
                  </a:moveTo>
                  <a:cubicBezTo>
                    <a:pt x="63" y="19"/>
                    <a:pt x="263" y="0"/>
                    <a:pt x="396" y="4"/>
                  </a:cubicBezTo>
                  <a:cubicBezTo>
                    <a:pt x="529" y="8"/>
                    <a:pt x="664" y="40"/>
                    <a:pt x="801" y="49"/>
                  </a:cubicBezTo>
                  <a:cubicBezTo>
                    <a:pt x="938" y="58"/>
                    <a:pt x="1087" y="56"/>
                    <a:pt x="1221" y="57"/>
                  </a:cubicBezTo>
                  <a:cubicBezTo>
                    <a:pt x="1355" y="58"/>
                    <a:pt x="1471" y="61"/>
                    <a:pt x="1605" y="57"/>
                  </a:cubicBezTo>
                  <a:cubicBezTo>
                    <a:pt x="1739" y="53"/>
                    <a:pt x="1904" y="38"/>
                    <a:pt x="2025" y="31"/>
                  </a:cubicBezTo>
                  <a:cubicBezTo>
                    <a:pt x="2146" y="24"/>
                    <a:pt x="2196" y="16"/>
                    <a:pt x="2331" y="13"/>
                  </a:cubicBezTo>
                  <a:cubicBezTo>
                    <a:pt x="2466" y="10"/>
                    <a:pt x="2730" y="13"/>
                    <a:pt x="2835" y="1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38" name="Freeform 9"/>
            <p:cNvSpPr/>
            <p:nvPr>
              <p:custDataLst>
                <p:tags r:id="rId27"/>
              </p:custDataLst>
            </p:nvPr>
          </p:nvSpPr>
          <p:spPr>
            <a:xfrm>
              <a:off x="9" y="248"/>
              <a:ext cx="2853" cy="454"/>
            </a:xfrm>
            <a:custGeom>
              <a:avLst/>
              <a:gdLst>
                <a:gd name="txL" fmla="*/ 0 w 2853"/>
                <a:gd name="txT" fmla="*/ 0 h 454"/>
                <a:gd name="txR" fmla="*/ 2853 w 2853"/>
                <a:gd name="txB" fmla="*/ 454 h 454"/>
              </a:gdLst>
              <a:ahLst/>
              <a:cxnLst>
                <a:cxn ang="0">
                  <a:pos x="0" y="454"/>
                </a:cxn>
                <a:cxn ang="0">
                  <a:pos x="351" y="409"/>
                </a:cxn>
                <a:cxn ang="0">
                  <a:pos x="612" y="328"/>
                </a:cxn>
                <a:cxn ang="0">
                  <a:pos x="846" y="112"/>
                </a:cxn>
                <a:cxn ang="0">
                  <a:pos x="1089" y="13"/>
                </a:cxn>
                <a:cxn ang="0">
                  <a:pos x="1476" y="31"/>
                </a:cxn>
                <a:cxn ang="0">
                  <a:pos x="1782" y="130"/>
                </a:cxn>
                <a:cxn ang="0">
                  <a:pos x="2097" y="256"/>
                </a:cxn>
                <a:cxn ang="0">
                  <a:pos x="2403" y="400"/>
                </a:cxn>
                <a:cxn ang="0">
                  <a:pos x="2853" y="436"/>
                </a:cxn>
              </a:cxnLst>
              <a:rect l="txL" t="txT" r="txR" b="txB"/>
              <a:pathLst>
                <a:path w="2853" h="452">
                  <a:moveTo>
                    <a:pt x="0" y="454"/>
                  </a:moveTo>
                  <a:cubicBezTo>
                    <a:pt x="59" y="448"/>
                    <a:pt x="249" y="430"/>
                    <a:pt x="351" y="409"/>
                  </a:cubicBezTo>
                  <a:cubicBezTo>
                    <a:pt x="453" y="388"/>
                    <a:pt x="530" y="377"/>
                    <a:pt x="612" y="328"/>
                  </a:cubicBezTo>
                  <a:cubicBezTo>
                    <a:pt x="694" y="279"/>
                    <a:pt x="767" y="164"/>
                    <a:pt x="846" y="112"/>
                  </a:cubicBezTo>
                  <a:cubicBezTo>
                    <a:pt x="925" y="60"/>
                    <a:pt x="984" y="26"/>
                    <a:pt x="1089" y="13"/>
                  </a:cubicBezTo>
                  <a:cubicBezTo>
                    <a:pt x="1194" y="0"/>
                    <a:pt x="1361" y="12"/>
                    <a:pt x="1476" y="31"/>
                  </a:cubicBezTo>
                  <a:cubicBezTo>
                    <a:pt x="1591" y="50"/>
                    <a:pt x="1679" y="93"/>
                    <a:pt x="1782" y="130"/>
                  </a:cubicBezTo>
                  <a:cubicBezTo>
                    <a:pt x="1885" y="167"/>
                    <a:pt x="1993" y="211"/>
                    <a:pt x="2097" y="256"/>
                  </a:cubicBezTo>
                  <a:cubicBezTo>
                    <a:pt x="2201" y="301"/>
                    <a:pt x="2277" y="370"/>
                    <a:pt x="2403" y="400"/>
                  </a:cubicBezTo>
                  <a:cubicBezTo>
                    <a:pt x="2529" y="430"/>
                    <a:pt x="2759" y="428"/>
                    <a:pt x="2853" y="43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39" name="Freeform 10"/>
            <p:cNvSpPr/>
            <p:nvPr>
              <p:custDataLst>
                <p:tags r:id="rId28"/>
              </p:custDataLst>
            </p:nvPr>
          </p:nvSpPr>
          <p:spPr>
            <a:xfrm>
              <a:off x="48" y="917"/>
              <a:ext cx="2787" cy="49"/>
            </a:xfrm>
            <a:custGeom>
              <a:avLst/>
              <a:gdLst>
                <a:gd name="txL" fmla="*/ 0 w 2787"/>
                <a:gd name="txT" fmla="*/ 0 h 49"/>
                <a:gd name="txR" fmla="*/ 2787 w 2787"/>
                <a:gd name="txB" fmla="*/ 49 h 49"/>
              </a:gdLst>
              <a:ahLst/>
              <a:cxnLst>
                <a:cxn ang="0">
                  <a:pos x="0" y="12"/>
                </a:cxn>
                <a:cxn ang="0">
                  <a:pos x="357" y="1"/>
                </a:cxn>
                <a:cxn ang="0">
                  <a:pos x="744" y="19"/>
                </a:cxn>
                <a:cxn ang="0">
                  <a:pos x="1221" y="46"/>
                </a:cxn>
                <a:cxn ang="0">
                  <a:pos x="1671" y="37"/>
                </a:cxn>
                <a:cxn ang="0">
                  <a:pos x="2013" y="28"/>
                </a:cxn>
                <a:cxn ang="0">
                  <a:pos x="2319" y="19"/>
                </a:cxn>
                <a:cxn ang="0">
                  <a:pos x="2787" y="19"/>
                </a:cxn>
              </a:cxnLst>
              <a:rect l="txL" t="txT" r="txR" b="txB"/>
              <a:pathLst>
                <a:path w="2787" h="49">
                  <a:moveTo>
                    <a:pt x="0" y="12"/>
                  </a:moveTo>
                  <a:cubicBezTo>
                    <a:pt x="59" y="10"/>
                    <a:pt x="233" y="0"/>
                    <a:pt x="357" y="1"/>
                  </a:cubicBezTo>
                  <a:cubicBezTo>
                    <a:pt x="481" y="2"/>
                    <a:pt x="600" y="12"/>
                    <a:pt x="744" y="19"/>
                  </a:cubicBezTo>
                  <a:cubicBezTo>
                    <a:pt x="888" y="26"/>
                    <a:pt x="1067" y="43"/>
                    <a:pt x="1221" y="46"/>
                  </a:cubicBezTo>
                  <a:cubicBezTo>
                    <a:pt x="1375" y="49"/>
                    <a:pt x="1539" y="40"/>
                    <a:pt x="1671" y="37"/>
                  </a:cubicBezTo>
                  <a:cubicBezTo>
                    <a:pt x="1803" y="34"/>
                    <a:pt x="1905" y="31"/>
                    <a:pt x="2013" y="28"/>
                  </a:cubicBezTo>
                  <a:cubicBezTo>
                    <a:pt x="2121" y="25"/>
                    <a:pt x="2190" y="20"/>
                    <a:pt x="2319" y="19"/>
                  </a:cubicBezTo>
                  <a:cubicBezTo>
                    <a:pt x="2448" y="18"/>
                    <a:pt x="2690" y="19"/>
                    <a:pt x="2787" y="1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0" name="Freeform 11"/>
            <p:cNvSpPr/>
            <p:nvPr>
              <p:custDataLst>
                <p:tags r:id="rId29"/>
              </p:custDataLst>
            </p:nvPr>
          </p:nvSpPr>
          <p:spPr>
            <a:xfrm>
              <a:off x="48" y="1061"/>
              <a:ext cx="2805" cy="21"/>
            </a:xfrm>
            <a:custGeom>
              <a:avLst/>
              <a:gdLst>
                <a:gd name="txL" fmla="*/ 0 w 2805"/>
                <a:gd name="txT" fmla="*/ 0 h 21"/>
                <a:gd name="txR" fmla="*/ 2805 w 2805"/>
                <a:gd name="txB" fmla="*/ 21 h 21"/>
              </a:gdLst>
              <a:ahLst/>
              <a:cxnLst>
                <a:cxn ang="0">
                  <a:pos x="0" y="12"/>
                </a:cxn>
                <a:cxn ang="0">
                  <a:pos x="357" y="1"/>
                </a:cxn>
                <a:cxn ang="0">
                  <a:pos x="720" y="12"/>
                </a:cxn>
                <a:cxn ang="0">
                  <a:pos x="1140" y="1"/>
                </a:cxn>
                <a:cxn ang="0">
                  <a:pos x="1545" y="19"/>
                </a:cxn>
                <a:cxn ang="0">
                  <a:pos x="1968" y="12"/>
                </a:cxn>
                <a:cxn ang="0">
                  <a:pos x="2253" y="4"/>
                </a:cxn>
                <a:cxn ang="0">
                  <a:pos x="2805" y="1"/>
                </a:cxn>
              </a:cxnLst>
              <a:rect l="txL" t="txT" r="txR" b="txB"/>
              <a:pathLst>
                <a:path w="2805" h="21">
                  <a:moveTo>
                    <a:pt x="0" y="12"/>
                  </a:moveTo>
                  <a:cubicBezTo>
                    <a:pt x="59" y="10"/>
                    <a:pt x="237" y="1"/>
                    <a:pt x="357" y="1"/>
                  </a:cubicBezTo>
                  <a:cubicBezTo>
                    <a:pt x="477" y="1"/>
                    <a:pt x="590" y="12"/>
                    <a:pt x="720" y="12"/>
                  </a:cubicBezTo>
                  <a:cubicBezTo>
                    <a:pt x="850" y="12"/>
                    <a:pt x="1003" y="0"/>
                    <a:pt x="1140" y="1"/>
                  </a:cubicBezTo>
                  <a:cubicBezTo>
                    <a:pt x="1277" y="2"/>
                    <a:pt x="1407" y="17"/>
                    <a:pt x="1545" y="19"/>
                  </a:cubicBezTo>
                  <a:cubicBezTo>
                    <a:pt x="1683" y="21"/>
                    <a:pt x="1850" y="14"/>
                    <a:pt x="1968" y="12"/>
                  </a:cubicBezTo>
                  <a:cubicBezTo>
                    <a:pt x="2086" y="10"/>
                    <a:pt x="2114" y="6"/>
                    <a:pt x="2253" y="4"/>
                  </a:cubicBezTo>
                  <a:cubicBezTo>
                    <a:pt x="2392" y="2"/>
                    <a:pt x="2690" y="2"/>
                    <a:pt x="2805" y="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1" name="Freeform 12"/>
            <p:cNvSpPr/>
            <p:nvPr>
              <p:custDataLst>
                <p:tags r:id="rId30"/>
              </p:custDataLst>
            </p:nvPr>
          </p:nvSpPr>
          <p:spPr>
            <a:xfrm>
              <a:off x="0" y="186"/>
              <a:ext cx="2826" cy="372"/>
            </a:xfrm>
            <a:custGeom>
              <a:avLst/>
              <a:gdLst>
                <a:gd name="txL" fmla="*/ 0 w 2826"/>
                <a:gd name="txT" fmla="*/ 0 h 372"/>
                <a:gd name="txR" fmla="*/ 2826 w 2826"/>
                <a:gd name="txB" fmla="*/ 372 h 372"/>
              </a:gdLst>
              <a:ahLst/>
              <a:cxnLst>
                <a:cxn ang="0">
                  <a:pos x="0" y="363"/>
                </a:cxn>
                <a:cxn ang="0">
                  <a:pos x="450" y="300"/>
                </a:cxn>
                <a:cxn ang="0">
                  <a:pos x="729" y="129"/>
                </a:cxn>
                <a:cxn ang="0">
                  <a:pos x="972" y="21"/>
                </a:cxn>
                <a:cxn ang="0">
                  <a:pos x="1305" y="12"/>
                </a:cxn>
                <a:cxn ang="0">
                  <a:pos x="1737" y="93"/>
                </a:cxn>
                <a:cxn ang="0">
                  <a:pos x="2079" y="201"/>
                </a:cxn>
                <a:cxn ang="0">
                  <a:pos x="2358" y="309"/>
                </a:cxn>
                <a:cxn ang="0">
                  <a:pos x="2556" y="345"/>
                </a:cxn>
                <a:cxn ang="0">
                  <a:pos x="2826" y="372"/>
                </a:cxn>
              </a:cxnLst>
              <a:rect l="txL" t="txT" r="txR" b="txB"/>
              <a:pathLst>
                <a:path w="2826" h="372">
                  <a:moveTo>
                    <a:pt x="0" y="363"/>
                  </a:moveTo>
                  <a:cubicBezTo>
                    <a:pt x="75" y="352"/>
                    <a:pt x="328" y="339"/>
                    <a:pt x="450" y="300"/>
                  </a:cubicBezTo>
                  <a:cubicBezTo>
                    <a:pt x="572" y="261"/>
                    <a:pt x="642" y="175"/>
                    <a:pt x="729" y="129"/>
                  </a:cubicBezTo>
                  <a:cubicBezTo>
                    <a:pt x="816" y="83"/>
                    <a:pt x="876" y="40"/>
                    <a:pt x="972" y="21"/>
                  </a:cubicBezTo>
                  <a:cubicBezTo>
                    <a:pt x="1068" y="2"/>
                    <a:pt x="1178" y="0"/>
                    <a:pt x="1305" y="12"/>
                  </a:cubicBezTo>
                  <a:cubicBezTo>
                    <a:pt x="1432" y="24"/>
                    <a:pt x="1608" y="62"/>
                    <a:pt x="1737" y="93"/>
                  </a:cubicBezTo>
                  <a:cubicBezTo>
                    <a:pt x="1866" y="124"/>
                    <a:pt x="1976" y="165"/>
                    <a:pt x="2079" y="201"/>
                  </a:cubicBezTo>
                  <a:cubicBezTo>
                    <a:pt x="2182" y="237"/>
                    <a:pt x="2278" y="285"/>
                    <a:pt x="2358" y="309"/>
                  </a:cubicBezTo>
                  <a:cubicBezTo>
                    <a:pt x="2438" y="333"/>
                    <a:pt x="2478" y="335"/>
                    <a:pt x="2556" y="345"/>
                  </a:cubicBezTo>
                  <a:cubicBezTo>
                    <a:pt x="2634" y="355"/>
                    <a:pt x="2770" y="367"/>
                    <a:pt x="2826" y="372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2" name="Freeform 13"/>
            <p:cNvSpPr/>
            <p:nvPr>
              <p:custDataLst>
                <p:tags r:id="rId31"/>
              </p:custDataLst>
            </p:nvPr>
          </p:nvSpPr>
          <p:spPr>
            <a:xfrm>
              <a:off x="0" y="134"/>
              <a:ext cx="2817" cy="271"/>
            </a:xfrm>
            <a:custGeom>
              <a:avLst/>
              <a:gdLst>
                <a:gd name="txL" fmla="*/ 0 w 2817"/>
                <a:gd name="txT" fmla="*/ 0 h 271"/>
                <a:gd name="txR" fmla="*/ 2817 w 2817"/>
                <a:gd name="txB" fmla="*/ 271 h 271"/>
              </a:gdLst>
              <a:ahLst/>
              <a:cxnLst>
                <a:cxn ang="0">
                  <a:pos x="0" y="253"/>
                </a:cxn>
                <a:cxn ang="0">
                  <a:pos x="324" y="235"/>
                </a:cxn>
                <a:cxn ang="0">
                  <a:pos x="513" y="163"/>
                </a:cxn>
                <a:cxn ang="0">
                  <a:pos x="837" y="28"/>
                </a:cxn>
                <a:cxn ang="0">
                  <a:pos x="1197" y="1"/>
                </a:cxn>
                <a:cxn ang="0">
                  <a:pos x="1656" y="37"/>
                </a:cxn>
                <a:cxn ang="0">
                  <a:pos x="2043" y="136"/>
                </a:cxn>
                <a:cxn ang="0">
                  <a:pos x="2448" y="253"/>
                </a:cxn>
                <a:cxn ang="0">
                  <a:pos x="2817" y="244"/>
                </a:cxn>
              </a:cxnLst>
              <a:rect l="txL" t="txT" r="txR" b="txB"/>
              <a:pathLst>
                <a:path w="2817" h="271">
                  <a:moveTo>
                    <a:pt x="0" y="253"/>
                  </a:moveTo>
                  <a:cubicBezTo>
                    <a:pt x="54" y="250"/>
                    <a:pt x="239" y="250"/>
                    <a:pt x="324" y="235"/>
                  </a:cubicBezTo>
                  <a:cubicBezTo>
                    <a:pt x="409" y="220"/>
                    <a:pt x="428" y="197"/>
                    <a:pt x="513" y="163"/>
                  </a:cubicBezTo>
                  <a:cubicBezTo>
                    <a:pt x="598" y="129"/>
                    <a:pt x="723" y="55"/>
                    <a:pt x="837" y="28"/>
                  </a:cubicBezTo>
                  <a:cubicBezTo>
                    <a:pt x="951" y="1"/>
                    <a:pt x="1061" y="0"/>
                    <a:pt x="1197" y="1"/>
                  </a:cubicBezTo>
                  <a:cubicBezTo>
                    <a:pt x="1333" y="2"/>
                    <a:pt x="1515" y="15"/>
                    <a:pt x="1656" y="37"/>
                  </a:cubicBezTo>
                  <a:cubicBezTo>
                    <a:pt x="1797" y="59"/>
                    <a:pt x="1911" y="100"/>
                    <a:pt x="2043" y="136"/>
                  </a:cubicBezTo>
                  <a:cubicBezTo>
                    <a:pt x="2175" y="172"/>
                    <a:pt x="2319" y="235"/>
                    <a:pt x="2448" y="253"/>
                  </a:cubicBezTo>
                  <a:cubicBezTo>
                    <a:pt x="2577" y="271"/>
                    <a:pt x="2740" y="246"/>
                    <a:pt x="2817" y="244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3" name="Freeform 14"/>
            <p:cNvSpPr/>
            <p:nvPr>
              <p:custDataLst>
                <p:tags r:id="rId32"/>
              </p:custDataLst>
            </p:nvPr>
          </p:nvSpPr>
          <p:spPr>
            <a:xfrm>
              <a:off x="48" y="60"/>
              <a:ext cx="2736" cy="226"/>
            </a:xfrm>
            <a:custGeom>
              <a:avLst/>
              <a:gdLst>
                <a:gd name="txL" fmla="*/ 0 w 2736"/>
                <a:gd name="txT" fmla="*/ 0 h 226"/>
                <a:gd name="txR" fmla="*/ 2736 w 2736"/>
                <a:gd name="txB" fmla="*/ 226 h 226"/>
              </a:gdLst>
              <a:ahLst/>
              <a:cxnLst>
                <a:cxn ang="0">
                  <a:pos x="0" y="144"/>
                </a:cxn>
                <a:cxn ang="0">
                  <a:pos x="369" y="144"/>
                </a:cxn>
                <a:cxn ang="0">
                  <a:pos x="738" y="45"/>
                </a:cxn>
                <a:cxn ang="0">
                  <a:pos x="1158" y="3"/>
                </a:cxn>
                <a:cxn ang="0">
                  <a:pos x="1575" y="27"/>
                </a:cxn>
                <a:cxn ang="0">
                  <a:pos x="2088" y="135"/>
                </a:cxn>
                <a:cxn ang="0">
                  <a:pos x="2466" y="216"/>
                </a:cxn>
                <a:cxn ang="0">
                  <a:pos x="2736" y="198"/>
                </a:cxn>
              </a:cxnLst>
              <a:rect l="txL" t="txT" r="txR" b="txB"/>
              <a:pathLst>
                <a:path w="2736" h="226">
                  <a:moveTo>
                    <a:pt x="0" y="144"/>
                  </a:moveTo>
                  <a:cubicBezTo>
                    <a:pt x="61" y="144"/>
                    <a:pt x="246" y="161"/>
                    <a:pt x="369" y="144"/>
                  </a:cubicBezTo>
                  <a:cubicBezTo>
                    <a:pt x="492" y="127"/>
                    <a:pt x="607" y="68"/>
                    <a:pt x="738" y="45"/>
                  </a:cubicBezTo>
                  <a:cubicBezTo>
                    <a:pt x="869" y="22"/>
                    <a:pt x="1019" y="6"/>
                    <a:pt x="1158" y="3"/>
                  </a:cubicBezTo>
                  <a:cubicBezTo>
                    <a:pt x="1297" y="0"/>
                    <a:pt x="1420" y="5"/>
                    <a:pt x="1575" y="27"/>
                  </a:cubicBezTo>
                  <a:cubicBezTo>
                    <a:pt x="1730" y="49"/>
                    <a:pt x="1940" y="104"/>
                    <a:pt x="2088" y="135"/>
                  </a:cubicBezTo>
                  <a:cubicBezTo>
                    <a:pt x="2236" y="166"/>
                    <a:pt x="2358" y="206"/>
                    <a:pt x="2466" y="216"/>
                  </a:cubicBezTo>
                  <a:cubicBezTo>
                    <a:pt x="2574" y="226"/>
                    <a:pt x="2680" y="202"/>
                    <a:pt x="2736" y="19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4" name="Freeform 15"/>
            <p:cNvSpPr/>
            <p:nvPr>
              <p:custDataLst>
                <p:tags r:id="rId33"/>
              </p:custDataLst>
            </p:nvPr>
          </p:nvSpPr>
          <p:spPr>
            <a:xfrm>
              <a:off x="27" y="0"/>
              <a:ext cx="2808" cy="130"/>
            </a:xfrm>
            <a:custGeom>
              <a:avLst/>
              <a:gdLst>
                <a:gd name="txL" fmla="*/ 0 w 2808"/>
                <a:gd name="txT" fmla="*/ 0 h 130"/>
                <a:gd name="txR" fmla="*/ 2808 w 2808"/>
                <a:gd name="txB" fmla="*/ 130 h 130"/>
              </a:gdLst>
              <a:ahLst/>
              <a:cxnLst>
                <a:cxn ang="0">
                  <a:pos x="0" y="63"/>
                </a:cxn>
                <a:cxn ang="0">
                  <a:pos x="405" y="81"/>
                </a:cxn>
                <a:cxn ang="0">
                  <a:pos x="657" y="45"/>
                </a:cxn>
                <a:cxn ang="0">
                  <a:pos x="900" y="18"/>
                </a:cxn>
                <a:cxn ang="0">
                  <a:pos x="1215" y="0"/>
                </a:cxn>
                <a:cxn ang="0">
                  <a:pos x="1575" y="18"/>
                </a:cxn>
                <a:cxn ang="0">
                  <a:pos x="2061" y="90"/>
                </a:cxn>
                <a:cxn ang="0">
                  <a:pos x="2412" y="126"/>
                </a:cxn>
                <a:cxn ang="0">
                  <a:pos x="2754" y="117"/>
                </a:cxn>
                <a:cxn ang="0">
                  <a:pos x="2736" y="117"/>
                </a:cxn>
              </a:cxnLst>
              <a:rect l="txL" t="txT" r="txR" b="txB"/>
              <a:pathLst>
                <a:path w="2808" h="130">
                  <a:moveTo>
                    <a:pt x="0" y="63"/>
                  </a:moveTo>
                  <a:cubicBezTo>
                    <a:pt x="67" y="64"/>
                    <a:pt x="296" y="84"/>
                    <a:pt x="405" y="81"/>
                  </a:cubicBezTo>
                  <a:cubicBezTo>
                    <a:pt x="514" y="78"/>
                    <a:pt x="575" y="55"/>
                    <a:pt x="657" y="45"/>
                  </a:cubicBezTo>
                  <a:cubicBezTo>
                    <a:pt x="739" y="35"/>
                    <a:pt x="807" y="26"/>
                    <a:pt x="900" y="18"/>
                  </a:cubicBezTo>
                  <a:cubicBezTo>
                    <a:pt x="993" y="10"/>
                    <a:pt x="1103" y="0"/>
                    <a:pt x="1215" y="0"/>
                  </a:cubicBezTo>
                  <a:cubicBezTo>
                    <a:pt x="1327" y="0"/>
                    <a:pt x="1434" y="3"/>
                    <a:pt x="1575" y="18"/>
                  </a:cubicBezTo>
                  <a:cubicBezTo>
                    <a:pt x="1716" y="33"/>
                    <a:pt x="1922" y="72"/>
                    <a:pt x="2061" y="90"/>
                  </a:cubicBezTo>
                  <a:cubicBezTo>
                    <a:pt x="2200" y="108"/>
                    <a:pt x="2297" y="122"/>
                    <a:pt x="2412" y="126"/>
                  </a:cubicBezTo>
                  <a:cubicBezTo>
                    <a:pt x="2527" y="130"/>
                    <a:pt x="2700" y="119"/>
                    <a:pt x="2754" y="117"/>
                  </a:cubicBezTo>
                  <a:cubicBezTo>
                    <a:pt x="2808" y="115"/>
                    <a:pt x="2740" y="117"/>
                    <a:pt x="2736" y="11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9220" name="Freeform 6"/>
          <p:cNvSpPr/>
          <p:nvPr>
            <p:custDataLst>
              <p:tags r:id="rId3"/>
            </p:custDataLst>
          </p:nvPr>
        </p:nvSpPr>
        <p:spPr>
          <a:xfrm>
            <a:off x="4010025" y="3397250"/>
            <a:ext cx="2327275" cy="708025"/>
          </a:xfrm>
          <a:custGeom>
            <a:avLst/>
            <a:gdLst>
              <a:gd name="txL" fmla="*/ 0 w 1466"/>
              <a:gd name="txT" fmla="*/ 0 h 446"/>
              <a:gd name="txR" fmla="*/ 1466 w 1466"/>
              <a:gd name="txB" fmla="*/ 446 h 44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66" h="446">
                <a:moveTo>
                  <a:pt x="3" y="296"/>
                </a:moveTo>
                <a:cubicBezTo>
                  <a:pt x="6" y="268"/>
                  <a:pt x="27" y="232"/>
                  <a:pt x="51" y="200"/>
                </a:cubicBezTo>
                <a:cubicBezTo>
                  <a:pt x="75" y="168"/>
                  <a:pt x="91" y="136"/>
                  <a:pt x="147" y="104"/>
                </a:cubicBezTo>
                <a:cubicBezTo>
                  <a:pt x="203" y="72"/>
                  <a:pt x="283" y="16"/>
                  <a:pt x="387" y="8"/>
                </a:cubicBezTo>
                <a:cubicBezTo>
                  <a:pt x="491" y="0"/>
                  <a:pt x="635" y="24"/>
                  <a:pt x="771" y="56"/>
                </a:cubicBezTo>
                <a:cubicBezTo>
                  <a:pt x="907" y="88"/>
                  <a:pt x="1099" y="160"/>
                  <a:pt x="1203" y="200"/>
                </a:cubicBezTo>
                <a:cubicBezTo>
                  <a:pt x="1307" y="240"/>
                  <a:pt x="1355" y="272"/>
                  <a:pt x="1395" y="296"/>
                </a:cubicBezTo>
                <a:cubicBezTo>
                  <a:pt x="1435" y="320"/>
                  <a:pt x="1466" y="331"/>
                  <a:pt x="1443" y="344"/>
                </a:cubicBezTo>
                <a:cubicBezTo>
                  <a:pt x="1420" y="357"/>
                  <a:pt x="1323" y="364"/>
                  <a:pt x="1254" y="377"/>
                </a:cubicBezTo>
                <a:cubicBezTo>
                  <a:pt x="1185" y="390"/>
                  <a:pt x="1109" y="412"/>
                  <a:pt x="1029" y="422"/>
                </a:cubicBezTo>
                <a:cubicBezTo>
                  <a:pt x="949" y="432"/>
                  <a:pt x="870" y="437"/>
                  <a:pt x="771" y="440"/>
                </a:cubicBezTo>
                <a:cubicBezTo>
                  <a:pt x="672" y="443"/>
                  <a:pt x="540" y="446"/>
                  <a:pt x="435" y="440"/>
                </a:cubicBezTo>
                <a:cubicBezTo>
                  <a:pt x="330" y="434"/>
                  <a:pt x="205" y="416"/>
                  <a:pt x="138" y="404"/>
                </a:cubicBezTo>
                <a:cubicBezTo>
                  <a:pt x="71" y="392"/>
                  <a:pt x="52" y="386"/>
                  <a:pt x="30" y="368"/>
                </a:cubicBezTo>
                <a:cubicBezTo>
                  <a:pt x="8" y="350"/>
                  <a:pt x="0" y="324"/>
                  <a:pt x="3" y="296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301" name="Text Box 13"/>
          <p:cNvSpPr txBox="1"/>
          <p:nvPr>
            <p:custDataLst>
              <p:tags r:id="rId4"/>
            </p:custDataLst>
          </p:nvPr>
        </p:nvSpPr>
        <p:spPr>
          <a:xfrm>
            <a:off x="1720850" y="5748338"/>
            <a:ext cx="78028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>
                <a:solidFill>
                  <a:schemeClr val="tx2"/>
                </a:solidFill>
                <a:latin typeface="Arial" panose="020B0604020202020204" pitchFamily="34" charset="0"/>
              </a:rPr>
              <a:t>鸟翼上下表面的</a:t>
            </a:r>
            <a:r>
              <a:rPr lang="zh-CN" alt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压强差</a:t>
            </a:r>
            <a:r>
              <a:rPr lang="zh-CN" altLang="en-US" sz="4000">
                <a:solidFill>
                  <a:schemeClr val="tx2"/>
                </a:solidFill>
                <a:latin typeface="Arial" panose="020B0604020202020204" pitchFamily="34" charset="0"/>
              </a:rPr>
              <a:t>产生了升力</a:t>
            </a:r>
          </a:p>
        </p:txBody>
      </p:sp>
      <p:grpSp>
        <p:nvGrpSpPr>
          <p:cNvPr id="3" name="Group 14"/>
          <p:cNvGrpSpPr/>
          <p:nvPr>
            <p:custDataLst>
              <p:tags r:id="rId5"/>
            </p:custDataLst>
          </p:nvPr>
        </p:nvGrpSpPr>
        <p:grpSpPr>
          <a:xfrm>
            <a:off x="5114925" y="1922463"/>
            <a:ext cx="643573" cy="1474787"/>
            <a:chOff x="0" y="0"/>
            <a:chExt cx="1013" cy="2323"/>
          </a:xfrm>
        </p:grpSpPr>
        <p:sp>
          <p:nvSpPr>
            <p:cNvPr id="9235" name="AutoShape 16"/>
            <p:cNvSpPr/>
            <p:nvPr>
              <p:custDataLst>
                <p:tags r:id="rId24"/>
              </p:custDataLst>
            </p:nvPr>
          </p:nvSpPr>
          <p:spPr>
            <a:xfrm>
              <a:off x="120" y="1723"/>
              <a:ext cx="360" cy="600"/>
            </a:xfrm>
            <a:prstGeom prst="downArrow">
              <a:avLst>
                <a:gd name="adj1" fmla="val 50000"/>
                <a:gd name="adj2" fmla="val 41666"/>
              </a:avLst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eaVert" wrap="none" anchor="ctr" anchorCtr="0"/>
            <a:lstStyle/>
            <a:p>
              <a:pPr algn="ctr"/>
              <a:endParaRPr lang="zh-CN" altLang="zh-CN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36" name="Text Box 16"/>
            <p:cNvSpPr txBox="1"/>
            <p:nvPr>
              <p:custDataLst>
                <p:tags r:id="rId25"/>
              </p:custDataLst>
            </p:nvPr>
          </p:nvSpPr>
          <p:spPr>
            <a:xfrm>
              <a:off x="0" y="0"/>
              <a:ext cx="1013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4400" b="1" i="1">
                  <a:solidFill>
                    <a:srgbClr val="FF0000"/>
                  </a:solidFill>
                  <a:latin typeface="Times New Roman" panose="02020603050405020304" charset="0"/>
                </a:rPr>
                <a:t>p</a:t>
              </a:r>
              <a:r>
                <a:rPr lang="en-US" altLang="zh-CN" sz="4400" b="1" i="1" baseline="-25000">
                  <a:solidFill>
                    <a:srgbClr val="FF0000"/>
                  </a:solidFill>
                  <a:latin typeface="Times New Roman" panose="02020603050405020304" charset="0"/>
                </a:rPr>
                <a:t>1</a:t>
              </a:r>
            </a:p>
          </p:txBody>
        </p:sp>
      </p:grpSp>
      <p:grpSp>
        <p:nvGrpSpPr>
          <p:cNvPr id="4" name="Group 17"/>
          <p:cNvGrpSpPr/>
          <p:nvPr>
            <p:custDataLst>
              <p:tags r:id="rId6"/>
            </p:custDataLst>
          </p:nvPr>
        </p:nvGrpSpPr>
        <p:grpSpPr>
          <a:xfrm>
            <a:off x="5159375" y="4140200"/>
            <a:ext cx="945833" cy="1055195"/>
            <a:chOff x="0" y="0"/>
            <a:chExt cx="1490" cy="1659"/>
          </a:xfrm>
        </p:grpSpPr>
        <p:sp>
          <p:nvSpPr>
            <p:cNvPr id="9233" name="AutoShape 17"/>
            <p:cNvSpPr/>
            <p:nvPr>
              <p:custDataLst>
                <p:tags r:id="rId22"/>
              </p:custDataLst>
            </p:nvPr>
          </p:nvSpPr>
          <p:spPr>
            <a:xfrm>
              <a:off x="0" y="0"/>
              <a:ext cx="600" cy="1320"/>
            </a:xfrm>
            <a:prstGeom prst="upArrow">
              <a:avLst>
                <a:gd name="adj1" fmla="val 50000"/>
                <a:gd name="adj2" fmla="val 55000"/>
              </a:avLst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eaVert" wrap="none" anchor="ctr" anchorCtr="0"/>
            <a:lstStyle/>
            <a:p>
              <a:endParaRPr lang="zh-CN" altLang="zh-CN">
                <a:latin typeface="Arial" panose="020B0604020202020204" pitchFamily="34" charset="0"/>
              </a:endParaRPr>
            </a:p>
          </p:txBody>
        </p:sp>
        <p:sp>
          <p:nvSpPr>
            <p:cNvPr id="9234" name="Text Box 19"/>
            <p:cNvSpPr txBox="1"/>
            <p:nvPr>
              <p:custDataLst>
                <p:tags r:id="rId23"/>
              </p:custDataLst>
            </p:nvPr>
          </p:nvSpPr>
          <p:spPr>
            <a:xfrm>
              <a:off x="476" y="451"/>
              <a:ext cx="1014" cy="12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4400" b="1" i="1">
                  <a:solidFill>
                    <a:srgbClr val="FF0000"/>
                  </a:solidFill>
                  <a:latin typeface="Times New Roman" panose="02020603050405020304" charset="0"/>
                </a:rPr>
                <a:t>p</a:t>
              </a:r>
              <a:r>
                <a:rPr lang="en-US" altLang="zh-CN" sz="4400" b="1" i="1" baseline="-25000">
                  <a:solidFill>
                    <a:srgbClr val="FF0000"/>
                  </a:solidFill>
                  <a:latin typeface="Times New Roman" panose="02020603050405020304" charset="0"/>
                </a:rPr>
                <a:t>2</a:t>
              </a:r>
            </a:p>
          </p:txBody>
        </p:sp>
      </p:grpSp>
      <p:sp>
        <p:nvSpPr>
          <p:cNvPr id="12308" name="Text Box 20"/>
          <p:cNvSpPr txBox="1"/>
          <p:nvPr>
            <p:custDataLst>
              <p:tags r:id="rId7"/>
            </p:custDataLst>
          </p:nvPr>
        </p:nvSpPr>
        <p:spPr>
          <a:xfrm>
            <a:off x="3436938" y="2195513"/>
            <a:ext cx="64897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400">
                <a:solidFill>
                  <a:srgbClr val="FF0000"/>
                </a:solidFill>
                <a:latin typeface="Viner Hand ITC" panose="03070502030502020203" pitchFamily="66" charset="0"/>
              </a:rPr>
              <a:t>v</a:t>
            </a:r>
            <a:r>
              <a:rPr lang="en-US" altLang="zh-CN" sz="4400" baseline="-25000">
                <a:solidFill>
                  <a:srgbClr val="FF0000"/>
                </a:solidFill>
                <a:latin typeface="Viner Hand ITC" panose="03070502030502020203" pitchFamily="66" charset="0"/>
              </a:rPr>
              <a:t>1</a:t>
            </a:r>
          </a:p>
        </p:txBody>
      </p:sp>
      <p:sp>
        <p:nvSpPr>
          <p:cNvPr id="12309" name="Text Box 21"/>
          <p:cNvSpPr txBox="1"/>
          <p:nvPr>
            <p:custDataLst>
              <p:tags r:id="rId8"/>
            </p:custDataLst>
          </p:nvPr>
        </p:nvSpPr>
        <p:spPr>
          <a:xfrm>
            <a:off x="3559175" y="4367213"/>
            <a:ext cx="714375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400">
                <a:solidFill>
                  <a:srgbClr val="FF0000"/>
                </a:solidFill>
                <a:latin typeface="Viner Hand ITC" panose="03070502030502020203" pitchFamily="66" charset="0"/>
              </a:rPr>
              <a:t>v</a:t>
            </a:r>
            <a:r>
              <a:rPr lang="en-US" altLang="zh-CN" sz="4400" baseline="-25000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</a:p>
        </p:txBody>
      </p:sp>
      <p:grpSp>
        <p:nvGrpSpPr>
          <p:cNvPr id="5" name="Group 22"/>
          <p:cNvGrpSpPr/>
          <p:nvPr>
            <p:custDataLst>
              <p:tags r:id="rId9"/>
            </p:custDataLst>
          </p:nvPr>
        </p:nvGrpSpPr>
        <p:grpSpPr>
          <a:xfrm>
            <a:off x="7637463" y="2552700"/>
            <a:ext cx="1892935" cy="775485"/>
            <a:chOff x="0" y="0"/>
            <a:chExt cx="2981" cy="1223"/>
          </a:xfrm>
        </p:grpSpPr>
        <p:sp>
          <p:nvSpPr>
            <p:cNvPr id="9231" name="Text Box 23"/>
            <p:cNvSpPr txBox="1"/>
            <p:nvPr>
              <p:custDataLst>
                <p:tags r:id="rId20"/>
              </p:custDataLst>
            </p:nvPr>
          </p:nvSpPr>
          <p:spPr>
            <a:xfrm>
              <a:off x="0" y="0"/>
              <a:ext cx="2981" cy="12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4400">
                  <a:solidFill>
                    <a:srgbClr val="FF0000"/>
                  </a:solidFill>
                  <a:latin typeface="Viner Hand ITC" panose="03070502030502020203" pitchFamily="66" charset="0"/>
                </a:rPr>
                <a:t>v</a:t>
              </a:r>
              <a:r>
                <a:rPr lang="en-US" altLang="zh-CN" sz="4400" baseline="-25000">
                  <a:solidFill>
                    <a:srgbClr val="FF0000"/>
                  </a:solidFill>
                  <a:latin typeface="Viner Hand ITC" panose="03070502030502020203" pitchFamily="66" charset="0"/>
                </a:rPr>
                <a:t>1</a:t>
              </a:r>
            </a:p>
          </p:txBody>
        </p:sp>
        <p:sp>
          <p:nvSpPr>
            <p:cNvPr id="9232" name="Text Box 24"/>
            <p:cNvSpPr txBox="1"/>
            <p:nvPr>
              <p:custDataLst>
                <p:tags r:id="rId21"/>
              </p:custDataLst>
            </p:nvPr>
          </p:nvSpPr>
          <p:spPr>
            <a:xfrm>
              <a:off x="1691" y="11"/>
              <a:ext cx="1125" cy="1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4400">
                  <a:solidFill>
                    <a:srgbClr val="FF0000"/>
                  </a:solidFill>
                  <a:latin typeface="Viner Hand ITC" panose="03070502030502020203" pitchFamily="66" charset="0"/>
                </a:rPr>
                <a:t>v</a:t>
              </a:r>
              <a:r>
                <a:rPr lang="en-US" altLang="zh-CN" sz="4400" baseline="-25000">
                  <a:solidFill>
                    <a:srgbClr val="FF0000"/>
                  </a:solidFill>
                  <a:latin typeface="Times New Roman" panose="02020603050405020304" charset="0"/>
                </a:rPr>
                <a:t>2</a:t>
              </a:r>
            </a:p>
          </p:txBody>
        </p:sp>
      </p:grpSp>
      <p:sp>
        <p:nvSpPr>
          <p:cNvPr id="12313" name="Text Box 25"/>
          <p:cNvSpPr txBox="1"/>
          <p:nvPr>
            <p:custDataLst>
              <p:tags r:id="rId10"/>
            </p:custDataLst>
          </p:nvPr>
        </p:nvSpPr>
        <p:spPr>
          <a:xfrm>
            <a:off x="8156575" y="2538413"/>
            <a:ext cx="74168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＞</a:t>
            </a:r>
          </a:p>
        </p:txBody>
      </p:sp>
      <p:sp>
        <p:nvSpPr>
          <p:cNvPr id="12314" name="Text Box 26"/>
          <p:cNvSpPr txBox="1"/>
          <p:nvPr>
            <p:custDataLst>
              <p:tags r:id="rId11"/>
            </p:custDataLst>
          </p:nvPr>
        </p:nvSpPr>
        <p:spPr>
          <a:xfrm>
            <a:off x="7686675" y="3397250"/>
            <a:ext cx="1740535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400" b="1" i="1">
                <a:solidFill>
                  <a:srgbClr val="FF0000"/>
                </a:solidFill>
                <a:latin typeface="Times New Roman" panose="02020603050405020304" charset="0"/>
              </a:rPr>
              <a:t>p</a:t>
            </a:r>
            <a:r>
              <a:rPr lang="en-US" altLang="zh-CN" sz="4400" b="1" i="1" baseline="-25000">
                <a:solidFill>
                  <a:srgbClr val="FF0000"/>
                </a:solidFill>
                <a:latin typeface="Times New Roman" panose="02020603050405020304" charset="0"/>
              </a:rPr>
              <a:t>1       </a:t>
            </a:r>
            <a:r>
              <a:rPr lang="en-US" altLang="zh-CN" sz="4400" b="1" i="1">
                <a:solidFill>
                  <a:srgbClr val="FF0000"/>
                </a:solidFill>
                <a:latin typeface="Times New Roman" panose="02020603050405020304" charset="0"/>
              </a:rPr>
              <a:t>p</a:t>
            </a:r>
            <a:r>
              <a:rPr lang="en-US" altLang="zh-CN" sz="4400" b="1" i="1" baseline="-25000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12315" name="Text Box 27"/>
          <p:cNvSpPr txBox="1"/>
          <p:nvPr>
            <p:custDataLst>
              <p:tags r:id="rId12"/>
            </p:custDataLst>
          </p:nvPr>
        </p:nvSpPr>
        <p:spPr>
          <a:xfrm>
            <a:off x="8142288" y="3511550"/>
            <a:ext cx="74168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</a:rPr>
              <a:t>﹤</a:t>
            </a:r>
          </a:p>
        </p:txBody>
      </p:sp>
      <p:sp>
        <p:nvSpPr>
          <p:cNvPr id="9230" name="Text Box 28"/>
          <p:cNvSpPr txBox="1"/>
          <p:nvPr>
            <p:custDataLst>
              <p:tags r:id="rId13"/>
            </p:custDataLst>
          </p:nvPr>
        </p:nvSpPr>
        <p:spPr>
          <a:xfrm>
            <a:off x="2951163" y="5302250"/>
            <a:ext cx="81692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3333CC"/>
                </a:solidFill>
                <a:latin typeface="Arial" panose="020B0604020202020204" pitchFamily="34" charset="0"/>
              </a:rPr>
              <a:t>气流通过上、下表面所用的时间相同</a:t>
            </a:r>
          </a:p>
        </p:txBody>
      </p:sp>
      <p:grpSp>
        <p:nvGrpSpPr>
          <p:cNvPr id="8" name="组合 7"/>
          <p:cNvGrpSpPr/>
          <p:nvPr>
            <p:custDataLst>
              <p:tags r:id="rId14"/>
            </p:custDataLst>
          </p:nvPr>
        </p:nvGrpSpPr>
        <p:grpSpPr>
          <a:xfrm>
            <a:off x="635" y="140842"/>
            <a:ext cx="12192000" cy="835788"/>
            <a:chOff x="0" y="406"/>
            <a:chExt cx="19200" cy="1316"/>
          </a:xfrm>
        </p:grpSpPr>
        <p:sp>
          <p:nvSpPr>
            <p:cNvPr id="9" name="矩形 8"/>
            <p:cNvSpPr/>
            <p:nvPr>
              <p:custDataLst>
                <p:tags r:id="rId1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494" y="406"/>
              <a:ext cx="4554" cy="1304"/>
              <a:chOff x="487" y="660"/>
              <a:chExt cx="4285" cy="1126"/>
            </a:xfrm>
          </p:grpSpPr>
          <p:sp>
            <p:nvSpPr>
              <p:cNvPr id="12" name="文本框 11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034" y="864"/>
                <a:ext cx="173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升力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9"/>
                </p:custDataLst>
              </p:nvPr>
            </p:nvSpPr>
            <p:spPr>
              <a:xfrm>
                <a:off x="487" y="660"/>
                <a:ext cx="208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36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1.2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/>
      <p:bldP spid="12308" grpId="0"/>
      <p:bldP spid="12309" grpId="0"/>
      <p:bldP spid="12313" grpId="0"/>
      <p:bldP spid="12314" grpId="0"/>
      <p:bldP spid="123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12445" y="171767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①火车站安全距离</a:t>
            </a:r>
          </a:p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　　在火车站站台上，离站台边缘1m左右的地方标有一条安全线，乘客必须站在安全线以外的地方候车，这是为什么?</a:t>
            </a: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563245" y="3029585"/>
            <a:ext cx="4453255" cy="3078344"/>
            <a:chOff x="886454" y="618029"/>
            <a:chExt cx="3597023" cy="2548792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886454" y="618029"/>
              <a:ext cx="3597022" cy="22097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886455" y="2861878"/>
              <a:ext cx="3597022" cy="304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030A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火车站台的安全线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14"/>
              </p:custDataLst>
            </p:nvPr>
          </p:nvCxnSpPr>
          <p:spPr>
            <a:xfrm flipV="1">
              <a:off x="2675467" y="2721466"/>
              <a:ext cx="480906" cy="2384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050020" y="3451860"/>
            <a:ext cx="2917190" cy="2486025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5224780" y="3029585"/>
            <a:ext cx="3698240" cy="2668905"/>
          </a:xfrm>
          <a:prstGeom prst="rect">
            <a:avLst/>
          </a:prstGeom>
          <a:solidFill>
            <a:schemeClr val="accent3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110000"/>
              </a:lnSpc>
            </a:pP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　　当火车或地铁进站时，会带动人和车之间的空气的流速加快，根据流体压强与流速的关系可知，人外侧空气流速慢压强大，而内侧流速快压强小，会产生一个向内侧的压强差，将人推向火车，易出现危险。</a:t>
            </a: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0" y="134620"/>
            <a:ext cx="12192000" cy="1270635"/>
            <a:chOff x="0" y="212"/>
            <a:chExt cx="19200" cy="2001"/>
          </a:xfrm>
        </p:grpSpPr>
        <p:grpSp>
          <p:nvGrpSpPr>
            <p:cNvPr id="6" name="组合 5"/>
            <p:cNvGrpSpPr/>
            <p:nvPr>
              <p:custDataLst>
                <p:tags r:id="rId7"/>
              </p:custDataLst>
            </p:nvPr>
          </p:nvGrpSpPr>
          <p:grpSpPr>
            <a:xfrm>
              <a:off x="0" y="325"/>
              <a:ext cx="19200" cy="1888"/>
              <a:chOff x="0" y="612"/>
              <a:chExt cx="19200" cy="1887"/>
            </a:xfrm>
          </p:grpSpPr>
          <p:sp>
            <p:nvSpPr>
              <p:cNvPr id="13" name="矩形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308" y="612"/>
                <a:ext cx="11157" cy="1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>
                    <a:latin typeface="宋体" panose="02010600030101010101" pitchFamily="2" charset="-122"/>
                    <a:ea typeface="宋体" panose="02010600030101010101" pitchFamily="2" charset="-122"/>
                  </a:rPr>
                  <a:t>伯努利原理的应用</a:t>
                </a:r>
              </a:p>
              <a:p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8"/>
              </p:custDataLst>
            </p:nvPr>
          </p:nvSpPr>
          <p:spPr>
            <a:xfrm>
              <a:off x="523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1.3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430010" y="2075815"/>
            <a:ext cx="4392295" cy="267716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76555" y="1487170"/>
            <a:ext cx="34645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喷雾器的工作原理 </a:t>
            </a:r>
          </a:p>
        </p:txBody>
      </p: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490855" y="2204720"/>
            <a:ext cx="4683760" cy="2548255"/>
            <a:chOff x="773" y="4412"/>
            <a:chExt cx="5404" cy="3294"/>
          </a:xfrm>
        </p:grpSpPr>
        <p:pic>
          <p:nvPicPr>
            <p:cNvPr id="16" name="图片 15" descr="src=http%3A%2F%2Fcbu01.alicdn.com%2Fimg%2Fibank%2F2016%2F857%2F590%2F2940095758_1569334606.jpg&amp;refer=http%3A%2F%2Fcbu01.alicdn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86" y="4412"/>
              <a:ext cx="5263" cy="3246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13"/>
              </p:custDataLst>
            </p:nvPr>
          </p:nvSpPr>
          <p:spPr>
            <a:xfrm>
              <a:off x="773" y="7428"/>
              <a:ext cx="5405" cy="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0" name="矩形 39"/>
          <p:cNvSpPr/>
          <p:nvPr>
            <p:custDataLst>
              <p:tags r:id="rId5"/>
            </p:custDataLst>
          </p:nvPr>
        </p:nvSpPr>
        <p:spPr>
          <a:xfrm>
            <a:off x="501015" y="4895850"/>
            <a:ext cx="11379200" cy="1188085"/>
          </a:xfrm>
          <a:prstGeom prst="rect">
            <a:avLst/>
          </a:prstGeom>
          <a:solidFill>
            <a:schemeClr val="accent3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喷雾器的小孔处比较细，当有气体流出时，空气流速快，压强小，容器里液面上方的空气压强大，液体就沿着细管上升，从管口流出后，受气流的冲击，被喷成雾状。</a:t>
            </a:r>
          </a:p>
        </p:txBody>
      </p: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0" y="134620"/>
            <a:ext cx="12192000" cy="1270635"/>
            <a:chOff x="0" y="212"/>
            <a:chExt cx="19200" cy="2001"/>
          </a:xfrm>
        </p:grpSpPr>
        <p:grpSp>
          <p:nvGrpSpPr>
            <p:cNvPr id="3" name="组合 2"/>
            <p:cNvGrpSpPr/>
            <p:nvPr>
              <p:custDataLst>
                <p:tags r:id="rId7"/>
              </p:custDataLst>
            </p:nvPr>
          </p:nvGrpSpPr>
          <p:grpSpPr>
            <a:xfrm>
              <a:off x="0" y="325"/>
              <a:ext cx="19200" cy="1888"/>
              <a:chOff x="0" y="612"/>
              <a:chExt cx="19200" cy="1887"/>
            </a:xfrm>
          </p:grpSpPr>
          <p:sp>
            <p:nvSpPr>
              <p:cNvPr id="4" name="矩形 3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9" name="文本框 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308" y="612"/>
                <a:ext cx="11157" cy="1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>
                    <a:latin typeface="宋体" panose="02010600030101010101" pitchFamily="2" charset="-122"/>
                    <a:ea typeface="宋体" panose="02010600030101010101" pitchFamily="2" charset="-122"/>
                  </a:rPr>
                  <a:t>伯努利原理的应用</a:t>
                </a:r>
              </a:p>
              <a:p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8"/>
              </p:custDataLst>
            </p:nvPr>
          </p:nvSpPr>
          <p:spPr>
            <a:xfrm>
              <a:off x="523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1.3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2"/>
            </p:custDataLst>
          </p:nvPr>
        </p:nvSpPr>
        <p:spPr>
          <a:xfrm>
            <a:off x="0" y="6633210"/>
            <a:ext cx="12191365" cy="2209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2">
                  <a:lumMod val="21000"/>
                  <a:lumOff val="79000"/>
                  <a:alpha val="1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/>
          <p:cNvSpPr txBox="1"/>
          <p:nvPr>
            <p:custDataLst>
              <p:tags r:id="rId3"/>
            </p:custDataLst>
          </p:nvPr>
        </p:nvSpPr>
        <p:spPr>
          <a:xfrm>
            <a:off x="461645" y="8197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/>
              <a:t> 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76555" y="2207260"/>
            <a:ext cx="71367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sz="2400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③</a:t>
            </a:r>
            <a:r>
              <a:rPr lang="zh-CN" altLang="en-US" sz="2400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航海规则规定：两艘轮船不能近距离并排航行!</a:t>
            </a:r>
          </a:p>
        </p:txBody>
      </p:sp>
      <p:grpSp>
        <p:nvGrpSpPr>
          <p:cNvPr id="19" name="组合 18"/>
          <p:cNvGrpSpPr/>
          <p:nvPr>
            <p:custDataLst>
              <p:tags r:id="rId5"/>
            </p:custDataLst>
          </p:nvPr>
        </p:nvGrpSpPr>
        <p:grpSpPr>
          <a:xfrm>
            <a:off x="461645" y="3566160"/>
            <a:ext cx="5240655" cy="2486660"/>
            <a:chOff x="1086" y="4089"/>
            <a:chExt cx="7310" cy="3468"/>
          </a:xfrm>
        </p:grpSpPr>
        <p:pic>
          <p:nvPicPr>
            <p:cNvPr id="22" name="图片 21" descr="e4abbf55g00s30m7o03w2d000fr007h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086" y="4089"/>
              <a:ext cx="7311" cy="3469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>
              <p:custDataLst>
                <p:tags r:id="rId22"/>
              </p:custDataLst>
            </p:nvPr>
          </p:nvSpPr>
          <p:spPr>
            <a:xfrm>
              <a:off x="3691" y="6929"/>
              <a:ext cx="2447" cy="629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/>
                  <a:sym typeface="+mn-ea"/>
                </a:rPr>
                <a:t>海警制菲佣</a:t>
              </a:r>
            </a:p>
          </p:txBody>
        </p:sp>
      </p:grpSp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083935" y="3429000"/>
            <a:ext cx="1971675" cy="2762250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5922645" y="4545330"/>
            <a:ext cx="2315845" cy="397510"/>
            <a:chOff x="9327" y="7158"/>
            <a:chExt cx="3647" cy="626"/>
          </a:xfrm>
        </p:grpSpPr>
        <p:sp>
          <p:nvSpPr>
            <p:cNvPr id="31" name="右箭头 30"/>
            <p:cNvSpPr/>
            <p:nvPr>
              <p:custDataLst>
                <p:tags r:id="rId15"/>
              </p:custDataLst>
            </p:nvPr>
          </p:nvSpPr>
          <p:spPr>
            <a:xfrm>
              <a:off x="10754" y="7319"/>
              <a:ext cx="896" cy="155"/>
            </a:xfrm>
            <a:prstGeom prst="rightArrow">
              <a:avLst>
                <a:gd name="adj1" fmla="val 50000"/>
                <a:gd name="adj2" fmla="val 109032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右箭头 31"/>
            <p:cNvSpPr/>
            <p:nvPr>
              <p:custDataLst>
                <p:tags r:id="rId16"/>
              </p:custDataLst>
            </p:nvPr>
          </p:nvSpPr>
          <p:spPr>
            <a:xfrm>
              <a:off x="10754" y="7540"/>
              <a:ext cx="896" cy="155"/>
            </a:xfrm>
            <a:prstGeom prst="rightArrow">
              <a:avLst>
                <a:gd name="adj1" fmla="val 50000"/>
                <a:gd name="adj2" fmla="val 109032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右箭头 32"/>
            <p:cNvSpPr/>
            <p:nvPr>
              <p:custDataLst>
                <p:tags r:id="rId17"/>
              </p:custDataLst>
            </p:nvPr>
          </p:nvSpPr>
          <p:spPr>
            <a:xfrm rot="20280000">
              <a:off x="12078" y="7158"/>
              <a:ext cx="896" cy="155"/>
            </a:xfrm>
            <a:prstGeom prst="rightArrow">
              <a:avLst>
                <a:gd name="adj1" fmla="val 50000"/>
                <a:gd name="adj2" fmla="val 109032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右箭头 33"/>
            <p:cNvSpPr/>
            <p:nvPr>
              <p:custDataLst>
                <p:tags r:id="rId18"/>
              </p:custDataLst>
            </p:nvPr>
          </p:nvSpPr>
          <p:spPr>
            <a:xfrm rot="900000">
              <a:off x="12078" y="7630"/>
              <a:ext cx="896" cy="155"/>
            </a:xfrm>
            <a:prstGeom prst="rightArrow">
              <a:avLst>
                <a:gd name="adj1" fmla="val 50000"/>
                <a:gd name="adj2" fmla="val 109032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右箭头 34"/>
            <p:cNvSpPr/>
            <p:nvPr>
              <p:custDataLst>
                <p:tags r:id="rId19"/>
              </p:custDataLst>
            </p:nvPr>
          </p:nvSpPr>
          <p:spPr>
            <a:xfrm rot="1620000">
              <a:off x="9327" y="7158"/>
              <a:ext cx="896" cy="155"/>
            </a:xfrm>
            <a:prstGeom prst="rightArrow">
              <a:avLst>
                <a:gd name="adj1" fmla="val 50000"/>
                <a:gd name="adj2" fmla="val 109032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右箭头 35"/>
            <p:cNvSpPr/>
            <p:nvPr>
              <p:custDataLst>
                <p:tags r:id="rId20"/>
              </p:custDataLst>
            </p:nvPr>
          </p:nvSpPr>
          <p:spPr>
            <a:xfrm rot="20820000">
              <a:off x="9327" y="7630"/>
              <a:ext cx="896" cy="155"/>
            </a:xfrm>
            <a:prstGeom prst="rightArrow">
              <a:avLst>
                <a:gd name="adj1" fmla="val 50000"/>
                <a:gd name="adj2" fmla="val 109032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8477250" y="3931920"/>
            <a:ext cx="3228975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i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zh-CN" altLang="en-US" sz="2400" baseline="-25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内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&gt;</a:t>
            </a:r>
            <a:r>
              <a:rPr lang="en-US" altLang="zh-CN" sz="2400" i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zh-CN" altLang="en-US" sz="2400" baseline="-25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外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2400" i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2400" baseline="-25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内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&lt;</a:t>
            </a:r>
            <a:r>
              <a:rPr lang="en-US" altLang="zh-CN" sz="2400" i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2400" baseline="-25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外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当受力面积相同时，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由</a:t>
            </a:r>
            <a:r>
              <a:rPr lang="zh-CN" altLang="en-US" sz="2400" i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  <a:r>
              <a:rPr lang="zh-CN" altLang="en-US" sz="2400" i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pS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可知，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i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zh-CN" altLang="en-US" sz="2400" baseline="-25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内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&lt;</a:t>
            </a:r>
            <a:r>
              <a:rPr lang="zh-CN" altLang="en-US" sz="2400" i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zh-CN" altLang="en-US" sz="2400" baseline="-250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外</a:t>
            </a:r>
          </a:p>
        </p:txBody>
      </p:sp>
      <p:grpSp>
        <p:nvGrpSpPr>
          <p:cNvPr id="3" name="组合 2"/>
          <p:cNvGrpSpPr/>
          <p:nvPr>
            <p:custDataLst>
              <p:tags r:id="rId9"/>
            </p:custDataLst>
          </p:nvPr>
        </p:nvGrpSpPr>
        <p:grpSpPr>
          <a:xfrm>
            <a:off x="0" y="134620"/>
            <a:ext cx="12192000" cy="1270635"/>
            <a:chOff x="0" y="212"/>
            <a:chExt cx="19200" cy="2001"/>
          </a:xfrm>
        </p:grpSpPr>
        <p:grpSp>
          <p:nvGrpSpPr>
            <p:cNvPr id="6" name="组合 5"/>
            <p:cNvGrpSpPr/>
            <p:nvPr>
              <p:custDataLst>
                <p:tags r:id="rId10"/>
              </p:custDataLst>
            </p:nvPr>
          </p:nvGrpSpPr>
          <p:grpSpPr>
            <a:xfrm>
              <a:off x="0" y="325"/>
              <a:ext cx="19200" cy="1888"/>
              <a:chOff x="0" y="612"/>
              <a:chExt cx="19200" cy="1887"/>
            </a:xfrm>
          </p:grpSpPr>
          <p:sp>
            <p:nvSpPr>
              <p:cNvPr id="4" name="矩形 3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13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3308" y="612"/>
                <a:ext cx="11157" cy="1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>
                    <a:latin typeface="宋体" panose="02010600030101010101" pitchFamily="2" charset="-122"/>
                    <a:ea typeface="宋体" panose="02010600030101010101" pitchFamily="2" charset="-122"/>
                  </a:rPr>
                  <a:t>伯努利原理的应用</a:t>
                </a:r>
              </a:p>
              <a:p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5" name="椭圆 14"/>
            <p:cNvSpPr/>
            <p:nvPr>
              <p:custDataLst>
                <p:tags r:id="rId11"/>
              </p:custDataLst>
            </p:nvPr>
          </p:nvSpPr>
          <p:spPr>
            <a:xfrm>
              <a:off x="523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1.3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65438" y="1052513"/>
            <a:ext cx="5840412" cy="2073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38438" y="3259138"/>
            <a:ext cx="7097712" cy="3151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2" name="Rectangle 4"/>
          <p:cNvSpPr/>
          <p:nvPr>
            <p:custDataLst>
              <p:tags r:id="rId3"/>
            </p:custDataLst>
          </p:nvPr>
        </p:nvSpPr>
        <p:spPr>
          <a:xfrm>
            <a:off x="2208213" y="1052513"/>
            <a:ext cx="911225" cy="44132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hangingPunct="0">
              <a:spcBef>
                <a:spcPct val="50000"/>
              </a:spcBef>
            </a:pPr>
            <a:r>
              <a:rPr lang="en-GB" altLang="en-US" sz="2800" b="1">
                <a:latin typeface="Times New Roman" panose="02020603050405020304" charset="0"/>
                <a:ea typeface="华文行楷" panose="02010800040101010101" pitchFamily="2" charset="-122"/>
              </a:rPr>
              <a:t>1、</a:t>
            </a:r>
            <a:endParaRPr lang="en-GB" altLang="en-US" sz="2800">
              <a:latin typeface="Times New Roman" panose="02020603050405020304" charset="0"/>
              <a:ea typeface="华文行楷" panose="02010800040101010101" pitchFamily="2" charset="-122"/>
            </a:endParaRPr>
          </a:p>
        </p:txBody>
      </p:sp>
      <p:sp>
        <p:nvSpPr>
          <p:cNvPr id="17413" name="Rectangle 5"/>
          <p:cNvSpPr/>
          <p:nvPr>
            <p:custDataLst>
              <p:tags r:id="rId4"/>
            </p:custDataLst>
          </p:nvPr>
        </p:nvSpPr>
        <p:spPr>
          <a:xfrm>
            <a:off x="2208213" y="3259138"/>
            <a:ext cx="847725" cy="442912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hangingPunct="0">
              <a:spcBef>
                <a:spcPct val="50000"/>
              </a:spcBef>
            </a:pPr>
            <a:r>
              <a:rPr lang="en-GB" altLang="en-US" sz="2800" b="1">
                <a:latin typeface="Times New Roman" panose="02020603050405020304" charset="0"/>
                <a:ea typeface="华文行楷" panose="02010800040101010101" pitchFamily="2" charset="-122"/>
              </a:rPr>
              <a:t>2、</a:t>
            </a:r>
            <a:endParaRPr lang="en-GB" altLang="en-US" sz="2800">
              <a:latin typeface="Times New Roman" panose="02020603050405020304" charset="0"/>
              <a:ea typeface="华文行楷" panose="02010800040101010101" pitchFamily="2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8001000" y="1447800"/>
            <a:ext cx="9144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zh-CN" altLang="en-US" sz="4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9067800" y="3124200"/>
            <a:ext cx="9144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zh-CN" altLang="en-US" sz="4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10515" y="1142365"/>
            <a:ext cx="11665585" cy="2656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 </a:t>
            </a:r>
            <a:r>
              <a:rPr lang="zh-CN" altLang="en-US" sz="36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定义：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一切浸入流体中的物体，都受到流体对它向上的力，叫作</a:t>
            </a:r>
            <a:r>
              <a:rPr lang="zh-CN" altLang="en-US" sz="3600" b="1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浮力</a:t>
            </a:r>
            <a:r>
              <a:rPr lang="zh-CN" altLang="en-US" sz="36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。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3600" b="1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728085" y="9222740"/>
            <a:ext cx="40640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  <a:latin typeface="华文宋体" panose="02010600040101010101" charset="-122"/>
                <a:ea typeface="华文宋体" panose="02010600040101010101" charset="-122"/>
              </a:rPr>
              <a:t>小猪快跑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35" y="426847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2 </a:t>
            </a:r>
            <a:r>
              <a:rPr lang="zh-CN" altLang="en-US" sz="4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方向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132330" y="4391660"/>
            <a:ext cx="32194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zh-CN" altLang="en-US" sz="4000" b="1">
                <a:solidFill>
                  <a:srgbClr val="FF33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竖直向上</a:t>
            </a:r>
          </a:p>
        </p:txBody>
      </p:sp>
      <p:sp>
        <p:nvSpPr>
          <p:cNvPr id="60" name="AutoShape 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4274403" flipH="1">
            <a:off x="5118100" y="3282315"/>
            <a:ext cx="2101215" cy="850900"/>
          </a:xfrm>
          <a:prstGeom prst="wedgeEllipseCallout">
            <a:avLst>
              <a:gd name="adj1" fmla="val -27443"/>
              <a:gd name="adj2" fmla="val 160724"/>
            </a:avLst>
          </a:prstGeom>
          <a:solidFill>
            <a:srgbClr val="00FFFF">
              <a:alpha val="66000"/>
            </a:srgb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sz="3200" b="1">
              <a:solidFill>
                <a:srgbClr val="FF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64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741222">
            <a:off x="5168900" y="3511550"/>
            <a:ext cx="1999615" cy="39179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</a:rPr>
              <a:t>施力物体</a:t>
            </a:r>
          </a:p>
        </p:txBody>
      </p:sp>
      <p:sp>
        <p:nvSpPr>
          <p:cNvPr id="66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623050" y="2420620"/>
            <a:ext cx="1169670" cy="393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>
            <a:noAutofit/>
          </a:bodyPr>
          <a:lstStyle/>
          <a:p>
            <a:endParaRPr lang="zh-CN" altLang="en-US"/>
          </a:p>
        </p:txBody>
      </p:sp>
      <p:sp>
        <p:nvSpPr>
          <p:cNvPr id="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931670" y="2420620"/>
            <a:ext cx="2866390" cy="393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>
            <a:noAutofit/>
          </a:bodyPr>
          <a:lstStyle/>
          <a:p>
            <a:endParaRPr lang="zh-CN" altLang="en-US"/>
          </a:p>
        </p:txBody>
      </p:sp>
      <p:sp>
        <p:nvSpPr>
          <p:cNvPr id="68" name="AutoShape 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271277">
            <a:off x="4178921" y="688921"/>
            <a:ext cx="2130081" cy="950494"/>
          </a:xfrm>
          <a:prstGeom prst="wedgeEllipseCallout">
            <a:avLst>
              <a:gd name="adj1" fmla="val -33709"/>
              <a:gd name="adj2" fmla="val 170870"/>
            </a:avLst>
          </a:prstGeom>
          <a:solidFill>
            <a:srgbClr val="00FFFF">
              <a:alpha val="66000"/>
            </a:srgb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sz="3600" b="1">
              <a:solidFill>
                <a:srgbClr val="FF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 rot="1920000">
            <a:off x="4251960" y="1019175"/>
            <a:ext cx="2202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</a:rPr>
              <a:t>受力物体</a:t>
            </a:r>
          </a:p>
        </p:txBody>
      </p:sp>
      <p:sp>
        <p:nvSpPr>
          <p:cNvPr id="9" name="AutoShape 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1131276">
            <a:off x="8680436" y="688921"/>
            <a:ext cx="2130081" cy="950494"/>
          </a:xfrm>
          <a:prstGeom prst="wedgeEllipseCallout">
            <a:avLst>
              <a:gd name="adj1" fmla="val -17781"/>
              <a:gd name="adj2" fmla="val 94627"/>
            </a:avLst>
          </a:prstGeom>
          <a:solidFill>
            <a:srgbClr val="00FFFF">
              <a:alpha val="66000"/>
            </a:srgb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sz="3600" b="1">
              <a:solidFill>
                <a:srgbClr val="FF0000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69" name="TextBox 12"/>
          <p:cNvSpPr txBox="1"/>
          <p:nvPr>
            <p:custDataLst>
              <p:tags r:id="rId13"/>
            </p:custDataLst>
          </p:nvPr>
        </p:nvSpPr>
        <p:spPr>
          <a:xfrm rot="1726394">
            <a:off x="9173684" y="840404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</a:rPr>
              <a:t>方向</a:t>
            </a:r>
          </a:p>
        </p:txBody>
      </p:sp>
      <p:sp>
        <p:nvSpPr>
          <p:cNvPr id="10" name="Line 11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8395970" y="2420620"/>
            <a:ext cx="1169670" cy="393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>
            <a:noAutofit/>
          </a:bodyPr>
          <a:lstStyle/>
          <a:p>
            <a:endParaRPr lang="zh-CN" altLang="en-US"/>
          </a:p>
        </p:txBody>
      </p:sp>
      <p:grpSp>
        <p:nvGrpSpPr>
          <p:cNvPr id="12" name="组合 11"/>
          <p:cNvGrpSpPr/>
          <p:nvPr>
            <p:custDataLst>
              <p:tags r:id="rId15"/>
            </p:custDataLst>
          </p:nvPr>
        </p:nvGrpSpPr>
        <p:grpSpPr>
          <a:xfrm>
            <a:off x="7241540" y="3244850"/>
            <a:ext cx="4250055" cy="3318510"/>
            <a:chOff x="-6465" y="11938"/>
            <a:chExt cx="32528" cy="14270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6"/>
            <a:srcRect l="13493" t="4902" r="16516"/>
            <a:stretch>
              <a:fillRect/>
            </a:stretch>
          </p:blipFill>
          <p:spPr>
            <a:xfrm>
              <a:off x="-6465" y="11938"/>
              <a:ext cx="16066" cy="1427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7"/>
            <a:srcRect l="20942" t="2181" r="10403" b="6413"/>
            <a:stretch>
              <a:fillRect/>
            </a:stretch>
          </p:blipFill>
          <p:spPr>
            <a:xfrm>
              <a:off x="9601" y="11997"/>
              <a:ext cx="16462" cy="1404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>
            <p:custDataLst>
              <p:tags r:id="rId16"/>
            </p:custDataLst>
          </p:nvPr>
        </p:nvGrpSpPr>
        <p:grpSpPr>
          <a:xfrm>
            <a:off x="0" y="134620"/>
            <a:ext cx="12192000" cy="1270635"/>
            <a:chOff x="0" y="212"/>
            <a:chExt cx="19200" cy="2001"/>
          </a:xfrm>
        </p:grpSpPr>
        <p:grpSp>
          <p:nvGrpSpPr>
            <p:cNvPr id="14" name="组合 13"/>
            <p:cNvGrpSpPr/>
            <p:nvPr>
              <p:custDataLst>
                <p:tags r:id="rId18"/>
              </p:custDataLst>
            </p:nvPr>
          </p:nvGrpSpPr>
          <p:grpSpPr>
            <a:xfrm>
              <a:off x="0" y="325"/>
              <a:ext cx="19200" cy="1888"/>
              <a:chOff x="0" y="612"/>
              <a:chExt cx="19200" cy="1887"/>
            </a:xfrm>
          </p:grpSpPr>
          <p:sp>
            <p:nvSpPr>
              <p:cNvPr id="15" name="矩形 14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612"/>
                <a:ext cx="19199" cy="107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21000"/>
                      <a:lumOff val="79000"/>
                      <a:alpha val="1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21"/>
                </p:custDataLst>
              </p:nvPr>
            </p:nvSpPr>
            <p:spPr>
              <a:xfrm>
                <a:off x="2040" y="1602"/>
                <a:ext cx="17160" cy="12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4000">
                    <a:srgbClr val="465398"/>
                  </a:gs>
                  <a:gs pos="100000">
                    <a:srgbClr val="00206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308" y="612"/>
                <a:ext cx="11157" cy="1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>
                    <a:latin typeface="宋体" panose="02010600030101010101" pitchFamily="2" charset="-122"/>
                    <a:ea typeface="宋体" panose="02010600030101010101" pitchFamily="2" charset="-122"/>
                  </a:rPr>
                  <a:t>认识浮力</a:t>
                </a:r>
              </a:p>
              <a:p>
                <a:endParaRPr lang="zh-CN" altLang="en-US" sz="36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6" name="椭圆 15"/>
            <p:cNvSpPr/>
            <p:nvPr>
              <p:custDataLst>
                <p:tags r:id="rId19"/>
              </p:custDataLst>
            </p:nvPr>
          </p:nvSpPr>
          <p:spPr>
            <a:xfrm>
              <a:off x="523" y="212"/>
              <a:ext cx="2215" cy="130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2.1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8"/>
          <a:stretch>
            <a:fillRect/>
          </a:stretch>
        </p:blipFill>
        <p:spPr>
          <a:xfrm flipH="1">
            <a:off x="12052300" y="120650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60" grpId="0" animBg="1"/>
      <p:bldP spid="64" grpId="0" animBg="1"/>
      <p:bldP spid="66" grpId="0" animBg="1"/>
      <p:bldP spid="5" grpId="0" animBg="1"/>
      <p:bldP spid="68" grpId="0" animBg="1"/>
      <p:bldP spid="8" grpId="0"/>
      <p:bldP spid="9" grpId="0" animBg="1"/>
      <p:bldP spid="6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2"/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9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9"/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0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0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4"/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9"/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0"/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1"/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2"/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3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5"/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6"/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9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8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5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9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2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9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7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7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1679</Words>
  <Application>Microsoft Office PowerPoint</Application>
  <PresentationFormat>宽屏</PresentationFormat>
  <Paragraphs>233</Paragraphs>
  <Slides>29</Slides>
  <Notes>3</Notes>
  <HiddenSlides>0</HiddenSlides>
  <MMClips>1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DotumChe</vt:lpstr>
      <vt:lpstr>Euclid Symbol</vt:lpstr>
      <vt:lpstr>仿宋</vt:lpstr>
      <vt:lpstr>汉仪中黑简</vt:lpstr>
      <vt:lpstr>黑体</vt:lpstr>
      <vt:lpstr>华文仿宋</vt:lpstr>
      <vt:lpstr>华文宋体</vt:lpstr>
      <vt:lpstr>华文细黑</vt:lpstr>
      <vt:lpstr>华文行楷</vt:lpstr>
      <vt:lpstr>楷体</vt:lpstr>
      <vt:lpstr>隶书</vt:lpstr>
      <vt:lpstr>宋体</vt:lpstr>
      <vt:lpstr>微软雅黑</vt:lpstr>
      <vt:lpstr>Arial</vt:lpstr>
      <vt:lpstr>Calibri</vt:lpstr>
      <vt:lpstr>Times New Roman</vt:lpstr>
      <vt:lpstr>Viner Hand ITC</vt:lpstr>
      <vt:lpstr>Wingdings</vt:lpstr>
      <vt:lpstr>WPS</vt:lpstr>
      <vt:lpstr>Office 主题​​</vt:lpstr>
      <vt:lpstr>Equation.3</vt:lpstr>
      <vt:lpstr>PowerPoint 演示文稿</vt:lpstr>
      <vt:lpstr>一、基础知识复习</vt:lpstr>
      <vt:lpstr>PowerPoint 演示文稿</vt:lpstr>
      <vt:lpstr>        鸟翼的升力是如何产生的？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只要物体存在上下表面的压力差，液体中的物体就会受到浮力。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二、浮力的计算方法</vt:lpstr>
      <vt:lpstr>PowerPoint 演示文稿</vt:lpstr>
      <vt:lpstr>PowerPoint 演示文稿</vt:lpstr>
      <vt:lpstr>PowerPoint 演示文稿</vt:lpstr>
      <vt:lpstr>PowerPoint 演示文稿</vt:lpstr>
      <vt:lpstr>三、沉浮与阿基米德原理的联合应用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2025-05-12T08:55:53Z</cp:lastPrinted>
  <dcterms:created xsi:type="dcterms:W3CDTF">2025-05-12T08:55:53Z</dcterms:created>
  <dcterms:modified xsi:type="dcterms:W3CDTF">2026-03-13T02:02:54Z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