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3" r:id="rId2"/>
    <p:sldMasterId id="2147483685" r:id="rId3"/>
    <p:sldMasterId id="2147483697" r:id="rId4"/>
    <p:sldMasterId id="2147483746" r:id="rId5"/>
  </p:sldMasterIdLst>
  <p:notesMasterIdLst>
    <p:notesMasterId r:id="rId49"/>
  </p:notesMasterIdLst>
  <p:sldIdLst>
    <p:sldId id="359" r:id="rId6"/>
    <p:sldId id="320" r:id="rId7"/>
    <p:sldId id="420" r:id="rId8"/>
    <p:sldId id="358" r:id="rId9"/>
    <p:sldId id="323" r:id="rId10"/>
    <p:sldId id="421" r:id="rId11"/>
    <p:sldId id="333" r:id="rId12"/>
    <p:sldId id="324" r:id="rId13"/>
    <p:sldId id="412" r:id="rId14"/>
    <p:sldId id="424" r:id="rId15"/>
    <p:sldId id="422" r:id="rId16"/>
    <p:sldId id="423" r:id="rId17"/>
    <p:sldId id="327" r:id="rId18"/>
    <p:sldId id="329" r:id="rId19"/>
    <p:sldId id="334" r:id="rId20"/>
    <p:sldId id="337" r:id="rId21"/>
    <p:sldId id="336" r:id="rId22"/>
    <p:sldId id="338" r:id="rId23"/>
    <p:sldId id="339" r:id="rId24"/>
    <p:sldId id="328" r:id="rId25"/>
    <p:sldId id="428" r:id="rId26"/>
    <p:sldId id="429" r:id="rId27"/>
    <p:sldId id="364" r:id="rId28"/>
    <p:sldId id="413" r:id="rId29"/>
    <p:sldId id="414" r:id="rId30"/>
    <p:sldId id="325" r:id="rId31"/>
    <p:sldId id="340" r:id="rId32"/>
    <p:sldId id="341" r:id="rId33"/>
    <p:sldId id="344" r:id="rId34"/>
    <p:sldId id="347" r:id="rId35"/>
    <p:sldId id="350" r:id="rId36"/>
    <p:sldId id="352" r:id="rId37"/>
    <p:sldId id="354" r:id="rId38"/>
    <p:sldId id="355" r:id="rId39"/>
    <p:sldId id="357" r:id="rId40"/>
    <p:sldId id="425" r:id="rId41"/>
    <p:sldId id="426" r:id="rId42"/>
    <p:sldId id="427" r:id="rId43"/>
    <p:sldId id="362" r:id="rId44"/>
    <p:sldId id="365" r:id="rId45"/>
    <p:sldId id="366" r:id="rId46"/>
    <p:sldId id="415" r:id="rId47"/>
    <p:sldId id="361" r:id="rId48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33"/>
    <a:srgbClr val="CC00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-684" y="-90"/>
      </p:cViewPr>
      <p:guideLst>
        <p:guide orient="horz" pos="1661"/>
        <p:guide pos="28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F85A23-A137-4D92-AF9C-6A5B636ACB3D}" type="datetimeFigureOut">
              <a:rPr lang="zh-CN" altLang="en-US" smtClean="0"/>
              <a:pPr/>
              <a:t>2019/5/14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DB2CA2-5481-4DFA-92CF-9305B498842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73584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6803" name="备注占位符 2"/>
          <p:cNvSpPr>
            <a:spLocks noGrp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zh-CN" altLang="en-US" smtClean="0"/>
              <a:t>请在此片插入一个</a:t>
            </a:r>
            <a:r>
              <a:rPr lang="en-US" altLang="zh-CN" smtClean="0"/>
              <a:t>flash</a:t>
            </a:r>
            <a:r>
              <a:rPr lang="zh-CN" altLang="en-US" smtClean="0"/>
              <a:t>动画。</a:t>
            </a:r>
          </a:p>
        </p:txBody>
      </p:sp>
      <p:sp>
        <p:nvSpPr>
          <p:cNvPr id="76804" name="灯片编号占位符 3"/>
          <p:cNvSpPr txBox="1">
            <a:spLocks noGrp="1" noChangeArrowheads="1"/>
          </p:cNvSpPr>
          <p:nvPr/>
        </p:nvSpPr>
        <p:spPr bwMode="auto">
          <a:xfrm>
            <a:off x="3883025" y="8683625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F664454F-CC84-45A1-AF74-D456B29D07B1}" type="slidenum">
              <a:rPr lang="zh-CN" altLang="en-US" sz="1200" b="0">
                <a:solidFill>
                  <a:schemeClr val="tx1"/>
                </a:solidFill>
                <a:ea typeface="宋体" panose="02010600030101010101" pitchFamily="2" charset="-122"/>
              </a:rPr>
              <a:pPr algn="r"/>
              <a:t>30</a:t>
            </a:fld>
            <a:endParaRPr lang="en-US" altLang="zh-CN" sz="1200" b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22030" y="1028700"/>
            <a:ext cx="8229600" cy="13716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30DA8C-7322-4425-A8FB-E68A76CC4E3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371600" y="2498774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1E46-F734-476E-A8DB-30227D5CAC2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0CE12C-EE45-4F0D-A4E3-CE7C352B2CB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879869"/>
            <a:ext cx="7772400" cy="1102519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87716" y="1982387"/>
            <a:ext cx="6670366" cy="131445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30DA8C-7322-4425-A8FB-E68A76CC4E3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C2EFC8-8029-4A6C-9729-E6A42A37D5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800" y="2193136"/>
            <a:ext cx="7772400" cy="1021556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85800" y="1071562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A01379-9215-4547-91E0-0875F4B5BB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5A2F9-5669-427A-846B-C8D549D5306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FAB79-71A6-4914-83F1-998C6BD2C58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8E5E6-5120-4285-9433-08AACCE8325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9F1F6-5540-4273-8E2F-2EB27CFCB27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0382" y="803660"/>
            <a:ext cx="5111750" cy="37873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5679086" y="803660"/>
            <a:ext cx="3008313" cy="257176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EF163-81C0-4BF1-BAFA-A546DB5B1297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6" y="214296"/>
            <a:ext cx="8230993" cy="522470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C2EFC8-8029-4A6C-9729-E6A42A37D5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001024" y="482189"/>
            <a:ext cx="785818" cy="3429024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42922" y="406006"/>
            <a:ext cx="6415094" cy="4094571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 smtClean="0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072330" y="750082"/>
            <a:ext cx="914368" cy="316113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F33F8-C504-4391-B038-D860F4BB4D8A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1E46-F734-476E-A8DB-30227D5CAC2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143768" y="205980"/>
            <a:ext cx="1543032" cy="4388644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615130" cy="4388644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0CE12C-EE45-4F0D-A4E3-CE7C352B2CB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圆角矩形 12"/>
          <p:cNvSpPr/>
          <p:nvPr/>
        </p:nvSpPr>
        <p:spPr>
          <a:xfrm>
            <a:off x="65313" y="52318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295400" y="2400300"/>
            <a:ext cx="6400800" cy="120015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930DA8C-7322-4425-A8FB-E68A76CC4E3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7" name="矩形 6"/>
          <p:cNvSpPr/>
          <p:nvPr/>
        </p:nvSpPr>
        <p:spPr>
          <a:xfrm>
            <a:off x="62932" y="1086978"/>
            <a:ext cx="9021537" cy="114551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62932" y="1047541"/>
            <a:ext cx="9021537" cy="90435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62932" y="2232488"/>
            <a:ext cx="9021537" cy="82899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457200" y="1129449"/>
            <a:ext cx="8229600" cy="1102519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C2EFC8-8029-4A6C-9729-E6A42A37D5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7772400" cy="3429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圆角矩形 9"/>
          <p:cNvSpPr/>
          <p:nvPr/>
        </p:nvSpPr>
        <p:spPr>
          <a:xfrm>
            <a:off x="65313" y="52318"/>
            <a:ext cx="9013372" cy="501915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714376"/>
            <a:ext cx="7772400" cy="1021556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910954"/>
            <a:ext cx="7772400" cy="1003697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800100" y="4629150"/>
            <a:ext cx="4000500" cy="342900"/>
          </a:xfrm>
        </p:spPr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矩形 6"/>
          <p:cNvSpPr/>
          <p:nvPr/>
        </p:nvSpPr>
        <p:spPr>
          <a:xfrm flipV="1">
            <a:off x="69413" y="1782623"/>
            <a:ext cx="9013515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9148" y="1756108"/>
            <a:ext cx="9013781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8308" y="1851660"/>
            <a:ext cx="9014621" cy="3429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pPr>
              <a:defRPr/>
            </a:pPr>
            <a:fld id="{1FA01379-9215-4547-91E0-0875F4B5BB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5A2F9-5669-427A-846B-C8D549D5306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91440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933950" y="1085850"/>
            <a:ext cx="3749040" cy="342900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953000" y="1085850"/>
            <a:ext cx="3733800" cy="5715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FAB79-71A6-4914-83F1-998C6BD2C58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11" name="内容占位符 10"/>
          <p:cNvSpPr>
            <a:spLocks noGrp="1"/>
          </p:cNvSpPr>
          <p:nvPr>
            <p:ph sz="half" idx="2"/>
          </p:nvPr>
        </p:nvSpPr>
        <p:spPr>
          <a:xfrm>
            <a:off x="9144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4"/>
          </p:nvPr>
        </p:nvSpPr>
        <p:spPr>
          <a:xfrm>
            <a:off x="4953000" y="1685925"/>
            <a:ext cx="3733800" cy="291465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8E5E6-5120-4285-9433-08AACCE8325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9F1F6-5540-4273-8E2F-2EB27CFCB27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57200"/>
            <a:ext cx="7086600" cy="13716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00200" y="1880840"/>
            <a:ext cx="7086600" cy="1132284"/>
          </a:xfrm>
        </p:spPr>
        <p:txBody>
          <a:bodyPr anchor="t"/>
          <a:lstStyle>
            <a:lvl1pPr marL="73025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7924800" y="4812507"/>
            <a:ext cx="762000" cy="273844"/>
          </a:xfrm>
        </p:spPr>
        <p:txBody>
          <a:bodyPr/>
          <a:lstStyle/>
          <a:p>
            <a:pPr>
              <a:defRPr/>
            </a:pPr>
            <a:fld id="{1FA01379-9215-4547-91E0-0875F4B5BB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圆角矩形 8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04788"/>
            <a:ext cx="7772400" cy="85725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914400" y="1200150"/>
            <a:ext cx="1905000" cy="337185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EF163-81C0-4BF1-BAFA-A546DB5B1297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11" name="内容占位符 10"/>
          <p:cNvSpPr>
            <a:spLocks noGrp="1"/>
          </p:cNvSpPr>
          <p:nvPr>
            <p:ph sz="quarter" idx="1"/>
          </p:nvPr>
        </p:nvSpPr>
        <p:spPr>
          <a:xfrm>
            <a:off x="2971800" y="1200150"/>
            <a:ext cx="5715000" cy="3371850"/>
          </a:xfrm>
        </p:spPr>
        <p:txBody>
          <a:bodyPr vert="horz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3675413"/>
            <a:ext cx="7315200" cy="391716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14400" y="4084369"/>
            <a:ext cx="7315200" cy="51435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914400" y="4629150"/>
            <a:ext cx="3886200" cy="342900"/>
          </a:xfrm>
        </p:spPr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146304" y="4656582"/>
            <a:ext cx="457200" cy="342900"/>
          </a:xfrm>
        </p:spPr>
        <p:txBody>
          <a:bodyPr/>
          <a:lstStyle/>
          <a:p>
            <a:pPr>
              <a:defRPr/>
            </a:pPr>
            <a:fld id="{203F33F8-C504-4391-B038-D860F4BB4D8A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11" name="矩形 10"/>
          <p:cNvSpPr/>
          <p:nvPr/>
        </p:nvSpPr>
        <p:spPr>
          <a:xfrm flipV="1">
            <a:off x="68307" y="3512666"/>
            <a:ext cx="9006840" cy="6858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>
          <a:xfrm>
            <a:off x="68510" y="3487857"/>
            <a:ext cx="9006639" cy="3428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矩形 12"/>
          <p:cNvSpPr/>
          <p:nvPr/>
        </p:nvSpPr>
        <p:spPr>
          <a:xfrm>
            <a:off x="68511" y="3579920"/>
            <a:ext cx="9006637" cy="3660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8309" y="50007"/>
            <a:ext cx="9001873" cy="3436144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1E46-F734-476E-A8DB-30227D5CAC2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11680" cy="4388644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205980"/>
            <a:ext cx="5562600" cy="4388644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0CE12C-EE45-4F0D-A4E3-CE7C352B2CB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1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30DA8C-7322-4425-A8FB-E68A76CC4E3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C2EFC8-8029-4A6C-9729-E6A42A37D5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41" y="3152695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2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7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7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A01379-9215-4547-91E0-0875F4B5BB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5A2F9-5669-427A-846B-C8D549D5306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5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FAB79-71A6-4914-83F1-998C6BD2C58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8E5E6-5120-4285-9433-08AACCE8325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5A2F9-5669-427A-846B-C8D549D5306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4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9F1F6-5540-4273-8E2F-2EB27CFCB27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EF163-81C0-4BF1-BAFA-A546DB5B1297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1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8" y="254001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6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F33F8-C504-4391-B038-D860F4BB4D8A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1E46-F734-476E-A8DB-30227D5CAC2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0CE12C-EE45-4F0D-A4E3-CE7C352B2CB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1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F831D-070C-4AFF-B0B9-5FAABC6A7873}" type="slidenum">
              <a:rPr lang="zh-CN" altLang="zh-CN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30DA8C-7322-4425-A8FB-E68A76CC4E3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16663995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C2EFC8-8029-4A6C-9729-E6A42A37D5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8617477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A01379-9215-4547-91E0-0875F4B5BBA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363825913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75A2F9-5669-427A-846B-C8D549D5306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2470284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6"/>
            <a:ext cx="4040188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5028" y="1151336"/>
            <a:ext cx="4041775" cy="563165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2"/>
          </p:nvPr>
        </p:nvSpPr>
        <p:spPr>
          <a:xfrm>
            <a:off x="457200" y="1771651"/>
            <a:ext cx="4040188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1771651"/>
            <a:ext cx="4041775" cy="282297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FAB79-71A6-4914-83F1-998C6BD2C58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30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30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6FAB79-71A6-4914-83F1-998C6BD2C583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4220395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8E5E6-5120-4285-9433-08AACCE8325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11801866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9F1F6-5540-4273-8E2F-2EB27CFCB27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128341206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9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EF163-81C0-4BF1-BAFA-A546DB5B1297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4319584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F33F8-C504-4391-B038-D860F4BB4D8A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26210546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E01E46-F734-476E-A8DB-30227D5CAC29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668924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0CE12C-EE45-4F0D-A4E3-CE7C352B2CB6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2076584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8E5E6-5120-4285-9433-08AACCE83258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29F1F6-5540-4273-8E2F-2EB27CFCB274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457202" y="1143001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AEF163-81C0-4BF1-BAFA-A546DB5B1297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5486400" cy="391716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828800" y="1373981"/>
            <a:ext cx="5486400" cy="29718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zh-CN" alt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单击图标添加图片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828800" y="875090"/>
            <a:ext cx="5486400" cy="397764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3F33F8-C504-4391-B038-D860F4BB4D8A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53187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457200" y="4812507"/>
            <a:ext cx="2133600" cy="273844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7924800" y="4812507"/>
            <a:ext cx="762000" cy="273844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7498EFDC-248B-4F43-8D82-BD36C9BE7E42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210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4110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 panose="05000000000000000000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185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59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665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255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55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3" cstate="print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12" y="3686359"/>
            <a:ext cx="2476191" cy="14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1"/>
            <a:ext cx="9144000" cy="5357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30714"/>
            <a:ext cx="4572000" cy="5357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4" cstate="print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4815334"/>
            <a:ext cx="9144000" cy="32816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498EFDC-248B-4F43-8D82-BD36C9BE7E42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 panose="020B0604020202020204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圆角矩形 7"/>
          <p:cNvSpPr/>
          <p:nvPr/>
        </p:nvSpPr>
        <p:spPr>
          <a:xfrm>
            <a:off x="64008" y="52316"/>
            <a:ext cx="9013372" cy="5020056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914400" y="205979"/>
            <a:ext cx="7772400" cy="85725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914400" y="1085850"/>
            <a:ext cx="7772400" cy="3429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172200" y="4643437"/>
            <a:ext cx="2476500" cy="357188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7498EFDC-248B-4F43-8D82-BD36C9BE7E42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7498EFDC-248B-4F43-8D82-BD36C9BE7E42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498EFDC-248B-4F43-8D82-BD36C9BE7E42}" type="slidenum">
              <a:rPr lang="zh-CN" altLang="zh-CN" smtClean="0"/>
              <a:pPr>
                <a:defRPr/>
              </a:pPr>
              <a:t>‹#›</a:t>
            </a:fld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xmlns="" val="192482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3.xml"/><Relationship Id="rId1" Type="http://schemas.openxmlformats.org/officeDocument/2006/relationships/slideLayout" Target="../slideLayouts/slideLayout40.xml"/><Relationship Id="rId6" Type="http://schemas.openxmlformats.org/officeDocument/2006/relationships/slide" Target="slide39.xml"/><Relationship Id="rId5" Type="http://schemas.openxmlformats.org/officeDocument/2006/relationships/slide" Target="slide26.xml"/><Relationship Id="rId4" Type="http://schemas.openxmlformats.org/officeDocument/2006/relationships/slide" Target="slide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51.jpeg"/><Relationship Id="rId2" Type="http://schemas.openxmlformats.org/officeDocument/2006/relationships/slideLayout" Target="../slideLayouts/slideLayout29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40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57.png"/><Relationship Id="rId4" Type="http://schemas.openxmlformats.org/officeDocument/2006/relationships/image" Target="../media/image5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8.png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11.png"/><Relationship Id="rId2" Type="http://schemas.openxmlformats.org/officeDocument/2006/relationships/video" Target="file:///E:\&#19978;&#35838;\&#20026;&#26126;&#23398;&#26657;\&#20061;&#19979;\&#19968;&#36718;&#22797;&#20064;\&#21387;&#24378;1\&#21387;&#21147;&#20316;&#29992;&#25928;&#26524;&#19982;&#21463;&#21147;&#38754;&#31215;&#26377;&#20851;.wmv" TargetMode="External"/><Relationship Id="rId1" Type="http://schemas.openxmlformats.org/officeDocument/2006/relationships/video" Target="file:///E:\&#19978;&#35838;\&#20026;&#26126;&#23398;&#26657;\&#20061;&#19979;\&#19968;&#36718;&#22797;&#20064;\&#21387;&#24378;1\&#21387;&#21147;&#20316;&#29992;&#25928;&#26524;&#19982;&#21387;&#21147;&#22823;&#23567;&#26377;&#20851;.wmv" TargetMode="Externa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38.png"/><Relationship Id="rId4" Type="http://schemas.openxmlformats.org/officeDocument/2006/relationships/image" Target="../media/image6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hyperlink" Target="&#27963;&#22622;&#24335;&#25277;&#27700;&#26426;&#25277;&#27700;_&#26631;&#28165;_clip_&#21512;&#24182;&#25991;&#20214;.mp4" TargetMode="External"/><Relationship Id="rId1" Type="http://schemas.openxmlformats.org/officeDocument/2006/relationships/slideLayout" Target="../slideLayouts/slideLayout4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9.xml"/><Relationship Id="rId4" Type="http://schemas.openxmlformats.org/officeDocument/2006/relationships/slide" Target="slide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6.png"/><Relationship Id="rId7" Type="http://schemas.openxmlformats.org/officeDocument/2006/relationships/image" Target="../media/image83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2.png"/><Relationship Id="rId7" Type="http://schemas.openxmlformats.org/officeDocument/2006/relationships/image" Target="../media/image83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Relationship Id="rId9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40.xml"/><Relationship Id="rId7" Type="http://schemas.openxmlformats.org/officeDocument/2006/relationships/image" Target="../media/image8.png"/><Relationship Id="rId2" Type="http://schemas.openxmlformats.org/officeDocument/2006/relationships/video" Target="file:///E:\&#19978;&#35838;\&#20026;&#26126;&#23398;&#26657;\&#20061;&#19979;\&#19968;&#36718;&#22797;&#20064;\&#21387;&#24378;1\&#28082;&#20307;&#21387;&#24378;&#21644;&#28145;&#24230;&#30340;&#20851;&#31995;&#65288;&#25913;&#65289;.wmv" TargetMode="Externa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40.xml"/><Relationship Id="rId4" Type="http://schemas.openxmlformats.org/officeDocument/2006/relationships/hyperlink" Target="&#36824;&#21407;&#39532;&#24503;&#22561;&#21322;&#29699;&#23454;&#39564;.mp4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059832" y="1923678"/>
            <a:ext cx="224612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80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  <a:outerShdw blurRad="60007" dir="2000400" sy="-30000" kx="-800400" algn="bl" rotWithShape="0">
                    <a:prstClr val="black">
                      <a:alpha val="20000"/>
                    </a:prstClr>
                  </a:outerShdw>
                </a:effectLst>
                <a:latin typeface="隶书" pitchFamily="49" charset="-122"/>
                <a:ea typeface="隶书" pitchFamily="49" charset="-122"/>
              </a:rPr>
              <a:t>压强</a:t>
            </a:r>
            <a:endParaRPr lang="zh-CN" altLang="en-US" sz="80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glow rad="228600">
                  <a:schemeClr val="accent1">
                    <a:satMod val="175000"/>
                    <a:alpha val="40000"/>
                  </a:schemeClr>
                </a:glow>
                <a:outerShdw blurRad="60007" dir="2000400" sy="-30000" kx="-800400" algn="bl" rotWithShape="0">
                  <a:prstClr val="black">
                    <a:alpha val="20000"/>
                  </a:prstClr>
                </a:outerShdw>
              </a:effectLst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23478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人教版八年级物理下册</a:t>
            </a:r>
            <a:r>
              <a:rPr lang="en-US" altLang="zh-CN" dirty="0"/>
              <a:t> </a:t>
            </a:r>
            <a:r>
              <a:rPr lang="en-US" altLang="zh-CN" dirty="0" smtClean="0"/>
              <a:t>     </a:t>
            </a:r>
            <a:r>
              <a:rPr lang="zh-CN" altLang="en-US" dirty="0" smtClean="0"/>
              <a:t>第九章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93018" y="84455"/>
            <a:ext cx="2037737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7200" b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纠错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29281" y="14605"/>
            <a:ext cx="5868035" cy="508127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图片 10241" descr="HWOCRTEMP_ROC2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12280" y="1875155"/>
            <a:ext cx="1860947" cy="1885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3" name="Text Box 5"/>
          <p:cNvSpPr txBox="1"/>
          <p:nvPr/>
        </p:nvSpPr>
        <p:spPr>
          <a:xfrm>
            <a:off x="54610" y="567056"/>
            <a:ext cx="8983980" cy="566309"/>
          </a:xfrm>
          <a:prstGeom prst="rect">
            <a:avLst/>
          </a:prstGeom>
          <a:solidFill>
            <a:srgbClr val="FFFFCC"/>
          </a:solidFill>
          <a:ln w="317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10000"/>
              </a:lnSpc>
              <a:spcBef>
                <a:spcPct val="50000"/>
              </a:spcBef>
            </a:pPr>
            <a:r>
              <a:rPr lang="zh-CN" sz="2800" b="1" dirty="0">
                <a:solidFill>
                  <a:srgbClr val="0000CC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请你设计实验验证“液体压强随深度的增加而增大”。</a:t>
            </a:r>
          </a:p>
        </p:txBody>
      </p:sp>
      <p:sp>
        <p:nvSpPr>
          <p:cNvPr id="10244" name="Text Box 6"/>
          <p:cNvSpPr txBox="1"/>
          <p:nvPr/>
        </p:nvSpPr>
        <p:spPr>
          <a:xfrm>
            <a:off x="156845" y="1359535"/>
            <a:ext cx="5763260" cy="3785652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       </a:t>
            </a:r>
            <a:r>
              <a:rPr lang="zh-CN" sz="3200" b="1" dirty="0">
                <a:solidFill>
                  <a:srgbClr val="CC33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在一个瓶子侧壁的不同深度处扎三个小孔，然后灌满水</a:t>
            </a:r>
            <a:r>
              <a:rPr lang="zh-CN" sz="3200" b="1" dirty="0">
                <a:latin typeface="Arial" panose="020B0604020202020204" pitchFamily="34" charset="0"/>
                <a:ea typeface="黑体" panose="02010609060101010101" pitchFamily="49" charset="-122"/>
              </a:rPr>
              <a:t>。结果发现</a:t>
            </a:r>
            <a:r>
              <a:rPr lang="zh-CN" sz="3200" b="1" dirty="0">
                <a:solidFill>
                  <a:srgbClr val="0000CC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最下面的小孔水流喷射的最急</a:t>
            </a:r>
            <a:r>
              <a:rPr lang="zh-CN" sz="3200" b="1" dirty="0">
                <a:latin typeface="Arial" panose="020B0604020202020204" pitchFamily="34" charset="0"/>
                <a:ea typeface="黑体" panose="02010609060101010101" pitchFamily="49" charset="-122"/>
              </a:rPr>
              <a:t>。则说明</a:t>
            </a:r>
            <a:r>
              <a:rPr lang="zh-CN" sz="3200" b="1" dirty="0">
                <a:solidFill>
                  <a:srgbClr val="008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液体压强随深度的增加而增大</a:t>
            </a:r>
            <a:r>
              <a:rPr lang="zh-CN" sz="3200" b="1" dirty="0">
                <a:latin typeface="Arial" panose="020B0604020202020204" pitchFamily="34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10245" name="AutoShape 11"/>
          <p:cNvSpPr/>
          <p:nvPr/>
        </p:nvSpPr>
        <p:spPr>
          <a:xfrm>
            <a:off x="3990658" y="1127760"/>
            <a:ext cx="1543050" cy="342900"/>
          </a:xfrm>
          <a:prstGeom prst="wedgeRectCallout">
            <a:avLst>
              <a:gd name="adj1" fmla="val -46838"/>
              <a:gd name="adj2" fmla="val 116667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lvl="0" algn="ctr" eaLnBrk="1" hangingPunct="1"/>
            <a:r>
              <a:rPr lang="zh-CN" sz="21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器材、步骤</a:t>
            </a:r>
          </a:p>
        </p:txBody>
      </p:sp>
      <p:sp>
        <p:nvSpPr>
          <p:cNvPr id="10246" name="AutoShape 13"/>
          <p:cNvSpPr/>
          <p:nvPr/>
        </p:nvSpPr>
        <p:spPr>
          <a:xfrm>
            <a:off x="3888107" y="4481196"/>
            <a:ext cx="1176655" cy="450850"/>
          </a:xfrm>
          <a:prstGeom prst="wedgeRectCallout">
            <a:avLst>
              <a:gd name="adj1" fmla="val 57468"/>
              <a:gd name="adj2" fmla="val -10863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lvl="0" algn="ctr" eaLnBrk="1" hangingPunct="1"/>
            <a:r>
              <a:rPr lang="zh-CN" sz="21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结论</a:t>
            </a:r>
          </a:p>
        </p:txBody>
      </p:sp>
      <p:sp>
        <p:nvSpPr>
          <p:cNvPr id="10247" name="AutoShape 12"/>
          <p:cNvSpPr/>
          <p:nvPr/>
        </p:nvSpPr>
        <p:spPr>
          <a:xfrm>
            <a:off x="5706110" y="3761105"/>
            <a:ext cx="975360" cy="412750"/>
          </a:xfrm>
          <a:prstGeom prst="wedgeRectCallout">
            <a:avLst>
              <a:gd name="adj1" fmla="val -76736"/>
              <a:gd name="adj2" fmla="val -117560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lvl="0" algn="ctr" eaLnBrk="1" hangingPunct="1"/>
            <a:r>
              <a:rPr lang="zh-CN" sz="21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现象</a:t>
            </a:r>
          </a:p>
        </p:txBody>
      </p:sp>
      <p:pic>
        <p:nvPicPr>
          <p:cNvPr id="10248" name="WordAr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27522" y="17861"/>
            <a:ext cx="1227534" cy="4893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9" name="剪去单角的矩形 11"/>
          <p:cNvSpPr/>
          <p:nvPr/>
        </p:nvSpPr>
        <p:spPr>
          <a:xfrm>
            <a:off x="1143000" y="457200"/>
            <a:ext cx="1428750" cy="57150"/>
          </a:xfrm>
          <a:custGeom>
            <a:avLst/>
            <a:gdLst>
              <a:gd name="txL" fmla="*/ 0 w 1905000"/>
              <a:gd name="txT" fmla="*/ 19050 h 76200"/>
              <a:gd name="txR" fmla="*/ 1885949 w 1905000"/>
              <a:gd name="txB" fmla="*/ 76200 h 76200"/>
            </a:gdLst>
            <a:ahLst/>
            <a:cxnLst>
              <a:cxn ang="0">
                <a:pos x="1905000" y="38100"/>
              </a:cxn>
              <a:cxn ang="5898240">
                <a:pos x="952500" y="76200"/>
              </a:cxn>
              <a:cxn ang="11796480">
                <a:pos x="0" y="38100"/>
              </a:cxn>
              <a:cxn ang="17694720">
                <a:pos x="952500" y="0"/>
              </a:cxn>
            </a:cxnLst>
            <a:rect l="txL" t="txT" r="txR" b="txB"/>
            <a:pathLst>
              <a:path w="1905000" h="76200">
                <a:moveTo>
                  <a:pt x="0" y="0"/>
                </a:moveTo>
                <a:lnTo>
                  <a:pt x="1866900" y="0"/>
                </a:lnTo>
                <a:lnTo>
                  <a:pt x="1905000" y="38100"/>
                </a:lnTo>
                <a:lnTo>
                  <a:pt x="190500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FFFF99">
              <a:alpha val="100000"/>
            </a:srgbClr>
          </a:solidFill>
          <a:ln w="25400" cap="flat" cmpd="sng">
            <a:solidFill>
              <a:srgbClr val="9ED3D7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10250" name="WordAr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50296" y="64295"/>
            <a:ext cx="1640681" cy="38338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/>
          <p:nvPr/>
        </p:nvSpPr>
        <p:spPr>
          <a:xfrm>
            <a:off x="553085" y="879486"/>
            <a:ext cx="7760458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lvl="0" eaLnBrk="1" hangingPunct="1"/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设计实验验证</a:t>
            </a:r>
            <a:r>
              <a:rPr lang="zh-CN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“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液体对容器的侧壁有压强</a:t>
            </a:r>
            <a:r>
              <a:rPr lang="zh-CN" sz="2800" b="1" dirty="0">
                <a:latin typeface="Times New Roman" panose="02020603050405020304" pitchFamily="18" charset="0"/>
                <a:ea typeface="黑体" panose="02010609060101010101" pitchFamily="49" charset="-122"/>
              </a:rPr>
              <a:t>”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13315" name="Text Box 7"/>
          <p:cNvSpPr txBox="1"/>
          <p:nvPr/>
        </p:nvSpPr>
        <p:spPr>
          <a:xfrm>
            <a:off x="553085" y="1734265"/>
            <a:ext cx="4857750" cy="3293209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rgbClr val="FFC000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lvl="0"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3200" b="1" dirty="0">
                <a:latin typeface="Arial" panose="020B0604020202020204" pitchFamily="34" charset="0"/>
                <a:ea typeface="黑体" panose="02010609060101010101" pitchFamily="49" charset="-122"/>
              </a:rPr>
              <a:t>       </a:t>
            </a:r>
            <a:r>
              <a:rPr lang="zh-CN" sz="3200" b="1" dirty="0">
                <a:latin typeface="Arial" panose="020B0604020202020204" pitchFamily="34" charset="0"/>
                <a:ea typeface="黑体" panose="02010609060101010101" pitchFamily="49" charset="-122"/>
              </a:rPr>
              <a:t>在一个塑料杯侧壁处扎几个小孔，在杯中灌满水。结果发现每个孔中都有水流出，则说明液体对容器的侧壁有压强。</a:t>
            </a:r>
          </a:p>
        </p:txBody>
      </p:sp>
      <p:pic>
        <p:nvPicPr>
          <p:cNvPr id="13317" name="Picture 13" descr="暴风截屏20111124210043"/>
          <p:cNvPicPr>
            <a:picLocks noChangeAspect="1"/>
          </p:cNvPicPr>
          <p:nvPr/>
        </p:nvPicPr>
        <p:blipFill>
          <a:blip r:embed="rId2" cstate="print"/>
          <a:srcRect l="25000" t="11110" r="13637"/>
          <a:stretch>
            <a:fillRect/>
          </a:stretch>
        </p:blipFill>
        <p:spPr>
          <a:xfrm>
            <a:off x="6400802" y="2453640"/>
            <a:ext cx="2284095" cy="21755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8" name="对角圆角矩形 11"/>
          <p:cNvSpPr/>
          <p:nvPr/>
        </p:nvSpPr>
        <p:spPr>
          <a:xfrm>
            <a:off x="287657" y="628650"/>
            <a:ext cx="8542655" cy="4286250"/>
          </a:xfrm>
          <a:custGeom>
            <a:avLst/>
            <a:gdLst>
              <a:gd name="txL" fmla="*/ 278983 w 8839200"/>
              <a:gd name="txT" fmla="*/ 278983 h 5715000"/>
              <a:gd name="txR" fmla="*/ 8560217 w 8839200"/>
              <a:gd name="txB" fmla="*/ 5436017 h 5715000"/>
            </a:gdLst>
            <a:ahLst/>
            <a:cxnLst>
              <a:cxn ang="0">
                <a:pos x="8839200" y="2857500"/>
              </a:cxn>
              <a:cxn ang="5898240">
                <a:pos x="4419600" y="5715000"/>
              </a:cxn>
              <a:cxn ang="11796480">
                <a:pos x="0" y="2857500"/>
              </a:cxn>
              <a:cxn ang="17694720">
                <a:pos x="4419600" y="0"/>
              </a:cxn>
            </a:cxnLst>
            <a:rect l="txL" t="txT" r="txR" b="txB"/>
            <a:pathLst>
              <a:path w="8839200" h="5715000">
                <a:moveTo>
                  <a:pt x="952519" y="0"/>
                </a:moveTo>
                <a:lnTo>
                  <a:pt x="8839200" y="0"/>
                </a:lnTo>
                <a:lnTo>
                  <a:pt x="8839200" y="4762481"/>
                </a:lnTo>
                <a:arcTo wR="952519" hR="952519" stAng="0" swAng="5400004"/>
                <a:lnTo>
                  <a:pt x="0" y="5715000"/>
                </a:lnTo>
                <a:lnTo>
                  <a:pt x="0" y="952519"/>
                </a:lnTo>
                <a:arcTo wR="952519" hR="952519" stAng="-10799996" swAng="5400004"/>
                <a:close/>
              </a:path>
            </a:pathLst>
          </a:custGeom>
          <a:noFill/>
          <a:ln w="25400" cap="flat" cmpd="sng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13319" name="WordArt 2"/>
          <p:cNvPicPr/>
          <p:nvPr/>
        </p:nvPicPr>
        <p:blipFill>
          <a:blip r:embed="rId3" cstate="print"/>
          <a:srcRect r="51834"/>
          <a:stretch>
            <a:fillRect/>
          </a:stretch>
        </p:blipFill>
        <p:spPr>
          <a:xfrm>
            <a:off x="1140460" y="-6985"/>
            <a:ext cx="1463516" cy="8248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20" name="剪去单角的矩形 13"/>
          <p:cNvSpPr/>
          <p:nvPr/>
        </p:nvSpPr>
        <p:spPr>
          <a:xfrm>
            <a:off x="1143000" y="457200"/>
            <a:ext cx="1428750" cy="57150"/>
          </a:xfrm>
          <a:custGeom>
            <a:avLst/>
            <a:gdLst>
              <a:gd name="txL" fmla="*/ 0 w 1905000"/>
              <a:gd name="txT" fmla="*/ 19050 h 76200"/>
              <a:gd name="txR" fmla="*/ 1885949 w 1905000"/>
              <a:gd name="txB" fmla="*/ 76200 h 76200"/>
            </a:gdLst>
            <a:ahLst/>
            <a:cxnLst>
              <a:cxn ang="0">
                <a:pos x="1905000" y="38100"/>
              </a:cxn>
              <a:cxn ang="5898240">
                <a:pos x="952500" y="76200"/>
              </a:cxn>
              <a:cxn ang="11796480">
                <a:pos x="0" y="38100"/>
              </a:cxn>
              <a:cxn ang="17694720">
                <a:pos x="952500" y="0"/>
              </a:cxn>
            </a:cxnLst>
            <a:rect l="txL" t="txT" r="txR" b="txB"/>
            <a:pathLst>
              <a:path w="1905000" h="76200">
                <a:moveTo>
                  <a:pt x="0" y="0"/>
                </a:moveTo>
                <a:lnTo>
                  <a:pt x="1866900" y="0"/>
                </a:lnTo>
                <a:lnTo>
                  <a:pt x="1905000" y="38100"/>
                </a:lnTo>
                <a:lnTo>
                  <a:pt x="190500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FFFF99">
              <a:alpha val="100000"/>
            </a:srgbClr>
          </a:solidFill>
          <a:ln w="25400" cap="flat" cmpd="sng">
            <a:solidFill>
              <a:srgbClr val="9ED3D7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小汽车"/>
          <p:cNvPicPr>
            <a:picLocks noChangeAspect="1" noChangeArrowheads="1"/>
          </p:cNvPicPr>
          <p:nvPr/>
        </p:nvPicPr>
        <p:blipFill>
          <a:blip r:embed="rId2" cstate="print"/>
          <a:srcRect t="8118" b="7564"/>
          <a:stretch>
            <a:fillRect/>
          </a:stretch>
        </p:blipFill>
        <p:spPr bwMode="auto">
          <a:xfrm>
            <a:off x="2" y="1000114"/>
            <a:ext cx="5076825" cy="2139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5286380" y="1071553"/>
            <a:ext cx="3857620" cy="135732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dirty="0" smtClean="0"/>
              <a:t>如何表示压强的大小？</a:t>
            </a:r>
            <a:endParaRPr lang="zh-CN" dirty="0" smtClean="0"/>
          </a:p>
        </p:txBody>
      </p:sp>
      <p:pic>
        <p:nvPicPr>
          <p:cNvPr id="11268" name="Picture 4" descr="大汽车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51300" y="2820592"/>
            <a:ext cx="5092700" cy="2322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矩形 4"/>
          <p:cNvSpPr/>
          <p:nvPr/>
        </p:nvSpPr>
        <p:spPr>
          <a:xfrm>
            <a:off x="1" y="0"/>
            <a:ext cx="50545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固体压强的计算</a:t>
            </a:r>
            <a:endParaRPr lang="zh-CN" alt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67927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分二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357158" y="1142990"/>
            <a:ext cx="8497888" cy="6093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宋体" panose="02010600030101010101" pitchFamily="2" charset="-122"/>
              </a:rPr>
              <a:t>定义</a:t>
            </a:r>
            <a:r>
              <a:rPr lang="zh-CN" altLang="en-US" sz="2800" b="1" dirty="0">
                <a:latin typeface="宋体" panose="02010600030101010101" pitchFamily="2" charset="-122"/>
              </a:rPr>
              <a:t>：物体所受压力的大小与受力面积之比。</a:t>
            </a: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3143250" y="1785933"/>
          <a:ext cx="1365250" cy="907256"/>
        </p:xfrm>
        <a:graphic>
          <a:graphicData uri="http://schemas.openxmlformats.org/presentationml/2006/ole">
            <p:oleObj spid="_x0000_s60418" r:id="rId3" imgW="10668000" imgH="9448800" progId="">
              <p:embed/>
            </p:oleObj>
          </a:graphicData>
        </a:graphic>
      </p:graphicFrame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1142978" y="2071684"/>
            <a:ext cx="906017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4BACC6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000000"/>
                </a:solidFill>
                <a:latin typeface="Calibri" panose="020F0502020204030204" charset="0"/>
              </a:rPr>
              <a:t>公式</a:t>
            </a:r>
          </a:p>
        </p:txBody>
      </p:sp>
      <p:sp>
        <p:nvSpPr>
          <p:cNvPr id="14342" name="TextBox 5"/>
          <p:cNvSpPr txBox="1">
            <a:spLocks noChangeArrowheads="1"/>
          </p:cNvSpPr>
          <p:nvPr/>
        </p:nvSpPr>
        <p:spPr bwMode="auto">
          <a:xfrm>
            <a:off x="785788" y="3000378"/>
            <a:ext cx="7500937" cy="1126462"/>
          </a:xfrm>
          <a:prstGeom prst="rect">
            <a:avLst/>
          </a:prstGeom>
          <a:solidFill>
            <a:srgbClr val="F79646"/>
          </a:solidFill>
          <a:ln w="28575" cmpd="sng">
            <a:solidFill>
              <a:schemeClr val="bg1"/>
            </a:solidFill>
            <a:miter lim="800000"/>
          </a:ln>
          <a:effectLst>
            <a:outerShdw dist="20000" dir="5400000" algn="ctr" rotWithShape="0">
              <a:srgbClr val="000000">
                <a:alpha val="34000"/>
              </a:srgb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华文楷体" panose="02010600040101010101" pitchFamily="2" charset="-122"/>
              </a:rPr>
              <a:t>压强在数值上等于物体单位面积所受的压力，压强越大，压力产生的效果越明显。</a:t>
            </a:r>
          </a:p>
        </p:txBody>
      </p:sp>
      <p:pic>
        <p:nvPicPr>
          <p:cNvPr id="205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07157"/>
            <a:ext cx="882650" cy="54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1" y="0"/>
            <a:ext cx="50545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固体压强的计算</a:t>
            </a:r>
            <a:endParaRPr lang="zh-CN" altLang="en-U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67927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分二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 autoUpdateAnimBg="0"/>
      <p:bldP spid="14342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u=286011482,2704001264&amp;fm=0&amp;g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2214546" y="428611"/>
            <a:ext cx="4387868" cy="854863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1285852" y="1857370"/>
            <a:ext cx="7124700" cy="1631216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zh-CN" sz="5000">
                <a:latin typeface="华文行楷" pitchFamily="2" charset="-122"/>
                <a:ea typeface="华文行楷" pitchFamily="2" charset="-122"/>
              </a:rPr>
              <a:t>     </a:t>
            </a:r>
            <a:r>
              <a:rPr lang="zh-CN" altLang="zh-CN" sz="5000">
                <a:latin typeface="楷体_GB2312" pitchFamily="49" charset="-122"/>
              </a:rPr>
              <a:t>  </a:t>
            </a:r>
            <a:r>
              <a:rPr lang="zh-CN" sz="5000">
                <a:latin typeface="楷体_GB2312" pitchFamily="49" charset="-122"/>
              </a:rPr>
              <a:t>液体内部压强只与</a:t>
            </a:r>
            <a:r>
              <a:rPr lang="zh-CN" sz="5000" u="sng">
                <a:solidFill>
                  <a:srgbClr val="009900"/>
                </a:solidFill>
                <a:latin typeface="楷体_GB2312" pitchFamily="49" charset="-122"/>
              </a:rPr>
              <a:t>液体密度</a:t>
            </a:r>
            <a:r>
              <a:rPr lang="zh-CN" sz="5000">
                <a:latin typeface="楷体_GB2312" pitchFamily="49" charset="-122"/>
              </a:rPr>
              <a:t>和</a:t>
            </a:r>
            <a:r>
              <a:rPr lang="zh-CN" sz="5000" u="sng">
                <a:solidFill>
                  <a:srgbClr val="009900"/>
                </a:solidFill>
                <a:latin typeface="楷体_GB2312" pitchFamily="49" charset="-122"/>
              </a:rPr>
              <a:t>深度</a:t>
            </a:r>
            <a:r>
              <a:rPr lang="zh-CN" sz="5000">
                <a:solidFill>
                  <a:schemeClr val="tx1"/>
                </a:solidFill>
                <a:latin typeface="楷体_GB2312" pitchFamily="49" charset="-122"/>
              </a:rPr>
              <a:t>有关</a:t>
            </a:r>
            <a:r>
              <a:rPr lang="zh-CN" sz="5000">
                <a:latin typeface="楷体_GB2312" pitchFamily="49" charset="-122"/>
              </a:rPr>
              <a:t>。</a:t>
            </a:r>
          </a:p>
        </p:txBody>
      </p:sp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2500300" y="285735"/>
            <a:ext cx="4162443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zh-CN" sz="4000" i="1" dirty="0">
                <a:solidFill>
                  <a:srgbClr val="0099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   </a:t>
            </a:r>
            <a:r>
              <a:rPr lang="zh-CN" altLang="zh-CN" sz="6000" i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p =ρ</a:t>
            </a:r>
            <a:r>
              <a:rPr lang="zh-CN" sz="3200" baseline="-25000" dirty="0">
                <a:solidFill>
                  <a:schemeClr val="tx1"/>
                </a:solidFill>
                <a:latin typeface="Times New Roman" panose="02020603050405020304" pitchFamily="18" charset="0"/>
              </a:rPr>
              <a:t>液</a:t>
            </a:r>
            <a:r>
              <a:rPr lang="zh-CN" sz="4000" i="1" baseline="-25000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zh-CN" sz="6000" i="1" dirty="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gh</a:t>
            </a:r>
            <a:r>
              <a:rPr lang="zh-CN" altLang="zh-CN" dirty="0">
                <a:latin typeface="Tahoma" panose="020B0604030504040204" pitchFamily="34" charset="0"/>
                <a:ea typeface="宋体" panose="02010600030101010101" pitchFamily="2" charset="-122"/>
              </a:rPr>
              <a:t> </a:t>
            </a:r>
            <a:endParaRPr lang="zh-CN" altLang="zh-CN" dirty="0">
              <a:latin typeface="Tahoma" panose="020B060403050404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0" y="214296"/>
            <a:ext cx="714348" cy="35394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2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液体压强的计算</a:t>
            </a:r>
            <a:endParaRPr lang="zh-CN" altLang="en-US" sz="3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7567927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分二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6000792" cy="5108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矩形 6"/>
          <p:cNvSpPr/>
          <p:nvPr/>
        </p:nvSpPr>
        <p:spPr>
          <a:xfrm>
            <a:off x="5143504" y="-214332"/>
            <a:ext cx="285752" cy="433985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 w="76200">
                <a:solidFill>
                  <a:schemeClr val="tx1"/>
                </a:solidFill>
              </a:ln>
            </a:endParaRPr>
          </a:p>
        </p:txBody>
      </p:sp>
      <p:sp>
        <p:nvSpPr>
          <p:cNvPr id="9" name="椭圆形标注 8"/>
          <p:cNvSpPr/>
          <p:nvPr/>
        </p:nvSpPr>
        <p:spPr>
          <a:xfrm>
            <a:off x="5643570" y="857239"/>
            <a:ext cx="3143304" cy="696521"/>
          </a:xfrm>
          <a:prstGeom prst="wedgeEllipseCallout">
            <a:avLst>
              <a:gd name="adj1" fmla="val -57068"/>
              <a:gd name="adj2" fmla="val 87116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800" b="1" dirty="0" smtClean="0">
                <a:solidFill>
                  <a:srgbClr val="FF0000"/>
                </a:solidFill>
              </a:rPr>
              <a:t>空气柱</a:t>
            </a:r>
            <a:endParaRPr lang="zh-CN" altLang="en-US" sz="4800" b="1" dirty="0">
              <a:solidFill>
                <a:srgbClr val="FF0000"/>
              </a:solidFill>
            </a:endParaRPr>
          </a:p>
        </p:txBody>
      </p:sp>
      <p:cxnSp>
        <p:nvCxnSpPr>
          <p:cNvPr id="10" name="直接连接符 9"/>
          <p:cNvCxnSpPr/>
          <p:nvPr/>
        </p:nvCxnSpPr>
        <p:spPr>
          <a:xfrm flipV="1">
            <a:off x="5027624" y="4116013"/>
            <a:ext cx="544511" cy="9515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2214549" y="4125528"/>
            <a:ext cx="544511" cy="9515"/>
          </a:xfrm>
          <a:prstGeom prst="line">
            <a:avLst/>
          </a:prstGeom>
          <a:ln w="4445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/>
          <p:cNvCxnSpPr/>
          <p:nvPr/>
        </p:nvCxnSpPr>
        <p:spPr>
          <a:xfrm rot="16200000" flipH="1" flipV="1">
            <a:off x="4938816" y="3777167"/>
            <a:ext cx="695925" cy="794"/>
          </a:xfrm>
          <a:prstGeom prst="straightConnector1">
            <a:avLst/>
          </a:prstGeom>
          <a:ln w="762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4286248" y="3321851"/>
            <a:ext cx="1000132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P</a:t>
            </a:r>
            <a:r>
              <a:rPr lang="zh-CN" altLang="en-US" sz="3200" b="1" baseline="-25000" dirty="0" smtClean="0"/>
              <a:t>气</a:t>
            </a:r>
            <a:endParaRPr lang="zh-CN" altLang="en-US" sz="3200" b="1" baseline="-25000" dirty="0"/>
          </a:p>
        </p:txBody>
      </p:sp>
      <p:cxnSp>
        <p:nvCxnSpPr>
          <p:cNvPr id="22" name="直接箭头连接符 21"/>
          <p:cNvCxnSpPr/>
          <p:nvPr/>
        </p:nvCxnSpPr>
        <p:spPr>
          <a:xfrm rot="16200000" flipH="1" flipV="1">
            <a:off x="2152734" y="3776572"/>
            <a:ext cx="695925" cy="794"/>
          </a:xfrm>
          <a:prstGeom prst="straightConnector1">
            <a:avLst/>
          </a:prstGeom>
          <a:ln w="762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643174" y="3321851"/>
            <a:ext cx="1143008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/>
              <a:t>P</a:t>
            </a:r>
            <a:r>
              <a:rPr lang="zh-CN" altLang="en-US" sz="3200" b="1" baseline="-25000" dirty="0" smtClean="0"/>
              <a:t>水银</a:t>
            </a:r>
            <a:endParaRPr lang="zh-CN" altLang="en-US" sz="3200" b="1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3643306" y="3000378"/>
            <a:ext cx="10715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b="1" dirty="0" smtClean="0">
                <a:solidFill>
                  <a:srgbClr val="FF0000"/>
                </a:solidFill>
              </a:rPr>
              <a:t>=</a:t>
            </a:r>
            <a:endParaRPr lang="zh-CN" altLang="en-US" sz="8800" b="1" dirty="0">
              <a:solidFill>
                <a:srgbClr val="FF0000"/>
              </a:solidFill>
            </a:endParaRPr>
          </a:p>
        </p:txBody>
      </p:sp>
      <p:sp>
        <p:nvSpPr>
          <p:cNvPr id="26" name="左箭头 25"/>
          <p:cNvSpPr/>
          <p:nvPr/>
        </p:nvSpPr>
        <p:spPr>
          <a:xfrm>
            <a:off x="2857488" y="1768073"/>
            <a:ext cx="2286016" cy="535785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/>
          <p:cNvSpPr txBox="1"/>
          <p:nvPr/>
        </p:nvSpPr>
        <p:spPr>
          <a:xfrm>
            <a:off x="5929322" y="2089545"/>
            <a:ext cx="2714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b="1" dirty="0" smtClean="0"/>
              <a:t>转换法</a:t>
            </a:r>
            <a:endParaRPr lang="zh-CN" altLang="en-US" sz="6000" b="1" dirty="0"/>
          </a:p>
        </p:txBody>
      </p:sp>
      <p:sp>
        <p:nvSpPr>
          <p:cNvPr id="27" name="矩形 26"/>
          <p:cNvSpPr/>
          <p:nvPr/>
        </p:nvSpPr>
        <p:spPr>
          <a:xfrm>
            <a:off x="0" y="0"/>
            <a:ext cx="1000100" cy="206210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2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气</a:t>
            </a:r>
            <a:r>
              <a:rPr lang="zh-CN" altLang="en-US" sz="32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体压强的计算</a:t>
            </a:r>
            <a:endParaRPr lang="zh-CN" altLang="en-US" sz="3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7567927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分二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23" grpId="0" animBg="1"/>
      <p:bldP spid="25" grpId="0"/>
      <p:bldP spid="26" grpId="0" animBg="1"/>
      <p:bldP spid="2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5"/>
          <p:cNvSpPr txBox="1">
            <a:spLocks noChangeArrowheads="1"/>
          </p:cNvSpPr>
          <p:nvPr/>
        </p:nvSpPr>
        <p:spPr bwMode="auto">
          <a:xfrm>
            <a:off x="1116013" y="2028826"/>
            <a:ext cx="236220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1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kumimoji="0" lang="en-US" altLang="zh-CN" sz="3200" b="1" i="1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Euclid Symbol" pitchFamily="18" charset="2"/>
                <a:ea typeface="宋体" panose="02010600030101010101" pitchFamily="2" charset="-122"/>
                <a:cs typeface="宋体" panose="02010600030101010101" pitchFamily="2" charset="-122"/>
              </a:rPr>
              <a:t>r</a:t>
            </a:r>
            <a:r>
              <a:rPr kumimoji="0" lang="zh-CN" sz="3200" b="1" i="0" u="none" strike="noStrike" cap="none" normalizeH="0" baseline="-2500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水银</a:t>
            </a:r>
            <a:r>
              <a:rPr kumimoji="0" lang="zh-CN" sz="3200" b="1" i="1" u="none" strike="noStrike" cap="none" normalizeH="0" baseline="-2500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kumimoji="0" lang="en-US" altLang="zh-CN" sz="3200" b="1" i="1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gh</a:t>
            </a: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6083" name="Text Box 6"/>
          <p:cNvSpPr txBox="1">
            <a:spLocks noChangeArrowheads="1"/>
          </p:cNvSpPr>
          <p:nvPr/>
        </p:nvSpPr>
        <p:spPr bwMode="auto">
          <a:xfrm>
            <a:off x="1116013" y="2514601"/>
            <a:ext cx="716280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=13.6×10</a:t>
            </a:r>
            <a:r>
              <a:rPr kumimoji="0" lang="en-US" altLang="zh-CN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3 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kg/m</a:t>
            </a:r>
            <a:r>
              <a:rPr kumimoji="0" lang="en-US" altLang="zh-CN" sz="32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×9.8 N/kg×0.76 m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6084" name="Text Box 7"/>
          <p:cNvSpPr txBox="1">
            <a:spLocks noChangeArrowheads="1"/>
          </p:cNvSpPr>
          <p:nvPr/>
        </p:nvSpPr>
        <p:spPr bwMode="auto">
          <a:xfrm>
            <a:off x="1116013" y="2946799"/>
            <a:ext cx="487680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=1.013×10</a:t>
            </a:r>
            <a:r>
              <a:rPr kumimoji="0" lang="en-US" altLang="zh-CN" sz="3200" b="1" i="0" u="none" strike="noStrike" cap="none" normalizeH="0" baseline="3000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5 </a:t>
            </a:r>
            <a:r>
              <a:rPr kumimoji="0" lang="en-US" altLang="zh-CN" sz="3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Pa</a:t>
            </a:r>
            <a:endParaRPr kumimoji="0" lang="zh-CN" altLang="zh-CN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6085" name="Text Box 8"/>
          <p:cNvSpPr txBox="1">
            <a:spLocks noChangeArrowheads="1"/>
          </p:cNvSpPr>
          <p:nvPr/>
        </p:nvSpPr>
        <p:spPr bwMode="auto">
          <a:xfrm>
            <a:off x="468314" y="1489474"/>
            <a:ext cx="216058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kumimoji="0" lang="zh-CN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大气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kumimoji="0" lang="en-US" altLang="zh-CN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kumimoji="0" lang="zh-CN" sz="3200" b="1" i="0" u="none" strike="noStrike" cap="none" normalizeH="0" baseline="-25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水银</a:t>
            </a:r>
            <a:endParaRPr kumimoji="0" 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8" name="Text Box 13"/>
          <p:cNvSpPr txBox="1">
            <a:spLocks noChangeArrowheads="1"/>
          </p:cNvSpPr>
          <p:nvPr/>
        </p:nvSpPr>
        <p:spPr bwMode="auto">
          <a:xfrm>
            <a:off x="714351" y="3589743"/>
            <a:ext cx="5832475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标准大气压 </a:t>
            </a:r>
            <a:r>
              <a:rPr kumimoji="0" lang="en-US" altLang="zh-CN" sz="3200" b="1" i="1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p</a:t>
            </a:r>
            <a:r>
              <a:rPr kumimoji="0" lang="en-US" altLang="zh-CN" sz="3200" b="1" i="0" u="none" strike="noStrike" cap="none" normalizeH="0" baseline="-25000" dirty="0" smtClean="0">
                <a:ln>
                  <a:noFill/>
                </a:ln>
                <a:solidFill>
                  <a:srgbClr val="99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0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= 1.013×10</a:t>
            </a:r>
            <a:r>
              <a:rPr kumimoji="0" lang="en-US" altLang="zh-CN" sz="3200" b="1" i="0" u="none" strike="noStrike" cap="none" normalizeH="0" baseline="30000" dirty="0" smtClean="0">
                <a:ln>
                  <a:noFill/>
                </a:ln>
                <a:solidFill>
                  <a:srgbClr val="99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9900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Pa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6087" name="TextBox 18"/>
          <p:cNvSpPr txBox="1">
            <a:spLocks noChangeArrowheads="1"/>
          </p:cNvSpPr>
          <p:nvPr/>
        </p:nvSpPr>
        <p:spPr bwMode="auto">
          <a:xfrm>
            <a:off x="500063" y="803672"/>
            <a:ext cx="2888932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91440" tIns="45720" rIns="91440" bIns="4572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．大气压的数值</a:t>
            </a:r>
            <a:endParaRPr kumimoji="0" 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11188" y="4235054"/>
            <a:ext cx="5857694" cy="55399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none" lIns="91440" tIns="45720" rIns="91440" bIns="4572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粗略计算标准大气压可取为</a:t>
            </a:r>
            <a:r>
              <a:rPr kumimoji="0" lang="en-US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10</a:t>
            </a:r>
            <a:r>
              <a:rPr kumimoji="0" lang="en-US" altLang="zh-CN" sz="3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5</a:t>
            </a:r>
            <a:r>
              <a:rPr kumimoji="0" lang="en-US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 Pa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4608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325" y="141685"/>
            <a:ext cx="1931988" cy="2376488"/>
          </a:xfrm>
          <a:prstGeom prst="rect">
            <a:avLst/>
          </a:prstGeom>
          <a:noFill/>
        </p:spPr>
      </p:pic>
      <p:sp>
        <p:nvSpPr>
          <p:cNvPr id="10" name="矩形 9"/>
          <p:cNvSpPr/>
          <p:nvPr/>
        </p:nvSpPr>
        <p:spPr>
          <a:xfrm>
            <a:off x="0" y="1"/>
            <a:ext cx="350043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2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液体压强的计算</a:t>
            </a:r>
            <a:endParaRPr lang="zh-CN" altLang="en-US" sz="32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567927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分二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43108" y="2071685"/>
            <a:ext cx="4429156" cy="769441"/>
          </a:xfrm>
          <a:prstGeom prst="rect">
            <a:avLst/>
          </a:prstGeom>
          <a:noFill/>
          <a:ln cmpd="dbl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4400" b="1" dirty="0" smtClean="0">
                <a:ln cmpd="dbl">
                  <a:solidFill>
                    <a:schemeClr val="tx1"/>
                  </a:solidFill>
                </a:ln>
              </a:rPr>
              <a:t>大气压强的变化</a:t>
            </a:r>
            <a:endParaRPr lang="zh-CN" altLang="en-US" sz="4400" b="1" dirty="0">
              <a:ln cmpd="dbl">
                <a:solidFill>
                  <a:schemeClr val="tx1"/>
                </a:solidFill>
              </a:ln>
            </a:endParaRPr>
          </a:p>
        </p:txBody>
      </p:sp>
      <p:sp>
        <p:nvSpPr>
          <p:cNvPr id="3" name="矩形 2"/>
          <p:cNvSpPr/>
          <p:nvPr/>
        </p:nvSpPr>
        <p:spPr>
          <a:xfrm>
            <a:off x="7567927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分二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标题 2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3940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dirty="0" smtClean="0">
                <a:solidFill>
                  <a:srgbClr val="FFFF00"/>
                </a:solidFill>
              </a:rPr>
              <a:t>饼干进了西藏怎么都膨胀了呢？</a:t>
            </a:r>
          </a:p>
        </p:txBody>
      </p:sp>
      <p:pic>
        <p:nvPicPr>
          <p:cNvPr id="24579" name="Picture 2" descr="C:\Documents and Settings\admin\桌面\b_EC97EEA4CEF8CE505B6959F26EE5D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9191" y="2521744"/>
            <a:ext cx="3959225" cy="2621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 descr="C:\Documents and Settings\admin\桌面\1546431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60" y="2561036"/>
            <a:ext cx="4187825" cy="2582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142875" y="1071553"/>
            <a:ext cx="9001125" cy="138499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大气压随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高度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增加而减小。</a:t>
            </a:r>
            <a:endParaRPr kumimoji="0" lang="zh-CN" alt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大气压变化的规律：在海拔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3 000 m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以内，每上升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10 m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，大气压大约降低</a:t>
            </a: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100 Pa</a:t>
            </a:r>
            <a:r>
              <a:rPr kumimoji="0" 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kumimoji="0" 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67927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分二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hlinkClick r:id="rId2" action="ppaction://hlinksldjump"/>
          </p:cNvPr>
          <p:cNvSpPr txBox="1"/>
          <p:nvPr/>
        </p:nvSpPr>
        <p:spPr>
          <a:xfrm>
            <a:off x="857224" y="1928809"/>
            <a:ext cx="1428760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ln>
                  <a:solidFill>
                    <a:sysClr val="windowText" lastClr="000000"/>
                  </a:solidFill>
                </a:ln>
              </a:rPr>
              <a:t>压强</a:t>
            </a:r>
            <a:endParaRPr lang="zh-CN" altLang="en-US" sz="48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3" name="流程图: 过程 2"/>
          <p:cNvSpPr/>
          <p:nvPr/>
        </p:nvSpPr>
        <p:spPr bwMode="auto">
          <a:xfrm>
            <a:off x="2928926" y="428611"/>
            <a:ext cx="142876" cy="3929090"/>
          </a:xfrm>
          <a:prstGeom prst="flowChart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右箭头 3"/>
          <p:cNvSpPr/>
          <p:nvPr/>
        </p:nvSpPr>
        <p:spPr bwMode="auto">
          <a:xfrm>
            <a:off x="2357422" y="2214561"/>
            <a:ext cx="500066" cy="28575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五边形 4">
            <a:hlinkClick r:id="rId3" action="ppaction://hlinksldjump"/>
          </p:cNvPr>
          <p:cNvSpPr/>
          <p:nvPr/>
        </p:nvSpPr>
        <p:spPr bwMode="auto">
          <a:xfrm>
            <a:off x="3071802" y="428610"/>
            <a:ext cx="2500330" cy="642942"/>
          </a:xfrm>
          <a:prstGeom prst="homePlat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实验探究</a:t>
            </a:r>
          </a:p>
        </p:txBody>
      </p:sp>
      <p:sp>
        <p:nvSpPr>
          <p:cNvPr id="6" name="五边形 5">
            <a:hlinkClick r:id="rId4" action="ppaction://hlinksldjump"/>
          </p:cNvPr>
          <p:cNvSpPr/>
          <p:nvPr/>
        </p:nvSpPr>
        <p:spPr bwMode="auto">
          <a:xfrm>
            <a:off x="3071802" y="2000246"/>
            <a:ext cx="2786082" cy="642942"/>
          </a:xfrm>
          <a:prstGeom prst="homePlat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大小计算</a:t>
            </a:r>
          </a:p>
        </p:txBody>
      </p:sp>
      <p:sp>
        <p:nvSpPr>
          <p:cNvPr id="7" name="五边形 6">
            <a:hlinkClick r:id="rId5" action="ppaction://hlinksldjump"/>
          </p:cNvPr>
          <p:cNvSpPr/>
          <p:nvPr/>
        </p:nvSpPr>
        <p:spPr bwMode="auto">
          <a:xfrm>
            <a:off x="3071802" y="3712992"/>
            <a:ext cx="2786082" cy="642942"/>
          </a:xfrm>
          <a:prstGeom prst="homePlat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rPr>
              <a:t>应用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6786578" y="-8466"/>
            <a:ext cx="1714512" cy="4437605"/>
            <a:chOff x="6786578" y="-8467"/>
            <a:chExt cx="1714512" cy="4437605"/>
          </a:xfrm>
        </p:grpSpPr>
        <p:sp>
          <p:nvSpPr>
            <p:cNvPr id="8" name="剪去单角的矩形 7"/>
            <p:cNvSpPr/>
            <p:nvPr/>
          </p:nvSpPr>
          <p:spPr bwMode="auto">
            <a:xfrm>
              <a:off x="6786578" y="428610"/>
              <a:ext cx="1500198" cy="571504"/>
            </a:xfrm>
            <a:prstGeom prst="snip1Rect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b" anchorCtr="0" compatLnSpc="1"/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4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隶书" pitchFamily="49" charset="-122"/>
                  <a:ea typeface="隶书" pitchFamily="49" charset="-122"/>
                </a:rPr>
                <a:t>固体</a:t>
              </a:r>
            </a:p>
          </p:txBody>
        </p:sp>
        <p:sp>
          <p:nvSpPr>
            <p:cNvPr id="9" name="波形 8"/>
            <p:cNvSpPr/>
            <p:nvPr/>
          </p:nvSpPr>
          <p:spPr bwMode="auto">
            <a:xfrm>
              <a:off x="6858016" y="2000246"/>
              <a:ext cx="1500198" cy="857256"/>
            </a:xfrm>
            <a:prstGeom prst="wave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隶书" pitchFamily="49" charset="-122"/>
                  <a:ea typeface="隶书" pitchFamily="49" charset="-122"/>
                </a:rPr>
                <a:t>液体</a:t>
              </a:r>
            </a:p>
          </p:txBody>
        </p:sp>
        <p:sp>
          <p:nvSpPr>
            <p:cNvPr id="10" name="云形 9"/>
            <p:cNvSpPr/>
            <p:nvPr/>
          </p:nvSpPr>
          <p:spPr bwMode="auto">
            <a:xfrm>
              <a:off x="6786578" y="3643320"/>
              <a:ext cx="1714512" cy="785818"/>
            </a:xfrm>
            <a:prstGeom prst="cloud">
              <a:avLst/>
            </a:prstGeom>
            <a:solidFill>
              <a:schemeClr val="accent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r>
                <a:rPr kumimoji="0" lang="zh-CN" altLang="en-US" sz="3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隶书" pitchFamily="49" charset="-122"/>
                  <a:ea typeface="隶书" pitchFamily="49" charset="-122"/>
                </a:rPr>
                <a:t>气体</a:t>
              </a:r>
            </a:p>
          </p:txBody>
        </p:sp>
        <p:sp>
          <p:nvSpPr>
            <p:cNvPr id="13" name="任意多边形 12"/>
            <p:cNvSpPr/>
            <p:nvPr/>
          </p:nvSpPr>
          <p:spPr bwMode="auto">
            <a:xfrm>
              <a:off x="7553739" y="990600"/>
              <a:ext cx="125528" cy="1159933"/>
            </a:xfrm>
            <a:custGeom>
              <a:avLst/>
              <a:gdLst>
                <a:gd name="connsiteX0" fmla="*/ 6994 w 125528"/>
                <a:gd name="connsiteY0" fmla="*/ 0 h 1159933"/>
                <a:gd name="connsiteX1" fmla="*/ 23928 w 125528"/>
                <a:gd name="connsiteY1" fmla="*/ 474133 h 1159933"/>
                <a:gd name="connsiteX2" fmla="*/ 49328 w 125528"/>
                <a:gd name="connsiteY2" fmla="*/ 601133 h 1159933"/>
                <a:gd name="connsiteX3" fmla="*/ 74728 w 125528"/>
                <a:gd name="connsiteY3" fmla="*/ 677333 h 1159933"/>
                <a:gd name="connsiteX4" fmla="*/ 83194 w 125528"/>
                <a:gd name="connsiteY4" fmla="*/ 702733 h 1159933"/>
                <a:gd name="connsiteX5" fmla="*/ 100128 w 125528"/>
                <a:gd name="connsiteY5" fmla="*/ 804333 h 1159933"/>
                <a:gd name="connsiteX6" fmla="*/ 108594 w 125528"/>
                <a:gd name="connsiteY6" fmla="*/ 889000 h 1159933"/>
                <a:gd name="connsiteX7" fmla="*/ 125528 w 125528"/>
                <a:gd name="connsiteY7" fmla="*/ 973667 h 1159933"/>
                <a:gd name="connsiteX8" fmla="*/ 125528 w 125528"/>
                <a:gd name="connsiteY8" fmla="*/ 1159933 h 1159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5528" h="1159933">
                  <a:moveTo>
                    <a:pt x="6994" y="0"/>
                  </a:moveTo>
                  <a:cubicBezTo>
                    <a:pt x="7921" y="44471"/>
                    <a:pt x="0" y="336548"/>
                    <a:pt x="23928" y="474133"/>
                  </a:cubicBezTo>
                  <a:cubicBezTo>
                    <a:pt x="31325" y="516666"/>
                    <a:pt x="35676" y="560177"/>
                    <a:pt x="49328" y="601133"/>
                  </a:cubicBezTo>
                  <a:lnTo>
                    <a:pt x="74728" y="677333"/>
                  </a:lnTo>
                  <a:cubicBezTo>
                    <a:pt x="77550" y="685800"/>
                    <a:pt x="81727" y="693930"/>
                    <a:pt x="83194" y="702733"/>
                  </a:cubicBezTo>
                  <a:cubicBezTo>
                    <a:pt x="88839" y="736600"/>
                    <a:pt x="95489" y="770314"/>
                    <a:pt x="100128" y="804333"/>
                  </a:cubicBezTo>
                  <a:cubicBezTo>
                    <a:pt x="103960" y="832436"/>
                    <a:pt x="104387" y="860951"/>
                    <a:pt x="108594" y="889000"/>
                  </a:cubicBezTo>
                  <a:cubicBezTo>
                    <a:pt x="112863" y="917463"/>
                    <a:pt x="125528" y="944886"/>
                    <a:pt x="125528" y="973667"/>
                  </a:cubicBezTo>
                  <a:lnTo>
                    <a:pt x="125528" y="1159933"/>
                  </a:lnTo>
                </a:path>
              </a:pathLst>
            </a:cu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4" name="任意多边形 13"/>
            <p:cNvSpPr/>
            <p:nvPr/>
          </p:nvSpPr>
          <p:spPr bwMode="auto">
            <a:xfrm>
              <a:off x="7560733" y="2726267"/>
              <a:ext cx="102772" cy="999066"/>
            </a:xfrm>
            <a:custGeom>
              <a:avLst/>
              <a:gdLst>
                <a:gd name="connsiteX0" fmla="*/ 0 w 102772"/>
                <a:gd name="connsiteY0" fmla="*/ 0 h 999066"/>
                <a:gd name="connsiteX1" fmla="*/ 25400 w 102772"/>
                <a:gd name="connsiteY1" fmla="*/ 533400 h 999066"/>
                <a:gd name="connsiteX2" fmla="*/ 33867 w 102772"/>
                <a:gd name="connsiteY2" fmla="*/ 575733 h 999066"/>
                <a:gd name="connsiteX3" fmla="*/ 42334 w 102772"/>
                <a:gd name="connsiteY3" fmla="*/ 651933 h 999066"/>
                <a:gd name="connsiteX4" fmla="*/ 59267 w 102772"/>
                <a:gd name="connsiteY4" fmla="*/ 719666 h 999066"/>
                <a:gd name="connsiteX5" fmla="*/ 67734 w 102772"/>
                <a:gd name="connsiteY5" fmla="*/ 795866 h 999066"/>
                <a:gd name="connsiteX6" fmla="*/ 84667 w 102772"/>
                <a:gd name="connsiteY6" fmla="*/ 846666 h 999066"/>
                <a:gd name="connsiteX7" fmla="*/ 101600 w 102772"/>
                <a:gd name="connsiteY7" fmla="*/ 956733 h 999066"/>
                <a:gd name="connsiteX8" fmla="*/ 101600 w 102772"/>
                <a:gd name="connsiteY8" fmla="*/ 999066 h 999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2772" h="999066">
                  <a:moveTo>
                    <a:pt x="0" y="0"/>
                  </a:moveTo>
                  <a:cubicBezTo>
                    <a:pt x="1039" y="27019"/>
                    <a:pt x="7267" y="388331"/>
                    <a:pt x="25400" y="533400"/>
                  </a:cubicBezTo>
                  <a:cubicBezTo>
                    <a:pt x="27185" y="547679"/>
                    <a:pt x="31832" y="561487"/>
                    <a:pt x="33867" y="575733"/>
                  </a:cubicBezTo>
                  <a:cubicBezTo>
                    <a:pt x="37481" y="601032"/>
                    <a:pt x="38720" y="626634"/>
                    <a:pt x="42334" y="651933"/>
                  </a:cubicBezTo>
                  <a:cubicBezTo>
                    <a:pt x="47443" y="687696"/>
                    <a:pt x="49417" y="690116"/>
                    <a:pt x="59267" y="719666"/>
                  </a:cubicBezTo>
                  <a:cubicBezTo>
                    <a:pt x="62089" y="745066"/>
                    <a:pt x="62722" y="770806"/>
                    <a:pt x="67734" y="795866"/>
                  </a:cubicBezTo>
                  <a:cubicBezTo>
                    <a:pt x="71235" y="813369"/>
                    <a:pt x="81732" y="829060"/>
                    <a:pt x="84667" y="846666"/>
                  </a:cubicBezTo>
                  <a:cubicBezTo>
                    <a:pt x="88607" y="870304"/>
                    <a:pt x="99783" y="934930"/>
                    <a:pt x="101600" y="956733"/>
                  </a:cubicBezTo>
                  <a:cubicBezTo>
                    <a:pt x="102772" y="970795"/>
                    <a:pt x="101600" y="984955"/>
                    <a:pt x="101600" y="999066"/>
                  </a:cubicBezTo>
                </a:path>
              </a:pathLst>
            </a:cu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5" name="任意多边形 14"/>
            <p:cNvSpPr/>
            <p:nvPr/>
          </p:nvSpPr>
          <p:spPr bwMode="auto">
            <a:xfrm>
              <a:off x="7378991" y="-8467"/>
              <a:ext cx="152339" cy="448734"/>
            </a:xfrm>
            <a:custGeom>
              <a:avLst/>
              <a:gdLst>
                <a:gd name="connsiteX0" fmla="*/ 29342 w 152339"/>
                <a:gd name="connsiteY0" fmla="*/ 0 h 448734"/>
                <a:gd name="connsiteX1" fmla="*/ 20876 w 152339"/>
                <a:gd name="connsiteY1" fmla="*/ 127000 h 448734"/>
                <a:gd name="connsiteX2" fmla="*/ 54742 w 152339"/>
                <a:gd name="connsiteY2" fmla="*/ 177800 h 448734"/>
                <a:gd name="connsiteX3" fmla="*/ 71676 w 152339"/>
                <a:gd name="connsiteY3" fmla="*/ 203200 h 448734"/>
                <a:gd name="connsiteX4" fmla="*/ 80142 w 152339"/>
                <a:gd name="connsiteY4" fmla="*/ 228600 h 448734"/>
                <a:gd name="connsiteX5" fmla="*/ 97076 w 152339"/>
                <a:gd name="connsiteY5" fmla="*/ 245534 h 448734"/>
                <a:gd name="connsiteX6" fmla="*/ 114009 w 152339"/>
                <a:gd name="connsiteY6" fmla="*/ 296334 h 448734"/>
                <a:gd name="connsiteX7" fmla="*/ 130942 w 152339"/>
                <a:gd name="connsiteY7" fmla="*/ 355600 h 448734"/>
                <a:gd name="connsiteX8" fmla="*/ 147876 w 152339"/>
                <a:gd name="connsiteY8" fmla="*/ 448734 h 448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339" h="448734">
                  <a:moveTo>
                    <a:pt x="29342" y="0"/>
                  </a:moveTo>
                  <a:cubicBezTo>
                    <a:pt x="11617" y="53175"/>
                    <a:pt x="0" y="64373"/>
                    <a:pt x="20876" y="127000"/>
                  </a:cubicBezTo>
                  <a:cubicBezTo>
                    <a:pt x="27312" y="146307"/>
                    <a:pt x="43453" y="160867"/>
                    <a:pt x="54742" y="177800"/>
                  </a:cubicBezTo>
                  <a:lnTo>
                    <a:pt x="71676" y="203200"/>
                  </a:lnTo>
                  <a:cubicBezTo>
                    <a:pt x="74498" y="211667"/>
                    <a:pt x="75550" y="220947"/>
                    <a:pt x="80142" y="228600"/>
                  </a:cubicBezTo>
                  <a:cubicBezTo>
                    <a:pt x="84249" y="235445"/>
                    <a:pt x="93506" y="238394"/>
                    <a:pt x="97076" y="245534"/>
                  </a:cubicBezTo>
                  <a:cubicBezTo>
                    <a:pt x="105058" y="261499"/>
                    <a:pt x="108365" y="279401"/>
                    <a:pt x="114009" y="296334"/>
                  </a:cubicBezTo>
                  <a:cubicBezTo>
                    <a:pt x="142475" y="381731"/>
                    <a:pt x="99035" y="249244"/>
                    <a:pt x="130942" y="355600"/>
                  </a:cubicBezTo>
                  <a:cubicBezTo>
                    <a:pt x="152339" y="426921"/>
                    <a:pt x="147876" y="382911"/>
                    <a:pt x="147876" y="448734"/>
                  </a:cubicBezTo>
                </a:path>
              </a:pathLst>
            </a:cu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/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</a:pPr>
              <a:endParaRPr kumimoji="0" lang="zh-CN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0" y="0"/>
            <a:ext cx="880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整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7" name="矩形 16">
            <a:hlinkClick r:id="rId6" action="ppaction://hlinksldjump"/>
          </p:cNvPr>
          <p:cNvSpPr/>
          <p:nvPr/>
        </p:nvSpPr>
        <p:spPr>
          <a:xfrm>
            <a:off x="8393474" y="4374060"/>
            <a:ext cx="75052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补</a:t>
            </a:r>
            <a:endParaRPr lang="zh-CN" altLang="en-US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500181"/>
            <a:ext cx="1390844" cy="2114845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 smtClean="0">
                <a:ea typeface="隶书" pitchFamily="49" charset="-122"/>
              </a:rPr>
              <a:t>流体压强与流速的关系</a:t>
            </a:r>
            <a:endParaRPr lang="zh-CN" alt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357554" y="1714494"/>
            <a:ext cx="3714776" cy="207170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 流体中流速越大的位置压强越小。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67927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分二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E:\上课\为明学校\九下\一轮复习\压强1\103458455727002317.jpg"/>
          <p:cNvPicPr>
            <a:picLocks noChangeAspect="1" noChangeArrowheads="1"/>
          </p:cNvPicPr>
          <p:nvPr/>
        </p:nvPicPr>
        <p:blipFill>
          <a:blip r:embed="rId2" cstate="print"/>
          <a:srcRect l="6195" t="24529" r="-885" b="11694"/>
          <a:stretch>
            <a:fillRect/>
          </a:stretch>
        </p:blipFill>
        <p:spPr bwMode="auto">
          <a:xfrm>
            <a:off x="785786" y="1500180"/>
            <a:ext cx="7643866" cy="2786082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93018" y="84455"/>
            <a:ext cx="2037737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纠错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E:\上课\为明学校\九下\一轮复习\压强1\221553302376676072.jpg"/>
          <p:cNvPicPr>
            <a:picLocks noChangeAspect="1" noChangeArrowheads="1"/>
          </p:cNvPicPr>
          <p:nvPr/>
        </p:nvPicPr>
        <p:blipFill>
          <a:blip r:embed="rId2" cstate="print"/>
          <a:srcRect l="1324" t="69049" r="-1746" b="5196"/>
          <a:stretch>
            <a:fillRect/>
          </a:stretch>
        </p:blipFill>
        <p:spPr bwMode="auto">
          <a:xfrm>
            <a:off x="-30529" y="1500180"/>
            <a:ext cx="9174529" cy="2378908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93018" y="84455"/>
            <a:ext cx="2037737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纠错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43174" y="1928808"/>
            <a:ext cx="36631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反馈练习二</a:t>
            </a:r>
            <a:endParaRPr lang="zh-CN" alt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动作按钮: 第一张 5">
            <a:hlinkClick r:id="rId3" action="ppaction://hlinksldjump" highlightClick="1"/>
          </p:cNvPr>
          <p:cNvSpPr/>
          <p:nvPr/>
        </p:nvSpPr>
        <p:spPr bwMode="auto">
          <a:xfrm>
            <a:off x="0" y="4429138"/>
            <a:ext cx="857224" cy="714362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9"/>
          <p:cNvSpPr txBox="1"/>
          <p:nvPr/>
        </p:nvSpPr>
        <p:spPr>
          <a:xfrm>
            <a:off x="269240" y="1061085"/>
            <a:ext cx="8605520" cy="1052596"/>
          </a:xfrm>
          <a:prstGeom prst="rect">
            <a:avLst/>
          </a:prstGeom>
          <a:solidFill>
            <a:srgbClr val="FFFFCC"/>
          </a:solidFill>
          <a:ln w="28575" cap="flat" cmpd="sng">
            <a:solidFill>
              <a:srgbClr val="00CC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100" b="1" dirty="0">
                <a:solidFill>
                  <a:srgbClr val="FFFF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 2.</a:t>
            </a:r>
            <a:r>
              <a:rPr 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  <a:r>
              <a:rPr lang="zh-CN" sz="24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质量</a:t>
            </a:r>
            <a:r>
              <a:rPr 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为</a:t>
            </a:r>
            <a:r>
              <a:rPr 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50kg</a:t>
            </a:r>
            <a:r>
              <a:rPr 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的人，一只脚面积是</a:t>
            </a:r>
            <a:r>
              <a:rPr 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200cm</a:t>
            </a:r>
            <a:r>
              <a:rPr lang="en-US" sz="21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，若水平冰层能承受的最大压强是</a:t>
            </a:r>
            <a:r>
              <a:rPr 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2×10</a:t>
            </a:r>
            <a:r>
              <a:rPr lang="en-US" sz="2100" b="1" baseline="30000" dirty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en-US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Pa</a:t>
            </a:r>
            <a:r>
              <a:rPr 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，他能否</a:t>
            </a:r>
            <a:r>
              <a:rPr lang="zh-CN" sz="2400" b="1" dirty="0">
                <a:solidFill>
                  <a:schemeClr val="accent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步行</a:t>
            </a:r>
            <a:r>
              <a:rPr lang="zh-CN" sz="2100" b="1" dirty="0">
                <a:latin typeface="黑体" panose="02010609060101010101" pitchFamily="49" charset="-122"/>
                <a:ea typeface="黑体" panose="02010609060101010101" pitchFamily="49" charset="-122"/>
              </a:rPr>
              <a:t>通过该冰面？</a:t>
            </a:r>
          </a:p>
        </p:txBody>
      </p:sp>
      <p:sp>
        <p:nvSpPr>
          <p:cNvPr id="19459" name="圆角矩形 15"/>
          <p:cNvSpPr/>
          <p:nvPr/>
        </p:nvSpPr>
        <p:spPr>
          <a:xfrm>
            <a:off x="354330" y="2228850"/>
            <a:ext cx="8328660" cy="2514600"/>
          </a:xfrm>
          <a:prstGeom prst="roundRect">
            <a:avLst>
              <a:gd name="adj" fmla="val 9741"/>
            </a:avLst>
          </a:prstGeom>
          <a:solidFill>
            <a:srgbClr val="FFFFFF"/>
          </a:solidFill>
          <a:ln w="25400" cap="flat" cmpd="sng">
            <a:solidFill>
              <a:srgbClr val="BCBCBC"/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lvl="0" algn="ctr" eaLnBrk="1" hangingPunct="1"/>
            <a:endParaRPr lang="zh-CN" sz="100" dirty="0">
              <a:solidFill>
                <a:srgbClr val="FFFFFF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9461" name="Text Box 10"/>
          <p:cNvSpPr txBox="1"/>
          <p:nvPr/>
        </p:nvSpPr>
        <p:spPr>
          <a:xfrm>
            <a:off x="1828800" y="2800350"/>
            <a:ext cx="365760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F=G</a:t>
            </a:r>
            <a:r>
              <a:rPr 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=mg=50×10=500</a:t>
            </a:r>
            <a:r>
              <a:rPr lang="zh-CN" sz="2100" b="1" dirty="0">
                <a:latin typeface="Arial" panose="020B0604020202020204" pitchFamily="34" charset="0"/>
                <a:ea typeface="宋体" panose="02010600030101010101" pitchFamily="2" charset="-122"/>
              </a:rPr>
              <a:t>（</a:t>
            </a:r>
            <a:r>
              <a:rPr 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N</a:t>
            </a:r>
            <a:r>
              <a:rPr lang="zh-CN" sz="2100" b="1" dirty="0">
                <a:latin typeface="Arial" panose="020B0604020202020204" pitchFamily="34" charset="0"/>
                <a:ea typeface="宋体" panose="02010600030101010101" pitchFamily="2" charset="-122"/>
              </a:rPr>
              <a:t>）</a:t>
            </a:r>
          </a:p>
        </p:txBody>
      </p:sp>
      <p:sp>
        <p:nvSpPr>
          <p:cNvPr id="19462" name="Text Box 11"/>
          <p:cNvSpPr txBox="1"/>
          <p:nvPr/>
        </p:nvSpPr>
        <p:spPr>
          <a:xfrm>
            <a:off x="1943100" y="2343150"/>
            <a:ext cx="2514600" cy="415498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S=200cm</a:t>
            </a:r>
            <a:r>
              <a:rPr lang="en-US" sz="2100" b="1" baseline="30000" dirty="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  <a:r>
              <a:rPr lang="en-US" sz="2100" b="1" dirty="0">
                <a:latin typeface="Arial" panose="020B0604020202020204" pitchFamily="34" charset="0"/>
                <a:ea typeface="宋体" panose="02010600030101010101" pitchFamily="2" charset="-122"/>
              </a:rPr>
              <a:t>=0.02m</a:t>
            </a:r>
            <a:r>
              <a:rPr lang="en-US" sz="2100" b="1" baseline="30000" dirty="0">
                <a:latin typeface="Arial" panose="020B0604020202020204" pitchFamily="34" charset="0"/>
                <a:ea typeface="宋体" panose="02010600030101010101" pitchFamily="2" charset="-122"/>
              </a:rPr>
              <a:t>2</a:t>
            </a:r>
          </a:p>
        </p:txBody>
      </p:sp>
      <p:grpSp>
        <p:nvGrpSpPr>
          <p:cNvPr id="19463" name="组合 19462"/>
          <p:cNvGrpSpPr/>
          <p:nvPr/>
        </p:nvGrpSpPr>
        <p:grpSpPr>
          <a:xfrm>
            <a:off x="1770460" y="3257550"/>
            <a:ext cx="5601890" cy="914400"/>
            <a:chOff x="0" y="0"/>
            <a:chExt cx="4753" cy="768"/>
          </a:xfrm>
        </p:grpSpPr>
        <p:sp>
          <p:nvSpPr>
            <p:cNvPr id="19464" name="Rectangle 13"/>
            <p:cNvSpPr/>
            <p:nvPr/>
          </p:nvSpPr>
          <p:spPr>
            <a:xfrm>
              <a:off x="49" y="0"/>
              <a:ext cx="4704" cy="76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 wrap="none" anchor="ctr"/>
            <a:lstStyle/>
            <a:p>
              <a:pPr lvl="0" eaLnBrk="1" hangingPunct="1"/>
              <a:endParaRPr lang="zh-CN" sz="1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19465" name="对象 19464"/>
            <p:cNvGraphicFramePr>
              <a:graphicFrameLocks/>
            </p:cNvGraphicFramePr>
            <p:nvPr/>
          </p:nvGraphicFramePr>
          <p:xfrm>
            <a:off x="0" y="48"/>
            <a:ext cx="4419" cy="672"/>
          </p:xfrm>
          <a:graphic>
            <a:graphicData uri="http://schemas.openxmlformats.org/presentationml/2006/ole">
              <p:oleObj spid="_x0000_s68610" r:id="rId3" imgW="2564287" imgH="393529" progId="">
                <p:embed/>
              </p:oleObj>
            </a:graphicData>
          </a:graphic>
        </p:graphicFrame>
      </p:grpSp>
      <p:sp>
        <p:nvSpPr>
          <p:cNvPr id="19466" name="Line 15"/>
          <p:cNvSpPr/>
          <p:nvPr/>
        </p:nvSpPr>
        <p:spPr>
          <a:xfrm>
            <a:off x="3827860" y="3943350"/>
            <a:ext cx="3086100" cy="0"/>
          </a:xfrm>
          <a:prstGeom prst="line">
            <a:avLst/>
          </a:prstGeom>
          <a:ln w="508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9467" name="Text Box 16"/>
          <p:cNvSpPr txBox="1"/>
          <p:nvPr/>
        </p:nvSpPr>
        <p:spPr>
          <a:xfrm>
            <a:off x="1714500" y="4229100"/>
            <a:ext cx="4000500" cy="46166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sz="2400" b="1" dirty="0">
                <a:latin typeface="Arial" panose="020B0604020202020204" pitchFamily="34" charset="0"/>
                <a:ea typeface="黑体" panose="02010609060101010101" pitchFamily="49" charset="-122"/>
              </a:rPr>
              <a:t>因此他不能步行通过该冰面</a:t>
            </a:r>
          </a:p>
        </p:txBody>
      </p:sp>
      <p:pic>
        <p:nvPicPr>
          <p:cNvPr id="19468" name="WordAr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4510" y="17781"/>
            <a:ext cx="1830705" cy="6146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9" name="剪去单角的矩形 12"/>
          <p:cNvSpPr/>
          <p:nvPr/>
        </p:nvSpPr>
        <p:spPr>
          <a:xfrm>
            <a:off x="725805" y="629920"/>
            <a:ext cx="1428750" cy="57150"/>
          </a:xfrm>
          <a:custGeom>
            <a:avLst/>
            <a:gdLst>
              <a:gd name="txL" fmla="*/ 0 w 1905000"/>
              <a:gd name="txT" fmla="*/ 19050 h 76200"/>
              <a:gd name="txR" fmla="*/ 1885949 w 1905000"/>
              <a:gd name="txB" fmla="*/ 76200 h 76200"/>
            </a:gdLst>
            <a:ahLst/>
            <a:cxnLst>
              <a:cxn ang="0">
                <a:pos x="1905000" y="38100"/>
              </a:cxn>
              <a:cxn ang="5898240">
                <a:pos x="952500" y="76200"/>
              </a:cxn>
              <a:cxn ang="11796480">
                <a:pos x="0" y="38100"/>
              </a:cxn>
              <a:cxn ang="17694720">
                <a:pos x="952500" y="0"/>
              </a:cxn>
            </a:cxnLst>
            <a:rect l="txL" t="txT" r="txR" b="txB"/>
            <a:pathLst>
              <a:path w="1905000" h="76200">
                <a:moveTo>
                  <a:pt x="0" y="0"/>
                </a:moveTo>
                <a:lnTo>
                  <a:pt x="1866900" y="0"/>
                </a:lnTo>
                <a:lnTo>
                  <a:pt x="1905000" y="38100"/>
                </a:lnTo>
                <a:lnTo>
                  <a:pt x="190500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FFFF99">
              <a:alpha val="100000"/>
            </a:srgbClr>
          </a:solidFill>
          <a:ln w="25400" cap="flat" cmpd="sng">
            <a:solidFill>
              <a:srgbClr val="9ED3D7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19470" name="WordArt 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29842" y="64136"/>
            <a:ext cx="1636395" cy="6229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71" name="WordAr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02546" y="2102645"/>
            <a:ext cx="709613" cy="764381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9472" name="组合 19471"/>
          <p:cNvGrpSpPr/>
          <p:nvPr/>
        </p:nvGrpSpPr>
        <p:grpSpPr>
          <a:xfrm>
            <a:off x="7487285" y="2186305"/>
            <a:ext cx="800100" cy="2519363"/>
            <a:chOff x="0" y="0"/>
            <a:chExt cx="672" cy="2116"/>
          </a:xfrm>
        </p:grpSpPr>
        <p:grpSp>
          <p:nvGrpSpPr>
            <p:cNvPr id="19473" name="组合 19472"/>
            <p:cNvGrpSpPr/>
            <p:nvPr/>
          </p:nvGrpSpPr>
          <p:grpSpPr>
            <a:xfrm>
              <a:off x="48" y="288"/>
              <a:ext cx="576" cy="1488"/>
              <a:chOff x="0" y="0"/>
              <a:chExt cx="576" cy="1488"/>
            </a:xfrm>
          </p:grpSpPr>
          <p:pic>
            <p:nvPicPr>
              <p:cNvPr id="19474" name="图片 19473" descr="0048"/>
              <p:cNvPicPr>
                <a:picLocks noChangeAspect="1"/>
              </p:cNvPicPr>
              <p:nvPr/>
            </p:nvPicPr>
            <p:blipFill>
              <a:blip r:embed="rId7" cstate="print"/>
              <a:srcRect l="37848" t="34190" r="35435" b="2057"/>
              <a:stretch>
                <a:fillRect/>
              </a:stretch>
            </p:blipFill>
            <p:spPr>
              <a:xfrm>
                <a:off x="0" y="0"/>
                <a:ext cx="576" cy="1488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19475" name="矩形 19474"/>
              <p:cNvSpPr/>
              <p:nvPr/>
            </p:nvSpPr>
            <p:spPr>
              <a:xfrm>
                <a:off x="0" y="144"/>
                <a:ext cx="240" cy="288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</a:ln>
            </p:spPr>
            <p:txBody>
              <a:bodyPr/>
              <a:lstStyle/>
              <a:p>
                <a:endParaRPr lang="zh-CN" altLang="en-US" sz="100"/>
              </a:p>
            </p:txBody>
          </p:sp>
        </p:grpSp>
        <p:grpSp>
          <p:nvGrpSpPr>
            <p:cNvPr id="19476" name="组合 19475"/>
            <p:cNvGrpSpPr/>
            <p:nvPr/>
          </p:nvGrpSpPr>
          <p:grpSpPr>
            <a:xfrm>
              <a:off x="48" y="960"/>
              <a:ext cx="624" cy="1156"/>
              <a:chOff x="0" y="0"/>
              <a:chExt cx="624" cy="1156"/>
            </a:xfrm>
          </p:grpSpPr>
          <p:sp>
            <p:nvSpPr>
              <p:cNvPr id="19477" name="Text Box 36"/>
              <p:cNvSpPr txBox="1"/>
              <p:nvPr/>
            </p:nvSpPr>
            <p:spPr>
              <a:xfrm>
                <a:off x="0" y="768"/>
                <a:ext cx="432" cy="38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FF0066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G</a:t>
                </a:r>
                <a:endParaRPr lang="en-US" sz="2400" b="1" baseline="-25000" dirty="0">
                  <a:solidFill>
                    <a:srgbClr val="FF0066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grpSp>
            <p:nvGrpSpPr>
              <p:cNvPr id="19478" name="组合 19477"/>
              <p:cNvGrpSpPr/>
              <p:nvPr/>
            </p:nvGrpSpPr>
            <p:grpSpPr>
              <a:xfrm>
                <a:off x="323" y="0"/>
                <a:ext cx="301" cy="1054"/>
                <a:chOff x="0" y="0"/>
                <a:chExt cx="301" cy="1054"/>
              </a:xfrm>
            </p:grpSpPr>
            <p:grpSp>
              <p:nvGrpSpPr>
                <p:cNvPr id="19479" name="组合 19478"/>
                <p:cNvGrpSpPr/>
                <p:nvPr/>
              </p:nvGrpSpPr>
              <p:grpSpPr>
                <a:xfrm rot="5400000">
                  <a:off x="-449" y="543"/>
                  <a:ext cx="960" cy="61"/>
                  <a:chOff x="0" y="0"/>
                  <a:chExt cx="1200" cy="96"/>
                </a:xfrm>
              </p:grpSpPr>
              <p:sp>
                <p:nvSpPr>
                  <p:cNvPr id="19480" name="Line 38"/>
                  <p:cNvSpPr/>
                  <p:nvPr/>
                </p:nvSpPr>
                <p:spPr>
                  <a:xfrm>
                    <a:off x="48" y="48"/>
                    <a:ext cx="1152" cy="0"/>
                  </a:xfrm>
                  <a:prstGeom prst="line">
                    <a:avLst/>
                  </a:prstGeom>
                  <a:ln w="63500" cap="flat" cmpd="sng">
                    <a:solidFill>
                      <a:srgbClr val="FF0066"/>
                    </a:solidFill>
                    <a:prstDash val="solid"/>
                    <a:headEnd type="none" w="med" len="med"/>
                    <a:tailEnd type="stealth" w="med" len="lg"/>
                  </a:ln>
                </p:spPr>
              </p:sp>
              <p:sp>
                <p:nvSpPr>
                  <p:cNvPr id="19481" name="Oval 39"/>
                  <p:cNvSpPr/>
                  <p:nvPr/>
                </p:nvSpPr>
                <p:spPr>
                  <a:xfrm>
                    <a:off x="0" y="0"/>
                    <a:ext cx="96" cy="96"/>
                  </a:xfrm>
                  <a:prstGeom prst="ellipse">
                    <a:avLst/>
                  </a:prstGeom>
                  <a:solidFill>
                    <a:srgbClr val="FF0066"/>
                  </a:solidFill>
                  <a:ln w="9525">
                    <a:noFill/>
                  </a:ln>
                </p:spPr>
                <p:txBody>
                  <a:bodyPr rot="10800000" vert="eaVert" wrap="none" anchor="ctr"/>
                  <a:lstStyle/>
                  <a:p>
                    <a:pPr lvl="0" eaLnBrk="1" hangingPunct="1"/>
                    <a:endParaRPr lang="zh-CN" sz="100" dirty="0">
                      <a:latin typeface="Arial" panose="020B0604020202020204" pitchFamily="34" charset="0"/>
                      <a:ea typeface="宋体" panose="02010600030101010101" pitchFamily="2" charset="-122"/>
                    </a:endParaRPr>
                  </a:p>
                </p:txBody>
              </p:sp>
            </p:grpSp>
            <p:sp>
              <p:nvSpPr>
                <p:cNvPr id="19482" name="Text Box 40"/>
                <p:cNvSpPr txBox="1"/>
                <p:nvPr/>
              </p:nvSpPr>
              <p:spPr>
                <a:xfrm>
                  <a:off x="61" y="0"/>
                  <a:ext cx="240" cy="310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>
                  <a:spAutoFit/>
                </a:bodyPr>
                <a:lstStyle/>
                <a:p>
                  <a:pPr lvl="0" eaLnBrk="1" hangingPunct="1">
                    <a:spcBef>
                      <a:spcPct val="50000"/>
                    </a:spcBef>
                  </a:pPr>
                  <a:r>
                    <a:rPr lang="en-US" sz="1800" b="1" dirty="0">
                      <a:solidFill>
                        <a:srgbClr val="FF0066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rPr>
                    <a:t>O</a:t>
                  </a:r>
                  <a:endParaRPr lang="en-US" sz="1800" b="1" baseline="-25000" dirty="0">
                    <a:solidFill>
                      <a:srgbClr val="FF0066"/>
                    </a:solidFill>
                    <a:latin typeface="Arial" panose="020B0604020202020204" pitchFamily="34" charset="0"/>
                    <a:ea typeface="宋体" panose="02010600030101010101" pitchFamily="2" charset="-122"/>
                  </a:endParaRPr>
                </a:p>
              </p:txBody>
            </p:sp>
          </p:grpSp>
        </p:grpSp>
        <p:grpSp>
          <p:nvGrpSpPr>
            <p:cNvPr id="19483" name="组合 19482"/>
            <p:cNvGrpSpPr/>
            <p:nvPr/>
          </p:nvGrpSpPr>
          <p:grpSpPr>
            <a:xfrm>
              <a:off x="0" y="0"/>
              <a:ext cx="432" cy="1090"/>
              <a:chOff x="0" y="0"/>
              <a:chExt cx="432" cy="1090"/>
            </a:xfrm>
          </p:grpSpPr>
          <p:sp>
            <p:nvSpPr>
              <p:cNvPr id="19484" name="Text Box 36"/>
              <p:cNvSpPr txBox="1"/>
              <p:nvPr/>
            </p:nvSpPr>
            <p:spPr>
              <a:xfrm>
                <a:off x="0" y="0"/>
                <a:ext cx="432" cy="59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lstStyle/>
              <a:p>
                <a:pPr lvl="0" eaLnBrk="1" hangingPunct="1">
                  <a:spcBef>
                    <a:spcPct val="50000"/>
                  </a:spcBef>
                </a:pPr>
                <a:r>
                  <a:rPr lang="en-US" sz="2400" b="1" dirty="0">
                    <a:solidFill>
                      <a:srgbClr val="0000CC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F</a:t>
                </a:r>
                <a:r>
                  <a:rPr lang="en-US" sz="2400" b="1" baseline="-25000" dirty="0">
                    <a:solidFill>
                      <a:srgbClr val="0000CC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N</a:t>
                </a:r>
              </a:p>
            </p:txBody>
          </p:sp>
          <p:sp>
            <p:nvSpPr>
              <p:cNvPr id="19485" name="Line 38"/>
              <p:cNvSpPr/>
              <p:nvPr/>
            </p:nvSpPr>
            <p:spPr>
              <a:xfrm rot="16200000">
                <a:off x="-59" y="629"/>
                <a:ext cx="922" cy="0"/>
              </a:xfrm>
              <a:prstGeom prst="line">
                <a:avLst/>
              </a:prstGeom>
              <a:ln w="63500" cap="flat" cmpd="sng">
                <a:solidFill>
                  <a:srgbClr val="0000CC"/>
                </a:solidFill>
                <a:prstDash val="solid"/>
                <a:headEnd type="none" w="med" len="med"/>
                <a:tailEnd type="stealth" w="med" len="lg"/>
              </a:ln>
            </p:spPr>
          </p:sp>
        </p:grpSp>
      </p:grpSp>
      <p:sp>
        <p:nvSpPr>
          <p:cNvPr id="19486" name="文本框 19485"/>
          <p:cNvSpPr txBox="1"/>
          <p:nvPr/>
        </p:nvSpPr>
        <p:spPr>
          <a:xfrm>
            <a:off x="7144385" y="2197419"/>
            <a:ext cx="685800" cy="5078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sz="2700" b="1" dirty="0">
                <a:solidFill>
                  <a:srgbClr val="0000C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F=</a:t>
            </a:r>
          </a:p>
        </p:txBody>
      </p:sp>
      <p:sp>
        <p:nvSpPr>
          <p:cNvPr id="3" name="矩形 2"/>
          <p:cNvSpPr/>
          <p:nvPr/>
        </p:nvSpPr>
        <p:spPr>
          <a:xfrm>
            <a:off x="5138657" y="64135"/>
            <a:ext cx="3890809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72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平行矫正</a:t>
            </a: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9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1" grpId="0" bldLvl="0" animBg="1"/>
      <p:bldP spid="19462" grpId="0" bldLvl="0" animBg="1"/>
      <p:bldP spid="19467" grpId="0" bldLvl="0" animBg="1"/>
      <p:bldP spid="1948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/>
          <p:nvPr/>
        </p:nvSpPr>
        <p:spPr>
          <a:xfrm>
            <a:off x="127001" y="81398"/>
            <a:ext cx="8719185" cy="1052596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 3.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如图，甲、乙、丙是三个质量相等、底面积相同的容器放在水平桌面上，现三个容器中装有水且水面相平：</a:t>
            </a:r>
          </a:p>
        </p:txBody>
      </p:sp>
      <p:sp>
        <p:nvSpPr>
          <p:cNvPr id="21507" name="Rectangle 17"/>
          <p:cNvSpPr/>
          <p:nvPr/>
        </p:nvSpPr>
        <p:spPr>
          <a:xfrm>
            <a:off x="-6984" y="1128396"/>
            <a:ext cx="8987155" cy="1932837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）三个容器底受到的</a:t>
            </a:r>
            <a:r>
              <a:rPr 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水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的压强</a:t>
            </a:r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p</a:t>
            </a:r>
            <a:r>
              <a:rPr lang="zh-CN" sz="28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甲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p</a:t>
            </a:r>
            <a:r>
              <a:rPr lang="zh-CN" sz="28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乙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p</a:t>
            </a:r>
            <a:r>
              <a:rPr lang="zh-CN" sz="28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丙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的关系为</a:t>
            </a:r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_____________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，受到的</a:t>
            </a:r>
            <a:r>
              <a:rPr lang="zh-CN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水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的压力</a:t>
            </a:r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sz="28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甲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sz="28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乙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sz="28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丙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的关系为</a:t>
            </a:r>
            <a:r>
              <a:rPr lang="en-US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____________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1508" name="Rectangle 18"/>
          <p:cNvSpPr/>
          <p:nvPr/>
        </p:nvSpPr>
        <p:spPr>
          <a:xfrm>
            <a:off x="127000" y="3041651"/>
            <a:ext cx="6351270" cy="2092881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（</a:t>
            </a: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）三个</a:t>
            </a:r>
            <a:r>
              <a:rPr lang="zh-CN" sz="2800" b="1" dirty="0">
                <a:latin typeface="黑体" panose="02010609060101010101" pitchFamily="49" charset="-122"/>
                <a:ea typeface="黑体" panose="02010609060101010101" pitchFamily="49" charset="-122"/>
              </a:rPr>
              <a:t>容器对桌面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的压力</a:t>
            </a: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sz="24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甲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’、</a:t>
            </a: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sz="24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乙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  <a:r>
              <a:rPr lang="zh-CN" sz="24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sz="24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丙 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’的大小关系为</a:t>
            </a: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__________________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，对桌面的压强</a:t>
            </a: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p</a:t>
            </a:r>
            <a:r>
              <a:rPr lang="zh-CN" sz="24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甲 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  <a:r>
              <a:rPr lang="zh-CN" sz="24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p</a:t>
            </a:r>
            <a:r>
              <a:rPr lang="zh-CN" sz="24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乙 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  <a:r>
              <a:rPr lang="zh-CN" sz="24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p</a:t>
            </a:r>
            <a:r>
              <a:rPr lang="zh-CN" sz="2400" b="1" baseline="-25000" dirty="0">
                <a:latin typeface="黑体" panose="02010609060101010101" pitchFamily="49" charset="-122"/>
                <a:ea typeface="黑体" panose="02010609060101010101" pitchFamily="49" charset="-122"/>
              </a:rPr>
              <a:t>丙 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’的关系为</a:t>
            </a:r>
            <a:r>
              <a:rPr 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_________________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21509" name="Rectangle 10"/>
          <p:cNvSpPr/>
          <p:nvPr/>
        </p:nvSpPr>
        <p:spPr>
          <a:xfrm>
            <a:off x="595630" y="1833564"/>
            <a:ext cx="1885950" cy="507831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eaLnBrk="1" hangingPunct="1"/>
            <a:r>
              <a:rPr lang="en-US" sz="27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p</a:t>
            </a:r>
            <a:r>
              <a:rPr lang="zh-CN" sz="27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甲</a:t>
            </a:r>
            <a:r>
              <a:rPr lang="en-US" sz="27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=p</a:t>
            </a:r>
            <a:r>
              <a:rPr lang="zh-CN" sz="27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乙</a:t>
            </a:r>
            <a:r>
              <a:rPr lang="en-US" sz="27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=p</a:t>
            </a:r>
            <a:r>
              <a:rPr lang="zh-CN" sz="27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丙</a:t>
            </a:r>
          </a:p>
        </p:txBody>
      </p:sp>
      <p:sp>
        <p:nvSpPr>
          <p:cNvPr id="21510" name="Rectangle 12"/>
          <p:cNvSpPr/>
          <p:nvPr/>
        </p:nvSpPr>
        <p:spPr>
          <a:xfrm>
            <a:off x="420688" y="2430145"/>
            <a:ext cx="1755609" cy="507831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lvl="0" eaLnBrk="1" hangingPunct="1"/>
            <a:r>
              <a:rPr lang="en-US" sz="27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sz="27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甲</a:t>
            </a:r>
            <a:r>
              <a:rPr lang="en-US" sz="27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=F</a:t>
            </a:r>
            <a:r>
              <a:rPr lang="zh-CN" sz="27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乙</a:t>
            </a:r>
            <a:r>
              <a:rPr lang="en-US" sz="27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=F</a:t>
            </a:r>
            <a:r>
              <a:rPr lang="zh-CN" sz="27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丙</a:t>
            </a:r>
          </a:p>
        </p:txBody>
      </p:sp>
      <p:sp>
        <p:nvSpPr>
          <p:cNvPr id="21511" name="Rectangle 14"/>
          <p:cNvSpPr/>
          <p:nvPr/>
        </p:nvSpPr>
        <p:spPr>
          <a:xfrm>
            <a:off x="421005" y="4525011"/>
            <a:ext cx="2553970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P</a:t>
            </a:r>
            <a:r>
              <a:rPr lang="zh-CN" sz="24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甲</a:t>
            </a:r>
            <a:r>
              <a:rPr lang="en-US" sz="2400" b="1" baseline="30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&lt;p</a:t>
            </a:r>
            <a:r>
              <a:rPr lang="zh-CN" sz="24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乙</a:t>
            </a:r>
            <a:r>
              <a:rPr lang="en-US" sz="2400" b="1" baseline="30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&lt;p</a:t>
            </a:r>
            <a:r>
              <a:rPr lang="zh-CN" sz="24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丙</a:t>
            </a:r>
            <a:r>
              <a:rPr lang="en-US" sz="2400" b="1" baseline="30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</a:p>
        </p:txBody>
      </p:sp>
      <p:sp>
        <p:nvSpPr>
          <p:cNvPr id="21512" name="Rectangle 16"/>
          <p:cNvSpPr/>
          <p:nvPr/>
        </p:nvSpPr>
        <p:spPr>
          <a:xfrm>
            <a:off x="2811780" y="3515361"/>
            <a:ext cx="2541746" cy="4616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/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sz="24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甲</a:t>
            </a:r>
            <a:r>
              <a:rPr lang="zh-CN" sz="24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&lt;F</a:t>
            </a:r>
            <a:r>
              <a:rPr lang="zh-CN" sz="24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乙</a:t>
            </a:r>
            <a:r>
              <a:rPr lang="zh-CN" sz="24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  <a:r>
              <a:rPr lang="en-US" sz="24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&lt;F</a:t>
            </a:r>
            <a:r>
              <a:rPr lang="zh-CN" sz="2400" b="1" baseline="-25000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丙</a:t>
            </a:r>
            <a:r>
              <a:rPr lang="zh-CN" sz="2400" b="1" dirty="0">
                <a:solidFill>
                  <a:srgbClr val="0000CC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’</a:t>
            </a:r>
          </a:p>
        </p:txBody>
      </p:sp>
      <p:pic>
        <p:nvPicPr>
          <p:cNvPr id="21513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4" y="3143255"/>
            <a:ext cx="2228850" cy="9417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动作按钮: 第一张 9">
            <a:hlinkClick r:id="rId3" action="ppaction://hlinksldjump" highlightClick="1"/>
          </p:cNvPr>
          <p:cNvSpPr/>
          <p:nvPr/>
        </p:nvSpPr>
        <p:spPr bwMode="auto">
          <a:xfrm>
            <a:off x="8358214" y="4572015"/>
            <a:ext cx="785786" cy="571486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0" grpId="0"/>
      <p:bldP spid="21511" grpId="0"/>
      <p:bldP spid="2151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11"/>
          <p:cNvGrpSpPr/>
          <p:nvPr/>
        </p:nvGrpSpPr>
        <p:grpSpPr bwMode="auto">
          <a:xfrm>
            <a:off x="5643572" y="2643170"/>
            <a:ext cx="3643337" cy="2576899"/>
            <a:chOff x="0" y="0"/>
            <a:chExt cx="3851275" cy="3018653"/>
          </a:xfrm>
        </p:grpSpPr>
        <p:pic>
          <p:nvPicPr>
            <p:cNvPr id="30" name="Picture 7" descr="DSCN2922"/>
            <p:cNvPicPr>
              <a:picLocks noChangeAspect="1" noChangeArrowheads="1"/>
            </p:cNvPicPr>
            <p:nvPr/>
          </p:nvPicPr>
          <p:blipFill>
            <a:blip r:embed="rId3" cstate="print"/>
            <a:srcRect b="12598"/>
            <a:stretch>
              <a:fillRect/>
            </a:stretch>
          </p:blipFill>
          <p:spPr bwMode="auto">
            <a:xfrm>
              <a:off x="0" y="0"/>
              <a:ext cx="3851275" cy="26432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" name="TextBox 8"/>
            <p:cNvSpPr txBox="1">
              <a:spLocks noChangeArrowheads="1"/>
            </p:cNvSpPr>
            <p:nvPr/>
          </p:nvSpPr>
          <p:spPr bwMode="auto">
            <a:xfrm>
              <a:off x="785818" y="2405738"/>
              <a:ext cx="2482770" cy="612915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79646"/>
              </a:solidFill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anose="020F0502020204030204" charset="0"/>
                </a:rPr>
                <a:t>螺丝下的垫圈</a:t>
              </a:r>
            </a:p>
          </p:txBody>
        </p:sp>
      </p:grpSp>
      <p:grpSp>
        <p:nvGrpSpPr>
          <p:cNvPr id="26" name="Group 2"/>
          <p:cNvGrpSpPr/>
          <p:nvPr/>
        </p:nvGrpSpPr>
        <p:grpSpPr bwMode="auto">
          <a:xfrm>
            <a:off x="2500298" y="2857502"/>
            <a:ext cx="3143272" cy="2394010"/>
            <a:chOff x="0" y="0"/>
            <a:chExt cx="2767755" cy="3016784"/>
          </a:xfrm>
        </p:grpSpPr>
        <p:pic>
          <p:nvPicPr>
            <p:cNvPr id="27" name="Picture 6" descr="http://ws08.mbbimg.cn/disini/201106/14/12030093/12030093_0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2767755" cy="2857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" name="TextBox 10"/>
            <p:cNvSpPr txBox="1">
              <a:spLocks noChangeArrowheads="1"/>
            </p:cNvSpPr>
            <p:nvPr/>
          </p:nvSpPr>
          <p:spPr bwMode="auto">
            <a:xfrm>
              <a:off x="142876" y="2357454"/>
              <a:ext cx="2068126" cy="65933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79646"/>
              </a:solidFill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anose="020F0502020204030204" charset="0"/>
                </a:rPr>
                <a:t>宽大的书包带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142845" y="142858"/>
            <a:ext cx="1576072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应用</a:t>
            </a:r>
            <a:endParaRPr lang="zh-CN" alt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grpSp>
        <p:nvGrpSpPr>
          <p:cNvPr id="3" name="Group 8"/>
          <p:cNvGrpSpPr/>
          <p:nvPr/>
        </p:nvGrpSpPr>
        <p:grpSpPr bwMode="auto">
          <a:xfrm>
            <a:off x="0" y="1785932"/>
            <a:ext cx="3286125" cy="2881196"/>
            <a:chOff x="0" y="0"/>
            <a:chExt cx="3286148" cy="2880558"/>
          </a:xfrm>
        </p:grpSpPr>
        <p:grpSp>
          <p:nvGrpSpPr>
            <p:cNvPr id="4" name="Group 9"/>
            <p:cNvGrpSpPr/>
            <p:nvPr/>
          </p:nvGrpSpPr>
          <p:grpSpPr bwMode="auto">
            <a:xfrm>
              <a:off x="0" y="0"/>
              <a:ext cx="3286148" cy="2418109"/>
              <a:chOff x="0" y="0"/>
              <a:chExt cx="1825" cy="1553"/>
            </a:xfrm>
          </p:grpSpPr>
          <p:pic>
            <p:nvPicPr>
              <p:cNvPr id="6" name="Picture 31" descr="坦克"/>
              <p:cNvPicPr>
                <a:picLocks noChangeAspect="1" noChangeArrowheads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0" y="0"/>
                <a:ext cx="1825" cy="15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" name="Text Box 32"/>
              <p:cNvSpPr txBox="1">
                <a:spLocks noChangeArrowheads="1"/>
              </p:cNvSpPr>
              <p:nvPr/>
            </p:nvSpPr>
            <p:spPr bwMode="auto">
              <a:xfrm>
                <a:off x="229" y="77"/>
                <a:ext cx="348" cy="415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endParaRPr lang="en-US" altLang="zh-CN" sz="3600">
                  <a:solidFill>
                    <a:srgbClr val="FF00FF"/>
                  </a:solidFill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5" name="TextBox 10"/>
            <p:cNvSpPr txBox="1">
              <a:spLocks noChangeArrowheads="1"/>
            </p:cNvSpPr>
            <p:nvPr/>
          </p:nvSpPr>
          <p:spPr bwMode="auto">
            <a:xfrm>
              <a:off x="714380" y="2357454"/>
              <a:ext cx="1988059" cy="52310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79646"/>
              </a:solidFill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anose="020F0502020204030204" charset="0"/>
                </a:rPr>
                <a:t>坦克的履带</a:t>
              </a:r>
            </a:p>
          </p:txBody>
        </p:sp>
      </p:grpSp>
      <p:grpSp>
        <p:nvGrpSpPr>
          <p:cNvPr id="8" name="Group 13"/>
          <p:cNvGrpSpPr/>
          <p:nvPr/>
        </p:nvGrpSpPr>
        <p:grpSpPr bwMode="auto">
          <a:xfrm>
            <a:off x="3000366" y="1"/>
            <a:ext cx="3076575" cy="3000379"/>
            <a:chOff x="0" y="0"/>
            <a:chExt cx="3076575" cy="3000400"/>
          </a:xfrm>
        </p:grpSpPr>
        <p:graphicFrame>
          <p:nvGraphicFramePr>
            <p:cNvPr id="9" name="Object 14"/>
            <p:cNvGraphicFramePr>
              <a:graphicFrameLocks noChangeAspect="1"/>
            </p:cNvGraphicFramePr>
            <p:nvPr/>
          </p:nvGraphicFramePr>
          <p:xfrm>
            <a:off x="0" y="0"/>
            <a:ext cx="3076575" cy="2476500"/>
          </p:xfrm>
          <a:graphic>
            <a:graphicData uri="http://schemas.openxmlformats.org/presentationml/2006/ole">
              <p:oleObj spid="_x0000_s75779" r:id="rId6" imgW="2505425" imgH="3780952" progId="PBrush">
                <p:embed/>
              </p:oleObj>
            </a:graphicData>
          </a:graphic>
        </p:graphicFrame>
        <p:sp>
          <p:nvSpPr>
            <p:cNvPr id="10" name="TextBox 12"/>
            <p:cNvSpPr txBox="1">
              <a:spLocks noChangeArrowheads="1"/>
            </p:cNvSpPr>
            <p:nvPr/>
          </p:nvSpPr>
          <p:spPr bwMode="auto">
            <a:xfrm>
              <a:off x="428628" y="2477176"/>
              <a:ext cx="2348720" cy="52322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79646"/>
              </a:solidFill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anose="020F0502020204030204" charset="0"/>
                </a:rPr>
                <a:t>铁轨下铺枕木</a:t>
              </a:r>
            </a:p>
          </p:txBody>
        </p:sp>
      </p:grpSp>
      <p:grpSp>
        <p:nvGrpSpPr>
          <p:cNvPr id="23" name="Group 5"/>
          <p:cNvGrpSpPr/>
          <p:nvPr/>
        </p:nvGrpSpPr>
        <p:grpSpPr bwMode="auto">
          <a:xfrm>
            <a:off x="5834330" y="0"/>
            <a:ext cx="3309671" cy="2737780"/>
            <a:chOff x="5836564" y="-338882"/>
            <a:chExt cx="3442096" cy="3247017"/>
          </a:xfrm>
        </p:grpSpPr>
        <p:graphicFrame>
          <p:nvGraphicFramePr>
            <p:cNvPr id="24" name="Object 6"/>
            <p:cNvGraphicFramePr>
              <a:graphicFrameLocks noChangeAspect="1"/>
            </p:cNvGraphicFramePr>
            <p:nvPr/>
          </p:nvGraphicFramePr>
          <p:xfrm>
            <a:off x="5836564" y="-338882"/>
            <a:ext cx="3442096" cy="2571768"/>
          </p:xfrm>
          <a:graphic>
            <a:graphicData uri="http://schemas.openxmlformats.org/presentationml/2006/ole">
              <p:oleObj spid="_x0000_s75780" r:id="rId7" imgW="4086795" imgH="3219899" progId="PBrush">
                <p:embed/>
              </p:oleObj>
            </a:graphicData>
          </a:graphic>
        </p:graphicFrame>
        <p:sp>
          <p:nvSpPr>
            <p:cNvPr id="25" name="TextBox 24"/>
            <p:cNvSpPr txBox="1">
              <a:spLocks noChangeArrowheads="1"/>
            </p:cNvSpPr>
            <p:nvPr/>
          </p:nvSpPr>
          <p:spPr bwMode="auto">
            <a:xfrm>
              <a:off x="6752619" y="2287594"/>
              <a:ext cx="2067590" cy="62054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79646"/>
              </a:solidFill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000000"/>
                  </a:solidFill>
                  <a:latin typeface="Calibri" panose="020F0502020204030204" charset="0"/>
                </a:rPr>
                <a:t>房屋的地基</a:t>
              </a:r>
            </a:p>
          </p:txBody>
        </p:sp>
      </p:grpSp>
      <p:sp>
        <p:nvSpPr>
          <p:cNvPr id="32" name="矩形 31"/>
          <p:cNvSpPr/>
          <p:nvPr/>
        </p:nvSpPr>
        <p:spPr>
          <a:xfrm>
            <a:off x="2000232" y="142859"/>
            <a:ext cx="642942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 smtClean="0"/>
              <a:t>固体</a:t>
            </a:r>
            <a:endParaRPr lang="zh-CN" altLang="en-US" sz="3600" b="1" dirty="0"/>
          </a:p>
        </p:txBody>
      </p:sp>
      <p:sp>
        <p:nvSpPr>
          <p:cNvPr id="21" name="矩形 20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19_29093_fb7c1ffa72597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571487"/>
            <a:ext cx="2927350" cy="2143125"/>
          </a:xfrm>
          <a:prstGeom prst="rect">
            <a:avLst/>
          </a:prstGeom>
          <a:noFill/>
          <a:ln w="38100" cap="sq" cmpd="sng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ctr" rotWithShape="0">
              <a:srgbClr val="000000">
                <a:alpha val="39000"/>
              </a:srgbClr>
            </a:outerShdw>
          </a:effectLst>
        </p:spPr>
      </p:pic>
      <p:grpSp>
        <p:nvGrpSpPr>
          <p:cNvPr id="15" name="Group 6"/>
          <p:cNvGrpSpPr/>
          <p:nvPr/>
        </p:nvGrpSpPr>
        <p:grpSpPr bwMode="auto">
          <a:xfrm>
            <a:off x="3095627" y="2889251"/>
            <a:ext cx="3024187" cy="2219325"/>
            <a:chOff x="0" y="0"/>
            <a:chExt cx="1905" cy="1398"/>
          </a:xfrm>
        </p:grpSpPr>
        <p:pic>
          <p:nvPicPr>
            <p:cNvPr id="16" name="Picture 7" descr="注射器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1905" cy="1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TextBox 12"/>
            <p:cNvSpPr txBox="1">
              <a:spLocks noChangeArrowheads="1"/>
            </p:cNvSpPr>
            <p:nvPr/>
          </p:nvSpPr>
          <p:spPr bwMode="auto">
            <a:xfrm>
              <a:off x="862" y="1043"/>
              <a:ext cx="1025" cy="33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79646"/>
              </a:solidFill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anose="020F0502020204030204" charset="0"/>
                </a:rPr>
                <a:t>注射针尖</a:t>
              </a:r>
            </a:p>
          </p:txBody>
        </p:sp>
      </p:grpSp>
      <p:grpSp>
        <p:nvGrpSpPr>
          <p:cNvPr id="18" name="Group 9"/>
          <p:cNvGrpSpPr/>
          <p:nvPr/>
        </p:nvGrpSpPr>
        <p:grpSpPr bwMode="auto">
          <a:xfrm>
            <a:off x="179389" y="2889250"/>
            <a:ext cx="2879725" cy="2254250"/>
            <a:chOff x="0" y="0"/>
            <a:chExt cx="1814" cy="1420"/>
          </a:xfrm>
        </p:grpSpPr>
        <p:pic>
          <p:nvPicPr>
            <p:cNvPr id="19" name="Picture 10" descr="安全锤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1814" cy="14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TextBox 14"/>
            <p:cNvSpPr txBox="1">
              <a:spLocks noChangeArrowheads="1"/>
            </p:cNvSpPr>
            <p:nvPr/>
          </p:nvSpPr>
          <p:spPr bwMode="auto">
            <a:xfrm>
              <a:off x="862" y="1063"/>
              <a:ext cx="884" cy="33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79646"/>
              </a:solidFill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anose="020F0502020204030204" charset="0"/>
                </a:rPr>
                <a:t>破窗锤</a:t>
              </a:r>
            </a:p>
          </p:txBody>
        </p:sp>
      </p:grpSp>
      <p:grpSp>
        <p:nvGrpSpPr>
          <p:cNvPr id="21" name="Group 12"/>
          <p:cNvGrpSpPr/>
          <p:nvPr/>
        </p:nvGrpSpPr>
        <p:grpSpPr bwMode="auto">
          <a:xfrm>
            <a:off x="6191250" y="2889250"/>
            <a:ext cx="2952750" cy="2249487"/>
            <a:chOff x="0" y="0"/>
            <a:chExt cx="1860" cy="1417"/>
          </a:xfrm>
        </p:grpSpPr>
        <p:pic>
          <p:nvPicPr>
            <p:cNvPr id="22" name="Picture 13" descr="滑冰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1860" cy="1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" name="TextBox 10"/>
            <p:cNvSpPr txBox="1">
              <a:spLocks noChangeArrowheads="1"/>
            </p:cNvSpPr>
            <p:nvPr/>
          </p:nvSpPr>
          <p:spPr bwMode="auto">
            <a:xfrm>
              <a:off x="1270" y="1043"/>
              <a:ext cx="582" cy="330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rgbClr val="F79646"/>
              </a:solidFill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800" b="1">
                  <a:solidFill>
                    <a:srgbClr val="000000"/>
                  </a:solidFill>
                  <a:latin typeface="Calibri" panose="020F0502020204030204" charset="0"/>
                </a:rPr>
                <a:t>冰刀</a:t>
              </a:r>
            </a:p>
          </p:txBody>
        </p:sp>
      </p:grpSp>
      <p:sp>
        <p:nvSpPr>
          <p:cNvPr id="24" name="矩形 23"/>
          <p:cNvSpPr/>
          <p:nvPr/>
        </p:nvSpPr>
        <p:spPr>
          <a:xfrm>
            <a:off x="142845" y="142858"/>
            <a:ext cx="1576072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应用</a:t>
            </a:r>
            <a:endParaRPr lang="zh-CN" alt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2214546" y="500049"/>
            <a:ext cx="128588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 smtClean="0"/>
              <a:t>固体</a:t>
            </a:r>
            <a:endParaRPr lang="zh-CN" altLang="en-US" sz="3600" b="1" dirty="0"/>
          </a:p>
        </p:txBody>
      </p:sp>
      <p:sp>
        <p:nvSpPr>
          <p:cNvPr id="26" name="矩形 25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Box 1"/>
          <p:cNvSpPr txBox="1">
            <a:spLocks noChangeArrowheads="1"/>
          </p:cNvSpPr>
          <p:nvPr/>
        </p:nvSpPr>
        <p:spPr bwMode="auto">
          <a:xfrm>
            <a:off x="4286248" y="357173"/>
            <a:ext cx="1415772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l"/>
            <a:r>
              <a:rPr lang="zh-CN" altLang="en-US" sz="3200" dirty="0" smtClean="0">
                <a:solidFill>
                  <a:schemeClr val="tx1"/>
                </a:solidFill>
                <a:ea typeface="宋体" panose="02010600030101010101" pitchFamily="2" charset="-122"/>
              </a:rPr>
              <a:t>连通器</a:t>
            </a:r>
            <a:endParaRPr lang="zh-CN" altLang="en-US" sz="3200" dirty="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58371" name="TextBox 2"/>
          <p:cNvSpPr txBox="1">
            <a:spLocks noChangeArrowheads="1"/>
          </p:cNvSpPr>
          <p:nvPr/>
        </p:nvSpPr>
        <p:spPr bwMode="auto">
          <a:xfrm>
            <a:off x="611188" y="1113235"/>
            <a:ext cx="7186583" cy="523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l"/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．上端开口、下端连通的容器叫做连通器。</a:t>
            </a:r>
          </a:p>
        </p:txBody>
      </p:sp>
      <p:pic>
        <p:nvPicPr>
          <p:cNvPr id="5837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6" y="1643056"/>
            <a:ext cx="2016125" cy="2430066"/>
          </a:xfrm>
          <a:prstGeom prst="rect">
            <a:avLst/>
          </a:prstGeom>
          <a:noFill/>
          <a:ln w="19050" cap="sq" cmpd="sng">
            <a:solidFill>
              <a:srgbClr val="000000"/>
            </a:solidFill>
            <a:miter lim="800000"/>
            <a:headEnd/>
            <a:tailEnd/>
          </a:ln>
          <a:effectLst>
            <a:outerShdw dist="38100" dir="2700000" algn="ctr" rotWithShape="0">
              <a:srgbClr val="000000">
                <a:alpha val="40999"/>
              </a:srgbClr>
            </a:outerShdw>
          </a:effectLst>
        </p:spPr>
      </p:pic>
      <p:sp>
        <p:nvSpPr>
          <p:cNvPr id="58376" name="TextBox 8"/>
          <p:cNvSpPr txBox="1">
            <a:spLocks noChangeArrowheads="1"/>
          </p:cNvSpPr>
          <p:nvPr/>
        </p:nvSpPr>
        <p:spPr bwMode="auto">
          <a:xfrm>
            <a:off x="611188" y="4062413"/>
            <a:ext cx="8329612" cy="1126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．连通器的特点：连通器里装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同种液体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，当液体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不流动时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，连通器个部分中的液面总是相平的。</a:t>
            </a:r>
          </a:p>
        </p:txBody>
      </p:sp>
      <p:pic>
        <p:nvPicPr>
          <p:cNvPr id="58377" name="Picture 9" descr="连通器演示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1714495"/>
            <a:ext cx="2952750" cy="2070503"/>
          </a:xfrm>
          <a:prstGeom prst="rect">
            <a:avLst/>
          </a:prstGeom>
          <a:noFill/>
          <a:ln w="2857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6042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43875" y="107157"/>
            <a:ext cx="882650" cy="54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矩形 10"/>
          <p:cNvSpPr/>
          <p:nvPr/>
        </p:nvSpPr>
        <p:spPr>
          <a:xfrm>
            <a:off x="142845" y="142858"/>
            <a:ext cx="1576072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应用</a:t>
            </a:r>
            <a:endParaRPr lang="zh-CN" alt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000232" y="142859"/>
            <a:ext cx="114300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 smtClean="0"/>
              <a:t>液体</a:t>
            </a:r>
            <a:endParaRPr lang="zh-CN" altLang="en-US" sz="3600" b="1" dirty="0"/>
          </a:p>
        </p:txBody>
      </p:sp>
      <p:sp>
        <p:nvSpPr>
          <p:cNvPr id="10" name="矩形 9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autoUpdateAnimBg="0"/>
      <p:bldP spid="58376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3" name="Picture 18" descr="W020070308376546970529"/>
          <p:cNvPicPr>
            <a:picLocks noChangeAspect="1" noChangeArrowheads="1"/>
          </p:cNvPicPr>
          <p:nvPr/>
        </p:nvPicPr>
        <p:blipFill>
          <a:blip r:embed="rId2" cstate="print"/>
          <a:srcRect l="41872" t="21135" r="37180" b="63199"/>
          <a:stretch>
            <a:fillRect/>
          </a:stretch>
        </p:blipFill>
        <p:spPr bwMode="auto">
          <a:xfrm>
            <a:off x="611188" y="1977630"/>
            <a:ext cx="2527300" cy="210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2" name="Text Box 4"/>
          <p:cNvSpPr txBox="1">
            <a:spLocks noChangeArrowheads="1"/>
          </p:cNvSpPr>
          <p:nvPr/>
        </p:nvSpPr>
        <p:spPr bwMode="auto">
          <a:xfrm>
            <a:off x="827089" y="1329929"/>
            <a:ext cx="1584325" cy="523220"/>
          </a:xfrm>
          <a:prstGeom prst="rect">
            <a:avLst/>
          </a:prstGeom>
          <a:solidFill>
            <a:srgbClr val="FFC46D"/>
          </a:solidFill>
          <a:ln w="9525">
            <a:noFill/>
            <a:miter lim="800000"/>
          </a:ln>
        </p:spPr>
        <p:txBody>
          <a:bodyPr rIns="18000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solidFill>
                  <a:schemeClr val="tx1"/>
                </a:solidFill>
                <a:ea typeface="宋体" panose="02010600030101010101" pitchFamily="2" charset="-122"/>
              </a:rPr>
              <a:t> 水位计</a:t>
            </a:r>
            <a:endParaRPr lang="en-US" sz="2800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2" y="1600201"/>
            <a:ext cx="2619375" cy="2607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Picture 6" descr="09826950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1863" y="1924050"/>
            <a:ext cx="2843212" cy="21324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43875" y="107157"/>
            <a:ext cx="882650" cy="54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矩形 7"/>
          <p:cNvSpPr/>
          <p:nvPr/>
        </p:nvSpPr>
        <p:spPr>
          <a:xfrm>
            <a:off x="142845" y="142858"/>
            <a:ext cx="1576072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应用</a:t>
            </a:r>
            <a:endParaRPr lang="zh-CN" alt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9" name="矩形 8"/>
          <p:cNvSpPr/>
          <p:nvPr/>
        </p:nvSpPr>
        <p:spPr>
          <a:xfrm>
            <a:off x="2000232" y="142859"/>
            <a:ext cx="114300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 smtClean="0"/>
              <a:t>液体</a:t>
            </a:r>
            <a:endParaRPr lang="zh-CN" altLang="en-US" sz="3600" b="1" dirty="0"/>
          </a:p>
        </p:txBody>
      </p:sp>
      <p:sp>
        <p:nvSpPr>
          <p:cNvPr id="10" name="矩形 9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WordArt 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27522" y="17861"/>
            <a:ext cx="1227534" cy="48934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压力作用效果与压力大小有关.wmv">
            <a:hlinkClick r:id="" action="ppaction://media"/>
          </p:cNvPr>
          <p:cNvPicPr>
            <a:picLocks noRot="1" noChangeAspect="1"/>
          </p:cNvPicPr>
          <p:nvPr>
            <a:videoFile r:link="rId1"/>
            <p:extLst/>
          </p:nvPr>
        </p:nvPicPr>
        <p:blipFill>
          <a:blip r:embed="rId5" cstate="print"/>
          <a:stretch>
            <a:fillRect/>
          </a:stretch>
        </p:blipFill>
        <p:spPr>
          <a:xfrm>
            <a:off x="123826" y="2569370"/>
            <a:ext cx="3838575" cy="200263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压力作用效果与受力面积有关.wmv">
            <a:hlinkClick r:id="" action="ppaction://media"/>
          </p:cNvPr>
          <p:cNvPicPr>
            <a:picLocks noRot="1" noChangeAspect="1"/>
          </p:cNvPicPr>
          <p:nvPr>
            <a:videoFile r:link="rId2"/>
            <p:extLst/>
          </p:nvPr>
        </p:nvPicPr>
        <p:blipFill>
          <a:blip r:embed="rId6" cstate="print"/>
          <a:stretch>
            <a:fillRect/>
          </a:stretch>
        </p:blipFill>
        <p:spPr>
          <a:xfrm>
            <a:off x="199390" y="401321"/>
            <a:ext cx="3838575" cy="2005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Text Box 5"/>
          <p:cNvSpPr txBox="1"/>
          <p:nvPr/>
        </p:nvSpPr>
        <p:spPr>
          <a:xfrm>
            <a:off x="4262755" y="1157209"/>
            <a:ext cx="2686050" cy="1061829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sz="2100" b="1" dirty="0">
                <a:solidFill>
                  <a:srgbClr val="00FF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     </a:t>
            </a:r>
            <a:r>
              <a:rPr lang="zh-CN" sz="21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压力相同时，受力面积越</a:t>
            </a:r>
            <a:r>
              <a:rPr lang="zh-CN" sz="2100" b="1" dirty="0">
                <a:solidFill>
                  <a:srgbClr val="FF0066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小</a:t>
            </a:r>
            <a:r>
              <a:rPr lang="zh-CN" sz="21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，压力的作用效果越</a:t>
            </a:r>
            <a:r>
              <a:rPr lang="zh-CN" sz="2100" b="1" dirty="0">
                <a:solidFill>
                  <a:srgbClr val="FF0066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明显</a:t>
            </a:r>
            <a:r>
              <a:rPr lang="zh-CN" sz="21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。</a:t>
            </a:r>
          </a:p>
        </p:txBody>
      </p:sp>
      <p:pic>
        <p:nvPicPr>
          <p:cNvPr id="8198" name="WordArt 6" descr="窄竖线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262916" y="777479"/>
            <a:ext cx="950119" cy="37980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9" name="WordArt 7" descr="窄竖线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308001" y="2737088"/>
            <a:ext cx="950119" cy="37980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0" name="Text Box 8"/>
          <p:cNvSpPr txBox="1"/>
          <p:nvPr/>
        </p:nvSpPr>
        <p:spPr>
          <a:xfrm>
            <a:off x="4037965" y="3520678"/>
            <a:ext cx="2686050" cy="1061829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en-US" sz="2100" b="1" dirty="0">
                <a:solidFill>
                  <a:srgbClr val="00FF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        </a:t>
            </a:r>
            <a:r>
              <a:rPr lang="zh-CN" sz="21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受力面积相同时，压力越</a:t>
            </a:r>
            <a:r>
              <a:rPr lang="zh-CN" sz="2100" b="1" dirty="0">
                <a:solidFill>
                  <a:srgbClr val="FF0066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大</a:t>
            </a:r>
            <a:r>
              <a:rPr lang="zh-CN" sz="21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，压力的作用效果越</a:t>
            </a:r>
            <a:r>
              <a:rPr lang="zh-CN" sz="2100" b="1" dirty="0">
                <a:solidFill>
                  <a:srgbClr val="FF0066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明显</a:t>
            </a:r>
            <a:r>
              <a:rPr lang="zh-CN" sz="21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。</a:t>
            </a:r>
          </a:p>
        </p:txBody>
      </p:sp>
      <p:sp>
        <p:nvSpPr>
          <p:cNvPr id="8205" name="剪去单角的矩形 14"/>
          <p:cNvSpPr/>
          <p:nvPr/>
        </p:nvSpPr>
        <p:spPr>
          <a:xfrm>
            <a:off x="1143000" y="457200"/>
            <a:ext cx="1428750" cy="57150"/>
          </a:xfrm>
          <a:custGeom>
            <a:avLst/>
            <a:gdLst>
              <a:gd name="txL" fmla="*/ 0 w 1905000"/>
              <a:gd name="txT" fmla="*/ 19050 h 76200"/>
              <a:gd name="txR" fmla="*/ 1885949 w 1905000"/>
              <a:gd name="txB" fmla="*/ 76200 h 76200"/>
            </a:gdLst>
            <a:ahLst/>
            <a:cxnLst>
              <a:cxn ang="0">
                <a:pos x="1905000" y="38100"/>
              </a:cxn>
              <a:cxn ang="5898240">
                <a:pos x="952500" y="76200"/>
              </a:cxn>
              <a:cxn ang="11796480">
                <a:pos x="0" y="38100"/>
              </a:cxn>
              <a:cxn ang="17694720">
                <a:pos x="952500" y="0"/>
              </a:cxn>
            </a:cxnLst>
            <a:rect l="txL" t="txT" r="txR" b="txB"/>
            <a:pathLst>
              <a:path w="1905000" h="76200">
                <a:moveTo>
                  <a:pt x="0" y="0"/>
                </a:moveTo>
                <a:lnTo>
                  <a:pt x="1866900" y="0"/>
                </a:lnTo>
                <a:lnTo>
                  <a:pt x="1905000" y="38100"/>
                </a:lnTo>
                <a:lnTo>
                  <a:pt x="190500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FFFF99">
              <a:alpha val="100000"/>
            </a:srgbClr>
          </a:solidFill>
          <a:ln w="25400" cap="flat" cmpd="sng">
            <a:solidFill>
              <a:srgbClr val="9ED3D7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8206" name="WordArt 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50296" y="64295"/>
            <a:ext cx="3469481" cy="3833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202" name="Text Box 10"/>
          <p:cNvSpPr txBox="1"/>
          <p:nvPr/>
        </p:nvSpPr>
        <p:spPr>
          <a:xfrm>
            <a:off x="7062472" y="401320"/>
            <a:ext cx="2021205" cy="4413516"/>
          </a:xfrm>
          <a:prstGeom prst="rect">
            <a:avLst/>
          </a:prstGeom>
          <a:solidFill>
            <a:schemeClr val="bg1"/>
          </a:solidFill>
          <a:ln w="76200" cap="flat" cmpd="sng">
            <a:solidFill>
              <a:srgbClr val="0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为了描述压力的作用效果，物理学中引入了</a:t>
            </a:r>
            <a:r>
              <a:rPr 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______</a:t>
            </a:r>
            <a:r>
              <a:rPr lang="zh-CN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这个物理量，用字母</a:t>
            </a:r>
            <a:r>
              <a:rPr lang="en-US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___</a:t>
            </a:r>
            <a:r>
              <a:rPr lang="zh-CN" sz="2700" b="1" dirty="0">
                <a:latin typeface="黑体" panose="02010609060101010101" pitchFamily="49" charset="-122"/>
                <a:ea typeface="黑体" panose="02010609060101010101" pitchFamily="49" charset="-122"/>
              </a:rPr>
              <a:t>表示</a:t>
            </a:r>
            <a:r>
              <a:rPr lang="zh-CN" sz="2700" b="1" dirty="0">
                <a:latin typeface="Arial" panose="020B0604020202020204" pitchFamily="34" charset="0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8204" name="WordAr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281035" y="3658951"/>
            <a:ext cx="429816" cy="5441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3" name="WordAr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572375" y="2631996"/>
            <a:ext cx="1001316" cy="48458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6948803" y="-146051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zh-CN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分一</a:t>
            </a:r>
            <a:endParaRPr lang="zh-CN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5" dur="1" fill="hold"/>
                                        <p:tgtEl>
                                          <p:spTgt spid="81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  <p:video>
              <p:cMediaNode>
                <p:cTn id="36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95"/>
                </p:tgtEl>
              </p:cMediaNode>
            </p:video>
            <p:seq concurrent="1" nextAc="seek">
              <p:cTn id="37" restart="whenNotActive" fill="hold" evtFilter="cancelBubble" nodeType="interactiveSeq"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1" dur="1" fill="hold"/>
                                        <p:tgtEl>
                                          <p:spTgt spid="81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  <p:video>
              <p:cMediaNode>
                <p:cTn id="42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96"/>
                </p:tgtEl>
              </p:cMediaNode>
            </p:video>
          </p:childTnLst>
        </p:cTn>
      </p:par>
    </p:tnLst>
    <p:bldLst>
      <p:bldP spid="8197" grpId="0" bldLvl="0" animBg="1"/>
      <p:bldP spid="8200" grpId="0" bldLvl="0" animBg="1"/>
      <p:bldP spid="8202" grpId="0" bldLvl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 bwMode="auto">
          <a:xfrm>
            <a:off x="1241425" y="4124326"/>
            <a:ext cx="7024688" cy="773974"/>
            <a:chOff x="0" y="0"/>
            <a:chExt cx="4425" cy="484"/>
          </a:xfrm>
        </p:grpSpPr>
        <p:pic>
          <p:nvPicPr>
            <p:cNvPr id="66565" name="TextBox 1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4425" cy="4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6566" name="Text Box 4"/>
            <p:cNvSpPr txBox="1">
              <a:spLocks noChangeArrowheads="1"/>
            </p:cNvSpPr>
            <p:nvPr/>
          </p:nvSpPr>
          <p:spPr bwMode="auto">
            <a:xfrm>
              <a:off x="481" y="57"/>
              <a:ext cx="3459" cy="36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l"/>
              <a:r>
                <a:rPr lang="zh-CN" altLang="en-US" sz="3200">
                  <a:solidFill>
                    <a:srgbClr val="FFFF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船闸是利用连通器原理工作的</a:t>
              </a:r>
            </a:p>
          </p:txBody>
        </p:sp>
      </p:grpSp>
      <p:pic>
        <p:nvPicPr>
          <p:cNvPr id="66563" name="Picture 5" descr="船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985837"/>
            <a:ext cx="58483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43875" y="107157"/>
            <a:ext cx="882650" cy="548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142845" y="142858"/>
            <a:ext cx="1576072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应用</a:t>
            </a:r>
            <a:endParaRPr lang="zh-CN" alt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00232" y="142859"/>
            <a:ext cx="114300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 smtClean="0"/>
              <a:t>液体</a:t>
            </a:r>
            <a:endParaRPr lang="zh-CN" altLang="en-US" sz="3600" b="1" dirty="0"/>
          </a:p>
        </p:txBody>
      </p:sp>
      <p:sp>
        <p:nvSpPr>
          <p:cNvPr id="9" name="矩形 8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5" name="Picture 2" descr="吸饮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383507"/>
            <a:ext cx="2990850" cy="199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2" name="Picture 2" descr="吸饮料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383507"/>
            <a:ext cx="2990850" cy="199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3" name="Text Box 4"/>
          <p:cNvSpPr txBox="1">
            <a:spLocks noChangeArrowheads="1"/>
          </p:cNvSpPr>
          <p:nvPr/>
        </p:nvSpPr>
        <p:spPr bwMode="auto">
          <a:xfrm>
            <a:off x="3929058" y="142859"/>
            <a:ext cx="2771775" cy="76944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4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95000"/>
                  </a:schemeClr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大气压</a:t>
            </a:r>
            <a:endParaRPr kumimoji="0" lang="zh-CN" sz="44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95000"/>
                </a:schemeClr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4" name="Group 12"/>
          <p:cNvGrpSpPr/>
          <p:nvPr/>
        </p:nvGrpSpPr>
        <p:grpSpPr bwMode="auto">
          <a:xfrm>
            <a:off x="3428993" y="1339445"/>
            <a:ext cx="5400675" cy="2915841"/>
            <a:chOff x="2200" y="1162"/>
            <a:chExt cx="3402" cy="2449"/>
          </a:xfrm>
        </p:grpSpPr>
        <p:pic>
          <p:nvPicPr>
            <p:cNvPr id="49165" name="Picture 2" descr="http://www.cnworld.net/upload/market/2010/201092182929583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00" y="1162"/>
              <a:ext cx="1674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9167" name="Picture 15" descr="吸盘挂钩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23" y="1888"/>
              <a:ext cx="1679" cy="1723"/>
            </a:xfrm>
            <a:prstGeom prst="rect">
              <a:avLst/>
            </a:prstGeom>
            <a:noFill/>
          </p:spPr>
        </p:pic>
      </p:grpSp>
      <p:sp>
        <p:nvSpPr>
          <p:cNvPr id="12" name="矩形 11"/>
          <p:cNvSpPr/>
          <p:nvPr/>
        </p:nvSpPr>
        <p:spPr>
          <a:xfrm>
            <a:off x="142845" y="142858"/>
            <a:ext cx="1576072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应用</a:t>
            </a:r>
            <a:endParaRPr lang="zh-CN" alt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000232" y="142859"/>
            <a:ext cx="114300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 smtClean="0"/>
              <a:t>气体</a:t>
            </a:r>
            <a:endParaRPr lang="zh-CN" altLang="en-US" sz="3600" b="1" dirty="0"/>
          </a:p>
        </p:txBody>
      </p:sp>
      <p:sp>
        <p:nvSpPr>
          <p:cNvPr id="10" name="矩形 9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Box 4">
            <a:hlinkClick r:id="rId2" action="ppaction://hlinkfile"/>
          </p:cNvPr>
          <p:cNvSpPr txBox="1">
            <a:spLocks noChangeArrowheads="1"/>
          </p:cNvSpPr>
          <p:nvPr/>
        </p:nvSpPr>
        <p:spPr bwMode="auto">
          <a:xfrm>
            <a:off x="3786182" y="285735"/>
            <a:ext cx="2656496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none" lIns="91440" tIns="45720" rIns="91440" bIns="45720" numCol="1" anchor="t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charset="0"/>
                <a:ea typeface="宋体" panose="02010600030101010101" pitchFamily="2" charset="-122"/>
                <a:cs typeface="宋体" panose="02010600030101010101" pitchFamily="2" charset="-122"/>
              </a:rPr>
              <a:t>活塞式抽水机</a:t>
            </a:r>
            <a:endParaRPr kumimoji="0" 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9" y="1653778"/>
            <a:ext cx="8351837" cy="2528888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1384484" y="3214692"/>
            <a:ext cx="130430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271104" y="2839643"/>
            <a:ext cx="357190" cy="408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椭圆形标注 5"/>
          <p:cNvSpPr/>
          <p:nvPr/>
        </p:nvSpPr>
        <p:spPr>
          <a:xfrm>
            <a:off x="2571736" y="1285866"/>
            <a:ext cx="1928826" cy="642942"/>
          </a:xfrm>
          <a:prstGeom prst="wedgeEllipseCallout">
            <a:avLst>
              <a:gd name="adj1" fmla="val -107779"/>
              <a:gd name="adj2" fmla="val 235881"/>
            </a:avLst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400" b="1" dirty="0" smtClean="0"/>
              <a:t>真空</a:t>
            </a:r>
            <a:endParaRPr lang="zh-CN" altLang="en-US" sz="4400" b="1" dirty="0"/>
          </a:p>
        </p:txBody>
      </p:sp>
      <p:sp>
        <p:nvSpPr>
          <p:cNvPr id="7" name="矩形 6"/>
          <p:cNvSpPr/>
          <p:nvPr/>
        </p:nvSpPr>
        <p:spPr>
          <a:xfrm>
            <a:off x="142845" y="142858"/>
            <a:ext cx="1576072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应用</a:t>
            </a:r>
            <a:endParaRPr lang="zh-CN" altLang="en-US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8" name="矩形 7"/>
          <p:cNvSpPr/>
          <p:nvPr/>
        </p:nvSpPr>
        <p:spPr>
          <a:xfrm>
            <a:off x="2000232" y="142859"/>
            <a:ext cx="1143008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 smtClean="0"/>
              <a:t>气体</a:t>
            </a:r>
            <a:endParaRPr lang="zh-CN" altLang="en-US" sz="3600" b="1" dirty="0"/>
          </a:p>
        </p:txBody>
      </p:sp>
      <p:sp>
        <p:nvSpPr>
          <p:cNvPr id="9" name="矩形 8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22" presetClass="exit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200439231959371"/>
          <p:cNvPicPr>
            <a:picLocks noChangeAspect="1" noChangeArrowheads="1"/>
          </p:cNvPicPr>
          <p:nvPr/>
        </p:nvPicPr>
        <p:blipFill>
          <a:blip r:embed="rId2" cstate="print"/>
          <a:srcRect b="15038"/>
          <a:stretch>
            <a:fillRect/>
          </a:stretch>
        </p:blipFill>
        <p:spPr bwMode="auto">
          <a:xfrm>
            <a:off x="5500696" y="3143254"/>
            <a:ext cx="2879725" cy="1728788"/>
          </a:xfrm>
          <a:prstGeom prst="rect">
            <a:avLst/>
          </a:prstGeom>
          <a:noFill/>
        </p:spPr>
      </p:pic>
      <p:pic>
        <p:nvPicPr>
          <p:cNvPr id="30725" name="Picture 5" descr="2008220156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428611"/>
            <a:ext cx="3024188" cy="1701404"/>
          </a:xfrm>
          <a:prstGeom prst="rect">
            <a:avLst/>
          </a:prstGeom>
          <a:noFill/>
        </p:spPr>
      </p:pic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5643572" y="2357436"/>
            <a:ext cx="2447925" cy="523220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ea typeface="宋体" panose="02010600030101010101" pitchFamily="2" charset="-122"/>
              </a:rPr>
              <a:t>气压式喷雾器</a:t>
            </a:r>
          </a:p>
        </p:txBody>
      </p:sp>
      <p:pic>
        <p:nvPicPr>
          <p:cNvPr id="30727" name="Picture 7" descr="无标题"/>
          <p:cNvPicPr>
            <a:picLocks noChangeAspect="1" noChangeArrowheads="1"/>
          </p:cNvPicPr>
          <p:nvPr/>
        </p:nvPicPr>
        <p:blipFill>
          <a:blip r:embed="rId4" cstate="print"/>
          <a:srcRect l="54077" t="51219" r="9871" b="30896"/>
          <a:stretch>
            <a:fillRect/>
          </a:stretch>
        </p:blipFill>
        <p:spPr bwMode="auto">
          <a:xfrm>
            <a:off x="684213" y="1545433"/>
            <a:ext cx="3816350" cy="2032397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z="3600" b="1" dirty="0">
                <a:ea typeface="黑体" panose="02010609060101010101" pitchFamily="49" charset="-122"/>
              </a:rPr>
              <a:t>气体流速变大气压</a:t>
            </a:r>
            <a:r>
              <a:rPr lang="en-US" sz="3600" b="1" dirty="0" err="1" smtClean="0">
                <a:ea typeface="黑体" panose="02010609060101010101" pitchFamily="49" charset="-122"/>
              </a:rPr>
              <a:t>变小</a:t>
            </a:r>
            <a:endParaRPr lang="zh-CN" altLang="en-US" sz="3600" b="1" dirty="0">
              <a:solidFill>
                <a:srgbClr val="FFFF00"/>
              </a:solidFill>
              <a:ea typeface="黑体" panose="02010609060101010101" pitchFamily="49" charset="-122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142990"/>
            <a:ext cx="7108825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1476378" y="411957"/>
            <a:ext cx="6119813" cy="70788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ea typeface="宋体" panose="02010600030101010101" pitchFamily="2" charset="-122"/>
              </a:rPr>
              <a:t>汽车尾翼的作用和形状</a:t>
            </a:r>
          </a:p>
        </p:txBody>
      </p:sp>
      <p:pic>
        <p:nvPicPr>
          <p:cNvPr id="29699" name="Picture 3" descr="10028821_9190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71619"/>
            <a:ext cx="7710488" cy="1787129"/>
          </a:xfrm>
          <a:prstGeom prst="rect">
            <a:avLst/>
          </a:prstGeom>
          <a:noFill/>
        </p:spPr>
      </p:pic>
      <p:grpSp>
        <p:nvGrpSpPr>
          <p:cNvPr id="2" name="Group 4"/>
          <p:cNvGrpSpPr/>
          <p:nvPr/>
        </p:nvGrpSpPr>
        <p:grpSpPr bwMode="auto">
          <a:xfrm>
            <a:off x="785787" y="3500444"/>
            <a:ext cx="7561263" cy="1402557"/>
            <a:chOff x="476" y="2704"/>
            <a:chExt cx="4763" cy="1178"/>
          </a:xfrm>
        </p:grpSpPr>
        <p:grpSp>
          <p:nvGrpSpPr>
            <p:cNvPr id="3" name="Group 5"/>
            <p:cNvGrpSpPr/>
            <p:nvPr/>
          </p:nvGrpSpPr>
          <p:grpSpPr bwMode="auto">
            <a:xfrm rot="884811">
              <a:off x="476" y="2886"/>
              <a:ext cx="1905" cy="499"/>
              <a:chOff x="612" y="2976"/>
              <a:chExt cx="1270" cy="409"/>
            </a:xfrm>
          </p:grpSpPr>
          <p:sp>
            <p:nvSpPr>
              <p:cNvPr id="29702" name="Freeform 6"/>
              <p:cNvSpPr/>
              <p:nvPr/>
            </p:nvSpPr>
            <p:spPr bwMode="auto">
              <a:xfrm>
                <a:off x="612" y="2976"/>
                <a:ext cx="1270" cy="409"/>
              </a:xfrm>
              <a:custGeom>
                <a:avLst/>
                <a:gdLst/>
                <a:ahLst/>
                <a:cxnLst>
                  <a:cxn ang="0">
                    <a:pos x="0" y="409"/>
                  </a:cxn>
                  <a:cxn ang="0">
                    <a:pos x="272" y="91"/>
                  </a:cxn>
                  <a:cxn ang="0">
                    <a:pos x="1270" y="0"/>
                  </a:cxn>
                </a:cxnLst>
                <a:rect l="0" t="0" r="r" b="b"/>
                <a:pathLst>
                  <a:path w="1270" h="409">
                    <a:moveTo>
                      <a:pt x="0" y="409"/>
                    </a:moveTo>
                    <a:cubicBezTo>
                      <a:pt x="30" y="284"/>
                      <a:pt x="60" y="159"/>
                      <a:pt x="272" y="91"/>
                    </a:cubicBezTo>
                    <a:cubicBezTo>
                      <a:pt x="484" y="23"/>
                      <a:pt x="1096" y="15"/>
                      <a:pt x="1270" y="0"/>
                    </a:cubicBezTo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703" name="Line 7"/>
              <p:cNvSpPr>
                <a:spLocks noChangeShapeType="1"/>
              </p:cNvSpPr>
              <p:nvPr/>
            </p:nvSpPr>
            <p:spPr bwMode="auto">
              <a:xfrm flipV="1">
                <a:off x="612" y="2976"/>
                <a:ext cx="1270" cy="40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29704" name="Freeform 8"/>
            <p:cNvSpPr/>
            <p:nvPr/>
          </p:nvSpPr>
          <p:spPr bwMode="auto">
            <a:xfrm rot="20690079" flipV="1">
              <a:off x="3334" y="2704"/>
              <a:ext cx="1905" cy="499"/>
            </a:xfrm>
            <a:custGeom>
              <a:avLst/>
              <a:gdLst/>
              <a:ahLst/>
              <a:cxnLst>
                <a:cxn ang="0">
                  <a:pos x="0" y="409"/>
                </a:cxn>
                <a:cxn ang="0">
                  <a:pos x="272" y="91"/>
                </a:cxn>
                <a:cxn ang="0">
                  <a:pos x="1270" y="0"/>
                </a:cxn>
              </a:cxnLst>
              <a:rect l="0" t="0" r="r" b="b"/>
              <a:pathLst>
                <a:path w="1270" h="409">
                  <a:moveTo>
                    <a:pt x="0" y="409"/>
                  </a:moveTo>
                  <a:cubicBezTo>
                    <a:pt x="30" y="284"/>
                    <a:pt x="60" y="159"/>
                    <a:pt x="272" y="91"/>
                  </a:cubicBezTo>
                  <a:cubicBezTo>
                    <a:pt x="484" y="23"/>
                    <a:pt x="1096" y="15"/>
                    <a:pt x="1270" y="0"/>
                  </a:cubicBezTo>
                </a:path>
              </a:pathLst>
            </a:custGeom>
            <a:solidFill>
              <a:schemeClr val="tx2"/>
            </a:solidFill>
            <a:ln w="9525">
              <a:solidFill>
                <a:schemeClr val="tx1"/>
              </a:solidFill>
              <a:rou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705" name="Text Box 9"/>
            <p:cNvSpPr txBox="1">
              <a:spLocks noChangeArrowheads="1"/>
            </p:cNvSpPr>
            <p:nvPr/>
          </p:nvSpPr>
          <p:spPr bwMode="auto">
            <a:xfrm>
              <a:off x="1020" y="3339"/>
              <a:ext cx="589" cy="54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>
                  <a:ea typeface="宋体" panose="02010600030101010101" pitchFamily="2" charset="-122"/>
                </a:rPr>
                <a:t>甲</a:t>
              </a:r>
            </a:p>
          </p:txBody>
        </p:sp>
        <p:sp>
          <p:nvSpPr>
            <p:cNvPr id="29706" name="Text Box 10"/>
            <p:cNvSpPr txBox="1">
              <a:spLocks noChangeArrowheads="1"/>
            </p:cNvSpPr>
            <p:nvPr/>
          </p:nvSpPr>
          <p:spPr bwMode="auto">
            <a:xfrm>
              <a:off x="3833" y="3339"/>
              <a:ext cx="589" cy="543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3600" b="1">
                  <a:ea typeface="宋体" panose="02010600030101010101" pitchFamily="2" charset="-122"/>
                </a:rPr>
                <a:t>乙</a:t>
              </a:r>
            </a:p>
          </p:txBody>
        </p:sp>
      </p:grpSp>
      <p:grpSp>
        <p:nvGrpSpPr>
          <p:cNvPr id="11" name="Group 6"/>
          <p:cNvGrpSpPr/>
          <p:nvPr/>
        </p:nvGrpSpPr>
        <p:grpSpPr bwMode="auto">
          <a:xfrm>
            <a:off x="642910" y="1214429"/>
            <a:ext cx="7753350" cy="2260600"/>
            <a:chOff x="0" y="0"/>
            <a:chExt cx="4884" cy="1424"/>
          </a:xfrm>
        </p:grpSpPr>
        <p:pic>
          <p:nvPicPr>
            <p:cNvPr id="12" name="Picture 7" descr="气流偏导器的形状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4884" cy="14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Oval 8"/>
            <p:cNvSpPr>
              <a:spLocks noChangeArrowheads="1"/>
            </p:cNvSpPr>
            <p:nvPr/>
          </p:nvSpPr>
          <p:spPr bwMode="auto">
            <a:xfrm>
              <a:off x="1104" y="192"/>
              <a:ext cx="1152" cy="38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</a:ln>
            <a:effectLst/>
          </p:spPr>
          <p:txBody>
            <a:bodyPr wrap="none" anchor="ctr"/>
            <a:lstStyle/>
            <a:p>
              <a:pPr algn="ctr"/>
              <a:endParaRPr lang="zh-CN" altLang="en-US">
                <a:solidFill>
                  <a:srgbClr val="FF0000"/>
                </a:solidFill>
                <a:ea typeface="宋体" panose="02010600030101010101" pitchFamily="2" charset="-122"/>
              </a:endParaRPr>
            </a:p>
          </p:txBody>
        </p:sp>
      </p:grpSp>
      <p:sp>
        <p:nvSpPr>
          <p:cNvPr id="16" name="动作按钮: 第一张 15">
            <a:hlinkClick r:id="rId4" action="ppaction://hlinksldjump" highlightClick="1"/>
          </p:cNvPr>
          <p:cNvSpPr/>
          <p:nvPr/>
        </p:nvSpPr>
        <p:spPr bwMode="auto">
          <a:xfrm>
            <a:off x="0" y="4429138"/>
            <a:ext cx="857224" cy="714362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7858149" y="0"/>
            <a:ext cx="128585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分三</a:t>
            </a:r>
            <a:endParaRPr lang="zh-CN" altLang="en-US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7" descr="2004519151042832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0240" y="109539"/>
            <a:ext cx="2181225" cy="132635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339" name="Picture 18" descr="2999787_004125617352_2"/>
          <p:cNvPicPr>
            <a:picLocks noChangeAspect="1"/>
          </p:cNvPicPr>
          <p:nvPr/>
        </p:nvPicPr>
        <p:blipFill>
          <a:blip r:embed="rId3" cstate="print"/>
          <a:srcRect l="1515" t="6926" r="1515" b="11688"/>
          <a:stretch>
            <a:fillRect/>
          </a:stretch>
        </p:blipFill>
        <p:spPr>
          <a:xfrm>
            <a:off x="5572760" y="3371850"/>
            <a:ext cx="2270522" cy="1668066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4340" name="组合 14339"/>
          <p:cNvGrpSpPr/>
          <p:nvPr/>
        </p:nvGrpSpPr>
        <p:grpSpPr>
          <a:xfrm>
            <a:off x="1045369" y="644129"/>
            <a:ext cx="4139804" cy="590550"/>
            <a:chOff x="0" y="0"/>
            <a:chExt cx="3479" cy="496"/>
          </a:xfrm>
        </p:grpSpPr>
        <p:pic>
          <p:nvPicPr>
            <p:cNvPr id="14341" name="Text Box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3479" cy="49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342" name="文本框 14341"/>
            <p:cNvSpPr txBox="1"/>
            <p:nvPr/>
          </p:nvSpPr>
          <p:spPr>
            <a:xfrm>
              <a:off x="132" y="83"/>
              <a:ext cx="3312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sz="2400" b="1" dirty="0">
                  <a:solidFill>
                    <a:srgbClr val="FFFFFF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为什么铁轨铺在枕木上呢？</a:t>
              </a:r>
            </a:p>
          </p:txBody>
        </p:sp>
      </p:grpSp>
      <p:sp>
        <p:nvSpPr>
          <p:cNvPr id="14343" name="Text Box 20"/>
          <p:cNvSpPr txBox="1"/>
          <p:nvPr/>
        </p:nvSpPr>
        <p:spPr>
          <a:xfrm>
            <a:off x="514350" y="1234440"/>
            <a:ext cx="8127365" cy="2308324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sz="2400" b="1" dirty="0">
                <a:latin typeface="Arial" panose="020B0604020202020204" pitchFamily="34" charset="0"/>
                <a:ea typeface="黑体" panose="02010609060101010101" pitchFamily="49" charset="-122"/>
              </a:rPr>
              <a:t>答：</a:t>
            </a:r>
            <a:r>
              <a:rPr lang="zh-CN" sz="2400" b="1" dirty="0">
                <a:solidFill>
                  <a:srgbClr val="CC33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压力一定时，增大受力面积，可以减小压强</a:t>
            </a:r>
            <a:r>
              <a:rPr lang="zh-CN" sz="2400" b="1" dirty="0">
                <a:latin typeface="Arial" panose="020B0604020202020204" pitchFamily="34" charset="0"/>
                <a:ea typeface="黑体" panose="02010609060101010101" pitchFamily="49" charset="-122"/>
              </a:rPr>
              <a:t>。</a:t>
            </a:r>
            <a:r>
              <a:rPr lang="zh-CN" sz="2400" b="1" dirty="0">
                <a:solidFill>
                  <a:srgbClr val="0000CC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铁轨铺在枕木上，增大了铁轨与地面的受力面积，从而减小了铁轨对地面的压强，这样铁轨不易陷入地里</a:t>
            </a:r>
            <a:r>
              <a:rPr lang="zh-CN" sz="2400" b="1" dirty="0">
                <a:latin typeface="Arial" panose="020B0604020202020204" pitchFamily="34" charset="0"/>
                <a:ea typeface="黑体" panose="02010609060101010101" pitchFamily="49" charset="-122"/>
              </a:rPr>
              <a:t>。所以，要将铁轨铺在枕木上。</a:t>
            </a:r>
          </a:p>
        </p:txBody>
      </p:sp>
      <p:sp>
        <p:nvSpPr>
          <p:cNvPr id="14344" name="AutoShape 21"/>
          <p:cNvSpPr/>
          <p:nvPr/>
        </p:nvSpPr>
        <p:spPr>
          <a:xfrm>
            <a:off x="5200652" y="857250"/>
            <a:ext cx="975995" cy="400050"/>
          </a:xfrm>
          <a:prstGeom prst="wedgeRectCallout">
            <a:avLst>
              <a:gd name="adj1" fmla="val -85042"/>
              <a:gd name="adj2" fmla="val 77088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lvl="0" algn="ctr" eaLnBrk="1" hangingPunct="1"/>
            <a:r>
              <a:rPr lang="zh-CN" sz="21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原理</a:t>
            </a:r>
          </a:p>
        </p:txBody>
      </p:sp>
      <p:sp>
        <p:nvSpPr>
          <p:cNvPr id="14345" name="AutoShape 22"/>
          <p:cNvSpPr/>
          <p:nvPr/>
        </p:nvSpPr>
        <p:spPr>
          <a:xfrm>
            <a:off x="4102735" y="3120390"/>
            <a:ext cx="1885950" cy="400050"/>
          </a:xfrm>
          <a:prstGeom prst="wedgeRectCallout">
            <a:avLst>
              <a:gd name="adj1" fmla="val -51690"/>
              <a:gd name="adj2" fmla="val -87412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lvl="0" algn="ctr" eaLnBrk="1" hangingPunct="1"/>
            <a:r>
              <a:rPr lang="zh-CN" sz="21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结合题意分析</a:t>
            </a:r>
          </a:p>
        </p:txBody>
      </p:sp>
      <p:sp>
        <p:nvSpPr>
          <p:cNvPr id="14346" name="AutoShape 23"/>
          <p:cNvSpPr/>
          <p:nvPr/>
        </p:nvSpPr>
        <p:spPr>
          <a:xfrm>
            <a:off x="6754497" y="3019426"/>
            <a:ext cx="899795" cy="501015"/>
          </a:xfrm>
          <a:prstGeom prst="wedgeRectCallout">
            <a:avLst>
              <a:gd name="adj1" fmla="val 55384"/>
              <a:gd name="adj2" fmla="val -91366"/>
            </a:avLst>
          </a:prstGeom>
          <a:solidFill>
            <a:srgbClr val="FFCC99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lvl="0" algn="ctr" eaLnBrk="1" hangingPunct="1"/>
            <a:r>
              <a:rPr lang="zh-CN" sz="21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结论</a:t>
            </a:r>
          </a:p>
        </p:txBody>
      </p:sp>
      <p:grpSp>
        <p:nvGrpSpPr>
          <p:cNvPr id="14347" name="组合 14346"/>
          <p:cNvGrpSpPr/>
          <p:nvPr/>
        </p:nvGrpSpPr>
        <p:grpSpPr>
          <a:xfrm>
            <a:off x="327821" y="3906600"/>
            <a:ext cx="5049441" cy="585788"/>
            <a:chOff x="0" y="0"/>
            <a:chExt cx="4243" cy="492"/>
          </a:xfrm>
        </p:grpSpPr>
        <p:pic>
          <p:nvPicPr>
            <p:cNvPr id="14348" name="Text Box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4243" cy="492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4349" name="文本框 14348"/>
            <p:cNvSpPr txBox="1"/>
            <p:nvPr/>
          </p:nvSpPr>
          <p:spPr>
            <a:xfrm>
              <a:off x="132" y="81"/>
              <a:ext cx="4032" cy="388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sz="2400" b="1" dirty="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为什么压路机有一个很重的滚子？</a:t>
              </a:r>
            </a:p>
          </p:txBody>
        </p:sp>
      </p:grpSp>
      <p:pic>
        <p:nvPicPr>
          <p:cNvPr id="14350" name="WordArt 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27522" y="17861"/>
            <a:ext cx="1227534" cy="4893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51" name="剪去单角的矩形 11"/>
          <p:cNvSpPr/>
          <p:nvPr/>
        </p:nvSpPr>
        <p:spPr>
          <a:xfrm>
            <a:off x="1143000" y="457200"/>
            <a:ext cx="1428750" cy="57150"/>
          </a:xfrm>
          <a:custGeom>
            <a:avLst/>
            <a:gdLst>
              <a:gd name="txL" fmla="*/ 0 w 1905000"/>
              <a:gd name="txT" fmla="*/ 19050 h 76200"/>
              <a:gd name="txR" fmla="*/ 1885949 w 1905000"/>
              <a:gd name="txB" fmla="*/ 76200 h 76200"/>
            </a:gdLst>
            <a:ahLst/>
            <a:cxnLst>
              <a:cxn ang="0">
                <a:pos x="1905000" y="38100"/>
              </a:cxn>
              <a:cxn ang="5898240">
                <a:pos x="952500" y="76200"/>
              </a:cxn>
              <a:cxn ang="11796480">
                <a:pos x="0" y="38100"/>
              </a:cxn>
              <a:cxn ang="17694720">
                <a:pos x="952500" y="0"/>
              </a:cxn>
            </a:cxnLst>
            <a:rect l="txL" t="txT" r="txR" b="txB"/>
            <a:pathLst>
              <a:path w="1905000" h="76200">
                <a:moveTo>
                  <a:pt x="0" y="0"/>
                </a:moveTo>
                <a:lnTo>
                  <a:pt x="1866900" y="0"/>
                </a:lnTo>
                <a:lnTo>
                  <a:pt x="1905000" y="38100"/>
                </a:lnTo>
                <a:lnTo>
                  <a:pt x="190500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FFFF99">
              <a:alpha val="100000"/>
            </a:srgbClr>
          </a:solidFill>
          <a:ln w="25400" cap="flat" cmpd="sng">
            <a:solidFill>
              <a:srgbClr val="9ED3D7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14352" name="WordAr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64596" y="64295"/>
            <a:ext cx="2957513" cy="38338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3" grpId="0" bldLvl="0" animBg="1"/>
      <p:bldP spid="14344" grpId="0" bldLvl="0" animBg="1"/>
      <p:bldP spid="14345" grpId="0" bldLvl="0" animBg="1"/>
      <p:bldP spid="14346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 descr="757944_100500044424_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41169" y="511970"/>
            <a:ext cx="2350294" cy="2007394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5363" name="组合 15362"/>
          <p:cNvGrpSpPr>
            <a:grpSpLocks noChangeAspect="1"/>
          </p:cNvGrpSpPr>
          <p:nvPr/>
        </p:nvGrpSpPr>
        <p:grpSpPr>
          <a:xfrm>
            <a:off x="2703910" y="3033395"/>
            <a:ext cx="6087665" cy="2000250"/>
            <a:chOff x="0" y="0"/>
            <a:chExt cx="5689" cy="1776"/>
          </a:xfrm>
        </p:grpSpPr>
        <p:pic>
          <p:nvPicPr>
            <p:cNvPr id="15364" name="Picture 5" descr="W020100825345581484860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4" y="-4"/>
              <a:ext cx="1329" cy="178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65" name="Picture 6" descr="Top-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48" y="45"/>
              <a:ext cx="1978" cy="164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5366" name="Picture 7" descr="200832614441712_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6" y="45"/>
              <a:ext cx="2316" cy="164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5367" name="组合 15366"/>
          <p:cNvGrpSpPr/>
          <p:nvPr/>
        </p:nvGrpSpPr>
        <p:grpSpPr>
          <a:xfrm>
            <a:off x="541576" y="587138"/>
            <a:ext cx="4460081" cy="525065"/>
            <a:chOff x="0" y="0"/>
            <a:chExt cx="3748" cy="441"/>
          </a:xfrm>
        </p:grpSpPr>
        <p:pic>
          <p:nvPicPr>
            <p:cNvPr id="15368" name="Text Box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0"/>
              <a:ext cx="3748" cy="4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5369" name="文本框 15368"/>
            <p:cNvSpPr txBox="1"/>
            <p:nvPr/>
          </p:nvSpPr>
          <p:spPr>
            <a:xfrm>
              <a:off x="113" y="69"/>
              <a:ext cx="3600" cy="34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sz="2100" b="1" dirty="0">
                  <a:solidFill>
                    <a:schemeClr val="bg1"/>
                  </a:solidFill>
                  <a:latin typeface="Arial" panose="020B0604020202020204" pitchFamily="34" charset="0"/>
                  <a:ea typeface="黑体" panose="02010609060101010101" pitchFamily="49" charset="-122"/>
                </a:rPr>
                <a:t>为什么拦河大坝建的上窄下宽呢？</a:t>
              </a:r>
            </a:p>
          </p:txBody>
        </p:sp>
      </p:grpSp>
      <p:sp>
        <p:nvSpPr>
          <p:cNvPr id="15370" name="Text Box 11"/>
          <p:cNvSpPr txBox="1"/>
          <p:nvPr/>
        </p:nvSpPr>
        <p:spPr>
          <a:xfrm>
            <a:off x="92077" y="1081405"/>
            <a:ext cx="5451475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50000"/>
              </a:lnSpc>
            </a:pPr>
            <a:r>
              <a:rPr lang="zh-CN" sz="2400" b="1" dirty="0">
                <a:latin typeface="Arial" panose="020B0604020202020204" pitchFamily="34" charset="0"/>
                <a:ea typeface="黑体" panose="02010609060101010101" pitchFamily="49" charset="-122"/>
              </a:rPr>
              <a:t>答：</a:t>
            </a:r>
            <a:r>
              <a:rPr lang="zh-CN" sz="2400" b="1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液体压强随着深度的增加而增大。</a:t>
            </a:r>
            <a:r>
              <a:rPr lang="zh-CN" sz="24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大坝底部处于水深的地方，受到水的压强大。</a:t>
            </a:r>
            <a:r>
              <a:rPr lang="zh-CN" sz="2400" b="1" dirty="0">
                <a:latin typeface="Arial" panose="020B0604020202020204" pitchFamily="34" charset="0"/>
                <a:ea typeface="黑体" panose="02010609060101010101" pitchFamily="49" charset="-122"/>
              </a:rPr>
              <a:t>为了防止大坝被冲垮，所以建的上窄下宽。</a:t>
            </a:r>
          </a:p>
        </p:txBody>
      </p:sp>
      <p:pic>
        <p:nvPicPr>
          <p:cNvPr id="15371" name="WordAr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7522" y="17861"/>
            <a:ext cx="1227534" cy="4893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72" name="剪去单角的矩形 10"/>
          <p:cNvSpPr/>
          <p:nvPr/>
        </p:nvSpPr>
        <p:spPr>
          <a:xfrm>
            <a:off x="1143000" y="457200"/>
            <a:ext cx="1428750" cy="57150"/>
          </a:xfrm>
          <a:custGeom>
            <a:avLst/>
            <a:gdLst>
              <a:gd name="txL" fmla="*/ 0 w 1905000"/>
              <a:gd name="txT" fmla="*/ 19050 h 76200"/>
              <a:gd name="txR" fmla="*/ 1885949 w 1905000"/>
              <a:gd name="txB" fmla="*/ 76200 h 76200"/>
            </a:gdLst>
            <a:ahLst/>
            <a:cxnLst>
              <a:cxn ang="0">
                <a:pos x="1905000" y="38100"/>
              </a:cxn>
              <a:cxn ang="5898240">
                <a:pos x="952500" y="76200"/>
              </a:cxn>
              <a:cxn ang="11796480">
                <a:pos x="0" y="38100"/>
              </a:cxn>
              <a:cxn ang="17694720">
                <a:pos x="952500" y="0"/>
              </a:cxn>
            </a:cxnLst>
            <a:rect l="txL" t="txT" r="txR" b="txB"/>
            <a:pathLst>
              <a:path w="1905000" h="76200">
                <a:moveTo>
                  <a:pt x="0" y="0"/>
                </a:moveTo>
                <a:lnTo>
                  <a:pt x="1866900" y="0"/>
                </a:lnTo>
                <a:lnTo>
                  <a:pt x="1905000" y="38100"/>
                </a:lnTo>
                <a:lnTo>
                  <a:pt x="190500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FFFF99">
              <a:alpha val="100000"/>
            </a:srgbClr>
          </a:solidFill>
          <a:ln w="25400" cap="flat" cmpd="sng">
            <a:solidFill>
              <a:srgbClr val="9ED3D7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15373" name="WordAr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64596" y="64295"/>
            <a:ext cx="2043113" cy="38338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3" descr="1_201006050312141Vzy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6564" y="644208"/>
            <a:ext cx="2134791" cy="191095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Text Box 4"/>
          <p:cNvSpPr txBox="1"/>
          <p:nvPr/>
        </p:nvSpPr>
        <p:spPr>
          <a:xfrm>
            <a:off x="2781300" y="514350"/>
            <a:ext cx="6282690" cy="2332946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0" eaLnBrk="1" hangingPunct="1">
              <a:lnSpc>
                <a:spcPct val="130000"/>
              </a:lnSpc>
              <a:spcBef>
                <a:spcPct val="50000"/>
              </a:spcBef>
            </a:pPr>
            <a:r>
              <a:rPr 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用吸管喝饮料时，将管内的空气吸走，导致管内气压</a:t>
            </a:r>
            <a:r>
              <a:rPr 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________</a:t>
            </a:r>
            <a:r>
              <a:rPr 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饮料液面上的大气压，所以饮料在外界</a:t>
            </a:r>
            <a:r>
              <a:rPr 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________</a:t>
            </a:r>
            <a:r>
              <a:rPr lang="zh-CN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的作用下进入吸管，从而进入口中。</a:t>
            </a:r>
          </a:p>
        </p:txBody>
      </p:sp>
      <p:sp>
        <p:nvSpPr>
          <p:cNvPr id="16388" name="WordArt 5"/>
          <p:cNvSpPr>
            <a:spLocks noTextEdit="1"/>
          </p:cNvSpPr>
          <p:nvPr/>
        </p:nvSpPr>
        <p:spPr>
          <a:xfrm>
            <a:off x="5869940" y="1154430"/>
            <a:ext cx="700088" cy="342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67500" lnSpcReduction="10000"/>
          </a:bodyPr>
          <a:lstStyle/>
          <a:p>
            <a:pPr algn="ctr" eaLnBrk="0" hangingPunct="0"/>
            <a:r>
              <a:rPr lang="zh-CN" altLang="en-US" sz="27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8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小于</a:t>
            </a:r>
          </a:p>
        </p:txBody>
      </p:sp>
      <p:sp>
        <p:nvSpPr>
          <p:cNvPr id="16389" name="WordArt 6"/>
          <p:cNvSpPr>
            <a:spLocks noTextEdit="1"/>
          </p:cNvSpPr>
          <p:nvPr/>
        </p:nvSpPr>
        <p:spPr>
          <a:xfrm>
            <a:off x="7476490" y="1772285"/>
            <a:ext cx="91440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47500" lnSpcReduction="10000"/>
          </a:bodyPr>
          <a:lstStyle/>
          <a:p>
            <a:pPr algn="ctr" eaLnBrk="0" hangingPunct="0"/>
            <a:r>
              <a:rPr lang="zh-CN" altLang="en-US" sz="27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8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大气压</a:t>
            </a:r>
          </a:p>
        </p:txBody>
      </p:sp>
      <p:grpSp>
        <p:nvGrpSpPr>
          <p:cNvPr id="16390" name="组合 16389"/>
          <p:cNvGrpSpPr>
            <a:grpSpLocks noChangeAspect="1"/>
          </p:cNvGrpSpPr>
          <p:nvPr/>
        </p:nvGrpSpPr>
        <p:grpSpPr>
          <a:xfrm>
            <a:off x="578726" y="2983865"/>
            <a:ext cx="6299597" cy="2000250"/>
            <a:chOff x="0" y="0"/>
            <a:chExt cx="5675" cy="1968"/>
          </a:xfrm>
        </p:grpSpPr>
        <p:pic>
          <p:nvPicPr>
            <p:cNvPr id="16391" name="Picture 13" descr="3tb_091124105603ccmr258986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44" y="-4"/>
              <a:ext cx="1446" cy="197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392" name="Picture 14" descr="84a7d48346e23ecc4f6c22f42c271c0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31" y="-4"/>
              <a:ext cx="1400" cy="197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393" name="Picture 15" descr="BU001002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-5" y="-4"/>
              <a:ext cx="1458" cy="197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6394" name="Picture 16" descr="W02010082534556898612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85" y="-4"/>
              <a:ext cx="1194" cy="1979"/>
            </a:xfrm>
            <a:prstGeom prst="rect">
              <a:avLst/>
            </a:prstGeom>
            <a:noFill/>
            <a:ln w="9525">
              <a:noFill/>
            </a:ln>
          </p:spPr>
        </p:pic>
      </p:grpSp>
      <p:pic>
        <p:nvPicPr>
          <p:cNvPr id="16395" name="WordAr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7522" y="17861"/>
            <a:ext cx="1227534" cy="4893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6" name="剪去单角的矩形 12"/>
          <p:cNvSpPr/>
          <p:nvPr/>
        </p:nvSpPr>
        <p:spPr>
          <a:xfrm>
            <a:off x="1143000" y="457200"/>
            <a:ext cx="1428750" cy="57150"/>
          </a:xfrm>
          <a:custGeom>
            <a:avLst/>
            <a:gdLst>
              <a:gd name="txL" fmla="*/ 0 w 1905000"/>
              <a:gd name="txT" fmla="*/ 19050 h 76200"/>
              <a:gd name="txR" fmla="*/ 1885949 w 1905000"/>
              <a:gd name="txB" fmla="*/ 76200 h 76200"/>
            </a:gdLst>
            <a:ahLst/>
            <a:cxnLst>
              <a:cxn ang="0">
                <a:pos x="1905000" y="38100"/>
              </a:cxn>
              <a:cxn ang="5898240">
                <a:pos x="952500" y="76200"/>
              </a:cxn>
              <a:cxn ang="11796480">
                <a:pos x="0" y="38100"/>
              </a:cxn>
              <a:cxn ang="17694720">
                <a:pos x="952500" y="0"/>
              </a:cxn>
            </a:cxnLst>
            <a:rect l="txL" t="txT" r="txR" b="txB"/>
            <a:pathLst>
              <a:path w="1905000" h="76200">
                <a:moveTo>
                  <a:pt x="0" y="0"/>
                </a:moveTo>
                <a:lnTo>
                  <a:pt x="1866900" y="0"/>
                </a:lnTo>
                <a:lnTo>
                  <a:pt x="1905000" y="38100"/>
                </a:lnTo>
                <a:lnTo>
                  <a:pt x="190500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FFFF99">
              <a:alpha val="100000"/>
            </a:srgbClr>
          </a:solidFill>
          <a:ln w="25400" cap="flat" cmpd="sng">
            <a:solidFill>
              <a:srgbClr val="9ED3D7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16397" name="WordAr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64596" y="64295"/>
            <a:ext cx="1700213" cy="3833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动作按钮: 第一张 13">
            <a:hlinkClick r:id="rId9" action="ppaction://hlinksldjump" highlightClick="1"/>
          </p:cNvPr>
          <p:cNvSpPr/>
          <p:nvPr/>
        </p:nvSpPr>
        <p:spPr bwMode="auto">
          <a:xfrm>
            <a:off x="8286776" y="4429138"/>
            <a:ext cx="857224" cy="714362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ldLvl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1142978" y="1214429"/>
          <a:ext cx="7072363" cy="3729033"/>
        </p:xfrm>
        <a:graphic>
          <a:graphicData uri="http://schemas.openxmlformats.org/drawingml/2006/table">
            <a:tbl>
              <a:tblPr/>
              <a:tblGrid>
                <a:gridCol w="679677"/>
                <a:gridCol w="4291935"/>
                <a:gridCol w="305746"/>
                <a:gridCol w="1795005"/>
              </a:tblGrid>
              <a:tr h="6172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latin typeface="Times New Roman" panose="02020603050405020304"/>
                          <a:ea typeface="宋体" panose="02010600030101010101" pitchFamily="2" charset="-122"/>
                        </a:rPr>
                        <a:t>器材</a:t>
                      </a: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latin typeface="Times New Roman" panose="02020603050405020304"/>
                          <a:ea typeface="宋体" panose="02010600030101010101" pitchFamily="2" charset="-122"/>
                        </a:rPr>
                        <a:t>实验小桌、海棉、</a:t>
                      </a:r>
                      <a:r>
                        <a:rPr lang="zh-CN" sz="2400" b="1" u="sng" kern="100" dirty="0">
                          <a:latin typeface="Times New Roman" panose="02020603050405020304"/>
                          <a:ea typeface="宋体" panose="02010600030101010101" pitchFamily="2" charset="-122"/>
                        </a:rPr>
                        <a:t>钩码若干</a:t>
                      </a:r>
                      <a:r>
                        <a:rPr lang="zh-CN" sz="2400" b="1" kern="100" dirty="0">
                          <a:latin typeface="Times New Roman" panose="02020603050405020304"/>
                          <a:ea typeface="宋体" panose="02010600030101010101" pitchFamily="2" charset="-122"/>
                        </a:rPr>
                        <a:t>．</a:t>
                      </a: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45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latin typeface="Times New Roman" panose="02020603050405020304"/>
                          <a:ea typeface="宋体" panose="02010600030101010101" pitchFamily="2" charset="-122"/>
                        </a:rPr>
                        <a:t>实验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latin typeface="Times New Roman" panose="02020603050405020304"/>
                          <a:ea typeface="宋体" panose="02010600030101010101" pitchFamily="2" charset="-122"/>
                        </a:rPr>
                        <a:t>步骤</a:t>
                      </a: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①将小桌正放在沙盘中，在桌面上放</a:t>
                      </a:r>
                      <a:r>
                        <a:rPr lang="en-US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2</a:t>
                      </a:r>
                      <a:r>
                        <a:rPr lang="zh-CN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个钩码，用刻度尺量出桌腿下陷深度；</a:t>
                      </a:r>
                      <a:endParaRPr lang="zh-CN" sz="4800" b="1" dirty="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CN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②将桌面上分别放置</a:t>
                      </a:r>
                      <a:r>
                        <a:rPr lang="en-US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4</a:t>
                      </a:r>
                      <a:r>
                        <a:rPr lang="zh-CN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个、</a:t>
                      </a:r>
                      <a:r>
                        <a:rPr lang="en-US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6</a:t>
                      </a:r>
                      <a:r>
                        <a:rPr lang="zh-CN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个钩码，重复上述实验；</a:t>
                      </a:r>
                      <a:endParaRPr lang="zh-CN" sz="4800" b="1" dirty="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CN" sz="2400" b="1" kern="100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分析数据得出结论。</a:t>
                      </a:r>
                      <a:endParaRPr lang="zh-CN" sz="1100" b="1" kern="100" dirty="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88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latin typeface="Times New Roman" panose="02020603050405020304"/>
                          <a:ea typeface="宋体" panose="02010600030101010101" pitchFamily="2" charset="-122"/>
                        </a:rPr>
                        <a:t>实验数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latin typeface="Times New Roman" panose="02020603050405020304"/>
                          <a:ea typeface="宋体" panose="02010600030101010101" pitchFamily="2" charset="-122"/>
                        </a:rPr>
                        <a:t>据记录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1" kern="100" dirty="0">
                          <a:latin typeface="Times New Roman" panose="02020603050405020304"/>
                          <a:ea typeface="宋体" panose="02010600030101010101" pitchFamily="2" charset="-122"/>
                        </a:rPr>
                        <a:t>表格</a:t>
                      </a: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200" b="1" kern="100" dirty="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200" b="1" kern="100" dirty="0" smtClean="0">
                          <a:latin typeface="Times New Roman" panose="02020603050405020304"/>
                          <a:ea typeface="+mn-ea"/>
                        </a:rPr>
                        <a:t>装置图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zh-CN" sz="1200" b="1" kern="100" dirty="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6805" marR="6680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en-US" sz="1200" b="1" kern="100" dirty="0">
                        <a:latin typeface="Times New Roman" panose="02020603050405020304"/>
                        <a:ea typeface="宋体" panose="02010600030101010101" pitchFamily="2" charset="-122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8069" name="Picture 5" descr="Snap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3571883"/>
            <a:ext cx="1428760" cy="1044781"/>
          </a:xfrm>
          <a:prstGeom prst="rect">
            <a:avLst/>
          </a:prstGeom>
          <a:noFill/>
        </p:spPr>
      </p:pic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2071672" y="3571883"/>
          <a:ext cx="3643339" cy="919480"/>
        </p:xfrm>
        <a:graphic>
          <a:graphicData uri="http://schemas.openxmlformats.org/drawingml/2006/table">
            <a:tbl>
              <a:tblPr/>
              <a:tblGrid>
                <a:gridCol w="1949230"/>
                <a:gridCol w="564703"/>
                <a:gridCol w="564703"/>
                <a:gridCol w="564703"/>
              </a:tblGrid>
              <a:tr h="459740">
                <a:tc>
                  <a:txBody>
                    <a:bodyPr/>
                    <a:lstStyle/>
                    <a:p>
                      <a:pPr marL="342900" indent="-342900" algn="l" defTabSz="-635"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66700" algn="l"/>
                        </a:tabLst>
                      </a:pPr>
                      <a:r>
                        <a:rPr lang="zh-CN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钩码重</a:t>
                      </a:r>
                      <a:r>
                        <a:rPr lang="en-US" sz="2400" b="1" dirty="0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/N</a:t>
                      </a:r>
                      <a:endParaRPr lang="zh-CN" sz="6600" dirty="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</a:txBody>
                  <a:tcPr marL="90170" marR="90170" marT="46990" marB="469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ctr" defTabSz="-635"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66700" algn="l"/>
                        </a:tabLst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/>
                        </a:rPr>
                        <a:t>1</a:t>
                      </a:r>
                      <a:endParaRPr lang="zh-CN" sz="660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</a:txBody>
                  <a:tcPr marL="90170" marR="90170" marT="46990" marB="469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ctr" defTabSz="-635"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66700" algn="l"/>
                        </a:tabLst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/>
                        </a:rPr>
                        <a:t>2</a:t>
                      </a:r>
                      <a:endParaRPr lang="zh-CN" sz="660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ctr" defTabSz="-635"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66700" algn="l"/>
                        </a:tabLst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/>
                        </a:rPr>
                        <a:t>3</a:t>
                      </a:r>
                      <a:endParaRPr lang="zh-CN" sz="660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5500">
                <a:tc>
                  <a:txBody>
                    <a:bodyPr/>
                    <a:lstStyle/>
                    <a:p>
                      <a:pPr marL="342900" indent="-342900" algn="l" defTabSz="-635"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66700" algn="l"/>
                        </a:tabLst>
                      </a:pPr>
                      <a:r>
                        <a:rPr lang="zh-CN" sz="2400" b="1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下陷深度</a:t>
                      </a:r>
                      <a:r>
                        <a:rPr lang="en-US" sz="2400" b="1">
                          <a:latin typeface="Calibri" panose="020F0502020204030204"/>
                          <a:ea typeface="宋体" panose="02010600030101010101" pitchFamily="2" charset="-122"/>
                          <a:cs typeface="Calibri" panose="020F0502020204030204"/>
                        </a:rPr>
                        <a:t>/cm</a:t>
                      </a:r>
                      <a:endParaRPr lang="zh-CN" sz="660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</a:txBody>
                  <a:tcPr marL="90170" marR="90170" marT="46990" marB="469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 defTabSz="-635"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66700" algn="l"/>
                        </a:tabLst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/>
                        </a:rPr>
                        <a:t> </a:t>
                      </a:r>
                      <a:endParaRPr lang="zh-CN" sz="660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</a:txBody>
                  <a:tcPr marL="90170" marR="90170" marT="46990" marB="469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 defTabSz="-635"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228600" algn="l"/>
                          <a:tab pos="266700" algn="l"/>
                        </a:tabLst>
                      </a:pPr>
                      <a:r>
                        <a:rPr lang="en-US" sz="2400" b="1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/>
                        </a:rPr>
                        <a:t> </a:t>
                      </a:r>
                      <a:endParaRPr lang="zh-CN" sz="660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indent="-342900" algn="l" defTabSz="-635">
                        <a:spcBef>
                          <a:spcPts val="240"/>
                        </a:spcBef>
                        <a:spcAft>
                          <a:spcPts val="0"/>
                        </a:spcAft>
                        <a:tabLst>
                          <a:tab pos="266700" algn="l"/>
                        </a:tabLst>
                      </a:pPr>
                      <a:r>
                        <a:rPr lang="en-US" sz="2400" b="1" dirty="0">
                          <a:latin typeface="宋体" panose="02010600030101010101" pitchFamily="2" charset="-122"/>
                          <a:ea typeface="宋体" panose="02010600030101010101" pitchFamily="2" charset="-122"/>
                          <a:cs typeface="Calibri" panose="020F0502020204030204"/>
                        </a:rPr>
                        <a:t> </a:t>
                      </a:r>
                      <a:endParaRPr lang="zh-CN" sz="6600" dirty="0">
                        <a:latin typeface="Calibri" panose="020F0502020204030204"/>
                        <a:ea typeface="宋体" panose="02010600030101010101" pitchFamily="2" charset="-122"/>
                        <a:cs typeface="Calibri" panose="020F05020202040302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1" name="矩形 10"/>
          <p:cNvSpPr/>
          <p:nvPr/>
        </p:nvSpPr>
        <p:spPr>
          <a:xfrm>
            <a:off x="142844" y="571486"/>
            <a:ext cx="9144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/>
              <a:t>请你设计一个实验探究压力作用效果与压力大小的关系．</a:t>
            </a:r>
            <a:endParaRPr lang="zh-CN" altLang="en-US" sz="2800" b="1" dirty="0"/>
          </a:p>
        </p:txBody>
      </p:sp>
      <p:sp>
        <p:nvSpPr>
          <p:cNvPr id="12" name="矩形 11">
            <a:hlinkClick r:id="rId3" action="ppaction://hlinksldjump"/>
          </p:cNvPr>
          <p:cNvSpPr/>
          <p:nvPr/>
        </p:nvSpPr>
        <p:spPr>
          <a:xfrm>
            <a:off x="8263633" y="0"/>
            <a:ext cx="8803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补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动作按钮: 第一张 6">
            <a:hlinkClick r:id="rId3" action="ppaction://hlinksldjump" highlightClick="1"/>
          </p:cNvPr>
          <p:cNvSpPr/>
          <p:nvPr/>
        </p:nvSpPr>
        <p:spPr bwMode="auto">
          <a:xfrm>
            <a:off x="0" y="4429138"/>
            <a:ext cx="857224" cy="714362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/>
          <p:nvPr/>
        </p:nvGrpSpPr>
        <p:grpSpPr bwMode="auto">
          <a:xfrm>
            <a:off x="1371601" y="914401"/>
            <a:ext cx="5573713" cy="3843338"/>
            <a:chOff x="953" y="111"/>
            <a:chExt cx="3511" cy="3228"/>
          </a:xfrm>
        </p:grpSpPr>
        <p:sp>
          <p:nvSpPr>
            <p:cNvPr id="12295" name="AutoShape 5"/>
            <p:cNvSpPr>
              <a:spLocks noChangeArrowheads="1"/>
            </p:cNvSpPr>
            <p:nvPr/>
          </p:nvSpPr>
          <p:spPr bwMode="auto">
            <a:xfrm>
              <a:off x="1008" y="2064"/>
              <a:ext cx="3456" cy="1275"/>
            </a:xfrm>
            <a:prstGeom prst="parallelogram">
              <a:avLst>
                <a:gd name="adj" fmla="val 89587"/>
              </a:avLst>
            </a:prstGeom>
            <a:blipFill dpi="0" rotWithShape="1">
              <a:blip r:embed="rId2" cstate="print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12296" name="AutoShape 9"/>
            <p:cNvSpPr>
              <a:spLocks noChangeArrowheads="1"/>
            </p:cNvSpPr>
            <p:nvPr/>
          </p:nvSpPr>
          <p:spPr bwMode="auto">
            <a:xfrm rot="7888100">
              <a:off x="-7" y="1071"/>
              <a:ext cx="3216" cy="1296"/>
            </a:xfrm>
            <a:prstGeom prst="parallelogram">
              <a:avLst>
                <a:gd name="adj" fmla="val 115102"/>
              </a:avLst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9" name="AutoShape 8"/>
          <p:cNvSpPr>
            <a:spLocks noChangeArrowheads="1"/>
          </p:cNvSpPr>
          <p:nvPr/>
        </p:nvSpPr>
        <p:spPr bwMode="auto">
          <a:xfrm rot="5400000" flipH="1">
            <a:off x="1763262" y="3451662"/>
            <a:ext cx="1571636" cy="526193"/>
          </a:xfrm>
          <a:prstGeom prst="parallelogram">
            <a:avLst>
              <a:gd name="adj" fmla="val 115348"/>
            </a:avLst>
          </a:prstGeom>
          <a:solidFill>
            <a:schemeClr val="accent5">
              <a:lumMod val="90000"/>
            </a:schemeClr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69640" name="AutoShape 8"/>
          <p:cNvSpPr>
            <a:spLocks noChangeArrowheads="1"/>
          </p:cNvSpPr>
          <p:nvPr/>
        </p:nvSpPr>
        <p:spPr bwMode="auto">
          <a:xfrm>
            <a:off x="2294693" y="3902946"/>
            <a:ext cx="1981200" cy="571504"/>
          </a:xfrm>
          <a:prstGeom prst="parallelogram">
            <a:avLst>
              <a:gd name="adj" fmla="val 9008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 wrap="none" anchor="ctr"/>
          <a:lstStyle/>
          <a:p>
            <a:pPr>
              <a:defRPr/>
            </a:pPr>
            <a:endParaRPr lang="zh-CN" altLang="en-US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69638" name="AutoShape 6"/>
          <p:cNvSpPr>
            <a:spLocks noChangeArrowheads="1"/>
          </p:cNvSpPr>
          <p:nvPr/>
        </p:nvSpPr>
        <p:spPr bwMode="auto">
          <a:xfrm>
            <a:off x="2285984" y="2928941"/>
            <a:ext cx="2000264" cy="1571626"/>
          </a:xfrm>
          <a:prstGeom prst="cube">
            <a:avLst>
              <a:gd name="adj" fmla="val 2474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3919518" y="142858"/>
            <a:ext cx="5224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接触面积与受力面积：</a:t>
            </a:r>
          </a:p>
        </p:txBody>
      </p:sp>
      <p:sp>
        <p:nvSpPr>
          <p:cNvPr id="12" name="矩形 11"/>
          <p:cNvSpPr/>
          <p:nvPr/>
        </p:nvSpPr>
        <p:spPr>
          <a:xfrm>
            <a:off x="0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分一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22222E-6 L 0.30833 -0.27222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00" y="-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000" tmFilter="0, 0; .2, .5; .8, .5; 1, 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500" autoRev="1" fill="hold"/>
                                        <p:tgtEl>
                                          <p:spTgt spid="696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27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500" autoRev="1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500" autoRev="1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500" autoRev="1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autoRev="1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40" grpId="0" animBg="1"/>
      <p:bldP spid="69640" grpId="1" animBg="1"/>
      <p:bldP spid="6963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46553" y="1928800"/>
            <a:ext cx="29674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拓展提升</a:t>
            </a:r>
          </a:p>
        </p:txBody>
      </p:sp>
      <p:sp>
        <p:nvSpPr>
          <p:cNvPr id="6" name="动作按钮: 第一张 5">
            <a:hlinkClick r:id="rId3" action="ppaction://hlinksldjump" highlightClick="1"/>
          </p:cNvPr>
          <p:cNvSpPr/>
          <p:nvPr/>
        </p:nvSpPr>
        <p:spPr bwMode="auto">
          <a:xfrm>
            <a:off x="0" y="4429138"/>
            <a:ext cx="857224" cy="714362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479165" y="1300785"/>
            <a:ext cx="131799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8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检</a:t>
            </a:r>
            <a:endParaRPr lang="zh-CN" altLang="en-US" sz="8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动作按钮: 第一张 5">
            <a:hlinkClick r:id="rId3" action="ppaction://hlinksldjump" highlightClick="1"/>
          </p:cNvPr>
          <p:cNvSpPr/>
          <p:nvPr/>
        </p:nvSpPr>
        <p:spPr bwMode="auto">
          <a:xfrm>
            <a:off x="0" y="4429138"/>
            <a:ext cx="857224" cy="714362"/>
          </a:xfrm>
          <a:prstGeom prst="actionButtonHom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/>
          <p:nvPr/>
        </p:nvSpPr>
        <p:spPr>
          <a:xfrm>
            <a:off x="154940" y="424682"/>
            <a:ext cx="8844915" cy="4413516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rgbClr val="0000CC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ctr">
            <a:spAutoFit/>
          </a:bodyPr>
          <a:lstStyle/>
          <a:p>
            <a:pPr lvl="0" eaLnBrk="1" hangingPunct="1">
              <a:lnSpc>
                <a:spcPct val="130000"/>
              </a:lnSpc>
            </a:pPr>
            <a:r>
              <a:rPr 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、下列现象中，为了增大压强的是</a:t>
            </a:r>
            <a:r>
              <a:rPr lang="zh-CN" sz="2000" b="1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</a:t>
            </a: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，为了减小压强的是</a:t>
            </a:r>
            <a:r>
              <a:rPr lang="zh-CN" sz="2000" b="1" u="sng" dirty="0">
                <a:latin typeface="黑体" panose="02010609060101010101" pitchFamily="49" charset="-122"/>
                <a:ea typeface="黑体" panose="02010609060101010101" pitchFamily="49" charset="-122"/>
              </a:rPr>
              <a:t>          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。</a:t>
            </a:r>
          </a:p>
          <a:p>
            <a:pPr lvl="0" eaLnBrk="1" hangingPunct="1">
              <a:lnSpc>
                <a:spcPct val="130000"/>
              </a:lnSpc>
            </a:pPr>
            <a:r>
              <a:rPr 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．固定木制零件时，螺丝下方要用一个垫圈         </a:t>
            </a:r>
          </a:p>
          <a:p>
            <a:pPr lvl="0" eaLnBrk="1" hangingPunct="1">
              <a:lnSpc>
                <a:spcPct val="130000"/>
              </a:lnSpc>
            </a:pPr>
            <a:r>
              <a:rPr 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．用过一段时间的刀、斧头要磨一磨</a:t>
            </a:r>
          </a:p>
          <a:p>
            <a:pPr lvl="0" eaLnBrk="1" hangingPunct="1">
              <a:lnSpc>
                <a:spcPct val="130000"/>
              </a:lnSpc>
            </a:pPr>
            <a:r>
              <a:rPr 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C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．铁路上的钢轨不是直接铺在路基上，而是铺在枕木上</a:t>
            </a:r>
          </a:p>
          <a:p>
            <a:pPr lvl="0" eaLnBrk="1" hangingPunct="1">
              <a:lnSpc>
                <a:spcPct val="130000"/>
              </a:lnSpc>
            </a:pPr>
            <a:r>
              <a:rPr 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D.</a:t>
            </a: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用肩挑东西时，应选用扁担而不是用圆木棒</a:t>
            </a:r>
          </a:p>
          <a:p>
            <a:pPr lvl="0" eaLnBrk="1" hangingPunct="1">
              <a:lnSpc>
                <a:spcPct val="130000"/>
              </a:lnSpc>
            </a:pPr>
            <a:r>
              <a:rPr 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E. </a:t>
            </a:r>
            <a:r>
              <a:rPr lang="zh-CN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钉子的尖做得非常锋利 </a:t>
            </a:r>
          </a:p>
          <a:p>
            <a:pPr lvl="0" eaLnBrk="1" hangingPunct="1">
              <a:lnSpc>
                <a:spcPct val="130000"/>
              </a:lnSpc>
            </a:pPr>
            <a:r>
              <a:rPr 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F</a:t>
            </a: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．把书包带做得宽一些</a:t>
            </a:r>
          </a:p>
          <a:p>
            <a:pPr lvl="0" eaLnBrk="1" hangingPunct="1">
              <a:lnSpc>
                <a:spcPct val="130000"/>
              </a:lnSpc>
            </a:pPr>
            <a:r>
              <a:rPr 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G.</a:t>
            </a: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鸡蛋向桌棱敲易破     </a:t>
            </a:r>
          </a:p>
          <a:p>
            <a:pPr lvl="0" eaLnBrk="1" hangingPunct="1">
              <a:lnSpc>
                <a:spcPct val="130000"/>
              </a:lnSpc>
            </a:pPr>
            <a:r>
              <a:rPr lang="en-US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H</a:t>
            </a:r>
            <a:r>
              <a:rPr lang="zh-CN" sz="2000" b="1" dirty="0">
                <a:latin typeface="黑体" panose="02010609060101010101" pitchFamily="49" charset="-122"/>
                <a:ea typeface="黑体" panose="02010609060101010101" pitchFamily="49" charset="-122"/>
              </a:rPr>
              <a:t>．注射器的针尖很尖</a:t>
            </a:r>
          </a:p>
        </p:txBody>
      </p:sp>
      <p:sp>
        <p:nvSpPr>
          <p:cNvPr id="27651" name="WordArt 4"/>
          <p:cNvSpPr>
            <a:spLocks noTextEdit="1"/>
          </p:cNvSpPr>
          <p:nvPr/>
        </p:nvSpPr>
        <p:spPr>
          <a:xfrm>
            <a:off x="4240530" y="457200"/>
            <a:ext cx="9715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47500" lnSpcReduction="10000"/>
          </a:bodyPr>
          <a:lstStyle/>
          <a:p>
            <a:pPr algn="ctr" eaLnBrk="0" hangingPunct="0"/>
            <a:r>
              <a:rPr lang="zh-CN" altLang="en-US" sz="27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8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BEGH</a:t>
            </a:r>
          </a:p>
        </p:txBody>
      </p:sp>
      <p:sp>
        <p:nvSpPr>
          <p:cNvPr id="27652" name="WordArt 5"/>
          <p:cNvSpPr>
            <a:spLocks noTextEdit="1"/>
          </p:cNvSpPr>
          <p:nvPr/>
        </p:nvSpPr>
        <p:spPr>
          <a:xfrm>
            <a:off x="591820" y="898525"/>
            <a:ext cx="971550" cy="2857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47500" lnSpcReduction="10000"/>
          </a:bodyPr>
          <a:lstStyle/>
          <a:p>
            <a:pPr algn="ctr" eaLnBrk="0" hangingPunct="0"/>
            <a:r>
              <a:rPr lang="zh-CN" altLang="en-US" sz="2700" b="1">
                <a:ln w="19050" cap="flat" cmpd="sng">
                  <a:solidFill>
                    <a:srgbClr val="99CC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80"/>
                </a:solidFill>
                <a:effectLst>
                  <a:outerShdw dist="35921" dir="2699999" algn="ctr" rotWithShape="0">
                    <a:srgbClr val="99000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ACDF</a:t>
            </a:r>
          </a:p>
        </p:txBody>
      </p:sp>
      <p:grpSp>
        <p:nvGrpSpPr>
          <p:cNvPr id="27653" name="组合 27652"/>
          <p:cNvGrpSpPr/>
          <p:nvPr/>
        </p:nvGrpSpPr>
        <p:grpSpPr>
          <a:xfrm>
            <a:off x="1200150" y="0"/>
            <a:ext cx="1371600" cy="400050"/>
            <a:chOff x="0" y="0"/>
            <a:chExt cx="1152" cy="336"/>
          </a:xfrm>
        </p:grpSpPr>
        <p:sp>
          <p:nvSpPr>
            <p:cNvPr id="27654" name="WordArt 2"/>
            <p:cNvSpPr>
              <a:spLocks noTextEdit="1"/>
            </p:cNvSpPr>
            <p:nvPr/>
          </p:nvSpPr>
          <p:spPr>
            <a:xfrm>
              <a:off x="0" y="96"/>
              <a:ext cx="792" cy="2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47500" lnSpcReduction="10000"/>
            </a:bodyPr>
            <a:lstStyle/>
            <a:p>
              <a:pPr algn="ctr"/>
              <a:r>
                <a:rPr lang="zh-CN" altLang="en-US" sz="2700" b="1">
                  <a:solidFill>
                    <a:schemeClr val="accent2"/>
                  </a:solidFill>
                  <a:effectLst>
                    <a:outerShdw dist="35921" dir="2699999" algn="ctr" rotWithShape="0">
                      <a:srgbClr val="C0C0C0">
                        <a:alpha val="79999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达标检</a:t>
              </a:r>
            </a:p>
          </p:txBody>
        </p:sp>
        <p:sp>
          <p:nvSpPr>
            <p:cNvPr id="27655" name="WordArt 6"/>
            <p:cNvSpPr>
              <a:spLocks noTextEdit="1"/>
            </p:cNvSpPr>
            <p:nvPr/>
          </p:nvSpPr>
          <p:spPr>
            <a:xfrm>
              <a:off x="816" y="0"/>
              <a:ext cx="336" cy="336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  <a:normAutofit fontScale="77500" lnSpcReduction="10000"/>
            </a:bodyPr>
            <a:lstStyle/>
            <a:p>
              <a:pPr algn="ctr"/>
              <a:r>
                <a:rPr lang="zh-CN" altLang="en-US" sz="2700" b="1">
                  <a:gradFill rotWithShape="1">
                    <a:gsLst>
                      <a:gs pos="0">
                        <a:srgbClr val="00FFFF"/>
                      </a:gs>
                      <a:gs pos="100000">
                        <a:srgbClr val="0000CC"/>
                      </a:gs>
                    </a:gsLst>
                    <a:path path="rect">
                      <a:fillToRect l="50000" t="50000" r="50000" b="50000"/>
                    </a:path>
                    <a:tileRect/>
                  </a:gradFill>
                  <a:effectLst>
                    <a:outerShdw dist="35921" dir="2699999" algn="ctr" rotWithShape="0">
                      <a:srgbClr val="C0C0C0">
                        <a:alpha val="79999"/>
                      </a:srgbClr>
                    </a:outerShdw>
                  </a:effectLst>
                  <a:latin typeface="黑体" panose="02010609060101010101" pitchFamily="49" charset="-122"/>
                  <a:ea typeface="黑体" panose="02010609060101010101" pitchFamily="49" charset="-122"/>
                </a:rPr>
                <a:t>测</a:t>
              </a:r>
            </a:p>
          </p:txBody>
        </p:sp>
      </p:grpSp>
      <p:sp>
        <p:nvSpPr>
          <p:cNvPr id="27656" name="剪去单角的矩形 7"/>
          <p:cNvSpPr/>
          <p:nvPr/>
        </p:nvSpPr>
        <p:spPr>
          <a:xfrm>
            <a:off x="1143000" y="457200"/>
            <a:ext cx="1428750" cy="57150"/>
          </a:xfrm>
          <a:custGeom>
            <a:avLst/>
            <a:gdLst>
              <a:gd name="txL" fmla="*/ 0 w 1905000"/>
              <a:gd name="txT" fmla="*/ 19050 h 76200"/>
              <a:gd name="txR" fmla="*/ 1885949 w 1905000"/>
              <a:gd name="txB" fmla="*/ 76200 h 76200"/>
            </a:gdLst>
            <a:ahLst/>
            <a:cxnLst>
              <a:cxn ang="0">
                <a:pos x="1905000" y="38100"/>
              </a:cxn>
              <a:cxn ang="5898240">
                <a:pos x="952500" y="76200"/>
              </a:cxn>
              <a:cxn ang="11796480">
                <a:pos x="0" y="38100"/>
              </a:cxn>
              <a:cxn ang="17694720">
                <a:pos x="952500" y="0"/>
              </a:cxn>
            </a:cxnLst>
            <a:rect l="txL" t="txT" r="txR" b="txB"/>
            <a:pathLst>
              <a:path w="1905000" h="76200">
                <a:moveTo>
                  <a:pt x="0" y="0"/>
                </a:moveTo>
                <a:lnTo>
                  <a:pt x="1866900" y="0"/>
                </a:lnTo>
                <a:lnTo>
                  <a:pt x="1905000" y="38100"/>
                </a:lnTo>
                <a:lnTo>
                  <a:pt x="190500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FFFF99">
              <a:alpha val="100000"/>
            </a:srgbClr>
          </a:solidFill>
          <a:ln w="25400" cap="flat" cmpd="sng">
            <a:solidFill>
              <a:srgbClr val="0000CC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571736" y="1214429"/>
            <a:ext cx="3800476" cy="2080019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zh-CN" altLang="en-US" sz="13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谢谢</a:t>
            </a:r>
            <a:endParaRPr lang="zh-CN" altLang="en-US" sz="13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786183" y="142859"/>
            <a:ext cx="2969082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实验探究压强的存在</a:t>
            </a:r>
            <a:endParaRPr lang="zh-CN" altLang="en-US" sz="2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4282" y="214297"/>
            <a:ext cx="642942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 smtClean="0"/>
              <a:t>液体</a:t>
            </a:r>
            <a:endParaRPr lang="zh-CN" altLang="en-US" sz="3600" b="1" dirty="0"/>
          </a:p>
        </p:txBody>
      </p:sp>
      <p:sp>
        <p:nvSpPr>
          <p:cNvPr id="4" name="矩形 3"/>
          <p:cNvSpPr/>
          <p:nvPr/>
        </p:nvSpPr>
        <p:spPr>
          <a:xfrm>
            <a:off x="7567928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zh-CN" alt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分一</a:t>
            </a:r>
            <a:endParaRPr lang="zh-CN" alt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pic>
        <p:nvPicPr>
          <p:cNvPr id="6" name="Picture 8" descr="框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04830"/>
            <a:ext cx="1692275" cy="466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9"/>
          <p:cNvGrpSpPr/>
          <p:nvPr/>
        </p:nvGrpSpPr>
        <p:grpSpPr bwMode="auto">
          <a:xfrm>
            <a:off x="1320772" y="1038244"/>
            <a:ext cx="1295400" cy="2765425"/>
            <a:chOff x="0" y="0"/>
            <a:chExt cx="968" cy="1742"/>
          </a:xfrm>
        </p:grpSpPr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653" y="1137"/>
              <a:ext cx="315" cy="409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0" y="116"/>
              <a:ext cx="567" cy="161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Oval 12"/>
            <p:cNvSpPr>
              <a:spLocks noChangeArrowheads="1"/>
            </p:cNvSpPr>
            <p:nvPr/>
          </p:nvSpPr>
          <p:spPr bwMode="auto">
            <a:xfrm>
              <a:off x="0" y="0"/>
              <a:ext cx="567" cy="21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3"/>
            <p:cNvSpPr>
              <a:spLocks noChangeShapeType="1"/>
            </p:cNvSpPr>
            <p:nvPr/>
          </p:nvSpPr>
          <p:spPr bwMode="auto">
            <a:xfrm>
              <a:off x="0" y="1742"/>
              <a:ext cx="51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Line 14"/>
            <p:cNvSpPr>
              <a:spLocks noChangeShapeType="1"/>
            </p:cNvSpPr>
            <p:nvPr/>
          </p:nvSpPr>
          <p:spPr bwMode="auto">
            <a:xfrm>
              <a:off x="70" y="551"/>
              <a:ext cx="4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5"/>
            <p:cNvSpPr>
              <a:spLocks noChangeShapeType="1"/>
            </p:cNvSpPr>
            <p:nvPr/>
          </p:nvSpPr>
          <p:spPr bwMode="auto">
            <a:xfrm>
              <a:off x="30" y="703"/>
              <a:ext cx="4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6"/>
            <p:cNvSpPr>
              <a:spLocks noChangeShapeType="1"/>
            </p:cNvSpPr>
            <p:nvPr/>
          </p:nvSpPr>
          <p:spPr bwMode="auto">
            <a:xfrm>
              <a:off x="51" y="845"/>
              <a:ext cx="4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>
              <a:off x="57" y="1005"/>
              <a:ext cx="4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Oval 18"/>
            <p:cNvSpPr>
              <a:spLocks noChangeArrowheads="1"/>
            </p:cNvSpPr>
            <p:nvPr/>
          </p:nvSpPr>
          <p:spPr bwMode="auto">
            <a:xfrm>
              <a:off x="22" y="387"/>
              <a:ext cx="475" cy="188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19"/>
            <p:cNvSpPr>
              <a:spLocks noChangeShapeType="1"/>
            </p:cNvSpPr>
            <p:nvPr/>
          </p:nvSpPr>
          <p:spPr bwMode="auto">
            <a:xfrm>
              <a:off x="0" y="1159"/>
              <a:ext cx="47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20"/>
            <p:cNvSpPr>
              <a:spLocks noChangeShapeType="1"/>
            </p:cNvSpPr>
            <p:nvPr/>
          </p:nvSpPr>
          <p:spPr bwMode="auto">
            <a:xfrm>
              <a:off x="54" y="1613"/>
              <a:ext cx="45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未知"/>
            <p:cNvSpPr/>
            <p:nvPr/>
          </p:nvSpPr>
          <p:spPr bwMode="auto">
            <a:xfrm>
              <a:off x="595" y="1083"/>
              <a:ext cx="238" cy="562"/>
            </a:xfrm>
            <a:custGeom>
              <a:avLst/>
              <a:gdLst>
                <a:gd name="T0" fmla="*/ 258 w 179"/>
                <a:gd name="T1" fmla="*/ 84 h 429"/>
                <a:gd name="T2" fmla="*/ 172 w 179"/>
                <a:gd name="T3" fmla="*/ 0 h 429"/>
                <a:gd name="T4" fmla="*/ 144 w 179"/>
                <a:gd name="T5" fmla="*/ 168 h 429"/>
                <a:gd name="T6" fmla="*/ 172 w 179"/>
                <a:gd name="T7" fmla="*/ 393 h 429"/>
                <a:gd name="T8" fmla="*/ 144 w 179"/>
                <a:gd name="T9" fmla="*/ 477 h 429"/>
                <a:gd name="T10" fmla="*/ 113 w 179"/>
                <a:gd name="T11" fmla="*/ 588 h 429"/>
                <a:gd name="T12" fmla="*/ 85 w 179"/>
                <a:gd name="T13" fmla="*/ 702 h 429"/>
                <a:gd name="T14" fmla="*/ 316 w 179"/>
                <a:gd name="T15" fmla="*/ 618 h 42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79"/>
                <a:gd name="T25" fmla="*/ 0 h 429"/>
                <a:gd name="T26" fmla="*/ 179 w 179"/>
                <a:gd name="T27" fmla="*/ 429 h 42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79" h="429">
                  <a:moveTo>
                    <a:pt x="146" y="49"/>
                  </a:moveTo>
                  <a:cubicBezTo>
                    <a:pt x="130" y="33"/>
                    <a:pt x="120" y="0"/>
                    <a:pt x="97" y="0"/>
                  </a:cubicBezTo>
                  <a:cubicBezTo>
                    <a:pt x="32" y="0"/>
                    <a:pt x="77" y="86"/>
                    <a:pt x="81" y="98"/>
                  </a:cubicBezTo>
                  <a:cubicBezTo>
                    <a:pt x="42" y="215"/>
                    <a:pt x="19" y="177"/>
                    <a:pt x="97" y="229"/>
                  </a:cubicBezTo>
                  <a:cubicBezTo>
                    <a:pt x="92" y="245"/>
                    <a:pt x="93" y="266"/>
                    <a:pt x="81" y="278"/>
                  </a:cubicBezTo>
                  <a:cubicBezTo>
                    <a:pt x="31" y="327"/>
                    <a:pt x="0" y="249"/>
                    <a:pt x="64" y="343"/>
                  </a:cubicBezTo>
                  <a:cubicBezTo>
                    <a:pt x="59" y="365"/>
                    <a:pt x="32" y="393"/>
                    <a:pt x="48" y="409"/>
                  </a:cubicBezTo>
                  <a:cubicBezTo>
                    <a:pt x="68" y="429"/>
                    <a:pt x="153" y="360"/>
                    <a:pt x="179" y="360"/>
                  </a:cubicBezTo>
                </a:path>
              </a:pathLst>
            </a:custGeom>
            <a:noFill/>
            <a:ln w="9525" cmpd="sng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Rectangle 22"/>
            <p:cNvSpPr>
              <a:spLocks noChangeArrowheads="1"/>
            </p:cNvSpPr>
            <p:nvPr/>
          </p:nvSpPr>
          <p:spPr bwMode="auto">
            <a:xfrm>
              <a:off x="567" y="1189"/>
              <a:ext cx="243" cy="32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Rectangle 23"/>
            <p:cNvSpPr>
              <a:spLocks noChangeArrowheads="1"/>
            </p:cNvSpPr>
            <p:nvPr/>
          </p:nvSpPr>
          <p:spPr bwMode="auto">
            <a:xfrm>
              <a:off x="474" y="1189"/>
              <a:ext cx="98" cy="322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24"/>
            <p:cNvSpPr>
              <a:spLocks noChangeShapeType="1"/>
            </p:cNvSpPr>
            <p:nvPr/>
          </p:nvSpPr>
          <p:spPr bwMode="auto">
            <a:xfrm>
              <a:off x="19" y="1319"/>
              <a:ext cx="58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25"/>
            <p:cNvSpPr>
              <a:spLocks noChangeShapeType="1"/>
            </p:cNvSpPr>
            <p:nvPr/>
          </p:nvSpPr>
          <p:spPr bwMode="auto">
            <a:xfrm>
              <a:off x="41" y="1469"/>
              <a:ext cx="56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Rectangle 26"/>
            <p:cNvSpPr>
              <a:spLocks noChangeArrowheads="1"/>
            </p:cNvSpPr>
            <p:nvPr/>
          </p:nvSpPr>
          <p:spPr bwMode="auto">
            <a:xfrm>
              <a:off x="0" y="750"/>
              <a:ext cx="538" cy="233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>
                  <a:latin typeface="Tahoma" panose="020B0604030504040204" pitchFamily="34" charset="0"/>
                  <a:ea typeface="宋体" panose="02010600030101010101" pitchFamily="2" charset="-122"/>
                </a:rPr>
                <a:t>水</a:t>
              </a:r>
            </a:p>
          </p:txBody>
        </p:sp>
        <p:sp>
          <p:nvSpPr>
            <p:cNvPr id="25" name="Line 27"/>
            <p:cNvSpPr>
              <a:spLocks noChangeShapeType="1"/>
            </p:cNvSpPr>
            <p:nvPr/>
          </p:nvSpPr>
          <p:spPr bwMode="auto">
            <a:xfrm>
              <a:off x="777" y="1167"/>
              <a:ext cx="0" cy="36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pic>
        <p:nvPicPr>
          <p:cNvPr id="26" name="Picture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772" y="3636980"/>
            <a:ext cx="13081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TextBox 26"/>
          <p:cNvSpPr txBox="1"/>
          <p:nvPr/>
        </p:nvSpPr>
        <p:spPr>
          <a:xfrm>
            <a:off x="2360326" y="857238"/>
            <a:ext cx="1046440" cy="4000528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2800" b="1" dirty="0" smtClean="0"/>
              <a:t>对容器底和容器壁有压强</a:t>
            </a:r>
            <a:endParaRPr lang="zh-CN" altLang="en-US" sz="2800" b="1" dirty="0"/>
          </a:p>
        </p:txBody>
      </p:sp>
      <p:sp>
        <p:nvSpPr>
          <p:cNvPr id="28" name="右箭头 27"/>
          <p:cNvSpPr/>
          <p:nvPr/>
        </p:nvSpPr>
        <p:spPr bwMode="auto">
          <a:xfrm>
            <a:off x="3549631" y="2571750"/>
            <a:ext cx="428628" cy="64294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29" name="Picture 5" descr="GCT5_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71616" y="857239"/>
            <a:ext cx="2163166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6"/>
          <p:cNvPicPr>
            <a:picLocks noChangeAspect="1" noChangeArrowheads="1"/>
          </p:cNvPicPr>
          <p:nvPr/>
        </p:nvPicPr>
        <p:blipFill>
          <a:blip r:embed="rId5" cstate="print"/>
          <a:srcRect t="5484"/>
          <a:stretch>
            <a:fillRect/>
          </a:stretch>
        </p:blipFill>
        <p:spPr bwMode="auto">
          <a:xfrm>
            <a:off x="4000496" y="952351"/>
            <a:ext cx="2143140" cy="3579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TextBox 30"/>
          <p:cNvSpPr txBox="1"/>
          <p:nvPr/>
        </p:nvSpPr>
        <p:spPr>
          <a:xfrm>
            <a:off x="7927329" y="1643056"/>
            <a:ext cx="1046440" cy="2643206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eaVert" wrap="square" rtlCol="0">
            <a:spAutoFit/>
          </a:bodyPr>
          <a:lstStyle/>
          <a:p>
            <a:r>
              <a:rPr lang="zh-CN" altLang="en-US" sz="2800" b="1" dirty="0" smtClean="0"/>
              <a:t>液体内部有压强</a:t>
            </a:r>
            <a:endParaRPr lang="zh-CN" alt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液体压强和深度的关系（改）.wmv">
            <a:hlinkClick r:id="" action="ppaction://media"/>
          </p:cNvPr>
          <p:cNvPicPr>
            <a:picLocks noRot="1" noChangeAspect="1"/>
          </p:cNvPicPr>
          <p:nvPr>
            <a:videoFile r:link="rId2"/>
            <p:extLst/>
          </p:nvPr>
        </p:nvPicPr>
        <p:blipFill>
          <a:blip r:embed="rId4" cstate="print"/>
          <a:stretch>
            <a:fillRect/>
          </a:stretch>
        </p:blipFill>
        <p:spPr>
          <a:xfrm>
            <a:off x="1501379" y="742950"/>
            <a:ext cx="2899172" cy="2571750"/>
          </a:xfrm>
          <a:prstGeom prst="rect">
            <a:avLst/>
          </a:prstGeom>
          <a:noFill/>
          <a:ln w="9525">
            <a:noFill/>
          </a:ln>
          <a:effectLst>
            <a:outerShdw dist="139700" dir="2699999" algn="ctr" rotWithShape="0">
              <a:srgbClr val="333333">
                <a:alpha val="64999"/>
              </a:srgbClr>
            </a:outerShdw>
          </a:effectLst>
        </p:spPr>
      </p:pic>
      <p:sp>
        <p:nvSpPr>
          <p:cNvPr id="9219" name="Text Box 4"/>
          <p:cNvSpPr txBox="1"/>
          <p:nvPr/>
        </p:nvSpPr>
        <p:spPr>
          <a:xfrm>
            <a:off x="1428750" y="3600450"/>
            <a:ext cx="6343650" cy="461665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sz="21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液体内部的压强随</a:t>
            </a:r>
            <a:r>
              <a:rPr lang="zh-CN" sz="2400" b="1" dirty="0">
                <a:solidFill>
                  <a:srgbClr val="FF0066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深度</a:t>
            </a:r>
            <a:r>
              <a:rPr lang="zh-CN" sz="21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的增加而增大。</a:t>
            </a:r>
          </a:p>
        </p:txBody>
      </p:sp>
      <p:sp>
        <p:nvSpPr>
          <p:cNvPr id="9220" name="Text Box 5"/>
          <p:cNvSpPr txBox="1"/>
          <p:nvPr/>
        </p:nvSpPr>
        <p:spPr>
          <a:xfrm>
            <a:off x="1428750" y="4114800"/>
            <a:ext cx="6343650" cy="415498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sz="21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同一深度</a:t>
            </a:r>
            <a:r>
              <a:rPr lang="zh-CN" sz="21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，液体向各个方向压强都相等。</a:t>
            </a:r>
          </a:p>
        </p:txBody>
      </p:sp>
      <p:sp>
        <p:nvSpPr>
          <p:cNvPr id="9221" name="Text Box 6"/>
          <p:cNvSpPr txBox="1"/>
          <p:nvPr/>
        </p:nvSpPr>
        <p:spPr>
          <a:xfrm>
            <a:off x="1428750" y="4591050"/>
            <a:ext cx="6343650" cy="415498"/>
          </a:xfrm>
          <a:prstGeom prst="rect">
            <a:avLst/>
          </a:prstGeom>
          <a:solidFill>
            <a:schemeClr val="bg1"/>
          </a:solidFill>
          <a:ln w="25400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lvl="0" eaLnBrk="1" hangingPunct="1">
              <a:spcBef>
                <a:spcPct val="50000"/>
              </a:spcBef>
            </a:pPr>
            <a:r>
              <a:rPr lang="zh-CN" sz="2100" b="1" dirty="0">
                <a:solidFill>
                  <a:srgbClr val="000099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同一深度</a:t>
            </a:r>
            <a:r>
              <a:rPr lang="zh-CN" sz="21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，液体的</a:t>
            </a:r>
            <a:r>
              <a:rPr lang="zh-CN" sz="2100" b="1" dirty="0">
                <a:solidFill>
                  <a:srgbClr val="FF0066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密度</a:t>
            </a:r>
            <a:r>
              <a:rPr lang="zh-CN" sz="2100" b="1" dirty="0">
                <a:solidFill>
                  <a:srgbClr val="000000"/>
                </a:solidFill>
                <a:latin typeface="Arial" panose="020B0604020202020204" pitchFamily="34" charset="0"/>
                <a:ea typeface="黑体" panose="02010609060101010101" pitchFamily="49" charset="-122"/>
              </a:rPr>
              <a:t>越大，压强越大。</a:t>
            </a:r>
          </a:p>
        </p:txBody>
      </p:sp>
      <p:grpSp>
        <p:nvGrpSpPr>
          <p:cNvPr id="9222" name="组合 9221"/>
          <p:cNvGrpSpPr/>
          <p:nvPr/>
        </p:nvGrpSpPr>
        <p:grpSpPr>
          <a:xfrm>
            <a:off x="4629152" y="742950"/>
            <a:ext cx="2828925" cy="2571750"/>
            <a:chOff x="0" y="0"/>
            <a:chExt cx="2784" cy="2352"/>
          </a:xfrm>
        </p:grpSpPr>
        <p:pic>
          <p:nvPicPr>
            <p:cNvPr id="9223" name="Picture 8" descr="暴风截屏20111123224023"/>
            <p:cNvPicPr>
              <a:picLocks noChangeAspect="1"/>
            </p:cNvPicPr>
            <p:nvPr/>
          </p:nvPicPr>
          <p:blipFill>
            <a:blip r:embed="rId5" cstate="print"/>
            <a:srcRect l="15517" t="4161" r="8621" b="4291"/>
            <a:stretch>
              <a:fillRect/>
            </a:stretch>
          </p:blipFill>
          <p:spPr>
            <a:xfrm>
              <a:off x="0" y="0"/>
              <a:ext cx="2784" cy="2352"/>
            </a:xfrm>
            <a:prstGeom prst="rect">
              <a:avLst/>
            </a:prstGeom>
            <a:noFill/>
            <a:ln w="9525">
              <a:noFill/>
            </a:ln>
            <a:effectLst>
              <a:outerShdw dist="139700" dir="2699999" algn="ctr" rotWithShape="0">
                <a:srgbClr val="333333">
                  <a:alpha val="64999"/>
                </a:srgbClr>
              </a:outerShdw>
            </a:effectLst>
          </p:spPr>
        </p:pic>
        <p:sp>
          <p:nvSpPr>
            <p:cNvPr id="9224" name="Text Box 9"/>
            <p:cNvSpPr txBox="1"/>
            <p:nvPr/>
          </p:nvSpPr>
          <p:spPr>
            <a:xfrm>
              <a:off x="336" y="1920"/>
              <a:ext cx="373" cy="33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sz="1800" b="1" dirty="0">
                  <a:latin typeface="Arial" panose="020B0604020202020204" pitchFamily="34" charset="0"/>
                  <a:ea typeface="宋体" panose="02010600030101010101" pitchFamily="2" charset="-122"/>
                </a:rPr>
                <a:t>水</a:t>
              </a:r>
            </a:p>
          </p:txBody>
        </p:sp>
        <p:sp>
          <p:nvSpPr>
            <p:cNvPr id="9225" name="Text Box 10"/>
            <p:cNvSpPr txBox="1"/>
            <p:nvPr/>
          </p:nvSpPr>
          <p:spPr>
            <a:xfrm>
              <a:off x="2064" y="1920"/>
              <a:ext cx="669" cy="338"/>
            </a:xfrm>
            <a:prstGeom prst="rect">
              <a:avLst/>
            </a:prstGeom>
            <a:solidFill>
              <a:schemeClr val="bg1"/>
            </a:solidFill>
            <a:ln w="9525">
              <a:noFill/>
            </a:ln>
          </p:spPr>
          <p:txBody>
            <a:bodyPr>
              <a:spAutoFit/>
            </a:bodyPr>
            <a:lstStyle/>
            <a:p>
              <a:pPr lvl="0" eaLnBrk="1" hangingPunct="1">
                <a:spcBef>
                  <a:spcPct val="50000"/>
                </a:spcBef>
              </a:pPr>
              <a:r>
                <a:rPr lang="zh-CN" sz="1800" b="1" dirty="0">
                  <a:latin typeface="Arial" panose="020B0604020202020204" pitchFamily="34" charset="0"/>
                  <a:ea typeface="宋体" panose="02010600030101010101" pitchFamily="2" charset="-122"/>
                </a:rPr>
                <a:t>酒精</a:t>
              </a:r>
            </a:p>
          </p:txBody>
        </p:sp>
      </p:grpSp>
      <p:grpSp>
        <p:nvGrpSpPr>
          <p:cNvPr id="9226" name="组合 9225"/>
          <p:cNvGrpSpPr/>
          <p:nvPr/>
        </p:nvGrpSpPr>
        <p:grpSpPr>
          <a:xfrm>
            <a:off x="2743200" y="1314451"/>
            <a:ext cx="4000500" cy="1372791"/>
            <a:chOff x="0" y="0"/>
            <a:chExt cx="1610" cy="514"/>
          </a:xfrm>
        </p:grpSpPr>
        <p:sp>
          <p:nvSpPr>
            <p:cNvPr id="9227" name="Rectangle 16"/>
            <p:cNvSpPr/>
            <p:nvPr/>
          </p:nvSpPr>
          <p:spPr>
            <a:xfrm>
              <a:off x="0" y="34"/>
              <a:ext cx="1610" cy="480"/>
            </a:xfrm>
            <a:prstGeom prst="rect">
              <a:avLst/>
            </a:prstGeom>
            <a:solidFill>
              <a:schemeClr val="bg1">
                <a:alpha val="100000"/>
              </a:schemeClr>
            </a:solidFill>
            <a:ln w="57150" cap="flat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lvl="0" eaLnBrk="1" hangingPunct="1"/>
              <a:endParaRPr lang="zh-CN" sz="1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9228" name="对象 9227"/>
            <p:cNvGraphicFramePr>
              <a:graphicFrameLocks/>
            </p:cNvGraphicFramePr>
            <p:nvPr/>
          </p:nvGraphicFramePr>
          <p:xfrm>
            <a:off x="49" y="0"/>
            <a:ext cx="1440" cy="502"/>
          </p:xfrm>
          <a:graphic>
            <a:graphicData uri="http://schemas.openxmlformats.org/presentationml/2006/ole">
              <p:oleObj spid="_x0000_s3079" r:id="rId6" imgW="546337" imgH="190583" progId="">
                <p:embed/>
              </p:oleObj>
            </a:graphicData>
          </a:graphic>
        </p:graphicFrame>
      </p:grpSp>
      <p:pic>
        <p:nvPicPr>
          <p:cNvPr id="9229" name="WordArt 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27522" y="17861"/>
            <a:ext cx="1227534" cy="48934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30" name="剪去单角的矩形 16"/>
          <p:cNvSpPr/>
          <p:nvPr/>
        </p:nvSpPr>
        <p:spPr>
          <a:xfrm>
            <a:off x="1143000" y="457200"/>
            <a:ext cx="1428750" cy="57150"/>
          </a:xfrm>
          <a:custGeom>
            <a:avLst/>
            <a:gdLst>
              <a:gd name="txL" fmla="*/ 0 w 1905000"/>
              <a:gd name="txT" fmla="*/ 19050 h 76200"/>
              <a:gd name="txR" fmla="*/ 1885949 w 1905000"/>
              <a:gd name="txB" fmla="*/ 76200 h 76200"/>
            </a:gdLst>
            <a:ahLst/>
            <a:cxnLst>
              <a:cxn ang="0">
                <a:pos x="1905000" y="38100"/>
              </a:cxn>
              <a:cxn ang="5898240">
                <a:pos x="952500" y="76200"/>
              </a:cxn>
              <a:cxn ang="11796480">
                <a:pos x="0" y="38100"/>
              </a:cxn>
              <a:cxn ang="17694720">
                <a:pos x="952500" y="0"/>
              </a:cxn>
            </a:cxnLst>
            <a:rect l="txL" t="txT" r="txR" b="txB"/>
            <a:pathLst>
              <a:path w="1905000" h="76200">
                <a:moveTo>
                  <a:pt x="0" y="0"/>
                </a:moveTo>
                <a:lnTo>
                  <a:pt x="1866900" y="0"/>
                </a:lnTo>
                <a:lnTo>
                  <a:pt x="1905000" y="38100"/>
                </a:lnTo>
                <a:lnTo>
                  <a:pt x="1905000" y="76200"/>
                </a:lnTo>
                <a:lnTo>
                  <a:pt x="0" y="76200"/>
                </a:lnTo>
                <a:close/>
              </a:path>
            </a:pathLst>
          </a:custGeom>
          <a:solidFill>
            <a:srgbClr val="FFFF99">
              <a:alpha val="100000"/>
            </a:srgbClr>
          </a:solidFill>
          <a:ln w="25400" cap="flat" cmpd="sng">
            <a:solidFill>
              <a:srgbClr val="9ED3D7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 sz="100"/>
          </a:p>
        </p:txBody>
      </p:sp>
      <p:pic>
        <p:nvPicPr>
          <p:cNvPr id="9231" name="WordArt 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350296" y="64295"/>
            <a:ext cx="1640681" cy="383381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92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seq>
            <p:video>
              <p:cMediaNode mute="1">
                <p:cTn id="38" fill="remove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218"/>
                </p:tgtEl>
              </p:cMediaNode>
            </p:video>
          </p:childTnLst>
        </p:cTn>
      </p:par>
    </p:tnLst>
    <p:bldLst>
      <p:bldP spid="9219" grpId="0" bldLvl="0" animBg="1"/>
      <p:bldP spid="9220" grpId="0" bldLvl="0" animBg="1"/>
      <p:bldP spid="9221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u=286011482,2704001264&amp;fm=0&amp;gp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 descr="框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92388" y="2125266"/>
            <a:ext cx="4545012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677" y="2253854"/>
            <a:ext cx="3529013" cy="248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6103" y="2601517"/>
            <a:ext cx="1990725" cy="8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6"/>
          <p:cNvGrpSpPr/>
          <p:nvPr/>
        </p:nvGrpSpPr>
        <p:grpSpPr bwMode="auto">
          <a:xfrm>
            <a:off x="3563941" y="2601516"/>
            <a:ext cx="2592387" cy="1512094"/>
            <a:chOff x="0" y="0"/>
            <a:chExt cx="1633" cy="1270"/>
          </a:xfrm>
        </p:grpSpPr>
        <p:grpSp>
          <p:nvGrpSpPr>
            <p:cNvPr id="3" name="Group 7"/>
            <p:cNvGrpSpPr/>
            <p:nvPr/>
          </p:nvGrpSpPr>
          <p:grpSpPr bwMode="auto">
            <a:xfrm>
              <a:off x="45" y="0"/>
              <a:ext cx="1270" cy="1270"/>
              <a:chOff x="0" y="0"/>
              <a:chExt cx="1270" cy="1270"/>
            </a:xfrm>
          </p:grpSpPr>
          <p:sp>
            <p:nvSpPr>
              <p:cNvPr id="47117" name="Line 8"/>
              <p:cNvSpPr>
                <a:spLocks noChangeShapeType="1"/>
              </p:cNvSpPr>
              <p:nvPr/>
            </p:nvSpPr>
            <p:spPr bwMode="auto">
              <a:xfrm flipV="1">
                <a:off x="0" y="0"/>
                <a:ext cx="0" cy="127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118" name="Line 9"/>
              <p:cNvSpPr>
                <a:spLocks noChangeShapeType="1"/>
              </p:cNvSpPr>
              <p:nvPr/>
            </p:nvSpPr>
            <p:spPr bwMode="auto">
              <a:xfrm flipV="1">
                <a:off x="635" y="0"/>
                <a:ext cx="0" cy="127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119" name="Line 10"/>
              <p:cNvSpPr>
                <a:spLocks noChangeShapeType="1"/>
              </p:cNvSpPr>
              <p:nvPr/>
            </p:nvSpPr>
            <p:spPr bwMode="auto">
              <a:xfrm flipV="1">
                <a:off x="1270" y="0"/>
                <a:ext cx="0" cy="1270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 type="triangle" w="med" len="med"/>
                <a:tailEnd type="triangl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47114" name="Text Box 11"/>
            <p:cNvSpPr txBox="1">
              <a:spLocks noChangeArrowheads="1"/>
            </p:cNvSpPr>
            <p:nvPr/>
          </p:nvSpPr>
          <p:spPr bwMode="auto">
            <a:xfrm>
              <a:off x="680" y="499"/>
              <a:ext cx="363" cy="59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zh-CN" sz="4000" i="1">
                  <a:solidFill>
                    <a:srgbClr val="339933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47115" name="Text Box 12"/>
            <p:cNvSpPr txBox="1">
              <a:spLocks noChangeArrowheads="1"/>
            </p:cNvSpPr>
            <p:nvPr/>
          </p:nvSpPr>
          <p:spPr bwMode="auto">
            <a:xfrm>
              <a:off x="0" y="499"/>
              <a:ext cx="363" cy="59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zh-CN" sz="4000" i="1">
                  <a:solidFill>
                    <a:srgbClr val="339933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  <p:sp>
          <p:nvSpPr>
            <p:cNvPr id="47116" name="Text Box 13"/>
            <p:cNvSpPr txBox="1">
              <a:spLocks noChangeArrowheads="1"/>
            </p:cNvSpPr>
            <p:nvPr/>
          </p:nvSpPr>
          <p:spPr bwMode="auto">
            <a:xfrm>
              <a:off x="1270" y="499"/>
              <a:ext cx="363" cy="59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zh-CN" sz="4000" i="1">
                  <a:solidFill>
                    <a:srgbClr val="339933"/>
                  </a:solidFill>
                  <a:latin typeface="Times New Roman" panose="02020603050405020304" pitchFamily="18" charset="0"/>
                </a:rPr>
                <a:t>h</a:t>
              </a:r>
            </a:p>
          </p:txBody>
        </p:sp>
      </p:grpSp>
      <p:sp>
        <p:nvSpPr>
          <p:cNvPr id="47111" name="Rectangle 14"/>
          <p:cNvSpPr>
            <a:spLocks noChangeArrowheads="1"/>
          </p:cNvSpPr>
          <p:nvPr/>
        </p:nvSpPr>
        <p:spPr bwMode="auto">
          <a:xfrm>
            <a:off x="357158" y="571486"/>
            <a:ext cx="8664575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/>
            <a:r>
              <a:rPr lang="zh-CN" sz="3200" dirty="0"/>
              <a:t>如图所示，水中</a:t>
            </a:r>
            <a:r>
              <a:rPr lang="zh-CN" altLang="zh-CN" sz="3200" i="1" dirty="0">
                <a:latin typeface="Times New Roman" panose="02020603050405020304" pitchFamily="18" charset="0"/>
              </a:rPr>
              <a:t>a</a:t>
            </a:r>
            <a:r>
              <a:rPr lang="zh-CN" sz="3200" i="1" dirty="0">
                <a:latin typeface="Times New Roman" panose="02020603050405020304" pitchFamily="18" charset="0"/>
              </a:rPr>
              <a:t>、</a:t>
            </a:r>
            <a:r>
              <a:rPr lang="zh-CN" altLang="zh-CN" sz="3200" i="1" dirty="0">
                <a:latin typeface="Times New Roman" panose="02020603050405020304" pitchFamily="18" charset="0"/>
              </a:rPr>
              <a:t>b</a:t>
            </a:r>
            <a:r>
              <a:rPr lang="zh-CN" sz="3200" i="1" dirty="0">
                <a:latin typeface="Times New Roman" panose="02020603050405020304" pitchFamily="18" charset="0"/>
              </a:rPr>
              <a:t>、</a:t>
            </a:r>
            <a:r>
              <a:rPr lang="zh-CN" altLang="zh-CN" sz="3200" i="1" dirty="0">
                <a:latin typeface="Times New Roman" panose="02020603050405020304" pitchFamily="18" charset="0"/>
              </a:rPr>
              <a:t>c</a:t>
            </a:r>
            <a:r>
              <a:rPr lang="zh-CN" sz="3200" dirty="0">
                <a:latin typeface="Times New Roman" panose="02020603050405020304" pitchFamily="18" charset="0"/>
              </a:rPr>
              <a:t>三点的压强关系是</a:t>
            </a:r>
            <a:r>
              <a:rPr lang="zh-CN" altLang="zh-CN" sz="3200" dirty="0">
                <a:latin typeface="Times New Roman" panose="02020603050405020304" pitchFamily="18" charset="0"/>
              </a:rPr>
              <a:t>: </a:t>
            </a:r>
            <a:endParaRPr lang="en-US" altLang="zh-CN" sz="3200" dirty="0" smtClean="0">
              <a:latin typeface="Times New Roman" panose="02020603050405020304" pitchFamily="18" charset="0"/>
            </a:endParaRPr>
          </a:p>
          <a:p>
            <a:pPr algn="l"/>
            <a:r>
              <a:rPr lang="en-US" altLang="zh-CN" sz="3200" dirty="0" smtClean="0">
                <a:latin typeface="Times New Roman" panose="02020603050405020304" pitchFamily="18" charset="0"/>
              </a:rPr>
              <a:t>          </a:t>
            </a:r>
            <a:r>
              <a:rPr lang="zh-CN" altLang="zh-CN" sz="3200" dirty="0" smtClean="0">
                <a:latin typeface="Times New Roman" panose="02020603050405020304" pitchFamily="18" charset="0"/>
              </a:rPr>
              <a:t> </a:t>
            </a:r>
            <a:r>
              <a:rPr lang="zh-CN" altLang="zh-CN" sz="3200" i="1" dirty="0">
                <a:latin typeface="Times New Roman" panose="02020603050405020304" pitchFamily="18" charset="0"/>
              </a:rPr>
              <a:t>p</a:t>
            </a:r>
            <a:r>
              <a:rPr lang="zh-CN" altLang="zh-CN" sz="3200" baseline="-25000" dirty="0">
                <a:latin typeface="Times New Roman" panose="02020603050405020304" pitchFamily="18" charset="0"/>
              </a:rPr>
              <a:t>a</a:t>
            </a:r>
            <a:r>
              <a:rPr lang="zh-CN" altLang="zh-CN" sz="3200" i="1" baseline="-25000" dirty="0">
                <a:latin typeface="Times New Roman" panose="02020603050405020304" pitchFamily="18" charset="0"/>
              </a:rPr>
              <a:t>  </a:t>
            </a:r>
            <a:r>
              <a:rPr lang="zh-CN" altLang="zh-CN" sz="3200" u="sng" dirty="0">
                <a:latin typeface="Times New Roman" panose="02020603050405020304" pitchFamily="18" charset="0"/>
              </a:rPr>
              <a:t> </a:t>
            </a:r>
            <a:r>
              <a:rPr lang="en-US" altLang="zh-CN" sz="3200" u="sng" dirty="0" smtClean="0">
                <a:latin typeface="Times New Roman" panose="02020603050405020304" pitchFamily="18" charset="0"/>
              </a:rPr>
              <a:t>   </a:t>
            </a:r>
            <a:r>
              <a:rPr lang="zh-CN" altLang="zh-CN" sz="3200" u="sng" dirty="0" smtClean="0">
                <a:latin typeface="Times New Roman" panose="02020603050405020304" pitchFamily="18" charset="0"/>
              </a:rPr>
              <a:t>   </a:t>
            </a:r>
            <a:r>
              <a:rPr lang="zh-CN" altLang="zh-CN" sz="3200" i="1" dirty="0">
                <a:latin typeface="Times New Roman" panose="02020603050405020304" pitchFamily="18" charset="0"/>
              </a:rPr>
              <a:t>p</a:t>
            </a:r>
            <a:r>
              <a:rPr lang="zh-CN" altLang="zh-CN" sz="3200" baseline="-25000" dirty="0">
                <a:latin typeface="Times New Roman" panose="02020603050405020304" pitchFamily="18" charset="0"/>
              </a:rPr>
              <a:t>b</a:t>
            </a:r>
            <a:r>
              <a:rPr lang="zh-CN" altLang="zh-CN" sz="3200" i="1" baseline="-25000" dirty="0">
                <a:latin typeface="Times New Roman" panose="02020603050405020304" pitchFamily="18" charset="0"/>
              </a:rPr>
              <a:t>  </a:t>
            </a:r>
            <a:r>
              <a:rPr lang="zh-CN" altLang="zh-CN" sz="3200" u="sng" dirty="0">
                <a:latin typeface="Times New Roman" panose="02020603050405020304" pitchFamily="18" charset="0"/>
              </a:rPr>
              <a:t> </a:t>
            </a:r>
            <a:r>
              <a:rPr lang="en-US" altLang="zh-CN" sz="3200" u="sng" dirty="0" smtClean="0">
                <a:latin typeface="Times New Roman" panose="02020603050405020304" pitchFamily="18" charset="0"/>
              </a:rPr>
              <a:t>    </a:t>
            </a:r>
            <a:r>
              <a:rPr lang="zh-CN" altLang="zh-CN" sz="3200" u="sng" dirty="0" smtClean="0">
                <a:latin typeface="Times New Roman" panose="02020603050405020304" pitchFamily="18" charset="0"/>
              </a:rPr>
              <a:t>   </a:t>
            </a:r>
            <a:r>
              <a:rPr lang="zh-CN" altLang="zh-CN" sz="3200" i="1" dirty="0">
                <a:latin typeface="Times New Roman" panose="02020603050405020304" pitchFamily="18" charset="0"/>
              </a:rPr>
              <a:t>p</a:t>
            </a:r>
            <a:r>
              <a:rPr lang="zh-CN" altLang="zh-CN" sz="3200" baseline="-25000" dirty="0">
                <a:latin typeface="Times New Roman" panose="02020603050405020304" pitchFamily="18" charset="0"/>
              </a:rPr>
              <a:t>c</a:t>
            </a:r>
            <a:r>
              <a:rPr lang="zh-CN" sz="3200" dirty="0">
                <a:latin typeface="Times New Roman" panose="02020603050405020304" pitchFamily="18" charset="0"/>
              </a:rPr>
              <a:t>。</a:t>
            </a:r>
          </a:p>
        </p:txBody>
      </p:sp>
      <p:sp>
        <p:nvSpPr>
          <p:cNvPr id="38927" name="Rectangle 15"/>
          <p:cNvSpPr>
            <a:spLocks noChangeArrowheads="1"/>
          </p:cNvSpPr>
          <p:nvPr/>
        </p:nvSpPr>
        <p:spPr bwMode="auto">
          <a:xfrm>
            <a:off x="1928794" y="1000115"/>
            <a:ext cx="2514600" cy="83099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l"/>
            <a:r>
              <a:rPr lang="zh-CN" sz="4800" dirty="0">
                <a:solidFill>
                  <a:srgbClr val="009900"/>
                </a:solidFill>
              </a:rPr>
              <a:t>＝  </a:t>
            </a:r>
            <a:r>
              <a:rPr lang="en-US" altLang="zh-CN" sz="4800" dirty="0" smtClean="0">
                <a:solidFill>
                  <a:srgbClr val="009900"/>
                </a:solidFill>
              </a:rPr>
              <a:t>  </a:t>
            </a:r>
            <a:r>
              <a:rPr lang="zh-CN" sz="4800" dirty="0" smtClean="0">
                <a:solidFill>
                  <a:srgbClr val="009900"/>
                </a:solidFill>
              </a:rPr>
              <a:t>＝</a:t>
            </a:r>
            <a:endParaRPr lang="zh-CN" sz="4800" dirty="0">
              <a:solidFill>
                <a:srgbClr val="0099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0" y="0"/>
            <a:ext cx="15760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分一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7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960240" y="142859"/>
            <a:ext cx="2969082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2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实验探究压强的存在</a:t>
            </a:r>
            <a:endParaRPr lang="zh-CN" altLang="en-US" sz="2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/>
          <a:srcRect b="5870"/>
          <a:stretch>
            <a:fillRect/>
          </a:stretch>
        </p:blipFill>
        <p:spPr bwMode="auto">
          <a:xfrm>
            <a:off x="285720" y="1571619"/>
            <a:ext cx="287655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矩形 3"/>
          <p:cNvSpPr/>
          <p:nvPr/>
        </p:nvSpPr>
        <p:spPr>
          <a:xfrm>
            <a:off x="214282" y="214297"/>
            <a:ext cx="642942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3600" b="1" dirty="0" smtClean="0"/>
              <a:t>气体</a:t>
            </a:r>
            <a:endParaRPr lang="zh-CN" altLang="en-US" sz="3600" b="1" dirty="0"/>
          </a:p>
        </p:txBody>
      </p:sp>
      <p:pic>
        <p:nvPicPr>
          <p:cNvPr id="5" name="Picture 23" descr="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23749" y="1714494"/>
            <a:ext cx="5720251" cy="315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3929058" y="1000115"/>
            <a:ext cx="46571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latin typeface="+mn-ea"/>
                <a:ea typeface="+mn-ea"/>
                <a:hlinkClick r:id="rId4" action="ppaction://hlinkfile"/>
              </a:rPr>
              <a:t>马德堡半球实验</a:t>
            </a:r>
            <a:endParaRPr lang="en-US" altLang="zh-CN" sz="4000" b="1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2236" y="1401446"/>
            <a:ext cx="8971915" cy="319849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93018" y="84455"/>
            <a:ext cx="2037737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lstStyle/>
          <a:p>
            <a:pPr algn="ctr"/>
            <a:r>
              <a:rPr lang="zh-CN" altLang="en-US" sz="72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纠错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顶峰">
  <a:themeElements>
    <a:clrScheme name="顶峰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顶峰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顶峰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龙腾四海">
  <a:themeElements>
    <a:clrScheme name="龙腾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龙腾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龙腾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平衡">
  <a:themeElements>
    <a:clrScheme name="平衡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平衡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平衡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波形">
  <a:themeElements>
    <a:clrScheme name="波形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波形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波形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55</TotalTime>
  <Words>1271</Words>
  <Application>Microsoft Office PowerPoint</Application>
  <PresentationFormat>全屏显示(16:9)</PresentationFormat>
  <Paragraphs>198</Paragraphs>
  <Slides>43</Slides>
  <Notes>1</Notes>
  <HiddenSlides>0</HiddenSlides>
  <MMClips>3</MMClips>
  <ScaleCrop>false</ScaleCrop>
  <HeadingPairs>
    <vt:vector size="6" baseType="variant">
      <vt:variant>
        <vt:lpstr>主题</vt:lpstr>
      </vt:variant>
      <vt:variant>
        <vt:i4>5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43</vt:i4>
      </vt:variant>
    </vt:vector>
  </HeadingPairs>
  <TitlesOfParts>
    <vt:vector size="48" baseType="lpstr">
      <vt:lpstr>顶峰</vt:lpstr>
      <vt:lpstr>龙腾四海</vt:lpstr>
      <vt:lpstr>平衡</vt:lpstr>
      <vt:lpstr>波形</vt:lpstr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如何表示压强的大小？</vt:lpstr>
      <vt:lpstr>幻灯片 14</vt:lpstr>
      <vt:lpstr>幻灯片 15</vt:lpstr>
      <vt:lpstr>幻灯片 16</vt:lpstr>
      <vt:lpstr>幻灯片 17</vt:lpstr>
      <vt:lpstr>幻灯片 18</vt:lpstr>
      <vt:lpstr>饼干进了西藏怎么都膨胀了呢？</vt:lpstr>
      <vt:lpstr>流体压强与流速的关系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气体流速变大气压变小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谢谢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我的工作伴侣</dc:creator>
  <cp:lastModifiedBy>China</cp:lastModifiedBy>
  <cp:revision>151</cp:revision>
  <dcterms:created xsi:type="dcterms:W3CDTF">2015-02-20T15:56:00Z</dcterms:created>
  <dcterms:modified xsi:type="dcterms:W3CDTF">2019-05-14T02:13:35Z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2052-10.1.0.6260</vt:lpwstr>
  </property>
</Properties>
</file>