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8" r:id="rId3"/>
    <p:sldId id="264" r:id="rId4"/>
    <p:sldId id="309" r:id="rId5"/>
    <p:sldId id="310" r:id="rId6"/>
    <p:sldId id="311" r:id="rId7"/>
    <p:sldId id="306" r:id="rId8"/>
    <p:sldId id="312" r:id="rId9"/>
    <p:sldId id="313" r:id="rId10"/>
    <p:sldId id="314" r:id="rId11"/>
    <p:sldId id="315" r:id="rId12"/>
    <p:sldId id="316" r:id="rId13"/>
    <p:sldId id="307" r:id="rId14"/>
    <p:sldId id="31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FE8"/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333" autoAdjust="0"/>
  </p:normalViewPr>
  <p:slideViewPr>
    <p:cSldViewPr snapToGrid="0">
      <p:cViewPr varScale="1">
        <p:scale>
          <a:sx n="86" d="100"/>
          <a:sy n="86" d="100"/>
        </p:scale>
        <p:origin x="-72" y="-15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56475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rId2" action="ppaction://hlinksldjump"/>
          </p:cNvPr>
          <p:cNvSpPr/>
          <p:nvPr userDrawn="1"/>
        </p:nvSpPr>
        <p:spPr>
          <a:xfrm>
            <a:off x="489028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/>
          </p:cNvPr>
          <p:cNvSpPr/>
          <p:nvPr userDrawn="1"/>
        </p:nvSpPr>
        <p:spPr>
          <a:xfrm>
            <a:off x="6952855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第十九章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4884356" y="485730"/>
            <a:ext cx="1821600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0">
            <a:hlinkClick r:id="rId14" action="ppaction://hlinksldjump" tooltip="点击进入"/>
          </p:cNvPr>
          <p:cNvSpPr/>
          <p:nvPr userDrawn="1"/>
        </p:nvSpPr>
        <p:spPr>
          <a:xfrm>
            <a:off x="6941756" y="485730"/>
            <a:ext cx="1821600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第十九章　电磁波与信息时代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1341" y="964679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电磁波是一个大家族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如图所示是它们的家族谱。对电磁波的认识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6977692"/>
              </p:ext>
            </p:extLst>
          </p:nvPr>
        </p:nvGraphicFramePr>
        <p:xfrm>
          <a:off x="1833282" y="1444810"/>
          <a:ext cx="8826765" cy="1964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文档" r:id="rId3" imgW="3837724" imgH="854200" progId="Word.Document.12">
                  <p:embed/>
                </p:oleObj>
              </mc:Choice>
              <mc:Fallback>
                <p:oleObj name="文档" r:id="rId3" imgW="3837724" imgH="8542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33282" y="1444810"/>
                        <a:ext cx="8826765" cy="1964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13765" y="2667675"/>
            <a:ext cx="11430000" cy="40626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红外线比蓝光波长长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在真空中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γ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射线传播速度最快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验钞机利用红外线工作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无线电波与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射线的传播一定需要介质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下列关于电磁波的说法正确的是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所有电磁波的波长相等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电磁波不能在玻璃中传播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在真空中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无线电波传播速度小于光的传播速度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作为载体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电磁波频率越高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相同时间可以传输的信息越多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1871" y="1510186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5264974" y="4533877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89594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1476"/>
            <a:ext cx="11430000" cy="49490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下列现象能说明电磁波具有能量的是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电磁波能在真空中传播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微波炉能利用电磁波加热食物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在电视上看春晚直播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电磁波是纵波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其中电场和磁场的方向处处相互垂直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根据热辐射理论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物体发出光的最大波长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与物体此刻的温度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的关系满足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+273  )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·m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下列结合电磁波知识的推理正确的是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物体温度越高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其发出光的频率越高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物体温度越高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其发出光的最大波长越长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不同温度的物体发出波长不同的光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真空中传播的速度也不同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不同温度的物体发出波长不同的光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这些光不属于电磁波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12629" y="1230100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9356045" y="3857969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79909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54106" y="1026023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雷达利用天线把电磁波向欲探测的目标发射出去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然后再利用天线接收到反射波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根据反射波的方向和延迟时间判断目标的方位和距离。某地面雷达站向某卫星发射出波长为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的电磁波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的时间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接收到了反射波。请你回答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电磁波在真空中的传播速度是多少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该卫星距地面多远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789611"/>
              </p:ext>
            </p:extLst>
          </p:nvPr>
        </p:nvGraphicFramePr>
        <p:xfrm>
          <a:off x="555812" y="3734547"/>
          <a:ext cx="8826765" cy="2394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文档" r:id="rId3" imgW="3837724" imgH="1040978" progId="Word.Document.12">
                  <p:embed/>
                </p:oleObj>
              </mc:Choice>
              <mc:Fallback>
                <p:oleObj name="文档" r:id="rId3" imgW="3837724" imgH="10409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5812" y="3734547"/>
                        <a:ext cx="8826765" cy="23942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745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48235" y="938342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我们生活在电磁波的海洋中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当需要防止电磁波干扰时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通常用金属壳将电磁波与需加以屏蔽的区域隔开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避免电磁波进入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这种做法就是电磁屏蔽。中国科技馆有一个金属小屋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其侧面的大窗上镶嵌着一块电磁屏蔽玻璃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如图所示。请你自选器材设计一个实验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检验这块电磁屏蔽玻璃是否能够屏蔽电磁波。写出实验步骤和判断方法。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6180220"/>
              </p:ext>
            </p:extLst>
          </p:nvPr>
        </p:nvGraphicFramePr>
        <p:xfrm>
          <a:off x="1857428" y="3363225"/>
          <a:ext cx="8826765" cy="19978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文档" r:id="rId3" imgW="3837724" imgH="868623" progId="Word.Document.12">
                  <p:embed/>
                </p:oleObj>
              </mc:Choice>
              <mc:Fallback>
                <p:oleObj name="文档" r:id="rId3" imgW="3837724" imgH="8686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57428" y="3363225"/>
                        <a:ext cx="8826765" cy="19978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346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11071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实验器材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两部正常手机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实验步骤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把其中一部正常的手机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放在金属小屋中电磁屏蔽玻璃内侧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用另一部正常的手机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拨打手机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听手机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是否发出铃声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来判断手机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是否接收到来电信号。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判断方法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如果小屋中的手机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接收不到信号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说明电磁屏蔽玻璃有屏蔽作用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如果手机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接收到信号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说明电磁屏蔽玻璃没有屏蔽作用。</a:t>
            </a:r>
            <a:endParaRPr lang="zh-CN" altLang="zh-CN" sz="240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98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19.1</a:t>
            </a:r>
            <a:r>
              <a:rPr lang="zh-CN" altLang="zh-CN" dirty="0"/>
              <a:t>　最快的</a:t>
            </a:r>
            <a:r>
              <a:rPr lang="en-US" altLang="zh-CN" dirty="0"/>
              <a:t>“</a:t>
            </a:r>
            <a:r>
              <a:rPr lang="zh-CN" altLang="zh-CN" dirty="0"/>
              <a:t>信使</a:t>
            </a:r>
            <a:r>
              <a:rPr lang="en-US" altLang="zh-CN" dirty="0"/>
              <a:t>”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59516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34789" y="985128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认识电磁波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迅速变化的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电流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产生电磁波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电磁波在真空中的传播速度是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如图是甲、乙两种不同电磁波的传播图像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658961"/>
              </p:ext>
            </p:extLst>
          </p:nvPr>
        </p:nvGraphicFramePr>
        <p:xfrm>
          <a:off x="1577788" y="2388589"/>
          <a:ext cx="8826765" cy="2185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3" imgW="3837724" imgH="950113" progId="Word.Document.12">
                  <p:embed/>
                </p:oleObj>
              </mc:Choice>
              <mc:Fallback>
                <p:oleObj name="文档" r:id="rId3" imgW="3837724" imgH="9501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77788" y="2388589"/>
                        <a:ext cx="8826765" cy="2185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34789" y="4743860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甲电磁波振动的波长较长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甲、乙两种电磁波的振动频率相同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甲电磁波的传播速度较快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甲电磁波振动的频率较大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52737" y="1521736"/>
            <a:ext cx="84239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/>
          <p:cNvCxnSpPr/>
          <p:nvPr/>
        </p:nvCxnSpPr>
        <p:spPr>
          <a:xfrm>
            <a:off x="2452737" y="1843952"/>
            <a:ext cx="8423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9273667" y="1521736"/>
            <a:ext cx="104834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/>
        </p:nvCxnSpPr>
        <p:spPr>
          <a:xfrm>
            <a:off x="9273667" y="1843952"/>
            <a:ext cx="10483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8882785" y="1978227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11071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下列过程中不能产生电磁波的是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打开或者关闭电灯时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电炉子在关闭状态时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电冰箱的电路接通或断开时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电饭锅从加热状态自动跳到保温状态时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21797" y="2548153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37370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46274"/>
            <a:ext cx="11430000" cy="3619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电磁波的应用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-20”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是我国自主研发的一种新型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隐形战机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其机身材料和涂层对雷达发射的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电磁波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超声波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具有良好的吸收作用。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下列应用中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不是利用电磁波工作的是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γ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射线检测金属中的裂纹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紫外线消毒床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红外热感照相机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倒车雷达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1000" y="2737623"/>
            <a:ext cx="115123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381000" y="3059839"/>
            <a:ext cx="11512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797299" y="3198942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752312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88577" y="1031915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智能手环可随时记录佩戴人的运动数据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且能将数据无线传输到手机上显示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将数据从智能手环无线传输到手机是利用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1401488"/>
              </p:ext>
            </p:extLst>
          </p:nvPr>
        </p:nvGraphicFramePr>
        <p:xfrm>
          <a:off x="2176544" y="2566787"/>
          <a:ext cx="8826765" cy="1455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文档" r:id="rId3" imgW="3837724" imgH="632808" progId="Word.Document.12">
                  <p:embed/>
                </p:oleObj>
              </mc:Choice>
              <mc:Fallback>
                <p:oleObj name="文档" r:id="rId3" imgW="3837724" imgH="6328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76544" y="2566787"/>
                        <a:ext cx="8826765" cy="1455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88577" y="4732926"/>
            <a:ext cx="6101350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超声波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次声波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14641" y="1612505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69417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89472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电磁波是向空间各个方向传播的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传播速度和光速一样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不同频率的电磁波传播速度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相同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频率较大的电磁波波长较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短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频率较小的电磁波波长较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长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8.WiFi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是一种允许电子设备连接到一个无线局域网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WLAN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的技术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是利用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电磁波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超声波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红外线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传递信息的。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某手机发射的信号频率是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MHz,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该信号的波长为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。电磁波的家族成员很多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它们与人们的生活息息相关。电视机遥控器是利用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红外线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来工作的。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9179" y="2721148"/>
            <a:ext cx="62821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459180" y="3043364"/>
            <a:ext cx="6282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607828" y="2721148"/>
            <a:ext cx="62821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5607829" y="3043364"/>
            <a:ext cx="6282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9990358" y="2721148"/>
            <a:ext cx="62821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/>
        </p:nvCxnSpPr>
        <p:spPr>
          <a:xfrm>
            <a:off x="9990359" y="3043364"/>
            <a:ext cx="6282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0618572" y="3200458"/>
            <a:ext cx="119242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/>
          <p:cNvCxnSpPr/>
          <p:nvPr/>
        </p:nvCxnSpPr>
        <p:spPr>
          <a:xfrm>
            <a:off x="10618573" y="3522674"/>
            <a:ext cx="119242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757905" y="4022726"/>
            <a:ext cx="63645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/>
          <p:cNvCxnSpPr/>
          <p:nvPr/>
        </p:nvCxnSpPr>
        <p:spPr>
          <a:xfrm>
            <a:off x="7757905" y="4344942"/>
            <a:ext cx="6364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7996802" y="4472627"/>
            <a:ext cx="125429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/>
          <p:cNvCxnSpPr/>
          <p:nvPr/>
        </p:nvCxnSpPr>
        <p:spPr>
          <a:xfrm>
            <a:off x="7996802" y="4794843"/>
            <a:ext cx="12542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3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07894" y="1086259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将一只手机悬挂在密封的玻璃罩内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拨通玻璃罩内的手机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手机铃声响起并闪烁着光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如图所示。逐渐抽出玻璃罩内的空气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发现铃声逐渐变弱直至消失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而闪烁的光依然存在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再让空气逐渐进入玻璃罩内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发现铃声逐渐变强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并仍然有闪烁的光。这说明真空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不能传播声音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能传播电磁波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6582224"/>
              </p:ext>
            </p:extLst>
          </p:nvPr>
        </p:nvGraphicFramePr>
        <p:xfrm>
          <a:off x="1913965" y="2932918"/>
          <a:ext cx="8826765" cy="1756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文档" r:id="rId3" imgW="3837724" imgH="763696" progId="Word.Document.12">
                  <p:embed/>
                </p:oleObj>
              </mc:Choice>
              <mc:Fallback>
                <p:oleObj name="文档" r:id="rId3" imgW="3837724" imgH="7636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13965" y="2932918"/>
                        <a:ext cx="8826765" cy="17565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07894" y="4689419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将一根导线的一端与电池的负极相连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另一端与电池的正极时断时续地接触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旁边的收音机就会发出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咯、咯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这是因为收音机收到了电池与导线产生的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超声波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次声波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光波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607" y="2506964"/>
            <a:ext cx="179798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/>
          <p:cNvCxnSpPr/>
          <p:nvPr/>
        </p:nvCxnSpPr>
        <p:spPr>
          <a:xfrm>
            <a:off x="508607" y="2829180"/>
            <a:ext cx="17979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218854" y="2506964"/>
            <a:ext cx="197098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/>
        </p:nvCxnSpPr>
        <p:spPr>
          <a:xfrm>
            <a:off x="3218855" y="2829180"/>
            <a:ext cx="19709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9883267" y="5282503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536056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46274"/>
            <a:ext cx="11430000" cy="3619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徐州中考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+5G”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技术将助力北京打造智慧型冬奥会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这项技术主要利用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超声波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次声波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红外线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为了减少电磁污染对我们生活的影响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以下做法中正确的是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禁止看电视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把家用电器集中安放在厨房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避免长时间使用手机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使用电器时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离电器越近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受电磁波的辐射越小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26034" y="1856175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8713493" y="3168090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48898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" id="{35A1A427-B0BE-4EBA-BD37-B5B7F39F28CC}" vid="{6F90AB7F-A1D5-45F3-B48B-DC487930784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29</TotalTime>
  <Words>886</Words>
  <Application>Microsoft Office PowerPoint</Application>
  <PresentationFormat>自定义</PresentationFormat>
  <Paragraphs>65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数学模板</vt:lpstr>
      <vt:lpstr>文档</vt:lpstr>
      <vt:lpstr>第十九章　电磁波与信息时代</vt:lpstr>
      <vt:lpstr>19.1　最快的“信使”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第十九章　电磁波与信息时代</dc:title>
  <dc:creator>微软用户</dc:creator>
  <cp:lastModifiedBy>dreamsummit</cp:lastModifiedBy>
  <cp:revision>4</cp:revision>
  <dcterms:created xsi:type="dcterms:W3CDTF">2019-09-24T08:46:50Z</dcterms:created>
  <dcterms:modified xsi:type="dcterms:W3CDTF">2019-10-03T00:44:49Z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