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Lst>
  <p:sldSz cx="9144000" cy="6858000" type="screen4x3"/>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tags" Target="../tags/tag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tags" Target="../tags/tag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课后作业本</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第十二章  简单机械</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9.（2019·广安）如图所示，请画出作用在杠杆B端上最小的动力F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和阻力F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的力臂l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251587" y="2584450"/>
            <a:ext cx="10160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a:t>
            </a:r>
            <a:r>
              <a:rPr lang="en-US" sz="2800" b="1" dirty="0">
                <a:solidFill>
                  <a:srgbClr val="FF0000"/>
                </a:solidFill>
                <a:latin typeface="Times New Roman" panose="02020603050405020304" pitchFamily="18" charset="0"/>
                <a:sym typeface="+mn-ea"/>
              </a:rPr>
              <a:t>:</a:t>
            </a: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612130" y="3312795"/>
            <a:ext cx="3070860" cy="2117090"/>
          </a:xfrm>
          <a:prstGeom prst="rect">
            <a:avLst/>
          </a:prstGeom>
        </p:spPr>
      </p:pic>
      <p:pic>
        <p:nvPicPr>
          <p:cNvPr id="5" name="图片 4"/>
          <p:cNvPicPr>
            <a:picLocks noChangeAspect="1"/>
          </p:cNvPicPr>
          <p:nvPr/>
        </p:nvPicPr>
        <p:blipFill>
          <a:blip r:embed="rId2"/>
          <a:stretch>
            <a:fillRect/>
          </a:stretch>
        </p:blipFill>
        <p:spPr>
          <a:xfrm>
            <a:off x="1947545" y="3269615"/>
            <a:ext cx="3313430" cy="20643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10．如图所示，滑轮组用80N的力提起了重300N的物体（不计摩擦），请你画出该滑轮组的绕绳方法．</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016002" y="3020060"/>
            <a:ext cx="10160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如图</a:t>
            </a:r>
            <a:r>
              <a:rPr lang="en-US" sz="2800" b="1" dirty="0">
                <a:solidFill>
                  <a:srgbClr val="FF0000"/>
                </a:solidFill>
                <a:latin typeface="Times New Roman" panose="02020603050405020304" pitchFamily="18" charset="0"/>
                <a:sym typeface="+mn-ea"/>
              </a:rPr>
              <a:t>:</a:t>
            </a: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311140" y="3298190"/>
            <a:ext cx="1831340" cy="2884170"/>
          </a:xfrm>
          <a:prstGeom prst="rect">
            <a:avLst/>
          </a:prstGeom>
        </p:spPr>
      </p:pic>
      <p:pic>
        <p:nvPicPr>
          <p:cNvPr id="5" name="图片 4"/>
          <p:cNvPicPr>
            <a:picLocks noChangeAspect="1"/>
          </p:cNvPicPr>
          <p:nvPr/>
        </p:nvPicPr>
        <p:blipFill>
          <a:blip r:embed="rId2"/>
          <a:stretch>
            <a:fillRect/>
          </a:stretch>
        </p:blipFill>
        <p:spPr>
          <a:xfrm>
            <a:off x="2988310" y="3020060"/>
            <a:ext cx="1647190" cy="31623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如图所示，通过滑轮组用200N的拉力在20s内将重为480N的物体匀速提高2m，（不计绳重和摩擦），求：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（1）动滑轮重；</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（2）绳自由端的移动速度为多大？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（3）若重物再增加150N，要使重物</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匀速上升，作用在绳自由端的拉力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至少多大？</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834505" y="2673985"/>
            <a:ext cx="1252220" cy="2796540"/>
          </a:xfrm>
          <a:prstGeom prst="rect">
            <a:avLst/>
          </a:prstGeom>
        </p:spPr>
      </p:pic>
    </p:spTree>
  </p:cSld>
  <p:clrMapOvr>
    <a:masterClrMapping/>
  </p:clrMapOvr>
  <p:transition>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08075" y="1337310"/>
            <a:ext cx="6942455" cy="4356100"/>
            <a:chOff x="1745" y="2106"/>
            <a:chExt cx="10933" cy="6860"/>
          </a:xfrm>
        </p:grpSpPr>
        <p:sp>
          <p:nvSpPr>
            <p:cNvPr id="3" name="文本框 2"/>
            <p:cNvSpPr txBox="1"/>
            <p:nvPr/>
          </p:nvSpPr>
          <p:spPr>
            <a:xfrm>
              <a:off x="1745" y="2106"/>
              <a:ext cx="10933" cy="686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解：（1）由F=</a:t>
              </a:r>
              <a:r>
                <a:rPr lang="en-US" sz="2800" b="1" dirty="0">
                  <a:solidFill>
                    <a:srgbClr val="FF0000"/>
                  </a:solidFill>
                  <a:latin typeface="Times New Roman" panose="02020603050405020304" pitchFamily="18" charset="0"/>
                  <a:sym typeface="+mn-ea"/>
                </a:rPr>
                <a:t>1/3</a:t>
              </a:r>
              <a:r>
                <a:rPr sz="2800" b="1" dirty="0">
                  <a:solidFill>
                    <a:srgbClr val="FF0000"/>
                  </a:solidFill>
                  <a:latin typeface="Times New Roman" panose="02020603050405020304" pitchFamily="18" charset="0"/>
                  <a:sym typeface="+mn-ea"/>
                </a:rPr>
                <a:t>（G+G</a:t>
              </a:r>
              <a:r>
                <a:rPr sz="2800" b="1" baseline="-25000" dirty="0">
                  <a:solidFill>
                    <a:srgbClr val="FF0000"/>
                  </a:solidFill>
                  <a:latin typeface="Times New Roman" panose="02020603050405020304" pitchFamily="18" charset="0"/>
                  <a:sym typeface="+mn-ea"/>
                </a:rPr>
                <a:t>动</a:t>
              </a:r>
              <a:r>
                <a:rPr sz="2800" b="1" dirty="0">
                  <a:solidFill>
                    <a:srgbClr val="FF0000"/>
                  </a:solidFill>
                  <a:latin typeface="Times New Roman" panose="02020603050405020304" pitchFamily="18" charset="0"/>
                  <a:sym typeface="+mn-ea"/>
                </a:rPr>
                <a:t>）可知，</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动</a:t>
              </a:r>
              <a:r>
                <a:rPr sz="2800" b="1" dirty="0">
                  <a:solidFill>
                    <a:srgbClr val="FF0000"/>
                  </a:solidFill>
                  <a:latin typeface="Times New Roman" panose="02020603050405020304" pitchFamily="18" charset="0"/>
                  <a:sym typeface="+mn-ea"/>
                </a:rPr>
                <a:t>=3F-G=3×200N-480N=120N；</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（2）物体移动的速度：</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自由端移动的速度：</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v′=3v=3×0.1m/s=0.3m/s；</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（3）若重物再增加150N，要使重物匀速上升，作用在绳自由端的拉力：</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F′=</a:t>
              </a:r>
              <a:r>
                <a:rPr lang="en-US" sz="2800" b="1" dirty="0">
                  <a:solidFill>
                    <a:srgbClr val="FF0000"/>
                  </a:solidFill>
                  <a:latin typeface="Times New Roman" panose="02020603050405020304" pitchFamily="18" charset="0"/>
                  <a:sym typeface="+mn-ea"/>
                </a:rPr>
                <a:t>1/3</a:t>
              </a:r>
              <a:r>
                <a:rPr sz="2800" b="1" dirty="0">
                  <a:solidFill>
                    <a:srgbClr val="FF0000"/>
                  </a:solidFill>
                  <a:latin typeface="Times New Roman" panose="02020603050405020304" pitchFamily="18" charset="0"/>
                  <a:sym typeface="+mn-ea"/>
                </a:rPr>
                <a:t>（G′+G动）</a:t>
              </a:r>
              <a:endParaRPr sz="2800" b="1" dirty="0">
                <a:solidFill>
                  <a:srgbClr val="FF0000"/>
                </a:solidFill>
                <a:latin typeface="Times New Roman" panose="02020603050405020304" pitchFamily="18" charset="0"/>
                <a:sym typeface="+mn-ea"/>
              </a:endParaRPr>
            </a:p>
            <a:p>
              <a:pPr marL="307340" algn="just">
                <a:lnSpc>
                  <a:spcPct val="110000"/>
                </a:lnSpc>
              </a:pP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1/3</a:t>
              </a:r>
              <a:r>
                <a:rPr sz="2800" b="1" dirty="0">
                  <a:solidFill>
                    <a:srgbClr val="FF0000"/>
                  </a:solidFill>
                  <a:latin typeface="Times New Roman" panose="02020603050405020304" pitchFamily="18" charset="0"/>
                  <a:sym typeface="+mn-ea"/>
                </a:rPr>
                <a:t>（480N+150N+120N）=250N．</a:t>
              </a:r>
              <a:endParaRPr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7699" y="3581"/>
              <a:ext cx="3864" cy="1166"/>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1603375"/>
            <a:ext cx="7432675" cy="482981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12. （2019·泸州）如图所示，在“探究杠杆平衡条件”的实验中，轻质杠杆上每个小格长度均为2cm，在B点竖直悬挂4个重均为0.5N的钩码，当在A点用与水平方向成30°角的动力F拉杠杆，使杠杆在水平位置平衡. 对该杠杆此状态的判断，下列说法正确的是（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杠杆的动力臂为8cm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该杠杆为费力杠杆</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该杠杆的阻力大小为0.5N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动力F的大小为1.5N</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875655" y="4562475"/>
            <a:ext cx="2212340" cy="1602105"/>
          </a:xfrm>
          <a:prstGeom prst="rect">
            <a:avLst/>
          </a:prstGeom>
        </p:spPr>
      </p:pic>
      <p:sp>
        <p:nvSpPr>
          <p:cNvPr id="3" name="文本框 2"/>
          <p:cNvSpPr txBox="1"/>
          <p:nvPr/>
        </p:nvSpPr>
        <p:spPr>
          <a:xfrm>
            <a:off x="6471922" y="394271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610860" y="4721225"/>
            <a:ext cx="2444115" cy="1743710"/>
          </a:xfrm>
          <a:prstGeom prst="rect">
            <a:avLst/>
          </a:prstGeom>
        </p:spPr>
      </p:pic>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（2018·威海）如图为吊装工具示意图，物体M为重5 000N的配重，杠杆AB的支点为O，OA∶OB＝1∶2，每个滑轮重100N．当 重为700N的工人用300N的力竖直向下匀速拉动绳子时，工人对地面的压力为________N，物体M对地面的压力为________N．（杠杆与绳的自重、滑轮组摩擦均不计）</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320032" y="350329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400</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3258187" y="4018280"/>
            <a:ext cx="8940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4500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14.（2019·广州）如图甲所示，A点为硬棒的重心，O为支点，硬棒水平静止，弹簧测力计的示数为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硬棒所受的重力为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能否用图甲中的弹簧测力计按图乙所示的方法测量同一硬棒所受的重力？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.依据是</a:t>
            </a:r>
            <a:r>
              <a:rPr lang="zh-CN" altLang="en-US" sz="2800" u="sng">
                <a:latin typeface="宋体" panose="02010600030101010101" pitchFamily="2" charset="-122"/>
                <a:cs typeface="宋体" panose="02010600030101010101" pitchFamily="2" charset="-122"/>
              </a:rPr>
              <a:t>　　                   </a:t>
            </a:r>
            <a:r>
              <a:rPr lang="zh-CN" altLang="en-US" sz="2800">
                <a:no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364990" y="4842510"/>
            <a:ext cx="4192270" cy="1644650"/>
          </a:xfrm>
          <a:prstGeom prst="rect">
            <a:avLst/>
          </a:prstGeom>
        </p:spPr>
      </p:pic>
      <p:sp>
        <p:nvSpPr>
          <p:cNvPr id="3" name="文本框 2"/>
          <p:cNvSpPr txBox="1"/>
          <p:nvPr/>
        </p:nvSpPr>
        <p:spPr>
          <a:xfrm>
            <a:off x="3117217" y="217233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2.4</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349377" y="269430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7.2</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1369062" y="368617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不能</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855345" y="3698875"/>
            <a:ext cx="721995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硬棒的重力超出弹簧测力计的量程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15．（2019·南京）如图所示为一拉杆旅行箱的示意图，将其视为杠杆，O为支点，B为重心，BC为竖直方向，A为拉杆端点.已知箱重为250N，OA为120cm，OC为24cm.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（1）图中在A点沿图示方向施加动力F，箱子静止，则动力F的力臂为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cm，大小为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841240" y="4497070"/>
            <a:ext cx="2777490" cy="1507490"/>
          </a:xfrm>
          <a:prstGeom prst="rect">
            <a:avLst/>
          </a:prstGeom>
        </p:spPr>
      </p:pic>
      <p:sp>
        <p:nvSpPr>
          <p:cNvPr id="3" name="文本框 2"/>
          <p:cNvSpPr txBox="1"/>
          <p:nvPr/>
        </p:nvSpPr>
        <p:spPr>
          <a:xfrm>
            <a:off x="5521962" y="375412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60</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805307" y="4232275"/>
            <a:ext cx="7162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100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（2）使拉杆箱在图示位置静止的最小动力为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（3）生活中，常把箱内较重物品靠近O点摆放，这样使拉杆箱在图示位置静止的最小动力将</a:t>
            </a:r>
            <a:endParaRPr lang="zh-CN" altLang="en-US" sz="2800">
              <a:latin typeface="宋体" panose="02010600030101010101" pitchFamily="2" charset="-122"/>
              <a:cs typeface="宋体" panose="02010600030101010101" pitchFamily="2" charset="-122"/>
              <a:sym typeface="+mn-ea"/>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（选填“变大”“变小”或“不变”）.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40512" y="197040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50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1116332" y="352742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变小</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165798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941070"/>
            <a:ext cx="7432675" cy="68199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a:t>
            </a:r>
            <a:r>
              <a:rPr lang="en-US" altLang="zh-CN" sz="3200" b="1">
                <a:latin typeface="宋体" panose="02010600030101010101" pitchFamily="2" charset="-122"/>
                <a:cs typeface="宋体" panose="02010600030101010101" pitchFamily="2" charset="-122"/>
              </a:rPr>
              <a:t>2</a:t>
            </a:r>
            <a:r>
              <a:rPr lang="zh-CN" altLang="en-US" sz="3200" b="1">
                <a:latin typeface="宋体" panose="02010600030101010101" pitchFamily="2" charset="-122"/>
                <a:cs typeface="宋体" panose="02010600030101010101" pitchFamily="2" charset="-122"/>
              </a:rPr>
              <a:t>课时   机械效率</a:t>
            </a:r>
            <a:endParaRPr lang="zh-CN" altLang="en-US" sz="3200" b="1">
              <a:latin typeface="宋体" panose="02010600030101010101" pitchFamily="2" charset="-122"/>
              <a:cs typeface="宋体" panose="02010600030101010101" pitchFamily="2" charset="-122"/>
            </a:endParaRPr>
          </a:p>
        </p:txBody>
      </p:sp>
      <p:sp>
        <p:nvSpPr>
          <p:cNvPr id="2" name="文本框 1"/>
          <p:cNvSpPr txBox="1"/>
          <p:nvPr/>
        </p:nvSpPr>
        <p:spPr>
          <a:xfrm>
            <a:off x="855663" y="246443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下列关于简单机械在实际应用中的说法正确的是（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指甲剪是省力省功的机械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定滑轮不省力，但能改变力的方向</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滑轮组既省力，又省距离，还省功</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斜面的机械效率可以达到100%</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491107" y="297561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165798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941070"/>
            <a:ext cx="7432675" cy="68199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a:t>
            </a:r>
            <a:r>
              <a:rPr lang="en-US" altLang="zh-CN" sz="3200" b="1">
                <a:latin typeface="宋体" panose="02010600030101010101" pitchFamily="2" charset="-122"/>
                <a:cs typeface="宋体" panose="02010600030101010101" pitchFamily="2" charset="-122"/>
              </a:rPr>
              <a:t>1</a:t>
            </a:r>
            <a:r>
              <a:rPr lang="zh-CN" altLang="en-US" sz="3200" b="1">
                <a:latin typeface="宋体" panose="02010600030101010101" pitchFamily="2" charset="-122"/>
                <a:cs typeface="宋体" panose="02010600030101010101" pitchFamily="2" charset="-122"/>
              </a:rPr>
              <a:t>课时   杠杆   滑轮</a:t>
            </a:r>
            <a:endParaRPr lang="zh-CN" altLang="en-US" sz="3200" b="1">
              <a:latin typeface="宋体" panose="02010600030101010101" pitchFamily="2" charset="-122"/>
              <a:cs typeface="宋体" panose="02010600030101010101" pitchFamily="2" charset="-122"/>
            </a:endParaRPr>
          </a:p>
        </p:txBody>
      </p:sp>
      <p:sp>
        <p:nvSpPr>
          <p:cNvPr id="2" name="文本框 1"/>
          <p:cNvSpPr txBox="1"/>
          <p:nvPr/>
        </p:nvSpPr>
        <p:spPr>
          <a:xfrm>
            <a:off x="855663" y="246443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（2019·衡阳）如图所示的工具中，属于费力杠杆的是（　　）</a:t>
            </a:r>
            <a:endParaRPr lang="zh-CN" altLang="en-US" sz="2800">
              <a:latin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3091180" y="3695065"/>
            <a:ext cx="3020060" cy="2606675"/>
          </a:xfrm>
          <a:prstGeom prst="rect">
            <a:avLst/>
          </a:prstGeom>
        </p:spPr>
      </p:pic>
      <p:sp>
        <p:nvSpPr>
          <p:cNvPr id="3" name="文本框 2"/>
          <p:cNvSpPr txBox="1"/>
          <p:nvPr/>
        </p:nvSpPr>
        <p:spPr>
          <a:xfrm>
            <a:off x="3620137" y="306705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（2019·孝感）如图所示，用相同的滑轮组装成甲、乙滑轮组，分别将同一重物在相等的时间内提升相同的高度，不计绳重和摩擦，则（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甲、乙的拉力之比是3:2</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甲、乙绳的自由端速度之比是1:1</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甲、乙拉力的功率之比是3:2</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甲、乙的机械效率之比是2:3</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682740" y="3470910"/>
            <a:ext cx="1718945" cy="1976120"/>
          </a:xfrm>
          <a:prstGeom prst="rect">
            <a:avLst/>
          </a:prstGeom>
        </p:spPr>
      </p:pic>
      <p:sp>
        <p:nvSpPr>
          <p:cNvPr id="3" name="文本框 2"/>
          <p:cNvSpPr txBox="1"/>
          <p:nvPr/>
        </p:nvSpPr>
        <p:spPr>
          <a:xfrm>
            <a:off x="1828167" y="30264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530352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3． （2019·荆门）如图用同一滑轮组分别将两个不同的物体A和B匀速提升相同的高度，不计绳重和摩擦的影响，提升A的过程滑轮组的机械效率较大，则下列判断正确的是（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①A物体比B物体轻    ②提升A的拉力较大    ③提升A所做的额外功较少    ④提升A做的有用功较多</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只有①③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只有②④</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只有②③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只有①④</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460365" y="4236085"/>
            <a:ext cx="2542540" cy="2104390"/>
          </a:xfrm>
          <a:prstGeom prst="rect">
            <a:avLst/>
          </a:prstGeom>
        </p:spPr>
      </p:pic>
      <p:sp>
        <p:nvSpPr>
          <p:cNvPr id="3" name="文本框 2"/>
          <p:cNvSpPr txBox="1"/>
          <p:nvPr/>
        </p:nvSpPr>
        <p:spPr>
          <a:xfrm>
            <a:off x="7272022" y="263652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199630" y="3153410"/>
            <a:ext cx="1102995" cy="2235200"/>
          </a:xfrm>
          <a:prstGeom prst="rect">
            <a:avLst/>
          </a:prstGeom>
        </p:spPr>
      </p:pic>
      <p:sp>
        <p:nvSpPr>
          <p:cNvPr id="2" name="文本框 1"/>
          <p:cNvSpPr txBox="1"/>
          <p:nvPr/>
        </p:nvSpPr>
        <p:spPr>
          <a:xfrm>
            <a:off x="855663" y="1172845"/>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4.（2019·衡阳）如图所示，用滑轮组提升重900N的物体，使它在10s内匀速上升1m. 已知所用的拉力F为400N. 则在提升重物的过程中（不计绳重和摩擦），下列说法正确的是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拉力做功的功率为90W</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拉力在这10s内做的功为400J</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动滑轮的重力为300N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若用该滑轮组匀速提升更重的物体时，则绳子拉力会变大，但机械效率不变</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42722" y="326453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499735" y="3373755"/>
            <a:ext cx="2788920" cy="1466850"/>
          </a:xfrm>
          <a:prstGeom prst="rect">
            <a:avLst/>
          </a:prstGeom>
        </p:spPr>
      </p:pic>
      <p:sp>
        <p:nvSpPr>
          <p:cNvPr id="2" name="文本框 1"/>
          <p:cNvSpPr txBox="1"/>
          <p:nvPr/>
        </p:nvSpPr>
        <p:spPr>
          <a:xfrm>
            <a:off x="855663" y="124460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5.（2019·绵阳）如图所示，斜面长20m、高10m，固定在水平地面上. 一位同学用平行于斜面向上40N的拉力，在20s内把重60N的物体沿斜面向上匀速拉动了10m. 在此过程中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斜面的机械效率是66.7%</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斜面的机械效率是75%</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该同学对物体做功的功率是10W</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该同学对物体做功的功率是30W</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52247" y="3354705"/>
            <a:ext cx="42037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B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47335" y="4166235"/>
            <a:ext cx="3348990" cy="1012190"/>
          </a:xfrm>
          <a:prstGeom prst="rect">
            <a:avLst/>
          </a:prstGeom>
        </p:spPr>
      </p:pic>
      <p:sp>
        <p:nvSpPr>
          <p:cNvPr id="2" name="文本框 1"/>
          <p:cNvSpPr txBox="1"/>
          <p:nvPr/>
        </p:nvSpPr>
        <p:spPr>
          <a:xfrm>
            <a:off x="855663" y="110109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 （2019·包头）如图所示，拉力F为5N，物体A以0.1m/s的速度在物体B表面向左做匀速直线运动（B表面足够长）；物体B静止在地面上，受到地面水平向左4N的摩擦力，弹簧测力计示数为12N．下列说法正确的是（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物体A受到的摩擦力为10N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拉力F的功率为1.5W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滑轮组的机械效率为80%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拉力F增大到15N时，物体B开始向左运动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880102" y="316801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1635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 用甲、乙两种方式匀速将重为100N的物体提升相同的高度，已知滑轮重20N，绳重和摩擦力不计．则手的拉力F</a:t>
            </a:r>
            <a:r>
              <a:rPr lang="zh-CN" altLang="en-US" sz="2800" baseline="-25000">
                <a:latin typeface="宋体" panose="02010600030101010101" pitchFamily="2" charset="-122"/>
                <a:cs typeface="宋体" panose="02010600030101010101" pitchFamily="2" charset="-122"/>
              </a:rPr>
              <a:t>甲</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；拉力F对重物做的功W</a:t>
            </a:r>
            <a:r>
              <a:rPr lang="zh-CN" altLang="en-US" sz="2800" baseline="-25000">
                <a:latin typeface="宋体" panose="02010600030101010101" pitchFamily="2" charset="-122"/>
                <a:cs typeface="宋体" panose="02010600030101010101" pitchFamily="2" charset="-122"/>
              </a:rPr>
              <a:t>甲</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；机械效率η</a:t>
            </a:r>
            <a:r>
              <a:rPr lang="zh-CN" altLang="en-US" sz="2800" baseline="-25000">
                <a:latin typeface="宋体" panose="02010600030101010101" pitchFamily="2" charset="-122"/>
                <a:cs typeface="宋体" panose="02010600030101010101" pitchFamily="2" charset="-122"/>
              </a:rPr>
              <a:t>甲</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．（选填“大于”“小于”或“等于”）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448175" y="3881120"/>
            <a:ext cx="3431540" cy="2412365"/>
          </a:xfrm>
          <a:prstGeom prst="rect">
            <a:avLst/>
          </a:prstGeom>
        </p:spPr>
      </p:pic>
      <p:sp>
        <p:nvSpPr>
          <p:cNvPr id="3" name="文本框 2"/>
          <p:cNvSpPr txBox="1"/>
          <p:nvPr/>
        </p:nvSpPr>
        <p:spPr>
          <a:xfrm>
            <a:off x="5005072" y="2403475"/>
            <a:ext cx="9867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大于</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3193417" y="290576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等于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1169672" y="3430905"/>
            <a:ext cx="9867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大于</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8.（2019·怀化）如图所示，用滑轮组将重为100N的物体匀速提升3m，拉力F所做的总功为400 J，则在这个过程中拉力F做了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J的有用功，该滑轮组的机械效率是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266180" y="3785870"/>
            <a:ext cx="1480820" cy="2553970"/>
          </a:xfrm>
          <a:prstGeom prst="rect">
            <a:avLst/>
          </a:prstGeom>
        </p:spPr>
      </p:pic>
      <p:sp>
        <p:nvSpPr>
          <p:cNvPr id="3" name="文本框 2"/>
          <p:cNvSpPr txBox="1"/>
          <p:nvPr/>
        </p:nvSpPr>
        <p:spPr>
          <a:xfrm>
            <a:off x="6827522" y="252031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300</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773874" y="3513455"/>
            <a:ext cx="8959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75％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570345" y="3919855"/>
            <a:ext cx="1718310" cy="2480945"/>
          </a:xfrm>
          <a:prstGeom prst="rect">
            <a:avLst/>
          </a:prstGeom>
        </p:spPr>
      </p:pic>
      <p:sp>
        <p:nvSpPr>
          <p:cNvPr id="2" name="文本框 1"/>
          <p:cNvSpPr txBox="1"/>
          <p:nvPr/>
        </p:nvSpPr>
        <p:spPr>
          <a:xfrm>
            <a:off x="855663" y="124460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9.（2019·南京）建筑工地上，起重机吊臂上的滑轮组如图所示.在匀速起吊重4.2×103N的物体时，物体5s内上升了6m，此过程中有用功为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J，钢丝绳移动的速度为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m/s；若滑轮组的机械效率为70%，则额外功为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J，拉力F为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其功率为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283019" y="2837815"/>
            <a:ext cx="16338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2.52×10</a:t>
            </a:r>
            <a:r>
              <a:rPr sz="2800" b="1" baseline="30000" dirty="0">
                <a:solidFill>
                  <a:srgbClr val="FF0000"/>
                </a:solidFill>
                <a:latin typeface="Times New Roman" panose="02020603050405020304" pitchFamily="18" charset="0"/>
                <a:sym typeface="+mn-ea"/>
              </a:rPr>
              <a:t>4</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753227" y="2837815"/>
            <a:ext cx="6273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3.6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1068389" y="3818255"/>
            <a:ext cx="16338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1.08×10</a:t>
            </a:r>
            <a:r>
              <a:rPr lang="zh-CN" altLang="en-US" sz="2800" b="1" baseline="30000" dirty="0">
                <a:solidFill>
                  <a:srgbClr val="FF0000"/>
                </a:solidFill>
                <a:latin typeface="Times New Roman" panose="02020603050405020304" pitchFamily="18" charset="0"/>
                <a:sym typeface="+mn-ea"/>
              </a:rPr>
              <a:t>4</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5005707" y="3843020"/>
            <a:ext cx="8940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2000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2511109" y="4340225"/>
            <a:ext cx="15449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7.2×10</a:t>
            </a:r>
            <a:r>
              <a:rPr lang="zh-CN" altLang="en-US" sz="2800" b="1" baseline="30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118225" y="3715385"/>
            <a:ext cx="1530350" cy="2266950"/>
          </a:xfrm>
          <a:prstGeom prst="rect">
            <a:avLst/>
          </a:prstGeom>
        </p:spPr>
      </p:pic>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10．（2019·大庆）如图是用滑轮组提升建筑材料A的示意图，在水平向右的拉力F作用下，使重900N的建筑材料A在5s的时间里被匀速提升，绳自由端水平移动了2m，拉力F为500N．不计绳重和摩擦，求：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（1）拉力F的功率P；</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（2）滑轮组的机械效率η.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8075" y="1337310"/>
            <a:ext cx="6942455" cy="4427855"/>
            <a:chOff x="1745" y="2106"/>
            <a:chExt cx="10933" cy="6973"/>
          </a:xfrm>
        </p:grpSpPr>
        <p:pic>
          <p:nvPicPr>
            <p:cNvPr id="4" name="图片 3"/>
            <p:cNvPicPr>
              <a:picLocks noChangeAspect="1"/>
            </p:cNvPicPr>
            <p:nvPr/>
          </p:nvPicPr>
          <p:blipFill>
            <a:blip r:embed="rId1"/>
            <a:stretch>
              <a:fillRect/>
            </a:stretch>
          </p:blipFill>
          <p:spPr>
            <a:xfrm>
              <a:off x="2074" y="8066"/>
              <a:ext cx="7436" cy="1013"/>
            </a:xfrm>
            <a:prstGeom prst="rect">
              <a:avLst/>
            </a:prstGeom>
          </p:spPr>
        </p:pic>
        <p:pic>
          <p:nvPicPr>
            <p:cNvPr id="2" name="图片 1"/>
            <p:cNvPicPr>
              <a:picLocks noChangeAspect="1"/>
            </p:cNvPicPr>
            <p:nvPr/>
          </p:nvPicPr>
          <p:blipFill>
            <a:blip r:embed="rId2"/>
            <a:stretch>
              <a:fillRect/>
            </a:stretch>
          </p:blipFill>
          <p:spPr>
            <a:xfrm>
              <a:off x="1906" y="4201"/>
              <a:ext cx="4526" cy="1006"/>
            </a:xfrm>
            <a:prstGeom prst="rect">
              <a:avLst/>
            </a:prstGeom>
          </p:spPr>
        </p:pic>
        <p:sp>
          <p:nvSpPr>
            <p:cNvPr id="3" name="文本框 2"/>
            <p:cNvSpPr txBox="1"/>
            <p:nvPr/>
          </p:nvSpPr>
          <p:spPr>
            <a:xfrm>
              <a:off x="1745" y="2106"/>
              <a:ext cx="10933" cy="686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解：（1）拉力做的总功：</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W</a:t>
              </a:r>
              <a:r>
                <a:rPr sz="2800" b="1" baseline="-25000" dirty="0">
                  <a:solidFill>
                    <a:srgbClr val="FF0000"/>
                  </a:solidFill>
                  <a:latin typeface="Times New Roman" panose="02020603050405020304" pitchFamily="18" charset="0"/>
                  <a:sym typeface="+mn-ea"/>
                </a:rPr>
                <a:t>总</a:t>
              </a:r>
              <a:r>
                <a:rPr sz="2800" b="1" dirty="0">
                  <a:solidFill>
                    <a:srgbClr val="FF0000"/>
                  </a:solidFill>
                  <a:latin typeface="Times New Roman" panose="02020603050405020304" pitchFamily="18" charset="0"/>
                  <a:sym typeface="+mn-ea"/>
                </a:rPr>
                <a:t>＝Fs=500N×2m=1000J， </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拉力功率：</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（2）由图可知，物体有2段绳子承担，则物体上升的高度：h=</a:t>
              </a:r>
              <a:r>
                <a:rPr lang="en-US" sz="2800" b="1" dirty="0">
                  <a:solidFill>
                    <a:srgbClr val="FF0000"/>
                  </a:solidFill>
                  <a:latin typeface="Times New Roman" panose="02020603050405020304" pitchFamily="18" charset="0"/>
                  <a:sym typeface="+mn-ea"/>
                </a:rPr>
                <a:t>2m/2</a:t>
              </a:r>
              <a:r>
                <a:rPr sz="2800" b="1" dirty="0">
                  <a:solidFill>
                    <a:srgbClr val="FF0000"/>
                  </a:solidFill>
                  <a:latin typeface="Times New Roman" panose="02020603050405020304" pitchFamily="18" charset="0"/>
                  <a:sym typeface="+mn-ea"/>
                </a:rPr>
                <a:t>=1m，</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有用功：W</a:t>
              </a:r>
              <a:r>
                <a:rPr sz="2800" b="1" baseline="-25000" dirty="0">
                  <a:solidFill>
                    <a:srgbClr val="FF0000"/>
                  </a:solidFill>
                  <a:latin typeface="Times New Roman" panose="02020603050405020304" pitchFamily="18" charset="0"/>
                  <a:sym typeface="+mn-ea"/>
                </a:rPr>
                <a:t>有用</a:t>
              </a:r>
              <a:r>
                <a:rPr sz="2800" b="1" dirty="0">
                  <a:solidFill>
                    <a:srgbClr val="FF0000"/>
                  </a:solidFill>
                  <a:latin typeface="Times New Roman" panose="02020603050405020304" pitchFamily="18" charset="0"/>
                  <a:sym typeface="+mn-ea"/>
                </a:rPr>
                <a:t>=Gh＝900N×1m＝900J；</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滑轮组的机械效率：</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p:txBody>
        </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88110"/>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（2019·天津）如图是用撬棒撬石头的情景，下图中关于该撬棒使用时的杠杆示意图正确的是（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050915" y="2698115"/>
            <a:ext cx="2400935" cy="1461770"/>
          </a:xfrm>
          <a:prstGeom prst="rect">
            <a:avLst/>
          </a:prstGeom>
        </p:spPr>
      </p:pic>
      <p:pic>
        <p:nvPicPr>
          <p:cNvPr id="5" name="图片 4"/>
          <p:cNvPicPr>
            <a:picLocks noChangeAspect="1"/>
          </p:cNvPicPr>
          <p:nvPr/>
        </p:nvPicPr>
        <p:blipFill>
          <a:blip r:embed="rId2"/>
          <a:stretch>
            <a:fillRect/>
          </a:stretch>
        </p:blipFill>
        <p:spPr>
          <a:xfrm>
            <a:off x="2588260" y="3072765"/>
            <a:ext cx="3260725" cy="1591310"/>
          </a:xfrm>
          <a:prstGeom prst="rect">
            <a:avLst/>
          </a:prstGeom>
        </p:spPr>
      </p:pic>
      <p:pic>
        <p:nvPicPr>
          <p:cNvPr id="6" name="图片 5"/>
          <p:cNvPicPr>
            <a:picLocks noChangeAspect="1"/>
          </p:cNvPicPr>
          <p:nvPr/>
        </p:nvPicPr>
        <p:blipFill>
          <a:blip r:embed="rId3"/>
          <a:stretch>
            <a:fillRect/>
          </a:stretch>
        </p:blipFill>
        <p:spPr>
          <a:xfrm>
            <a:off x="2807970" y="4676140"/>
            <a:ext cx="3223260" cy="1608455"/>
          </a:xfrm>
          <a:prstGeom prst="rect">
            <a:avLst/>
          </a:prstGeom>
        </p:spPr>
      </p:pic>
      <p:sp>
        <p:nvSpPr>
          <p:cNvPr id="3" name="文本框 2"/>
          <p:cNvSpPr txBox="1"/>
          <p:nvPr/>
        </p:nvSpPr>
        <p:spPr>
          <a:xfrm>
            <a:off x="2444117" y="250761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56910" y="4751070"/>
            <a:ext cx="1596390" cy="1350645"/>
          </a:xfrm>
          <a:prstGeom prst="rect">
            <a:avLst/>
          </a:prstGeom>
        </p:spPr>
      </p:pic>
      <p:sp>
        <p:nvSpPr>
          <p:cNvPr id="2" name="文本框 1"/>
          <p:cNvSpPr txBox="1"/>
          <p:nvPr/>
        </p:nvSpPr>
        <p:spPr>
          <a:xfrm>
            <a:off x="855663" y="1531620"/>
            <a:ext cx="7432675" cy="482981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11. 工人师傅利用如图所示的两种方式，将重均为300N的货物从图示位置向上缓慢提升一段距离．F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始终沿竖直方向，图甲中OB＝2OA，图乙中动滑轮重为60N，重物上升速度为0.01 m/s.不计杠杆重、绳重和摩擦，则下列说法正确的是（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甲、乙两种方式都省一半的力</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甲方式F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由150N逐渐变大</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乙方式机械效率约为83.3%</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乙方式F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的功率为3W</a:t>
            </a:r>
            <a:endParaRPr lang="zh-CN" altLang="en-US" sz="2800">
              <a:latin typeface="宋体" panose="02010600030101010101" pitchFamily="2" charset="-122"/>
              <a:cs typeface="宋体" panose="02010600030101010101" pitchFamily="2" charset="-122"/>
            </a:endParaRPr>
          </a:p>
        </p:txBody>
      </p:sp>
      <p:sp>
        <p:nvSpPr>
          <p:cNvPr id="8194" name="TextBox 1"/>
          <p:cNvSpPr txBox="1"/>
          <p:nvPr/>
        </p:nvSpPr>
        <p:spPr>
          <a:xfrm>
            <a:off x="3104833" y="79692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2"/>
          <a:stretch>
            <a:fillRect/>
          </a:stretch>
        </p:blipFill>
        <p:spPr>
          <a:xfrm>
            <a:off x="7353300" y="4282440"/>
            <a:ext cx="1203960" cy="2078990"/>
          </a:xfrm>
          <a:prstGeom prst="rect">
            <a:avLst/>
          </a:prstGeom>
        </p:spPr>
      </p:pic>
      <p:sp>
        <p:nvSpPr>
          <p:cNvPr id="3" name="文本框 2"/>
          <p:cNvSpPr txBox="1"/>
          <p:nvPr/>
        </p:nvSpPr>
        <p:spPr>
          <a:xfrm>
            <a:off x="2506982" y="388048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331585" y="2934970"/>
            <a:ext cx="1957070" cy="2796540"/>
          </a:xfrm>
          <a:prstGeom prst="rect">
            <a:avLst/>
          </a:prstGeom>
        </p:spPr>
      </p:pic>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如图所示，用一个重为18N的动滑轮来提升物体，在实际工作中匀速竖直向上的拉力为30N，则动滑轮的机械效率（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一定等于30%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一定等于70%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可能大于70%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一定小于70%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584192" y="255651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13．（2018·枣庄）如图所示，用相同的滑轮安装成甲、乙两种装置，分别用F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匀速提升重力为G</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、G</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的A、B两物体，不计绳重和摩擦．若G</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＞G</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，则η</a:t>
            </a:r>
            <a:r>
              <a:rPr lang="zh-CN" altLang="en-US" sz="2800" baseline="-25000">
                <a:latin typeface="宋体" panose="02010600030101010101" pitchFamily="2" charset="-122"/>
                <a:cs typeface="宋体" panose="02010600030101010101" pitchFamily="2" charset="-122"/>
              </a:rPr>
              <a:t>甲</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η</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；若F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，则G</a:t>
            </a:r>
            <a:r>
              <a:rPr lang="zh-CN" altLang="en-US" sz="2800" baseline="-25000">
                <a:latin typeface="宋体" panose="02010600030101010101" pitchFamily="2" charset="-122"/>
                <a:cs typeface="宋体" panose="02010600030101010101" pitchFamily="2" charset="-122"/>
              </a:rPr>
              <a:t>A</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G</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.（选填“＞”“＜”或“＝”）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822950" y="3919855"/>
            <a:ext cx="2021840" cy="2217420"/>
          </a:xfrm>
          <a:prstGeom prst="rect">
            <a:avLst/>
          </a:prstGeom>
        </p:spPr>
      </p:pic>
      <p:sp>
        <p:nvSpPr>
          <p:cNvPr id="3" name="文本框 2"/>
          <p:cNvSpPr txBox="1"/>
          <p:nvPr/>
        </p:nvSpPr>
        <p:spPr>
          <a:xfrm>
            <a:off x="4746309" y="279781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912305" y="3312795"/>
            <a:ext cx="7181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14．（2017·襄阳）质量为60kg的工人用如图甲所示的滑轮组运送货物上楼，滑轮组的机械效率随货物重力变化的图像如图乙，机械间的摩擦力及绳重忽略不计． （g取10 N/kg）</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858135" y="3696970"/>
            <a:ext cx="3575050" cy="2127885"/>
          </a:xfrm>
          <a:prstGeom prst="rect">
            <a:avLst/>
          </a:prstGeom>
        </p:spPr>
      </p:pic>
    </p:spTree>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（1）影响滑轮组机械效率的因素之一是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（2）若工人在1min内将货物匀速向上提高了6m，作用在钢绳上的拉力为400N，求拉力的功率．</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（3）求动滑轮受到的重力．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（4）该工人竖直向下拉绳子自由端运送货物时，此滑轮组的机械效率最大值是多少？</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141732" y="1767840"/>
            <a:ext cx="375793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物重（或动滑轮重）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08075" y="1552575"/>
            <a:ext cx="6942455" cy="2934335"/>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解：（2）由图甲可知，作用在动滑轮上绳子的段数n=3，则绳端移动的距离：s=nh=3×6m=18m，拉力做的功：</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W=Fs=400N×18m=7200J，　</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拉力的功率：</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P=</a:t>
            </a:r>
            <a:r>
              <a:rPr lang="en-US" sz="2800" b="1" dirty="0">
                <a:solidFill>
                  <a:srgbClr val="FF0000"/>
                </a:solidFill>
                <a:latin typeface="Times New Roman" panose="02020603050405020304" pitchFamily="18" charset="0"/>
                <a:sym typeface="+mn-ea"/>
              </a:rPr>
              <a:t>w/t</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7200J/60s</a:t>
            </a:r>
            <a:r>
              <a:rPr sz="2800" b="1" dirty="0">
                <a:solidFill>
                  <a:srgbClr val="FF0000"/>
                </a:solidFill>
                <a:latin typeface="Times New Roman" panose="02020603050405020304" pitchFamily="18" charset="0"/>
                <a:sym typeface="+mn-ea"/>
              </a:rPr>
              <a:t>=120W.</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08075" y="1337310"/>
            <a:ext cx="6942455" cy="3881755"/>
            <a:chOff x="1745" y="2106"/>
            <a:chExt cx="10933" cy="6113"/>
          </a:xfrm>
        </p:grpSpPr>
        <p:pic>
          <p:nvPicPr>
            <p:cNvPr id="2" name="图片 1"/>
            <p:cNvPicPr>
              <a:picLocks noChangeAspect="1"/>
            </p:cNvPicPr>
            <p:nvPr>
              <p:custDataLst>
                <p:tags r:id="rId1"/>
              </p:custDataLst>
            </p:nvPr>
          </p:nvPicPr>
          <p:blipFill>
            <a:blip r:embed="rId2"/>
            <a:stretch>
              <a:fillRect/>
            </a:stretch>
          </p:blipFill>
          <p:spPr>
            <a:xfrm>
              <a:off x="1976" y="5726"/>
              <a:ext cx="9524" cy="1852"/>
            </a:xfrm>
            <a:prstGeom prst="rect">
              <a:avLst/>
            </a:prstGeom>
          </p:spPr>
        </p:pic>
        <p:sp>
          <p:nvSpPr>
            <p:cNvPr id="3" name="文本框 2"/>
            <p:cNvSpPr txBox="1"/>
            <p:nvPr/>
          </p:nvSpPr>
          <p:spPr>
            <a:xfrm>
              <a:off x="1745" y="2106"/>
              <a:ext cx="10933" cy="6113"/>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（3）由图乙可知，物重G=300N时，滑轮组的机械效率η=60%，因机械间的摩擦力及绳重忽略不计，克服物重做的功为有用功，克服动滑轮重力和物重做的功为总功，所以，滑轮组的机械效率：</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　</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解得：G </a:t>
              </a:r>
              <a:r>
                <a:rPr sz="2800" b="1" baseline="-25000" dirty="0">
                  <a:solidFill>
                    <a:srgbClr val="FF0000"/>
                  </a:solidFill>
                  <a:latin typeface="Times New Roman" panose="02020603050405020304" pitchFamily="18" charset="0"/>
                  <a:sym typeface="+mn-ea"/>
                </a:rPr>
                <a:t>动</a:t>
              </a:r>
              <a:r>
                <a:rPr sz="2800" b="1" dirty="0">
                  <a:solidFill>
                    <a:srgbClr val="FF0000"/>
                  </a:solidFill>
                  <a:latin typeface="Times New Roman" panose="02020603050405020304" pitchFamily="18" charset="0"/>
                  <a:sym typeface="+mn-ea"/>
                </a:rPr>
                <a:t>=200N.　</a:t>
              </a:r>
              <a:endParaRPr sz="2800" b="1" dirty="0">
                <a:solidFill>
                  <a:srgbClr val="FF0000"/>
                </a:solidFill>
                <a:latin typeface="Times New Roman" panose="02020603050405020304" pitchFamily="18" charset="0"/>
                <a:sym typeface="+mn-ea"/>
              </a:endParaRPr>
            </a:p>
          </p:txBody>
        </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08075" y="1193800"/>
            <a:ext cx="6942455" cy="4993005"/>
            <a:chOff x="1745" y="1880"/>
            <a:chExt cx="10933" cy="7863"/>
          </a:xfrm>
        </p:grpSpPr>
        <p:sp>
          <p:nvSpPr>
            <p:cNvPr id="3" name="文本框 2"/>
            <p:cNvSpPr txBox="1"/>
            <p:nvPr/>
          </p:nvSpPr>
          <p:spPr>
            <a:xfrm>
              <a:off x="1745" y="1880"/>
              <a:ext cx="10933" cy="686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（4）已知工人的质量为60 kg，则该工人竖直向下拉绳子自由端运送货物时，绳子的最大拉力：</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F</a:t>
              </a:r>
              <a:r>
                <a:rPr sz="2800" b="1" baseline="-25000" dirty="0">
                  <a:solidFill>
                    <a:srgbClr val="FF0000"/>
                  </a:solidFill>
                  <a:latin typeface="Times New Roman" panose="02020603050405020304" pitchFamily="18" charset="0"/>
                  <a:sym typeface="+mn-ea"/>
                </a:rPr>
                <a:t>大</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人</a:t>
              </a:r>
              <a:r>
                <a:rPr sz="2800" b="1" dirty="0">
                  <a:solidFill>
                    <a:srgbClr val="FF0000"/>
                  </a:solidFill>
                  <a:latin typeface="Times New Roman" panose="02020603050405020304" pitchFamily="18" charset="0"/>
                  <a:sym typeface="+mn-ea"/>
                </a:rPr>
                <a:t>=m</a:t>
              </a:r>
              <a:r>
                <a:rPr sz="2800" b="1" baseline="-25000" dirty="0">
                  <a:solidFill>
                    <a:srgbClr val="FF0000"/>
                  </a:solidFill>
                  <a:latin typeface="Times New Roman" panose="02020603050405020304" pitchFamily="18" charset="0"/>
                  <a:sym typeface="+mn-ea"/>
                </a:rPr>
                <a:t>人</a:t>
              </a:r>
              <a:r>
                <a:rPr sz="2800" b="1" dirty="0">
                  <a:solidFill>
                    <a:srgbClr val="FF0000"/>
                  </a:solidFill>
                  <a:latin typeface="Times New Roman" panose="02020603050405020304" pitchFamily="18" charset="0"/>
                  <a:sym typeface="+mn-ea"/>
                </a:rPr>
                <a:t>g=60 kg×10 N/kg=600 N，</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由F＝</a:t>
              </a:r>
              <a:r>
                <a:rPr lang="en-US" sz="2800" b="1" dirty="0">
                  <a:solidFill>
                    <a:srgbClr val="FF0000"/>
                  </a:solidFill>
                  <a:latin typeface="Times New Roman" panose="02020603050405020304" pitchFamily="18" charset="0"/>
                  <a:sym typeface="+mn-ea"/>
                </a:rPr>
                <a:t>1/n</a:t>
              </a:r>
              <a:r>
                <a:rPr sz="2800" b="1" dirty="0">
                  <a:solidFill>
                    <a:srgbClr val="FF0000"/>
                  </a:solidFill>
                  <a:latin typeface="Times New Roman" panose="02020603050405020304" pitchFamily="18" charset="0"/>
                  <a:sym typeface="+mn-ea"/>
                </a:rPr>
                <a:t>（G＋G动）可得，提升的最大物重：</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大</a:t>
              </a:r>
              <a:r>
                <a:rPr sz="2800" b="1" dirty="0">
                  <a:solidFill>
                    <a:srgbClr val="FF0000"/>
                  </a:solidFill>
                  <a:latin typeface="Times New Roman" panose="02020603050405020304" pitchFamily="18" charset="0"/>
                  <a:sym typeface="+mn-ea"/>
                </a:rPr>
                <a:t>=nF</a:t>
              </a:r>
              <a:r>
                <a:rPr sz="2800" b="1" baseline="-25000" dirty="0">
                  <a:solidFill>
                    <a:srgbClr val="FF0000"/>
                  </a:solidFill>
                  <a:latin typeface="Times New Roman" panose="02020603050405020304" pitchFamily="18" charset="0"/>
                  <a:sym typeface="+mn-ea"/>
                </a:rPr>
                <a:t>大</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动</a:t>
              </a:r>
              <a:r>
                <a:rPr sz="2800" b="1" dirty="0">
                  <a:solidFill>
                    <a:srgbClr val="FF0000"/>
                  </a:solidFill>
                  <a:latin typeface="Times New Roman" panose="02020603050405020304" pitchFamily="18" charset="0"/>
                  <a:sym typeface="+mn-ea"/>
                </a:rPr>
                <a:t>=3×600N-200N=1600 N，</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则滑轮组的最大机械效率：</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p:txBody>
        </p:sp>
        <p:pic>
          <p:nvPicPr>
            <p:cNvPr id="2" name="图片 1"/>
            <p:cNvPicPr>
              <a:picLocks noChangeAspect="1"/>
            </p:cNvPicPr>
            <p:nvPr>
              <p:custDataLst>
                <p:tags r:id="rId1"/>
              </p:custDataLst>
            </p:nvPr>
          </p:nvPicPr>
          <p:blipFill>
            <a:blip r:embed="rId2"/>
            <a:stretch>
              <a:fillRect/>
            </a:stretch>
          </p:blipFill>
          <p:spPr>
            <a:xfrm>
              <a:off x="2016" y="7748"/>
              <a:ext cx="7552" cy="1995"/>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15. （2019·绥化）如图是智慧小组“测滑轮组的机械效率”的实验装置. 测得的实验数据如表.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（1）实验过程中，应竖直向上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拉动弹簧测力计.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061077" y="508508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匀速缓慢</a:t>
            </a: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1957070" y="2574925"/>
            <a:ext cx="3954780" cy="2364740"/>
          </a:xfrm>
          <a:prstGeom prst="rect">
            <a:avLst/>
          </a:prstGeom>
        </p:spPr>
      </p:pic>
      <p:pic>
        <p:nvPicPr>
          <p:cNvPr id="5" name="图片 4"/>
          <p:cNvPicPr>
            <a:picLocks noChangeAspect="1"/>
          </p:cNvPicPr>
          <p:nvPr/>
        </p:nvPicPr>
        <p:blipFill>
          <a:blip r:embed="rId2"/>
          <a:stretch>
            <a:fillRect/>
          </a:stretch>
        </p:blipFill>
        <p:spPr>
          <a:xfrm>
            <a:off x="6712585" y="2574925"/>
            <a:ext cx="1064260" cy="238125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67513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（2）第3次实验中滑轮组的机械效率是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（3）分析表中实验数据可知，同一滑轮组，物重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，滑轮组的机械效率越高.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（4）若在第3次实验中，物体上升的速度为0.1m/s，则拉力F的功率为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201672" y="2209165"/>
            <a:ext cx="11607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74.1%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1838327" y="316801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越大</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5256532" y="4246245"/>
            <a:ext cx="8051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0.54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使用下图所示装置提升物体，既能省力，又能改变力的方向的是（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534920" y="2766060"/>
            <a:ext cx="4074795" cy="3562350"/>
          </a:xfrm>
          <a:prstGeom prst="rect">
            <a:avLst/>
          </a:prstGeom>
        </p:spPr>
      </p:pic>
      <p:sp>
        <p:nvSpPr>
          <p:cNvPr id="3" name="文本框 2"/>
          <p:cNvSpPr txBox="1"/>
          <p:nvPr/>
        </p:nvSpPr>
        <p:spPr>
          <a:xfrm>
            <a:off x="5019042" y="206248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（5）创新小组也利用重为1N、2N、4N的物体进行了三次实验，每次测得的机械效率均大于智慧小组的测量值，则创新小组测量值偏大的原因可能是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（填字母）</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测拉力时，弹簧测力计未调零，指针指在零刻度线下方</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弹簧测力计每次拉动物体时均加速上升</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所使用的动滑轮的重力小于智慧小组</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411222" y="300101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046220" y="2767965"/>
            <a:ext cx="3839210" cy="1647825"/>
          </a:xfrm>
          <a:prstGeom prst="rect">
            <a:avLst/>
          </a:prstGeom>
        </p:spPr>
      </p:pic>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 （2018·临沂）图（a）所示的杠杆是水平平衡的．如果在支点两侧的物体下方分别加挂一个等重的物体，如图（b）所示，则杠杆</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右端下沉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左端下沉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要保持平衡应将左端的物体向右移动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要保持平衡应在右端再加挂一个物体</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452564" y="2767965"/>
            <a:ext cx="41973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A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844925" y="3962400"/>
            <a:ext cx="4536440" cy="2123440"/>
          </a:xfrm>
          <a:prstGeom prst="rect">
            <a:avLst/>
          </a:prstGeom>
        </p:spPr>
      </p:pic>
      <p:sp>
        <p:nvSpPr>
          <p:cNvPr id="2" name="文本框 1"/>
          <p:cNvSpPr txBox="1"/>
          <p:nvPr/>
        </p:nvSpPr>
        <p:spPr>
          <a:xfrm>
            <a:off x="855663" y="145986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（2019·成都）如图,是三种类型剪刀的示意图,请你为铁匠师傅选择一把剪铁皮的剪刀,你会选择</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（选填“A”“B”或“C”）剪刀，这样选择的目的是为了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818767" y="242316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6291582" y="299910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省力</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6．（2019·龙东）如图所示，在刻度均匀的轻质杠杆的A点悬挂一个重为4N的物体，在B点施加一个竖直向下的作用力F，使杠杆在水平位置保持平衡，则F＝</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N；若保持物体悬挂的位置不变，改变力F的方向（如图虚线所示），杠杆仍在水平位置保持平衡，则力F将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（选填“不变”“变大”或“变小”）.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480685" y="4787900"/>
            <a:ext cx="2628900" cy="1652270"/>
          </a:xfrm>
          <a:prstGeom prst="rect">
            <a:avLst/>
          </a:prstGeom>
        </p:spPr>
      </p:pic>
      <p:sp>
        <p:nvSpPr>
          <p:cNvPr id="3" name="文本框 2"/>
          <p:cNvSpPr txBox="1"/>
          <p:nvPr/>
        </p:nvSpPr>
        <p:spPr>
          <a:xfrm>
            <a:off x="4957447" y="269938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503047" y="42659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变大</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7．如图，动滑轮实质上是一个</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（选填“省力”或“费力”）杠杆，用60N的拉力将沙桶从地面提到9m高的楼上，拉力做的功是______J．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664325" y="3122295"/>
            <a:ext cx="1624330" cy="2917190"/>
          </a:xfrm>
          <a:prstGeom prst="rect">
            <a:avLst/>
          </a:prstGeom>
        </p:spPr>
      </p:pic>
      <p:sp>
        <p:nvSpPr>
          <p:cNvPr id="3" name="文本框 2"/>
          <p:cNvSpPr txBox="1"/>
          <p:nvPr/>
        </p:nvSpPr>
        <p:spPr>
          <a:xfrm>
            <a:off x="6252212" y="1459865"/>
            <a:ext cx="9867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省力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040767" y="3004185"/>
            <a:ext cx="8940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1620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如图所示，物体在5N的水平拉力F作用下，沿水平面以0.2m/s的速度匀速运动了4s，拉力F的功率为________W.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202815" y="3686810"/>
            <a:ext cx="5058410" cy="1395095"/>
          </a:xfrm>
          <a:prstGeom prst="rect">
            <a:avLst/>
          </a:prstGeom>
        </p:spPr>
      </p:pic>
      <p:sp>
        <p:nvSpPr>
          <p:cNvPr id="3" name="文本框 2"/>
          <p:cNvSpPr txBox="1"/>
          <p:nvPr/>
        </p:nvSpPr>
        <p:spPr>
          <a:xfrm>
            <a:off x="3023237" y="2473325"/>
            <a:ext cx="3606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2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tags/tag1.xml><?xml version="1.0" encoding="utf-8"?>
<p:tagLst xmlns:p="http://schemas.openxmlformats.org/presentationml/2006/main">
  <p:tag name="REFSHAPE" val="306587084"/>
  <p:tag name="KSO_WM_UNIT_PLACING_PICTURE_USER_VIEWPORT" val="{&quot;height&quot;:3540,&quot;width&quot;:18210}"/>
</p:tagLst>
</file>

<file path=ppt/tags/tag2.xml><?xml version="1.0" encoding="utf-8"?>
<p:tagLst xmlns:p="http://schemas.openxmlformats.org/presentationml/2006/main">
  <p:tag name="REFSHAPE" val="383766620"/>
  <p:tag name="KSO_WM_UNIT_PLACING_PICTURE_USER_VIEWPORT" val="{&quot;height&quot;:3990,&quot;width&quot;:15105}"/>
</p:tagLst>
</file>

<file path=ppt/tags/tag3.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4965</Words>
  <Application>WPS 演示</Application>
  <PresentationFormat>自定义</PresentationFormat>
  <Paragraphs>294</Paragraphs>
  <Slides>41</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