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38" r:id="rId5"/>
    <p:sldId id="339" r:id="rId6"/>
    <p:sldId id="305" r:id="rId7"/>
    <p:sldId id="307" r:id="rId8"/>
    <p:sldId id="306" r:id="rId9"/>
    <p:sldId id="303" r:id="rId10"/>
    <p:sldId id="304" r:id="rId11"/>
    <p:sldId id="310" r:id="rId12"/>
    <p:sldId id="318" r:id="rId13"/>
    <p:sldId id="311" r:id="rId14"/>
    <p:sldId id="313" r:id="rId15"/>
    <p:sldId id="312" r:id="rId16"/>
    <p:sldId id="314" r:id="rId17"/>
    <p:sldId id="319" r:id="rId18"/>
    <p:sldId id="322" r:id="rId19"/>
    <p:sldId id="324" r:id="rId20"/>
    <p:sldId id="323" r:id="rId21"/>
    <p:sldId id="325" r:id="rId22"/>
    <p:sldId id="326" r:id="rId23"/>
    <p:sldId id="328" r:id="rId24"/>
    <p:sldId id="340" r:id="rId25"/>
  </p:sldIdLst>
  <p:sldSz cx="9144000" cy="5143500" type="screen16x9"/>
  <p:notesSz cx="6760845" cy="994219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682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1"/>
            <a:ext cx="9143999" cy="34067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4227910"/>
            <a:ext cx="9144000" cy="91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3140273" y="-860226"/>
            <a:ext cx="2863453" cy="9144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2715816"/>
            <a:ext cx="9144000" cy="2427684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2286000"/>
            <a:ext cx="9144000" cy="2859881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5000625" y="3460763"/>
            <a:ext cx="4076700" cy="790186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5000625" y="4304997"/>
            <a:ext cx="4076700" cy="378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rgbClr val="000000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1"/>
            <a:ext cx="9143999" cy="340671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4227910"/>
            <a:ext cx="9144000" cy="915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3140273" y="-860226"/>
            <a:ext cx="2863453" cy="9144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2715816"/>
            <a:ext cx="9144000" cy="2427684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2283619"/>
            <a:ext cx="9144000" cy="2859881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5572125" y="3217545"/>
            <a:ext cx="3319463" cy="881539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5572124" y="4155524"/>
            <a:ext cx="3319358" cy="51851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2747BE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714381"/>
            <a:ext cx="8139178" cy="4041680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909888"/>
            <a:ext cx="3744516" cy="2233613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22885" y="3300413"/>
            <a:ext cx="7021115" cy="1843088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440656" y="2093119"/>
            <a:ext cx="3914775" cy="1191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56801" y="2627710"/>
            <a:ext cx="4098630" cy="793806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256801" y="2142173"/>
            <a:ext cx="4098630" cy="440103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256831" y="1787719"/>
            <a:ext cx="4098600" cy="2673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8" y="714381"/>
            <a:ext cx="3962432" cy="285752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054894"/>
            <a:ext cx="3962400" cy="3701064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76813" y="714381"/>
            <a:ext cx="3962432" cy="285752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054894"/>
            <a:ext cx="3962432" cy="3701064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502444" y="332185"/>
            <a:ext cx="8139113" cy="33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3"/>
            </p:custDataLst>
          </p:nvPr>
        </p:nvSpPr>
        <p:spPr bwMode="auto">
          <a:xfrm>
            <a:off x="502444" y="714375"/>
            <a:ext cx="8139113" cy="4042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emf"/><Relationship Id="rId2" Type="http://schemas.openxmlformats.org/officeDocument/2006/relationships/package" Target="../embeddings/Document5.docx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1" Type="http://schemas.openxmlformats.org/officeDocument/2006/relationships/package" Target="../embeddings/Document6.docx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emf"/><Relationship Id="rId1" Type="http://schemas.openxmlformats.org/officeDocument/2006/relationships/package" Target="../embeddings/Document7.docx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emf"/><Relationship Id="rId2" Type="http://schemas.openxmlformats.org/officeDocument/2006/relationships/package" Target="../embeddings/Document8.docx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emf"/><Relationship Id="rId1" Type="http://schemas.openxmlformats.org/officeDocument/2006/relationships/package" Target="../embeddings/Document9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package" Target="../embeddings/Document3.docx"/><Relationship Id="rId4" Type="http://schemas.openxmlformats.org/officeDocument/2006/relationships/image" Target="../media/image4.emf"/><Relationship Id="rId3" Type="http://schemas.openxmlformats.org/officeDocument/2006/relationships/package" Target="../embeddings/Document2.docx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package" Target="../embeddings/Document4.docx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机械运动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08553" y="760005"/>
            <a:ext cx="7910039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[2017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江西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5-3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一个白鹭正平行于水面飞行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若以白鹭为参照物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它在水中的倒影是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若以岸为参照物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白鹭是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均选填“运动”或“静止”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5-3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4689352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参照物的选取及运动状态的判断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18ZX38.EPS" descr="id:2147500324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155381" y="1999382"/>
            <a:ext cx="1156452" cy="117452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499986" y="121969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静止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972427" y="122979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运动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6866" y="374073"/>
            <a:ext cx="7865316" cy="3217225"/>
            <a:chOff x="816866" y="374073"/>
            <a:chExt cx="7865316" cy="3217225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74073"/>
              <a:ext cx="7865316" cy="2150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中国古典小说</a:t>
              </a:r>
              <a:r>
                <a:rPr lang="en-US" altLang="zh-CN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《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镜花缘</a:t>
              </a:r>
              <a:r>
                <a:rPr lang="en-US" altLang="zh-CN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》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中有这么一段描述：某人在外求学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他父亲去看他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于是向父亲询问家中可有怪事。他父亲说：“怪事倒也不多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只是昨夜一阵大风甚怪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把咱家院中的一口井吹到了篱笆院外”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5-4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所示。开始“院中的一口井”是以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为参照物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后来“把</a:t>
              </a:r>
              <a:r>
                <a:rPr lang="en-US" altLang="zh-CN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……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井吹到了篱笆院外”是以</a:t>
              </a:r>
              <a:r>
                <a:rPr 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cs typeface="Times New Roman" panose="02020603050405020304"/>
                </a:rPr>
                <a:t>             </a:t>
              </a:r>
              <a:endPara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为参照物。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117275" y="2067444"/>
              <a:ext cx="1565853" cy="1523854"/>
              <a:chOff x="3877129" y="2298353"/>
              <a:chExt cx="1565853" cy="1523854"/>
            </a:xfrm>
          </p:grpSpPr>
          <p:pic>
            <p:nvPicPr>
              <p:cNvPr id="13" name="18ZX39.EPS" descr="id:2147500331;FounderCES"/>
              <p:cNvPicPr/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3877129" y="2298353"/>
                <a:ext cx="1565853" cy="1137734"/>
              </a:xfrm>
              <a:prstGeom prst="rect">
                <a:avLst/>
              </a:prstGeom>
            </p:spPr>
          </p:pic>
          <p:sp>
            <p:nvSpPr>
              <p:cNvPr id="16" name="矩形 15"/>
              <p:cNvSpPr/>
              <p:nvPr/>
            </p:nvSpPr>
            <p:spPr>
              <a:xfrm>
                <a:off x="4265830" y="3452875"/>
                <a:ext cx="7841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5-4</a:t>
                </a:r>
                <a:endParaRPr lang="zh-CN" altLang="en-US" dirty="0"/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2205996" y="166664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篱笆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863268" y="167126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篱笆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58981" y="3676074"/>
            <a:ext cx="7915564" cy="9164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井之所以大风前在“咱家院中”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而大风后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看到“井”被“吹到了篱笆院外”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说明说这句话的人是以篱笆为参照物的。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663430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速度的理解与简单计算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6866" y="748145"/>
            <a:ext cx="7910039" cy="3101685"/>
            <a:chOff x="816866" y="748145"/>
            <a:chExt cx="7910039" cy="3101685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48145"/>
              <a:ext cx="7910039" cy="13191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汽车行驶到路旁的标志牌处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5-5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。标志牌中“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40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”表示</a:t>
              </a:r>
              <a:r>
                <a:rPr 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cs typeface="Times New Roman" panose="02020603050405020304"/>
                </a:rPr>
                <a:t>               </a:t>
              </a:r>
              <a:endPara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　　　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按照标志牌的规定行驶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汽车从标志牌到八一大桥至少需要行驶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h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919793" y="2211994"/>
              <a:ext cx="1779043" cy="1637836"/>
              <a:chOff x="3919793" y="2211994"/>
              <a:chExt cx="1779043" cy="1637836"/>
            </a:xfrm>
          </p:grpSpPr>
          <p:pic>
            <p:nvPicPr>
              <p:cNvPr id="14" name="18ZX41.EPS" descr="id:2147500345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919793" y="2211994"/>
                <a:ext cx="1779043" cy="1119772"/>
              </a:xfrm>
              <a:prstGeom prst="rect">
                <a:avLst/>
              </a:prstGeom>
            </p:spPr>
          </p:pic>
          <p:sp>
            <p:nvSpPr>
              <p:cNvPr id="15" name="矩形 14"/>
              <p:cNvSpPr/>
              <p:nvPr/>
            </p:nvSpPr>
            <p:spPr>
              <a:xfrm>
                <a:off x="4395719" y="3480498"/>
                <a:ext cx="7841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5-5</a:t>
                </a:r>
                <a:endParaRPr lang="zh-CN" altLang="en-US" dirty="0"/>
              </a:p>
            </p:txBody>
          </p:sp>
        </p:grpSp>
      </p:grp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895927" y="1209963"/>
            <a:ext cx="3700052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此路段的最大行驶速度为</a:t>
            </a:r>
            <a:r>
              <a:rPr kumimoji="0" lang="en-US" altLang="zh-CN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40 km/h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73292" y="79597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汽车在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562920" y="1673431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0.2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2516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淮安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5-6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所示是木块在水平面上运动时每隔相等时间曝光一次所得到的照片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曝光时间间隔为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0.02 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。木块从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位置到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位置运动的距离是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cm,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木块从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位置到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位置运动的速度为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m/s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5-6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19WL180.EPS" descr="id:2147500352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1957" y="1741803"/>
            <a:ext cx="4848049" cy="6439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78285" y="1266598"/>
            <a:ext cx="678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3.60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815438" y="1283855"/>
            <a:ext cx="5357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0.9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785092" y="3094183"/>
            <a:ext cx="7943272" cy="1200728"/>
            <a:chOff x="803564" y="1717965"/>
            <a:chExt cx="7943272" cy="1200728"/>
          </a:xfrm>
        </p:grpSpPr>
        <p:sp>
          <p:nvSpPr>
            <p:cNvPr id="13" name="矩形 12"/>
            <p:cNvSpPr/>
            <p:nvPr/>
          </p:nvSpPr>
          <p:spPr>
            <a:xfrm>
              <a:off x="803564" y="1717965"/>
              <a:ext cx="7943272" cy="12007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6" name="Object 2"/>
            <p:cNvGraphicFramePr>
              <a:graphicFrameLocks noChangeAspect="1"/>
            </p:cNvGraphicFramePr>
            <p:nvPr/>
          </p:nvGraphicFramePr>
          <p:xfrm>
            <a:off x="859126" y="1832841"/>
            <a:ext cx="7786687" cy="10779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文档" r:id="rId2" imgW="8197850" imgH="1138555" progId="Word.Document.12">
                    <p:embed/>
                  </p:oleObj>
                </mc:Choice>
                <mc:Fallback>
                  <p:oleObj name="文档" r:id="rId2" imgW="8197850" imgH="1138555" progId="Word.Document.12">
                    <p:embed/>
                    <p:pic>
                      <p:nvPicPr>
                        <p:cNvPr id="0" name="图片 307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859126" y="1832841"/>
                          <a:ext cx="7786687" cy="107791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756459"/>
            <a:ext cx="7910039" cy="2516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5-7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图甲是小车甲运动的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s-t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图乙是小车乙运动的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v-t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分析图像可知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甲车的速度大于乙车的速度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甲、乙两车都由静止开始运动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甲、乙两车都以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m/s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匀速运动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甲、乙两车经过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 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通过的路程都是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m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4176391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探究四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有关速度图像的理解与计算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45086" y="1407737"/>
            <a:ext cx="2514611" cy="1864420"/>
            <a:chOff x="6036774" y="1349548"/>
            <a:chExt cx="2514611" cy="1864420"/>
          </a:xfrm>
        </p:grpSpPr>
        <p:pic>
          <p:nvPicPr>
            <p:cNvPr id="14" name="20JX31.EPS" descr="id:2147500366;FounderCES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036774" y="1349548"/>
              <a:ext cx="2514611" cy="1377025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6975579" y="2706137"/>
              <a:ext cx="784189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5-7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356258" y="1260247"/>
            <a:ext cx="36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6866" y="374073"/>
            <a:ext cx="7878247" cy="2981192"/>
            <a:chOff x="816866" y="374073"/>
            <a:chExt cx="787824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74073"/>
              <a:ext cx="787824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8.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烟台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甲、乙两小车同时同地向东做匀速直线运动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它们的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s-t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图像如图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-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8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甲车的速度为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 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,5 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时两车相距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 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。以甲车为参照物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乙车向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运动。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5-8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12" name="19WL357.EPS" descr="id:2147500373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88887" y="1583632"/>
              <a:ext cx="2115842" cy="1267634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3136771" y="850674"/>
            <a:ext cx="1053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0.2 m/s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733481" y="851683"/>
            <a:ext cx="830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0.5 m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738237" y="124783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西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256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自贡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5-9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所示是某物体做直线运动时的路程随时间变化的图像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由图像判断下列说法错误的是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 0~5 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内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物体通过的路程为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2.5 m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整个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 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时间内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物体的平均速度为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0.2 m/s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0~5 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内的速度比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10~20 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内的速度大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 5~10 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时间内物体做匀速直线运动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65673" y="1096010"/>
            <a:ext cx="1343746" cy="1952310"/>
            <a:chOff x="6865673" y="1096010"/>
            <a:chExt cx="1343746" cy="1952310"/>
          </a:xfrm>
        </p:grpSpPr>
        <p:pic>
          <p:nvPicPr>
            <p:cNvPr id="8" name="20JX32.EPS" descr="id:2147500380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65673" y="1096010"/>
              <a:ext cx="1343746" cy="138118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7151705" y="2540489"/>
              <a:ext cx="784189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5-9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185058" y="853848"/>
            <a:ext cx="36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1878676"/>
            <a:ext cx="7730284" cy="1682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实验主要器材：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小车、斜面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作用：使小车获得动力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加速下滑。注意：实验时斜面倾角不宜过大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目的是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方便测量小车运动的时间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减小误差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、刻度尺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作用：测量小车通过的路程。注意：测量时要“头对头”“尾对尾”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、停表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作用：测量时间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、金属片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作用：确保小车到达终点时在同一位置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663430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测量物体运动的平均速度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854509" y="970857"/>
          <a:ext cx="5273675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文档" r:id="rId1" imgW="5274310" imgH="991870" progId="Word.Document.12">
                  <p:embed/>
                </p:oleObj>
              </mc:Choice>
              <mc:Fallback>
                <p:oleObj name="文档" r:id="rId1" imgW="5274310" imgH="991870" progId="Word.Document.12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4509" y="970857"/>
                        <a:ext cx="5273675" cy="990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868363" y="381000"/>
          <a:ext cx="7859712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文档" r:id="rId1" imgW="7856220" imgH="2170430" progId="Word.Document.12">
                  <p:embed/>
                </p:oleObj>
              </mc:Choice>
              <mc:Fallback>
                <p:oleObj name="文档" r:id="rId1" imgW="7856220" imgH="2170430" progId="Word.Document.12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8363" y="381000"/>
                        <a:ext cx="7859712" cy="2171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897774" y="2274571"/>
          <a:ext cx="7764086" cy="1554480"/>
        </p:xfrm>
        <a:graphic>
          <a:graphicData uri="http://schemas.openxmlformats.org/drawingml/2006/table">
            <a:tbl>
              <a:tblPr/>
              <a:tblGrid>
                <a:gridCol w="1097279"/>
                <a:gridCol w="2222269"/>
                <a:gridCol w="2222269"/>
                <a:gridCol w="2222269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路程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s/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运动时间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t/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平均速度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v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(m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·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baseline="30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-1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全程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上半段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下半段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334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交流、反思与误差分析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测量下半段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或任意一段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路程的速度时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不能让小车从中点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或除顶端外的任意一起点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由静止释放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小车运动到中点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或除顶端外的任意一点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时的速度不为零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小车下滑过程中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不计摩擦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能量的转化情况为重力势能转化为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动能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误差分析：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若小车经过终点后才停止计时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会导致时间测量值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偏大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平均速度测量值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偏小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若小车静止释放时未放在顶端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导致时间测量值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偏小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平均速度测量值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偏大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40694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长度、时间及其测量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9322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长度的测量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单位及其换算：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基本单位：米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(m)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换算关系：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km=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m,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m=10 dm,1 dm=10 cm,1 cm=10 mm,1 mm=10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μm,1 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μm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=10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nm,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nm=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长度常见值：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普通中学生身高约为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1.6 m;②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教室的每层楼高约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 m;③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一支新铅笔的长度约为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15 cm;④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课桌的高度约为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80 cm;⑤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物理课本的长度约为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26 cm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03149" y="1312000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en-US" altLang="zh-CN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699337" y="2127283"/>
            <a:ext cx="631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en-US" altLang="zh-CN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-9</a:t>
            </a:r>
            <a:endParaRPr lang="en-US" altLang="zh-CN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2981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例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林红同学做了“小车沿斜面运动时的速度变化”的实验探究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实验装置如图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5-10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把小车放在斜面的顶端。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5-10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实验所需器材：斜面、小车、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、金属片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阻挡物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实验的原理：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6" name="A37.EPS" descr="id:2147500416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9382" y="1276174"/>
            <a:ext cx="2394670" cy="74381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251181" y="2419926"/>
            <a:ext cx="8771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刻度尺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584354" y="242994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停表</a:t>
            </a:r>
            <a:endParaRPr lang="zh-CN" altLang="en-US" dirty="0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2717367" y="2658051"/>
          <a:ext cx="706437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文档" r:id="rId2" imgW="715645" imgH="642620" progId="Word.Document.12">
                  <p:embed/>
                </p:oleObj>
              </mc:Choice>
              <mc:Fallback>
                <p:oleObj name="文档" r:id="rId2" imgW="715645" imgH="642620" progId="Word.Document.12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17367" y="2658051"/>
                        <a:ext cx="706437" cy="641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943607" cy="381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实验的过程及方法：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使斜面保持一定的坡度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把小车放在斜面的顶端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金属片放在斜面的底端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测出小车通过的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测出小车从斜面的顶端滑下到撞击金属片所用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根据测得的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算出小车通过斜面全程的平均速度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④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将金属片移至斜面的中点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测出小车从斜面的顶端通过斜面上半段运动的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及所用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算出小车通过斜面上半段路程的平均速度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如果在测量的过程中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由于实验操作的原因导致测量的运动时间比真实值偏大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则测出的平均速度将会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选填“偏大”“偏小”或“无影响”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55069" y="1192851"/>
            <a:ext cx="854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路程</a:t>
            </a:r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b="1" baseline="-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12394" y="1585107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时间</a:t>
            </a:r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</a:t>
            </a:r>
            <a:r>
              <a:rPr lang="en-US" altLang="zh-CN" b="1" baseline="-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358558" y="2009691"/>
            <a:ext cx="854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路程</a:t>
            </a:r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b="1" baseline="-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761920" y="2000888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时间</a:t>
            </a:r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</a:t>
            </a:r>
            <a:r>
              <a:rPr lang="en-US" altLang="zh-CN" b="1" baseline="-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10336" y="2817295"/>
            <a:ext cx="854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路程</a:t>
            </a:r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r>
              <a:rPr lang="en-US" altLang="zh-CN" b="1" baseline="-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774783" y="2808205"/>
            <a:ext cx="837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时间</a:t>
            </a:r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</a:t>
            </a:r>
            <a:r>
              <a:rPr lang="en-US" altLang="zh-CN" b="1" baseline="-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582212" y="3682538"/>
            <a:ext cx="646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偏小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816866" y="606829"/>
            <a:ext cx="7885975" cy="1734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实验中金属片的作用是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                                         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(6)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斜面应选择坡度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选填“大”或“小”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一些的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这样设计是为了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    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     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(7)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-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中能正确反映小车从斜面顶端向下运动的图像是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29530" y="2411844"/>
            <a:ext cx="3484940" cy="2199528"/>
            <a:chOff x="1873881" y="2711102"/>
            <a:chExt cx="3484940" cy="2199528"/>
          </a:xfrm>
        </p:grpSpPr>
        <p:pic>
          <p:nvPicPr>
            <p:cNvPr id="7" name="A38.EPS" descr="id:2147500430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73881" y="2711102"/>
              <a:ext cx="2299107" cy="214919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439980" y="4402799"/>
              <a:ext cx="918841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5-11</a:t>
              </a: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475692" y="632174"/>
            <a:ext cx="4398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能够使小车在同一位置停下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便于测量时间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994528" y="108244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93879" y="146142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便于测量时间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916751" y="1913720"/>
            <a:ext cx="36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94328" y="266007"/>
            <a:ext cx="7960735" cy="4305993"/>
            <a:chOff x="794328" y="266007"/>
            <a:chExt cx="7960735" cy="4305993"/>
          </a:xfrm>
        </p:grpSpPr>
        <p:sp>
          <p:nvSpPr>
            <p:cNvPr id="7" name="矩形 6"/>
            <p:cNvSpPr/>
            <p:nvPr/>
          </p:nvSpPr>
          <p:spPr>
            <a:xfrm>
              <a:off x="794328" y="266007"/>
              <a:ext cx="7943272" cy="42727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0" name="Object 2"/>
            <p:cNvGraphicFramePr>
              <a:graphicFrameLocks noChangeAspect="1"/>
            </p:cNvGraphicFramePr>
            <p:nvPr/>
          </p:nvGraphicFramePr>
          <p:xfrm>
            <a:off x="877888" y="334963"/>
            <a:ext cx="7877175" cy="42370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69" name="文档" r:id="rId1" imgW="8126095" imgH="4382770" progId="Word.Document.12">
                    <p:embed/>
                  </p:oleObj>
                </mc:Choice>
                <mc:Fallback>
                  <p:oleObj name="文档" r:id="rId1" imgW="8126095" imgH="4382770" progId="Word.Document.12">
                    <p:embed/>
                    <p:pic>
                      <p:nvPicPr>
                        <p:cNvPr id="0" name="图片 716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77888" y="334963"/>
                          <a:ext cx="7877175" cy="423703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227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刻度尺的使用及读数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看：选择刻度尺要观察它的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放：刻度尺有刻度的一侧紧贴被测物体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尽量不要使用磨损的刻度线。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读：读数时视线要与尺面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必须要估读到分度值的下一位。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④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记：测量结果由数字和单位组成。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⑤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数据处理：多次测量求平均值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可减小误差。最后求得的平均值小数位应与每次测量的小数位数相同。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误差与错误：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错误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避免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误差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避免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均选填“可以”或“不可以”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减小误差的方法：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  　       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cs typeface="Times New Roman" panose="02020603050405020304"/>
              </a:rPr>
              <a:t>                              </a:t>
            </a:r>
            <a:endParaRPr lang="en-US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06457" y="78774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零刻度线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723622" y="79063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量程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845445" y="78558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分度值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710384" y="16037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垂直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340063" y="326223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210753" y="324260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不可以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384435" y="367180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多次测量求平均值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639649" y="3666834"/>
            <a:ext cx="2116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采用更精密的测量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942216" y="409581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工具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1919116" y="410144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改进测量方法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4" grpId="0"/>
      <p:bldP spid="15" grpId="0"/>
      <p:bldP spid="17" grpId="0"/>
      <p:bldP spid="18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时间的测量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单位及其换算：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基本单位：秒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(s)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换算关系：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h=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min,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min=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时间常见值：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人脉搏跳动的平均时间间隔约为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s;②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播放国歌所需的时间约为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50 s;③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普通中学生百米跑的成绩约为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16 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停表的读数：停表有两个表盘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读数时先看小盘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后看大盘。如图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5-1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停表的读数是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min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合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55508" y="3306557"/>
            <a:ext cx="2551965" cy="1512854"/>
            <a:chOff x="3355508" y="3306557"/>
            <a:chExt cx="2551965" cy="1512854"/>
          </a:xfrm>
        </p:grpSpPr>
        <p:pic>
          <p:nvPicPr>
            <p:cNvPr id="7" name="20JX28.EPS" descr="id:2147500260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5508" y="3306557"/>
              <a:ext cx="1521292" cy="1506021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123284" y="4450079"/>
              <a:ext cx="7841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5-1</a:t>
              </a:r>
              <a:endParaRPr lang="zh-CN" altLang="en-US" dirty="0"/>
            </a:p>
          </p:txBody>
        </p:sp>
      </p:grpSp>
      <p:sp>
        <p:nvSpPr>
          <p:cNvPr id="12" name="矩形 11"/>
          <p:cNvSpPr/>
          <p:nvPr/>
        </p:nvSpPr>
        <p:spPr>
          <a:xfrm>
            <a:off x="6920729" y="833932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60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808401" y="1244950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60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234035" y="2911682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435735" y="2883684"/>
            <a:ext cx="678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38.5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648256" y="2883684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278.5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868066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参照物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33549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参照物：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研究物体运动状态时被选作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的物体。不可以选被研究的物体本身作为参照物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选定为参照物的物体被认为是不动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静止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运动和静止的相对性：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一个物体是运动的还是静止的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要看选哪个物体作为参照物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所选的参照物不同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得到的结论也可能不同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一个物体的运动状态是相对于参照物而言的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这就是运动和静止的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性。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运动状态的判断方法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研究物体相对参照物位置不变→静止。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研究物体相对参照物位置改变→运动。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11543" y="85096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标准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707333" y="252259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相对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860136" y="1258455"/>
          <a:ext cx="7777163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7864475" imgH="998220" progId="Word.Document.12">
                  <p:embed/>
                </p:oleObj>
              </mc:Choice>
              <mc:Fallback>
                <p:oleObj name="文档" r:id="rId1" imgW="7864475" imgH="99822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0136" y="1258455"/>
                        <a:ext cx="7777163" cy="9858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38102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运动的快慢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3812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速度：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表示物体运动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的物理量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路程与时间的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叫速度。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速度的单位：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速度的国际单位是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m/s,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常用单位是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km/h,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它们的换算关系：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m/s=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km/h,1 km/h=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m/s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常见速度估测：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正常人步行的速度约为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1.1 m/s;②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声音在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15 ℃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的空气中的传播速度约为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340 m/s;③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光在空气中的传播速度约为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3×10</a:t>
            </a:r>
            <a:r>
              <a:rPr lang="en-US" baseline="30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km/s;④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骑自行车的速度约为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 m/s;⑤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世界上短跑运动员的最快速度可达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m/s;⑥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高速公路上小轿车的最大速度可达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140 km/h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0495" y="86063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快慢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563843" y="86193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比值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647949" y="1086354"/>
          <a:ext cx="725488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731520" imgH="589915" progId="Word.Document.12">
                  <p:embed/>
                </p:oleObj>
              </mc:Choice>
              <mc:Fallback>
                <p:oleObj name="文档" r:id="rId3" imgW="731520" imgH="589915" progId="Word.Document.12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47949" y="1086354"/>
                        <a:ext cx="725488" cy="5889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1773718" y="2516393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3.6</a:t>
            </a:r>
            <a:endParaRPr lang="zh-CN" altLang="en-US" dirty="0"/>
          </a:p>
        </p:txBody>
      </p:sp>
      <p:graphicFrame>
        <p:nvGraphicFramePr>
          <p:cNvPr id="27654" name="Object 6"/>
          <p:cNvGraphicFramePr>
            <a:graphicFrameLocks noChangeAspect="1"/>
          </p:cNvGraphicFramePr>
          <p:nvPr/>
        </p:nvGraphicFramePr>
        <p:xfrm>
          <a:off x="4281927" y="2361188"/>
          <a:ext cx="636442" cy="509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5" imgW="742315" imgH="594995" progId="Word.Document.12">
                  <p:embed/>
                </p:oleObj>
              </mc:Choice>
              <mc:Fallback>
                <p:oleObj name="文档" r:id="rId5" imgW="742315" imgH="594995" progId="Word.Document.12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81927" y="2361188"/>
                        <a:ext cx="636442" cy="50970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7890959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Times New Roman" panose="02020603050405020304"/>
              </a:rPr>
              <a:t>5. </a:t>
            </a:r>
            <a:r>
              <a:rPr lang="zh-CN" altLang="en-US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/>
              </a:rPr>
              <a:t>匀速直线运动和变速直线运动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72836" y="850731"/>
          <a:ext cx="7838903" cy="3688018"/>
        </p:xfrm>
        <a:graphic>
          <a:graphicData uri="http://schemas.openxmlformats.org/drawingml/2006/table">
            <a:tbl>
              <a:tblPr/>
              <a:tblGrid>
                <a:gridCol w="989215"/>
                <a:gridCol w="3167149"/>
                <a:gridCol w="3682539"/>
              </a:tblGrid>
              <a:tr h="4655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运动方式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匀速直线运动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变速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直线运动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以匀加速为例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5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物体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沿着直线且速度不变的运动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5852" marR="6585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物体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沿着直线且速度大小变化的运动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频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闪照片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5852" marR="6585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9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图像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5852" marR="6585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46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平均速度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物体在某段时间内运动的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与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的比值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公式为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v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8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cs typeface="Times New Roman" panose="02020603050405020304"/>
                        </a:rPr>
                        <a:t>         </a:t>
                      </a:r>
                      <a:endParaRPr lang="en-US" sz="1800" u="sng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注意：平均速度不等于速度的平均值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5852" marR="6585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2493818" y="1986742"/>
            <a:ext cx="5467882" cy="1606451"/>
            <a:chOff x="2493818" y="1986742"/>
            <a:chExt cx="5467882" cy="1606451"/>
          </a:xfrm>
        </p:grpSpPr>
        <p:pic>
          <p:nvPicPr>
            <p:cNvPr id="32772" name="20JX29.EPS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18755" y="2069869"/>
              <a:ext cx="1736436" cy="332509"/>
            </a:xfrm>
            <a:prstGeom prst="rect">
              <a:avLst/>
            </a:prstGeom>
            <a:noFill/>
          </p:spPr>
        </p:pic>
        <p:pic>
          <p:nvPicPr>
            <p:cNvPr id="32771" name="20JX30.EPS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92983" y="1986742"/>
              <a:ext cx="1587730" cy="408274"/>
            </a:xfrm>
            <a:prstGeom prst="rect">
              <a:avLst/>
            </a:prstGeom>
            <a:noFill/>
          </p:spPr>
        </p:pic>
        <p:pic>
          <p:nvPicPr>
            <p:cNvPr id="32770" name="HW1.EPS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93818" y="2768138"/>
              <a:ext cx="1812175" cy="825055"/>
            </a:xfrm>
            <a:prstGeom prst="rect">
              <a:avLst/>
            </a:prstGeom>
            <a:noFill/>
          </p:spPr>
        </p:pic>
        <p:pic>
          <p:nvPicPr>
            <p:cNvPr id="32769" name="HW2.EPS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34792" y="2782512"/>
              <a:ext cx="1826908" cy="810322"/>
            </a:xfrm>
            <a:prstGeom prst="rect">
              <a:avLst/>
            </a:prstGeom>
            <a:noFill/>
          </p:spPr>
        </p:pic>
      </p:grpSp>
      <p:sp>
        <p:nvSpPr>
          <p:cNvPr id="14" name="矩形 13"/>
          <p:cNvSpPr/>
          <p:nvPr/>
        </p:nvSpPr>
        <p:spPr>
          <a:xfrm>
            <a:off x="4606599" y="372779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路程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668637" y="371813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时间</a:t>
            </a:r>
            <a:endParaRPr lang="zh-CN" altLang="en-US" dirty="0"/>
          </a:p>
        </p:txBody>
      </p: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8125119" y="3691804"/>
          <a:ext cx="488234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5" imgW="742315" imgH="594995" progId="Word.Document.12">
                  <p:embed/>
                </p:oleObj>
              </mc:Choice>
              <mc:Fallback>
                <p:oleObj name="文档" r:id="rId5" imgW="742315" imgH="594995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25119" y="3691804"/>
                        <a:ext cx="488234" cy="3952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919910" cy="443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长度、时间的测量及估测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6866" y="731521"/>
            <a:ext cx="8027876" cy="2981192"/>
            <a:chOff x="816866" y="731521"/>
            <a:chExt cx="8027876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8027876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5-2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该刻度尺的分度值为</a:t>
              </a:r>
              <a:r>
                <a:rPr 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cs typeface="Times New Roman" panose="02020603050405020304"/>
                </a:rPr>
                <a:t>           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mm,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读数时视线正确的是</a:t>
              </a:r>
              <a:r>
                <a:rPr 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cs typeface="Times New Roman" panose="02020603050405020304"/>
                </a:rPr>
                <a:t>           </a:t>
              </a:r>
              <a:endPara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”或“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被测物体的长度为</a:t>
              </a:r>
              <a:r>
                <a:rPr 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cs typeface="Times New Roman" panose="02020603050405020304"/>
                </a:rPr>
                <a:t>            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cm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。如图乙所示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停表的示数为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5-2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9" name="18ZX37.EPS" descr="id:2147500310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70551" y="1803975"/>
              <a:ext cx="3108549" cy="1322534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4977813" y="823253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230459" y="813583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857557" y="1229942"/>
            <a:ext cx="678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2.50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880108" y="1653804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337.5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74073"/>
            <a:ext cx="7878247" cy="20982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下列估测数据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最接近实际情况的是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初中物理课本的宽度约为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185 cm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物理课本中一张纸的厚度约为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mm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一节物理课的时间约为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40 s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中学物理课本的长度约为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26 cm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105268" y="453654"/>
            <a:ext cx="36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1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4073</Words>
  <Application>WPS 演示</Application>
  <PresentationFormat>全屏显示(16:9)</PresentationFormat>
  <Paragraphs>374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11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2019-12-04T10:18:56Z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