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6" r:id="rId3"/>
    <p:sldId id="257" r:id="rId4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4.xml"/><Relationship Id="rId7" Type="http://schemas.openxmlformats.org/officeDocument/2006/relationships/tags" Target="../tags/tag3.xml"/><Relationship Id="rId6" Type="http://schemas.openxmlformats.org/officeDocument/2006/relationships/slide" Target="slide8.xml"/><Relationship Id="rId5" Type="http://schemas.openxmlformats.org/officeDocument/2006/relationships/tags" Target="../tags/tag2.xml"/><Relationship Id="rId4" Type="http://schemas.openxmlformats.org/officeDocument/2006/relationships/slide" Target="slide4.xm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4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5.xml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6.xml"/><Relationship Id="rId1" Type="http://schemas.openxmlformats.org/officeDocument/2006/relationships/image" Target="../media/image4.tiff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7.xml"/><Relationship Id="rId1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5.xml"/><Relationship Id="rId3" Type="http://schemas.openxmlformats.org/officeDocument/2006/relationships/image" Target="../media/image2.png"/><Relationship Id="rId2" Type="http://schemas.openxmlformats.org/officeDocument/2006/relationships/image" Target="../media/image2.tiff"/><Relationship Id="rId1" Type="http://schemas.openxmlformats.org/officeDocument/2006/relationships/image" Target="../media/image1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7.xml"/><Relationship Id="rId4" Type="http://schemas.openxmlformats.org/officeDocument/2006/relationships/image" Target="../media/image3.png"/><Relationship Id="rId3" Type="http://schemas.openxmlformats.org/officeDocument/2006/relationships/image" Target="../media/image4.tiff"/><Relationship Id="rId2" Type="http://schemas.openxmlformats.org/officeDocument/2006/relationships/image" Target="../media/image3.tiff"/><Relationship Id="rId1" Type="http://schemas.openxmlformats.org/officeDocument/2006/relationships/image" Target="../media/image1.tiff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8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9.xml"/><Relationship Id="rId3" Type="http://schemas.openxmlformats.org/officeDocument/2006/relationships/image" Target="../media/image5.png"/><Relationship Id="rId2" Type="http://schemas.openxmlformats.org/officeDocument/2006/relationships/image" Target="../media/image4.tiff"/><Relationship Id="rId1" Type="http://schemas.openxmlformats.org/officeDocument/2006/relationships/image" Target="../media/image3.tiff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0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1.xml"/><Relationship Id="rId2" Type="http://schemas.openxmlformats.org/officeDocument/2006/relationships/image" Target="../media/image2.tiff"/><Relationship Id="rId1" Type="http://schemas.openxmlformats.org/officeDocument/2006/relationships/image" Target="../media/image1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五边形 4"/>
          <p:cNvSpPr/>
          <p:nvPr/>
        </p:nvSpPr>
        <p:spPr>
          <a:xfrm rot="5400000">
            <a:off x="9750393" y="623539"/>
            <a:ext cx="2131092" cy="864870"/>
          </a:xfrm>
          <a:prstGeom prst="homePlate">
            <a:avLst/>
          </a:prstGeom>
          <a:solidFill>
            <a:srgbClr val="FF991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目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录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7412" name="组合 3"/>
          <p:cNvGrpSpPr/>
          <p:nvPr/>
        </p:nvGrpSpPr>
        <p:grpSpPr>
          <a:xfrm>
            <a:off x="3091180" y="3420745"/>
            <a:ext cx="6338887" cy="822325"/>
            <a:chOff x="3671" y="4200"/>
            <a:chExt cx="9982" cy="1296"/>
          </a:xfrm>
        </p:grpSpPr>
        <p:sp>
          <p:nvSpPr>
            <p:cNvPr id="17413" name="文本框 104">
              <a:hlinkClick r:id="rId1" action="ppaction://hlinksldjump"/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076" y="4218"/>
              <a:ext cx="7577" cy="127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面对面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过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”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考点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  <a:p>
              <a:pPr>
                <a:lnSpc>
                  <a:spcPct val="120000"/>
                </a:lnSpc>
                <a:buSzPct val="100000"/>
              </a:pP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4" name="组合 3"/>
            <p:cNvGrpSpPr/>
            <p:nvPr/>
          </p:nvGrpSpPr>
          <p:grpSpPr>
            <a:xfrm>
              <a:off x="3671" y="4200"/>
              <a:ext cx="2230" cy="1183"/>
              <a:chOff x="8163" y="4584"/>
              <a:chExt cx="2870" cy="1632"/>
            </a:xfrm>
          </p:grpSpPr>
          <p:pic>
            <p:nvPicPr>
              <p:cNvPr id="17415" name="图片 2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16" name="文本框 5"/>
              <p:cNvSpPr txBox="1"/>
              <p:nvPr/>
            </p:nvSpPr>
            <p:spPr>
              <a:xfrm>
                <a:off x="9864" y="4584"/>
                <a:ext cx="401" cy="140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17" name="组合 11"/>
          <p:cNvGrpSpPr/>
          <p:nvPr/>
        </p:nvGrpSpPr>
        <p:grpSpPr>
          <a:xfrm>
            <a:off x="3091180" y="4417060"/>
            <a:ext cx="6573900" cy="751205"/>
            <a:chOff x="3529" y="5686"/>
            <a:chExt cx="10352" cy="1183"/>
          </a:xfrm>
        </p:grpSpPr>
        <p:sp>
          <p:nvSpPr>
            <p:cNvPr id="17418" name="文本框 108">
              <a:hlinkClick r:id="rId4" action="ppaction://hlinksldjump"/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5902" y="5686"/>
              <a:ext cx="7979" cy="95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福建近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3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年中考真题精讲练</a:t>
              </a:r>
              <a:endPara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9" name="组合 12"/>
            <p:cNvGrpSpPr/>
            <p:nvPr/>
          </p:nvGrpSpPr>
          <p:grpSpPr>
            <a:xfrm>
              <a:off x="3529" y="5686"/>
              <a:ext cx="2230" cy="1183"/>
              <a:chOff x="8163" y="4584"/>
              <a:chExt cx="2870" cy="1632"/>
            </a:xfrm>
          </p:grpSpPr>
          <p:pic>
            <p:nvPicPr>
              <p:cNvPr id="17420" name="图片 13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1" name="文本框 14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22" name="组合 12"/>
          <p:cNvGrpSpPr/>
          <p:nvPr/>
        </p:nvGrpSpPr>
        <p:grpSpPr>
          <a:xfrm>
            <a:off x="3091180" y="5342255"/>
            <a:ext cx="6337547" cy="751205"/>
            <a:chOff x="4643" y="7172"/>
            <a:chExt cx="9982" cy="1185"/>
          </a:xfrm>
        </p:grpSpPr>
        <p:sp>
          <p:nvSpPr>
            <p:cNvPr id="17423" name="文本框 106">
              <a:hlinkClick r:id="rId6" action="ppaction://hlinksldjump"/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7076" y="7285"/>
              <a:ext cx="7549" cy="88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sym typeface="宋体" panose="02010600030101010101" pitchFamily="2" charset="-122"/>
                </a:rPr>
                <a:t>实验突破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grpSp>
          <p:nvGrpSpPr>
            <p:cNvPr id="17424" name="组合 15"/>
            <p:cNvGrpSpPr/>
            <p:nvPr/>
          </p:nvGrpSpPr>
          <p:grpSpPr>
            <a:xfrm>
              <a:off x="4643" y="7172"/>
              <a:ext cx="2233" cy="1185"/>
              <a:chOff x="8163" y="4584"/>
              <a:chExt cx="2870" cy="1632"/>
            </a:xfrm>
          </p:grpSpPr>
          <p:pic>
            <p:nvPicPr>
              <p:cNvPr id="17425" name="图片 16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6" name="文本框 17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4" name="矩形 103"/>
          <p:cNvSpPr/>
          <p:nvPr/>
        </p:nvSpPr>
        <p:spPr>
          <a:xfrm>
            <a:off x="2980055" y="619125"/>
            <a:ext cx="6231890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第</a:t>
            </a:r>
            <a:r>
              <a:rPr kumimoji="0" lang="en-US" altLang="zh-CN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kumimoji="0" lang="zh-CN" altLang="zh-CN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讲</a:t>
            </a: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 多彩的光</a:t>
            </a:r>
            <a:endParaRPr kumimoji="0" lang="zh-CN" altLang="en-US" sz="6000" b="1" i="0" u="none" strike="noStrike" kern="1200" cap="none" spc="0" normalizeH="0" baseline="0" noProof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20290" y="2054860"/>
            <a:ext cx="8051800" cy="9010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</a:t>
            </a:r>
            <a:r>
              <a:rPr lang="en-US" altLang="zh-CN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平面镜成像特点及应用</a:t>
            </a:r>
            <a:endParaRPr lang="zh-CN" altLang="en-US" sz="40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641985" y="1033780"/>
            <a:ext cx="1090739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【交流与反思】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8. </a:t>
            </a:r>
            <a:r>
              <a:rPr lang="zh-CN" sz="2400">
                <a:ea typeface="宋体" panose="02010600030101010101" pitchFamily="2" charset="-122"/>
              </a:rPr>
              <a:t>测得蜡烛和像到玻璃板的距离不等的原因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sz="2400">
                <a:ea typeface="宋体" panose="02010600030101010101" pitchFamily="2" charset="-122"/>
              </a:rPr>
              <a:t>未点燃蜡烛与点燃的蜡烛的像没有完全重合；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sz="2400">
                <a:ea typeface="宋体" panose="02010600030101010101" pitchFamily="2" charset="-122"/>
              </a:rPr>
              <a:t>玻璃板与桌面不垂直、玻璃板有厚度等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9. </a:t>
            </a:r>
            <a:r>
              <a:rPr lang="zh-CN" sz="2400">
                <a:ea typeface="宋体" panose="02010600030101010101" pitchFamily="2" charset="-122"/>
              </a:rPr>
              <a:t>多次改变蜡烛位置的目的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10. </a:t>
            </a:r>
            <a:r>
              <a:rPr lang="zh-CN" sz="2400">
                <a:ea typeface="宋体" panose="02010600030101010101" pitchFamily="2" charset="-122"/>
              </a:rPr>
              <a:t>选择方格纸替代白纸的作用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便于直接判断像和物体之间的位置关系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11. </a:t>
            </a:r>
            <a:r>
              <a:rPr lang="zh-CN" sz="2400">
                <a:ea typeface="宋体" panose="02010600030101010101" pitchFamily="2" charset="-122"/>
              </a:rPr>
              <a:t>实验中观察到重影的原因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玻璃板太厚，前后表面各成一个像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12. </a:t>
            </a:r>
            <a:r>
              <a:rPr lang="zh-CN" sz="2400">
                <a:ea typeface="宋体" panose="02010600030101010101" pitchFamily="2" charset="-122"/>
              </a:rPr>
              <a:t>移动蜡烛无法使物像重合的原因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玻璃板没有垂直放置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黑体" panose="02010609060101010101" pitchFamily="49" charset="-122"/>
              </a:rPr>
              <a:t>实验结论：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sz="2400">
                <a:ea typeface="宋体" panose="02010600030101010101" pitchFamily="2" charset="-122"/>
              </a:rPr>
              <a:t>物体通过平面镜所成的像是虚像；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sz="2400">
                <a:ea typeface="宋体" panose="02010600030101010101" pitchFamily="2" charset="-122"/>
              </a:rPr>
              <a:t>像与物体的大小相同；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sz="2400">
                <a:ea typeface="宋体" panose="02010600030101010101" pitchFamily="2" charset="-122"/>
              </a:rPr>
              <a:t>像到平面镜的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距离与物体到平面镜的距离相等；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像与物体关于平面镜对称．</a:t>
            </a:r>
            <a:endParaRPr lang="zh-CN" altLang="en-US" sz="2400"/>
          </a:p>
        </p:txBody>
      </p:sp>
      <p:sp>
        <p:nvSpPr>
          <p:cNvPr id="100" name="文本框 99"/>
          <p:cNvSpPr txBox="1"/>
          <p:nvPr/>
        </p:nvSpPr>
        <p:spPr>
          <a:xfrm>
            <a:off x="4495165" y="2750820"/>
            <a:ext cx="28721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使结论具有普遍性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1138555" y="1054100"/>
            <a:ext cx="9739630" cy="622935"/>
            <a:chOff x="1566" y="1660"/>
            <a:chExt cx="15338" cy="981"/>
          </a:xfrm>
        </p:grpSpPr>
        <p:pic>
          <p:nvPicPr>
            <p:cNvPr id="4" name="图片 3" descr="QQ图片2019092615111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66" y="1660"/>
              <a:ext cx="15338" cy="920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6768" y="1819"/>
              <a:ext cx="508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spc="500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9060101010101" pitchFamily="49" charset="-122"/>
                </a:rPr>
                <a:t>一题练透一实验</a:t>
              </a:r>
              <a:endParaRPr lang="zh-CN" altLang="en-US" sz="2800" spc="50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01" name="文本框 100"/>
          <p:cNvSpPr txBox="1"/>
          <p:nvPr/>
        </p:nvSpPr>
        <p:spPr>
          <a:xfrm>
            <a:off x="648970" y="1677035"/>
            <a:ext cx="818197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例</a:t>
            </a:r>
            <a:r>
              <a:rPr lang="zh-CN" sz="2400">
                <a:ea typeface="宋体" panose="02010600030101010101" pitchFamily="2" charset="-122"/>
              </a:rPr>
              <a:t>　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绥化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某兴趣小组用如图甲所示的器材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探究平面镜成像的特点</a:t>
            </a:r>
            <a:r>
              <a:rPr lang="zh-CN" sz="2400">
                <a:ea typeface="宋体" panose="02010600030101010101" pitchFamily="2" charset="-122"/>
                <a:cs typeface="Times New Roman" panose="02020603050405020304" pitchFamily="18" charset="0"/>
              </a:rPr>
              <a:t>”．</a:t>
            </a:r>
            <a:r>
              <a:rPr lang="zh-CN" sz="2400">
                <a:ea typeface="宋体" panose="02010600030101010101" pitchFamily="2" charset="-122"/>
              </a:rPr>
              <a:t>实验中蜡烛放在水平面上，玻璃板竖直放置．请回答下列问题．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用透明玻璃板代替平面镜的目的是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应选择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薄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厚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玻璃板进行实验．　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(2)</a:t>
            </a:r>
            <a:r>
              <a:rPr lang="zh-CN" sz="2400">
                <a:ea typeface="宋体" panose="02010600030101010101" pitchFamily="2" charset="-122"/>
              </a:rPr>
              <a:t>将点燃的蜡烛</a:t>
            </a:r>
            <a:r>
              <a:rPr lang="zh-CN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放在玻璃板前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 cm</a:t>
            </a:r>
            <a:r>
              <a:rPr lang="zh-CN" sz="2400">
                <a:ea typeface="宋体" panose="02010600030101010101" pitchFamily="2" charset="-122"/>
              </a:rPr>
              <a:t>处，小丽沿垂直板面方向将</a:t>
            </a:r>
            <a:r>
              <a:rPr lang="zh-CN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以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 cm/s</a:t>
            </a:r>
            <a:r>
              <a:rPr lang="zh-CN" sz="2400">
                <a:ea typeface="宋体" panose="02010600030101010101" pitchFamily="2" charset="-122"/>
              </a:rPr>
              <a:t>的速度远离玻璃板.2 s后放稳．则未点燃的蜡烛</a:t>
            </a:r>
            <a:r>
              <a:rPr lang="zh-CN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与</a:t>
            </a:r>
            <a:r>
              <a:rPr lang="zh-CN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相距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 cm</a:t>
            </a:r>
            <a:r>
              <a:rPr lang="zh-CN" sz="2400">
                <a:ea typeface="宋体" panose="02010600030101010101" pitchFamily="2" charset="-122"/>
              </a:rPr>
              <a:t>才能与</a:t>
            </a:r>
            <a:r>
              <a:rPr lang="zh-CN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的像完全重合．</a:t>
            </a:r>
            <a:endParaRPr lang="zh-CN" sz="2400">
              <a:ea typeface="宋体" panose="02010600030101010101" pitchFamily="2" charset="-122"/>
            </a:endParaRPr>
          </a:p>
        </p:txBody>
      </p:sp>
      <p:pic>
        <p:nvPicPr>
          <p:cNvPr id="2" name="图片 -21474825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9320" y="2728595"/>
            <a:ext cx="3041015" cy="1974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9425305" y="5055870"/>
            <a:ext cx="18770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例题图甲</a:t>
            </a:r>
            <a:endParaRPr lang="zh-CN" altLang="en-US" sz="1800">
              <a:cs typeface="楷体_GB2312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638800" y="3411855"/>
            <a:ext cx="30562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便于确定像的位置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34185" y="3956050"/>
            <a:ext cx="7689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薄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18435" y="5643880"/>
            <a:ext cx="7404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30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5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642620" y="1492250"/>
            <a:ext cx="1090739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(3)</a:t>
            </a:r>
            <a:r>
              <a:rPr lang="zh-CN" sz="2400">
                <a:ea typeface="宋体" panose="02010600030101010101" pitchFamily="2" charset="-122"/>
              </a:rPr>
              <a:t>将光屏放到像的位置，光屏上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能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不能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承接到像．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(4)</a:t>
            </a:r>
            <a:r>
              <a:rPr lang="zh-CN" sz="2400">
                <a:ea typeface="宋体" panose="02010600030101010101" pitchFamily="2" charset="-122"/>
              </a:rPr>
              <a:t>若玻璃板上端向左倾斜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如图乙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，蜡烛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在玻璃板中成像的位置会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偏高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偏低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pic>
        <p:nvPicPr>
          <p:cNvPr id="2" name="图片 -21474825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2770" y="3090545"/>
            <a:ext cx="2423795" cy="22282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4929505" y="5547360"/>
            <a:ext cx="18770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例题图乙</a:t>
            </a:r>
            <a:endParaRPr lang="zh-CN" altLang="en-US" sz="1800">
              <a:cs typeface="楷体_GB2312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182870" y="1607820"/>
            <a:ext cx="10712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不能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871710" y="2138680"/>
            <a:ext cx="10712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偏高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797560" y="1069975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补充设问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642620" y="1616075"/>
            <a:ext cx="1090739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(5)</a:t>
            </a:r>
            <a:r>
              <a:rPr lang="zh-CN" sz="2400">
                <a:ea typeface="宋体" panose="02010600030101010101" pitchFamily="2" charset="-122"/>
              </a:rPr>
              <a:t>实验过程中，同学们应该在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点燃蜡烛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未点燃蜡烛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侧观察蜡烛所成的像．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(6)</a:t>
            </a:r>
            <a:r>
              <a:rPr lang="zh-CN" sz="2400">
                <a:ea typeface="宋体" panose="02010600030101010101" pitchFamily="2" charset="-122"/>
              </a:rPr>
              <a:t>在比较物与像的大小关系时，蜡烛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替代的是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蜡烛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蜡烛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的像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(7)</a:t>
            </a:r>
            <a:r>
              <a:rPr lang="zh-CN" sz="2400">
                <a:ea typeface="宋体" panose="02010600030101010101" pitchFamily="2" charset="-122"/>
              </a:rPr>
              <a:t>若将蜡烛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远离玻璃板，蜡烛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远离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靠近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玻璃板才可能与蜡烛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的像完全重合；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(8)</a:t>
            </a:r>
            <a:r>
              <a:rPr lang="zh-CN" sz="2400">
                <a:ea typeface="宋体" panose="02010600030101010101" pitchFamily="2" charset="-122"/>
              </a:rPr>
              <a:t>实验过程中，小明同学仔细观察，发现蜡烛的像有重影．请你帮他分析产生这一现象的原因是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__________________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</a:t>
            </a:r>
            <a:r>
              <a:rPr lang="zh-CN" sz="2400">
                <a:ea typeface="宋体" panose="02010600030101010101" pitchFamily="2" charset="-122"/>
              </a:rPr>
              <a:t>；</a:t>
            </a:r>
            <a:endParaRPr lang="zh-CN" altLang="en-US" sz="2400"/>
          </a:p>
        </p:txBody>
      </p:sp>
      <p:sp>
        <p:nvSpPr>
          <p:cNvPr id="100" name="文本框 99"/>
          <p:cNvSpPr txBox="1"/>
          <p:nvPr/>
        </p:nvSpPr>
        <p:spPr>
          <a:xfrm>
            <a:off x="4826000" y="1687195"/>
            <a:ext cx="18059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点燃蜡烛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39940" y="2792095"/>
            <a:ext cx="12153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蜡烛</a:t>
            </a:r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12435" y="3896360"/>
            <a:ext cx="10401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远离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820035" y="5493385"/>
            <a:ext cx="86436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玻璃板的两个表面同时发生反射，两个反射面各成一个像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6" grpId="0"/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591185" y="1291590"/>
            <a:ext cx="1090739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(9)</a:t>
            </a:r>
            <a:r>
              <a:rPr lang="zh-CN" sz="2400">
                <a:ea typeface="宋体" panose="02010600030101010101" pitchFamily="2" charset="-122"/>
              </a:rPr>
              <a:t>另一同学实验中发现无论如何移动蜡烛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都不能与蜡烛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的像重合，你认为原因可能是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(10)</a:t>
            </a:r>
            <a:r>
              <a:rPr lang="zh-CN" sz="2400">
                <a:ea typeface="宋体" panose="02010600030101010101" pitchFamily="2" charset="-122"/>
              </a:rPr>
              <a:t>完成实验后，用两个相同的棋子替代蜡烛重复实验，发现所成的像不清楚，为了看清棋子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所成的像，你的建议是：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(11)</a:t>
            </a:r>
            <a:r>
              <a:rPr lang="zh-CN" sz="2400">
                <a:ea typeface="宋体" panose="02010600030101010101" pitchFamily="2" charset="-122"/>
              </a:rPr>
              <a:t>爱思考的小梦提出：可以用灯泡代替蜡烛来完成实验，她的理由是：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写出一点即可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2400"/>
          </a:p>
        </p:txBody>
      </p:sp>
      <p:sp>
        <p:nvSpPr>
          <p:cNvPr id="4" name="文本框 3"/>
          <p:cNvSpPr txBox="1"/>
          <p:nvPr/>
        </p:nvSpPr>
        <p:spPr>
          <a:xfrm>
            <a:off x="591185" y="4629785"/>
            <a:ext cx="110915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(12)</a:t>
            </a:r>
            <a:r>
              <a:rPr lang="zh-CN" sz="2400">
                <a:ea typeface="宋体" panose="02010600030101010101" pitchFamily="2" charset="-122"/>
              </a:rPr>
              <a:t>在实验过程中，通过平面镜观察到身后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墙上的电子时钟显示时间为                 ，</a:t>
            </a:r>
            <a:endParaRPr lang="zh-CN" altLang="en-US" sz="2400"/>
          </a:p>
        </p:txBody>
      </p:sp>
      <p:pic>
        <p:nvPicPr>
          <p:cNvPr id="2" name="图片 -214748253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13010" y="4706620"/>
            <a:ext cx="1105535" cy="4914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689610" y="543496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sz="2400">
                <a:ea typeface="宋体" panose="02010600030101010101" pitchFamily="2" charset="-122"/>
              </a:rPr>
              <a:t>则此时真实的时间是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</a:t>
            </a:r>
            <a:r>
              <a:rPr lang="zh-CN" sz="2400">
                <a:ea typeface="宋体" panose="02010600030101010101" pitchFamily="2" charset="-122"/>
              </a:rPr>
              <a:t>；</a:t>
            </a:r>
            <a:endParaRPr lang="zh-CN" altLang="en-US" sz="2400"/>
          </a:p>
        </p:txBody>
      </p:sp>
      <p:sp>
        <p:nvSpPr>
          <p:cNvPr id="100" name="文本框 99"/>
          <p:cNvSpPr txBox="1"/>
          <p:nvPr/>
        </p:nvSpPr>
        <p:spPr>
          <a:xfrm>
            <a:off x="2086610" y="1940560"/>
            <a:ext cx="33274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玻璃板没有竖直放置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38850" y="3025140"/>
            <a:ext cx="28517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用灯光照亮棋子</a:t>
            </a:r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60095" y="4110355"/>
            <a:ext cx="29305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灯泡所成的像稳定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88385" y="5359400"/>
            <a:ext cx="16217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51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6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" name="文本框 101"/>
          <p:cNvSpPr txBox="1"/>
          <p:nvPr/>
        </p:nvSpPr>
        <p:spPr>
          <a:xfrm>
            <a:off x="936625" y="2520950"/>
            <a:ext cx="10695940" cy="2453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6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(13)</a:t>
            </a:r>
            <a:r>
              <a:rPr lang="zh-CN" sz="2400">
                <a:ea typeface="宋体" panose="02010600030101010101" pitchFamily="2" charset="-122"/>
              </a:rPr>
              <a:t>做完实验后，小明展开了联想：为什么小轿车的挡风玻璃是倾斜的？请你帮他解释一下：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____________________________________________________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6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__________________________________________________________________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6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_______________________________________________.</a:t>
            </a:r>
            <a:endParaRPr lang="zh-CN" altLang="en-US" sz="2400"/>
          </a:p>
        </p:txBody>
      </p:sp>
      <p:sp>
        <p:nvSpPr>
          <p:cNvPr id="100" name="文本框 99"/>
          <p:cNvSpPr txBox="1"/>
          <p:nvPr/>
        </p:nvSpPr>
        <p:spPr>
          <a:xfrm>
            <a:off x="867410" y="3086100"/>
            <a:ext cx="1050417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ea typeface="宋体" panose="02010600030101010101" pitchFamily="2" charset="-122"/>
              </a:rPr>
              <a:t>                                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根据平面镜成像的原理，小轿车在夜晚行驶时，挡风玻璃上会成像，若竖直安装，像成在正前方，影响驾驶员的正常驾驶，倾斜安装时，像成在驾驶员的前上方，不会影响正常驾驶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40" name="组合 4"/>
          <p:cNvGrpSpPr/>
          <p:nvPr/>
        </p:nvGrpSpPr>
        <p:grpSpPr>
          <a:xfrm>
            <a:off x="692594" y="946785"/>
            <a:ext cx="10515147" cy="645159"/>
            <a:chOff x="1208" y="1190"/>
            <a:chExt cx="16640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1"/>
            <a:srcRect l="6263" t="-3066" r="6950"/>
            <a:stretch>
              <a:fillRect/>
            </a:stretch>
          </p:blipFill>
          <p:spPr>
            <a:xfrm>
              <a:off x="1208" y="1243"/>
              <a:ext cx="16640" cy="87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6468" y="1190"/>
              <a:ext cx="6211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面对面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“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过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”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27380" y="1684655"/>
            <a:ext cx="9860915" cy="532765"/>
            <a:chOff x="813" y="6035"/>
            <a:chExt cx="15529" cy="839"/>
          </a:xfrm>
        </p:grpSpPr>
        <p:grpSp>
          <p:nvGrpSpPr>
            <p:cNvPr id="9" name="组合 8"/>
            <p:cNvGrpSpPr/>
            <p:nvPr/>
          </p:nvGrpSpPr>
          <p:grpSpPr>
            <a:xfrm>
              <a:off x="813" y="6035"/>
              <a:ext cx="2223" cy="822"/>
              <a:chOff x="12452" y="6600"/>
              <a:chExt cx="2223" cy="822"/>
            </a:xfrm>
          </p:grpSpPr>
          <p:pic>
            <p:nvPicPr>
              <p:cNvPr id="5" name="图片 4" descr="考点·2字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2452" y="6617"/>
                <a:ext cx="2223" cy="802"/>
              </a:xfrm>
              <a:prstGeom prst="rect">
                <a:avLst/>
              </a:prstGeom>
            </p:spPr>
          </p:pic>
          <p:sp>
            <p:nvSpPr>
              <p:cNvPr id="8" name="文本框 10"/>
              <p:cNvSpPr txBox="1"/>
              <p:nvPr/>
            </p:nvSpPr>
            <p:spPr>
              <a:xfrm>
                <a:off x="12589" y="6600"/>
                <a:ext cx="1443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10" name="文本框 4"/>
            <p:cNvSpPr txBox="1"/>
            <p:nvPr/>
          </p:nvSpPr>
          <p:spPr>
            <a:xfrm>
              <a:off x="3262" y="6052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平面镜成像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01" name="文本框 100"/>
          <p:cNvSpPr txBox="1"/>
          <p:nvPr/>
        </p:nvSpPr>
        <p:spPr>
          <a:xfrm>
            <a:off x="483870" y="2217420"/>
            <a:ext cx="1072324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原理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：光的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2.  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成像特点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)(2018.24)</a:t>
            </a: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(1)像的大小________物的大小；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(2)像到平面镜的距离________物到平面镜的距离；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(3)像和物的连线________于镜面；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(4)所成的像为________像，由反射光线的反向延长线会聚而成；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综合表述为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：平面镜所成的像与物体关于镜面________．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254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7580" y="2491740"/>
            <a:ext cx="2911475" cy="26339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2451735" y="2301875"/>
            <a:ext cx="11766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反射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19325" y="3367405"/>
            <a:ext cx="12344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等于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72485" y="3900170"/>
            <a:ext cx="10604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等于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39720" y="4533900"/>
            <a:ext cx="11766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垂直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870200" y="5076190"/>
            <a:ext cx="7893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虚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062470" y="5637530"/>
            <a:ext cx="10610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对称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4" grpId="0"/>
      <p:bldP spid="6" grpId="0"/>
      <p:bldP spid="7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536575" y="1382395"/>
            <a:ext cx="1111885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3.  </a:t>
            </a:r>
            <a:r>
              <a:rPr lang="zh-CN" sz="2400">
                <a:ea typeface="宋体" panose="02010600030101010101" pitchFamily="2" charset="-122"/>
              </a:rPr>
              <a:t>应用举例：对着镜子梳妆、牙医使用的内窥镜、潜望镜等．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(2017.18</a:t>
            </a:r>
            <a:r>
              <a:rPr lang="zh-CN" sz="2400">
                <a:cs typeface="仿宋_GB2312" charset="0"/>
              </a:rPr>
              <a:t>第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1</a:t>
            </a:r>
            <a:r>
              <a:rPr lang="zh-CN" sz="2400">
                <a:cs typeface="仿宋_GB2312" charset="0"/>
              </a:rPr>
              <a:t>空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4. </a:t>
            </a:r>
            <a:r>
              <a:rPr lang="zh-CN" sz="2400">
                <a:ea typeface="黑体" panose="02010609060101010101" pitchFamily="49" charset="-122"/>
              </a:rPr>
              <a:t>实像与虚像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实像：由实际光线会聚而成的像，光屏能够承接；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虚像：由实际光线的反向延长线相交而成的像，光屏不能承接．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5.  </a:t>
            </a:r>
            <a:r>
              <a:rPr lang="zh-CN" sz="2400">
                <a:ea typeface="黑体" panose="02010609060101010101" pitchFamily="49" charset="-122"/>
              </a:rPr>
              <a:t>球面镜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凸面镜：对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光有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作用，起到扩大视野的作用．如交叉路口和急转弯的弯道安装的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拐弯镜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、汽车后视镜等；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凹面镜：对光有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作用，如太阳灶、大型反射式望远镜等．</a:t>
            </a:r>
            <a:endParaRPr lang="zh-CN" altLang="en-US" sz="2400"/>
          </a:p>
        </p:txBody>
      </p:sp>
      <p:sp>
        <p:nvSpPr>
          <p:cNvPr id="100" name="文本框 99"/>
          <p:cNvSpPr txBox="1"/>
          <p:nvPr/>
        </p:nvSpPr>
        <p:spPr>
          <a:xfrm>
            <a:off x="3321685" y="4264660"/>
            <a:ext cx="12452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发散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84855" y="5306695"/>
            <a:ext cx="10318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会聚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40" name="组合 4"/>
          <p:cNvGrpSpPr/>
          <p:nvPr/>
        </p:nvGrpSpPr>
        <p:grpSpPr>
          <a:xfrm>
            <a:off x="624979" y="1162050"/>
            <a:ext cx="10872182" cy="645159"/>
            <a:chOff x="1101" y="1190"/>
            <a:chExt cx="17205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1"/>
            <a:srcRect l="20855" t="-2712" r="19153" b="-4363"/>
            <a:stretch>
              <a:fillRect/>
            </a:stretch>
          </p:blipFill>
          <p:spPr>
            <a:xfrm>
              <a:off x="1101" y="1242"/>
              <a:ext cx="17205" cy="91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5102" y="1190"/>
              <a:ext cx="8798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福建近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3</a:t>
              </a:r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年中考真题精讲练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94360" y="1989455"/>
            <a:ext cx="10210800" cy="521890"/>
            <a:chOff x="894" y="3246"/>
            <a:chExt cx="16080" cy="822"/>
          </a:xfrm>
        </p:grpSpPr>
        <p:sp>
          <p:nvSpPr>
            <p:cNvPr id="15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平面镜成像的特点及应用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6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5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594360" y="2823845"/>
            <a:ext cx="1838960" cy="474345"/>
            <a:chOff x="1318" y="2359"/>
            <a:chExt cx="2896" cy="747"/>
          </a:xfrm>
        </p:grpSpPr>
        <p:pic>
          <p:nvPicPr>
            <p:cNvPr id="6" name="图片 5" descr="三级标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1" name="文本框 100"/>
          <p:cNvSpPr txBox="1"/>
          <p:nvPr/>
        </p:nvSpPr>
        <p:spPr>
          <a:xfrm>
            <a:off x="594360" y="3432175"/>
            <a:ext cx="109023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(2018 </a:t>
            </a:r>
            <a:r>
              <a:rPr lang="zh-CN" sz="2400">
                <a:cs typeface="楷体_GB2312" charset="0"/>
              </a:rPr>
              <a:t>衡阳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下图中是物体在平面镜中成像的情况，正确的是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2400"/>
          </a:p>
        </p:txBody>
      </p:sp>
      <p:pic>
        <p:nvPicPr>
          <p:cNvPr id="2" name="图片 -214748254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29815" y="4156710"/>
            <a:ext cx="7205980" cy="1809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9077325" y="3432175"/>
            <a:ext cx="5378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781685" y="1776730"/>
            <a:ext cx="1100582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 </a:t>
            </a:r>
            <a:r>
              <a:rPr lang="zh-CN" sz="2400">
                <a:cs typeface="楷体_GB2312" charset="0"/>
              </a:rPr>
              <a:t>铁岭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如图是苍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鹭从平静水面上起飞的瞬间．</a:t>
            </a:r>
            <a:r>
              <a:rPr lang="zh-CN" sz="2400">
                <a:ea typeface="宋体" panose="02010600030101010101" pitchFamily="2" charset="-122"/>
              </a:rPr>
              <a:t>关于苍鹭在水面所成的像，下列说法正确的是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2400"/>
          </a:p>
        </p:txBody>
      </p:sp>
      <p:pic>
        <p:nvPicPr>
          <p:cNvPr id="2" name="图片 -214748254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36560" y="2844800"/>
            <a:ext cx="2290445" cy="20421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8613775" y="5285740"/>
            <a:ext cx="211709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8" name="文本框 7"/>
          <p:cNvSpPr txBox="1"/>
          <p:nvPr/>
        </p:nvSpPr>
        <p:spPr>
          <a:xfrm>
            <a:off x="781685" y="3079115"/>
            <a:ext cx="633476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A. </a:t>
            </a:r>
            <a:r>
              <a:rPr lang="zh-CN" sz="2400">
                <a:ea typeface="宋体" panose="02010600030101010101" pitchFamily="2" charset="-122"/>
              </a:rPr>
              <a:t>苍鹭所成的像是倒立的实像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苍鹭飞离水面的过程中像会变小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水越深苍鹭所成的像离它越远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苍鹭与它所成的像到水面的距离相等</a:t>
            </a:r>
            <a:endParaRPr lang="zh-CN" altLang="en-US" sz="2400"/>
          </a:p>
        </p:txBody>
      </p:sp>
      <p:sp>
        <p:nvSpPr>
          <p:cNvPr id="4" name="文本框 3"/>
          <p:cNvSpPr txBox="1"/>
          <p:nvPr/>
        </p:nvSpPr>
        <p:spPr>
          <a:xfrm>
            <a:off x="3434715" y="2515235"/>
            <a:ext cx="7512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D 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" name="组合 13"/>
          <p:cNvGrpSpPr/>
          <p:nvPr/>
        </p:nvGrpSpPr>
        <p:grpSpPr>
          <a:xfrm>
            <a:off x="1110615" y="1054735"/>
            <a:ext cx="10210800" cy="521890"/>
            <a:chOff x="894" y="3246"/>
            <a:chExt cx="16080" cy="822"/>
          </a:xfrm>
        </p:grpSpPr>
        <p:sp>
          <p:nvSpPr>
            <p:cNvPr id="15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探究平面镜成像的特点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6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5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1110615" y="1824990"/>
            <a:ext cx="1838960" cy="474345"/>
            <a:chOff x="1318" y="2359"/>
            <a:chExt cx="2896" cy="747"/>
          </a:xfrm>
        </p:grpSpPr>
        <p:pic>
          <p:nvPicPr>
            <p:cNvPr id="6" name="图片 5" descr="三级标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1" name="文本框 100"/>
          <p:cNvSpPr txBox="1"/>
          <p:nvPr/>
        </p:nvSpPr>
        <p:spPr>
          <a:xfrm>
            <a:off x="1110615" y="2299335"/>
            <a:ext cx="702691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 </a:t>
            </a:r>
            <a:r>
              <a:rPr lang="zh-CN" sz="2400">
                <a:cs typeface="楷体_GB2312" charset="0"/>
              </a:rPr>
              <a:t>常州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同学们探究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平面镜成像特点</a:t>
            </a:r>
            <a:r>
              <a:rPr lang="zh-CN" sz="2400">
                <a:ea typeface="宋体" panose="02010600030101010101" pitchFamily="2" charset="-122"/>
                <a:cs typeface="Times New Roman" panose="02020603050405020304" pitchFamily="18" charset="0"/>
              </a:rPr>
              <a:t>”．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小华在竖直的玻璃板前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位置放置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点燃的蜡烛，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看到玻璃板后出现蜡烛的像，如图甲所示．</a:t>
            </a:r>
            <a:r>
              <a:rPr lang="zh-CN" sz="2400">
                <a:ea typeface="宋体" panose="02010600030101010101" pitchFamily="2" charset="-122"/>
              </a:rPr>
              <a:t>用一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张不透明纸挡在玻璃板与像之间，她在图甲所示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位置观察，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仍能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不能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看到蜡烛的像．这说明像是由于光的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反射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折射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形成的．</a:t>
            </a:r>
            <a:endParaRPr lang="zh-CN" altLang="en-US" sz="2400"/>
          </a:p>
        </p:txBody>
      </p:sp>
      <p:pic>
        <p:nvPicPr>
          <p:cNvPr id="2" name="图片 -2147482539"/>
          <p:cNvPicPr>
            <a:picLocks noChangeAspect="1"/>
          </p:cNvPicPr>
          <p:nvPr/>
        </p:nvPicPr>
        <p:blipFill>
          <a:blip r:embed="rId3"/>
          <a:srcRect r="38956"/>
          <a:stretch>
            <a:fillRect/>
          </a:stretch>
        </p:blipFill>
        <p:spPr>
          <a:xfrm>
            <a:off x="8513445" y="2853690"/>
            <a:ext cx="2807970" cy="20751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9670415" y="5164455"/>
            <a:ext cx="152463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3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5" name="文本框 4"/>
          <p:cNvSpPr txBox="1"/>
          <p:nvPr/>
        </p:nvSpPr>
        <p:spPr>
          <a:xfrm>
            <a:off x="2907030" y="4570095"/>
            <a:ext cx="12922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仍能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182995" y="5144135"/>
            <a:ext cx="11576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反射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741045" y="1293495"/>
            <a:ext cx="10849610" cy="42259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4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>
                <a:ea typeface="宋体" panose="02010600030101010101" pitchFamily="2" charset="-122"/>
              </a:rPr>
              <a:t>撤去不透明纸，小华又拿另一支大小相同的蜡烛放到玻璃板后像的位置，发现它跟像完全重合．由此可知平面镜成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缩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小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等大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放大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的像．</a:t>
            </a:r>
            <a:r>
              <a:rPr lang="zh-CN" sz="2400">
                <a:ea typeface="宋体" panose="02010600030101010101" pitchFamily="2" charset="-122"/>
              </a:rPr>
              <a:t>记录物、像的位置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′.(3)</a:t>
            </a:r>
            <a:r>
              <a:rPr lang="zh-CN" sz="2400">
                <a:ea typeface="宋体" panose="02010600030101010101" pitchFamily="2" charset="-122"/>
              </a:rPr>
              <a:t>经过三次实验得到三组物、像位置点，如图乙所示，由此可知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________________________________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en-US" sz="2400">
                <a:latin typeface="Times New Roman" panose="02020603050405020304" pitchFamily="18" charset="0"/>
                <a:sym typeface="+mn-ea"/>
              </a:rPr>
              <a:t>(4)</a:t>
            </a:r>
            <a:r>
              <a:rPr lang="zh-CN" sz="2400">
                <a:ea typeface="宋体" panose="02010600030101010101" pitchFamily="2" charset="-122"/>
              </a:rPr>
              <a:t>小明自备器材做该实验，在玻璃板前放置一支点燃的蜡烛，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sz="2400">
                <a:ea typeface="宋体" panose="02010600030101010101" pitchFamily="2" charset="-122"/>
              </a:rPr>
              <a:t>看到玻璃板后出现蜡烛的两个像，这是因为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sp>
        <p:nvSpPr>
          <p:cNvPr id="4" name="文本框 3"/>
          <p:cNvSpPr txBox="1"/>
          <p:nvPr/>
        </p:nvSpPr>
        <p:spPr>
          <a:xfrm>
            <a:off x="6231255" y="1924050"/>
            <a:ext cx="9931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等大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53135" y="3436620"/>
            <a:ext cx="89731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物和像的连线与镜面垂直，物体和像到镜面的距离相等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1045" y="4911090"/>
            <a:ext cx="74720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选用的是厚玻璃板，两个面都可以当作反射面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pic>
        <p:nvPicPr>
          <p:cNvPr id="5" name="图片 -2147482539"/>
          <p:cNvPicPr>
            <a:picLocks noChangeAspect="1"/>
          </p:cNvPicPr>
          <p:nvPr/>
        </p:nvPicPr>
        <p:blipFill>
          <a:blip r:embed="rId1"/>
          <a:srcRect l="57841"/>
          <a:stretch>
            <a:fillRect/>
          </a:stretch>
        </p:blipFill>
        <p:spPr>
          <a:xfrm>
            <a:off x="9094470" y="3569970"/>
            <a:ext cx="1939290" cy="20751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9589135" y="5645150"/>
            <a:ext cx="152463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3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4584" name="组合 4"/>
          <p:cNvGrpSpPr/>
          <p:nvPr/>
        </p:nvGrpSpPr>
        <p:grpSpPr>
          <a:xfrm>
            <a:off x="1112864" y="884555"/>
            <a:ext cx="9889112" cy="645159"/>
            <a:chOff x="1594" y="1190"/>
            <a:chExt cx="15573" cy="1017"/>
          </a:xfrm>
        </p:grpSpPr>
        <p:pic>
          <p:nvPicPr>
            <p:cNvPr id="24585" name="图片 1" descr="一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94" y="1273"/>
              <a:ext cx="15573" cy="8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6" name="文本框 5"/>
            <p:cNvSpPr txBox="1"/>
            <p:nvPr/>
          </p:nvSpPr>
          <p:spPr>
            <a:xfrm>
              <a:off x="7485" y="1190"/>
              <a:ext cx="3701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实验突破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79145" y="1619885"/>
            <a:ext cx="8646160" cy="737235"/>
            <a:chOff x="1254" y="3694"/>
            <a:chExt cx="13616" cy="1161"/>
          </a:xfrm>
        </p:grpSpPr>
        <p:pic>
          <p:nvPicPr>
            <p:cNvPr id="9" name="图片 8" descr="考点·2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54" y="3996"/>
              <a:ext cx="2251" cy="781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1433" y="3963"/>
              <a:ext cx="1443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实验</a:t>
              </a:r>
              <a:endPara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7" name="文本框 4"/>
            <p:cNvSpPr txBox="1"/>
            <p:nvPr/>
          </p:nvSpPr>
          <p:spPr>
            <a:xfrm>
              <a:off x="3642" y="3694"/>
              <a:ext cx="11228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探究平面镜成像的特点</a:t>
              </a: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346565" y="2481580"/>
            <a:ext cx="1841500" cy="1666875"/>
            <a:chOff x="3914" y="4432"/>
            <a:chExt cx="3298" cy="2934"/>
          </a:xfrm>
        </p:grpSpPr>
        <p:grpSp>
          <p:nvGrpSpPr>
            <p:cNvPr id="29" name="组合 28"/>
            <p:cNvGrpSpPr/>
            <p:nvPr/>
          </p:nvGrpSpPr>
          <p:grpSpPr>
            <a:xfrm>
              <a:off x="3914" y="4432"/>
              <a:ext cx="3298" cy="2934"/>
              <a:chOff x="3914" y="4432"/>
              <a:chExt cx="3298" cy="2934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FFC41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13" name="圆角矩形 12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>
                  <a:solidFill>
                    <a:srgbClr val="FFC410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14" name="流程图: 终止 13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rgbClr val="FFC410"/>
                </a:solidFill>
                <a:ln>
                  <a:solidFill>
                    <a:srgbClr val="FFC41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21516" name="组合 7"/>
                <p:cNvGrpSpPr/>
                <p:nvPr/>
              </p:nvGrpSpPr>
              <p:grpSpPr>
                <a:xfrm rot="0"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15" name="椭圆 14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rgbClr val="FFC410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16" name="流程图: 摘录 15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8" name="文本框 27"/>
            <p:cNvSpPr txBox="1"/>
            <p:nvPr/>
          </p:nvSpPr>
          <p:spPr>
            <a:xfrm>
              <a:off x="3997" y="4542"/>
              <a:ext cx="3164" cy="2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实验视频见超值配赠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1" name="文本框 100"/>
          <p:cNvSpPr txBox="1"/>
          <p:nvPr/>
        </p:nvSpPr>
        <p:spPr>
          <a:xfrm>
            <a:off x="644525" y="2235835"/>
            <a:ext cx="976439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命题点【设计与进行实验】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1. </a:t>
            </a:r>
            <a:r>
              <a:rPr lang="zh-CN" sz="2400">
                <a:ea typeface="宋体" panose="02010600030101010101" pitchFamily="2" charset="-122"/>
              </a:rPr>
              <a:t>主要实验器材的选取及作用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刻度尺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测量像与物到平面镜的距离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(2)</a:t>
            </a:r>
            <a:r>
              <a:rPr lang="zh-CN" sz="2400">
                <a:ea typeface="宋体" panose="02010600030101010101" pitchFamily="2" charset="-122"/>
              </a:rPr>
              <a:t>两支完全相同的蜡烛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sz="2400">
                <a:ea typeface="宋体" panose="02010600030101010101" pitchFamily="2" charset="-122"/>
              </a:rPr>
              <a:t>比较像与物的大小；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sz="2400">
                <a:ea typeface="宋体" panose="02010600030101010101" pitchFamily="2" charset="-122"/>
              </a:rPr>
              <a:t>确定像的位置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(3)</a:t>
            </a:r>
            <a:r>
              <a:rPr lang="zh-CN" sz="2400">
                <a:ea typeface="宋体" panose="02010600030101010101" pitchFamily="2" charset="-122"/>
              </a:rPr>
              <a:t>用玻璃板代替平面镜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_______)(4)</a:t>
            </a:r>
            <a:r>
              <a:rPr lang="zh-CN" sz="2400">
                <a:ea typeface="宋体" panose="02010600030101010101" pitchFamily="2" charset="-122"/>
              </a:rPr>
              <a:t>薄玻璃板的优点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(_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_______)</a:t>
            </a:r>
            <a:endParaRPr lang="zh-CN" altLang="en-US" sz="2400"/>
          </a:p>
        </p:txBody>
      </p:sp>
      <p:sp>
        <p:nvSpPr>
          <p:cNvPr id="100" name="文本框 99"/>
          <p:cNvSpPr txBox="1"/>
          <p:nvPr/>
        </p:nvSpPr>
        <p:spPr>
          <a:xfrm>
            <a:off x="3909695" y="5042535"/>
            <a:ext cx="28327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便于确立像的位置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75330" y="5614035"/>
            <a:ext cx="25234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避免出现重影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607060" y="1383030"/>
            <a:ext cx="1097851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zh-CN" sz="2400">
                <a:ea typeface="宋体" panose="02010600030101010101" pitchFamily="2" charset="-122"/>
              </a:rPr>
              <a:t>选择较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亮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暗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的环境可以使实验现象更明显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3. </a:t>
            </a:r>
            <a:r>
              <a:rPr lang="zh-CN" sz="2400">
                <a:ea typeface="宋体" panose="02010600030101010101" pitchFamily="2" charset="-122"/>
              </a:rPr>
              <a:t>等效替代法的应用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用未点燃的蜡烛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代替点燃的蜡烛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，便于比较像与物的大小关系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4. </a:t>
            </a:r>
            <a:r>
              <a:rPr lang="zh-CN" sz="2400">
                <a:ea typeface="宋体" panose="02010600030101010101" pitchFamily="2" charset="-122"/>
              </a:rPr>
              <a:t>玻璃板要与白纸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放置，确保像与蜡烛能够完全重合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5. </a:t>
            </a:r>
            <a:r>
              <a:rPr lang="zh-CN" sz="2400">
                <a:ea typeface="宋体" panose="02010600030101010101" pitchFamily="2" charset="-122"/>
              </a:rPr>
              <a:t>眼睛观察像的位置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与物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6. </a:t>
            </a:r>
            <a:r>
              <a:rPr lang="zh-CN" sz="2400">
                <a:ea typeface="宋体" panose="02010600030101010101" pitchFamily="2" charset="-122"/>
              </a:rPr>
              <a:t>验证平面镜所成像的虚实的方法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移去玻璃板后面的蜡烛，将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光屏置于蜡烛的位置，观察光屏能否承接前面蜡烛成的像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7. </a:t>
            </a:r>
            <a:r>
              <a:rPr lang="zh-CN" sz="2400">
                <a:ea typeface="宋体" panose="02010600030101010101" pitchFamily="2" charset="-122"/>
              </a:rPr>
              <a:t>根据实验数据和现象，总结结论</a:t>
            </a:r>
            <a:endParaRPr lang="zh-CN" altLang="en-US" sz="2400"/>
          </a:p>
        </p:txBody>
      </p:sp>
      <p:sp>
        <p:nvSpPr>
          <p:cNvPr id="100" name="文本框 99"/>
          <p:cNvSpPr txBox="1"/>
          <p:nvPr/>
        </p:nvSpPr>
        <p:spPr>
          <a:xfrm>
            <a:off x="2233930" y="1485900"/>
            <a:ext cx="9442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暗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178175" y="3084195"/>
            <a:ext cx="10991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垂直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79595" y="3714115"/>
            <a:ext cx="8858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同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3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1_1"/>
  <p:tag name="KSO_WM_UNIT_ID" val="258*l_h_f*1_1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10.xml><?xml version="1.0" encoding="utf-8"?>
<p:tagLst xmlns:p="http://schemas.openxmlformats.org/presentationml/2006/main">
  <p:tag name="KSO_WM_SLIDE_ITEM_CNT" val="1"/>
  <p:tag name="KSO_WM_SLIDE_MODEL_TYPE" val="timeline"/>
</p:tagLst>
</file>

<file path=ppt/tags/tag11.xml><?xml version="1.0" encoding="utf-8"?>
<p:tagLst xmlns:p="http://schemas.openxmlformats.org/presentationml/2006/main">
  <p:tag name="KSO_WM_SLIDE_ITEM_CNT" val="1"/>
  <p:tag name="KSO_WM_SLIDE_MODEL_TYPE" val="timeline"/>
</p:tagLst>
</file>

<file path=ppt/tags/tag12.xml><?xml version="1.0" encoding="utf-8"?>
<p:tagLst xmlns:p="http://schemas.openxmlformats.org/presentationml/2006/main">
  <p:tag name="KSO_WM_SLIDE_ITEM_CNT" val="1"/>
  <p:tag name="KSO_WM_SLIDE_MODEL_TYPE" val="timeline"/>
</p:tagLst>
</file>

<file path=ppt/tags/tag13.xml><?xml version="1.0" encoding="utf-8"?>
<p:tagLst xmlns:p="http://schemas.openxmlformats.org/presentationml/2006/main">
  <p:tag name="KSO_WM_SLIDE_ITEM_CNT" val="1"/>
  <p:tag name="KSO_WM_SLIDE_MODEL_TYPE" val="timeline"/>
</p:tagLst>
</file>

<file path=ppt/tags/tag14.xml><?xml version="1.0" encoding="utf-8"?>
<p:tagLst xmlns:p="http://schemas.openxmlformats.org/presentationml/2006/main">
  <p:tag name="KSO_WM_SLIDE_ITEM_CNT" val="1"/>
  <p:tag name="KSO_WM_SLIDE_MODEL_TYPE" val="timeline"/>
</p:tagLst>
</file>

<file path=ppt/tags/tag15.xml><?xml version="1.0" encoding="utf-8"?>
<p:tagLst xmlns:p="http://schemas.openxmlformats.org/presentationml/2006/main">
  <p:tag name="KSO_WM_SLIDE_ITEM_CNT" val="1"/>
  <p:tag name="KSO_WM_SLIDE_MODEL_TYPE" val="timeline"/>
</p:tagLst>
</file>

<file path=ppt/tags/tag16.xml><?xml version="1.0" encoding="utf-8"?>
<p:tagLst xmlns:p="http://schemas.openxmlformats.org/presentationml/2006/main">
  <p:tag name="KSO_WM_SLIDE_ITEM_CNT" val="1"/>
  <p:tag name="KSO_WM_SLIDE_MODEL_TYPE" val="timeline"/>
</p:tagLst>
</file>

<file path=ppt/tags/tag17.xml><?xml version="1.0" encoding="utf-8"?>
<p:tagLst xmlns:p="http://schemas.openxmlformats.org/presentationml/2006/main">
  <p:tag name="KSO_WM_SLIDE_ITEM_CNT" val="1"/>
  <p:tag name="KSO_WM_SLIDE_MODEL_TYPE" val="timeline"/>
</p:tagLst>
</file>

<file path=ppt/tags/tag18.xml><?xml version="1.0" encoding="utf-8"?>
<p:tagLst xmlns:p="http://schemas.openxmlformats.org/presentationml/2006/main">
  <p:tag name="KSO_WM_SLIDE_ITEM_CNT" val="1"/>
  <p:tag name="KSO_WM_SLIDE_MODEL_TYPE" val="timeline"/>
</p:tagLst>
</file>

<file path=ppt/tags/tag2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3_1"/>
  <p:tag name="KSO_WM_UNIT_ID" val="258*l_h_f*1_3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3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2_1"/>
  <p:tag name="KSO_WM_UNIT_ID" val="258*l_h_f*1_2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4.xml><?xml version="1.0" encoding="utf-8"?>
<p:tagLst xmlns:p="http://schemas.openxmlformats.org/presentationml/2006/main">
  <p:tag name="KSO_WM_SLIDE_ITEM_CNT" val="4"/>
</p:tagLst>
</file>

<file path=ppt/tags/tag5.xml><?xml version="1.0" encoding="utf-8"?>
<p:tagLst xmlns:p="http://schemas.openxmlformats.org/presentationml/2006/main">
  <p:tag name="KSO_WM_SLIDE_ITEM_CNT" val="1"/>
  <p:tag name="KSO_WM_SLIDE_MODEL_TYPE" val="timeline"/>
</p:tagLst>
</file>

<file path=ppt/tags/tag6.xml><?xml version="1.0" encoding="utf-8"?>
<p:tagLst xmlns:p="http://schemas.openxmlformats.org/presentationml/2006/main">
  <p:tag name="KSO_WM_SLIDE_ITEM_CNT" val="1"/>
  <p:tag name="KSO_WM_SLIDE_MODEL_TYPE" val="timeline"/>
</p:tagLst>
</file>

<file path=ppt/tags/tag7.xml><?xml version="1.0" encoding="utf-8"?>
<p:tagLst xmlns:p="http://schemas.openxmlformats.org/presentationml/2006/main">
  <p:tag name="KSO_WM_SLIDE_ITEM_CNT" val="1"/>
  <p:tag name="KSO_WM_SLIDE_MODEL_TYPE" val="timeline"/>
</p:tagLst>
</file>

<file path=ppt/tags/tag8.xml><?xml version="1.0" encoding="utf-8"?>
<p:tagLst xmlns:p="http://schemas.openxmlformats.org/presentationml/2006/main">
  <p:tag name="KSO_WM_SLIDE_ITEM_CNT" val="1"/>
  <p:tag name="KSO_WM_SLIDE_MODEL_TYPE" val="timeline"/>
</p:tagLst>
</file>

<file path=ppt/tags/tag9.xml><?xml version="1.0" encoding="utf-8"?>
<p:tagLst xmlns:p="http://schemas.openxmlformats.org/presentationml/2006/main">
  <p:tag name="KSO_WM_SLIDE_ITEM_CNT" val="1"/>
  <p:tag name="KSO_WM_SLIDE_MODEL_TYPE" val="timeline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3099</Words>
  <Application>WPS 演示</Application>
  <PresentationFormat>宽屏</PresentationFormat>
  <Paragraphs>224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Times New Roman</vt:lpstr>
      <vt:lpstr>黑体</vt:lpstr>
      <vt:lpstr>仿宋_GB2312</vt:lpstr>
      <vt:lpstr>仿宋</vt:lpstr>
      <vt:lpstr>楷体_GB2312</vt:lpstr>
      <vt:lpstr>新宋体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CCAV1234</cp:lastModifiedBy>
  <cp:revision>2</cp:revision>
  <dcterms:created xsi:type="dcterms:W3CDTF">2019-11-26T04:16:00Z</dcterms:created>
  <dcterms:modified xsi:type="dcterms:W3CDTF">2019-12-29T06:06:59Z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