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92" r:id="rId2"/>
    <p:sldId id="506" r:id="rId3"/>
    <p:sldId id="507" r:id="rId4"/>
    <p:sldId id="508" r:id="rId5"/>
    <p:sldId id="474" r:id="rId6"/>
    <p:sldId id="509" r:id="rId7"/>
    <p:sldId id="482" r:id="rId8"/>
    <p:sldId id="512" r:id="rId9"/>
    <p:sldId id="510" r:id="rId10"/>
    <p:sldId id="513" r:id="rId11"/>
    <p:sldId id="514" r:id="rId12"/>
    <p:sldId id="516" r:id="rId13"/>
    <p:sldId id="515" r:id="rId14"/>
    <p:sldId id="430" r:id="rId15"/>
    <p:sldId id="517" r:id="rId16"/>
    <p:sldId id="518" r:id="rId17"/>
    <p:sldId id="519" r:id="rId18"/>
    <p:sldId id="520" r:id="rId19"/>
    <p:sldId id="479" r:id="rId20"/>
    <p:sldId id="480" r:id="rId21"/>
    <p:sldId id="521" r:id="rId22"/>
    <p:sldId id="444" r:id="rId23"/>
    <p:sldId id="497" r:id="rId24"/>
    <p:sldId id="498" r:id="rId25"/>
    <p:sldId id="481" r:id="rId26"/>
    <p:sldId id="402" r:id="rId27"/>
    <p:sldId id="522" r:id="rId28"/>
  </p:sldIdLst>
  <p:sldSz cx="12192000" cy="6858000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887"/>
    <a:srgbClr val="FFF357"/>
    <a:srgbClr val="31732A"/>
    <a:srgbClr val="2F7029"/>
    <a:srgbClr val="9ECA77"/>
    <a:srgbClr val="45A058"/>
    <a:srgbClr val="9DC3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20340"/>
    <p:restoredTop sz="96846"/>
  </p:normalViewPr>
  <p:slideViewPr>
    <p:cSldViewPr snapToGrid="0" snapToObjects="1" showGuides="1">
      <p:cViewPr varScale="1">
        <p:scale>
          <a:sx n="84" d="100"/>
          <a:sy n="84" d="100"/>
        </p:scale>
        <p:origin x="-384" y="-78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F57314-180B-4FDF-97EE-4B41EAE7F92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2019/11/7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pPr lvl="0" algn="r" eaLnBrk="1" hangingPunct="1">
                <a:buNone/>
              </a:pPr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pPr lvl="0" algn="r"/>
              <a:t>2</a:t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146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147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pPr lvl="0" algn="r"/>
              <a:t>3</a:t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9219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pPr lvl="0" algn="r"/>
              <a:t>10</a:t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362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15363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pPr lvl="0" algn="r"/>
              <a:t>11</a:t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10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7411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pPr lvl="0" algn="r"/>
              <a:t>12</a:t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506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1507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pPr lvl="0" algn="r"/>
              <a:t>13</a:t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45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9459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pPr lvl="0" algn="r"/>
              <a:t>15</a:t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9219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pPr lvl="0" algn="r"/>
              <a:t>16</a:t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266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1267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pPr lvl="0" algn="r"/>
              <a:t>18</a:t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33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9752" y="325475"/>
            <a:ext cx="2040755" cy="30543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1" tIns="45711" rIns="45711" bIns="45711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itchFamily="2" charset="-122"/>
                <a:ea typeface="腾祥范笑歌楷书简繁合集" pitchFamily="2" charset="-122"/>
                <a:cs typeface="微软雅黑" panose="020B0503020204020204" charset="-122"/>
                <a:sym typeface="微软雅黑" panose="020B0503020204020204" charset="-122"/>
              </a:rPr>
              <a:t>学易同步精品课堂</a:t>
            </a:r>
            <a:endParaRPr kumimoji="0" lang="zh-CN" altLang="en-US" sz="1400" b="1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itchFamily="2" charset="-122"/>
              <a:ea typeface="腾祥范笑歌楷书简繁合集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257" y="1022481"/>
            <a:ext cx="4790485" cy="4799088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55" name="标题 4"/>
          <p:cNvSpPr>
            <a:spLocks noGrp="1"/>
          </p:cNvSpPr>
          <p:nvPr/>
        </p:nvSpPr>
        <p:spPr>
          <a:xfrm>
            <a:off x="10219267" y="2309205"/>
            <a:ext cx="1098551" cy="388406"/>
          </a:xfrm>
          <a:prstGeom prst="rect">
            <a:avLst/>
          </a:prstGeom>
          <a:noFill/>
          <a:ln w="12700">
            <a:noFill/>
          </a:ln>
        </p:spPr>
        <p:txBody>
          <a:bodyPr lIns="45711" rIns="45711" anchor="t" anchorCtr="0"/>
          <a:lstStyle/>
          <a:p>
            <a:pPr lvl="0"/>
            <a:r>
              <a:rPr lang="zh-CN" altLang="en-US" sz="2400" b="1" u="none" baseline="-2500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05787" y="1805671"/>
            <a:ext cx="4521200" cy="8102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1" tIns="45711" rIns="45711" bIns="45711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7200" b="1" i="0" u="none" strike="noStrike" cap="none" spc="0" normalizeH="0" baseline="-25000" noProof="1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微软雅黑" panose="020B0503020204020204" charset="-122"/>
                <a:sym typeface="Arial" panose="020B0604020202020204"/>
              </a:rPr>
              <a:t>沪科版 物理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93817" y="3081770"/>
            <a:ext cx="1233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（九年级）</a:t>
            </a:r>
            <a:endParaRPr kumimoji="0" lang="zh-CN" altLang="en-US" sz="18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2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2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/>
        </p:nvSpPr>
        <p:spPr>
          <a:xfrm>
            <a:off x="6415617" y="3073281"/>
            <a:ext cx="4798484" cy="922020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45711" rIns="45711">
            <a:spAutoFit/>
          </a:bodyPr>
          <a:lstStyle>
            <a:lvl1pPr algn="ctr">
              <a:defRPr sz="54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fontAlgn="auto">
              <a:defRPr sz="1800">
                <a:solidFill>
                  <a:srgbClr val="000000"/>
                </a:solidFill>
              </a:defRPr>
            </a:pPr>
            <a:r>
              <a:rPr sz="5400" strike="noStrike" noProof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sz="5400" strike="noStrike" noProof="1">
              <a:solidFill>
                <a:srgbClr val="007E27"/>
              </a:solidFill>
            </a:endParaRPr>
          </a:p>
        </p:txBody>
      </p:sp>
      <p:sp>
        <p:nvSpPr>
          <p:cNvPr id="13318" name="Shape 207"/>
          <p:cNvSpPr/>
          <p:nvPr/>
        </p:nvSpPr>
        <p:spPr>
          <a:xfrm>
            <a:off x="5626100" y="2479000"/>
            <a:ext cx="928370" cy="1106805"/>
          </a:xfrm>
          <a:prstGeom prst="rect">
            <a:avLst/>
          </a:prstGeom>
          <a:noFill/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lvl="0"/>
            <a:r>
              <a:rPr lang="zh-CN" altLang="zh-CN" sz="6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</a:p>
        </p:txBody>
      </p:sp>
      <p:sp>
        <p:nvSpPr>
          <p:cNvPr id="13319" name="Shape 208"/>
          <p:cNvSpPr/>
          <p:nvPr/>
        </p:nvSpPr>
        <p:spPr>
          <a:xfrm>
            <a:off x="10957984" y="4013518"/>
            <a:ext cx="928370" cy="1106805"/>
          </a:xfrm>
          <a:prstGeom prst="rect">
            <a:avLst/>
          </a:prstGeom>
          <a:noFill/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lvl="0"/>
            <a:r>
              <a:rPr lang="zh-CN" altLang="zh-CN" sz="6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</a:p>
        </p:txBody>
      </p:sp>
      <p:pic>
        <p:nvPicPr>
          <p:cNvPr id="209" name="学科网LOGO源文件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3700" y="5297589"/>
            <a:ext cx="1035051" cy="358692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384" y="1613048"/>
            <a:ext cx="3477684" cy="34829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3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67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00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1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3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35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82"/>
            <a:ext cx="2844800" cy="365058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4C3F9B3-C21B-494A-A97F-AF1FCD17B8C4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2019/11/7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682"/>
            <a:ext cx="3860800" cy="365058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82"/>
            <a:ext cx="2844800" cy="365058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2924710"/>
            <a:ext cx="10515600" cy="146447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8667" y="6127460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17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780204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1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2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>
          <a:xfrm>
            <a:off x="838200" y="365058"/>
            <a:ext cx="10515600" cy="1464478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/>
          </p:nvPr>
        </p:nvSpPr>
        <p:spPr>
          <a:xfrm>
            <a:off x="838200" y="1829536"/>
            <a:ext cx="10515600" cy="5028040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正文级别 1</a:t>
            </a:r>
          </a:p>
          <a:p>
            <a:pPr lvl="1"/>
            <a:r>
              <a:rPr lang="zh-CN" altLang="zh-CN"/>
              <a:t>正文级别 2</a:t>
            </a:r>
          </a:p>
          <a:p>
            <a:pPr lvl="2"/>
            <a:r>
              <a:rPr lang="zh-CN" altLang="zh-CN"/>
              <a:t>正文级别 3</a:t>
            </a:r>
          </a:p>
          <a:p>
            <a:pPr lvl="3"/>
            <a:r>
              <a:rPr lang="zh-CN" altLang="zh-CN"/>
              <a:t>正文级别 4</a:t>
            </a:r>
          </a:p>
          <a:p>
            <a:pPr lvl="4"/>
            <a:r>
              <a:rPr lang="zh-CN" altLang="zh-CN"/>
              <a:t>正文级别 5</a:t>
            </a:r>
          </a:p>
        </p:txBody>
      </p:sp>
      <p:grpSp>
        <p:nvGrpSpPr>
          <p:cNvPr id="1028" name="组合 3"/>
          <p:cNvGrpSpPr/>
          <p:nvPr/>
        </p:nvGrpSpPr>
        <p:grpSpPr>
          <a:xfrm>
            <a:off x="10172700" y="265305"/>
            <a:ext cx="1731433" cy="536974"/>
            <a:chOff x="468128" y="370735"/>
            <a:chExt cx="1135204" cy="341359"/>
          </a:xfrm>
        </p:grpSpPr>
        <p:pic>
          <p:nvPicPr>
            <p:cNvPr id="1029" name="图片 4"/>
            <p:cNvPicPr>
              <a:picLocks noChangeAspect="1"/>
            </p:cNvPicPr>
            <p:nvPr userDrawn="1"/>
          </p:nvPicPr>
          <p:blipFill>
            <a:blip r:embed="rId18"/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" name="图片 5"/>
            <p:cNvPicPr>
              <a:picLocks noChangeAspect="1"/>
            </p:cNvPicPr>
            <p:nvPr userDrawn="1"/>
          </p:nvPicPr>
          <p:blipFill>
            <a:blip r:embed="rId19"/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hf sldNum="0" hdr="0" ftr="0" dt="0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3925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17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89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1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33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53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25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1997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69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hape 40"/>
          <p:cNvSpPr/>
          <p:nvPr/>
        </p:nvSpPr>
        <p:spPr>
          <a:xfrm>
            <a:off x="3936859" y="2472267"/>
            <a:ext cx="5737719" cy="769441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66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charset="-122"/>
              </a:rPr>
              <a:t>第</a:t>
            </a:r>
            <a:r>
              <a:rPr lang="en-US" altLang="zh-CN" sz="66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charset="-122"/>
              </a:rPr>
              <a:t>16</a:t>
            </a:r>
            <a:r>
              <a:rPr lang="zh-CN" altLang="en-US" sz="66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charset="-122"/>
              </a:rPr>
              <a:t>章  第</a:t>
            </a:r>
            <a:r>
              <a:rPr lang="en-US" altLang="zh-CN" sz="66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charset="-122"/>
              </a:rPr>
              <a:t>3</a:t>
            </a:r>
            <a:r>
              <a:rPr lang="zh-CN" altLang="en-US" sz="66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charset="-122"/>
              </a:rPr>
              <a:t>节</a:t>
            </a:r>
            <a:endParaRPr lang="zh-CN" altLang="zh-CN" sz="6600" baseline="-25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sym typeface="微软雅黑" panose="020B0503020204020204" charset="-122"/>
            </a:endParaRPr>
          </a:p>
        </p:txBody>
      </p:sp>
      <p:sp>
        <p:nvSpPr>
          <p:cNvPr id="11267" name="Shape 40"/>
          <p:cNvSpPr/>
          <p:nvPr/>
        </p:nvSpPr>
        <p:spPr>
          <a:xfrm>
            <a:off x="2785390" y="3747911"/>
            <a:ext cx="5737719" cy="1077218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pPr algn="ctr"/>
            <a:r>
              <a:rPr lang="zh-CN" altLang="en-US" sz="96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测量电功率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67108" y="1285860"/>
            <a:ext cx="4581525" cy="92332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cap="none" spc="0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方正姚体" pitchFamily="2" charset="-122"/>
                <a:ea typeface="方正姚体" pitchFamily="2" charset="-122"/>
                <a:cs typeface="Arial" panose="020B0604020202020204"/>
                <a:sym typeface="Arial" panose="020B0604020202020204"/>
              </a:rPr>
              <a:t>沪科版 物理</a:t>
            </a:r>
            <a:endParaRPr kumimoji="0" lang="zh-CN" altLang="en-US" sz="5400" b="1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方正姚体" pitchFamily="2" charset="-122"/>
              <a:ea typeface="方正姚体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90123"/>
          <p:cNvSpPr/>
          <p:nvPr/>
        </p:nvSpPr>
        <p:spPr>
          <a:xfrm>
            <a:off x="1454150" y="1546860"/>
            <a:ext cx="9536430" cy="2491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600" i="0">
                <a:latin typeface="宋体" panose="02010600030101010101" pitchFamily="2" charset="-122"/>
                <a:ea typeface="微软雅黑" panose="020B0503020204020204" charset="-122"/>
              </a:rPr>
              <a:t>1.</a:t>
            </a:r>
            <a:r>
              <a:rPr lang="zh-CN" altLang="en-US" sz="2600" i="0" dirty="0">
                <a:latin typeface="宋体" panose="02010600030101010101" pitchFamily="2" charset="-122"/>
                <a:ea typeface="微软雅黑" panose="020B0503020204020204" charset="-122"/>
              </a:rPr>
              <a:t>滑动变阻器应如何连接？闭合开关前，滑片要放在什么位置？</a:t>
            </a:r>
          </a:p>
          <a:p>
            <a:pPr>
              <a:lnSpc>
                <a:spcPct val="200000"/>
              </a:lnSpc>
            </a:pPr>
            <a:r>
              <a:rPr lang="en-US" altLang="zh-CN" sz="2600" i="0">
                <a:latin typeface="宋体" panose="02010600030101010101" pitchFamily="2" charset="-122"/>
                <a:ea typeface="微软雅黑" panose="020B0503020204020204" charset="-122"/>
              </a:rPr>
              <a:t>2.</a:t>
            </a:r>
            <a:r>
              <a:rPr lang="zh-CN" altLang="en-US" sz="2600" i="0" dirty="0">
                <a:latin typeface="宋体" panose="02010600030101010101" pitchFamily="2" charset="-122"/>
                <a:ea typeface="微软雅黑" panose="020B0503020204020204" charset="-122"/>
              </a:rPr>
              <a:t>电流表和电压表在电路中如何连接？</a:t>
            </a:r>
            <a:r>
              <a:rPr lang="en-US" altLang="zh-CN" sz="2600" i="0">
                <a:latin typeface="宋体" panose="02010600030101010101" pitchFamily="2" charset="-122"/>
                <a:ea typeface="微软雅黑" panose="020B0503020204020204" charset="-122"/>
              </a:rPr>
              <a:t>+</a:t>
            </a:r>
            <a:r>
              <a:rPr lang="zh-CN" altLang="en-US" sz="2600" i="0" dirty="0">
                <a:latin typeface="宋体" panose="02010600030101010101" pitchFamily="2" charset="-122"/>
                <a:ea typeface="微软雅黑" panose="020B0503020204020204" charset="-122"/>
              </a:rPr>
              <a:t>、</a:t>
            </a:r>
            <a:r>
              <a:rPr lang="en-US" altLang="zh-CN" sz="2600" i="0">
                <a:latin typeface="宋体" panose="02010600030101010101" pitchFamily="2" charset="-122"/>
                <a:ea typeface="微软雅黑" panose="020B0503020204020204" charset="-122"/>
              </a:rPr>
              <a:t>-</a:t>
            </a:r>
            <a:r>
              <a:rPr lang="zh-CN" altLang="en-US" sz="2600" i="0" dirty="0">
                <a:latin typeface="宋体" panose="02010600030101010101" pitchFamily="2" charset="-122"/>
                <a:ea typeface="微软雅黑" panose="020B0503020204020204" charset="-122"/>
              </a:rPr>
              <a:t>接线柱连接是否正确？量程选择是否适当？</a:t>
            </a:r>
          </a:p>
        </p:txBody>
      </p:sp>
      <p:sp>
        <p:nvSpPr>
          <p:cNvPr id="14338" name="矩形 90124"/>
          <p:cNvSpPr/>
          <p:nvPr/>
        </p:nvSpPr>
        <p:spPr>
          <a:xfrm>
            <a:off x="1454150" y="3820795"/>
            <a:ext cx="9536430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600" i="0">
                <a:latin typeface="宋体" panose="02010600030101010101" pitchFamily="2" charset="-122"/>
                <a:ea typeface="微软雅黑" panose="020B0503020204020204" charset="-122"/>
              </a:rPr>
              <a:t>3.</a:t>
            </a:r>
            <a:r>
              <a:rPr lang="zh-CN" altLang="en-US" sz="2600" i="0" dirty="0">
                <a:latin typeface="宋体" panose="02010600030101010101" pitchFamily="2" charset="-122"/>
                <a:ea typeface="微软雅黑" panose="020B0503020204020204" charset="-122"/>
              </a:rPr>
              <a:t>注意观察小灯泡在什么情况下正常发光，在什么情况下小灯泡比正常情况更亮，什么情况下小灯泡比正常情况下暗。</a:t>
            </a:r>
            <a:endParaRPr lang="zh-CN" altLang="en-US" sz="2600" dirty="0"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643505" cy="408305"/>
          </a:xfrm>
        </p:spPr>
        <p:txBody>
          <a:bodyPr/>
          <a:lstStyle/>
          <a:p>
            <a:r>
              <a:rPr lang="zh-CN" altLang="en-US"/>
              <a:t>测量小灯泡的电功率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339" name="表格 96338"/>
          <p:cNvGraphicFramePr/>
          <p:nvPr/>
        </p:nvGraphicFramePr>
        <p:xfrm>
          <a:off x="2039620" y="2033270"/>
          <a:ext cx="8061325" cy="3656330"/>
        </p:xfrm>
        <a:graphic>
          <a:graphicData uri="http://schemas.openxmlformats.org/drawingml/2006/table">
            <a:tbl>
              <a:tblPr/>
              <a:tblGrid>
                <a:gridCol w="1485265"/>
                <a:gridCol w="1801495"/>
                <a:gridCol w="1607185"/>
                <a:gridCol w="1462405"/>
                <a:gridCol w="1704975"/>
              </a:tblGrid>
              <a:tr h="117983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dirty="0">
                          <a:latin typeface="微软雅黑" panose="020B0503020204020204" charset="-122"/>
                        </a:rPr>
                        <a:t>小灯泡两端的电压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dirty="0">
                          <a:latin typeface="微软雅黑" panose="020B0503020204020204" charset="-122"/>
                          <a:cs typeface="微软雅黑" panose="020B0503020204020204" charset="-122"/>
                        </a:rPr>
                        <a:t>电压</a:t>
                      </a:r>
                      <a:r>
                        <a:rPr lang="en-US" altLang="zh-CN" sz="2400" i="1">
                          <a:latin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altLang="zh-CN" sz="2400">
                          <a:latin typeface="微软雅黑" panose="020B0503020204020204" charset="-122"/>
                          <a:cs typeface="微软雅黑" panose="020B0503020204020204" charset="-122"/>
                        </a:rPr>
                        <a:t>/V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dirty="0">
                          <a:latin typeface="微软雅黑" panose="020B0503020204020204" charset="-122"/>
                          <a:cs typeface="微软雅黑" panose="020B0503020204020204" charset="-122"/>
                        </a:rPr>
                        <a:t>电流</a:t>
                      </a:r>
                      <a:r>
                        <a:rPr lang="en-US" altLang="zh-CN" sz="2400" i="1">
                          <a:latin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en-US" altLang="zh-CN" sz="2400">
                          <a:latin typeface="微软雅黑" panose="020B0503020204020204" charset="-122"/>
                          <a:cs typeface="微软雅黑" panose="020B0503020204020204" charset="-122"/>
                        </a:rPr>
                        <a:t>/A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dirty="0">
                          <a:latin typeface="微软雅黑" panose="020B0503020204020204" charset="-122"/>
                          <a:cs typeface="微软雅黑" panose="020B0503020204020204" charset="-122"/>
                        </a:rPr>
                        <a:t>电功率               </a:t>
                      </a:r>
                      <a:r>
                        <a:rPr lang="en-US" altLang="zh-CN" sz="2400" i="1">
                          <a:latin typeface="微软雅黑" panose="020B0503020204020204" charset="-122"/>
                          <a:cs typeface="微软雅黑" panose="020B0503020204020204" charset="-122"/>
                        </a:rPr>
                        <a:t>P</a:t>
                      </a:r>
                      <a:r>
                        <a:rPr lang="en-US" altLang="zh-CN" sz="2400">
                          <a:latin typeface="微软雅黑" panose="020B0503020204020204" charset="-122"/>
                          <a:cs typeface="微软雅黑" panose="020B0503020204020204" charset="-122"/>
                        </a:rPr>
                        <a:t>/W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dirty="0">
                          <a:latin typeface="微软雅黑" panose="020B0503020204020204" charset="-122"/>
                        </a:rPr>
                        <a:t>小灯泡明亮程度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dirty="0">
                          <a:latin typeface="微软雅黑" panose="020B0503020204020204" charset="-122"/>
                        </a:rPr>
                        <a:t>等于额定电压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400">
                          <a:latin typeface="微软雅黑" panose="020B0503020204020204" charset="-122"/>
                        </a:rPr>
                        <a:t>2.5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dirty="0">
                          <a:latin typeface="微软雅黑" panose="020B0503020204020204" charset="-122"/>
                        </a:rPr>
                        <a:t>高于额定电压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dirty="0">
                          <a:latin typeface="微软雅黑" panose="020B0503020204020204" charset="-122"/>
                        </a:rPr>
                        <a:t>低于额定电压</a:t>
                      </a: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0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7" name="Rectangle 180"/>
          <p:cNvSpPr/>
          <p:nvPr/>
        </p:nvSpPr>
        <p:spPr>
          <a:xfrm>
            <a:off x="2039303" y="1222058"/>
            <a:ext cx="2203450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i="0" dirty="0">
                <a:latin typeface="微软雅黑" panose="020B0503020204020204" charset="-122"/>
                <a:ea typeface="微软雅黑" panose="020B0503020204020204" charset="-122"/>
              </a:rPr>
              <a:t>记录数据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159250" y="3240405"/>
            <a:ext cx="61036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zh-CN" sz="24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0.4</a:t>
            </a:r>
          </a:p>
          <a:p>
            <a:pPr algn="l">
              <a:lnSpc>
                <a:spcPct val="200000"/>
              </a:lnSpc>
            </a:pPr>
            <a:r>
              <a:rPr lang="en-US" altLang="zh-CN" sz="24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3               0.46</a:t>
            </a:r>
          </a:p>
          <a:p>
            <a:pPr algn="l">
              <a:lnSpc>
                <a:spcPct val="200000"/>
              </a:lnSpc>
            </a:pPr>
            <a:r>
              <a:rPr lang="en-US" altLang="zh-CN" sz="24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2               0.3</a:t>
            </a:r>
            <a:endParaRPr lang="zh-CN" altLang="en-US" sz="2400" b="1" i="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419" name="TextBox 36"/>
          <p:cNvSpPr txBox="1"/>
          <p:nvPr/>
        </p:nvSpPr>
        <p:spPr>
          <a:xfrm>
            <a:off x="8875078" y="3197543"/>
            <a:ext cx="843280" cy="249174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亮</a:t>
            </a:r>
            <a:endParaRPr lang="en-US" altLang="zh-CN" sz="2600" i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较亮</a:t>
            </a:r>
            <a:endParaRPr lang="en-US" altLang="zh-CN" sz="2600" i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暗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643505" cy="408305"/>
          </a:xfrm>
        </p:spPr>
        <p:txBody>
          <a:bodyPr/>
          <a:lstStyle/>
          <a:p>
            <a:r>
              <a:rPr lang="zh-CN" altLang="en-US"/>
              <a:t>测量小灯泡的电功率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3"/>
          <p:cNvSpPr txBox="1"/>
          <p:nvPr/>
        </p:nvSpPr>
        <p:spPr>
          <a:xfrm>
            <a:off x="2566988" y="1916113"/>
            <a:ext cx="6818312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i="0" dirty="0">
                <a:latin typeface="宋体" panose="02010600030101010101" pitchFamily="2" charset="-122"/>
                <a:ea typeface="微软雅黑" panose="020B0503020204020204" charset="-122"/>
              </a:rPr>
              <a:t>小灯泡实际消耗的电功率</a:t>
            </a:r>
            <a:r>
              <a:rPr lang="zh-CN" altLang="en-US" sz="2600" i="0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不一定等于</a:t>
            </a:r>
            <a:r>
              <a:rPr lang="zh-CN" altLang="en-US" sz="2600" i="0" dirty="0">
                <a:latin typeface="宋体" panose="02010600030101010101" pitchFamily="2" charset="-122"/>
                <a:ea typeface="微软雅黑" panose="020B0503020204020204" charset="-122"/>
              </a:rPr>
              <a:t>额定功率。</a:t>
            </a:r>
          </a:p>
        </p:txBody>
      </p:sp>
      <p:sp>
        <p:nvSpPr>
          <p:cNvPr id="20487" name="Text Box 7"/>
          <p:cNvSpPr txBox="1"/>
          <p:nvPr/>
        </p:nvSpPr>
        <p:spPr>
          <a:xfrm>
            <a:off x="3000375" y="2852738"/>
            <a:ext cx="5100638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当小灯泡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时，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</a:p>
        </p:txBody>
      </p:sp>
      <p:sp>
        <p:nvSpPr>
          <p:cNvPr id="20488" name="Text Box 8"/>
          <p:cNvSpPr txBox="1"/>
          <p:nvPr/>
        </p:nvSpPr>
        <p:spPr>
          <a:xfrm>
            <a:off x="3000375" y="3573463"/>
            <a:ext cx="4954588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当小灯泡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&gt;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时，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&gt;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</a:p>
        </p:txBody>
      </p:sp>
      <p:sp>
        <p:nvSpPr>
          <p:cNvPr id="20489" name="Text Box 9"/>
          <p:cNvSpPr txBox="1"/>
          <p:nvPr/>
        </p:nvSpPr>
        <p:spPr>
          <a:xfrm>
            <a:off x="3000375" y="4267200"/>
            <a:ext cx="4525963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当小灯泡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&lt;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时，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&lt;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</a:p>
        </p:txBody>
      </p:sp>
      <p:sp>
        <p:nvSpPr>
          <p:cNvPr id="12331" name="Rectangle 2"/>
          <p:cNvSpPr/>
          <p:nvPr/>
        </p:nvSpPr>
        <p:spPr>
          <a:xfrm>
            <a:off x="1419225" y="1361123"/>
            <a:ext cx="1581150" cy="69151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CC0000"/>
              </a:buClr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实验结论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643505" cy="408305"/>
          </a:xfrm>
        </p:spPr>
        <p:txBody>
          <a:bodyPr/>
          <a:lstStyle/>
          <a:p>
            <a:r>
              <a:rPr lang="zh-CN" altLang="en-US"/>
              <a:t>测量小灯泡的电功率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  <p:bldP spid="204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7" name="Text Box 23"/>
          <p:cNvSpPr txBox="1"/>
          <p:nvPr/>
        </p:nvSpPr>
        <p:spPr>
          <a:xfrm>
            <a:off x="2351088" y="2205038"/>
            <a:ext cx="67818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i="0">
                <a:latin typeface="宋体" panose="02010600030101010101" pitchFamily="2" charset="-122"/>
                <a:ea typeface="微软雅黑" panose="020B0503020204020204" charset="-122"/>
              </a:rPr>
              <a:t>1.</a:t>
            </a:r>
            <a:r>
              <a:rPr lang="zh-CN" altLang="en-US" sz="2800" i="0" dirty="0">
                <a:latin typeface="宋体" panose="02010600030101010101" pitchFamily="2" charset="-122"/>
                <a:ea typeface="微软雅黑" panose="020B0503020204020204" charset="-122"/>
              </a:rPr>
              <a:t>能否用多次测量取平均值的方法测功率</a:t>
            </a:r>
            <a:r>
              <a:rPr lang="en-US" altLang="zh-CN" sz="2800" i="0">
                <a:latin typeface="宋体" panose="02010600030101010101" pitchFamily="2" charset="-122"/>
                <a:ea typeface="微软雅黑" panose="020B0503020204020204" charset="-122"/>
              </a:rPr>
              <a:t>?</a:t>
            </a:r>
          </a:p>
        </p:txBody>
      </p:sp>
      <p:sp>
        <p:nvSpPr>
          <p:cNvPr id="21539" name="Rectangle 35"/>
          <p:cNvSpPr/>
          <p:nvPr/>
        </p:nvSpPr>
        <p:spPr>
          <a:xfrm>
            <a:off x="2351088" y="3076575"/>
            <a:ext cx="76327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i="0">
                <a:latin typeface="宋体" panose="02010600030101010101" pitchFamily="2" charset="-122"/>
                <a:ea typeface="微软雅黑" panose="020B0503020204020204" charset="-122"/>
              </a:rPr>
              <a:t>2.</a:t>
            </a:r>
            <a:r>
              <a:rPr lang="zh-CN" altLang="en-US" sz="2800" i="0" dirty="0">
                <a:latin typeface="宋体" panose="02010600030101010101" pitchFamily="2" charset="-122"/>
                <a:ea typeface="微软雅黑" panose="020B0503020204020204" charset="-122"/>
              </a:rPr>
              <a:t>如何测算家庭电路中电灯的功率</a:t>
            </a:r>
            <a:r>
              <a:rPr lang="en-US" altLang="zh-CN" sz="2800" i="0">
                <a:latin typeface="宋体" panose="02010600030101010101" pitchFamily="2" charset="-122"/>
                <a:ea typeface="微软雅黑" panose="020B0503020204020204" charset="-122"/>
              </a:rPr>
              <a:t>?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643505" cy="408305"/>
          </a:xfrm>
        </p:spPr>
        <p:txBody>
          <a:bodyPr/>
          <a:lstStyle/>
          <a:p>
            <a:r>
              <a:rPr lang="zh-CN" altLang="en-US"/>
              <a:t>测量小灯泡的电功率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7" grpId="0"/>
      <p:bldP spid="215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560955" cy="408305"/>
          </a:xfrm>
        </p:spPr>
        <p:txBody>
          <a:bodyPr/>
          <a:lstStyle/>
          <a:p>
            <a:pPr algn="l"/>
            <a:r>
              <a:rPr lang="zh-CN" altLang="en-US"/>
              <a:t>电功率的计算</a:t>
            </a:r>
          </a:p>
        </p:txBody>
      </p:sp>
      <p:sp>
        <p:nvSpPr>
          <p:cNvPr id="2057" name="AutoShape 2"/>
          <p:cNvSpPr/>
          <p:nvPr/>
        </p:nvSpPr>
        <p:spPr>
          <a:xfrm flipH="1">
            <a:off x="1254125" y="1307465"/>
            <a:ext cx="2491740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AutoShape 11"/>
          <p:cNvSpPr>
            <a:spLocks noChangeArrowheads="1"/>
          </p:cNvSpPr>
          <p:nvPr/>
        </p:nvSpPr>
        <p:spPr bwMode="gray">
          <a:xfrm>
            <a:off x="1098868" y="113887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150000"/>
              </a:lnSpc>
              <a:buNone/>
            </a:pPr>
            <a:r>
              <a:rPr lang="en-US" altLang="ko-KR" sz="2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</a:p>
        </p:txBody>
      </p:sp>
      <p:sp>
        <p:nvSpPr>
          <p:cNvPr id="2061" name="文本框 28"/>
          <p:cNvSpPr txBox="1"/>
          <p:nvPr/>
        </p:nvSpPr>
        <p:spPr>
          <a:xfrm>
            <a:off x="1949768" y="1197928"/>
            <a:ext cx="1706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  <a:latin typeface="Adobe 黑体 Std R" pitchFamily="34" charset="-122"/>
                <a:ea typeface="微软雅黑" panose="020B0503020204020204" charset="-122"/>
              </a:rPr>
              <a:t>电功率的计算</a:t>
            </a:r>
          </a:p>
        </p:txBody>
      </p:sp>
      <p:sp>
        <p:nvSpPr>
          <p:cNvPr id="4102" name="Text Box 6"/>
          <p:cNvSpPr txBox="1"/>
          <p:nvPr/>
        </p:nvSpPr>
        <p:spPr>
          <a:xfrm>
            <a:off x="1605915" y="2419985"/>
            <a:ext cx="3443288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i="0" dirty="0">
                <a:latin typeface="Times New Roman" panose="02020603050405020304" pitchFamily="18" charset="0"/>
                <a:ea typeface="微软雅黑" panose="020B0503020204020204" charset="-122"/>
              </a:rPr>
              <a:t>电功率的计算公式</a:t>
            </a:r>
          </a:p>
        </p:txBody>
      </p:sp>
      <p:sp>
        <p:nvSpPr>
          <p:cNvPr id="4111" name="Text Box 15"/>
          <p:cNvSpPr txBox="1"/>
          <p:nvPr/>
        </p:nvSpPr>
        <p:spPr>
          <a:xfrm>
            <a:off x="4823778" y="1916748"/>
            <a:ext cx="1570037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P=W/t</a:t>
            </a:r>
          </a:p>
        </p:txBody>
      </p:sp>
      <p:sp>
        <p:nvSpPr>
          <p:cNvPr id="4112" name="Text Box 16"/>
          <p:cNvSpPr txBox="1"/>
          <p:nvPr/>
        </p:nvSpPr>
        <p:spPr>
          <a:xfrm>
            <a:off x="4857115" y="2997835"/>
            <a:ext cx="1752600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P=UI</a:t>
            </a:r>
          </a:p>
        </p:txBody>
      </p:sp>
      <p:sp>
        <p:nvSpPr>
          <p:cNvPr id="82951" name="AutoShape 21"/>
          <p:cNvSpPr/>
          <p:nvPr/>
        </p:nvSpPr>
        <p:spPr>
          <a:xfrm>
            <a:off x="4665028" y="1942148"/>
            <a:ext cx="71437" cy="1465262"/>
          </a:xfrm>
          <a:prstGeom prst="leftBrace">
            <a:avLst>
              <a:gd name="adj1" fmla="val 417631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sz="2400" i="0" dirty="0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129" name="文本框 99"/>
          <p:cNvSpPr txBox="1"/>
          <p:nvPr/>
        </p:nvSpPr>
        <p:spPr>
          <a:xfrm>
            <a:off x="1950085" y="3952240"/>
            <a:ext cx="817499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600" b="1" i="0">
                <a:latin typeface="Times New Roman" panose="02020603050405020304" pitchFamily="18" charset="0"/>
                <a:ea typeface="微软雅黑" panose="020B0503020204020204" charset="-122"/>
              </a:rPr>
              <a:t>在串联和并联电路中，各用电器的电功率的计算及比较方法是什么？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955" y="1546860"/>
            <a:ext cx="1598930" cy="24053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11" grpId="0"/>
      <p:bldP spid="4112" grpId="0"/>
      <p:bldP spid="8295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文本框 99"/>
          <p:cNvSpPr txBox="1"/>
          <p:nvPr/>
        </p:nvSpPr>
        <p:spPr>
          <a:xfrm>
            <a:off x="1763713" y="2118043"/>
            <a:ext cx="8140700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600" b="1" i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串联电路中，电流处处相等。</a:t>
            </a:r>
          </a:p>
        </p:txBody>
      </p:sp>
      <p:sp>
        <p:nvSpPr>
          <p:cNvPr id="8205" name="文本框 2"/>
          <p:cNvSpPr txBox="1"/>
          <p:nvPr/>
        </p:nvSpPr>
        <p:spPr>
          <a:xfrm>
            <a:off x="2005965" y="2880995"/>
            <a:ext cx="519049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W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W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r>
              <a:rPr lang="en-US" altLang="zh-CN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=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R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R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=U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U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2 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P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P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=R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R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=U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U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r>
              <a:rPr lang="zh-CN" altLang="en-US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</a:p>
        </p:txBody>
      </p:sp>
      <p:sp>
        <p:nvSpPr>
          <p:cNvPr id="8206" name="文本框 3"/>
          <p:cNvSpPr txBox="1"/>
          <p:nvPr/>
        </p:nvSpPr>
        <p:spPr>
          <a:xfrm>
            <a:off x="2005648" y="1426845"/>
            <a:ext cx="7983537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i="0">
                <a:latin typeface="Arial" panose="020B0604020202020204" pitchFamily="34" charset="0"/>
                <a:ea typeface="微软雅黑" panose="020B0503020204020204" charset="-122"/>
              </a:rPr>
              <a:t>串联电路中，两用电器的电功及电功率之比是多少？</a:t>
            </a:r>
          </a:p>
        </p:txBody>
      </p:sp>
      <p:pic>
        <p:nvPicPr>
          <p:cNvPr id="8207" name="图片 -21474826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690" y="4523105"/>
            <a:ext cx="7652385" cy="1390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560955" cy="408305"/>
          </a:xfrm>
        </p:spPr>
        <p:txBody>
          <a:bodyPr/>
          <a:lstStyle/>
          <a:p>
            <a:pPr algn="l"/>
            <a:r>
              <a:rPr lang="zh-CN" altLang="en-US"/>
              <a:t>电功率的计算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4075" y="1941830"/>
            <a:ext cx="1716405" cy="25812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文本框 3"/>
          <p:cNvSpPr txBox="1"/>
          <p:nvPr/>
        </p:nvSpPr>
        <p:spPr>
          <a:xfrm>
            <a:off x="1888173" y="2254568"/>
            <a:ext cx="8140700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600" b="1" i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并联电路中，各处电压相等。</a:t>
            </a:r>
          </a:p>
        </p:txBody>
      </p:sp>
      <p:sp>
        <p:nvSpPr>
          <p:cNvPr id="10247" name="文本框 6"/>
          <p:cNvSpPr txBox="1"/>
          <p:nvPr/>
        </p:nvSpPr>
        <p:spPr>
          <a:xfrm>
            <a:off x="2226945" y="2946400"/>
            <a:ext cx="490220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W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W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r>
              <a:rPr lang="en-US" altLang="zh-CN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=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I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I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=R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R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1 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P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P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=I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1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I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2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=R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r>
              <a:rPr lang="zh-CN" altLang="en-US" sz="2600" b="1" i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en-US" altLang="zh-CN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R</a:t>
            </a:r>
            <a:r>
              <a:rPr lang="en-US" altLang="zh-CN" sz="2600" b="1" i="0" baseline="-2500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zh-CN" altLang="en-US" sz="2600" b="1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</a:p>
        </p:txBody>
      </p:sp>
      <p:sp>
        <p:nvSpPr>
          <p:cNvPr id="10248" name="文本框 7"/>
          <p:cNvSpPr txBox="1"/>
          <p:nvPr/>
        </p:nvSpPr>
        <p:spPr>
          <a:xfrm>
            <a:off x="2104073" y="1462405"/>
            <a:ext cx="7983537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i="0">
                <a:latin typeface="Arial" panose="020B0604020202020204" pitchFamily="34" charset="0"/>
                <a:ea typeface="微软雅黑" panose="020B0503020204020204" charset="-122"/>
              </a:rPr>
              <a:t>并联电路中，两用电器的电功及电功率之比是多少？</a:t>
            </a:r>
          </a:p>
        </p:txBody>
      </p:sp>
      <p:pic>
        <p:nvPicPr>
          <p:cNvPr id="10249" name="图片 -21474826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89250" y="4331335"/>
            <a:ext cx="5839460" cy="174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560955" cy="408305"/>
          </a:xfrm>
        </p:spPr>
        <p:txBody>
          <a:bodyPr/>
          <a:lstStyle/>
          <a:p>
            <a:pPr algn="l"/>
            <a:r>
              <a:rPr lang="zh-CN" altLang="en-US"/>
              <a:t>电功率的计算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5245" y="2212340"/>
            <a:ext cx="1835150" cy="27597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99"/>
          <p:cNvSpPr txBox="1"/>
          <p:nvPr/>
        </p:nvSpPr>
        <p:spPr>
          <a:xfrm>
            <a:off x="2183448" y="3343275"/>
            <a:ext cx="3748087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8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800" b="1" i="0" baseline="30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</a:p>
        </p:txBody>
      </p:sp>
      <p:sp>
        <p:nvSpPr>
          <p:cNvPr id="12295" name="文本框 3"/>
          <p:cNvSpPr txBox="1"/>
          <p:nvPr/>
        </p:nvSpPr>
        <p:spPr>
          <a:xfrm>
            <a:off x="2400935" y="2625725"/>
            <a:ext cx="798353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i="0">
                <a:latin typeface="微软雅黑" panose="020B0503020204020204" charset="-122"/>
                <a:ea typeface="微软雅黑" panose="020B0503020204020204" charset="-122"/>
              </a:rPr>
              <a:t>纯电阻电路中，用电器电功率的计算。</a:t>
            </a:r>
          </a:p>
        </p:txBody>
      </p:sp>
      <p:sp>
        <p:nvSpPr>
          <p:cNvPr id="12296" name="文本框 6"/>
          <p:cNvSpPr txBox="1"/>
          <p:nvPr/>
        </p:nvSpPr>
        <p:spPr>
          <a:xfrm>
            <a:off x="2472373" y="4495800"/>
            <a:ext cx="50800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800" b="1" i="0" baseline="30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</a:p>
        </p:txBody>
      </p:sp>
      <p:sp>
        <p:nvSpPr>
          <p:cNvPr id="12297" name="文本框 7"/>
          <p:cNvSpPr txBox="1"/>
          <p:nvPr/>
        </p:nvSpPr>
        <p:spPr>
          <a:xfrm>
            <a:off x="2472373" y="1619250"/>
            <a:ext cx="50800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UI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P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W</a:t>
            </a:r>
            <a:r>
              <a:rPr lang="en-US" altLang="zh-CN" sz="28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/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t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560955" cy="408305"/>
          </a:xfrm>
        </p:spPr>
        <p:txBody>
          <a:bodyPr/>
          <a:lstStyle/>
          <a:p>
            <a:pPr algn="l"/>
            <a:r>
              <a:rPr lang="zh-CN" altLang="en-US"/>
              <a:t>电功率的计算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2045" y="2252980"/>
            <a:ext cx="1835785" cy="27609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/>
          <p:nvPr/>
        </p:nvSpPr>
        <p:spPr>
          <a:xfrm>
            <a:off x="2641600" y="1252220"/>
            <a:ext cx="7818438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P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P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=R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R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=U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U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lang="en-US" altLang="zh-CN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(</a:t>
            </a:r>
            <a:r>
              <a:rPr lang="zh-CN" altLang="en-US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串联电路中</a:t>
            </a:r>
            <a:r>
              <a:rPr lang="en-US" altLang="zh-CN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)</a:t>
            </a:r>
          </a:p>
        </p:txBody>
      </p:sp>
      <p:sp>
        <p:nvSpPr>
          <p:cNvPr id="13315" name="文本框 2"/>
          <p:cNvSpPr txBox="1"/>
          <p:nvPr/>
        </p:nvSpPr>
        <p:spPr>
          <a:xfrm>
            <a:off x="2736533" y="2144713"/>
            <a:ext cx="61595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P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P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=I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I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=R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：</a:t>
            </a:r>
            <a:r>
              <a:rPr lang="en-US" altLang="zh-CN"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R</a:t>
            </a:r>
            <a:r>
              <a:rPr lang="en-US" altLang="zh-CN" sz="2800" b="1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en-US" altLang="zh-CN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(</a:t>
            </a:r>
            <a:r>
              <a:rPr lang="zh-CN" altLang="en-US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并联电路中</a:t>
            </a:r>
            <a:r>
              <a:rPr lang="en-US" altLang="zh-CN" sz="2800" b="1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 )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6" name="文本框 99"/>
          <p:cNvSpPr txBox="1"/>
          <p:nvPr/>
        </p:nvSpPr>
        <p:spPr>
          <a:xfrm>
            <a:off x="2414270" y="3060065"/>
            <a:ext cx="544449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8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800" b="1" i="0" baseline="30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zh-CN" altLang="en-US" sz="28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（纯电阻电路）</a:t>
            </a:r>
          </a:p>
        </p:txBody>
      </p:sp>
      <p:sp>
        <p:nvSpPr>
          <p:cNvPr id="13317" name="文本框 6"/>
          <p:cNvSpPr txBox="1"/>
          <p:nvPr/>
        </p:nvSpPr>
        <p:spPr>
          <a:xfrm>
            <a:off x="2736533" y="3980498"/>
            <a:ext cx="50800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800" b="1" i="0" baseline="30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zh-CN" altLang="en-US" sz="28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（纯电阻电路）</a:t>
            </a:r>
            <a:endParaRPr lang="en-US"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560955" cy="408305"/>
          </a:xfrm>
        </p:spPr>
        <p:txBody>
          <a:bodyPr/>
          <a:lstStyle/>
          <a:p>
            <a:pPr algn="l"/>
            <a:r>
              <a:rPr lang="zh-CN" altLang="en-US"/>
              <a:t>电功率的计算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350" y="1875155"/>
            <a:ext cx="2066290" cy="310769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19468" name="矩形 5"/>
          <p:cNvSpPr/>
          <p:nvPr/>
        </p:nvSpPr>
        <p:spPr>
          <a:xfrm>
            <a:off x="1360805" y="1124268"/>
            <a:ext cx="15748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1】 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23" name="TextBox 1"/>
          <p:cNvSpPr txBox="1"/>
          <p:nvPr/>
        </p:nvSpPr>
        <p:spPr>
          <a:xfrm>
            <a:off x="1811655" y="2068195"/>
            <a:ext cx="94475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某灯泡上标着“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PZ220­40”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，若灯泡的电阻恒定不变，把它连接在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110 V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的电路中时，灯泡消耗的电功率是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__________W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67915" y="3361055"/>
            <a:ext cx="7594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4"/>
          <p:cNvSpPr>
            <a:spLocks noGrp="1"/>
          </p:cNvSpPr>
          <p:nvPr>
            <p:ph type="body" idx="4294967295"/>
          </p:nvPr>
        </p:nvSpPr>
        <p:spPr>
          <a:xfrm>
            <a:off x="1878330" y="1472565"/>
            <a:ext cx="88366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同学们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我们在前面学习了电功率的概念和它的计算方法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你能说出什么是电功率吗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电功率有哪些计算的方法呢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  <p:sp>
        <p:nvSpPr>
          <p:cNvPr id="4101" name="Text Box 5"/>
          <p:cNvSpPr txBox="1"/>
          <p:nvPr/>
        </p:nvSpPr>
        <p:spPr>
          <a:xfrm>
            <a:off x="3093720" y="3060065"/>
            <a:ext cx="64052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i="0" dirty="0">
                <a:latin typeface="宋体" panose="02010600030101010101" pitchFamily="2" charset="-122"/>
                <a:ea typeface="微软雅黑" panose="020B0503020204020204" charset="-122"/>
              </a:rPr>
              <a:t>电功率</a:t>
            </a:r>
            <a:r>
              <a:rPr lang="zh-CN" altLang="en-US" sz="2800" b="1" i="0" dirty="0">
                <a:latin typeface="楷体_GB2312" pitchFamily="49" charset="-122"/>
                <a:ea typeface="微软雅黑" panose="020B0503020204020204" charset="-122"/>
              </a:rPr>
              <a:t>是表示</a:t>
            </a:r>
            <a:r>
              <a:rPr lang="zh-CN" altLang="en-US" sz="2800" b="1" i="0" dirty="0">
                <a:solidFill>
                  <a:srgbClr val="0000FF"/>
                </a:solidFill>
                <a:latin typeface="楷体_GB2312" pitchFamily="49" charset="-122"/>
                <a:ea typeface="微软雅黑" panose="020B0503020204020204" charset="-122"/>
              </a:rPr>
              <a:t>电流做功快慢</a:t>
            </a:r>
            <a:r>
              <a:rPr lang="zh-CN" altLang="en-US" sz="2800" b="1" i="0" dirty="0">
                <a:latin typeface="楷体_GB2312" pitchFamily="49" charset="-122"/>
                <a:ea typeface="微软雅黑" panose="020B0503020204020204" charset="-122"/>
              </a:rPr>
              <a:t>的物理量。</a:t>
            </a:r>
          </a:p>
        </p:txBody>
      </p:sp>
      <p:sp>
        <p:nvSpPr>
          <p:cNvPr id="4102" name="Text Box 6"/>
          <p:cNvSpPr txBox="1"/>
          <p:nvPr/>
        </p:nvSpPr>
        <p:spPr>
          <a:xfrm>
            <a:off x="3663315" y="4515168"/>
            <a:ext cx="3443288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i="0" dirty="0">
                <a:latin typeface="Times New Roman" panose="02020603050405020304" pitchFamily="18" charset="0"/>
                <a:ea typeface="微软雅黑" panose="020B0503020204020204" charset="-122"/>
              </a:rPr>
              <a:t>电功率的计算公式</a:t>
            </a:r>
          </a:p>
        </p:txBody>
      </p:sp>
      <p:sp>
        <p:nvSpPr>
          <p:cNvPr id="4111" name="Text Box 15"/>
          <p:cNvSpPr txBox="1"/>
          <p:nvPr/>
        </p:nvSpPr>
        <p:spPr>
          <a:xfrm>
            <a:off x="7265353" y="4171315"/>
            <a:ext cx="1570037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P=W/t</a:t>
            </a:r>
          </a:p>
        </p:txBody>
      </p:sp>
      <p:sp>
        <p:nvSpPr>
          <p:cNvPr id="4112" name="Text Box 16"/>
          <p:cNvSpPr txBox="1"/>
          <p:nvPr/>
        </p:nvSpPr>
        <p:spPr>
          <a:xfrm>
            <a:off x="7298690" y="5252403"/>
            <a:ext cx="1752600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P=UI</a:t>
            </a:r>
          </a:p>
        </p:txBody>
      </p:sp>
      <p:sp>
        <p:nvSpPr>
          <p:cNvPr id="82951" name="AutoShape 21"/>
          <p:cNvSpPr/>
          <p:nvPr/>
        </p:nvSpPr>
        <p:spPr>
          <a:xfrm>
            <a:off x="7106603" y="4196715"/>
            <a:ext cx="71437" cy="1465263"/>
          </a:xfrm>
          <a:prstGeom prst="leftBrace">
            <a:avLst>
              <a:gd name="adj1" fmla="val 417727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sz="2400" i="0" dirty="0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  <p:bldP spid="4111" grpId="0"/>
      <p:bldP spid="4112" grpId="0"/>
      <p:bldP spid="8295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1" name="矩形 9"/>
          <p:cNvSpPr>
            <a:spLocks noChangeArrowheads="1"/>
          </p:cNvSpPr>
          <p:nvPr/>
        </p:nvSpPr>
        <p:spPr bwMode="auto">
          <a:xfrm>
            <a:off x="1223963" y="1234440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829560" y="1092200"/>
            <a:ext cx="7914005" cy="189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解法一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：公式法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思路一：因为灯泡的电阻不变，先求灯泡的电阻，再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求它的实际电流，最后求出它的实际功率。</a:t>
            </a:r>
          </a:p>
        </p:txBody>
      </p:sp>
      <p:graphicFrame>
        <p:nvGraphicFramePr>
          <p:cNvPr id="4" name="对象 1">
            <a:hlinkClick r:id="" action="ppaction://ole?verb=0"/>
          </p:cNvPr>
          <p:cNvGraphicFramePr>
            <a:graphicFrameLocks/>
          </p:cNvGraphicFramePr>
          <p:nvPr/>
        </p:nvGraphicFramePr>
        <p:xfrm>
          <a:off x="3025775" y="2983865"/>
          <a:ext cx="3760788" cy="941388"/>
        </p:xfrm>
        <a:graphic>
          <a:graphicData uri="http://schemas.openxmlformats.org/presentationml/2006/ole">
            <p:oleObj spid="_x0000_s3077" r:id="rId3" imgW="1929563" imgH="482391" progId="">
              <p:embed/>
            </p:oleObj>
          </a:graphicData>
        </a:graphic>
      </p:graphicFrame>
      <p:graphicFrame>
        <p:nvGraphicFramePr>
          <p:cNvPr id="7" name="Object 14">
            <a:hlinkClick r:id="" action="ppaction://ole?verb=0"/>
          </p:cNvPr>
          <p:cNvGraphicFramePr>
            <a:graphicFrameLocks/>
          </p:cNvGraphicFramePr>
          <p:nvPr/>
        </p:nvGraphicFramePr>
        <p:xfrm>
          <a:off x="3025775" y="3925253"/>
          <a:ext cx="3340100" cy="817562"/>
        </p:xfrm>
        <a:graphic>
          <a:graphicData uri="http://schemas.openxmlformats.org/presentationml/2006/ole">
            <p:oleObj spid="_x0000_s3076" r:id="rId4" imgW="1714500" imgH="419100" progId="">
              <p:embed/>
            </p:oleObj>
          </a:graphicData>
        </a:graphic>
      </p:graphicFrame>
      <p:graphicFrame>
        <p:nvGraphicFramePr>
          <p:cNvPr id="8" name="Object 15">
            <a:hlinkClick r:id="" action="ppaction://ole?verb=0"/>
          </p:cNvPr>
          <p:cNvGraphicFramePr>
            <a:graphicFrameLocks/>
          </p:cNvGraphicFramePr>
          <p:nvPr/>
        </p:nvGraphicFramePr>
        <p:xfrm>
          <a:off x="3025775" y="4886008"/>
          <a:ext cx="4032250" cy="793750"/>
        </p:xfrm>
        <a:graphic>
          <a:graphicData uri="http://schemas.openxmlformats.org/presentationml/2006/ole">
            <p:oleObj spid="_x0000_s3078" r:id="rId5" imgW="2068305" imgH="406048" progId="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1" name="矩形 9"/>
          <p:cNvSpPr>
            <a:spLocks noChangeArrowheads="1"/>
          </p:cNvSpPr>
          <p:nvPr/>
        </p:nvSpPr>
        <p:spPr bwMode="auto">
          <a:xfrm>
            <a:off x="1223963" y="1234440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2677160" y="1102360"/>
            <a:ext cx="7879080" cy="691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思路二：求出灯泡的电阻后，再用公式</a:t>
            </a:r>
            <a:r>
              <a:rPr kumimoji="0" lang="en-US" altLang="zh-CN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       </a:t>
            </a: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求解。</a:t>
            </a:r>
          </a:p>
        </p:txBody>
      </p:sp>
      <p:graphicFrame>
        <p:nvGraphicFramePr>
          <p:cNvPr id="6" name="对象 1">
            <a:hlinkClick r:id="" action="ppaction://ole?verb=0"/>
          </p:cNvPr>
          <p:cNvGraphicFramePr>
            <a:graphicFrameLocks/>
          </p:cNvGraphicFramePr>
          <p:nvPr/>
        </p:nvGraphicFramePr>
        <p:xfrm>
          <a:off x="2788603" y="1883093"/>
          <a:ext cx="3760787" cy="939800"/>
        </p:xfrm>
        <a:graphic>
          <a:graphicData uri="http://schemas.openxmlformats.org/presentationml/2006/ole">
            <p:oleObj spid="_x0000_s50181" r:id="rId3" imgW="1929563" imgH="482391" progId="">
              <p:embed/>
            </p:oleObj>
          </a:graphicData>
        </a:graphic>
      </p:graphicFrame>
      <p:graphicFrame>
        <p:nvGraphicFramePr>
          <p:cNvPr id="9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624003" y="1914843"/>
          <a:ext cx="3513137" cy="844550"/>
        </p:xfrm>
        <a:graphic>
          <a:graphicData uri="http://schemas.openxmlformats.org/presentationml/2006/ole">
            <p:oleObj spid="_x0000_s50180" r:id="rId4" imgW="1802618" imgH="431613" progId="">
              <p:embed/>
            </p:oleObj>
          </a:graphicData>
        </a:graphic>
      </p:graphicFrame>
      <p:graphicFrame>
        <p:nvGraphicFramePr>
          <p:cNvPr id="10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8420735" y="1102043"/>
          <a:ext cx="1014413" cy="817562"/>
        </p:xfrm>
        <a:graphic>
          <a:graphicData uri="http://schemas.openxmlformats.org/presentationml/2006/ole">
            <p:oleObj spid="_x0000_s50179" r:id="rId5" imgW="520474" imgH="418918" progId="">
              <p:embed/>
            </p:oleObj>
          </a:graphicData>
        </a:graphic>
      </p:graphicFrame>
      <p:sp>
        <p:nvSpPr>
          <p:cNvPr id="56326" name="Rectangle 6"/>
          <p:cNvSpPr/>
          <p:nvPr/>
        </p:nvSpPr>
        <p:spPr>
          <a:xfrm>
            <a:off x="2687003" y="2746216"/>
            <a:ext cx="2824480" cy="69151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解法二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：比例法。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aphicFrame>
        <p:nvGraphicFramePr>
          <p:cNvPr id="11" name="Object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2814003" y="3407093"/>
          <a:ext cx="2943225" cy="1609725"/>
        </p:xfrm>
        <a:graphic>
          <a:graphicData uri="http://schemas.openxmlformats.org/presentationml/2006/ole">
            <p:oleObj spid="_x0000_s50178" r:id="rId6" imgW="1511300" imgH="825500" progId="">
              <p:embed/>
            </p:oleObj>
          </a:graphicData>
        </a:graphic>
      </p:graphicFrame>
      <p:graphicFrame>
        <p:nvGraphicFramePr>
          <p:cNvPr id="12" name="Object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2687003" y="5019993"/>
          <a:ext cx="5465762" cy="941387"/>
        </p:xfrm>
        <a:graphic>
          <a:graphicData uri="http://schemas.openxmlformats.org/presentationml/2006/ole">
            <p:oleObj spid="_x0000_s50177" r:id="rId7" imgW="2805482" imgH="482391" progId="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典例分析</a:t>
            </a:r>
          </a:p>
        </p:txBody>
      </p:sp>
      <p:sp>
        <p:nvSpPr>
          <p:cNvPr id="27660" name="矩形 5"/>
          <p:cNvSpPr/>
          <p:nvPr/>
        </p:nvSpPr>
        <p:spPr>
          <a:xfrm>
            <a:off x="1015365" y="1322388"/>
            <a:ext cx="15748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2】 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649" name="Text Box 2"/>
          <p:cNvSpPr txBox="1"/>
          <p:nvPr/>
        </p:nvSpPr>
        <p:spPr>
          <a:xfrm>
            <a:off x="2342515" y="1143000"/>
            <a:ext cx="903668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i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在测定小灯泡电功率的实验中，我们要测定电压为</a:t>
            </a:r>
            <a:r>
              <a:rPr lang="en-US" altLang="zh-CN" sz="28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2.5</a:t>
            </a:r>
          </a:p>
          <a:p>
            <a:pPr>
              <a:lnSpc>
                <a:spcPct val="150000"/>
              </a:lnSpc>
            </a:pPr>
            <a:r>
              <a:rPr lang="zh-CN" altLang="en-US" sz="2800" i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伏的小灯泡的额定功率。实验操作过程中，手和眼的分工是（   ）     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28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altLang="en-US" sz="2800" i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手移动滑动变阻器的滑片，眼看电流表的指针</a:t>
            </a:r>
          </a:p>
          <a:p>
            <a:pPr>
              <a:lnSpc>
                <a:spcPct val="150000"/>
              </a:lnSpc>
            </a:pPr>
            <a:r>
              <a:rPr lang="en-US" altLang="zh-CN" sz="28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 sz="2800" i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手移动滑动变阻器的滑片，眼看电压表的指针</a:t>
            </a:r>
          </a:p>
          <a:p>
            <a:pPr>
              <a:lnSpc>
                <a:spcPct val="150000"/>
              </a:lnSpc>
            </a:pPr>
            <a:r>
              <a:rPr lang="en-US" altLang="zh-CN" sz="28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altLang="en-US" sz="2800" i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手移动滑动变阻器的滑片，眼看小灯泡是否正常发光                                                            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2800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 sz="2800" i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手按着开关，眼看电流表的指针</a:t>
            </a:r>
          </a:p>
        </p:txBody>
      </p:sp>
      <p:sp>
        <p:nvSpPr>
          <p:cNvPr id="71683" name="Text Box 3"/>
          <p:cNvSpPr txBox="1"/>
          <p:nvPr/>
        </p:nvSpPr>
        <p:spPr>
          <a:xfrm>
            <a:off x="3525203" y="2617153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7660" name="矩形 5"/>
          <p:cNvSpPr/>
          <p:nvPr/>
        </p:nvSpPr>
        <p:spPr>
          <a:xfrm>
            <a:off x="1015365" y="1554798"/>
            <a:ext cx="15748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3】 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361" name="Text Box 3"/>
          <p:cNvSpPr txBox="1"/>
          <p:nvPr/>
        </p:nvSpPr>
        <p:spPr>
          <a:xfrm>
            <a:off x="2318385" y="1412240"/>
            <a:ext cx="8729980" cy="2491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将灯</a:t>
            </a:r>
            <a:r>
              <a:rPr lang="en-US" altLang="zh-CN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600" b="1" i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600" b="1" i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按如图中甲、乙方式分别接在电压恒为</a:t>
            </a:r>
            <a:r>
              <a:rPr lang="en-US" altLang="zh-CN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的电路中，在甲、乙两电路中灯</a:t>
            </a:r>
            <a:r>
              <a:rPr lang="en-US" altLang="zh-CN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600" b="1" i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的功率分别为</a:t>
            </a:r>
            <a:r>
              <a:rPr lang="en-US" altLang="zh-CN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4W</a:t>
            </a: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9W</a:t>
            </a: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，设灯丝的阻值不变，则甲、乙两图中灯</a:t>
            </a:r>
            <a:r>
              <a:rPr lang="en-US" altLang="zh-CN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600" b="1" i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两端的电压之比是</a:t>
            </a:r>
            <a:r>
              <a:rPr lang="zh-CN" altLang="en-US" sz="2600" b="1" i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600" b="1" i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600" b="1" i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两灯电阻之比是</a:t>
            </a:r>
            <a:r>
              <a:rPr lang="zh-CN" altLang="en-US" sz="2600" b="1" i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600" b="1" i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15363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3085" y="4054158"/>
            <a:ext cx="5684838" cy="2436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844800" y="3106420"/>
            <a:ext cx="8636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2：3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81240" y="3106420"/>
            <a:ext cx="7962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i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2：1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3076" name="文本框 90119"/>
          <p:cNvSpPr txBox="1"/>
          <p:nvPr/>
        </p:nvSpPr>
        <p:spPr>
          <a:xfrm>
            <a:off x="1341120" y="3135630"/>
            <a:ext cx="924433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当灯泡接在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220V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电路中时，灯泡的实际功率就是它的额定功率即</a:t>
            </a:r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=60W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</a:p>
        </p:txBody>
      </p:sp>
      <p:sp>
        <p:nvSpPr>
          <p:cNvPr id="3077" name="文本框 90120"/>
          <p:cNvSpPr txBox="1"/>
          <p:nvPr/>
        </p:nvSpPr>
        <p:spPr>
          <a:xfrm>
            <a:off x="1526223" y="4427220"/>
            <a:ext cx="7127875" cy="69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当灯泡接在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200V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电路中时，灯泡的实际功率</a:t>
            </a:r>
          </a:p>
        </p:txBody>
      </p:sp>
      <p:sp>
        <p:nvSpPr>
          <p:cNvPr id="21" name="矩形 9"/>
          <p:cNvSpPr>
            <a:spLocks noChangeArrowheads="1"/>
          </p:cNvSpPr>
          <p:nvPr/>
        </p:nvSpPr>
        <p:spPr bwMode="auto">
          <a:xfrm>
            <a:off x="1031875" y="1254760"/>
            <a:ext cx="20231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605" y="1062355"/>
            <a:ext cx="5191125" cy="1914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105" y="5118735"/>
            <a:ext cx="3857625" cy="9048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580" y="1791970"/>
            <a:ext cx="5713095" cy="346519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444625" y="1299845"/>
            <a:ext cx="9935845" cy="5077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kumimoji="0" lang="zh-CN" altLang="en-US" sz="2400" kern="1200" cap="none" spc="0" normalizeH="0" baseline="0" noProof="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基本原理：</a:t>
            </a:r>
            <a:r>
              <a:rPr kumimoji="0" lang="zh-CN" altLang="en-US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用电压表测量小灯泡的电压，用电流表测量对应的电流，应用公式</a:t>
            </a:r>
            <a:r>
              <a:rPr kumimoji="0" lang="en-US" altLang="zh-CN" sz="2400" i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kumimoji="0" lang="zh-CN" altLang="en-US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kumimoji="0" lang="en-US" altLang="zh-CN" sz="2400" i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UI</a:t>
            </a:r>
            <a:r>
              <a:rPr kumimoji="0" lang="zh-CN" altLang="en-US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计算出灯泡的电功率。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kumimoji="0" lang="zh-CN" altLang="en-US" sz="2400" kern="1200" cap="none" spc="0" normalizeH="0" baseline="0" noProof="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常见问题的设置：</a:t>
            </a:r>
            <a:endParaRPr kumimoji="0" lang="en-US" altLang="zh-CN" sz="2400" kern="1200" cap="none" spc="0" normalizeH="0" baseline="0" noProof="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kumimoji="0" lang="zh-CN" altLang="en-US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将电路连接完整；</a:t>
            </a:r>
            <a:endParaRPr kumimoji="0" lang="en-US" altLang="zh-CN" sz="2400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kumimoji="0" lang="zh-CN" altLang="en-US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分析电压表、电流表量程的选择是否合理；</a:t>
            </a:r>
            <a:endParaRPr kumimoji="0" lang="en-US" altLang="zh-CN" sz="2400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</a:t>
            </a:r>
            <a:r>
              <a:rPr kumimoji="0" lang="zh-CN" altLang="en-US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读数，并分析处理数据；</a:t>
            </a:r>
            <a:endParaRPr kumimoji="0" lang="en-US" altLang="zh-CN" sz="2400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</a:t>
            </a:r>
            <a:r>
              <a:rPr kumimoji="0" lang="zh-CN" altLang="en-US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分析发生故障的原因，并能处理故障；</a:t>
            </a:r>
            <a:endParaRPr kumimoji="0" lang="en-US" altLang="zh-CN" sz="2400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</a:t>
            </a:r>
            <a:r>
              <a:rPr kumimoji="0" lang="zh-CN" altLang="en-US" sz="24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知道灯丝的电阻随温度而变化，能区别这里测量三次实验数据的目的与“伏安法”测定值电阻阻值不同。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5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charRg st="57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6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>
                                            <p:txEl>
                                              <p:charRg st="69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104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>
                                            <p:txEl>
                                              <p:charRg st="104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119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>
                                            <p:txEl>
                                              <p:charRg st="119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14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>
                                            <p:txEl>
                                              <p:charRg st="140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/>
          <p:nvPr/>
        </p:nvSpPr>
        <p:spPr>
          <a:xfrm>
            <a:off x="1679893" y="4372610"/>
            <a:ext cx="7818438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P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P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=R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R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=U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U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lang="en-US" altLang="zh-CN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(</a:t>
            </a:r>
            <a:r>
              <a:rPr lang="zh-CN" altLang="en-US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串联电路中</a:t>
            </a:r>
            <a:r>
              <a:rPr lang="en-US" altLang="zh-CN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)</a:t>
            </a:r>
          </a:p>
        </p:txBody>
      </p:sp>
      <p:sp>
        <p:nvSpPr>
          <p:cNvPr id="13315" name="文本框 2"/>
          <p:cNvSpPr txBox="1"/>
          <p:nvPr/>
        </p:nvSpPr>
        <p:spPr>
          <a:xfrm>
            <a:off x="1679893" y="5063808"/>
            <a:ext cx="6159500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P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P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=I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</a:t>
            </a:r>
            <a:r>
              <a:rPr lang="zh-CN" altLang="en-US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I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</a:t>
            </a: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=R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：</a:t>
            </a:r>
            <a:r>
              <a:rPr lang="en-US" altLang="zh-CN" sz="26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R</a:t>
            </a:r>
            <a:r>
              <a:rPr lang="en-US" altLang="zh-CN" sz="2600" i="0" baseline="-250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en-US" altLang="zh-CN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(</a:t>
            </a:r>
            <a:r>
              <a:rPr lang="zh-CN" altLang="en-US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并联电路中</a:t>
            </a:r>
            <a:r>
              <a:rPr lang="en-US" altLang="zh-CN" sz="2600" i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 )</a:t>
            </a:r>
            <a:endParaRPr lang="zh-CN" altLang="en-US" sz="2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481" name="Text Box 3"/>
          <p:cNvSpPr txBox="1"/>
          <p:nvPr/>
        </p:nvSpPr>
        <p:spPr>
          <a:xfrm>
            <a:off x="1680210" y="1330008"/>
            <a:ext cx="6818312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i="0" dirty="0">
                <a:latin typeface="宋体" panose="02010600030101010101" pitchFamily="2" charset="-122"/>
                <a:ea typeface="微软雅黑" panose="020B0503020204020204" charset="-122"/>
              </a:rPr>
              <a:t>小灯泡实际消耗的电功率</a:t>
            </a:r>
            <a:r>
              <a:rPr lang="zh-CN" altLang="en-US" sz="2600" i="0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不一定等于</a:t>
            </a:r>
            <a:r>
              <a:rPr lang="zh-CN" altLang="en-US" sz="2600" i="0" dirty="0">
                <a:latin typeface="宋体" panose="02010600030101010101" pitchFamily="2" charset="-122"/>
                <a:ea typeface="微软雅黑" panose="020B0503020204020204" charset="-122"/>
              </a:rPr>
              <a:t>额定功率。</a:t>
            </a:r>
          </a:p>
        </p:txBody>
      </p:sp>
      <p:sp>
        <p:nvSpPr>
          <p:cNvPr id="20487" name="Text Box 7"/>
          <p:cNvSpPr txBox="1"/>
          <p:nvPr/>
        </p:nvSpPr>
        <p:spPr>
          <a:xfrm>
            <a:off x="1680210" y="2266633"/>
            <a:ext cx="5100638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当小灯泡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时，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</a:p>
        </p:txBody>
      </p:sp>
      <p:sp>
        <p:nvSpPr>
          <p:cNvPr id="20488" name="Text Box 8"/>
          <p:cNvSpPr txBox="1"/>
          <p:nvPr/>
        </p:nvSpPr>
        <p:spPr>
          <a:xfrm>
            <a:off x="1680210" y="2987358"/>
            <a:ext cx="4954588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当小灯泡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&gt;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时，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&gt;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</a:p>
        </p:txBody>
      </p:sp>
      <p:sp>
        <p:nvSpPr>
          <p:cNvPr id="20489" name="Text Box 9"/>
          <p:cNvSpPr txBox="1"/>
          <p:nvPr/>
        </p:nvSpPr>
        <p:spPr>
          <a:xfrm>
            <a:off x="1680210" y="3681095"/>
            <a:ext cx="4525963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当小灯泡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&lt;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时，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实</a:t>
            </a:r>
            <a:r>
              <a:rPr lang="en-US" altLang="zh-CN" sz="2600" i="0">
                <a:latin typeface="Times New Roman" panose="02020603050405020304" pitchFamily="18" charset="0"/>
                <a:ea typeface="微软雅黑" panose="020B0503020204020204" charset="-122"/>
              </a:rPr>
              <a:t>&lt;</a:t>
            </a:r>
            <a:r>
              <a:rPr lang="en-US" altLang="zh-CN" sz="2600"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zh-CN" altLang="en-US" sz="2600" i="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额</a:t>
            </a:r>
            <a:r>
              <a:rPr lang="zh-CN" altLang="en-US" sz="2600" i="0" dirty="0"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  <p:bldP spid="204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/>
          </p:cNvSpPr>
          <p:nvPr>
            <p:ph type="title" idx="4294967295"/>
          </p:nvPr>
        </p:nvSpPr>
        <p:spPr>
          <a:xfrm>
            <a:off x="1436370" y="1413510"/>
            <a:ext cx="9319895" cy="1511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有一个小灯泡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但铭牌上只有额定电压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3V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，没有电功率，你们能测出小灯泡的电功率吗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怎样测量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  <p:sp>
        <p:nvSpPr>
          <p:cNvPr id="5124" name="Text Box 4"/>
          <p:cNvSpPr txBox="1"/>
          <p:nvPr/>
        </p:nvSpPr>
        <p:spPr>
          <a:xfrm>
            <a:off x="1673860" y="3141980"/>
            <a:ext cx="38163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i="0" dirty="0">
                <a:latin typeface="Times New Roman" panose="02020603050405020304" pitchFamily="18" charset="0"/>
                <a:ea typeface="微软雅黑" panose="020B0503020204020204" charset="-122"/>
              </a:rPr>
              <a:t>根据公式：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P=UI</a:t>
            </a:r>
          </a:p>
        </p:txBody>
      </p:sp>
      <p:sp>
        <p:nvSpPr>
          <p:cNvPr id="85014" name="圆角矩形标注 85013"/>
          <p:cNvSpPr/>
          <p:nvPr/>
        </p:nvSpPr>
        <p:spPr>
          <a:xfrm>
            <a:off x="1543685" y="4365625"/>
            <a:ext cx="1617980" cy="1329690"/>
          </a:xfrm>
          <a:prstGeom prst="wedgeRoundRectCallout">
            <a:avLst>
              <a:gd name="adj1" fmla="val 115816"/>
              <a:gd name="adj2" fmla="val -8701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lnSpc>
                <a:spcPct val="150000"/>
              </a:lnSpc>
            </a:pPr>
            <a:r>
              <a:rPr lang="zh-CN" altLang="en-US" sz="2400" i="0" dirty="0">
                <a:latin typeface="Arial" panose="020B0604020202020204" pitchFamily="34" charset="0"/>
                <a:ea typeface="微软雅黑" panose="020B0503020204020204" charset="-122"/>
              </a:rPr>
              <a:t>小灯泡两端的电压</a:t>
            </a:r>
          </a:p>
        </p:txBody>
      </p:sp>
      <p:sp>
        <p:nvSpPr>
          <p:cNvPr id="85015" name="圆角矩形标注 85014"/>
          <p:cNvSpPr/>
          <p:nvPr/>
        </p:nvSpPr>
        <p:spPr>
          <a:xfrm>
            <a:off x="4780915" y="4485005"/>
            <a:ext cx="1587500" cy="1210310"/>
          </a:xfrm>
          <a:prstGeom prst="wedgeRoundRectCallout">
            <a:avLst>
              <a:gd name="adj1" fmla="val -51600"/>
              <a:gd name="adj2" fmla="val -10325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lnSpc>
                <a:spcPct val="150000"/>
              </a:lnSpc>
            </a:pPr>
            <a:r>
              <a:rPr lang="zh-CN" altLang="en-US" sz="2400" i="0" dirty="0">
                <a:latin typeface="Arial" panose="020B0604020202020204" pitchFamily="34" charset="0"/>
                <a:ea typeface="微软雅黑" panose="020B0503020204020204" charset="-122"/>
              </a:rPr>
              <a:t>流过小灯泡的电流</a:t>
            </a:r>
          </a:p>
        </p:txBody>
      </p:sp>
      <p:pic>
        <p:nvPicPr>
          <p:cNvPr id="6155" name="Picture 18" descr="20096231659528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7870" y="3306445"/>
            <a:ext cx="3727450" cy="238887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3000" dir="5400000" sy="-100000" algn="bl" rotWithShape="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5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5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85014" grpId="0" bldLvl="0" animBg="1"/>
      <p:bldP spid="850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3"/>
          <p:cNvSpPr txBox="1"/>
          <p:nvPr/>
        </p:nvSpPr>
        <p:spPr>
          <a:xfrm>
            <a:off x="4945063" y="1608138"/>
            <a:ext cx="16052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i="0" dirty="0">
                <a:latin typeface="黑体" panose="02010609060101010101" pitchFamily="49" charset="-122"/>
                <a:ea typeface="微软雅黑" panose="020B0503020204020204" charset="-122"/>
              </a:rPr>
              <a:t>学习目标</a:t>
            </a:r>
          </a:p>
        </p:txBody>
      </p:sp>
      <p:sp>
        <p:nvSpPr>
          <p:cNvPr id="7170" name="文本框 99"/>
          <p:cNvSpPr txBox="1"/>
          <p:nvPr/>
        </p:nvSpPr>
        <p:spPr>
          <a:xfrm>
            <a:off x="2246630" y="2551113"/>
            <a:ext cx="7847013" cy="3322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i="0">
                <a:latin typeface="宋体" panose="02010600030101010101" pitchFamily="2" charset="-122"/>
                <a:ea typeface="微软雅黑" panose="020B0503020204020204" charset="-122"/>
              </a:rPr>
              <a:t>1.</a:t>
            </a:r>
            <a:r>
              <a:rPr lang="zh-CN" altLang="en-US" sz="2800" i="0" dirty="0">
                <a:latin typeface="宋体" panose="02010600030101010101" pitchFamily="2" charset="-122"/>
                <a:ea typeface="微软雅黑" panose="020B0503020204020204" charset="-122"/>
              </a:rPr>
              <a:t>学会测小灯泡的额定功率和实际功率。</a:t>
            </a:r>
          </a:p>
          <a:p>
            <a:pPr>
              <a:lnSpc>
                <a:spcPct val="150000"/>
              </a:lnSpc>
            </a:pPr>
            <a:r>
              <a:rPr lang="en-US" altLang="zh-CN" sz="2800" i="0">
                <a:latin typeface="宋体" panose="02010600030101010101" pitchFamily="2" charset="-122"/>
                <a:ea typeface="微软雅黑" panose="020B0503020204020204" charset="-122"/>
              </a:rPr>
              <a:t>2.</a:t>
            </a:r>
            <a:r>
              <a:rPr lang="zh-CN" altLang="en-US" sz="2800" i="0" dirty="0">
                <a:latin typeface="宋体" panose="02010600030101010101" pitchFamily="2" charset="-122"/>
                <a:ea typeface="微软雅黑" panose="020B0503020204020204" charset="-122"/>
              </a:rPr>
              <a:t>加深对电功率的理解。</a:t>
            </a:r>
          </a:p>
          <a:p>
            <a:pPr>
              <a:lnSpc>
                <a:spcPct val="150000"/>
              </a:lnSpc>
            </a:pPr>
            <a:r>
              <a:rPr lang="en-US" altLang="zh-CN" sz="2800" i="0">
                <a:latin typeface="宋体" panose="02010600030101010101" pitchFamily="2" charset="-122"/>
                <a:ea typeface="微软雅黑" panose="020B0503020204020204" charset="-122"/>
              </a:rPr>
              <a:t>3.</a:t>
            </a:r>
            <a:r>
              <a:rPr lang="zh-CN" altLang="en-US" sz="2800" i="0" dirty="0">
                <a:latin typeface="宋体" panose="02010600030101010101" pitchFamily="2" charset="-122"/>
                <a:ea typeface="微软雅黑" panose="020B0503020204020204" charset="-122"/>
              </a:rPr>
              <a:t>巩固电流表、电压表、滑动变阻器的使用操作技能。</a:t>
            </a:r>
          </a:p>
          <a:p>
            <a:pPr>
              <a:lnSpc>
                <a:spcPct val="150000"/>
              </a:lnSpc>
            </a:pPr>
            <a:r>
              <a:rPr lang="en-US" altLang="zh-CN" sz="2800" i="0" dirty="0">
                <a:latin typeface="宋体" panose="02010600030101010101" pitchFamily="2" charset="-122"/>
                <a:ea typeface="微软雅黑" panose="020B0503020204020204" charset="-122"/>
              </a:rPr>
              <a:t>4</a:t>
            </a:r>
            <a:r>
              <a:rPr lang="zh-CN" altLang="en-US" sz="2800" i="0" dirty="0">
                <a:latin typeface="宋体" panose="02010600030101010101" pitchFamily="2" charset="-122"/>
                <a:ea typeface="微软雅黑" panose="020B0503020204020204" charset="-122"/>
              </a:rPr>
              <a:t>.串、并联电路中，各用电器电功率的计算。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AutoShape 2"/>
          <p:cNvSpPr/>
          <p:nvPr/>
        </p:nvSpPr>
        <p:spPr>
          <a:xfrm flipH="1">
            <a:off x="1802765" y="1410335"/>
            <a:ext cx="3220720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" name="AutoShape 11"/>
          <p:cNvSpPr>
            <a:spLocks noChangeArrowheads="1"/>
          </p:cNvSpPr>
          <p:nvPr/>
        </p:nvSpPr>
        <p:spPr bwMode="auto">
          <a:xfrm>
            <a:off x="1487488" y="1221105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2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</a:p>
        </p:txBody>
      </p:sp>
      <p:sp>
        <p:nvSpPr>
          <p:cNvPr id="7184" name="文本框 28"/>
          <p:cNvSpPr txBox="1"/>
          <p:nvPr/>
        </p:nvSpPr>
        <p:spPr>
          <a:xfrm>
            <a:off x="2338705" y="1354455"/>
            <a:ext cx="29235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  <a:latin typeface="黑体" panose="02010609060101010101" pitchFamily="49" charset="-122"/>
                <a:ea typeface="微软雅黑" panose="020B0503020204020204" charset="-122"/>
                <a:sym typeface="Arial" panose="020B0604020202020204" pitchFamily="34" charset="0"/>
              </a:rPr>
              <a:t>测量小灯泡的电功率</a:t>
            </a:r>
          </a:p>
        </p:txBody>
      </p:sp>
      <p:sp>
        <p:nvSpPr>
          <p:cNvPr id="35" name="TextBox 9"/>
          <p:cNvSpPr txBox="1"/>
          <p:nvPr/>
        </p:nvSpPr>
        <p:spPr>
          <a:xfrm>
            <a:off x="924560" y="2122805"/>
            <a:ext cx="10144125" cy="4292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2600" b="1" dirty="0">
                <a:latin typeface="Times New Roman" panose="02020603050405020304" pitchFamily="18" charset="0"/>
                <a:ea typeface="微软雅黑" panose="020B0503020204020204" charset="-122"/>
              </a:rPr>
              <a:t>实验原理：</a:t>
            </a:r>
            <a:r>
              <a:rPr lang="en-US" altLang="zh-CN" sz="2600" b="1" i="1" dirty="0">
                <a:latin typeface="Times New Roman" panose="02020603050405020304" pitchFamily="18" charset="0"/>
                <a:ea typeface="微软雅黑" panose="020B0503020204020204" charset="-122"/>
              </a:rPr>
              <a:t> 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P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r>
              <a:rPr lang="en-US" altLang="zh-CN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UI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AutoNum type="arabicPeriod"/>
            </a:pPr>
            <a:r>
              <a:rPr lang="zh-CN" altLang="en-US" sz="2600" b="1" dirty="0">
                <a:latin typeface="Times New Roman" panose="02020603050405020304" pitchFamily="18" charset="0"/>
                <a:ea typeface="微软雅黑" panose="020B0503020204020204" charset="-122"/>
              </a:rPr>
              <a:t> 使小灯泡两端的电压等于额定电压，观察小灯泡的亮度，测量它的电功率，这是它的额定功率。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2. </a:t>
            </a:r>
            <a:r>
              <a:rPr lang="zh-CN" altLang="en-US" sz="2600" b="1" dirty="0">
                <a:latin typeface="Times New Roman" panose="02020603050405020304" pitchFamily="18" charset="0"/>
                <a:ea typeface="微软雅黑" panose="020B0503020204020204" charset="-122"/>
              </a:rPr>
              <a:t>使小灯泡两端的电压低于额定电压，观察小灯泡的亮度，测量它实际的电功率。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3. </a:t>
            </a:r>
            <a:r>
              <a:rPr lang="zh-CN" altLang="en-US" sz="2600" b="1" dirty="0">
                <a:latin typeface="Times New Roman" panose="02020603050405020304" pitchFamily="18" charset="0"/>
                <a:ea typeface="微软雅黑" panose="020B0503020204020204" charset="-122"/>
              </a:rPr>
              <a:t>使小灯泡两端的电压高于额定电压的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charset="-122"/>
              </a:rPr>
              <a:t>1.2</a:t>
            </a:r>
            <a:r>
              <a:rPr lang="zh-CN" altLang="en-US" sz="2600" b="1" dirty="0">
                <a:latin typeface="Times New Roman" panose="02020603050405020304" pitchFamily="18" charset="0"/>
                <a:ea typeface="微软雅黑" panose="020B0503020204020204" charset="-122"/>
              </a:rPr>
              <a:t>倍，观察小灯泡的亮度，测量它实际的电功率。</a:t>
            </a:r>
            <a:endParaRPr lang="en-US" altLang="zh-CN" sz="26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1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charRg st="11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63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>
                                            <p:txEl>
                                              <p:charRg st="63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107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>
                                            <p:txEl>
                                              <p:charRg st="107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632585" y="1582420"/>
            <a:ext cx="9390380" cy="3692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实验目的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测量小灯泡的额定电功率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测量不同电压下的的电功率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实验器材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电源、开关、导线、电流表、电压表、滑动变阻器、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小灯泡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额定电压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3.0 V)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643505" cy="408305"/>
          </a:xfrm>
        </p:spPr>
        <p:txBody>
          <a:bodyPr/>
          <a:lstStyle/>
          <a:p>
            <a:r>
              <a:rPr lang="zh-CN" altLang="en-US"/>
              <a:t>测量小灯泡的电功率</a:t>
            </a:r>
          </a:p>
        </p:txBody>
      </p:sp>
      <p:pic>
        <p:nvPicPr>
          <p:cNvPr id="20" name="Picture 2" descr="D:\Documents\Pictures\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730" y="1502410"/>
            <a:ext cx="3618865" cy="254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643505" cy="408305"/>
          </a:xfrm>
        </p:spPr>
        <p:txBody>
          <a:bodyPr/>
          <a:lstStyle/>
          <a:p>
            <a:r>
              <a:rPr lang="zh-CN" altLang="en-US"/>
              <a:t>测量小灯泡的电功率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30973" y="1256348"/>
            <a:ext cx="2016125" cy="6915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实验电路图</a:t>
            </a:r>
          </a:p>
        </p:txBody>
      </p:sp>
      <p:pic>
        <p:nvPicPr>
          <p:cNvPr id="20" name="Picture 2" descr="D:\Documents\Pictures\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4310" y="1424305"/>
            <a:ext cx="4157345" cy="291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420" name="Text Box 84"/>
          <p:cNvSpPr txBox="1"/>
          <p:nvPr/>
        </p:nvSpPr>
        <p:spPr>
          <a:xfrm>
            <a:off x="1431290" y="4475163"/>
            <a:ext cx="5529263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i="0" dirty="0">
                <a:latin typeface="宋体" panose="02010600030101010101" pitchFamily="2" charset="-122"/>
                <a:ea typeface="微软雅黑" panose="020B0503020204020204" charset="-122"/>
              </a:rPr>
              <a:t>为什么要增加一个滑动变阻器</a:t>
            </a:r>
            <a:r>
              <a:rPr lang="en-US" altLang="zh-CN" sz="2600" i="0">
                <a:latin typeface="宋体" panose="02010600030101010101" pitchFamily="2" charset="-122"/>
                <a:ea typeface="微软雅黑" panose="020B0503020204020204" charset="-122"/>
              </a:rPr>
              <a:t>?</a:t>
            </a:r>
          </a:p>
        </p:txBody>
      </p:sp>
      <p:sp>
        <p:nvSpPr>
          <p:cNvPr id="14422" name="Text Box 86"/>
          <p:cNvSpPr txBox="1"/>
          <p:nvPr/>
        </p:nvSpPr>
        <p:spPr>
          <a:xfrm>
            <a:off x="1431290" y="5358765"/>
            <a:ext cx="899350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 i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</a:rPr>
              <a:t>1.</a:t>
            </a:r>
            <a:r>
              <a:rPr lang="zh-CN" altLang="en-US" sz="2600" b="1" i="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</a:rPr>
              <a:t>保护电路     </a:t>
            </a:r>
            <a:r>
              <a:rPr lang="en-US" altLang="zh-CN" sz="2600" b="1" i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</a:rPr>
              <a:t>2.</a:t>
            </a:r>
            <a:r>
              <a:rPr lang="zh-CN" altLang="en-US" sz="2600" b="1" i="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</a:rPr>
              <a:t>可以调节小灯泡两端的电压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4420" grpId="0"/>
      <p:bldP spid="144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3" descr="008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9400" y="3781425"/>
            <a:ext cx="177165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Picture 4" descr="008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513" y="2060575"/>
            <a:ext cx="982662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5" descr="008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8800" y="1930400"/>
            <a:ext cx="1863725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6" descr="008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00" y="3552825"/>
            <a:ext cx="1039813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7" descr="008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6600" y="3552825"/>
            <a:ext cx="1268413" cy="1017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8" descr="WL000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7800" y="4772025"/>
            <a:ext cx="960438" cy="58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6" name="Arc 9"/>
          <p:cNvSpPr/>
          <p:nvPr/>
        </p:nvSpPr>
        <p:spPr>
          <a:xfrm flipV="1">
            <a:off x="4511675" y="2565400"/>
            <a:ext cx="1371600" cy="15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71600" y="152400"/>
              </a:cxn>
              <a:cxn ang="0">
                <a:pos x="0" y="152400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097" name="Arc 10"/>
          <p:cNvSpPr/>
          <p:nvPr/>
        </p:nvSpPr>
        <p:spPr>
          <a:xfrm flipH="1">
            <a:off x="2971800" y="2692400"/>
            <a:ext cx="990600" cy="1371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90600" y="1371600"/>
              </a:cxn>
              <a:cxn ang="0">
                <a:pos x="0" y="1371600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098" name="Arc 11"/>
          <p:cNvSpPr/>
          <p:nvPr/>
        </p:nvSpPr>
        <p:spPr>
          <a:xfrm>
            <a:off x="4038600" y="4292600"/>
            <a:ext cx="1447800" cy="762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7800" y="762000"/>
              </a:cxn>
              <a:cxn ang="0">
                <a:pos x="0" y="762000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099" name="Arc 12"/>
          <p:cNvSpPr/>
          <p:nvPr/>
        </p:nvSpPr>
        <p:spPr>
          <a:xfrm flipV="1">
            <a:off x="6096000" y="4216400"/>
            <a:ext cx="2895600" cy="914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95600" y="914400"/>
              </a:cxn>
              <a:cxn ang="0">
                <a:pos x="0" y="914400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100" name="Arc 13"/>
          <p:cNvSpPr/>
          <p:nvPr/>
        </p:nvSpPr>
        <p:spPr>
          <a:xfrm rot="-10781331" flipH="1" flipV="1">
            <a:off x="6858000" y="2616200"/>
            <a:ext cx="2438400" cy="160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38400" y="1600200"/>
              </a:cxn>
              <a:cxn ang="0">
                <a:pos x="0" y="1600200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101" name="Arc 14"/>
          <p:cNvSpPr/>
          <p:nvPr/>
        </p:nvSpPr>
        <p:spPr>
          <a:xfrm rot="10790195" flipH="1">
            <a:off x="6019800" y="4216400"/>
            <a:ext cx="1752600" cy="914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52600" y="914400"/>
              </a:cxn>
              <a:cxn ang="0">
                <a:pos x="0" y="914400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102" name="Arc 15"/>
          <p:cNvSpPr/>
          <p:nvPr/>
        </p:nvSpPr>
        <p:spPr>
          <a:xfrm flipH="1">
            <a:off x="5486400" y="4216400"/>
            <a:ext cx="1905000" cy="838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05000" y="838200"/>
              </a:cxn>
              <a:cxn ang="0">
                <a:pos x="0" y="838200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Rectangle 2"/>
          <p:cNvSpPr>
            <a:spLocks noGrp="1"/>
          </p:cNvSpPr>
          <p:nvPr>
            <p:ph type="title"/>
          </p:nvPr>
        </p:nvSpPr>
        <p:spPr>
          <a:xfrm>
            <a:off x="1153795" y="1368835"/>
            <a:ext cx="1817793" cy="69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dirty="0">
                <a:solidFill>
                  <a:schemeClr val="tx1"/>
                </a:solidFill>
              </a:rPr>
              <a:t>连接电路</a:t>
            </a:r>
          </a:p>
        </p:txBody>
      </p:sp>
      <p:sp>
        <p:nvSpPr>
          <p:cNvPr id="3" name="标题 2"/>
          <p:cNvSpPr>
            <a:spLocks noGrp="1"/>
          </p:cNvSpPr>
          <p:nvPr/>
        </p:nvSpPr>
        <p:spPr>
          <a:xfrm>
            <a:off x="1117600" y="541020"/>
            <a:ext cx="2643505" cy="408305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>
            <a:lvl1pPr algn="ctr"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defRPr>
            </a:lvl1pPr>
            <a:lvl2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indent="4572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indent="9144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indent="13716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indent="18288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r>
              <a:rPr lang="zh-CN" altLang="en-US"/>
              <a:t>测量小灯泡的电功率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2123440" y="1388745"/>
            <a:ext cx="9185275" cy="4292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实验要求</a:t>
            </a:r>
            <a:endParaRPr kumimoji="0" lang="en-US" altLang="zh-CN" sz="26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AutoNum type="arabicPeriod"/>
              <a:defRPr/>
            </a:pP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移动变阻器的滑片使小灯泡两端的电压分别为额定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电压、低于额定电压、高于额定电压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约 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1.2</a:t>
            </a:r>
            <a:r>
              <a:rPr kumimoji="0" lang="en-US" altLang="zh-CN" sz="2600" b="1" i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kumimoji="0" lang="zh-CN" altLang="en-US" sz="2600" b="1" kern="1200" cap="none" spc="0" normalizeH="0" baseline="-2500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额</a:t>
            </a: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记录电压值，电流值，同时观察比较灯的亮度有何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6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区别。</a:t>
            </a:r>
            <a:endParaRPr kumimoji="0" lang="en-US" altLang="zh-CN" sz="26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提示</a:t>
            </a:r>
            <a:r>
              <a:rPr kumimoji="0" lang="zh-CN" altLang="en-US" sz="2600" b="1" kern="1200" cap="none" spc="0" normalizeH="0" baseline="0" noProof="0" dirty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：注意电流表与电压表的量程、滑动变阻器的使</a:t>
            </a:r>
            <a:endParaRPr kumimoji="0" lang="en-US" altLang="zh-CN" sz="2600" b="1" kern="1200" cap="none" spc="0" normalizeH="0" baseline="0" noProof="0" dirty="0"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600" b="1" kern="1200" cap="none" spc="0" normalizeH="0" baseline="0" noProof="0" dirty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           </a:t>
            </a:r>
            <a:r>
              <a:rPr kumimoji="0" lang="zh-CN" altLang="en-US" sz="2600" b="1" kern="1200" cap="none" spc="0" normalizeH="0" baseline="0" noProof="0" dirty="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用方法。</a:t>
            </a:r>
            <a:endParaRPr kumimoji="0" lang="zh-CN" altLang="en-US" sz="26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17600" y="541020"/>
            <a:ext cx="2643505" cy="408305"/>
          </a:xfrm>
        </p:spPr>
        <p:txBody>
          <a:bodyPr/>
          <a:lstStyle/>
          <a:p>
            <a:r>
              <a:rPr lang="zh-CN" altLang="en-US"/>
              <a:t>测量小灯泡的电功率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1315</Words>
  <Application>WPS 演示</Application>
  <PresentationFormat>自定义</PresentationFormat>
  <Paragraphs>154</Paragraphs>
  <Slides>27</Slides>
  <Notes>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Default</vt:lpstr>
      <vt:lpstr>幻灯片 1</vt:lpstr>
      <vt:lpstr>幻灯片 2</vt:lpstr>
      <vt:lpstr>有一个小灯泡,但铭牌上只有额定电压3V，没有电功率，你们能测出小灯泡的电功率吗?怎样测量?</vt:lpstr>
      <vt:lpstr>幻灯片 4</vt:lpstr>
      <vt:lpstr>幻灯片 5</vt:lpstr>
      <vt:lpstr>测量小灯泡的电功率</vt:lpstr>
      <vt:lpstr>测量小灯泡的电功率</vt:lpstr>
      <vt:lpstr>连接电路</vt:lpstr>
      <vt:lpstr>测量小灯泡的电功率</vt:lpstr>
      <vt:lpstr>测量小灯泡的电功率</vt:lpstr>
      <vt:lpstr>测量小灯泡的电功率</vt:lpstr>
      <vt:lpstr>测量小灯泡的电功率</vt:lpstr>
      <vt:lpstr>测量小灯泡的电功率</vt:lpstr>
      <vt:lpstr>电功率的计算</vt:lpstr>
      <vt:lpstr>电功率的计算</vt:lpstr>
      <vt:lpstr>电功率的计算</vt:lpstr>
      <vt:lpstr>电功率的计算</vt:lpstr>
      <vt:lpstr>电功率的计算</vt:lpstr>
      <vt:lpstr>典例分析</vt:lpstr>
      <vt:lpstr>典例分析</vt:lpstr>
      <vt:lpstr>典例分析</vt:lpstr>
      <vt:lpstr>典例分析</vt:lpstr>
      <vt:lpstr>典例分析</vt:lpstr>
      <vt:lpstr>典例分析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lenovo</cp:lastModifiedBy>
  <cp:revision>1183</cp:revision>
  <dcterms:created xsi:type="dcterms:W3CDTF">2015-12-14T01:43:00Z</dcterms:created>
  <dcterms:modified xsi:type="dcterms:W3CDTF">2019-11-07T08:03:28Z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