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1" r:id="rId1"/>
  </p:sldMasterIdLst>
  <p:notesMasterIdLst>
    <p:notesMasterId r:id="rId17"/>
  </p:notesMasterIdLst>
  <p:sldIdLst>
    <p:sldId id="269" r:id="rId2"/>
    <p:sldId id="267" r:id="rId3"/>
    <p:sldId id="278" r:id="rId4"/>
    <p:sldId id="290" r:id="rId5"/>
    <p:sldId id="291" r:id="rId6"/>
    <p:sldId id="298" r:id="rId7"/>
    <p:sldId id="307" r:id="rId8"/>
    <p:sldId id="301" r:id="rId9"/>
    <p:sldId id="302" r:id="rId10"/>
    <p:sldId id="305" r:id="rId11"/>
    <p:sldId id="309" r:id="rId12"/>
    <p:sldId id="314" r:id="rId13"/>
    <p:sldId id="310" r:id="rId14"/>
    <p:sldId id="312" r:id="rId15"/>
    <p:sldId id="268" r:id="rId16"/>
  </p:sldIdLst>
  <p:sldSz cx="9144000" cy="5143500" type="screen16x9"/>
  <p:notesSz cx="6858000" cy="9144000"/>
  <p:custDataLst>
    <p:tags r:id="rId18"/>
  </p:custDataLst>
  <p:defaultTextStyle>
    <a:defPPr>
      <a:defRPr lang="en-US"/>
    </a:defPPr>
    <a:lvl1pPr marL="0" algn="l" defTabSz="3429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3429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3429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3429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3429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3429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3429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3429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3429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51" userDrawn="1">
          <p15:clr>
            <a:srgbClr val="A4A3A4"/>
          </p15:clr>
        </p15:guide>
        <p15:guide id="2" pos="3840" userDrawn="1">
          <p15:clr>
            <a:srgbClr val="A4A3A4"/>
          </p15:clr>
        </p15:guide>
        <p15:guide id="3" pos="416" userDrawn="1">
          <p15:clr>
            <a:srgbClr val="A4A3A4"/>
          </p15:clr>
        </p15:guide>
        <p15:guide id="4" pos="7256" userDrawn="1">
          <p15:clr>
            <a:srgbClr val="A4A3A4"/>
          </p15:clr>
        </p15:guide>
        <p15:guide id="5" orient="horz" pos="686" userDrawn="1">
          <p15:clr>
            <a:srgbClr val="A4A3A4"/>
          </p15:clr>
        </p15:guide>
        <p15:guide id="6" orient="horz" pos="712" userDrawn="1">
          <p15:clr>
            <a:srgbClr val="A4A3A4"/>
          </p15:clr>
        </p15:guide>
        <p15:guide id="7" orient="horz" pos="3362" userDrawn="1">
          <p15:clr>
            <a:srgbClr val="A4A3A4"/>
          </p15:clr>
        </p15:guide>
        <p15:guide id="8" orient="horz" pos="3864" userDrawn="1">
          <p15:clr>
            <a:srgbClr val="A4A3A4"/>
          </p15:clr>
        </p15:guide>
        <p15:guide id="9" orient="horz" pos="1688">
          <p15:clr>
            <a:srgbClr val="A4A3A4"/>
          </p15:clr>
        </p15:guide>
        <p15:guide id="10" orient="horz" pos="515">
          <p15:clr>
            <a:srgbClr val="A4A3A4"/>
          </p15:clr>
        </p15:guide>
        <p15:guide id="11" orient="horz" pos="534">
          <p15:clr>
            <a:srgbClr val="A4A3A4"/>
          </p15:clr>
        </p15:guide>
        <p15:guide id="12" orient="horz" pos="2522">
          <p15:clr>
            <a:srgbClr val="A4A3A4"/>
          </p15:clr>
        </p15:guide>
        <p15:guide id="13" orient="horz" pos="2898">
          <p15:clr>
            <a:srgbClr val="A4A3A4"/>
          </p15:clr>
        </p15:guide>
        <p15:guide id="14" pos="2880">
          <p15:clr>
            <a:srgbClr val="A4A3A4"/>
          </p15:clr>
        </p15:guide>
        <p15:guide id="15" pos="312">
          <p15:clr>
            <a:srgbClr val="A4A3A4"/>
          </p15:clr>
        </p15:guide>
        <p15:guide id="16" pos="5442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D9A7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27" y="82"/>
      </p:cViewPr>
      <p:guideLst>
        <p:guide orient="horz" pos="2251"/>
        <p:guide pos="3840"/>
        <p:guide pos="416"/>
        <p:guide pos="7256"/>
        <p:guide orient="horz" pos="686"/>
        <p:guide orient="horz" pos="712"/>
        <p:guide orient="horz" pos="3362"/>
        <p:guide orient="horz" pos="3864"/>
        <p:guide orient="horz" pos="1688"/>
        <p:guide orient="horz" pos="515"/>
        <p:guide orient="horz" pos="534"/>
        <p:guide orient="horz" pos="2522"/>
        <p:guide orient="horz" pos="2898"/>
        <p:guide pos="2880"/>
        <p:guide pos="312"/>
        <p:guide pos="5442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86" d="100"/>
        <a:sy n="18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gs" Target="tags/tag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FandolFang R" panose="00000500000000000000" pitchFamily="50" charset="-122"/>
                <a:ea typeface="FandolFang R" panose="00000500000000000000" pitchFamily="50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FandolFang R" panose="00000500000000000000" pitchFamily="50" charset="-122"/>
                <a:ea typeface="FandolFang R" panose="00000500000000000000" pitchFamily="50" charset="-122"/>
              </a:defRPr>
            </a:lvl1pPr>
          </a:lstStyle>
          <a:p>
            <a:fld id="{468BA9A6-9DEB-4F7A-9A00-D30D8578DFEB}" type="datetimeFigureOut">
              <a:rPr lang="zh-CN" altLang="en-US" smtClean="0"/>
              <a:pPr/>
              <a:t>2023/10/22</a:t>
            </a:fld>
            <a:endParaRPr lang="zh-CN" altLang="en-US" dirty="0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 dirty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二级</a:t>
            </a:r>
          </a:p>
          <a:p>
            <a:pPr lvl="2"/>
            <a:r>
              <a:rPr lang="zh-CN" altLang="en-US" dirty="0"/>
              <a:t>三级</a:t>
            </a:r>
          </a:p>
          <a:p>
            <a:pPr lvl="3"/>
            <a:r>
              <a:rPr lang="zh-CN" altLang="en-US" dirty="0"/>
              <a:t>四级</a:t>
            </a:r>
          </a:p>
          <a:p>
            <a:pPr lvl="4"/>
            <a:r>
              <a:rPr lang="zh-CN" altLang="en-US" dirty="0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FandolFang R" panose="00000500000000000000" pitchFamily="50" charset="-122"/>
                <a:ea typeface="FandolFang R" panose="00000500000000000000" pitchFamily="50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FandolFang R" panose="00000500000000000000" pitchFamily="50" charset="-122"/>
                <a:ea typeface="FandolFang R" panose="00000500000000000000" pitchFamily="50" charset="-122"/>
              </a:defRPr>
            </a:lvl1pPr>
          </a:lstStyle>
          <a:p>
            <a:fld id="{61794600-9E53-4ACF-B519-50C55B4E2165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3148880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5800" rtl="0" eaLnBrk="1" latinLnBrk="0" hangingPunct="1">
      <a:defRPr sz="900" kern="1200">
        <a:solidFill>
          <a:schemeClr val="tx1"/>
        </a:solidFill>
        <a:latin typeface="FandolFang R" panose="00000500000000000000" pitchFamily="50" charset="-122"/>
        <a:ea typeface="FandolFang R" panose="00000500000000000000" pitchFamily="50" charset="-122"/>
        <a:cs typeface="+mn-cs"/>
      </a:defRPr>
    </a:lvl1pPr>
    <a:lvl2pPr marL="342900" algn="l" defTabSz="685800" rtl="0" eaLnBrk="1" latinLnBrk="0" hangingPunct="1">
      <a:defRPr sz="900" kern="1200">
        <a:solidFill>
          <a:schemeClr val="tx1"/>
        </a:solidFill>
        <a:latin typeface="FandolFang R" panose="00000500000000000000" pitchFamily="50" charset="-122"/>
        <a:ea typeface="FandolFang R" panose="00000500000000000000" pitchFamily="50" charset="-122"/>
        <a:cs typeface="+mn-cs"/>
      </a:defRPr>
    </a:lvl2pPr>
    <a:lvl3pPr marL="685800" algn="l" defTabSz="685800" rtl="0" eaLnBrk="1" latinLnBrk="0" hangingPunct="1">
      <a:defRPr sz="900" kern="1200">
        <a:solidFill>
          <a:schemeClr val="tx1"/>
        </a:solidFill>
        <a:latin typeface="FandolFang R" panose="00000500000000000000" pitchFamily="50" charset="-122"/>
        <a:ea typeface="FandolFang R" panose="00000500000000000000" pitchFamily="50" charset="-122"/>
        <a:cs typeface="+mn-cs"/>
      </a:defRPr>
    </a:lvl3pPr>
    <a:lvl4pPr marL="1028700" algn="l" defTabSz="685800" rtl="0" eaLnBrk="1" latinLnBrk="0" hangingPunct="1">
      <a:defRPr sz="900" kern="1200">
        <a:solidFill>
          <a:schemeClr val="tx1"/>
        </a:solidFill>
        <a:latin typeface="FandolFang R" panose="00000500000000000000" pitchFamily="50" charset="-122"/>
        <a:ea typeface="FandolFang R" panose="00000500000000000000" pitchFamily="50" charset="-122"/>
        <a:cs typeface="+mn-cs"/>
      </a:defRPr>
    </a:lvl4pPr>
    <a:lvl5pPr marL="1371600" algn="l" defTabSz="685800" rtl="0" eaLnBrk="1" latinLnBrk="0" hangingPunct="1">
      <a:defRPr sz="900" kern="1200">
        <a:solidFill>
          <a:schemeClr val="tx1"/>
        </a:solidFill>
        <a:latin typeface="FandolFang R" panose="00000500000000000000" pitchFamily="50" charset="-122"/>
        <a:ea typeface="FandolFang R" panose="00000500000000000000" pitchFamily="50" charset="-122"/>
        <a:cs typeface="+mn-cs"/>
      </a:defRPr>
    </a:lvl5pPr>
    <a:lvl6pPr marL="17145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1794600-9E53-4ACF-B519-50C55B4E2165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6974178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1794600-9E53-4ACF-B519-50C55B4E2165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797033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89410574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1794600-9E53-4ACF-B519-50C55B4E2165}" type="slidenum">
              <a:rPr lang="zh-CN" altLang="en-US" smtClean="0"/>
              <a:t>15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398966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EA87DC7D-DEF2-48BA-871A-4B1BAB5BFFD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28405" y="0"/>
            <a:ext cx="2686987" cy="4148528"/>
          </a:xfrm>
          <a:custGeom>
            <a:avLst/>
            <a:gdLst>
              <a:gd name="connsiteX0" fmla="*/ 895662 w 3582649"/>
              <a:gd name="connsiteY0" fmla="*/ 0 h 5531370"/>
              <a:gd name="connsiteX1" fmla="*/ 3582649 w 3582649"/>
              <a:gd name="connsiteY1" fmla="*/ 0 h 5531370"/>
              <a:gd name="connsiteX2" fmla="*/ 2686987 w 3582649"/>
              <a:gd name="connsiteY2" fmla="*/ 5531370 h 5531370"/>
              <a:gd name="connsiteX3" fmla="*/ 0 w 3582649"/>
              <a:gd name="connsiteY3" fmla="*/ 5531370 h 55313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82649" h="5531370">
                <a:moveTo>
                  <a:pt x="895662" y="0"/>
                </a:moveTo>
                <a:lnTo>
                  <a:pt x="3582649" y="0"/>
                </a:lnTo>
                <a:lnTo>
                  <a:pt x="2686987" y="5531370"/>
                </a:lnTo>
                <a:lnTo>
                  <a:pt x="0" y="5531370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 sz="1100">
                <a:solidFill>
                  <a:schemeClr val="accent1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8ED6555C-C9C1-4673-948D-B0E7D5C4BF7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587679" y="303552"/>
            <a:ext cx="2381562" cy="4588864"/>
          </a:xfrm>
          <a:custGeom>
            <a:avLst/>
            <a:gdLst>
              <a:gd name="connsiteX0" fmla="*/ 979616 w 3175416"/>
              <a:gd name="connsiteY0" fmla="*/ 0 h 6118485"/>
              <a:gd name="connsiteX1" fmla="*/ 3175416 w 3175416"/>
              <a:gd name="connsiteY1" fmla="*/ 0 h 6118485"/>
              <a:gd name="connsiteX2" fmla="*/ 2195800 w 3175416"/>
              <a:gd name="connsiteY2" fmla="*/ 6118485 h 6118485"/>
              <a:gd name="connsiteX3" fmla="*/ 0 w 3175416"/>
              <a:gd name="connsiteY3" fmla="*/ 6118485 h 61184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175416" h="6118485">
                <a:moveTo>
                  <a:pt x="979616" y="0"/>
                </a:moveTo>
                <a:lnTo>
                  <a:pt x="3175416" y="0"/>
                </a:lnTo>
                <a:lnTo>
                  <a:pt x="2195800" y="6118485"/>
                </a:lnTo>
                <a:lnTo>
                  <a:pt x="0" y="6118485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 sz="1100">
                <a:solidFill>
                  <a:schemeClr val="accent1"/>
                </a:solidFill>
              </a:defRPr>
            </a:lvl1pPr>
          </a:lstStyle>
          <a:p>
            <a:endParaRPr lang="en-US"/>
          </a:p>
        </p:txBody>
      </p:sp>
      <p:sp>
        <p:nvSpPr>
          <p:cNvPr id="4" name="矩形 3"/>
          <p:cNvSpPr/>
          <p:nvPr userDrawn="1"/>
        </p:nvSpPr>
        <p:spPr>
          <a:xfrm>
            <a:off x="350174" y="1916832"/>
            <a:ext cx="735006" cy="24128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zh-CN" sz="100" dirty="0">
                <a:solidFill>
                  <a:schemeClr val="bg1"/>
                </a:solidFill>
              </a:rPr>
              <a:t>PPT</a:t>
            </a:r>
            <a:r>
              <a:rPr lang="zh-CN" altLang="en-US" sz="100" dirty="0">
                <a:solidFill>
                  <a:schemeClr val="bg1"/>
                </a:solidFill>
              </a:rPr>
              <a:t>模板：</a:t>
            </a:r>
            <a:r>
              <a:rPr lang="en-US" altLang="zh-CN" sz="100" dirty="0">
                <a:solidFill>
                  <a:schemeClr val="bg1"/>
                </a:solidFill>
              </a:rPr>
              <a:t>www.1ppt.com/moban/                  PPT</a:t>
            </a:r>
            <a:r>
              <a:rPr lang="zh-CN" altLang="en-US" sz="100" dirty="0">
                <a:solidFill>
                  <a:schemeClr val="bg1"/>
                </a:solidFill>
              </a:rPr>
              <a:t>素材：</a:t>
            </a:r>
            <a:r>
              <a:rPr lang="en-US" altLang="zh-CN" sz="100" dirty="0">
                <a:solidFill>
                  <a:schemeClr val="bg1"/>
                </a:solidFill>
              </a:rPr>
              <a:t>www.1ppt.com/sucai/</a:t>
            </a:r>
          </a:p>
          <a:p>
            <a:r>
              <a:rPr lang="en-US" altLang="zh-CN" sz="100" dirty="0">
                <a:solidFill>
                  <a:schemeClr val="bg1"/>
                </a:solidFill>
              </a:rPr>
              <a:t>PPT</a:t>
            </a:r>
            <a:r>
              <a:rPr lang="zh-CN" altLang="en-US" sz="100" dirty="0">
                <a:solidFill>
                  <a:schemeClr val="bg1"/>
                </a:solidFill>
              </a:rPr>
              <a:t>背景：</a:t>
            </a:r>
            <a:r>
              <a:rPr lang="en-US" altLang="zh-CN" sz="100" dirty="0">
                <a:solidFill>
                  <a:schemeClr val="bg1"/>
                </a:solidFill>
              </a:rPr>
              <a:t>www.1ppt.com/beijing/                   PPT</a:t>
            </a:r>
            <a:r>
              <a:rPr lang="zh-CN" altLang="en-US" sz="100" dirty="0">
                <a:solidFill>
                  <a:schemeClr val="bg1"/>
                </a:solidFill>
              </a:rPr>
              <a:t>图表：</a:t>
            </a:r>
            <a:r>
              <a:rPr lang="en-US" altLang="zh-CN" sz="100" dirty="0">
                <a:solidFill>
                  <a:schemeClr val="bg1"/>
                </a:solidFill>
              </a:rPr>
              <a:t>www.1ppt.com/tubiao/      </a:t>
            </a:r>
          </a:p>
          <a:p>
            <a:r>
              <a:rPr lang="en-US" altLang="zh-CN" sz="100" dirty="0">
                <a:solidFill>
                  <a:schemeClr val="bg1"/>
                </a:solidFill>
              </a:rPr>
              <a:t>PPT</a:t>
            </a:r>
            <a:r>
              <a:rPr lang="zh-CN" altLang="en-US" sz="100" dirty="0">
                <a:solidFill>
                  <a:schemeClr val="bg1"/>
                </a:solidFill>
              </a:rPr>
              <a:t>下载：</a:t>
            </a:r>
            <a:r>
              <a:rPr lang="en-US" altLang="zh-CN" sz="100" dirty="0">
                <a:solidFill>
                  <a:schemeClr val="bg1"/>
                </a:solidFill>
              </a:rPr>
              <a:t>www.1ppt.com/xiazai/                     PPT</a:t>
            </a:r>
            <a:r>
              <a:rPr lang="zh-CN" altLang="en-US" sz="100" dirty="0">
                <a:solidFill>
                  <a:schemeClr val="bg1"/>
                </a:solidFill>
              </a:rPr>
              <a:t>教程： </a:t>
            </a:r>
            <a:r>
              <a:rPr lang="en-US" altLang="zh-CN" sz="100" dirty="0">
                <a:solidFill>
                  <a:schemeClr val="bg1"/>
                </a:solidFill>
              </a:rPr>
              <a:t>www.1ppt.com/powerpoint/      </a:t>
            </a:r>
          </a:p>
          <a:p>
            <a:r>
              <a:rPr lang="zh-CN" altLang="en-US" sz="100" dirty="0">
                <a:solidFill>
                  <a:schemeClr val="bg1"/>
                </a:solidFill>
              </a:rPr>
              <a:t>资料下载：</a:t>
            </a:r>
            <a:r>
              <a:rPr lang="en-US" altLang="zh-CN" sz="100" dirty="0">
                <a:solidFill>
                  <a:schemeClr val="bg1"/>
                </a:solidFill>
              </a:rPr>
              <a:t>www.1ppt.com/ziliao/                   </a:t>
            </a:r>
            <a:r>
              <a:rPr lang="zh-CN" altLang="en-US" sz="100" dirty="0">
                <a:solidFill>
                  <a:schemeClr val="bg1"/>
                </a:solidFill>
              </a:rPr>
              <a:t>个人简历：</a:t>
            </a:r>
            <a:r>
              <a:rPr lang="en-US" altLang="zh-CN" sz="100" dirty="0">
                <a:solidFill>
                  <a:schemeClr val="bg1"/>
                </a:solidFill>
              </a:rPr>
              <a:t>www.1ppt.com/jianli/             </a:t>
            </a:r>
          </a:p>
          <a:p>
            <a:r>
              <a:rPr lang="zh-CN" altLang="en-US" sz="100" dirty="0">
                <a:solidFill>
                  <a:schemeClr val="bg1"/>
                </a:solidFill>
              </a:rPr>
              <a:t>试卷下载：</a:t>
            </a:r>
            <a:r>
              <a:rPr lang="en-US" altLang="zh-CN" sz="100" dirty="0">
                <a:solidFill>
                  <a:schemeClr val="bg1"/>
                </a:solidFill>
              </a:rPr>
              <a:t>www.1ppt.com/shiti/                     </a:t>
            </a:r>
            <a:r>
              <a:rPr lang="zh-CN" altLang="en-US" sz="100" dirty="0">
                <a:solidFill>
                  <a:schemeClr val="bg1"/>
                </a:solidFill>
              </a:rPr>
              <a:t>教案下载：</a:t>
            </a:r>
            <a:r>
              <a:rPr lang="en-US" altLang="zh-CN" sz="100" dirty="0">
                <a:solidFill>
                  <a:schemeClr val="bg1"/>
                </a:solidFill>
              </a:rPr>
              <a:t>www.1ppt.com/jiaoan/               </a:t>
            </a:r>
          </a:p>
          <a:p>
            <a:r>
              <a:rPr lang="zh-CN" altLang="en-US" sz="100" dirty="0">
                <a:solidFill>
                  <a:schemeClr val="bg1"/>
                </a:solidFill>
              </a:rPr>
              <a:t>手抄报：</a:t>
            </a:r>
            <a:r>
              <a:rPr lang="en-US" altLang="zh-CN" sz="100" dirty="0">
                <a:solidFill>
                  <a:schemeClr val="bg1"/>
                </a:solidFill>
              </a:rPr>
              <a:t>www.1ppt.com/shouchaobao/          PPT</a:t>
            </a:r>
            <a:r>
              <a:rPr lang="zh-CN" altLang="en-US" sz="100" dirty="0">
                <a:solidFill>
                  <a:schemeClr val="bg1"/>
                </a:solidFill>
              </a:rPr>
              <a:t>课件：</a:t>
            </a:r>
            <a:r>
              <a:rPr lang="en-US" altLang="zh-CN" sz="100" dirty="0">
                <a:solidFill>
                  <a:schemeClr val="bg1"/>
                </a:solidFill>
              </a:rPr>
              <a:t>www.1ppt.com/kejian/ </a:t>
            </a:r>
          </a:p>
          <a:p>
            <a:r>
              <a:rPr lang="zh-CN" altLang="en-US" sz="100" dirty="0">
                <a:solidFill>
                  <a:schemeClr val="bg1"/>
                </a:solidFill>
              </a:rPr>
              <a:t>语文课件：</a:t>
            </a:r>
            <a:r>
              <a:rPr lang="en-US" altLang="zh-CN" sz="100" dirty="0">
                <a:solidFill>
                  <a:schemeClr val="bg1"/>
                </a:solidFill>
              </a:rPr>
              <a:t>www.1ppt.com/kejian/yuwen/    </a:t>
            </a:r>
            <a:r>
              <a:rPr lang="zh-CN" altLang="en-US" sz="100" dirty="0">
                <a:solidFill>
                  <a:schemeClr val="bg1"/>
                </a:solidFill>
              </a:rPr>
              <a:t>数学课件：</a:t>
            </a:r>
            <a:r>
              <a:rPr lang="en-US" altLang="zh-CN" sz="100" dirty="0">
                <a:solidFill>
                  <a:schemeClr val="bg1"/>
                </a:solidFill>
              </a:rPr>
              <a:t>www.1ppt.com/kejian/shuxue/ </a:t>
            </a:r>
          </a:p>
          <a:p>
            <a:r>
              <a:rPr lang="zh-CN" altLang="en-US" sz="100" dirty="0">
                <a:solidFill>
                  <a:schemeClr val="bg1"/>
                </a:solidFill>
              </a:rPr>
              <a:t>英语课件：</a:t>
            </a:r>
            <a:r>
              <a:rPr lang="en-US" altLang="zh-CN" sz="100" dirty="0">
                <a:solidFill>
                  <a:schemeClr val="bg1"/>
                </a:solidFill>
              </a:rPr>
              <a:t>www.1ppt.com/kejian/yingyu/    </a:t>
            </a:r>
            <a:r>
              <a:rPr lang="zh-CN" altLang="en-US" sz="100" dirty="0">
                <a:solidFill>
                  <a:schemeClr val="bg1"/>
                </a:solidFill>
              </a:rPr>
              <a:t>美术课件：</a:t>
            </a:r>
            <a:r>
              <a:rPr lang="en-US" altLang="zh-CN" sz="100" dirty="0">
                <a:solidFill>
                  <a:schemeClr val="bg1"/>
                </a:solidFill>
              </a:rPr>
              <a:t>www.1ppt.com/kejian/meishu/ </a:t>
            </a:r>
          </a:p>
          <a:p>
            <a:r>
              <a:rPr lang="zh-CN" altLang="en-US" sz="100" dirty="0">
                <a:solidFill>
                  <a:schemeClr val="bg1"/>
                </a:solidFill>
              </a:rPr>
              <a:t>科学课件：</a:t>
            </a:r>
            <a:r>
              <a:rPr lang="en-US" altLang="zh-CN" sz="100" dirty="0">
                <a:solidFill>
                  <a:schemeClr val="bg1"/>
                </a:solidFill>
              </a:rPr>
              <a:t>www.1ppt.com/kejian/kexue/     </a:t>
            </a:r>
            <a:r>
              <a:rPr lang="zh-CN" altLang="en-US" sz="100" dirty="0">
                <a:solidFill>
                  <a:schemeClr val="bg1"/>
                </a:solidFill>
              </a:rPr>
              <a:t>物理课件：</a:t>
            </a:r>
            <a:r>
              <a:rPr lang="en-US" altLang="zh-CN" sz="100" dirty="0">
                <a:solidFill>
                  <a:schemeClr val="bg1"/>
                </a:solidFill>
              </a:rPr>
              <a:t>www.1ppt.com/kejian/wuli/ </a:t>
            </a:r>
          </a:p>
          <a:p>
            <a:r>
              <a:rPr lang="zh-CN" altLang="en-US" sz="100" dirty="0">
                <a:solidFill>
                  <a:schemeClr val="bg1"/>
                </a:solidFill>
              </a:rPr>
              <a:t>化学课件：</a:t>
            </a:r>
            <a:r>
              <a:rPr lang="en-US" altLang="zh-CN" sz="100" dirty="0">
                <a:solidFill>
                  <a:schemeClr val="bg1"/>
                </a:solidFill>
              </a:rPr>
              <a:t>www.1ppt.com/kejian/huaxue/  </a:t>
            </a:r>
            <a:r>
              <a:rPr lang="zh-CN" altLang="en-US" sz="100" dirty="0">
                <a:solidFill>
                  <a:schemeClr val="bg1"/>
                </a:solidFill>
              </a:rPr>
              <a:t>生物课件：</a:t>
            </a:r>
            <a:r>
              <a:rPr lang="en-US" altLang="zh-CN" sz="100" dirty="0">
                <a:solidFill>
                  <a:schemeClr val="bg1"/>
                </a:solidFill>
              </a:rPr>
              <a:t>www.1ppt.com/kejian/shengwu/ </a:t>
            </a:r>
          </a:p>
          <a:p>
            <a:r>
              <a:rPr lang="zh-CN" altLang="en-US" sz="100" dirty="0">
                <a:solidFill>
                  <a:schemeClr val="bg1"/>
                </a:solidFill>
              </a:rPr>
              <a:t>地理课件：</a:t>
            </a:r>
            <a:r>
              <a:rPr lang="en-US" altLang="zh-CN" sz="100" dirty="0">
                <a:solidFill>
                  <a:schemeClr val="bg1"/>
                </a:solidFill>
              </a:rPr>
              <a:t>www.1ppt.com/kejian/dili/          </a:t>
            </a:r>
            <a:r>
              <a:rPr lang="zh-CN" altLang="en-US" sz="100" dirty="0">
                <a:solidFill>
                  <a:schemeClr val="bg1"/>
                </a:solidFill>
              </a:rPr>
              <a:t>历史课件：</a:t>
            </a:r>
            <a:r>
              <a:rPr lang="en-US" altLang="zh-CN" sz="100" dirty="0">
                <a:solidFill>
                  <a:schemeClr val="bg1"/>
                </a:solidFill>
              </a:rPr>
              <a:t>www.1ppt.com/kejian/lishi/ </a:t>
            </a:r>
          </a:p>
        </p:txBody>
      </p:sp>
    </p:spTree>
    <p:extLst>
      <p:ext uri="{BB962C8B-B14F-4D97-AF65-F5344CB8AC3E}">
        <p14:creationId xmlns:p14="http://schemas.microsoft.com/office/powerpoint/2010/main" val="7149713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>
            <a:extLst>
              <a:ext uri="{FF2B5EF4-FFF2-40B4-BE49-F238E27FC236}">
                <a16:creationId xmlns:a16="http://schemas.microsoft.com/office/drawing/2014/main" id="{AA04F23A-1E19-47E1-BC56-BC0AA760FE08}"/>
              </a:ext>
            </a:extLst>
          </p:cNvPr>
          <p:cNvSpPr/>
          <p:nvPr userDrawn="1"/>
        </p:nvSpPr>
        <p:spPr>
          <a:xfrm>
            <a:off x="326571" y="-1"/>
            <a:ext cx="283029" cy="783772"/>
          </a:xfrm>
          <a:prstGeom prst="rect">
            <a:avLst/>
          </a:prstGeom>
          <a:solidFill>
            <a:srgbClr val="1D9A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880917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68580" tIns="34290" rIns="68580" bIns="3429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6922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288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416" userDrawn="1">
          <p15:clr>
            <a:srgbClr val="F26B43"/>
          </p15:clr>
        </p15:guide>
        <p15:guide id="4" pos="7256" userDrawn="1">
          <p15:clr>
            <a:srgbClr val="F26B43"/>
          </p15:clr>
        </p15:guide>
        <p15:guide id="5" orient="horz" pos="648" userDrawn="1">
          <p15:clr>
            <a:srgbClr val="F26B43"/>
          </p15:clr>
        </p15:guide>
        <p15:guide id="6" orient="horz" pos="712" userDrawn="1">
          <p15:clr>
            <a:srgbClr val="F26B43"/>
          </p15:clr>
        </p15:guide>
        <p15:guide id="7" orient="horz" pos="3928" userDrawn="1">
          <p15:clr>
            <a:srgbClr val="F26B43"/>
          </p15:clr>
        </p15:guide>
        <p15:guide id="8" orient="horz" pos="3864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组合 22">
            <a:extLst>
              <a:ext uri="{FF2B5EF4-FFF2-40B4-BE49-F238E27FC236}">
                <a16:creationId xmlns:a16="http://schemas.microsoft.com/office/drawing/2014/main" id="{C2C9A836-CB7F-416D-84BB-430E526AE4FC}"/>
              </a:ext>
            </a:extLst>
          </p:cNvPr>
          <p:cNvGrpSpPr/>
          <p:nvPr/>
        </p:nvGrpSpPr>
        <p:grpSpPr>
          <a:xfrm>
            <a:off x="3936887" y="1813839"/>
            <a:ext cx="4622165" cy="1234034"/>
            <a:chOff x="-4708757" y="1278571"/>
            <a:chExt cx="6162887" cy="1645378"/>
          </a:xfrm>
        </p:grpSpPr>
        <p:cxnSp>
          <p:nvCxnSpPr>
            <p:cNvPr id="25" name="直接连接符 24">
              <a:extLst>
                <a:ext uri="{FF2B5EF4-FFF2-40B4-BE49-F238E27FC236}">
                  <a16:creationId xmlns:a16="http://schemas.microsoft.com/office/drawing/2014/main" id="{ADDEDAF2-9F69-46B9-9CC5-ACBFE847C75E}"/>
                </a:ext>
              </a:extLst>
            </p:cNvPr>
            <p:cNvCxnSpPr>
              <a:cxnSpLocks/>
            </p:cNvCxnSpPr>
            <p:nvPr/>
          </p:nvCxnSpPr>
          <p:spPr>
            <a:xfrm>
              <a:off x="-4634728" y="2827846"/>
              <a:ext cx="4901428" cy="0"/>
            </a:xfrm>
            <a:prstGeom prst="line">
              <a:avLst/>
            </a:prstGeom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文本占位符 19">
              <a:extLst>
                <a:ext uri="{FF2B5EF4-FFF2-40B4-BE49-F238E27FC236}">
                  <a16:creationId xmlns:a16="http://schemas.microsoft.com/office/drawing/2014/main" id="{C053E3EF-21D5-4509-99F6-8D2FC5F8CC66}"/>
                </a:ext>
              </a:extLst>
            </p:cNvPr>
            <p:cNvSpPr txBox="1">
              <a:spLocks/>
            </p:cNvSpPr>
            <p:nvPr/>
          </p:nvSpPr>
          <p:spPr>
            <a:xfrm>
              <a:off x="-4708757" y="2167340"/>
              <a:ext cx="6162887" cy="756609"/>
            </a:xfrm>
            <a:prstGeom prst="rect">
              <a:avLst/>
            </a:prstGeom>
          </p:spPr>
          <p:txBody>
            <a:bodyPr/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  <a:defRPr/>
              </a:pPr>
              <a:r>
                <a:rPr lang="zh-CN" altLang="en-US" b="1" dirty="0">
                  <a:solidFill>
                    <a:schemeClr val="accent3">
                      <a:lumMod val="75000"/>
                    </a:schemeClr>
                  </a:solidFill>
                  <a:cs typeface="+mn-ea"/>
                  <a:sym typeface="+mn-lt"/>
                </a:rPr>
                <a:t>第</a:t>
              </a:r>
              <a:r>
                <a:rPr lang="en-US" altLang="zh-CN" b="1" dirty="0">
                  <a:solidFill>
                    <a:schemeClr val="accent3">
                      <a:lumMod val="75000"/>
                    </a:schemeClr>
                  </a:solidFill>
                  <a:cs typeface="+mn-ea"/>
                  <a:sym typeface="+mn-lt"/>
                </a:rPr>
                <a:t>3</a:t>
              </a:r>
              <a:r>
                <a:rPr lang="zh-CN" altLang="en-US" b="1">
                  <a:solidFill>
                    <a:schemeClr val="accent3">
                      <a:lumMod val="75000"/>
                    </a:schemeClr>
                  </a:solidFill>
                  <a:cs typeface="+mn-ea"/>
                  <a:sym typeface="+mn-lt"/>
                </a:rPr>
                <a:t>节  </a:t>
              </a:r>
              <a:r>
                <a:rPr lang="zh-CN" altLang="en-US" b="1" dirty="0">
                  <a:solidFill>
                    <a:schemeClr val="accent3">
                      <a:lumMod val="75000"/>
                    </a:schemeClr>
                  </a:solidFill>
                  <a:cs typeface="+mn-ea"/>
                  <a:sym typeface="+mn-lt"/>
                </a:rPr>
                <a:t>能量的转化和守恒</a:t>
              </a:r>
            </a:p>
          </p:txBody>
        </p:sp>
        <p:sp>
          <p:nvSpPr>
            <p:cNvPr id="27" name="文本占位符 20">
              <a:extLst>
                <a:ext uri="{FF2B5EF4-FFF2-40B4-BE49-F238E27FC236}">
                  <a16:creationId xmlns:a16="http://schemas.microsoft.com/office/drawing/2014/main" id="{FCB30E47-3C58-4654-BD18-8E6B47408445}"/>
                </a:ext>
              </a:extLst>
            </p:cNvPr>
            <p:cNvSpPr txBox="1">
              <a:spLocks/>
            </p:cNvSpPr>
            <p:nvPr/>
          </p:nvSpPr>
          <p:spPr>
            <a:xfrm>
              <a:off x="-3805757" y="1278571"/>
              <a:ext cx="3982096" cy="423271"/>
            </a:xfrm>
            <a:prstGeom prst="rect">
              <a:avLst/>
            </a:prstGeom>
          </p:spPr>
          <p:txBody>
            <a:bodyPr/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  <a:defRPr/>
              </a:pPr>
              <a:r>
                <a:rPr lang="zh-CN" altLang="en-US" sz="2000" dirty="0">
                  <a:solidFill>
                    <a:prstClr val="black"/>
                  </a:solidFill>
                  <a:cs typeface="+mn-ea"/>
                  <a:sym typeface="+mn-lt"/>
                </a:rPr>
                <a:t>第十四章   内能的利用 </a:t>
              </a:r>
              <a:endParaRPr lang="en-US" altLang="zh-CN" sz="1800" dirty="0">
                <a:solidFill>
                  <a:prstClr val="black"/>
                </a:solidFill>
                <a:cs typeface="+mn-ea"/>
                <a:sym typeface="+mn-lt"/>
              </a:endParaRPr>
            </a:p>
          </p:txBody>
        </p:sp>
      </p:grpSp>
      <p:sp>
        <p:nvSpPr>
          <p:cNvPr id="28" name="矩形: 圆角 27">
            <a:extLst>
              <a:ext uri="{FF2B5EF4-FFF2-40B4-BE49-F238E27FC236}">
                <a16:creationId xmlns:a16="http://schemas.microsoft.com/office/drawing/2014/main" id="{EA9DBB32-FDDD-4C8C-A8A4-EA57A2B8AEC7}"/>
              </a:ext>
            </a:extLst>
          </p:cNvPr>
          <p:cNvSpPr/>
          <p:nvPr/>
        </p:nvSpPr>
        <p:spPr>
          <a:xfrm>
            <a:off x="8849614" y="4629033"/>
            <a:ext cx="665494" cy="104723"/>
          </a:xfrm>
          <a:prstGeom prst="roundRect">
            <a:avLst>
              <a:gd name="adj" fmla="val 50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29" name="矩形 28">
            <a:extLst>
              <a:ext uri="{FF2B5EF4-FFF2-40B4-BE49-F238E27FC236}">
                <a16:creationId xmlns:a16="http://schemas.microsoft.com/office/drawing/2014/main" id="{1433682C-E825-458B-A9ED-0AEC4CDBA4F3}"/>
              </a:ext>
            </a:extLst>
          </p:cNvPr>
          <p:cNvSpPr/>
          <p:nvPr/>
        </p:nvSpPr>
        <p:spPr>
          <a:xfrm>
            <a:off x="6545993" y="196554"/>
            <a:ext cx="2445608" cy="290605"/>
          </a:xfrm>
          <a:prstGeom prst="rect">
            <a:avLst/>
          </a:prstGeom>
          <a:noFill/>
          <a:ln w="12700" cap="flat">
            <a:noFill/>
            <a:prstDash val="solid"/>
            <a:miter lim="800000"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  <a:softEdge rad="19050"/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spcFirstLastPara="1" wrap="square" lIns="43194" tIns="43194" rIns="43194" bIns="43194" spcCol="28575" anchor="ctr">
            <a:spAutoFit/>
          </a:bodyPr>
          <a:lstStyle/>
          <a:p>
            <a:pPr defTabSz="863828" latinLnBrk="1">
              <a:defRPr/>
            </a:pPr>
            <a:r>
              <a:rPr lang="zh-CN" altLang="en-US" sz="1300" spc="225" dirty="0">
                <a:solidFill>
                  <a:prstClr val="black"/>
                </a:solidFill>
                <a:cs typeface="+mn-ea"/>
                <a:sym typeface="+mn-lt"/>
              </a:rPr>
              <a:t>人教版九年级物理（初中）</a:t>
            </a:r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1028D2A0-50D2-EA9A-7B0F-BCE3C1FFF08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5014" y="466148"/>
            <a:ext cx="4291446" cy="42914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77093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WordArt 2"/>
          <p:cNvSpPr>
            <a:spLocks noChangeArrowheads="1" noChangeShapeType="1"/>
          </p:cNvSpPr>
          <p:nvPr/>
        </p:nvSpPr>
        <p:spPr bwMode="auto">
          <a:xfrm>
            <a:off x="678997" y="1482403"/>
            <a:ext cx="2677656" cy="346249"/>
          </a:xfrm>
          <a:prstGeom prst="rect">
            <a:avLst/>
          </a:prstGeom>
          <a:noFill/>
          <a:ln>
            <a:noFill/>
          </a:ln>
        </p:spPr>
        <p:txBody>
          <a:bodyPr wrap="none" lIns="68580" tIns="34290" rIns="68580" bIns="34290">
            <a:spAutoFit/>
          </a:bodyPr>
          <a:lstStyle/>
          <a:p>
            <a:pPr defTabSz="914378"/>
            <a:r>
              <a:rPr lang="zh-CN" altLang="en-US" sz="1800" kern="0" dirty="0">
                <a:solidFill>
                  <a:srgbClr val="FF0000"/>
                </a:solidFill>
                <a:cs typeface="+mn-ea"/>
                <a:sym typeface="+mn-lt"/>
              </a:rPr>
              <a:t>能量转化和转移的方向性</a:t>
            </a:r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678997" y="2101879"/>
            <a:ext cx="4537075" cy="7617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defTabSz="914378" eaLnBrk="1" hangingPunct="1">
              <a:lnSpc>
                <a:spcPct val="150000"/>
              </a:lnSpc>
            </a:pPr>
            <a:r>
              <a:rPr lang="zh-CN" altLang="en-US" sz="1500" kern="0" dirty="0">
                <a:solidFill>
                  <a:srgbClr val="000000"/>
                </a:solidFill>
                <a:latin typeface="+mn-lt"/>
                <a:ea typeface="+mn-ea"/>
                <a:cs typeface="+mn-ea"/>
                <a:sym typeface="+mn-lt"/>
              </a:rPr>
              <a:t>机械能可以全部转化为内能，而内能不可能全部转化为机械能而不引起其他变化。</a:t>
            </a:r>
            <a:endParaRPr lang="zh-CN" altLang="en-US" sz="1500" kern="0" baseline="-10000" dirty="0">
              <a:solidFill>
                <a:srgbClr val="000000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5" name="Text Box 6"/>
          <p:cNvSpPr txBox="1">
            <a:spLocks noChangeArrowheads="1"/>
          </p:cNvSpPr>
          <p:nvPr/>
        </p:nvSpPr>
        <p:spPr bwMode="auto">
          <a:xfrm>
            <a:off x="678997" y="953756"/>
            <a:ext cx="7097471" cy="4711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0" rIns="68580" bIns="34290">
            <a:spAutoFit/>
          </a:bodyPr>
          <a:lstStyle>
            <a:lvl1pPr>
              <a:defRPr sz="2400">
                <a:solidFill>
                  <a:srgbClr val="FF0000"/>
                </a:solidFill>
                <a:latin typeface="Arial" pitchFamily="34" charset="0"/>
                <a:ea typeface="微软雅黑" pitchFamily="34" charset="-122"/>
              </a:defRPr>
            </a:lvl1pPr>
          </a:lstStyle>
          <a:p>
            <a:pPr defTabSz="914378">
              <a:lnSpc>
                <a:spcPct val="150000"/>
              </a:lnSpc>
            </a:pPr>
            <a:r>
              <a:rPr lang="zh-CN" altLang="en-US" sz="2000" kern="0" dirty="0">
                <a:solidFill>
                  <a:srgbClr val="000000"/>
                </a:solidFill>
                <a:latin typeface="+mn-lt"/>
                <a:ea typeface="+mn-ea"/>
                <a:cs typeface="+mn-ea"/>
                <a:sym typeface="+mn-lt"/>
              </a:rPr>
              <a:t>既然能量是守恒的，不可能消灭，为什么我们还要节约能源？</a:t>
            </a:r>
          </a:p>
        </p:txBody>
      </p:sp>
      <p:sp>
        <p:nvSpPr>
          <p:cNvPr id="6" name="Text Box 4"/>
          <p:cNvSpPr txBox="1">
            <a:spLocks noChangeArrowheads="1"/>
          </p:cNvSpPr>
          <p:nvPr/>
        </p:nvSpPr>
        <p:spPr bwMode="auto">
          <a:xfrm>
            <a:off x="678997" y="3387674"/>
            <a:ext cx="4763241" cy="7617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0" rIns="68580" bIns="34290">
            <a:spAutoFit/>
          </a:bodyPr>
          <a:lstStyle>
            <a:lvl1pPr algn="l" eaLnBrk="1" hangingPunct="1">
              <a:lnSpc>
                <a:spcPct val="150000"/>
              </a:lnSpc>
              <a:defRPr sz="240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cs typeface="楷体_GB231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defTabSz="914378"/>
            <a:r>
              <a:rPr lang="zh-CN" altLang="en-US" sz="1500" kern="0" dirty="0">
                <a:solidFill>
                  <a:srgbClr val="000000"/>
                </a:solidFill>
                <a:latin typeface="+mn-lt"/>
                <a:ea typeface="+mn-ea"/>
                <a:cs typeface="+mn-ea"/>
                <a:sym typeface="+mn-lt"/>
              </a:rPr>
              <a:t>内能总是自发地从高温物体向低温物体转移，而不会自发地由低温物体向高温物体转移</a:t>
            </a:r>
          </a:p>
        </p:txBody>
      </p:sp>
      <p:pic>
        <p:nvPicPr>
          <p:cNvPr id="7" name="Picture 3" descr="请勿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15258" y="3125548"/>
            <a:ext cx="1961210" cy="119207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495298" y="1730268"/>
            <a:ext cx="2457626" cy="11810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文本框 7">
            <a:extLst>
              <a:ext uri="{FF2B5EF4-FFF2-40B4-BE49-F238E27FC236}">
                <a16:creationId xmlns:a16="http://schemas.microsoft.com/office/drawing/2014/main" id="{3AB03F44-FE67-424B-99B4-413E0A497BDC}"/>
              </a:ext>
            </a:extLst>
          </p:cNvPr>
          <p:cNvSpPr txBox="1"/>
          <p:nvPr/>
        </p:nvSpPr>
        <p:spPr>
          <a:xfrm>
            <a:off x="678997" y="336097"/>
            <a:ext cx="1797608" cy="392415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r>
              <a:rPr lang="zh-CN" altLang="en-US" sz="2100" b="1" dirty="0">
                <a:cs typeface="+mn-ea"/>
                <a:sym typeface="+mn-lt"/>
              </a:rPr>
              <a:t>能量守恒定律</a:t>
            </a:r>
          </a:p>
        </p:txBody>
      </p:sp>
    </p:spTree>
    <p:extLst>
      <p:ext uri="{BB962C8B-B14F-4D97-AF65-F5344CB8AC3E}">
        <p14:creationId xmlns:p14="http://schemas.microsoft.com/office/powerpoint/2010/main" val="9791392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592708" y="971641"/>
            <a:ext cx="8046467" cy="4154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0" rIns="68580" bIns="34290">
            <a:spAutoFit/>
          </a:bodyPr>
          <a:lstStyle/>
          <a:p>
            <a:pPr defTabSz="914378">
              <a:lnSpc>
                <a:spcPct val="150000"/>
              </a:lnSpc>
            </a:pPr>
            <a:r>
              <a:rPr lang="zh-CN" altLang="en-US" sz="1500" kern="0" dirty="0">
                <a:solidFill>
                  <a:sysClr val="windowText" lastClr="000000"/>
                </a:solidFill>
                <a:cs typeface="+mn-ea"/>
                <a:sym typeface="+mn-lt"/>
              </a:rPr>
              <a:t>有人曾设想制造一种不需要动力就能源源不断地对外做功的机器，人们把这种机器叫</a:t>
            </a:r>
            <a:r>
              <a:rPr lang="zh-CN" altLang="en-US" sz="1500" kern="0" dirty="0">
                <a:solidFill>
                  <a:srgbClr val="CC0000"/>
                </a:solidFill>
                <a:cs typeface="+mn-ea"/>
                <a:sym typeface="+mn-lt"/>
              </a:rPr>
              <a:t>永动机</a:t>
            </a:r>
            <a:r>
              <a:rPr lang="zh-CN" altLang="en-US" sz="1500" kern="0" dirty="0">
                <a:solidFill>
                  <a:sysClr val="windowText" lastClr="000000"/>
                </a:solidFill>
                <a:cs typeface="+mn-ea"/>
                <a:sym typeface="+mn-lt"/>
              </a:rPr>
              <a:t>。</a:t>
            </a:r>
            <a:endParaRPr lang="en-US" altLang="zh-CN" sz="1500" kern="0" dirty="0">
              <a:solidFill>
                <a:sysClr val="windowText" lastClr="000000"/>
              </a:solidFill>
              <a:cs typeface="+mn-ea"/>
              <a:sym typeface="+mn-lt"/>
            </a:endParaRPr>
          </a:p>
        </p:txBody>
      </p:sp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826913" y="1585811"/>
            <a:ext cx="4184621" cy="4385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0" rIns="68580" bIns="34290">
            <a:spAutoFit/>
          </a:bodyPr>
          <a:lstStyle/>
          <a:p>
            <a:pPr defTabSz="914378">
              <a:lnSpc>
                <a:spcPct val="120000"/>
              </a:lnSpc>
            </a:pPr>
            <a:r>
              <a:rPr lang="zh-CN" altLang="en-US" sz="2000" kern="0" dirty="0">
                <a:solidFill>
                  <a:srgbClr val="000000"/>
                </a:solidFill>
                <a:cs typeface="+mn-ea"/>
                <a:sym typeface="+mn-lt"/>
              </a:rPr>
              <a:t>　　</a:t>
            </a:r>
            <a:r>
              <a:rPr lang="zh-CN" altLang="en-US" sz="2000" kern="0" dirty="0">
                <a:solidFill>
                  <a:srgbClr val="0039AC"/>
                </a:solidFill>
                <a:cs typeface="+mn-ea"/>
                <a:sym typeface="+mn-lt"/>
              </a:rPr>
              <a:t>这种机器有可能制成吗？</a:t>
            </a:r>
            <a:endParaRPr lang="en-US" altLang="zh-CN" sz="2000" kern="0" dirty="0">
              <a:solidFill>
                <a:srgbClr val="0039AC"/>
              </a:solidFill>
              <a:cs typeface="+mn-ea"/>
              <a:sym typeface="+mn-lt"/>
            </a:endParaRPr>
          </a:p>
        </p:txBody>
      </p:sp>
      <p:sp>
        <p:nvSpPr>
          <p:cNvPr id="4" name="Rectangle 6"/>
          <p:cNvSpPr>
            <a:spLocks noChangeArrowheads="1"/>
          </p:cNvSpPr>
          <p:nvPr/>
        </p:nvSpPr>
        <p:spPr bwMode="auto">
          <a:xfrm>
            <a:off x="6259892" y="4051207"/>
            <a:ext cx="2178338" cy="3000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0" rIns="68580" bIns="34290">
            <a:spAutoFit/>
          </a:bodyPr>
          <a:lstStyle/>
          <a:p>
            <a:pPr algn="ctr" defTabSz="914378"/>
            <a:r>
              <a:rPr lang="zh-CN" altLang="en-US" sz="1500" kern="0" dirty="0">
                <a:solidFill>
                  <a:srgbClr val="000000"/>
                </a:solidFill>
                <a:cs typeface="+mn-ea"/>
                <a:sym typeface="+mn-lt"/>
              </a:rPr>
              <a:t>一种设想中的永动机</a:t>
            </a:r>
          </a:p>
        </p:txBody>
      </p:sp>
      <p:pic>
        <p:nvPicPr>
          <p:cNvPr id="5" name="Picture 10" descr="1~QKL4U$S88D{G31ZAF`DQB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409696" y="1645739"/>
            <a:ext cx="2028534" cy="2299119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矩形 5"/>
          <p:cNvSpPr/>
          <p:nvPr/>
        </p:nvSpPr>
        <p:spPr>
          <a:xfrm>
            <a:off x="826913" y="2527979"/>
            <a:ext cx="5207597" cy="1454244"/>
          </a:xfrm>
          <a:prstGeom prst="rect">
            <a:avLst/>
          </a:prstGeom>
          <a:noFill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68580" tIns="34290" rIns="68580" bIns="34290">
            <a:spAutoFit/>
          </a:bodyPr>
          <a:lstStyle/>
          <a:p>
            <a:pPr defTabSz="914378">
              <a:lnSpc>
                <a:spcPct val="150000"/>
              </a:lnSpc>
              <a:defRPr/>
            </a:pPr>
            <a:r>
              <a:rPr lang="zh-CN" altLang="en-US" sz="1500" kern="0" dirty="0">
                <a:solidFill>
                  <a:srgbClr val="000000"/>
                </a:solidFill>
                <a:cs typeface="+mn-ea"/>
                <a:sym typeface="+mn-lt"/>
              </a:rPr>
              <a:t>要使机器持续不断地做功，就要消耗能量把低处的水抽到高处，而做机械运动的各部件间有摩擦，会有部分机械能转化为内能，一部分能量用来对外做功抽水</a:t>
            </a:r>
            <a:r>
              <a:rPr lang="en-US" altLang="en-US" sz="1500" kern="0" dirty="0">
                <a:solidFill>
                  <a:srgbClr val="000000"/>
                </a:solidFill>
                <a:cs typeface="+mn-ea"/>
                <a:sym typeface="+mn-lt"/>
              </a:rPr>
              <a:t>，</a:t>
            </a:r>
            <a:r>
              <a:rPr lang="zh-CN" altLang="en-US" sz="1500" kern="0" dirty="0">
                <a:solidFill>
                  <a:srgbClr val="000000"/>
                </a:solidFill>
                <a:cs typeface="+mn-ea"/>
                <a:sym typeface="+mn-lt"/>
              </a:rPr>
              <a:t>使流下的水不能全部抽回</a:t>
            </a:r>
            <a:r>
              <a:rPr lang="en-US" altLang="zh-CN" sz="1500" kern="0" dirty="0">
                <a:solidFill>
                  <a:srgbClr val="000000"/>
                </a:solidFill>
                <a:cs typeface="+mn-ea"/>
                <a:sym typeface="+mn-lt"/>
              </a:rPr>
              <a:t>.</a:t>
            </a:r>
            <a:r>
              <a:rPr lang="zh-CN" altLang="en-US" sz="1500" kern="0" dirty="0">
                <a:solidFill>
                  <a:srgbClr val="000000"/>
                </a:solidFill>
                <a:cs typeface="+mn-ea"/>
                <a:sym typeface="+mn-lt"/>
              </a:rPr>
              <a:t>违背能量守恒定律的永动机是永远不能制成的。</a:t>
            </a: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9D5C24F4-232C-47ED-9AF5-02A50279F5B3}"/>
              </a:ext>
            </a:extLst>
          </p:cNvPr>
          <p:cNvSpPr txBox="1"/>
          <p:nvPr/>
        </p:nvSpPr>
        <p:spPr>
          <a:xfrm>
            <a:off x="678997" y="336097"/>
            <a:ext cx="691535" cy="392415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r>
              <a:rPr lang="zh-CN" altLang="en-US" sz="2100" b="1" dirty="0">
                <a:cs typeface="+mn-ea"/>
                <a:sym typeface="+mn-lt"/>
              </a:rPr>
              <a:t>讨论</a:t>
            </a:r>
          </a:p>
        </p:txBody>
      </p:sp>
    </p:spTree>
    <p:extLst>
      <p:ext uri="{BB962C8B-B14F-4D97-AF65-F5344CB8AC3E}">
        <p14:creationId xmlns:p14="http://schemas.microsoft.com/office/powerpoint/2010/main" val="13773285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ldLvl="0"/>
      <p:bldP spid="4" grpId="0"/>
      <p:bldP spid="6" grpId="0" bldLvl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78851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95201" y="863226"/>
            <a:ext cx="6740291" cy="2271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678997" y="3532861"/>
            <a:ext cx="6280031" cy="369330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28575" rtlCol="0" anchor="t">
            <a:spAutoFit/>
          </a:bodyPr>
          <a:lstStyle/>
          <a:p>
            <a:pPr defTabSz="914378" latinLnBrk="1" hangingPunct="0"/>
            <a:r>
              <a:rPr lang="zh-CN" altLang="en-US" sz="1800" kern="0" dirty="0">
                <a:solidFill>
                  <a:srgbClr val="FF0000"/>
                </a:solidFill>
                <a:cs typeface="+mn-ea"/>
                <a:sym typeface="+mn-lt"/>
              </a:rPr>
              <a:t>本堂重点</a:t>
            </a:r>
            <a:r>
              <a:rPr lang="en-US" altLang="zh-CN" sz="1800" kern="0" dirty="0">
                <a:solidFill>
                  <a:srgbClr val="000000"/>
                </a:solidFill>
                <a:cs typeface="+mn-ea"/>
                <a:sym typeface="+mn-lt"/>
              </a:rPr>
              <a:t>:    </a:t>
            </a:r>
            <a:r>
              <a:rPr lang="zh-CN" altLang="en-US" sz="1800" kern="0" dirty="0">
                <a:solidFill>
                  <a:srgbClr val="000000"/>
                </a:solidFill>
                <a:cs typeface="+mn-ea"/>
                <a:sym typeface="+mn-lt"/>
              </a:rPr>
              <a:t>能量的各种形式之间的转化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78997" y="3994524"/>
            <a:ext cx="5658929" cy="369330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28575" rtlCol="0" anchor="t">
            <a:spAutoFit/>
          </a:bodyPr>
          <a:lstStyle/>
          <a:p>
            <a:pPr defTabSz="914378" latinLnBrk="1" hangingPunct="0"/>
            <a:r>
              <a:rPr lang="zh-CN" altLang="en-US" sz="1800" kern="0" dirty="0">
                <a:solidFill>
                  <a:srgbClr val="FF0000"/>
                </a:solidFill>
                <a:cs typeface="+mn-ea"/>
                <a:sym typeface="+mn-lt"/>
              </a:rPr>
              <a:t>本堂难点</a:t>
            </a:r>
            <a:r>
              <a:rPr lang="en-US" altLang="zh-CN" sz="1800" kern="0" dirty="0">
                <a:solidFill>
                  <a:srgbClr val="000000"/>
                </a:solidFill>
                <a:cs typeface="+mn-ea"/>
                <a:sym typeface="+mn-lt"/>
              </a:rPr>
              <a:t>:   </a:t>
            </a:r>
            <a:r>
              <a:rPr lang="zh-CN" altLang="en-US" sz="1800" kern="0" dirty="0">
                <a:solidFill>
                  <a:srgbClr val="000000"/>
                </a:solidFill>
                <a:cs typeface="+mn-ea"/>
                <a:sym typeface="+mn-lt"/>
              </a:rPr>
              <a:t>利用能量守恒定律分析现象</a:t>
            </a: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D0969A97-7929-455E-8D66-A0FAEDE658E5}"/>
              </a:ext>
            </a:extLst>
          </p:cNvPr>
          <p:cNvSpPr txBox="1"/>
          <p:nvPr/>
        </p:nvSpPr>
        <p:spPr>
          <a:xfrm>
            <a:off x="678997" y="336097"/>
            <a:ext cx="1244572" cy="392415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r>
              <a:rPr lang="zh-CN" altLang="en-US" sz="2100" b="1" dirty="0">
                <a:cs typeface="+mn-ea"/>
                <a:sym typeface="+mn-lt"/>
              </a:rPr>
              <a:t>课堂小结</a:t>
            </a:r>
          </a:p>
        </p:txBody>
      </p:sp>
    </p:spTree>
    <p:extLst>
      <p:ext uri="{BB962C8B-B14F-4D97-AF65-F5344CB8AC3E}">
        <p14:creationId xmlns:p14="http://schemas.microsoft.com/office/powerpoint/2010/main" val="3455319306"/>
      </p:ext>
    </p:extLst>
  </p:cSld>
  <p:clrMapOvr>
    <a:masterClrMapping/>
  </p:clrMapOvr>
  <p:transition spd="slow" advClick="0" advTm="200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629603" y="863591"/>
            <a:ext cx="5256848" cy="34163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defTabSz="914378" fontAlgn="base">
              <a:lnSpc>
                <a:spcPct val="20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1800" b="1" kern="0" dirty="0">
                <a:solidFill>
                  <a:srgbClr val="000000"/>
                </a:solidFill>
                <a:cs typeface="+mn-ea"/>
                <a:sym typeface="+mn-lt"/>
              </a:rPr>
              <a:t>（</a:t>
            </a:r>
            <a:r>
              <a:rPr lang="en-US" altLang="zh-CN" sz="1800" b="1" kern="0" dirty="0">
                <a:solidFill>
                  <a:srgbClr val="000000"/>
                </a:solidFill>
                <a:cs typeface="+mn-ea"/>
                <a:sym typeface="+mn-lt"/>
              </a:rPr>
              <a:t>2023 </a:t>
            </a:r>
            <a:r>
              <a:rPr lang="zh-CN" altLang="en-US" sz="1800" b="1" kern="0" dirty="0">
                <a:solidFill>
                  <a:srgbClr val="000000"/>
                </a:solidFill>
                <a:cs typeface="+mn-ea"/>
                <a:sym typeface="+mn-lt"/>
              </a:rPr>
              <a:t>山东枣庄市）</a:t>
            </a:r>
            <a:r>
              <a:rPr lang="zh-CN" altLang="en-US" sz="1800" kern="0" dirty="0">
                <a:solidFill>
                  <a:srgbClr val="000000"/>
                </a:solidFill>
                <a:cs typeface="+mn-ea"/>
                <a:sym typeface="+mn-lt"/>
              </a:rPr>
              <a:t>如图所示是内燃机工作循环中的一个冲程，它是（　　）</a:t>
            </a:r>
          </a:p>
          <a:p>
            <a:pPr defTabSz="914378" eaLnBrk="0" fontAlgn="base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1800" kern="0" dirty="0">
                <a:solidFill>
                  <a:srgbClr val="000000"/>
                </a:solidFill>
                <a:cs typeface="+mn-ea"/>
                <a:sym typeface="+mn-lt"/>
              </a:rPr>
              <a:t>A</a:t>
            </a:r>
            <a:r>
              <a:rPr lang="zh-CN" altLang="en-US" sz="1800" kern="0" dirty="0">
                <a:solidFill>
                  <a:srgbClr val="000000"/>
                </a:solidFill>
                <a:cs typeface="+mn-ea"/>
                <a:sym typeface="+mn-lt"/>
              </a:rPr>
              <a:t>．压缩冲程，将化学能转化成内能    	</a:t>
            </a:r>
            <a:endParaRPr lang="en-US" altLang="zh-CN" sz="1800" kern="0" dirty="0">
              <a:solidFill>
                <a:srgbClr val="000000"/>
              </a:solidFill>
              <a:cs typeface="+mn-ea"/>
              <a:sym typeface="+mn-lt"/>
            </a:endParaRPr>
          </a:p>
          <a:p>
            <a:pPr defTabSz="914378" eaLnBrk="0" fontAlgn="base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1800" kern="0" dirty="0">
                <a:solidFill>
                  <a:srgbClr val="000000"/>
                </a:solidFill>
                <a:cs typeface="+mn-ea"/>
                <a:sym typeface="+mn-lt"/>
              </a:rPr>
              <a:t>B</a:t>
            </a:r>
            <a:r>
              <a:rPr lang="zh-CN" altLang="en-US" sz="1800" kern="0" dirty="0">
                <a:solidFill>
                  <a:srgbClr val="000000"/>
                </a:solidFill>
                <a:cs typeface="+mn-ea"/>
                <a:sym typeface="+mn-lt"/>
              </a:rPr>
              <a:t>．压缩冲程，将机械能转化成内能	</a:t>
            </a:r>
          </a:p>
          <a:p>
            <a:pPr defTabSz="914378" eaLnBrk="0" fontAlgn="base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1800" kern="0" dirty="0">
                <a:solidFill>
                  <a:srgbClr val="000000"/>
                </a:solidFill>
                <a:cs typeface="+mn-ea"/>
                <a:sym typeface="+mn-lt"/>
              </a:rPr>
              <a:t>C</a:t>
            </a:r>
            <a:r>
              <a:rPr lang="zh-CN" altLang="en-US" sz="1800" kern="0" dirty="0">
                <a:solidFill>
                  <a:srgbClr val="000000"/>
                </a:solidFill>
                <a:cs typeface="+mn-ea"/>
                <a:sym typeface="+mn-lt"/>
              </a:rPr>
              <a:t>．做功冲程，将内能转化成机械能</a:t>
            </a:r>
            <a:endParaRPr lang="en-US" altLang="zh-CN" sz="1800" kern="0" dirty="0">
              <a:solidFill>
                <a:srgbClr val="000000"/>
              </a:solidFill>
              <a:cs typeface="+mn-ea"/>
              <a:sym typeface="+mn-lt"/>
            </a:endParaRPr>
          </a:p>
          <a:p>
            <a:pPr defTabSz="914378" eaLnBrk="0" fontAlgn="base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1800" kern="0" dirty="0">
                <a:solidFill>
                  <a:srgbClr val="000000"/>
                </a:solidFill>
                <a:cs typeface="+mn-ea"/>
                <a:sym typeface="+mn-lt"/>
              </a:rPr>
              <a:t>D</a:t>
            </a:r>
            <a:r>
              <a:rPr lang="zh-CN" altLang="en-US" sz="1800" kern="0" dirty="0">
                <a:solidFill>
                  <a:srgbClr val="000000"/>
                </a:solidFill>
                <a:cs typeface="+mn-ea"/>
                <a:sym typeface="+mn-lt"/>
              </a:rPr>
              <a:t>．做功冲程，将机械能转化成内能</a:t>
            </a:r>
          </a:p>
        </p:txBody>
      </p:sp>
      <p:pic>
        <p:nvPicPr>
          <p:cNvPr id="4097" name="Picture 1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43626" y="1065403"/>
            <a:ext cx="1964306" cy="33174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3041367" y="1575968"/>
            <a:ext cx="376171" cy="5231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defTabSz="914378" fontAlgn="ctr">
              <a:spcBef>
                <a:spcPct val="0"/>
              </a:spcBef>
              <a:spcAft>
                <a:spcPct val="0"/>
              </a:spcAft>
            </a:pPr>
            <a:r>
              <a:rPr lang="en-US" altLang="zh-CN" sz="2800" kern="0" dirty="0">
                <a:solidFill>
                  <a:srgbClr val="FF0000"/>
                </a:solidFill>
                <a:cs typeface="+mn-ea"/>
                <a:sym typeface="+mn-lt"/>
              </a:rPr>
              <a:t>C</a:t>
            </a:r>
            <a:endParaRPr lang="en-US" altLang="zh-CN" sz="2800" kern="0" dirty="0">
              <a:solidFill>
                <a:srgbClr val="000000"/>
              </a:solidFill>
              <a:cs typeface="+mn-ea"/>
              <a:sym typeface="+mn-lt"/>
            </a:endParaRPr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DE5EC68A-9B26-4F09-BD65-0D908234DB14}"/>
              </a:ext>
            </a:extLst>
          </p:cNvPr>
          <p:cNvSpPr txBox="1"/>
          <p:nvPr/>
        </p:nvSpPr>
        <p:spPr>
          <a:xfrm>
            <a:off x="678997" y="336097"/>
            <a:ext cx="1244572" cy="392415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r>
              <a:rPr lang="zh-CN" altLang="en-US" sz="2100" b="1" dirty="0">
                <a:cs typeface="+mn-ea"/>
                <a:sym typeface="+mn-lt"/>
              </a:rPr>
              <a:t>典型例题</a:t>
            </a:r>
          </a:p>
        </p:txBody>
      </p:sp>
    </p:spTree>
    <p:extLst>
      <p:ext uri="{BB962C8B-B14F-4D97-AF65-F5344CB8AC3E}">
        <p14:creationId xmlns:p14="http://schemas.microsoft.com/office/powerpoint/2010/main" val="39110631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678997" y="714468"/>
            <a:ext cx="7513607" cy="3554819"/>
          </a:xfrm>
          <a:prstGeom prst="rect">
            <a:avLst/>
          </a:prstGeom>
          <a:noFill/>
          <a:ln>
            <a:noFill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defTabSz="914378" fontAlgn="base">
              <a:lnSpc>
                <a:spcPct val="2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zh-CN" sz="1800" b="1" kern="0" dirty="0">
                <a:solidFill>
                  <a:srgbClr val="000000"/>
                </a:solidFill>
                <a:cs typeface="+mn-ea"/>
                <a:sym typeface="+mn-lt"/>
              </a:rPr>
              <a:t>（</a:t>
            </a:r>
            <a:r>
              <a:rPr lang="en-US" altLang="zh-CN" sz="1800" b="1" kern="0" dirty="0">
                <a:solidFill>
                  <a:srgbClr val="000000"/>
                </a:solidFill>
                <a:cs typeface="+mn-ea"/>
                <a:sym typeface="+mn-lt"/>
              </a:rPr>
              <a:t>2023  </a:t>
            </a:r>
            <a:r>
              <a:rPr lang="zh-CN" altLang="zh-CN" sz="1800" b="1" kern="0" dirty="0">
                <a:solidFill>
                  <a:srgbClr val="000000"/>
                </a:solidFill>
                <a:cs typeface="+mn-ea"/>
                <a:sym typeface="+mn-lt"/>
              </a:rPr>
              <a:t>四川广安）</a:t>
            </a:r>
            <a:r>
              <a:rPr lang="zh-CN" altLang="zh-CN" sz="1800" kern="0" dirty="0">
                <a:solidFill>
                  <a:srgbClr val="000000"/>
                </a:solidFill>
                <a:cs typeface="+mn-ea"/>
                <a:sym typeface="+mn-lt"/>
              </a:rPr>
              <a:t>下列关于能量的说法中，正确的是（　　</a:t>
            </a:r>
            <a:r>
              <a:rPr lang="en-US" altLang="zh-CN" sz="1800" kern="0" dirty="0">
                <a:solidFill>
                  <a:srgbClr val="000000"/>
                </a:solidFill>
                <a:cs typeface="+mn-ea"/>
                <a:sym typeface="+mn-lt"/>
              </a:rPr>
              <a:t>   </a:t>
            </a:r>
            <a:r>
              <a:rPr lang="zh-CN" altLang="zh-CN" sz="1800" kern="0" dirty="0">
                <a:solidFill>
                  <a:srgbClr val="000000"/>
                </a:solidFill>
                <a:cs typeface="+mn-ea"/>
                <a:sym typeface="+mn-lt"/>
              </a:rPr>
              <a:t>）</a:t>
            </a:r>
          </a:p>
          <a:p>
            <a:pPr defTabSz="914378" fontAlgn="base">
              <a:lnSpc>
                <a:spcPct val="2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1800" kern="0" dirty="0">
                <a:solidFill>
                  <a:srgbClr val="000000"/>
                </a:solidFill>
                <a:cs typeface="+mn-ea"/>
                <a:sym typeface="+mn-lt"/>
              </a:rPr>
              <a:t>A</a:t>
            </a:r>
            <a:r>
              <a:rPr lang="zh-CN" altLang="zh-CN" sz="1800" kern="0" dirty="0">
                <a:solidFill>
                  <a:srgbClr val="000000"/>
                </a:solidFill>
                <a:cs typeface="+mn-ea"/>
                <a:sym typeface="+mn-lt"/>
              </a:rPr>
              <a:t>．洗衣机工作时是将机械能转化为电能</a:t>
            </a:r>
            <a:r>
              <a:rPr lang="en-US" altLang="zh-CN" sz="1800" kern="0" dirty="0">
                <a:solidFill>
                  <a:srgbClr val="000000"/>
                </a:solidFill>
                <a:cs typeface="+mn-ea"/>
                <a:sym typeface="+mn-lt"/>
              </a:rPr>
              <a:t>	</a:t>
            </a:r>
            <a:endParaRPr lang="zh-CN" altLang="zh-CN" sz="1800" kern="0" dirty="0">
              <a:solidFill>
                <a:srgbClr val="000000"/>
              </a:solidFill>
              <a:cs typeface="+mn-ea"/>
              <a:sym typeface="+mn-lt"/>
            </a:endParaRPr>
          </a:p>
          <a:p>
            <a:pPr defTabSz="914378" fontAlgn="base">
              <a:lnSpc>
                <a:spcPct val="2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1800" kern="0" dirty="0">
                <a:solidFill>
                  <a:srgbClr val="000000"/>
                </a:solidFill>
                <a:cs typeface="+mn-ea"/>
                <a:sym typeface="+mn-lt"/>
              </a:rPr>
              <a:t>B</a:t>
            </a:r>
            <a:r>
              <a:rPr lang="zh-CN" altLang="zh-CN" sz="1800" kern="0" dirty="0">
                <a:solidFill>
                  <a:srgbClr val="000000"/>
                </a:solidFill>
                <a:cs typeface="+mn-ea"/>
                <a:sym typeface="+mn-lt"/>
              </a:rPr>
              <a:t>．电水壶工作时是将内能转化为电能</a:t>
            </a:r>
            <a:r>
              <a:rPr lang="en-US" altLang="zh-CN" sz="1800" kern="0" dirty="0">
                <a:solidFill>
                  <a:srgbClr val="000000"/>
                </a:solidFill>
                <a:cs typeface="+mn-ea"/>
                <a:sym typeface="+mn-lt"/>
              </a:rPr>
              <a:t>	</a:t>
            </a:r>
            <a:endParaRPr lang="zh-CN" altLang="zh-CN" sz="1800" kern="0" dirty="0">
              <a:solidFill>
                <a:srgbClr val="000000"/>
              </a:solidFill>
              <a:cs typeface="+mn-ea"/>
              <a:sym typeface="+mn-lt"/>
            </a:endParaRPr>
          </a:p>
          <a:p>
            <a:pPr defTabSz="914378" fontAlgn="base">
              <a:lnSpc>
                <a:spcPct val="2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1800" kern="0" dirty="0">
                <a:solidFill>
                  <a:srgbClr val="000000"/>
                </a:solidFill>
                <a:cs typeface="+mn-ea"/>
                <a:sym typeface="+mn-lt"/>
              </a:rPr>
              <a:t>C</a:t>
            </a:r>
            <a:r>
              <a:rPr lang="zh-CN" altLang="zh-CN" sz="1800" kern="0" dirty="0">
                <a:solidFill>
                  <a:srgbClr val="000000"/>
                </a:solidFill>
                <a:cs typeface="+mn-ea"/>
                <a:sym typeface="+mn-lt"/>
              </a:rPr>
              <a:t>．用热水泡脚，身体会感觉暖和，说明内能可以转移</a:t>
            </a:r>
            <a:r>
              <a:rPr lang="en-US" altLang="zh-CN" sz="1800" kern="0" dirty="0">
                <a:solidFill>
                  <a:srgbClr val="000000"/>
                </a:solidFill>
                <a:cs typeface="+mn-ea"/>
                <a:sym typeface="+mn-lt"/>
              </a:rPr>
              <a:t>	</a:t>
            </a:r>
            <a:endParaRPr lang="zh-CN" altLang="zh-CN" sz="1800" kern="0" dirty="0">
              <a:solidFill>
                <a:srgbClr val="000000"/>
              </a:solidFill>
              <a:cs typeface="+mn-ea"/>
              <a:sym typeface="+mn-lt"/>
            </a:endParaRPr>
          </a:p>
          <a:p>
            <a:pPr defTabSz="914378" fontAlgn="base">
              <a:lnSpc>
                <a:spcPct val="2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1800" kern="0" dirty="0">
                <a:solidFill>
                  <a:srgbClr val="000000"/>
                </a:solidFill>
                <a:cs typeface="+mn-ea"/>
                <a:sym typeface="+mn-lt"/>
              </a:rPr>
              <a:t>D</a:t>
            </a:r>
            <a:r>
              <a:rPr lang="zh-CN" altLang="zh-CN" sz="1800" kern="0" dirty="0">
                <a:solidFill>
                  <a:srgbClr val="000000"/>
                </a:solidFill>
                <a:cs typeface="+mn-ea"/>
                <a:sym typeface="+mn-lt"/>
              </a:rPr>
              <a:t>．能量无论是转化还是转移，能量总和会逐渐减少</a:t>
            </a:r>
          </a:p>
        </p:txBody>
      </p:sp>
      <p:sp>
        <p:nvSpPr>
          <p:cNvPr id="4" name="矩形 3"/>
          <p:cNvSpPr/>
          <p:nvPr/>
        </p:nvSpPr>
        <p:spPr>
          <a:xfrm>
            <a:off x="6567039" y="883648"/>
            <a:ext cx="540164" cy="715581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defTabSz="914378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800" kern="0" dirty="0">
                <a:solidFill>
                  <a:srgbClr val="FF0000"/>
                </a:solidFill>
                <a:cs typeface="+mn-ea"/>
                <a:sym typeface="+mn-lt"/>
              </a:rPr>
              <a:t>C</a:t>
            </a:r>
            <a:endParaRPr lang="zh-CN" altLang="zh-CN" sz="2800" kern="0" dirty="0">
              <a:solidFill>
                <a:srgbClr val="FF0000"/>
              </a:solidFill>
              <a:cs typeface="+mn-ea"/>
              <a:sym typeface="+mn-lt"/>
            </a:endParaRP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4FDB8323-F207-400D-9537-B2A3A63E4B49}"/>
              </a:ext>
            </a:extLst>
          </p:cNvPr>
          <p:cNvSpPr txBox="1"/>
          <p:nvPr/>
        </p:nvSpPr>
        <p:spPr>
          <a:xfrm>
            <a:off x="678997" y="336097"/>
            <a:ext cx="1244572" cy="392415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r>
              <a:rPr lang="zh-CN" altLang="en-US" sz="2100" b="1" dirty="0">
                <a:cs typeface="+mn-ea"/>
                <a:sym typeface="+mn-lt"/>
              </a:rPr>
              <a:t>典型例题</a:t>
            </a:r>
          </a:p>
        </p:txBody>
      </p:sp>
    </p:spTree>
    <p:extLst>
      <p:ext uri="{BB962C8B-B14F-4D97-AF65-F5344CB8AC3E}">
        <p14:creationId xmlns:p14="http://schemas.microsoft.com/office/powerpoint/2010/main" val="33848428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组合 22">
            <a:extLst>
              <a:ext uri="{FF2B5EF4-FFF2-40B4-BE49-F238E27FC236}">
                <a16:creationId xmlns:a16="http://schemas.microsoft.com/office/drawing/2014/main" id="{C2C9A836-CB7F-416D-84BB-430E526AE4FC}"/>
              </a:ext>
            </a:extLst>
          </p:cNvPr>
          <p:cNvGrpSpPr/>
          <p:nvPr/>
        </p:nvGrpSpPr>
        <p:grpSpPr>
          <a:xfrm>
            <a:off x="4996615" y="2213049"/>
            <a:ext cx="3731592" cy="675337"/>
            <a:chOff x="-4708756" y="1927396"/>
            <a:chExt cx="4975456" cy="900450"/>
          </a:xfrm>
        </p:grpSpPr>
        <p:cxnSp>
          <p:nvCxnSpPr>
            <p:cNvPr id="25" name="直接连接符 24">
              <a:extLst>
                <a:ext uri="{FF2B5EF4-FFF2-40B4-BE49-F238E27FC236}">
                  <a16:creationId xmlns:a16="http://schemas.microsoft.com/office/drawing/2014/main" id="{ADDEDAF2-9F69-46B9-9CC5-ACBFE847C75E}"/>
                </a:ext>
              </a:extLst>
            </p:cNvPr>
            <p:cNvCxnSpPr>
              <a:cxnSpLocks/>
            </p:cNvCxnSpPr>
            <p:nvPr/>
          </p:nvCxnSpPr>
          <p:spPr>
            <a:xfrm>
              <a:off x="-4634728" y="2827846"/>
              <a:ext cx="4901428" cy="0"/>
            </a:xfrm>
            <a:prstGeom prst="line">
              <a:avLst/>
            </a:prstGeom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文本占位符 19">
              <a:extLst>
                <a:ext uri="{FF2B5EF4-FFF2-40B4-BE49-F238E27FC236}">
                  <a16:creationId xmlns:a16="http://schemas.microsoft.com/office/drawing/2014/main" id="{C053E3EF-21D5-4509-99F6-8D2FC5F8CC66}"/>
                </a:ext>
              </a:extLst>
            </p:cNvPr>
            <p:cNvSpPr txBox="1">
              <a:spLocks/>
            </p:cNvSpPr>
            <p:nvPr/>
          </p:nvSpPr>
          <p:spPr>
            <a:xfrm>
              <a:off x="-4708756" y="1927396"/>
              <a:ext cx="4975455" cy="756609"/>
            </a:xfrm>
            <a:prstGeom prst="rect">
              <a:avLst/>
            </a:prstGeom>
          </p:spPr>
          <p:txBody>
            <a:bodyPr/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dist">
                <a:buNone/>
                <a:defRPr/>
              </a:pPr>
              <a:r>
                <a:rPr lang="zh-CN" altLang="en-US" sz="3600" b="1" dirty="0">
                  <a:solidFill>
                    <a:srgbClr val="1D9A78"/>
                  </a:solidFill>
                  <a:cs typeface="+mn-ea"/>
                  <a:sym typeface="+mn-lt"/>
                </a:rPr>
                <a:t>感谢！</a:t>
              </a:r>
            </a:p>
          </p:txBody>
        </p:sp>
      </p:grpSp>
      <p:sp>
        <p:nvSpPr>
          <p:cNvPr id="28" name="矩形: 圆角 27">
            <a:extLst>
              <a:ext uri="{FF2B5EF4-FFF2-40B4-BE49-F238E27FC236}">
                <a16:creationId xmlns:a16="http://schemas.microsoft.com/office/drawing/2014/main" id="{EA9DBB32-FDDD-4C8C-A8A4-EA57A2B8AEC7}"/>
              </a:ext>
            </a:extLst>
          </p:cNvPr>
          <p:cNvSpPr/>
          <p:nvPr/>
        </p:nvSpPr>
        <p:spPr>
          <a:xfrm>
            <a:off x="8849614" y="4629033"/>
            <a:ext cx="665494" cy="104723"/>
          </a:xfrm>
          <a:prstGeom prst="roundRect">
            <a:avLst>
              <a:gd name="adj" fmla="val 50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29" name="矩形 28">
            <a:extLst>
              <a:ext uri="{FF2B5EF4-FFF2-40B4-BE49-F238E27FC236}">
                <a16:creationId xmlns:a16="http://schemas.microsoft.com/office/drawing/2014/main" id="{1433682C-E825-458B-A9ED-0AEC4CDBA4F3}"/>
              </a:ext>
            </a:extLst>
          </p:cNvPr>
          <p:cNvSpPr/>
          <p:nvPr/>
        </p:nvSpPr>
        <p:spPr>
          <a:xfrm>
            <a:off x="6545993" y="196554"/>
            <a:ext cx="2445608" cy="290605"/>
          </a:xfrm>
          <a:prstGeom prst="rect">
            <a:avLst/>
          </a:prstGeom>
          <a:noFill/>
          <a:ln w="12700" cap="flat">
            <a:noFill/>
            <a:prstDash val="solid"/>
            <a:miter lim="800000"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  <a:softEdge rad="19050"/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spcFirstLastPara="1" wrap="square" lIns="43194" tIns="43194" rIns="43194" bIns="43194" spcCol="28575" anchor="ctr">
            <a:spAutoFit/>
          </a:bodyPr>
          <a:lstStyle/>
          <a:p>
            <a:pPr defTabSz="863828" latinLnBrk="1">
              <a:defRPr/>
            </a:pPr>
            <a:r>
              <a:rPr lang="zh-CN" altLang="en-US" sz="1300" spc="225" dirty="0">
                <a:solidFill>
                  <a:prstClr val="black"/>
                </a:solidFill>
                <a:cs typeface="+mn-ea"/>
                <a:sym typeface="+mn-lt"/>
              </a:rPr>
              <a:t>人教版九年级物理（初中）</a:t>
            </a:r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B31D6FE5-345E-3A5B-E473-04837A9386C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42310"/>
            <a:ext cx="4291446" cy="42914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38998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文本框 38">
            <a:extLst>
              <a:ext uri="{FF2B5EF4-FFF2-40B4-BE49-F238E27FC236}">
                <a16:creationId xmlns:a16="http://schemas.microsoft.com/office/drawing/2014/main" id="{25E4B74E-1A59-47AB-9FF3-016269A1DAC6}"/>
              </a:ext>
            </a:extLst>
          </p:cNvPr>
          <p:cNvSpPr txBox="1"/>
          <p:nvPr/>
        </p:nvSpPr>
        <p:spPr>
          <a:xfrm>
            <a:off x="678997" y="336097"/>
            <a:ext cx="1244572" cy="392415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r>
              <a:rPr lang="zh-CN" altLang="en-US" sz="2100" b="1" dirty="0">
                <a:cs typeface="+mn-ea"/>
                <a:sym typeface="+mn-lt"/>
              </a:rPr>
              <a:t>课堂导入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B0B895F-FDBC-41F5-A196-CEF25A7812E8}"/>
              </a:ext>
            </a:extLst>
          </p:cNvPr>
          <p:cNvSpPr txBox="1"/>
          <p:nvPr/>
        </p:nvSpPr>
        <p:spPr>
          <a:xfrm>
            <a:off x="549288" y="998520"/>
            <a:ext cx="751994" cy="369330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28575" rtlCol="0" anchor="t">
            <a:spAutoFit/>
          </a:bodyPr>
          <a:lstStyle/>
          <a:p>
            <a:pPr defTabSz="914378" latinLnBrk="1" hangingPunct="0"/>
            <a:r>
              <a:rPr lang="zh-CN" altLang="en-US" sz="1800" b="1" kern="0" dirty="0">
                <a:solidFill>
                  <a:srgbClr val="FF0000"/>
                </a:solidFill>
                <a:cs typeface="+mn-ea"/>
                <a:sym typeface="+mn-lt"/>
              </a:rPr>
              <a:t>复习</a:t>
            </a: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37180F02-03C0-4A4D-8410-B776C25283C8}"/>
              </a:ext>
            </a:extLst>
          </p:cNvPr>
          <p:cNvSpPr/>
          <p:nvPr/>
        </p:nvSpPr>
        <p:spPr>
          <a:xfrm>
            <a:off x="468785" y="1450930"/>
            <a:ext cx="4527852" cy="1107996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defTabSz="914378" eaLnBrk="0" hangingPunct="0">
              <a:lnSpc>
                <a:spcPct val="150000"/>
              </a:lnSpc>
              <a:defRPr/>
            </a:pPr>
            <a:r>
              <a:rPr lang="en-US" altLang="zh-CN" sz="1500" kern="0" dirty="0">
                <a:solidFill>
                  <a:sysClr val="windowText" lastClr="000000"/>
                </a:solidFill>
                <a:cs typeface="+mn-ea"/>
                <a:sym typeface="+mn-lt"/>
              </a:rPr>
              <a:t>1.</a:t>
            </a:r>
            <a:r>
              <a:rPr lang="zh-CN" altLang="en-US" sz="1500" kern="0" dirty="0">
                <a:solidFill>
                  <a:sysClr val="windowText" lastClr="000000"/>
                </a:solidFill>
                <a:cs typeface="+mn-ea"/>
                <a:sym typeface="+mn-lt"/>
              </a:rPr>
              <a:t>改变物体内能的方法有两种，分别是</a:t>
            </a:r>
            <a:r>
              <a:rPr lang="en-US" altLang="zh-CN" sz="1500" kern="0" dirty="0">
                <a:solidFill>
                  <a:sysClr val="windowText" lastClr="000000"/>
                </a:solidFill>
                <a:cs typeface="+mn-ea"/>
                <a:sym typeface="+mn-lt"/>
              </a:rPr>
              <a:t>_________</a:t>
            </a:r>
            <a:r>
              <a:rPr lang="zh-CN" altLang="en-US" sz="1500" kern="0" dirty="0">
                <a:solidFill>
                  <a:sysClr val="windowText" lastClr="000000"/>
                </a:solidFill>
                <a:cs typeface="+mn-ea"/>
                <a:sym typeface="+mn-lt"/>
              </a:rPr>
              <a:t>和</a:t>
            </a:r>
            <a:r>
              <a:rPr lang="en-US" altLang="zh-CN" sz="1500" kern="0" dirty="0">
                <a:solidFill>
                  <a:sysClr val="windowText" lastClr="000000"/>
                </a:solidFill>
                <a:cs typeface="+mn-ea"/>
                <a:sym typeface="+mn-lt"/>
              </a:rPr>
              <a:t>________</a:t>
            </a:r>
            <a:r>
              <a:rPr lang="zh-CN" altLang="en-US" sz="1500" kern="0" dirty="0">
                <a:solidFill>
                  <a:sysClr val="windowText" lastClr="000000"/>
                </a:solidFill>
                <a:cs typeface="+mn-ea"/>
                <a:sym typeface="+mn-lt"/>
              </a:rPr>
              <a:t>。它们本质上的区别是：热传递是能量的</a:t>
            </a:r>
            <a:r>
              <a:rPr lang="en-US" altLang="zh-CN" sz="1500" kern="0" dirty="0">
                <a:solidFill>
                  <a:sysClr val="windowText" lastClr="000000"/>
                </a:solidFill>
                <a:cs typeface="+mn-ea"/>
                <a:sym typeface="+mn-lt"/>
              </a:rPr>
              <a:t>________</a:t>
            </a:r>
            <a:r>
              <a:rPr lang="zh-CN" altLang="en-US" sz="1500" kern="0" dirty="0">
                <a:solidFill>
                  <a:sysClr val="windowText" lastClr="000000"/>
                </a:solidFill>
                <a:cs typeface="+mn-ea"/>
                <a:sym typeface="+mn-lt"/>
              </a:rPr>
              <a:t>，做功是能量的</a:t>
            </a:r>
            <a:r>
              <a:rPr lang="en-US" altLang="zh-CN" sz="1500" kern="0" dirty="0">
                <a:solidFill>
                  <a:sysClr val="windowText" lastClr="000000"/>
                </a:solidFill>
                <a:cs typeface="+mn-ea"/>
                <a:sym typeface="+mn-lt"/>
              </a:rPr>
              <a:t>________</a:t>
            </a:r>
            <a:r>
              <a:rPr lang="zh-CN" altLang="en-US" sz="1500" kern="0" dirty="0">
                <a:solidFill>
                  <a:sysClr val="windowText" lastClr="000000"/>
                </a:solidFill>
                <a:cs typeface="+mn-ea"/>
                <a:sym typeface="+mn-lt"/>
              </a:rPr>
              <a:t>。</a:t>
            </a: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95C8AAB9-5BFA-44A0-9D6E-BAA4DFB385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20006" y="2183348"/>
            <a:ext cx="893763" cy="2846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>
            <a:spAutoFit/>
          </a:bodyPr>
          <a:lstStyle/>
          <a:p>
            <a:pPr defTabSz="914378" eaLnBrk="0" hangingPunct="0"/>
            <a:r>
              <a:rPr lang="zh-CN" altLang="en-US" kern="0" dirty="0">
                <a:solidFill>
                  <a:srgbClr val="FF0000"/>
                </a:solidFill>
                <a:cs typeface="+mn-ea"/>
                <a:sym typeface="+mn-lt"/>
              </a:rPr>
              <a:t>转化</a:t>
            </a:r>
          </a:p>
        </p:txBody>
      </p:sp>
      <p:sp>
        <p:nvSpPr>
          <p:cNvPr id="7" name="Rectangle 7">
            <a:extLst>
              <a:ext uri="{FF2B5EF4-FFF2-40B4-BE49-F238E27FC236}">
                <a16:creationId xmlns:a16="http://schemas.microsoft.com/office/drawing/2014/main" id="{57EC34D5-C60D-40AC-A5AA-96DA0BC54C2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8997" y="2191373"/>
            <a:ext cx="839787" cy="2846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>
            <a:spAutoFit/>
          </a:bodyPr>
          <a:lstStyle/>
          <a:p>
            <a:pPr defTabSz="914378" eaLnBrk="0" hangingPunct="0"/>
            <a:r>
              <a:rPr lang="zh-CN" altLang="en-US" kern="0" dirty="0">
                <a:solidFill>
                  <a:srgbClr val="FF0000"/>
                </a:solidFill>
                <a:cs typeface="+mn-ea"/>
                <a:sym typeface="+mn-lt"/>
              </a:rPr>
              <a:t>转移</a:t>
            </a:r>
          </a:p>
        </p:txBody>
      </p:sp>
      <p:sp>
        <p:nvSpPr>
          <p:cNvPr id="8" name="Rectangle 8">
            <a:extLst>
              <a:ext uri="{FF2B5EF4-FFF2-40B4-BE49-F238E27FC236}">
                <a16:creationId xmlns:a16="http://schemas.microsoft.com/office/drawing/2014/main" id="{4E8BDDA3-0C57-4E16-A9A2-9189DDE1ADB1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8315" y="1861187"/>
            <a:ext cx="865188" cy="2846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>
            <a:spAutoFit/>
          </a:bodyPr>
          <a:lstStyle/>
          <a:p>
            <a:pPr defTabSz="914378" eaLnBrk="0" hangingPunct="0"/>
            <a:r>
              <a:rPr lang="zh-CN" altLang="en-US" kern="0" dirty="0">
                <a:solidFill>
                  <a:srgbClr val="FF0000"/>
                </a:solidFill>
                <a:cs typeface="+mn-ea"/>
                <a:sym typeface="+mn-lt"/>
              </a:rPr>
              <a:t>做功</a:t>
            </a:r>
          </a:p>
        </p:txBody>
      </p:sp>
      <p:sp>
        <p:nvSpPr>
          <p:cNvPr id="9" name="Rectangle 9">
            <a:extLst>
              <a:ext uri="{FF2B5EF4-FFF2-40B4-BE49-F238E27FC236}">
                <a16:creationId xmlns:a16="http://schemas.microsoft.com/office/drawing/2014/main" id="{805596D5-3E32-46C4-925E-7CC038DACCF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90893" y="1513719"/>
            <a:ext cx="1187450" cy="2846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>
            <a:spAutoFit/>
          </a:bodyPr>
          <a:lstStyle/>
          <a:p>
            <a:pPr defTabSz="914378" eaLnBrk="0" hangingPunct="0"/>
            <a:r>
              <a:rPr lang="zh-CN" altLang="en-US" kern="0" dirty="0">
                <a:solidFill>
                  <a:srgbClr val="FF0000"/>
                </a:solidFill>
                <a:cs typeface="+mn-ea"/>
                <a:sym typeface="+mn-lt"/>
              </a:rPr>
              <a:t>热传递</a:t>
            </a:r>
          </a:p>
        </p:txBody>
      </p:sp>
      <p:sp>
        <p:nvSpPr>
          <p:cNvPr id="10" name="Rectangle 3">
            <a:extLst>
              <a:ext uri="{FF2B5EF4-FFF2-40B4-BE49-F238E27FC236}">
                <a16:creationId xmlns:a16="http://schemas.microsoft.com/office/drawing/2014/main" id="{4CCE9C87-7E16-4745-BA54-8458A9F2C5A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0114" y="2538855"/>
            <a:ext cx="4558915" cy="1915909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>
            <a:lvl1pPr algn="l" eaLnBrk="0" hangingPunct="0">
              <a:lnSpc>
                <a:spcPct val="150000"/>
              </a:lnSpc>
              <a:defRPr sz="2000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defTabSz="914378">
              <a:lnSpc>
                <a:spcPct val="200000"/>
              </a:lnSpc>
            </a:pPr>
            <a:r>
              <a:rPr lang="en-US" altLang="zh-CN" kern="0" dirty="0">
                <a:solidFill>
                  <a:sysClr val="windowText" lastClr="000000"/>
                </a:solidFill>
                <a:latin typeface="+mn-lt"/>
                <a:ea typeface="+mn-ea"/>
                <a:cs typeface="+mn-ea"/>
                <a:sym typeface="+mn-lt"/>
              </a:rPr>
              <a:t>2.</a:t>
            </a:r>
            <a:r>
              <a:rPr lang="zh-CN" altLang="en-US" kern="0" dirty="0">
                <a:solidFill>
                  <a:sysClr val="windowText" lastClr="000000"/>
                </a:solidFill>
                <a:latin typeface="+mn-lt"/>
                <a:ea typeface="+mn-ea"/>
                <a:cs typeface="+mn-ea"/>
                <a:sym typeface="+mn-lt"/>
              </a:rPr>
              <a:t>在汽油机的压缩冲程中</a:t>
            </a:r>
            <a:r>
              <a:rPr lang="en-US" altLang="zh-CN" u="sng" kern="0" dirty="0">
                <a:solidFill>
                  <a:sysClr val="windowText" lastClr="000000"/>
                </a:solidFill>
                <a:latin typeface="+mn-lt"/>
                <a:ea typeface="+mn-ea"/>
                <a:cs typeface="+mn-ea"/>
                <a:sym typeface="+mn-lt"/>
              </a:rPr>
              <a:t>          </a:t>
            </a:r>
            <a:r>
              <a:rPr lang="en-US" altLang="zh-CN" kern="0" dirty="0">
                <a:solidFill>
                  <a:sysClr val="windowText" lastClr="000000"/>
                </a:solidFill>
                <a:latin typeface="+mn-lt"/>
                <a:ea typeface="+mn-ea"/>
                <a:cs typeface="+mn-ea"/>
                <a:sym typeface="+mn-lt"/>
              </a:rPr>
              <a:t> </a:t>
            </a:r>
            <a:r>
              <a:rPr lang="zh-CN" altLang="en-US" kern="0" dirty="0">
                <a:solidFill>
                  <a:sysClr val="windowText" lastClr="000000"/>
                </a:solidFill>
                <a:latin typeface="+mn-lt"/>
                <a:ea typeface="+mn-ea"/>
                <a:cs typeface="+mn-ea"/>
                <a:sym typeface="+mn-lt"/>
              </a:rPr>
              <a:t>能转化为</a:t>
            </a:r>
            <a:r>
              <a:rPr lang="en-US" altLang="zh-CN" kern="0" dirty="0">
                <a:solidFill>
                  <a:sysClr val="windowText" lastClr="000000"/>
                </a:solidFill>
                <a:latin typeface="+mn-lt"/>
                <a:ea typeface="+mn-ea"/>
                <a:cs typeface="+mn-ea"/>
                <a:sym typeface="+mn-lt"/>
              </a:rPr>
              <a:t>___</a:t>
            </a:r>
            <a:r>
              <a:rPr lang="zh-CN" altLang="en-US" kern="0" dirty="0">
                <a:solidFill>
                  <a:sysClr val="windowText" lastClr="000000"/>
                </a:solidFill>
                <a:latin typeface="+mn-lt"/>
                <a:ea typeface="+mn-ea"/>
                <a:cs typeface="+mn-ea"/>
                <a:sym typeface="+mn-lt"/>
              </a:rPr>
              <a:t>能，做功冲程中</a:t>
            </a:r>
            <a:r>
              <a:rPr lang="en-US" altLang="zh-CN" kern="0" dirty="0">
                <a:solidFill>
                  <a:sysClr val="windowText" lastClr="000000"/>
                </a:solidFill>
                <a:latin typeface="+mn-lt"/>
                <a:ea typeface="+mn-ea"/>
                <a:cs typeface="+mn-ea"/>
                <a:sym typeface="+mn-lt"/>
              </a:rPr>
              <a:t>____</a:t>
            </a:r>
            <a:r>
              <a:rPr lang="zh-CN" altLang="en-US" kern="0" dirty="0">
                <a:solidFill>
                  <a:sysClr val="windowText" lastClr="000000"/>
                </a:solidFill>
                <a:latin typeface="+mn-lt"/>
                <a:ea typeface="+mn-ea"/>
                <a:cs typeface="+mn-ea"/>
                <a:sym typeface="+mn-lt"/>
              </a:rPr>
              <a:t>能转化为</a:t>
            </a:r>
            <a:r>
              <a:rPr lang="en-US" altLang="zh-CN" kern="0" dirty="0">
                <a:solidFill>
                  <a:sysClr val="windowText" lastClr="000000"/>
                </a:solidFill>
                <a:latin typeface="+mn-lt"/>
                <a:ea typeface="+mn-ea"/>
                <a:cs typeface="+mn-ea"/>
                <a:sym typeface="+mn-lt"/>
              </a:rPr>
              <a:t>_____</a:t>
            </a:r>
            <a:r>
              <a:rPr lang="zh-CN" altLang="en-US" kern="0" dirty="0">
                <a:solidFill>
                  <a:sysClr val="windowText" lastClr="000000"/>
                </a:solidFill>
                <a:latin typeface="+mn-lt"/>
                <a:ea typeface="+mn-ea"/>
                <a:cs typeface="+mn-ea"/>
                <a:sym typeface="+mn-lt"/>
              </a:rPr>
              <a:t>能。</a:t>
            </a:r>
          </a:p>
        </p:txBody>
      </p:sp>
      <p:sp>
        <p:nvSpPr>
          <p:cNvPr id="11" name="Rectangle 4">
            <a:extLst>
              <a:ext uri="{FF2B5EF4-FFF2-40B4-BE49-F238E27FC236}">
                <a16:creationId xmlns:a16="http://schemas.microsoft.com/office/drawing/2014/main" id="{7303D9E4-31C6-4E78-91E7-ADB12B1F8C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4193" y="3997050"/>
            <a:ext cx="838200" cy="2846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>
            <a:spAutoFit/>
          </a:bodyPr>
          <a:lstStyle/>
          <a:p>
            <a:pPr defTabSz="914378" eaLnBrk="0" hangingPunct="0"/>
            <a:r>
              <a:rPr lang="zh-CN" altLang="en-US" kern="0" dirty="0">
                <a:solidFill>
                  <a:srgbClr val="FF0000"/>
                </a:solidFill>
                <a:cs typeface="+mn-ea"/>
                <a:sym typeface="+mn-lt"/>
              </a:rPr>
              <a:t>机械</a:t>
            </a:r>
          </a:p>
        </p:txBody>
      </p:sp>
      <p:sp>
        <p:nvSpPr>
          <p:cNvPr id="12" name="Rectangle 5">
            <a:extLst>
              <a:ext uri="{FF2B5EF4-FFF2-40B4-BE49-F238E27FC236}">
                <a16:creationId xmlns:a16="http://schemas.microsoft.com/office/drawing/2014/main" id="{5D3354A3-1794-43F5-90EB-634A36DFCBD5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6002" y="3364498"/>
            <a:ext cx="485775" cy="2846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>
            <a:spAutoFit/>
          </a:bodyPr>
          <a:lstStyle/>
          <a:p>
            <a:pPr defTabSz="914378" eaLnBrk="0" hangingPunct="0"/>
            <a:r>
              <a:rPr lang="zh-CN" altLang="en-US" kern="0" dirty="0">
                <a:solidFill>
                  <a:srgbClr val="FF0000"/>
                </a:solidFill>
                <a:cs typeface="+mn-ea"/>
                <a:sym typeface="+mn-lt"/>
              </a:rPr>
              <a:t>内</a:t>
            </a:r>
          </a:p>
        </p:txBody>
      </p:sp>
      <p:sp>
        <p:nvSpPr>
          <p:cNvPr id="13" name="Rectangle 11">
            <a:extLst>
              <a:ext uri="{FF2B5EF4-FFF2-40B4-BE49-F238E27FC236}">
                <a16:creationId xmlns:a16="http://schemas.microsoft.com/office/drawing/2014/main" id="{30841688-E806-4EE9-BBBB-4C56371773F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70999" y="2758162"/>
            <a:ext cx="839787" cy="2846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>
            <a:spAutoFit/>
          </a:bodyPr>
          <a:lstStyle/>
          <a:p>
            <a:pPr defTabSz="914378" eaLnBrk="0" hangingPunct="0"/>
            <a:r>
              <a:rPr lang="zh-CN" altLang="en-US" kern="0" dirty="0">
                <a:solidFill>
                  <a:srgbClr val="FF0000"/>
                </a:solidFill>
                <a:cs typeface="+mn-ea"/>
                <a:sym typeface="+mn-lt"/>
              </a:rPr>
              <a:t>机械</a:t>
            </a:r>
          </a:p>
        </p:txBody>
      </p:sp>
      <p:sp>
        <p:nvSpPr>
          <p:cNvPr id="14" name="Rectangle 12">
            <a:extLst>
              <a:ext uri="{FF2B5EF4-FFF2-40B4-BE49-F238E27FC236}">
                <a16:creationId xmlns:a16="http://schemas.microsoft.com/office/drawing/2014/main" id="{19C481A3-36EE-4F9D-A39F-3E4DFAB29ED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50987" y="3335263"/>
            <a:ext cx="431800" cy="2846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>
            <a:spAutoFit/>
          </a:bodyPr>
          <a:lstStyle/>
          <a:p>
            <a:pPr defTabSz="914378" eaLnBrk="0" hangingPunct="0"/>
            <a:r>
              <a:rPr lang="zh-CN" altLang="en-US" kern="0" dirty="0">
                <a:solidFill>
                  <a:srgbClr val="FF0000"/>
                </a:solidFill>
                <a:cs typeface="+mn-ea"/>
                <a:sym typeface="+mn-lt"/>
              </a:rPr>
              <a:t>内</a:t>
            </a:r>
          </a:p>
        </p:txBody>
      </p:sp>
      <p:pic>
        <p:nvPicPr>
          <p:cNvPr id="16" name="图片 15">
            <a:extLst>
              <a:ext uri="{FF2B5EF4-FFF2-40B4-BE49-F238E27FC236}">
                <a16:creationId xmlns:a16="http://schemas.microsoft.com/office/drawing/2014/main" id="{389D1355-3A3D-4521-A760-99E6F9467281}"/>
              </a:ext>
            </a:extLst>
          </p:cNvPr>
          <p:cNvPicPr preferRelativeResize="0"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36181" y="1674022"/>
            <a:ext cx="2913626" cy="2465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22183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1" grpId="0"/>
      <p:bldP spid="12" grpId="0"/>
      <p:bldP spid="13" grpId="0"/>
      <p:bldP spid="1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文本框 19">
            <a:extLst>
              <a:ext uri="{FF2B5EF4-FFF2-40B4-BE49-F238E27FC236}">
                <a16:creationId xmlns:a16="http://schemas.microsoft.com/office/drawing/2014/main" id="{9FE83E7C-C634-457E-805B-AABB0649FD14}"/>
              </a:ext>
            </a:extLst>
          </p:cNvPr>
          <p:cNvSpPr txBox="1"/>
          <p:nvPr/>
        </p:nvSpPr>
        <p:spPr>
          <a:xfrm>
            <a:off x="678997" y="336097"/>
            <a:ext cx="1244572" cy="392415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r>
              <a:rPr lang="zh-CN" altLang="en-US" sz="2100" b="1" dirty="0">
                <a:cs typeface="+mn-ea"/>
                <a:sym typeface="+mn-lt"/>
              </a:rPr>
              <a:t>课堂活动</a:t>
            </a:r>
          </a:p>
        </p:txBody>
      </p:sp>
      <p:sp>
        <p:nvSpPr>
          <p:cNvPr id="21" name="矩形 20">
            <a:extLst>
              <a:ext uri="{FF2B5EF4-FFF2-40B4-BE49-F238E27FC236}">
                <a16:creationId xmlns:a16="http://schemas.microsoft.com/office/drawing/2014/main" id="{91E4C07A-F628-40CD-81C0-502FC2BB9CCA}"/>
              </a:ext>
            </a:extLst>
          </p:cNvPr>
          <p:cNvSpPr/>
          <p:nvPr/>
        </p:nvSpPr>
        <p:spPr>
          <a:xfrm>
            <a:off x="727476" y="807100"/>
            <a:ext cx="2677656" cy="346249"/>
          </a:xfrm>
          <a:prstGeom prst="rect">
            <a:avLst/>
          </a:prstGeom>
        </p:spPr>
        <p:txBody>
          <a:bodyPr wrap="none" lIns="68580" tIns="34290" rIns="68580" bIns="34290">
            <a:spAutoFit/>
          </a:bodyPr>
          <a:lstStyle/>
          <a:p>
            <a:pPr defTabSz="914378">
              <a:defRPr sz="1800">
                <a:solidFill>
                  <a:srgbClr val="000000"/>
                </a:solidFill>
              </a:defRPr>
            </a:pPr>
            <a:r>
              <a:rPr lang="zh-CN" altLang="en-US" sz="1800" kern="0" dirty="0">
                <a:solidFill>
                  <a:srgbClr val="000000"/>
                </a:solidFill>
                <a:cs typeface="+mn-ea"/>
                <a:sym typeface="+mn-lt"/>
              </a:rPr>
              <a:t>你知道哪些形式的能量？</a:t>
            </a:r>
          </a:p>
        </p:txBody>
      </p:sp>
      <p:pic>
        <p:nvPicPr>
          <p:cNvPr id="24" name="图片 23">
            <a:extLst>
              <a:ext uri="{FF2B5EF4-FFF2-40B4-BE49-F238E27FC236}">
                <a16:creationId xmlns:a16="http://schemas.microsoft.com/office/drawing/2014/main" id="{FF6EDB9D-E0EF-4A4A-B26E-DFDA9FBDAFE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619749" y="1406920"/>
            <a:ext cx="2541123" cy="181849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5" name="TextBox 9">
            <a:extLst>
              <a:ext uri="{FF2B5EF4-FFF2-40B4-BE49-F238E27FC236}">
                <a16:creationId xmlns:a16="http://schemas.microsoft.com/office/drawing/2014/main" id="{E0D5A882-A822-4D6D-968B-8866F0938805}"/>
              </a:ext>
            </a:extLst>
          </p:cNvPr>
          <p:cNvSpPr txBox="1"/>
          <p:nvPr/>
        </p:nvSpPr>
        <p:spPr>
          <a:xfrm>
            <a:off x="4103732" y="3263372"/>
            <a:ext cx="1089891" cy="323163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28575" rtlCol="0" anchor="t">
            <a:spAutoFit/>
          </a:bodyPr>
          <a:lstStyle/>
          <a:p>
            <a:pPr algn="ctr" defTabSz="914378" latinLnBrk="1" hangingPunct="0"/>
            <a:r>
              <a:rPr lang="zh-CN" altLang="en-US" sz="1500" kern="0" dirty="0">
                <a:solidFill>
                  <a:srgbClr val="000000"/>
                </a:solidFill>
                <a:cs typeface="+mn-ea"/>
                <a:sym typeface="+mn-lt"/>
              </a:rPr>
              <a:t>机械能</a:t>
            </a:r>
          </a:p>
        </p:txBody>
      </p:sp>
      <p:pic>
        <p:nvPicPr>
          <p:cNvPr id="27" name="图片 26">
            <a:extLst>
              <a:ext uri="{FF2B5EF4-FFF2-40B4-BE49-F238E27FC236}">
                <a16:creationId xmlns:a16="http://schemas.microsoft.com/office/drawing/2014/main" id="{A2454C80-0B4E-4AB2-93F8-A0FEF27A2C3F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7476" y="1348015"/>
            <a:ext cx="2392186" cy="183431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8" name="TextBox 12">
            <a:extLst>
              <a:ext uri="{FF2B5EF4-FFF2-40B4-BE49-F238E27FC236}">
                <a16:creationId xmlns:a16="http://schemas.microsoft.com/office/drawing/2014/main" id="{5889D51B-2C28-4F1F-9F05-AA1619AC805C}"/>
              </a:ext>
            </a:extLst>
          </p:cNvPr>
          <p:cNvSpPr txBox="1"/>
          <p:nvPr/>
        </p:nvSpPr>
        <p:spPr>
          <a:xfrm>
            <a:off x="1793816" y="3225413"/>
            <a:ext cx="1021931" cy="323163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28575" rtlCol="0" anchor="t">
            <a:spAutoFit/>
          </a:bodyPr>
          <a:lstStyle/>
          <a:p>
            <a:pPr algn="ctr" defTabSz="914378" latinLnBrk="1" hangingPunct="0"/>
            <a:r>
              <a:rPr lang="zh-CN" altLang="en-US" sz="1500" kern="0" dirty="0">
                <a:solidFill>
                  <a:srgbClr val="000000"/>
                </a:solidFill>
                <a:cs typeface="+mn-ea"/>
                <a:sym typeface="+mn-lt"/>
              </a:rPr>
              <a:t>内能</a:t>
            </a:r>
          </a:p>
        </p:txBody>
      </p:sp>
      <p:sp>
        <p:nvSpPr>
          <p:cNvPr id="33" name="TextBox 17">
            <a:extLst>
              <a:ext uri="{FF2B5EF4-FFF2-40B4-BE49-F238E27FC236}">
                <a16:creationId xmlns:a16="http://schemas.microsoft.com/office/drawing/2014/main" id="{D4BC2AF9-813A-4D1B-BA06-8335FB37EE88}"/>
              </a:ext>
            </a:extLst>
          </p:cNvPr>
          <p:cNvSpPr txBox="1"/>
          <p:nvPr/>
        </p:nvSpPr>
        <p:spPr>
          <a:xfrm>
            <a:off x="6784846" y="3225411"/>
            <a:ext cx="1092637" cy="323163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28575" rtlCol="0" anchor="t">
            <a:spAutoFit/>
          </a:bodyPr>
          <a:lstStyle/>
          <a:p>
            <a:pPr algn="ctr" defTabSz="914378" latinLnBrk="1" hangingPunct="0"/>
            <a:r>
              <a:rPr lang="zh-CN" altLang="en-US" sz="1500" kern="0" dirty="0">
                <a:solidFill>
                  <a:srgbClr val="000000"/>
                </a:solidFill>
                <a:cs typeface="+mn-ea"/>
                <a:sym typeface="+mn-lt"/>
              </a:rPr>
              <a:t>光能</a:t>
            </a:r>
          </a:p>
        </p:txBody>
      </p:sp>
      <p:pic>
        <p:nvPicPr>
          <p:cNvPr id="34" name="图片 33">
            <a:extLst>
              <a:ext uri="{FF2B5EF4-FFF2-40B4-BE49-F238E27FC236}">
                <a16:creationId xmlns:a16="http://schemas.microsoft.com/office/drawing/2014/main" id="{A8FB88C7-B04F-422B-9B29-4352AAFCC8F5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90569" y="1379220"/>
            <a:ext cx="2653431" cy="183496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9" name="文本框 38">
            <a:extLst>
              <a:ext uri="{FF2B5EF4-FFF2-40B4-BE49-F238E27FC236}">
                <a16:creationId xmlns:a16="http://schemas.microsoft.com/office/drawing/2014/main" id="{7D6B7D73-F11F-46C4-A5AF-65C89EBDDDC8}"/>
              </a:ext>
            </a:extLst>
          </p:cNvPr>
          <p:cNvSpPr txBox="1"/>
          <p:nvPr/>
        </p:nvSpPr>
        <p:spPr>
          <a:xfrm>
            <a:off x="4079558" y="3762375"/>
            <a:ext cx="1204748" cy="577081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en-US" altLang="zh-CN" sz="3300" b="1" dirty="0">
                <a:cs typeface="+mn-ea"/>
                <a:sym typeface="+mn-lt"/>
              </a:rPr>
              <a:t>……</a:t>
            </a:r>
            <a:endParaRPr lang="zh-CN" altLang="en-US" sz="3300" b="1" dirty="0"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963752709"/>
      </p:ext>
    </p:extLst>
  </p:cSld>
  <p:clrMapOvr>
    <a:masterClrMapping/>
  </p:clrMapOvr>
  <p:transition spd="slow" advClick="0" advTm="200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5" grpId="0"/>
      <p:bldP spid="28" grpId="0"/>
      <p:bldP spid="33" grpId="0"/>
      <p:bldP spid="3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678997" y="943779"/>
            <a:ext cx="7628467" cy="369330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28575" rtlCol="0" anchor="t">
            <a:spAutoFit/>
          </a:bodyPr>
          <a:lstStyle/>
          <a:p>
            <a:pPr defTabSz="914378" latinLnBrk="1" hangingPunct="0"/>
            <a:r>
              <a:rPr lang="zh-CN" altLang="en-US" sz="1800" kern="0" dirty="0">
                <a:solidFill>
                  <a:srgbClr val="000000"/>
                </a:solidFill>
                <a:cs typeface="+mn-ea"/>
                <a:sym typeface="+mn-lt"/>
              </a:rPr>
              <a:t>在一定的条件下，各种形式的能量之间可以相互转化</a:t>
            </a:r>
          </a:p>
        </p:txBody>
      </p:sp>
      <p:sp>
        <p:nvSpPr>
          <p:cNvPr id="9" name="Shape 40"/>
          <p:cNvSpPr/>
          <p:nvPr/>
        </p:nvSpPr>
        <p:spPr>
          <a:xfrm>
            <a:off x="617913" y="2635823"/>
            <a:ext cx="1450157" cy="369330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28575" rtlCol="0" anchor="t">
            <a:spAutoFit/>
          </a:bodyPr>
          <a:lstStyle/>
          <a:p>
            <a:pPr defTabSz="914378" latinLnBrk="1" hangingPunct="0"/>
            <a:r>
              <a:rPr lang="zh-CN" altLang="en-US" sz="1800" kern="0" dirty="0">
                <a:solidFill>
                  <a:srgbClr val="FF0000"/>
                </a:solidFill>
                <a:cs typeface="+mn-ea"/>
                <a:sym typeface="+mn-lt"/>
              </a:rPr>
              <a:t>想想做做</a:t>
            </a:r>
          </a:p>
        </p:txBody>
      </p:sp>
      <p:pic>
        <p:nvPicPr>
          <p:cNvPr id="11" name="Picture 7" descr="u=4182457177,2165699809&amp;fm=23&amp;gp=0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0800000">
            <a:off x="2200087" y="2062977"/>
            <a:ext cx="2812157" cy="149584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2" name="文本框 37912"/>
          <p:cNvSpPr txBox="1">
            <a:spLocks noChangeArrowheads="1"/>
          </p:cNvSpPr>
          <p:nvPr/>
        </p:nvSpPr>
        <p:spPr bwMode="auto">
          <a:xfrm>
            <a:off x="2839271" y="3784872"/>
            <a:ext cx="1533787" cy="3005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8580" tIns="34290" rIns="68580" bIns="34290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algn="ctr" defTabSz="914378"/>
            <a:r>
              <a:rPr lang="en-US" altLang="zh-CN" sz="1500" b="1" kern="0" dirty="0">
                <a:solidFill>
                  <a:srgbClr val="000000"/>
                </a:solidFill>
                <a:latin typeface="+mn-lt"/>
                <a:ea typeface="+mn-ea"/>
                <a:cs typeface="+mn-ea"/>
                <a:sym typeface="+mn-lt"/>
              </a:rPr>
              <a:t>1. </a:t>
            </a:r>
            <a:r>
              <a:rPr lang="zh-CN" altLang="en-US" sz="1500" b="1" kern="0" dirty="0">
                <a:solidFill>
                  <a:srgbClr val="000000"/>
                </a:solidFill>
                <a:latin typeface="+mn-lt"/>
                <a:ea typeface="+mn-ea"/>
                <a:cs typeface="+mn-ea"/>
                <a:sym typeface="+mn-lt"/>
              </a:rPr>
              <a:t>快速摩擦双手</a:t>
            </a:r>
          </a:p>
        </p:txBody>
      </p:sp>
      <p:pic>
        <p:nvPicPr>
          <p:cNvPr id="14" name="Picture 1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711971" y="2062977"/>
            <a:ext cx="2356379" cy="149617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5" name="文本框 37914"/>
          <p:cNvSpPr txBox="1">
            <a:spLocks noChangeArrowheads="1"/>
          </p:cNvSpPr>
          <p:nvPr/>
        </p:nvSpPr>
        <p:spPr bwMode="auto">
          <a:xfrm>
            <a:off x="5756881" y="3785202"/>
            <a:ext cx="2311469" cy="2995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0" rIns="68580" bIns="34290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algn="ctr" defTabSz="914378"/>
            <a:r>
              <a:rPr lang="en-US" altLang="zh-CN" sz="1500" b="1" kern="0" dirty="0">
                <a:solidFill>
                  <a:srgbClr val="000000"/>
                </a:solidFill>
                <a:latin typeface="+mn-lt"/>
                <a:ea typeface="+mn-ea"/>
                <a:cs typeface="+mn-ea"/>
                <a:sym typeface="+mn-lt"/>
              </a:rPr>
              <a:t>2. </a:t>
            </a:r>
            <a:r>
              <a:rPr lang="zh-CN" altLang="en-US" sz="1500" b="1" kern="0" dirty="0">
                <a:solidFill>
                  <a:srgbClr val="000000"/>
                </a:solidFill>
                <a:latin typeface="+mn-lt"/>
                <a:ea typeface="+mn-ea"/>
                <a:cs typeface="+mn-ea"/>
                <a:sym typeface="+mn-lt"/>
              </a:rPr>
              <a:t>反复弯折铁丝</a:t>
            </a:r>
          </a:p>
        </p:txBody>
      </p:sp>
      <p:sp>
        <p:nvSpPr>
          <p:cNvPr id="20" name="文本框 19">
            <a:extLst>
              <a:ext uri="{FF2B5EF4-FFF2-40B4-BE49-F238E27FC236}">
                <a16:creationId xmlns:a16="http://schemas.microsoft.com/office/drawing/2014/main" id="{52248EC5-29DA-40C1-AE34-5E8DC770B2CE}"/>
              </a:ext>
            </a:extLst>
          </p:cNvPr>
          <p:cNvSpPr txBox="1"/>
          <p:nvPr/>
        </p:nvSpPr>
        <p:spPr>
          <a:xfrm>
            <a:off x="678997" y="336097"/>
            <a:ext cx="1521089" cy="392415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r>
              <a:rPr lang="zh-CN" altLang="en-US" sz="2100" b="1" dirty="0">
                <a:cs typeface="+mn-ea"/>
                <a:sym typeface="+mn-lt"/>
              </a:rPr>
              <a:t>能量的转化</a:t>
            </a:r>
          </a:p>
        </p:txBody>
      </p:sp>
    </p:spTree>
    <p:extLst>
      <p:ext uri="{BB962C8B-B14F-4D97-AF65-F5344CB8AC3E}">
        <p14:creationId xmlns:p14="http://schemas.microsoft.com/office/powerpoint/2010/main" val="2058676635"/>
      </p:ext>
    </p:extLst>
  </p:cSld>
  <p:clrMapOvr>
    <a:masterClrMapping/>
  </p:clrMapOvr>
  <p:transition spd="slow" advClick="0" advTm="200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2" grpId="0"/>
      <p:bldP spid="1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hape 120"/>
          <p:cNvSpPr/>
          <p:nvPr/>
        </p:nvSpPr>
        <p:spPr>
          <a:xfrm>
            <a:off x="588472" y="991700"/>
            <a:ext cx="3462486" cy="276999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txBody>
          <a:bodyPr wrap="none" lIns="0" tIns="0" rIns="0" bIns="0" numCol="1" anchor="t">
            <a:spAutoFit/>
          </a:bodyPr>
          <a:lstStyle>
            <a:lvl1pPr>
              <a:defRPr b="1">
                <a:solidFill>
                  <a:srgbClr val="B61C22"/>
                </a:solidFill>
                <a:latin typeface="微软雅黑" panose="020B0502040204020203" charset="-122"/>
                <a:ea typeface="微软雅黑" panose="020B0502040204020203" charset="-122"/>
                <a:cs typeface="微软雅黑" panose="020B0502040204020203" charset="-122"/>
                <a:sym typeface="微软雅黑" panose="020B0502040204020203" charset="-122"/>
              </a:defRPr>
            </a:lvl1pPr>
          </a:lstStyle>
          <a:p>
            <a:pPr defTabSz="914378">
              <a:defRPr b="0">
                <a:solidFill>
                  <a:srgbClr val="000000"/>
                </a:solidFill>
              </a:defRPr>
            </a:pPr>
            <a:r>
              <a:rPr lang="zh-CN" altLang="en-US" sz="1800" kern="0" dirty="0">
                <a:solidFill>
                  <a:srgbClr val="007E27"/>
                </a:solidFill>
                <a:latin typeface="+mn-lt"/>
                <a:ea typeface="+mn-ea"/>
                <a:cs typeface="+mn-ea"/>
                <a:sym typeface="+mn-lt"/>
              </a:rPr>
              <a:t>你能分析这些能量之间的转化吗？</a:t>
            </a:r>
            <a:endParaRPr sz="1800" kern="0" dirty="0">
              <a:solidFill>
                <a:srgbClr val="007E27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  <p:pic>
        <p:nvPicPr>
          <p:cNvPr id="10" name="图片 9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102634" y="2158020"/>
            <a:ext cx="2210548" cy="1712407"/>
          </a:xfrm>
          <a:prstGeom prst="rect">
            <a:avLst/>
          </a:prstGeom>
        </p:spPr>
      </p:pic>
      <p:grpSp>
        <p:nvGrpSpPr>
          <p:cNvPr id="16" name="组合 15"/>
          <p:cNvGrpSpPr/>
          <p:nvPr/>
        </p:nvGrpSpPr>
        <p:grpSpPr>
          <a:xfrm>
            <a:off x="2772297" y="1784342"/>
            <a:ext cx="1058256" cy="2570671"/>
            <a:chOff x="2751825" y="1777991"/>
            <a:chExt cx="1058256" cy="2570671"/>
          </a:xfrm>
        </p:grpSpPr>
        <p:sp>
          <p:nvSpPr>
            <p:cNvPr id="13" name="TextBox 12"/>
            <p:cNvSpPr txBox="1"/>
            <p:nvPr/>
          </p:nvSpPr>
          <p:spPr>
            <a:xfrm>
              <a:off x="3409973" y="1777991"/>
              <a:ext cx="400108" cy="2570671"/>
            </a:xfrm>
            <a:prstGeom prst="rect">
              <a:avLst/>
            </a:prstGeom>
            <a:noFill/>
            <a:ln w="12700" cap="flat">
              <a:noFill/>
              <a:miter lim="400000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eaVert" wrap="square" lIns="60959" tIns="60959" rIns="60959" bIns="60959" numCol="1" spcCol="38100" rtlCol="0" anchor="t">
              <a:spAutoFit/>
            </a:bodyPr>
            <a:lstStyle/>
            <a:p>
              <a:pPr algn="ctr" defTabSz="914378" latinLnBrk="1" hangingPunct="0"/>
              <a:r>
                <a:rPr lang="zh-CN" altLang="en-US" sz="1800" kern="0" dirty="0">
                  <a:solidFill>
                    <a:srgbClr val="000000"/>
                  </a:solidFill>
                  <a:cs typeface="+mn-ea"/>
                  <a:sym typeface="+mn-lt"/>
                </a:rPr>
                <a:t>机械能转化为电能</a:t>
              </a:r>
            </a:p>
          </p:txBody>
        </p:sp>
        <p:sp>
          <p:nvSpPr>
            <p:cNvPr id="15" name="右大括号 14"/>
            <p:cNvSpPr/>
            <p:nvPr/>
          </p:nvSpPr>
          <p:spPr>
            <a:xfrm>
              <a:off x="2751825" y="1975449"/>
              <a:ext cx="517586" cy="2064850"/>
            </a:xfrm>
            <a:prstGeom prst="rightBrac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  <p:txBody>
            <a:bodyPr rot="0" spcFirstLastPara="1" vertOverflow="overflow" horzOverflow="overflow" vert="horz" wrap="square" lIns="121919" tIns="60959" rIns="121919" bIns="60959" numCol="1" spcCol="38100" rtlCol="0" anchor="t">
              <a:noAutofit/>
            </a:bodyPr>
            <a:lstStyle/>
            <a:p>
              <a:pPr algn="ctr" defTabSz="914378" latinLnBrk="1" hangingPunct="0"/>
              <a:endParaRPr lang="zh-CN" altLang="en-US" kern="0">
                <a:solidFill>
                  <a:srgbClr val="000000"/>
                </a:solidFill>
                <a:cs typeface="+mn-ea"/>
                <a:sym typeface="+mn-lt"/>
              </a:endParaRPr>
            </a:p>
          </p:txBody>
        </p:sp>
      </p:grpSp>
      <p:grpSp>
        <p:nvGrpSpPr>
          <p:cNvPr id="18" name="组合 17"/>
          <p:cNvGrpSpPr/>
          <p:nvPr/>
        </p:nvGrpSpPr>
        <p:grpSpPr>
          <a:xfrm>
            <a:off x="4645011" y="1769316"/>
            <a:ext cx="1112031" cy="2556618"/>
            <a:chOff x="4665481" y="1762966"/>
            <a:chExt cx="1112031" cy="2556618"/>
          </a:xfrm>
        </p:grpSpPr>
        <p:sp>
          <p:nvSpPr>
            <p:cNvPr id="14" name="TextBox 13"/>
            <p:cNvSpPr txBox="1"/>
            <p:nvPr/>
          </p:nvSpPr>
          <p:spPr>
            <a:xfrm>
              <a:off x="4665481" y="1762966"/>
              <a:ext cx="430885" cy="2556618"/>
            </a:xfrm>
            <a:prstGeom prst="rect">
              <a:avLst/>
            </a:prstGeom>
            <a:noFill/>
            <a:ln w="12700" cap="flat">
              <a:noFill/>
              <a:miter lim="400000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eaVert" wrap="square" lIns="60959" tIns="60959" rIns="60959" bIns="60959" numCol="1" spcCol="38100" rtlCol="0" anchor="t">
              <a:spAutoFit/>
            </a:bodyPr>
            <a:lstStyle>
              <a:lvl1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 sz="2400">
                  <a:solidFill>
                    <a:srgbClr val="000000"/>
                  </a:solidFill>
                  <a:latin typeface="微软雅黑" pitchFamily="34" charset="-122"/>
                  <a:ea typeface="微软雅黑" pitchFamily="34" charset="-122"/>
                </a:defRPr>
              </a:lvl1pPr>
            </a:lstStyle>
            <a:p>
              <a:pPr algn="ctr" defTabSz="914378"/>
              <a:r>
                <a:rPr lang="zh-CN" altLang="en-US" sz="2000" kern="0" dirty="0">
                  <a:latin typeface="+mn-lt"/>
                  <a:ea typeface="+mn-ea"/>
                  <a:cs typeface="+mn-ea"/>
                  <a:sym typeface="+mn-lt"/>
                </a:rPr>
                <a:t>电能转化为机械能</a:t>
              </a:r>
            </a:p>
          </p:txBody>
        </p:sp>
        <p:sp>
          <p:nvSpPr>
            <p:cNvPr id="17" name="左大括号 16"/>
            <p:cNvSpPr/>
            <p:nvPr/>
          </p:nvSpPr>
          <p:spPr>
            <a:xfrm>
              <a:off x="5313872" y="1868733"/>
              <a:ext cx="463640" cy="2349584"/>
            </a:xfrm>
            <a:prstGeom prst="leftBrac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  <p:txBody>
            <a:bodyPr rot="0" spcFirstLastPara="1" vertOverflow="overflow" horzOverflow="overflow" vert="horz" wrap="square" lIns="121919" tIns="60959" rIns="121919" bIns="60959" numCol="1" spcCol="38100" rtlCol="0" anchor="t">
              <a:noAutofit/>
            </a:bodyPr>
            <a:lstStyle/>
            <a:p>
              <a:pPr algn="ctr" defTabSz="914378" latinLnBrk="1" hangingPunct="0"/>
              <a:endParaRPr lang="zh-CN" altLang="en-US" kern="0">
                <a:solidFill>
                  <a:srgbClr val="000000"/>
                </a:solidFill>
                <a:cs typeface="+mn-ea"/>
                <a:sym typeface="+mn-lt"/>
              </a:endParaRPr>
            </a:p>
          </p:txBody>
        </p:sp>
      </p:grpSp>
      <p:sp>
        <p:nvSpPr>
          <p:cNvPr id="19" name="文本框 18">
            <a:extLst>
              <a:ext uri="{FF2B5EF4-FFF2-40B4-BE49-F238E27FC236}">
                <a16:creationId xmlns:a16="http://schemas.microsoft.com/office/drawing/2014/main" id="{A5E01CDA-6588-4A91-96A2-7DC95AE14844}"/>
              </a:ext>
            </a:extLst>
          </p:cNvPr>
          <p:cNvSpPr txBox="1"/>
          <p:nvPr/>
        </p:nvSpPr>
        <p:spPr>
          <a:xfrm>
            <a:off x="678997" y="336097"/>
            <a:ext cx="1521089" cy="392415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r>
              <a:rPr lang="zh-CN" altLang="en-US" sz="2100" b="1" dirty="0">
                <a:cs typeface="+mn-ea"/>
                <a:sym typeface="+mn-lt"/>
              </a:rPr>
              <a:t>观察与思考</a:t>
            </a:r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1D77E21E-9CDF-46EB-8376-4D5DAC11A190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8472" y="2323428"/>
            <a:ext cx="2210548" cy="138159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442000730"/>
      </p:ext>
    </p:extLst>
  </p:cSld>
  <p:clrMapOvr>
    <a:masterClrMapping/>
  </p:clrMapOvr>
  <p:transition spd="slow" advClick="0" advTm="200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418618" y="1486364"/>
            <a:ext cx="4804117" cy="36571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Rectangle 8"/>
          <p:cNvSpPr>
            <a:spLocks noChangeArrowheads="1"/>
          </p:cNvSpPr>
          <p:nvPr/>
        </p:nvSpPr>
        <p:spPr bwMode="auto">
          <a:xfrm>
            <a:off x="678997" y="938481"/>
            <a:ext cx="6627500" cy="3462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68580" tIns="34290" rIns="68580" bIns="34290">
            <a:spAutoFit/>
          </a:bodyPr>
          <a:lstStyle/>
          <a:p>
            <a:pPr defTabSz="914378"/>
            <a:r>
              <a:rPr lang="zh-CN" altLang="en-US" sz="1800" b="1" kern="0" dirty="0">
                <a:cs typeface="+mn-ea"/>
                <a:sym typeface="+mn-lt"/>
              </a:rPr>
              <a:t>尝试一下，按图中给出的实例，你能做些补充吗？</a:t>
            </a: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B4032DC1-1917-423E-9ECF-467D7EFED300}"/>
              </a:ext>
            </a:extLst>
          </p:cNvPr>
          <p:cNvSpPr txBox="1"/>
          <p:nvPr/>
        </p:nvSpPr>
        <p:spPr>
          <a:xfrm>
            <a:off x="678997" y="336097"/>
            <a:ext cx="1521089" cy="392415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r>
              <a:rPr lang="zh-CN" altLang="en-US" sz="2100" b="1" dirty="0">
                <a:cs typeface="+mn-ea"/>
                <a:sym typeface="+mn-lt"/>
              </a:rPr>
              <a:t>观察与思考</a:t>
            </a:r>
          </a:p>
        </p:txBody>
      </p:sp>
    </p:spTree>
    <p:extLst>
      <p:ext uri="{BB962C8B-B14F-4D97-AF65-F5344CB8AC3E}">
        <p14:creationId xmlns:p14="http://schemas.microsoft.com/office/powerpoint/2010/main" val="9987446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>
            <a:extLst>
              <a:ext uri="{FF2B5EF4-FFF2-40B4-BE49-F238E27FC236}">
                <a16:creationId xmlns:a16="http://schemas.microsoft.com/office/drawing/2014/main" id="{0114C6BF-B2D5-4866-BCC7-E6CAB821209C}"/>
              </a:ext>
            </a:extLst>
          </p:cNvPr>
          <p:cNvGrpSpPr/>
          <p:nvPr/>
        </p:nvGrpSpPr>
        <p:grpSpPr>
          <a:xfrm>
            <a:off x="1870040" y="752173"/>
            <a:ext cx="5403921" cy="3960111"/>
            <a:chOff x="1529751" y="204831"/>
            <a:chExt cx="8790719" cy="6442028"/>
          </a:xfrm>
        </p:grpSpPr>
        <p:grpSp>
          <p:nvGrpSpPr>
            <p:cNvPr id="16386" name="Group 2"/>
            <p:cNvGrpSpPr>
              <a:grpSpLocks/>
            </p:cNvGrpSpPr>
            <p:nvPr/>
          </p:nvGrpSpPr>
          <p:grpSpPr bwMode="auto">
            <a:xfrm>
              <a:off x="1529751" y="204831"/>
              <a:ext cx="8790719" cy="6231389"/>
              <a:chOff x="657" y="158"/>
              <a:chExt cx="4332" cy="3992"/>
            </a:xfrm>
          </p:grpSpPr>
          <p:grpSp>
            <p:nvGrpSpPr>
              <p:cNvPr id="16409" name="Group 3"/>
              <p:cNvGrpSpPr>
                <a:grpSpLocks/>
              </p:cNvGrpSpPr>
              <p:nvPr/>
            </p:nvGrpSpPr>
            <p:grpSpPr bwMode="auto">
              <a:xfrm>
                <a:off x="657" y="158"/>
                <a:ext cx="4332" cy="3992"/>
                <a:chOff x="657" y="158"/>
                <a:chExt cx="4332" cy="3992"/>
              </a:xfrm>
            </p:grpSpPr>
            <p:pic>
              <p:nvPicPr>
                <p:cNvPr id="16411" name="Picture 4" descr="Pict0001"/>
                <p:cNvPicPr>
                  <a:picLocks noChangeAspect="1" noChangeArrowheads="1"/>
                </p:cNvPicPr>
                <p:nvPr/>
              </p:nvPicPr>
              <p:blipFill>
                <a:blip r:embed="rId2" cstate="email">
                  <a:clrChange>
                    <a:clrFrom>
                      <a:srgbClr val="FDFEF6"/>
                    </a:clrFrom>
                    <a:clrTo>
                      <a:srgbClr val="FDFEF6">
                        <a:alpha val="0"/>
                      </a:srgbClr>
                    </a:clrTo>
                  </a:clrChange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657" y="158"/>
                  <a:ext cx="4332" cy="399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16412" name="Rectangle 5"/>
                <p:cNvSpPr>
                  <a:spLocks noChangeArrowheads="1"/>
                </p:cNvSpPr>
                <p:nvPr/>
              </p:nvSpPr>
              <p:spPr bwMode="auto">
                <a:xfrm rot="1800000">
                  <a:off x="2206" y="1094"/>
                  <a:ext cx="226" cy="544"/>
                </a:xfrm>
                <a:prstGeom prst="rect">
                  <a:avLst/>
                </a:prstGeom>
                <a:solidFill>
                  <a:schemeClr val="bg1"/>
                </a:solidFill>
                <a:ln w="9525">
                  <a:solidFill>
                    <a:schemeClr val="bg1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 defTabSz="914378"/>
                  <a:endParaRPr lang="zh-CN" altLang="en-US" sz="1100" kern="0">
                    <a:solidFill>
                      <a:sysClr val="windowText" lastClr="000000"/>
                    </a:solidFill>
                    <a:cs typeface="+mn-ea"/>
                    <a:sym typeface="+mn-lt"/>
                  </a:endParaRPr>
                </a:p>
              </p:txBody>
            </p:sp>
          </p:grpSp>
          <p:sp>
            <p:nvSpPr>
              <p:cNvPr id="16410" name="Rectangle 6"/>
              <p:cNvSpPr>
                <a:spLocks noChangeArrowheads="1"/>
              </p:cNvSpPr>
              <p:nvPr/>
            </p:nvSpPr>
            <p:spPr bwMode="auto">
              <a:xfrm rot="-1800000">
                <a:off x="2971" y="2386"/>
                <a:ext cx="408" cy="183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algn="ctr" defTabSz="914378"/>
                <a:endParaRPr lang="zh-CN" altLang="en-US" sz="1100" kern="0">
                  <a:solidFill>
                    <a:sysClr val="windowText" lastClr="000000"/>
                  </a:solidFill>
                  <a:cs typeface="+mn-ea"/>
                  <a:sym typeface="+mn-lt"/>
                </a:endParaRPr>
              </a:p>
            </p:txBody>
          </p:sp>
        </p:grpSp>
        <p:sp>
          <p:nvSpPr>
            <p:cNvPr id="7" name="Text Box 7"/>
            <p:cNvSpPr txBox="1">
              <a:spLocks noChangeArrowheads="1"/>
            </p:cNvSpPr>
            <p:nvPr/>
          </p:nvSpPr>
          <p:spPr bwMode="auto">
            <a:xfrm rot="19500000">
              <a:off x="3561379" y="1455426"/>
              <a:ext cx="1276352" cy="45060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9pPr>
            </a:lstStyle>
            <a:p>
              <a:pPr algn="ctr" defTabSz="914378">
                <a:spcBef>
                  <a:spcPct val="50000"/>
                </a:spcBef>
              </a:pPr>
              <a:r>
                <a:rPr lang="zh-CN" altLang="en-US" sz="1200" b="1" kern="0" dirty="0">
                  <a:solidFill>
                    <a:srgbClr val="3366FF"/>
                  </a:solidFill>
                  <a:latin typeface="+mn-lt"/>
                  <a:ea typeface="+mn-ea"/>
                  <a:cs typeface="+mn-ea"/>
                  <a:sym typeface="+mn-lt"/>
                </a:rPr>
                <a:t>蒸汽机</a:t>
              </a:r>
            </a:p>
          </p:txBody>
        </p:sp>
        <p:sp>
          <p:nvSpPr>
            <p:cNvPr id="8" name="Text Box 8"/>
            <p:cNvSpPr txBox="1">
              <a:spLocks noChangeArrowheads="1"/>
            </p:cNvSpPr>
            <p:nvPr/>
          </p:nvSpPr>
          <p:spPr bwMode="auto">
            <a:xfrm rot="19500000">
              <a:off x="2702018" y="648349"/>
              <a:ext cx="1799166" cy="45060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9pPr>
            </a:lstStyle>
            <a:p>
              <a:pPr algn="ctr" defTabSz="914378">
                <a:spcBef>
                  <a:spcPct val="50000"/>
                </a:spcBef>
              </a:pPr>
              <a:r>
                <a:rPr lang="zh-CN" altLang="en-US" sz="1200" b="1" kern="0" dirty="0">
                  <a:solidFill>
                    <a:srgbClr val="FF3300"/>
                  </a:solidFill>
                  <a:latin typeface="+mn-lt"/>
                  <a:ea typeface="+mn-ea"/>
                  <a:cs typeface="+mn-ea"/>
                  <a:sym typeface="+mn-lt"/>
                </a:rPr>
                <a:t>摩擦生热</a:t>
              </a:r>
            </a:p>
          </p:txBody>
        </p:sp>
        <p:sp>
          <p:nvSpPr>
            <p:cNvPr id="9" name="Text Box 9"/>
            <p:cNvSpPr txBox="1">
              <a:spLocks noChangeArrowheads="1"/>
            </p:cNvSpPr>
            <p:nvPr/>
          </p:nvSpPr>
          <p:spPr bwMode="auto">
            <a:xfrm rot="19404532">
              <a:off x="5090584" y="4579832"/>
              <a:ext cx="1987550" cy="45060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9pPr>
            </a:lstStyle>
            <a:p>
              <a:pPr algn="ctr" defTabSz="914378">
                <a:spcBef>
                  <a:spcPct val="50000"/>
                </a:spcBef>
              </a:pPr>
              <a:r>
                <a:rPr lang="zh-CN" altLang="en-US" sz="1200" b="1" kern="0" dirty="0">
                  <a:solidFill>
                    <a:srgbClr val="FF3300"/>
                  </a:solidFill>
                  <a:latin typeface="+mn-lt"/>
                  <a:ea typeface="+mn-ea"/>
                  <a:cs typeface="+mn-ea"/>
                  <a:sym typeface="+mn-lt"/>
                </a:rPr>
                <a:t>太阳能电池</a:t>
              </a:r>
            </a:p>
          </p:txBody>
        </p:sp>
        <p:sp>
          <p:nvSpPr>
            <p:cNvPr id="10" name="Text Box 10"/>
            <p:cNvSpPr txBox="1">
              <a:spLocks noChangeArrowheads="1"/>
            </p:cNvSpPr>
            <p:nvPr/>
          </p:nvSpPr>
          <p:spPr bwMode="auto">
            <a:xfrm rot="19785818">
              <a:off x="4512734" y="4424642"/>
              <a:ext cx="1509184" cy="45060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9pPr>
            </a:lstStyle>
            <a:p>
              <a:pPr algn="ctr" defTabSz="914378">
                <a:spcBef>
                  <a:spcPct val="50000"/>
                </a:spcBef>
              </a:pPr>
              <a:r>
                <a:rPr lang="zh-CN" altLang="en-US" sz="1200" b="1" kern="0" dirty="0">
                  <a:solidFill>
                    <a:srgbClr val="3366FF"/>
                  </a:solidFill>
                  <a:latin typeface="+mn-lt"/>
                  <a:ea typeface="+mn-ea"/>
                  <a:cs typeface="+mn-ea"/>
                  <a:sym typeface="+mn-lt"/>
                </a:rPr>
                <a:t>电    灯</a:t>
              </a:r>
            </a:p>
          </p:txBody>
        </p:sp>
        <p:sp>
          <p:nvSpPr>
            <p:cNvPr id="11" name="Text Box 11"/>
            <p:cNvSpPr txBox="1">
              <a:spLocks noChangeArrowheads="1"/>
            </p:cNvSpPr>
            <p:nvPr/>
          </p:nvSpPr>
          <p:spPr bwMode="auto">
            <a:xfrm rot="17400000">
              <a:off x="4547120" y="1830737"/>
              <a:ext cx="1273199" cy="45060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9pPr>
            </a:lstStyle>
            <a:p>
              <a:pPr algn="ctr" defTabSz="914378">
                <a:spcBef>
                  <a:spcPct val="50000"/>
                </a:spcBef>
              </a:pPr>
              <a:r>
                <a:rPr lang="zh-CN" altLang="en-US" sz="1200" b="1" kern="0">
                  <a:solidFill>
                    <a:srgbClr val="FF3300"/>
                  </a:solidFill>
                  <a:latin typeface="+mn-lt"/>
                  <a:ea typeface="+mn-ea"/>
                  <a:cs typeface="+mn-ea"/>
                  <a:sym typeface="+mn-lt"/>
                </a:rPr>
                <a:t>电热器</a:t>
              </a:r>
            </a:p>
          </p:txBody>
        </p:sp>
        <p:sp>
          <p:nvSpPr>
            <p:cNvPr id="12" name="Text Box 12"/>
            <p:cNvSpPr txBox="1">
              <a:spLocks noChangeArrowheads="1"/>
            </p:cNvSpPr>
            <p:nvPr/>
          </p:nvSpPr>
          <p:spPr bwMode="auto">
            <a:xfrm rot="15300000">
              <a:off x="2565308" y="4089640"/>
              <a:ext cx="1374547" cy="45060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9pPr>
            </a:lstStyle>
            <a:p>
              <a:pPr algn="ctr" defTabSz="914378">
                <a:spcBef>
                  <a:spcPct val="50000"/>
                </a:spcBef>
              </a:pPr>
              <a:r>
                <a:rPr lang="zh-CN" altLang="en-US" sz="1200" b="1" kern="0" dirty="0">
                  <a:solidFill>
                    <a:srgbClr val="3366FF"/>
                  </a:solidFill>
                  <a:latin typeface="+mn-lt"/>
                  <a:ea typeface="+mn-ea"/>
                  <a:cs typeface="+mn-ea"/>
                  <a:sym typeface="+mn-lt"/>
                </a:rPr>
                <a:t>发电机</a:t>
              </a:r>
            </a:p>
          </p:txBody>
        </p:sp>
        <p:sp>
          <p:nvSpPr>
            <p:cNvPr id="13" name="Text Box 13"/>
            <p:cNvSpPr txBox="1">
              <a:spLocks noChangeArrowheads="1"/>
            </p:cNvSpPr>
            <p:nvPr/>
          </p:nvSpPr>
          <p:spPr bwMode="auto">
            <a:xfrm rot="15300000">
              <a:off x="1545088" y="4490632"/>
              <a:ext cx="1444223" cy="45060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9pPr>
            </a:lstStyle>
            <a:p>
              <a:pPr algn="ctr" defTabSz="914378">
                <a:spcBef>
                  <a:spcPct val="50000"/>
                </a:spcBef>
              </a:pPr>
              <a:r>
                <a:rPr lang="zh-CN" altLang="en-US" sz="1200" b="1" kern="0" dirty="0">
                  <a:solidFill>
                    <a:srgbClr val="FF3300"/>
                  </a:solidFill>
                  <a:latin typeface="+mn-lt"/>
                  <a:ea typeface="+mn-ea"/>
                  <a:cs typeface="+mn-ea"/>
                  <a:sym typeface="+mn-lt"/>
                </a:rPr>
                <a:t>电动机</a:t>
              </a:r>
            </a:p>
          </p:txBody>
        </p:sp>
        <p:sp>
          <p:nvSpPr>
            <p:cNvPr id="14" name="Text Box 14"/>
            <p:cNvSpPr txBox="1">
              <a:spLocks noChangeArrowheads="1"/>
            </p:cNvSpPr>
            <p:nvPr/>
          </p:nvSpPr>
          <p:spPr bwMode="auto">
            <a:xfrm>
              <a:off x="5376334" y="5512153"/>
              <a:ext cx="1276352" cy="45060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9pPr>
            </a:lstStyle>
            <a:p>
              <a:pPr algn="ctr" defTabSz="914378">
                <a:spcBef>
                  <a:spcPct val="50000"/>
                </a:spcBef>
              </a:pPr>
              <a:r>
                <a:rPr lang="zh-CN" altLang="en-US" sz="1200" b="1" kern="0">
                  <a:solidFill>
                    <a:srgbClr val="3366FF"/>
                  </a:solidFill>
                  <a:latin typeface="+mn-lt"/>
                  <a:ea typeface="+mn-ea"/>
                  <a:cs typeface="+mn-ea"/>
                  <a:sym typeface="+mn-lt"/>
                </a:rPr>
                <a:t>充电机</a:t>
              </a:r>
            </a:p>
          </p:txBody>
        </p:sp>
        <p:sp>
          <p:nvSpPr>
            <p:cNvPr id="15" name="Text Box 15"/>
            <p:cNvSpPr txBox="1">
              <a:spLocks noChangeArrowheads="1"/>
            </p:cNvSpPr>
            <p:nvPr/>
          </p:nvSpPr>
          <p:spPr bwMode="auto">
            <a:xfrm>
              <a:off x="5230283" y="6196257"/>
              <a:ext cx="1634066" cy="45060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9pPr>
            </a:lstStyle>
            <a:p>
              <a:pPr algn="ctr" defTabSz="914378">
                <a:spcBef>
                  <a:spcPct val="50000"/>
                </a:spcBef>
              </a:pPr>
              <a:r>
                <a:rPr lang="zh-CN" altLang="en-US" sz="1200" b="1" kern="0">
                  <a:solidFill>
                    <a:srgbClr val="FF3300"/>
                  </a:solidFill>
                  <a:latin typeface="+mn-lt"/>
                  <a:ea typeface="+mn-ea"/>
                  <a:cs typeface="+mn-ea"/>
                  <a:sym typeface="+mn-lt"/>
                </a:rPr>
                <a:t>电    池</a:t>
              </a:r>
            </a:p>
          </p:txBody>
        </p:sp>
        <p:sp>
          <p:nvSpPr>
            <p:cNvPr id="16" name="Text Box 16"/>
            <p:cNvSpPr txBox="1">
              <a:spLocks noChangeArrowheads="1"/>
            </p:cNvSpPr>
            <p:nvPr/>
          </p:nvSpPr>
          <p:spPr bwMode="auto">
            <a:xfrm rot="17400000">
              <a:off x="8606359" y="4451879"/>
              <a:ext cx="1860706" cy="45060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9pPr>
            </a:lstStyle>
            <a:p>
              <a:pPr algn="ctr" defTabSz="914378">
                <a:spcBef>
                  <a:spcPct val="50000"/>
                </a:spcBef>
              </a:pPr>
              <a:r>
                <a:rPr lang="zh-CN" altLang="en-US" sz="1200" b="1" kern="0" dirty="0">
                  <a:solidFill>
                    <a:srgbClr val="FF3300"/>
                  </a:solidFill>
                  <a:latin typeface="+mn-lt"/>
                  <a:ea typeface="+mn-ea"/>
                  <a:cs typeface="+mn-ea"/>
                  <a:sym typeface="+mn-lt"/>
                </a:rPr>
                <a:t>光合作用</a:t>
              </a:r>
            </a:p>
          </p:txBody>
        </p:sp>
        <p:sp>
          <p:nvSpPr>
            <p:cNvPr id="17" name="Text Box 17"/>
            <p:cNvSpPr txBox="1">
              <a:spLocks noChangeArrowheads="1"/>
            </p:cNvSpPr>
            <p:nvPr/>
          </p:nvSpPr>
          <p:spPr bwMode="auto">
            <a:xfrm rot="17043188">
              <a:off x="7774677" y="4111886"/>
              <a:ext cx="1824284" cy="45060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9pPr>
            </a:lstStyle>
            <a:p>
              <a:pPr algn="ctr" defTabSz="914378">
                <a:spcBef>
                  <a:spcPct val="50000"/>
                </a:spcBef>
              </a:pPr>
              <a:r>
                <a:rPr lang="zh-CN" altLang="en-US" sz="1200" b="1" kern="0" dirty="0">
                  <a:solidFill>
                    <a:srgbClr val="3366FF"/>
                  </a:solidFill>
                  <a:latin typeface="+mn-lt"/>
                  <a:ea typeface="+mn-ea"/>
                  <a:cs typeface="+mn-ea"/>
                  <a:sym typeface="+mn-lt"/>
                </a:rPr>
                <a:t>燃料燃烧</a:t>
              </a:r>
            </a:p>
          </p:txBody>
        </p:sp>
        <p:sp>
          <p:nvSpPr>
            <p:cNvPr id="18" name="Text Box 18"/>
            <p:cNvSpPr txBox="1">
              <a:spLocks noChangeArrowheads="1"/>
            </p:cNvSpPr>
            <p:nvPr/>
          </p:nvSpPr>
          <p:spPr bwMode="auto">
            <a:xfrm rot="2171757">
              <a:off x="6513568" y="1710383"/>
              <a:ext cx="2542117" cy="45060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9pPr>
            </a:lstStyle>
            <a:p>
              <a:pPr algn="ctr" defTabSz="914378">
                <a:spcBef>
                  <a:spcPct val="50000"/>
                </a:spcBef>
              </a:pPr>
              <a:r>
                <a:rPr lang="zh-CN" altLang="en-US" sz="1200" b="1" kern="0" dirty="0">
                  <a:solidFill>
                    <a:srgbClr val="3366FF"/>
                  </a:solidFill>
                  <a:latin typeface="+mn-lt"/>
                  <a:ea typeface="+mn-ea"/>
                  <a:cs typeface="+mn-ea"/>
                  <a:sym typeface="+mn-lt"/>
                </a:rPr>
                <a:t>太阳能热水器</a:t>
              </a:r>
            </a:p>
          </p:txBody>
        </p:sp>
        <p:sp>
          <p:nvSpPr>
            <p:cNvPr id="19" name="Text Box 19"/>
            <p:cNvSpPr txBox="1">
              <a:spLocks noChangeArrowheads="1"/>
            </p:cNvSpPr>
            <p:nvPr/>
          </p:nvSpPr>
          <p:spPr bwMode="auto">
            <a:xfrm rot="2149616">
              <a:off x="6774129" y="977560"/>
              <a:ext cx="2671129" cy="45060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anchor="ctr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9pPr>
            </a:lstStyle>
            <a:p>
              <a:pPr algn="ctr" defTabSz="914378">
                <a:spcBef>
                  <a:spcPct val="50000"/>
                </a:spcBef>
              </a:pPr>
              <a:r>
                <a:rPr lang="zh-CN" altLang="en-US" sz="1200" b="1" kern="0" dirty="0">
                  <a:solidFill>
                    <a:srgbClr val="FF3300"/>
                  </a:solidFill>
                  <a:latin typeface="+mn-lt"/>
                  <a:ea typeface="+mn-ea"/>
                  <a:cs typeface="+mn-ea"/>
                  <a:sym typeface="+mn-lt"/>
                </a:rPr>
                <a:t>高温物体发光</a:t>
              </a:r>
            </a:p>
          </p:txBody>
        </p:sp>
        <p:sp>
          <p:nvSpPr>
            <p:cNvPr id="20" name="Text Box 20"/>
            <p:cNvSpPr txBox="1">
              <a:spLocks noChangeArrowheads="1"/>
            </p:cNvSpPr>
            <p:nvPr/>
          </p:nvSpPr>
          <p:spPr bwMode="auto">
            <a:xfrm rot="4378347">
              <a:off x="6481309" y="3432361"/>
              <a:ext cx="2483052" cy="45060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9pPr>
            </a:lstStyle>
            <a:p>
              <a:pPr algn="ctr" defTabSz="914378">
                <a:spcBef>
                  <a:spcPct val="50000"/>
                </a:spcBef>
              </a:pPr>
              <a:r>
                <a:rPr lang="zh-CN" altLang="en-US" sz="1200" b="1" kern="0" dirty="0">
                  <a:solidFill>
                    <a:srgbClr val="FF3300"/>
                  </a:solidFill>
                  <a:latin typeface="+mn-lt"/>
                  <a:ea typeface="+mn-ea"/>
                  <a:cs typeface="+mn-ea"/>
                  <a:sym typeface="+mn-lt"/>
                </a:rPr>
                <a:t>吸热化学反应</a:t>
              </a:r>
            </a:p>
          </p:txBody>
        </p:sp>
        <p:sp>
          <p:nvSpPr>
            <p:cNvPr id="21" name="Text Box 21"/>
            <p:cNvSpPr txBox="1">
              <a:spLocks noChangeArrowheads="1"/>
            </p:cNvSpPr>
            <p:nvPr/>
          </p:nvSpPr>
          <p:spPr bwMode="auto">
            <a:xfrm rot="4256127">
              <a:off x="5973333" y="3175573"/>
              <a:ext cx="1615916" cy="45060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anchor="ctr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9pPr>
            </a:lstStyle>
            <a:p>
              <a:pPr algn="ctr" defTabSz="914378">
                <a:spcBef>
                  <a:spcPct val="50000"/>
                </a:spcBef>
              </a:pPr>
              <a:r>
                <a:rPr lang="zh-CN" altLang="en-US" sz="1200" b="1" kern="0" dirty="0">
                  <a:solidFill>
                    <a:srgbClr val="3366FF"/>
                  </a:solidFill>
                  <a:latin typeface="+mn-lt"/>
                  <a:ea typeface="+mn-ea"/>
                  <a:cs typeface="+mn-ea"/>
                  <a:sym typeface="+mn-lt"/>
                </a:rPr>
                <a:t>燃料燃烧</a:t>
              </a:r>
            </a:p>
          </p:txBody>
        </p:sp>
        <p:sp>
          <p:nvSpPr>
            <p:cNvPr id="22" name="Text Box 22"/>
            <p:cNvSpPr txBox="1">
              <a:spLocks noChangeArrowheads="1"/>
            </p:cNvSpPr>
            <p:nvPr/>
          </p:nvSpPr>
          <p:spPr bwMode="auto">
            <a:xfrm rot="2312155">
              <a:off x="3742269" y="3729450"/>
              <a:ext cx="1773768" cy="45060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9pPr>
            </a:lstStyle>
            <a:p>
              <a:pPr algn="ctr" defTabSz="914378">
                <a:spcBef>
                  <a:spcPct val="50000"/>
                </a:spcBef>
              </a:pPr>
              <a:r>
                <a:rPr lang="zh-CN" altLang="en-US" sz="1200" b="1" kern="0">
                  <a:solidFill>
                    <a:srgbClr val="FF3300"/>
                  </a:solidFill>
                  <a:latin typeface="+mn-lt"/>
                  <a:ea typeface="+mn-ea"/>
                  <a:cs typeface="+mn-ea"/>
                  <a:sym typeface="+mn-lt"/>
                </a:rPr>
                <a:t>火药爆炸 </a:t>
              </a:r>
            </a:p>
          </p:txBody>
        </p:sp>
        <p:sp>
          <p:nvSpPr>
            <p:cNvPr id="23" name="Text Box 23"/>
            <p:cNvSpPr txBox="1">
              <a:spLocks noChangeArrowheads="1"/>
            </p:cNvSpPr>
            <p:nvPr/>
          </p:nvSpPr>
          <p:spPr bwMode="auto">
            <a:xfrm rot="2193148">
              <a:off x="3676144" y="3618795"/>
              <a:ext cx="3625847" cy="45060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9pPr>
            </a:lstStyle>
            <a:p>
              <a:pPr algn="ctr" defTabSz="914378">
                <a:spcBef>
                  <a:spcPct val="50000"/>
                </a:spcBef>
              </a:pPr>
              <a:r>
                <a:rPr lang="zh-CN" altLang="en-US" sz="1200" b="1" kern="0" dirty="0">
                  <a:solidFill>
                    <a:srgbClr val="3366FF"/>
                  </a:solidFill>
                  <a:latin typeface="+mn-lt"/>
                  <a:ea typeface="+mn-ea"/>
                  <a:cs typeface="+mn-ea"/>
                  <a:sym typeface="+mn-lt"/>
                </a:rPr>
                <a:t>加压使化学平衡移动</a:t>
              </a:r>
            </a:p>
          </p:txBody>
        </p:sp>
        <p:sp>
          <p:nvSpPr>
            <p:cNvPr id="24" name="Text Box 24"/>
            <p:cNvSpPr txBox="1">
              <a:spLocks noChangeArrowheads="1"/>
            </p:cNvSpPr>
            <p:nvPr/>
          </p:nvSpPr>
          <p:spPr bwMode="auto">
            <a:xfrm rot="17313619">
              <a:off x="4786827" y="2290768"/>
              <a:ext cx="1911381" cy="45060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9pPr>
            </a:lstStyle>
            <a:p>
              <a:pPr algn="ctr" defTabSz="914378">
                <a:spcBef>
                  <a:spcPct val="50000"/>
                </a:spcBef>
              </a:pPr>
              <a:r>
                <a:rPr lang="zh-CN" altLang="en-US" sz="1200" b="1" kern="0" dirty="0">
                  <a:solidFill>
                    <a:srgbClr val="3366FF"/>
                  </a:solidFill>
                  <a:latin typeface="+mn-lt"/>
                  <a:ea typeface="+mn-ea"/>
                  <a:cs typeface="+mn-ea"/>
                  <a:sym typeface="+mn-lt"/>
                </a:rPr>
                <a:t>地热发电</a:t>
              </a:r>
            </a:p>
          </p:txBody>
        </p:sp>
        <p:sp>
          <p:nvSpPr>
            <p:cNvPr id="25" name="Text Box 25"/>
            <p:cNvSpPr txBox="1">
              <a:spLocks noChangeArrowheads="1"/>
            </p:cNvSpPr>
            <p:nvPr/>
          </p:nvSpPr>
          <p:spPr bwMode="auto">
            <a:xfrm>
              <a:off x="6103409" y="1899348"/>
              <a:ext cx="2694515" cy="70093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9pPr>
            </a:lstStyle>
            <a:p>
              <a:pPr algn="ctr" defTabSz="914378">
                <a:spcBef>
                  <a:spcPct val="50000"/>
                </a:spcBef>
              </a:pPr>
              <a:r>
                <a:rPr lang="zh-CN" altLang="en-US" sz="1100" b="1" kern="0" dirty="0">
                  <a:solidFill>
                    <a:srgbClr val="000000"/>
                  </a:solidFill>
                  <a:latin typeface="+mn-lt"/>
                  <a:ea typeface="+mn-ea"/>
                  <a:cs typeface="+mn-ea"/>
                  <a:sym typeface="+mn-lt"/>
                </a:rPr>
                <a:t>纳米层次上实现将光能转化为机械能</a:t>
              </a:r>
              <a:r>
                <a:rPr lang="zh-CN" altLang="en-US" sz="1100" kern="0" dirty="0">
                  <a:solidFill>
                    <a:srgbClr val="000000"/>
                  </a:solidFill>
                  <a:latin typeface="+mn-lt"/>
                  <a:ea typeface="+mn-ea"/>
                  <a:cs typeface="+mn-ea"/>
                  <a:sym typeface="+mn-lt"/>
                </a:rPr>
                <a:t> </a:t>
              </a:r>
            </a:p>
          </p:txBody>
        </p:sp>
      </p:grpSp>
      <p:sp>
        <p:nvSpPr>
          <p:cNvPr id="26" name="文本框 25">
            <a:extLst>
              <a:ext uri="{FF2B5EF4-FFF2-40B4-BE49-F238E27FC236}">
                <a16:creationId xmlns:a16="http://schemas.microsoft.com/office/drawing/2014/main" id="{D407CD93-5C4B-4A38-B0CD-DF7A1406E9AB}"/>
              </a:ext>
            </a:extLst>
          </p:cNvPr>
          <p:cNvSpPr txBox="1"/>
          <p:nvPr/>
        </p:nvSpPr>
        <p:spPr>
          <a:xfrm>
            <a:off x="678997" y="336097"/>
            <a:ext cx="1521089" cy="392415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r>
              <a:rPr lang="zh-CN" altLang="en-US" sz="2100" b="1" dirty="0">
                <a:cs typeface="+mn-ea"/>
                <a:sym typeface="+mn-lt"/>
              </a:rPr>
              <a:t>观察与思考</a:t>
            </a:r>
          </a:p>
        </p:txBody>
      </p:sp>
    </p:spTree>
    <p:extLst>
      <p:ext uri="{BB962C8B-B14F-4D97-AF65-F5344CB8AC3E}">
        <p14:creationId xmlns:p14="http://schemas.microsoft.com/office/powerpoint/2010/main" val="23705238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31747" descr="14-3-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868349" y="1710617"/>
            <a:ext cx="2669736" cy="170435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" name="矩形 31749"/>
          <p:cNvSpPr>
            <a:spLocks noChangeArrowheads="1"/>
          </p:cNvSpPr>
          <p:nvPr/>
        </p:nvSpPr>
        <p:spPr bwMode="auto">
          <a:xfrm>
            <a:off x="495301" y="847725"/>
            <a:ext cx="8143875" cy="784829"/>
          </a:xfrm>
          <a:prstGeom prst="rect">
            <a:avLst/>
          </a:prstGeom>
          <a:noFill/>
          <a:ln w="12700" cap="flat">
            <a:noFill/>
            <a:miter lim="4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28575" rtlCol="0" anchor="t">
            <a:spAutoFit/>
          </a:bodyPr>
          <a:lstStyle/>
          <a:p>
            <a:pPr defTabSz="914378" latinLnBrk="1" hangingPunct="0">
              <a:lnSpc>
                <a:spcPct val="150000"/>
              </a:lnSpc>
            </a:pPr>
            <a:r>
              <a:rPr lang="zh-CN" altLang="en-US" sz="1500" kern="0" dirty="0">
                <a:solidFill>
                  <a:srgbClr val="000000"/>
                </a:solidFill>
                <a:cs typeface="+mn-ea"/>
                <a:sym typeface="+mn-lt"/>
              </a:rPr>
              <a:t>停止用力，秋千会越来越低；掉在地上的弹性小球越跳越低。想一想，为什么高度会逐渐降低？是否丢失了能量？减少的机械能到哪去了？</a:t>
            </a:r>
          </a:p>
        </p:txBody>
      </p:sp>
      <p:sp>
        <p:nvSpPr>
          <p:cNvPr id="5" name="Text Box 16"/>
          <p:cNvSpPr txBox="1">
            <a:spLocks noChangeArrowheads="1"/>
          </p:cNvSpPr>
          <p:nvPr/>
        </p:nvSpPr>
        <p:spPr bwMode="auto">
          <a:xfrm>
            <a:off x="495301" y="3677247"/>
            <a:ext cx="7651393" cy="1015661"/>
          </a:xfrm>
          <a:prstGeom prst="rect">
            <a:avLst/>
          </a:prstGeom>
          <a:noFill/>
          <a:ln w="12700" cap="flat">
            <a:noFill/>
            <a:miter lim="4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28575" rtlCol="0" anchor="t">
            <a:spAutoFit/>
          </a:bodyPr>
          <a:lstStyle>
            <a:lvl1pPr algn="l" rtl="0" latinLnBrk="1" hangingPunct="0">
              <a:lnSpc>
                <a:spcPct val="150000"/>
              </a:lnSpc>
              <a:defRPr sz="240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</a:defRPr>
            </a:lvl1pPr>
          </a:lstStyle>
          <a:p>
            <a:pPr defTabSz="914378"/>
            <a:r>
              <a:rPr lang="zh-CN" altLang="en-US" sz="2000" kern="0" dirty="0">
                <a:solidFill>
                  <a:srgbClr val="FF0000"/>
                </a:solidFill>
                <a:latin typeface="+mn-lt"/>
                <a:ea typeface="+mn-ea"/>
                <a:cs typeface="+mn-ea"/>
                <a:sym typeface="+mn-lt"/>
              </a:rPr>
              <a:t>秋千和空气的阻力，小球跟空气和地面与绳索摩擦力做功，一部分的机械能转化为内能</a:t>
            </a:r>
            <a:r>
              <a:rPr lang="en-US" altLang="zh-CN" sz="2000" kern="0" dirty="0">
                <a:solidFill>
                  <a:srgbClr val="FF0000"/>
                </a:solidFill>
                <a:latin typeface="+mn-lt"/>
                <a:ea typeface="+mn-ea"/>
                <a:cs typeface="+mn-ea"/>
                <a:sym typeface="+mn-lt"/>
              </a:rPr>
              <a:t>,</a:t>
            </a:r>
            <a:r>
              <a:rPr lang="zh-CN" altLang="en-US" sz="2000" kern="0" dirty="0">
                <a:solidFill>
                  <a:srgbClr val="FF0000"/>
                </a:solidFill>
                <a:latin typeface="+mn-lt"/>
                <a:ea typeface="+mn-ea"/>
                <a:cs typeface="+mn-ea"/>
                <a:sym typeface="+mn-lt"/>
              </a:rPr>
              <a:t>机械能总量减少。</a:t>
            </a:r>
          </a:p>
        </p:txBody>
      </p:sp>
      <p:pic>
        <p:nvPicPr>
          <p:cNvPr id="8" name="图片 74777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346344" y="1720263"/>
            <a:ext cx="2196837" cy="170297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7" name="文本框 6">
            <a:extLst>
              <a:ext uri="{FF2B5EF4-FFF2-40B4-BE49-F238E27FC236}">
                <a16:creationId xmlns:a16="http://schemas.microsoft.com/office/drawing/2014/main" id="{70187557-EAAD-41EC-903F-6BD84EBF1A3F}"/>
              </a:ext>
            </a:extLst>
          </p:cNvPr>
          <p:cNvSpPr txBox="1"/>
          <p:nvPr/>
        </p:nvSpPr>
        <p:spPr>
          <a:xfrm>
            <a:off x="678997" y="336097"/>
            <a:ext cx="1244572" cy="392415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r>
              <a:rPr lang="zh-CN" altLang="en-US" sz="2100" b="1" dirty="0">
                <a:cs typeface="+mn-ea"/>
                <a:sym typeface="+mn-lt"/>
              </a:rPr>
              <a:t>想想议议</a:t>
            </a:r>
          </a:p>
        </p:txBody>
      </p:sp>
    </p:spTree>
    <p:extLst>
      <p:ext uri="{BB962C8B-B14F-4D97-AF65-F5344CB8AC3E}">
        <p14:creationId xmlns:p14="http://schemas.microsoft.com/office/powerpoint/2010/main" val="20792222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>
            <a:spLocks noChangeArrowheads="1"/>
          </p:cNvSpPr>
          <p:nvPr/>
        </p:nvSpPr>
        <p:spPr bwMode="auto">
          <a:xfrm>
            <a:off x="495301" y="1693752"/>
            <a:ext cx="8064500" cy="17312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0" rIns="68580" bIns="34290">
            <a:spAutoFit/>
          </a:bodyPr>
          <a:lstStyle/>
          <a:p>
            <a:pPr defTabSz="914378">
              <a:lnSpc>
                <a:spcPct val="200000"/>
              </a:lnSpc>
            </a:pPr>
            <a:r>
              <a:rPr lang="zh-CN" altLang="en-US" sz="1800" kern="0" dirty="0">
                <a:solidFill>
                  <a:sysClr val="windowText" lastClr="000000"/>
                </a:solidFill>
                <a:cs typeface="+mn-ea"/>
                <a:sym typeface="+mn-lt"/>
              </a:rPr>
              <a:t>大量事实表明，能量既不会凭空消灭，也不会凭空产生，它只会从一种形式转化为其他形式，或者从一个物体转移到其他物体，而在转化和转移的过程中，能量的总量</a:t>
            </a:r>
            <a:r>
              <a:rPr lang="zh-CN" altLang="en-US" sz="1800" kern="0" dirty="0">
                <a:solidFill>
                  <a:srgbClr val="FF0000"/>
                </a:solidFill>
                <a:cs typeface="+mn-ea"/>
                <a:sym typeface="+mn-lt"/>
              </a:rPr>
              <a:t>保持不变</a:t>
            </a:r>
            <a:r>
              <a:rPr lang="zh-CN" altLang="en-US" sz="1800" kern="0" dirty="0">
                <a:solidFill>
                  <a:sysClr val="windowText" lastClr="000000"/>
                </a:solidFill>
                <a:cs typeface="+mn-ea"/>
                <a:sym typeface="+mn-lt"/>
              </a:rPr>
              <a:t>。</a:t>
            </a:r>
          </a:p>
        </p:txBody>
      </p:sp>
      <p:sp>
        <p:nvSpPr>
          <p:cNvPr id="3" name="文本框 73733"/>
          <p:cNvSpPr txBox="1">
            <a:spLocks noChangeArrowheads="1"/>
          </p:cNvSpPr>
          <p:nvPr/>
        </p:nvSpPr>
        <p:spPr bwMode="auto">
          <a:xfrm>
            <a:off x="495300" y="1095179"/>
            <a:ext cx="1754327" cy="3924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8580" tIns="34290" rIns="68580" bIns="3429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defTabSz="914378" eaLnBrk="1" hangingPunct="1"/>
            <a:r>
              <a:rPr lang="zh-CN" altLang="en-US" sz="2100" kern="0" dirty="0">
                <a:solidFill>
                  <a:srgbClr val="FF0000"/>
                </a:solidFill>
                <a:latin typeface="+mn-lt"/>
                <a:ea typeface="+mn-ea"/>
                <a:cs typeface="+mn-ea"/>
                <a:sym typeface="+mn-lt"/>
              </a:rPr>
              <a:t>能量守恒定律</a:t>
            </a:r>
          </a:p>
        </p:txBody>
      </p:sp>
      <p:sp>
        <p:nvSpPr>
          <p:cNvPr id="4" name="矩形 3"/>
          <p:cNvSpPr>
            <a:spLocks noChangeArrowheads="1"/>
          </p:cNvSpPr>
          <p:nvPr/>
        </p:nvSpPr>
        <p:spPr bwMode="auto">
          <a:xfrm>
            <a:off x="495300" y="3757820"/>
            <a:ext cx="8064500" cy="392415"/>
          </a:xfrm>
          <a:prstGeom prst="rect">
            <a:avLst/>
          </a:prstGeom>
          <a:solidFill>
            <a:srgbClr val="1D9A78"/>
          </a:solidFill>
          <a:ln>
            <a:noFill/>
          </a:ln>
        </p:spPr>
        <p:txBody>
          <a:bodyPr lIns="68580" tIns="34290" rIns="68580" bIns="34290">
            <a:spAutoFit/>
          </a:bodyPr>
          <a:lstStyle/>
          <a:p>
            <a:pPr defTabSz="914378"/>
            <a:r>
              <a:rPr lang="zh-CN" altLang="en-US" sz="2100" kern="0" dirty="0">
                <a:solidFill>
                  <a:schemeClr val="bg1"/>
                </a:solidFill>
                <a:cs typeface="+mn-ea"/>
                <a:sym typeface="+mn-lt"/>
              </a:rPr>
              <a:t>能量守恒定律是自然界最普遍、最重要的基本定律之一。</a:t>
            </a: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F5775C4B-8AAA-47D0-AFF5-EBDE65E7A6D6}"/>
              </a:ext>
            </a:extLst>
          </p:cNvPr>
          <p:cNvSpPr txBox="1"/>
          <p:nvPr/>
        </p:nvSpPr>
        <p:spPr>
          <a:xfrm>
            <a:off x="678997" y="336097"/>
            <a:ext cx="1797608" cy="392415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r>
              <a:rPr lang="zh-CN" altLang="en-US" sz="2100" b="1" dirty="0">
                <a:cs typeface="+mn-ea"/>
                <a:sym typeface="+mn-lt"/>
              </a:rPr>
              <a:t>能量守恒定律</a:t>
            </a:r>
          </a:p>
        </p:txBody>
      </p:sp>
    </p:spTree>
    <p:extLst>
      <p:ext uri="{BB962C8B-B14F-4D97-AF65-F5344CB8AC3E}">
        <p14:creationId xmlns:p14="http://schemas.microsoft.com/office/powerpoint/2010/main" val="36349732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LIDE.GUIDESSETTING" val="{&quot;Id&quot;:null,&quot;Name&quot;:&quot;正常&quot;,&quot;HeaderHeight&quot;:15.0,&quot;FooterHeight&quot;:9.0,&quot;SideMargin&quot;:5.5,&quot;TopMargin&quot;:0.0,&quot;BottomMargin&quot;:0.0,&quot;IntervalMargin&quot;:1.5,&quot;SettingType&quot;:&quot;System&quot;}"/>
</p:tagLst>
</file>

<file path=ppt/theme/theme1.xml><?xml version="1.0" encoding="utf-8"?>
<a:theme xmlns:a="http://schemas.openxmlformats.org/drawingml/2006/main" name="第一PPT模板网-WWW.1PPT.COM">
  <a:themeElements>
    <a:clrScheme name="Office 主题​​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qbr1sdx3">
      <a:majorFont>
        <a:latin typeface="Arial"/>
        <a:ea typeface="思源黑体 CN Regular"/>
        <a:cs typeface=""/>
      </a:majorFont>
      <a:minorFont>
        <a:latin typeface="Arial"/>
        <a:ea typeface="思源黑体 CN Regular"/>
        <a:cs typeface="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41</TotalTime>
  <Words>709</Words>
  <Application>Microsoft Office PowerPoint</Application>
  <PresentationFormat>全屏显示(16:9)</PresentationFormat>
  <Paragraphs>91</Paragraphs>
  <Slides>15</Slides>
  <Notes>4</Notes>
  <HiddenSlides>0</HiddenSlides>
  <MMClips>0</MMClips>
  <ScaleCrop>false</ScaleCrop>
  <HeadingPairs>
    <vt:vector size="6" baseType="variant">
      <vt:variant>
        <vt:lpstr>已用的字体</vt:lpstr>
      </vt:variant>
      <vt:variant>
        <vt:i4>2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15</vt:i4>
      </vt:variant>
    </vt:vector>
  </HeadingPairs>
  <TitlesOfParts>
    <vt:vector size="18" baseType="lpstr">
      <vt:lpstr>FandolFang R</vt:lpstr>
      <vt:lpstr>Arial</vt:lpstr>
      <vt:lpstr>第一PPT模板网-WWW.1PPT.COM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cp:lastModifiedBy>Administrator</cp:lastModifiedBy>
  <cp:revision>2</cp:revision>
  <dcterms:created xsi:type="dcterms:W3CDTF">2020-05-16T14:52:25Z</dcterms:created>
  <dcterms:modified xsi:type="dcterms:W3CDTF">2023-10-22T03:14:28Z</dcterms:modified>
</cp:coreProperties>
</file>