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7"/>
  </p:notesMasterIdLst>
  <p:sldIdLst>
    <p:sldId id="269" r:id="rId2"/>
    <p:sldId id="267" r:id="rId3"/>
    <p:sldId id="278" r:id="rId4"/>
    <p:sldId id="290" r:id="rId5"/>
    <p:sldId id="291" r:id="rId6"/>
    <p:sldId id="298" r:id="rId7"/>
    <p:sldId id="307" r:id="rId8"/>
    <p:sldId id="301" r:id="rId9"/>
    <p:sldId id="302" r:id="rId10"/>
    <p:sldId id="305" r:id="rId11"/>
    <p:sldId id="309" r:id="rId12"/>
    <p:sldId id="314" r:id="rId13"/>
    <p:sldId id="310" r:id="rId14"/>
    <p:sldId id="312" r:id="rId15"/>
    <p:sldId id="268" r:id="rId16"/>
  </p:sldIdLst>
  <p:sldSz cx="9144000" cy="5143500" type="screen16x9"/>
  <p:notesSz cx="6858000" cy="9144000"/>
  <p:custDataLst>
    <p:tags r:id="rId18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16" userDrawn="1">
          <p15:clr>
            <a:srgbClr val="A4A3A4"/>
          </p15:clr>
        </p15:guide>
        <p15:guide id="4" pos="7256" userDrawn="1">
          <p15:clr>
            <a:srgbClr val="A4A3A4"/>
          </p15:clr>
        </p15:guide>
        <p15:guide id="5" orient="horz" pos="686" userDrawn="1">
          <p15:clr>
            <a:srgbClr val="A4A3A4"/>
          </p15:clr>
        </p15:guide>
        <p15:guide id="6" orient="horz" pos="712" userDrawn="1">
          <p15:clr>
            <a:srgbClr val="A4A3A4"/>
          </p15:clr>
        </p15:guide>
        <p15:guide id="7" orient="horz" pos="3362" userDrawn="1">
          <p15:clr>
            <a:srgbClr val="A4A3A4"/>
          </p15:clr>
        </p15:guide>
        <p15:guide id="8" orient="horz" pos="3864" userDrawn="1">
          <p15:clr>
            <a:srgbClr val="A4A3A4"/>
          </p15:clr>
        </p15:guide>
        <p15:guide id="9" orient="horz" pos="1688">
          <p15:clr>
            <a:srgbClr val="A4A3A4"/>
          </p15:clr>
        </p15:guide>
        <p15:guide id="10" orient="horz" pos="515">
          <p15:clr>
            <a:srgbClr val="A4A3A4"/>
          </p15:clr>
        </p15:guide>
        <p15:guide id="11" orient="horz" pos="534">
          <p15:clr>
            <a:srgbClr val="A4A3A4"/>
          </p15:clr>
        </p15:guide>
        <p15:guide id="12" orient="horz" pos="2522">
          <p15:clr>
            <a:srgbClr val="A4A3A4"/>
          </p15:clr>
        </p15:guide>
        <p15:guide id="13" orient="horz" pos="2898">
          <p15:clr>
            <a:srgbClr val="A4A3A4"/>
          </p15:clr>
        </p15:guide>
        <p15:guide id="14" pos="2880">
          <p15:clr>
            <a:srgbClr val="A4A3A4"/>
          </p15:clr>
        </p15:guide>
        <p15:guide id="15" pos="312">
          <p15:clr>
            <a:srgbClr val="A4A3A4"/>
          </p15:clr>
        </p15:guide>
        <p15:guide id="16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9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7" y="82"/>
      </p:cViewPr>
      <p:guideLst>
        <p:guide orient="horz" pos="2251"/>
        <p:guide pos="3840"/>
        <p:guide pos="416"/>
        <p:guide pos="7256"/>
        <p:guide orient="horz" pos="686"/>
        <p:guide orient="horz" pos="712"/>
        <p:guide orient="horz" pos="3362"/>
        <p:guide orient="horz" pos="3864"/>
        <p:guide orient="horz" pos="1688"/>
        <p:guide orient="horz" pos="515"/>
        <p:guide orient="horz" pos="534"/>
        <p:guide orient="horz" pos="2522"/>
        <p:guide orient="horz" pos="2898"/>
        <p:guide pos="2880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468BA9A6-9DEB-4F7A-9A00-D30D8578DFEB}" type="datetimeFigureOut">
              <a:rPr lang="zh-CN" altLang="en-US" smtClean="0"/>
              <a:pPr/>
              <a:t>2023/10/22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61794600-9E53-4ACF-B519-50C55B4E216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488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94600-9E53-4ACF-B519-50C55B4E216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74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94600-9E53-4ACF-B519-50C55B4E216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7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4105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94600-9E53-4ACF-B519-50C55B4E216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89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A87DC7D-DEF2-48BA-871A-4B1BAB5BFF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8405" y="0"/>
            <a:ext cx="2686987" cy="4148528"/>
          </a:xfrm>
          <a:custGeom>
            <a:avLst/>
            <a:gdLst>
              <a:gd name="connsiteX0" fmla="*/ 895662 w 3582649"/>
              <a:gd name="connsiteY0" fmla="*/ 0 h 5531370"/>
              <a:gd name="connsiteX1" fmla="*/ 3582649 w 3582649"/>
              <a:gd name="connsiteY1" fmla="*/ 0 h 5531370"/>
              <a:gd name="connsiteX2" fmla="*/ 2686987 w 3582649"/>
              <a:gd name="connsiteY2" fmla="*/ 5531370 h 5531370"/>
              <a:gd name="connsiteX3" fmla="*/ 0 w 3582649"/>
              <a:gd name="connsiteY3" fmla="*/ 5531370 h 5531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2649" h="5531370">
                <a:moveTo>
                  <a:pt x="895662" y="0"/>
                </a:moveTo>
                <a:lnTo>
                  <a:pt x="3582649" y="0"/>
                </a:lnTo>
                <a:lnTo>
                  <a:pt x="2686987" y="5531370"/>
                </a:lnTo>
                <a:lnTo>
                  <a:pt x="0" y="55313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ED6555C-C9C1-4673-948D-B0E7D5C4BF7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587679" y="303552"/>
            <a:ext cx="2381562" cy="4588864"/>
          </a:xfrm>
          <a:custGeom>
            <a:avLst/>
            <a:gdLst>
              <a:gd name="connsiteX0" fmla="*/ 979616 w 3175416"/>
              <a:gd name="connsiteY0" fmla="*/ 0 h 6118485"/>
              <a:gd name="connsiteX1" fmla="*/ 3175416 w 3175416"/>
              <a:gd name="connsiteY1" fmla="*/ 0 h 6118485"/>
              <a:gd name="connsiteX2" fmla="*/ 2195800 w 3175416"/>
              <a:gd name="connsiteY2" fmla="*/ 6118485 h 6118485"/>
              <a:gd name="connsiteX3" fmla="*/ 0 w 3175416"/>
              <a:gd name="connsiteY3" fmla="*/ 6118485 h 6118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416" h="6118485">
                <a:moveTo>
                  <a:pt x="979616" y="0"/>
                </a:moveTo>
                <a:lnTo>
                  <a:pt x="3175416" y="0"/>
                </a:lnTo>
                <a:lnTo>
                  <a:pt x="2195800" y="6118485"/>
                </a:lnTo>
                <a:lnTo>
                  <a:pt x="0" y="611848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矩形 3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71497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A04F23A-1E19-47E1-BC56-BC0AA760FE08}"/>
              </a:ext>
            </a:extLst>
          </p:cNvPr>
          <p:cNvSpPr/>
          <p:nvPr userDrawn="1"/>
        </p:nvSpPr>
        <p:spPr>
          <a:xfrm>
            <a:off x="326571" y="-1"/>
            <a:ext cx="283029" cy="783772"/>
          </a:xfrm>
          <a:prstGeom prst="rect">
            <a:avLst/>
          </a:prstGeom>
          <a:solidFill>
            <a:srgbClr val="1D9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09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8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16" userDrawn="1">
          <p15:clr>
            <a:srgbClr val="F26B43"/>
          </p15:clr>
        </p15:guide>
        <p15:guide id="4" pos="7256" userDrawn="1">
          <p15:clr>
            <a:srgbClr val="F26B43"/>
          </p15:clr>
        </p15:guide>
        <p15:guide id="5" orient="horz" pos="648" userDrawn="1">
          <p15:clr>
            <a:srgbClr val="F26B43"/>
          </p15:clr>
        </p15:guide>
        <p15:guide id="6" orient="horz" pos="712" userDrawn="1">
          <p15:clr>
            <a:srgbClr val="F26B43"/>
          </p15:clr>
        </p15:guide>
        <p15:guide id="7" orient="horz" pos="3928" userDrawn="1">
          <p15:clr>
            <a:srgbClr val="F26B43"/>
          </p15:clr>
        </p15:guide>
        <p15:guide id="8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>
            <a:extLst>
              <a:ext uri="{FF2B5EF4-FFF2-40B4-BE49-F238E27FC236}">
                <a16:creationId xmlns:a16="http://schemas.microsoft.com/office/drawing/2014/main" id="{C2C9A836-CB7F-416D-84BB-430E526AE4FC}"/>
              </a:ext>
            </a:extLst>
          </p:cNvPr>
          <p:cNvGrpSpPr/>
          <p:nvPr/>
        </p:nvGrpSpPr>
        <p:grpSpPr>
          <a:xfrm>
            <a:off x="3936887" y="1813839"/>
            <a:ext cx="4622165" cy="1234034"/>
            <a:chOff x="-4708757" y="1278571"/>
            <a:chExt cx="6162887" cy="1645378"/>
          </a:xfrm>
        </p:grpSpPr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ADDEDAF2-9F69-46B9-9CC5-ACBFE847C75E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占位符 19">
              <a:extLst>
                <a:ext uri="{FF2B5EF4-FFF2-40B4-BE49-F238E27FC236}">
                  <a16:creationId xmlns:a16="http://schemas.microsoft.com/office/drawing/2014/main" id="{C053E3EF-21D5-4509-99F6-8D2FC5F8CC66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7" y="2167340"/>
              <a:ext cx="6162887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b="1" dirty="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第</a:t>
              </a:r>
              <a:r>
                <a:rPr lang="en-US" altLang="zh-CN" b="1" dirty="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3</a:t>
              </a:r>
              <a:r>
                <a:rPr lang="zh-CN" altLang="en-US" b="1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节  </a:t>
              </a:r>
              <a:r>
                <a:rPr lang="zh-CN" altLang="en-US" b="1" dirty="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能量的转化和守恒</a:t>
              </a:r>
            </a:p>
          </p:txBody>
        </p:sp>
        <p:sp>
          <p:nvSpPr>
            <p:cNvPr id="27" name="文本占位符 20">
              <a:extLst>
                <a:ext uri="{FF2B5EF4-FFF2-40B4-BE49-F238E27FC236}">
                  <a16:creationId xmlns:a16="http://schemas.microsoft.com/office/drawing/2014/main" id="{FCB30E47-3C58-4654-BD18-8E6B47408445}"/>
                </a:ext>
              </a:extLst>
            </p:cNvPr>
            <p:cNvSpPr txBox="1">
              <a:spLocks/>
            </p:cNvSpPr>
            <p:nvPr/>
          </p:nvSpPr>
          <p:spPr>
            <a:xfrm>
              <a:off x="-3805757" y="1278571"/>
              <a:ext cx="3982096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000" dirty="0">
                  <a:solidFill>
                    <a:prstClr val="black"/>
                  </a:solidFill>
                  <a:cs typeface="+mn-ea"/>
                  <a:sym typeface="+mn-lt"/>
                </a:rPr>
                <a:t>第十四章   内能的利用 </a:t>
              </a:r>
              <a:endParaRPr lang="en-US" altLang="zh-CN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EA9DBB32-FDDD-4C8C-A8A4-EA57A2B8AEC7}"/>
              </a:ext>
            </a:extLst>
          </p:cNvPr>
          <p:cNvSpPr/>
          <p:nvPr/>
        </p:nvSpPr>
        <p:spPr>
          <a:xfrm>
            <a:off x="8849614" y="46290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433682C-E825-458B-A9ED-0AEC4CDBA4F3}"/>
              </a:ext>
            </a:extLst>
          </p:cNvPr>
          <p:cNvSpPr/>
          <p:nvPr/>
        </p:nvSpPr>
        <p:spPr>
          <a:xfrm>
            <a:off x="6545993" y="196554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028D2A0-50D2-EA9A-7B0F-BCE3C1FFF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14" y="466148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709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/>
          </p:cNvSpPr>
          <p:nvPr/>
        </p:nvSpPr>
        <p:spPr bwMode="auto">
          <a:xfrm>
            <a:off x="678997" y="1482403"/>
            <a:ext cx="2677656" cy="346249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能量转化和转移的方向性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78997" y="2101879"/>
            <a:ext cx="4537075" cy="76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150000"/>
              </a:lnSpc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机械能可以全部转化为内能，而内能不可能全部转化为机械能而不引起其他变化。</a:t>
            </a:r>
            <a:endParaRPr lang="zh-CN" altLang="en-US" sz="1500" kern="0" baseline="-1000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78997" y="953756"/>
            <a:ext cx="7097471" cy="471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2400">
                <a:solidFill>
                  <a:srgbClr val="FF0000"/>
                </a:solidFill>
                <a:latin typeface="Arial" pitchFamily="34" charset="0"/>
                <a:ea typeface="微软雅黑" pitchFamily="3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20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既然能量是守恒的，不可能消灭，为什么我们还要节约能源？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78997" y="3387674"/>
            <a:ext cx="4763241" cy="76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algn="l" eaLnBrk="1" hangingPunct="1">
              <a:lnSpc>
                <a:spcPct val="150000"/>
              </a:lnSpc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楷体_GB231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内能总是自发地从高温物体向低温物体转移，而不会自发地由低温物体向高温物体转移</a:t>
            </a:r>
          </a:p>
        </p:txBody>
      </p:sp>
      <p:pic>
        <p:nvPicPr>
          <p:cNvPr id="7" name="Picture 3" descr="请勿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5258" y="3125548"/>
            <a:ext cx="1961210" cy="11920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5298" y="1730268"/>
            <a:ext cx="2457626" cy="1181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3AB03F44-FE67-424B-99B4-413E0A497BDC}"/>
              </a:ext>
            </a:extLst>
          </p:cNvPr>
          <p:cNvSpPr txBox="1"/>
          <p:nvPr/>
        </p:nvSpPr>
        <p:spPr>
          <a:xfrm>
            <a:off x="678997" y="336097"/>
            <a:ext cx="179760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能量守恒定律</a:t>
            </a:r>
          </a:p>
        </p:txBody>
      </p:sp>
    </p:spTree>
    <p:extLst>
      <p:ext uri="{BB962C8B-B14F-4D97-AF65-F5344CB8AC3E}">
        <p14:creationId xmlns:p14="http://schemas.microsoft.com/office/powerpoint/2010/main" val="97913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92708" y="971641"/>
            <a:ext cx="804646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有人曾设想制造一种不需要动力就能源源不断地对外做功的机器，人们把这种机器叫</a:t>
            </a:r>
            <a:r>
              <a:rPr lang="zh-CN" altLang="en-US" sz="1500" kern="0" dirty="0">
                <a:solidFill>
                  <a:srgbClr val="CC0000"/>
                </a:solidFill>
                <a:cs typeface="+mn-ea"/>
                <a:sym typeface="+mn-lt"/>
              </a:rPr>
              <a:t>永动机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en-US" altLang="zh-CN" sz="15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26913" y="1585811"/>
            <a:ext cx="4184621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zh-CN" altLang="en-US" sz="2000" kern="0" dirty="0">
                <a:solidFill>
                  <a:srgbClr val="000000"/>
                </a:solidFill>
                <a:cs typeface="+mn-ea"/>
                <a:sym typeface="+mn-lt"/>
              </a:rPr>
              <a:t>　　</a:t>
            </a:r>
            <a:r>
              <a:rPr lang="zh-CN" altLang="en-US" sz="2000" kern="0" dirty="0">
                <a:solidFill>
                  <a:srgbClr val="0039AC"/>
                </a:solidFill>
                <a:cs typeface="+mn-ea"/>
                <a:sym typeface="+mn-lt"/>
              </a:rPr>
              <a:t>这种机器有可能制成吗？</a:t>
            </a:r>
            <a:endParaRPr lang="en-US" altLang="zh-CN" sz="2000" kern="0" dirty="0">
              <a:solidFill>
                <a:srgbClr val="0039AC"/>
              </a:solidFill>
              <a:cs typeface="+mn-ea"/>
              <a:sym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259892" y="4051207"/>
            <a:ext cx="2178338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一种设想中的永动机</a:t>
            </a:r>
          </a:p>
        </p:txBody>
      </p:sp>
      <p:pic>
        <p:nvPicPr>
          <p:cNvPr id="5" name="Picture 10" descr="1~QKL4U$S88D{G31ZAF`DQ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9696" y="1645739"/>
            <a:ext cx="2028534" cy="22991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826913" y="2527979"/>
            <a:ext cx="5207597" cy="145424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要使机器持续不断地做功，就要消耗能量把低处的水抽到高处，而做机械运动的各部件间有摩擦，会有部分机械能转化为内能，一部分能量用来对外做功抽水</a:t>
            </a:r>
            <a:r>
              <a:rPr lang="en-US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使流下的水不能全部抽回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违背能量守恒定律的永动机是永远不能制成的。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D5C24F4-232C-47ED-9AF5-02A50279F5B3}"/>
              </a:ext>
            </a:extLst>
          </p:cNvPr>
          <p:cNvSpPr txBox="1"/>
          <p:nvPr/>
        </p:nvSpPr>
        <p:spPr>
          <a:xfrm>
            <a:off x="678997" y="336097"/>
            <a:ext cx="691535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讨论</a:t>
            </a:r>
          </a:p>
        </p:txBody>
      </p:sp>
    </p:spTree>
    <p:extLst>
      <p:ext uri="{BB962C8B-B14F-4D97-AF65-F5344CB8AC3E}">
        <p14:creationId xmlns:p14="http://schemas.microsoft.com/office/powerpoint/2010/main" val="13773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/>
      <p:bldP spid="4" grpId="0"/>
      <p:bldP spid="6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7885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5201" y="863226"/>
            <a:ext cx="6740291" cy="227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8997" y="3532861"/>
            <a:ext cx="6280031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本堂重点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:   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能量的各种形式之间的转化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8997" y="3994524"/>
            <a:ext cx="5658929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本堂难点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:  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利用能量守恒定律分析现象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0969A97-7929-455E-8D66-A0FAEDE658E5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3455319306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29603" y="863591"/>
            <a:ext cx="525684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 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山东枣庄市）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如图所示是内燃机工作循环中的一个冲程，它是（　　）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．压缩冲程，将化学能转化成内能    	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．压缩冲程，将机械能转化成内能	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．做功冲程，将内能转化成机械能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．做功冲程，将机械能转化成内能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26" y="1065403"/>
            <a:ext cx="1964306" cy="331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1367" y="1575968"/>
            <a:ext cx="376171" cy="52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  <a:endParaRPr lang="en-US" altLang="zh-CN" sz="2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E5EC68A-9B26-4F09-BD65-0D908234DB14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91106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78997" y="714468"/>
            <a:ext cx="7513607" cy="3554819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  </a:t>
            </a:r>
            <a:r>
              <a:rPr lang="zh-CN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四川广安）</a:t>
            </a:r>
            <a:r>
              <a:rPr lang="zh-CN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下列关于能量的说法中，正确的是（　　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   </a:t>
            </a:r>
            <a:r>
              <a:rPr lang="zh-CN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）</a:t>
            </a:r>
          </a:p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．洗衣机工作时是将机械能转化为电能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	</a:t>
            </a:r>
            <a:endParaRPr lang="zh-CN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．电水壶工作时是将内能转化为电能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	</a:t>
            </a:r>
            <a:endParaRPr lang="zh-CN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．用热水泡脚，身体会感觉暖和，说明内能可以转移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	</a:t>
            </a:r>
            <a:endParaRPr lang="zh-CN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．能量无论是转化还是转移，能量总和会逐渐减少</a:t>
            </a:r>
          </a:p>
        </p:txBody>
      </p:sp>
      <p:sp>
        <p:nvSpPr>
          <p:cNvPr id="4" name="矩形 3"/>
          <p:cNvSpPr/>
          <p:nvPr/>
        </p:nvSpPr>
        <p:spPr>
          <a:xfrm>
            <a:off x="6567039" y="883648"/>
            <a:ext cx="540164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  <a:endParaRPr lang="zh-CN" altLang="zh-CN" sz="2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FDB8323-F207-400D-9537-B2A3A63E4B49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38484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>
            <a:extLst>
              <a:ext uri="{FF2B5EF4-FFF2-40B4-BE49-F238E27FC236}">
                <a16:creationId xmlns:a16="http://schemas.microsoft.com/office/drawing/2014/main" id="{C2C9A836-CB7F-416D-84BB-430E526AE4FC}"/>
              </a:ext>
            </a:extLst>
          </p:cNvPr>
          <p:cNvGrpSpPr/>
          <p:nvPr/>
        </p:nvGrpSpPr>
        <p:grpSpPr>
          <a:xfrm>
            <a:off x="4996615" y="2213049"/>
            <a:ext cx="3731592" cy="675337"/>
            <a:chOff x="-4708756" y="1927396"/>
            <a:chExt cx="4975456" cy="900450"/>
          </a:xfrm>
        </p:grpSpPr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ADDEDAF2-9F69-46B9-9CC5-ACBFE847C75E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占位符 19">
              <a:extLst>
                <a:ext uri="{FF2B5EF4-FFF2-40B4-BE49-F238E27FC236}">
                  <a16:creationId xmlns:a16="http://schemas.microsoft.com/office/drawing/2014/main" id="{C053E3EF-21D5-4509-99F6-8D2FC5F8CC66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6" y="1927396"/>
              <a:ext cx="4975455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1D9A78"/>
                  </a:solidFill>
                  <a:cs typeface="+mn-ea"/>
                  <a:sym typeface="+mn-lt"/>
                </a:rPr>
                <a:t>感谢！</a:t>
              </a:r>
            </a:p>
          </p:txBody>
        </p:sp>
      </p:grp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EA9DBB32-FDDD-4C8C-A8A4-EA57A2B8AEC7}"/>
              </a:ext>
            </a:extLst>
          </p:cNvPr>
          <p:cNvSpPr/>
          <p:nvPr/>
        </p:nvSpPr>
        <p:spPr>
          <a:xfrm>
            <a:off x="8849614" y="46290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433682C-E825-458B-A9ED-0AEC4CDBA4F3}"/>
              </a:ext>
            </a:extLst>
          </p:cNvPr>
          <p:cNvSpPr/>
          <p:nvPr/>
        </p:nvSpPr>
        <p:spPr>
          <a:xfrm>
            <a:off x="6545993" y="196554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31D6FE5-345E-3A5B-E473-04837A938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310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9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>
            <a:extLst>
              <a:ext uri="{FF2B5EF4-FFF2-40B4-BE49-F238E27FC236}">
                <a16:creationId xmlns:a16="http://schemas.microsoft.com/office/drawing/2014/main" id="{25E4B74E-1A59-47AB-9FF3-016269A1DAC6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0B895F-FDBC-41F5-A196-CEF25A7812E8}"/>
              </a:ext>
            </a:extLst>
          </p:cNvPr>
          <p:cNvSpPr txBox="1"/>
          <p:nvPr/>
        </p:nvSpPr>
        <p:spPr>
          <a:xfrm>
            <a:off x="549288" y="998520"/>
            <a:ext cx="75199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b="1" kern="0" dirty="0">
                <a:solidFill>
                  <a:srgbClr val="FF0000"/>
                </a:solidFill>
                <a:cs typeface="+mn-ea"/>
                <a:sym typeface="+mn-lt"/>
              </a:rPr>
              <a:t>复习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7180F02-03C0-4A4D-8410-B776C25283C8}"/>
              </a:ext>
            </a:extLst>
          </p:cNvPr>
          <p:cNvSpPr/>
          <p:nvPr/>
        </p:nvSpPr>
        <p:spPr>
          <a:xfrm>
            <a:off x="468785" y="1450930"/>
            <a:ext cx="4527852" cy="110799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 eaLnBrk="0" hangingPunct="0">
              <a:lnSpc>
                <a:spcPct val="150000"/>
              </a:lnSpc>
              <a:defRPr/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1.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改变物体内能的方法有两种，分别是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和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。它们本质上的区别是：热传递是能量的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，做功是能量的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C8AAB9-5BFA-44A0-9D6E-BAA4DFB38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0006" y="2183348"/>
            <a:ext cx="893763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转化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7EC34D5-C60D-40AC-A5AA-96DA0BC54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997" y="2191373"/>
            <a:ext cx="839787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转移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E8BDDA3-0C57-4E16-A9A2-9189DDE1A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315" y="1861187"/>
            <a:ext cx="86518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做功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05596D5-3E32-46C4-925E-7CC038DAC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893" y="1513719"/>
            <a:ext cx="118745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热传递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CE9C87-7E16-4745-BA54-8458A9F2C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114" y="2538855"/>
            <a:ext cx="4558915" cy="191590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lvl1pPr algn="l" eaLnBrk="0" hangingPunct="0">
              <a:lnSpc>
                <a:spcPct val="150000"/>
              </a:lnSpc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defTabSz="914378">
              <a:lnSpc>
                <a:spcPct val="200000"/>
              </a:lnSpc>
            </a:pP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在汽油机的压缩冲程中</a:t>
            </a:r>
            <a:r>
              <a:rPr lang="en-US" altLang="zh-CN" u="sng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          </a:t>
            </a: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能转化为</a:t>
            </a: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___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能，做功冲程中</a:t>
            </a: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____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能转化为</a:t>
            </a: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_____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能。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7303D9E4-31C6-4E78-91E7-ADB12B1F8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193" y="3997050"/>
            <a:ext cx="83820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机械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D3354A3-1794-43F5-90EB-634A36DFC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002" y="3364498"/>
            <a:ext cx="485775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内</a:t>
            </a: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30841688-E806-4EE9-BBBB-4C5637177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999" y="2758162"/>
            <a:ext cx="839787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机械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19C481A3-36EE-4F9D-A39F-3E4DFAB29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0987" y="3335263"/>
            <a:ext cx="43180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内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389D1355-3A3D-4521-A760-99E6F9467281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6181" y="1674022"/>
            <a:ext cx="2913626" cy="246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1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>
            <a:extLst>
              <a:ext uri="{FF2B5EF4-FFF2-40B4-BE49-F238E27FC236}">
                <a16:creationId xmlns:a16="http://schemas.microsoft.com/office/drawing/2014/main" id="{9FE83E7C-C634-457E-805B-AABB0649FD14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91E4C07A-F628-40CD-81C0-502FC2BB9CCA}"/>
              </a:ext>
            </a:extLst>
          </p:cNvPr>
          <p:cNvSpPr/>
          <p:nvPr/>
        </p:nvSpPr>
        <p:spPr>
          <a:xfrm>
            <a:off x="727476" y="807100"/>
            <a:ext cx="267765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>
              <a:defRPr sz="1800">
                <a:solidFill>
                  <a:srgbClr val="000000"/>
                </a:solidFill>
              </a:defRPr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你知道哪些形式的能量？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FF6EDB9D-E0EF-4A4A-B26E-DFDA9FBDAFE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9749" y="1406920"/>
            <a:ext cx="2541123" cy="18184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5" name="TextBox 9">
            <a:extLst>
              <a:ext uri="{FF2B5EF4-FFF2-40B4-BE49-F238E27FC236}">
                <a16:creationId xmlns:a16="http://schemas.microsoft.com/office/drawing/2014/main" id="{E0D5A882-A822-4D6D-968B-8866F0938805}"/>
              </a:ext>
            </a:extLst>
          </p:cNvPr>
          <p:cNvSpPr txBox="1"/>
          <p:nvPr/>
        </p:nvSpPr>
        <p:spPr>
          <a:xfrm>
            <a:off x="4103732" y="3263372"/>
            <a:ext cx="1089891" cy="3231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机械能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A2454C80-0B4E-4AB2-93F8-A0FEF27A2C3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476" y="1348015"/>
            <a:ext cx="2392186" cy="18343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8" name="TextBox 12">
            <a:extLst>
              <a:ext uri="{FF2B5EF4-FFF2-40B4-BE49-F238E27FC236}">
                <a16:creationId xmlns:a16="http://schemas.microsoft.com/office/drawing/2014/main" id="{5889D51B-2C28-4F1F-9F05-AA1619AC805C}"/>
              </a:ext>
            </a:extLst>
          </p:cNvPr>
          <p:cNvSpPr txBox="1"/>
          <p:nvPr/>
        </p:nvSpPr>
        <p:spPr>
          <a:xfrm>
            <a:off x="1793816" y="3225413"/>
            <a:ext cx="1021931" cy="3231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内能</a:t>
            </a:r>
          </a:p>
        </p:txBody>
      </p:sp>
      <p:sp>
        <p:nvSpPr>
          <p:cNvPr id="33" name="TextBox 17">
            <a:extLst>
              <a:ext uri="{FF2B5EF4-FFF2-40B4-BE49-F238E27FC236}">
                <a16:creationId xmlns:a16="http://schemas.microsoft.com/office/drawing/2014/main" id="{D4BC2AF9-813A-4D1B-BA06-8335FB37EE88}"/>
              </a:ext>
            </a:extLst>
          </p:cNvPr>
          <p:cNvSpPr txBox="1"/>
          <p:nvPr/>
        </p:nvSpPr>
        <p:spPr>
          <a:xfrm>
            <a:off x="6784846" y="3225411"/>
            <a:ext cx="1092637" cy="3231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algn="ctr" defTabSz="914378" latinLnBrk="1" hangingPunct="0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光能</a:t>
            </a:r>
          </a:p>
        </p:txBody>
      </p:sp>
      <p:pic>
        <p:nvPicPr>
          <p:cNvPr id="34" name="图片 33">
            <a:extLst>
              <a:ext uri="{FF2B5EF4-FFF2-40B4-BE49-F238E27FC236}">
                <a16:creationId xmlns:a16="http://schemas.microsoft.com/office/drawing/2014/main" id="{A8FB88C7-B04F-422B-9B29-4352AAFCC8F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0569" y="1379220"/>
            <a:ext cx="2653431" cy="18349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9" name="文本框 38">
            <a:extLst>
              <a:ext uri="{FF2B5EF4-FFF2-40B4-BE49-F238E27FC236}">
                <a16:creationId xmlns:a16="http://schemas.microsoft.com/office/drawing/2014/main" id="{7D6B7D73-F11F-46C4-A5AF-65C89EBDDDC8}"/>
              </a:ext>
            </a:extLst>
          </p:cNvPr>
          <p:cNvSpPr txBox="1"/>
          <p:nvPr/>
        </p:nvSpPr>
        <p:spPr>
          <a:xfrm>
            <a:off x="4079558" y="3762375"/>
            <a:ext cx="1204748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3300" b="1" dirty="0">
                <a:cs typeface="+mn-ea"/>
                <a:sym typeface="+mn-lt"/>
              </a:rPr>
              <a:t>……</a:t>
            </a:r>
            <a:endParaRPr lang="zh-CN" altLang="en-US" sz="3300" b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3752709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8" grpId="0"/>
      <p:bldP spid="33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78997" y="943779"/>
            <a:ext cx="7628467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在一定的条件下，各种形式的能量之间可以相互转化</a:t>
            </a:r>
          </a:p>
        </p:txBody>
      </p:sp>
      <p:sp>
        <p:nvSpPr>
          <p:cNvPr id="9" name="Shape 40"/>
          <p:cNvSpPr/>
          <p:nvPr/>
        </p:nvSpPr>
        <p:spPr>
          <a:xfrm>
            <a:off x="617913" y="2635823"/>
            <a:ext cx="1450157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想想做做</a:t>
            </a:r>
          </a:p>
        </p:txBody>
      </p:sp>
      <p:pic>
        <p:nvPicPr>
          <p:cNvPr id="11" name="Picture 7" descr="u=4182457177,2165699809&amp;fm=23&amp;gp=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2200087" y="2062977"/>
            <a:ext cx="2812157" cy="14958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文本框 37912"/>
          <p:cNvSpPr txBox="1">
            <a:spLocks noChangeArrowheads="1"/>
          </p:cNvSpPr>
          <p:nvPr/>
        </p:nvSpPr>
        <p:spPr bwMode="auto">
          <a:xfrm>
            <a:off x="2839271" y="3784872"/>
            <a:ext cx="1533787" cy="300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378"/>
            <a:r>
              <a:rPr lang="en-US" altLang="zh-CN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1. </a:t>
            </a:r>
            <a:r>
              <a:rPr lang="zh-CN" altLang="en-US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快速摩擦双手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1971" y="2062977"/>
            <a:ext cx="2356379" cy="14961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文本框 37914"/>
          <p:cNvSpPr txBox="1">
            <a:spLocks noChangeArrowheads="1"/>
          </p:cNvSpPr>
          <p:nvPr/>
        </p:nvSpPr>
        <p:spPr bwMode="auto">
          <a:xfrm>
            <a:off x="5756881" y="3785202"/>
            <a:ext cx="2311469" cy="299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378"/>
            <a:r>
              <a:rPr lang="en-US" altLang="zh-CN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2. </a:t>
            </a:r>
            <a:r>
              <a:rPr lang="zh-CN" altLang="en-US" sz="15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反复弯折铁丝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2248EC5-29DA-40C1-AE34-5E8DC770B2CE}"/>
              </a:ext>
            </a:extLst>
          </p:cNvPr>
          <p:cNvSpPr txBox="1"/>
          <p:nvPr/>
        </p:nvSpPr>
        <p:spPr>
          <a:xfrm>
            <a:off x="678997" y="3360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能量的转化</a:t>
            </a:r>
          </a:p>
        </p:txBody>
      </p:sp>
    </p:spTree>
    <p:extLst>
      <p:ext uri="{BB962C8B-B14F-4D97-AF65-F5344CB8AC3E}">
        <p14:creationId xmlns:p14="http://schemas.microsoft.com/office/powerpoint/2010/main" val="205867663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0"/>
          <p:cNvSpPr/>
          <p:nvPr/>
        </p:nvSpPr>
        <p:spPr>
          <a:xfrm>
            <a:off x="588472" y="991700"/>
            <a:ext cx="3462486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1800" kern="0" dirty="0">
                <a:solidFill>
                  <a:srgbClr val="007E27"/>
                </a:solidFill>
                <a:latin typeface="+mn-lt"/>
                <a:ea typeface="+mn-ea"/>
                <a:cs typeface="+mn-ea"/>
                <a:sym typeface="+mn-lt"/>
              </a:rPr>
              <a:t>你能分析这些能量之间的转化吗？</a:t>
            </a:r>
            <a:endParaRPr sz="1800" kern="0" dirty="0">
              <a:solidFill>
                <a:srgbClr val="007E27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02634" y="2158020"/>
            <a:ext cx="2210548" cy="1712407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772297" y="1784342"/>
            <a:ext cx="1058256" cy="2570671"/>
            <a:chOff x="2751825" y="1777991"/>
            <a:chExt cx="1058256" cy="2570671"/>
          </a:xfrm>
        </p:grpSpPr>
        <p:sp>
          <p:nvSpPr>
            <p:cNvPr id="13" name="TextBox 12"/>
            <p:cNvSpPr txBox="1"/>
            <p:nvPr/>
          </p:nvSpPr>
          <p:spPr>
            <a:xfrm>
              <a:off x="3409973" y="1777991"/>
              <a:ext cx="400108" cy="2570671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eaVert" wrap="square" lIns="60959" tIns="60959" rIns="60959" bIns="60959" numCol="1" spcCol="38100" rtlCol="0" anchor="t">
              <a:spAutoFit/>
            </a:bodyPr>
            <a:lstStyle/>
            <a:p>
              <a:pPr algn="ctr" defTabSz="914378" latinLnBrk="1" hangingPunct="0"/>
              <a:r>
                <a:rPr lang="zh-CN" altLang="en-US" sz="1800" kern="0" dirty="0">
                  <a:solidFill>
                    <a:srgbClr val="000000"/>
                  </a:solidFill>
                  <a:cs typeface="+mn-ea"/>
                  <a:sym typeface="+mn-lt"/>
                </a:rPr>
                <a:t>机械能转化为电能</a:t>
              </a:r>
            </a:p>
          </p:txBody>
        </p:sp>
        <p:sp>
          <p:nvSpPr>
            <p:cNvPr id="15" name="右大括号 14"/>
            <p:cNvSpPr/>
            <p:nvPr/>
          </p:nvSpPr>
          <p:spPr>
            <a:xfrm>
              <a:off x="2751825" y="1975449"/>
              <a:ext cx="517586" cy="2064850"/>
            </a:xfrm>
            <a:prstGeom prst="rightBrac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121919" tIns="60959" rIns="121919" bIns="60959" numCol="1" spcCol="38100" rtlCol="0" anchor="t">
              <a:noAutofit/>
            </a:bodyPr>
            <a:lstStyle/>
            <a:p>
              <a:pPr algn="ctr" defTabSz="914378" latinLnBrk="1" hangingPunct="0"/>
              <a:endParaRPr lang="zh-CN" altLang="en-US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645011" y="1769316"/>
            <a:ext cx="1112031" cy="2556618"/>
            <a:chOff x="4665481" y="1762966"/>
            <a:chExt cx="1112031" cy="2556618"/>
          </a:xfrm>
        </p:grpSpPr>
        <p:sp>
          <p:nvSpPr>
            <p:cNvPr id="14" name="TextBox 13"/>
            <p:cNvSpPr txBox="1"/>
            <p:nvPr/>
          </p:nvSpPr>
          <p:spPr>
            <a:xfrm>
              <a:off x="4665481" y="1762966"/>
              <a:ext cx="430885" cy="2556618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eaVert" wrap="square" lIns="60959" tIns="60959" rIns="60959" bIns="60959" numCol="1" spcCol="38100" rtlCol="0" anchor="t">
              <a:spAutoFit/>
            </a:bodyPr>
            <a:lstStyle>
              <a:lvl1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40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defRPr>
              </a:lvl1pPr>
            </a:lstStyle>
            <a:p>
              <a:pPr algn="ctr" defTabSz="914378"/>
              <a:r>
                <a:rPr lang="zh-CN" altLang="en-US" sz="2000" kern="0" dirty="0">
                  <a:latin typeface="+mn-lt"/>
                  <a:ea typeface="+mn-ea"/>
                  <a:cs typeface="+mn-ea"/>
                  <a:sym typeface="+mn-lt"/>
                </a:rPr>
                <a:t>电能转化为机械能</a:t>
              </a:r>
            </a:p>
          </p:txBody>
        </p:sp>
        <p:sp>
          <p:nvSpPr>
            <p:cNvPr id="17" name="左大括号 16"/>
            <p:cNvSpPr/>
            <p:nvPr/>
          </p:nvSpPr>
          <p:spPr>
            <a:xfrm>
              <a:off x="5313872" y="1868733"/>
              <a:ext cx="463640" cy="2349584"/>
            </a:xfrm>
            <a:prstGeom prst="leftBrac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ot="0" spcFirstLastPara="1" vertOverflow="overflow" horzOverflow="overflow" vert="horz" wrap="square" lIns="121919" tIns="60959" rIns="121919" bIns="60959" numCol="1" spcCol="38100" rtlCol="0" anchor="t">
              <a:noAutofit/>
            </a:bodyPr>
            <a:lstStyle/>
            <a:p>
              <a:pPr algn="ctr" defTabSz="914378" latinLnBrk="1" hangingPunct="0"/>
              <a:endParaRPr lang="zh-CN" altLang="en-US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A5E01CDA-6588-4A91-96A2-7DC95AE14844}"/>
              </a:ext>
            </a:extLst>
          </p:cNvPr>
          <p:cNvSpPr txBox="1"/>
          <p:nvPr/>
        </p:nvSpPr>
        <p:spPr>
          <a:xfrm>
            <a:off x="678997" y="3360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观察与思考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D77E21E-9CDF-46EB-8376-4D5DAC11A19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472" y="2323428"/>
            <a:ext cx="2210548" cy="1381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420007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8618" y="1486364"/>
            <a:ext cx="4804117" cy="3657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78997" y="938481"/>
            <a:ext cx="662750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b="1" kern="0" dirty="0">
                <a:cs typeface="+mn-ea"/>
                <a:sym typeface="+mn-lt"/>
              </a:rPr>
              <a:t>尝试一下，按图中给出的实例，你能做些补充吗？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4032DC1-1917-423E-9ECF-467D7EFED300}"/>
              </a:ext>
            </a:extLst>
          </p:cNvPr>
          <p:cNvSpPr txBox="1"/>
          <p:nvPr/>
        </p:nvSpPr>
        <p:spPr>
          <a:xfrm>
            <a:off x="678997" y="3360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观察与思考</a:t>
            </a:r>
          </a:p>
        </p:txBody>
      </p:sp>
    </p:spTree>
    <p:extLst>
      <p:ext uri="{BB962C8B-B14F-4D97-AF65-F5344CB8AC3E}">
        <p14:creationId xmlns:p14="http://schemas.microsoft.com/office/powerpoint/2010/main" val="99874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0114C6BF-B2D5-4866-BCC7-E6CAB821209C}"/>
              </a:ext>
            </a:extLst>
          </p:cNvPr>
          <p:cNvGrpSpPr/>
          <p:nvPr/>
        </p:nvGrpSpPr>
        <p:grpSpPr>
          <a:xfrm>
            <a:off x="1870040" y="752173"/>
            <a:ext cx="5403921" cy="3960111"/>
            <a:chOff x="1529751" y="204831"/>
            <a:chExt cx="8790719" cy="6442028"/>
          </a:xfrm>
        </p:grpSpPr>
        <p:grpSp>
          <p:nvGrpSpPr>
            <p:cNvPr id="16386" name="Group 2"/>
            <p:cNvGrpSpPr>
              <a:grpSpLocks/>
            </p:cNvGrpSpPr>
            <p:nvPr/>
          </p:nvGrpSpPr>
          <p:grpSpPr bwMode="auto">
            <a:xfrm>
              <a:off x="1529751" y="204831"/>
              <a:ext cx="8790719" cy="6231389"/>
              <a:chOff x="657" y="158"/>
              <a:chExt cx="4332" cy="3992"/>
            </a:xfrm>
          </p:grpSpPr>
          <p:grpSp>
            <p:nvGrpSpPr>
              <p:cNvPr id="16409" name="Group 3"/>
              <p:cNvGrpSpPr>
                <a:grpSpLocks/>
              </p:cNvGrpSpPr>
              <p:nvPr/>
            </p:nvGrpSpPr>
            <p:grpSpPr bwMode="auto">
              <a:xfrm>
                <a:off x="657" y="158"/>
                <a:ext cx="4332" cy="3992"/>
                <a:chOff x="657" y="158"/>
                <a:chExt cx="4332" cy="3992"/>
              </a:xfrm>
            </p:grpSpPr>
            <p:pic>
              <p:nvPicPr>
                <p:cNvPr id="16411" name="Picture 4" descr="Pict0001"/>
                <p:cNvPicPr>
                  <a:picLocks noChangeAspect="1" noChangeArrowheads="1"/>
                </p:cNvPicPr>
                <p:nvPr/>
              </p:nvPicPr>
              <p:blipFill>
                <a:blip r:embed="rId2" cstate="email">
                  <a:clrChange>
                    <a:clrFrom>
                      <a:srgbClr val="FDFEF6"/>
                    </a:clrFrom>
                    <a:clrTo>
                      <a:srgbClr val="FDFEF6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7" y="158"/>
                  <a:ext cx="4332" cy="39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412" name="Rectangle 5"/>
                <p:cNvSpPr>
                  <a:spLocks noChangeArrowheads="1"/>
                </p:cNvSpPr>
                <p:nvPr/>
              </p:nvSpPr>
              <p:spPr bwMode="auto">
                <a:xfrm rot="1800000">
                  <a:off x="2206" y="1094"/>
                  <a:ext cx="226" cy="5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defTabSz="914378"/>
                  <a:endParaRPr lang="zh-CN" altLang="en-US" sz="11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6410" name="Rectangle 6"/>
              <p:cNvSpPr>
                <a:spLocks noChangeArrowheads="1"/>
              </p:cNvSpPr>
              <p:nvPr/>
            </p:nvSpPr>
            <p:spPr bwMode="auto">
              <a:xfrm rot="-1800000">
                <a:off x="2971" y="2386"/>
                <a:ext cx="408" cy="1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defTabSz="914378"/>
                <a:endParaRPr lang="zh-CN" altLang="en-US" sz="11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 rot="19500000">
              <a:off x="3561379" y="1455426"/>
              <a:ext cx="1276352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蒸汽机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 rot="19500000">
              <a:off x="2702018" y="648349"/>
              <a:ext cx="1799166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摩擦生热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 rot="19404532">
              <a:off x="5090584" y="4579832"/>
              <a:ext cx="1987550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太阳能电池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 rot="19785818">
              <a:off x="4512734" y="4424642"/>
              <a:ext cx="1509184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电    灯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 rot="17400000">
              <a:off x="4547120" y="1830737"/>
              <a:ext cx="1273199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电热器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 rot="15300000">
              <a:off x="2565308" y="4089640"/>
              <a:ext cx="1374547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发电机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 rot="15300000">
              <a:off x="1545088" y="4490632"/>
              <a:ext cx="1444223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电动机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5376334" y="5512153"/>
              <a:ext cx="1276352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充电机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5230283" y="6196257"/>
              <a:ext cx="1634066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电    池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 rot="17400000">
              <a:off x="8606359" y="4451879"/>
              <a:ext cx="1860706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光合作用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 rot="17043188">
              <a:off x="7774677" y="4111886"/>
              <a:ext cx="1824284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燃料燃烧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 rot="2171757">
              <a:off x="6513568" y="1710383"/>
              <a:ext cx="2542117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太阳能热水器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 rot="2149616">
              <a:off x="6774129" y="977560"/>
              <a:ext cx="2671129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高温物体发光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 rot="4378347">
              <a:off x="6481309" y="3432361"/>
              <a:ext cx="2483052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吸热化学反应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 rot="4256127">
              <a:off x="5973333" y="3175573"/>
              <a:ext cx="1615916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燃料燃烧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 rot="2312155">
              <a:off x="3742269" y="3729450"/>
              <a:ext cx="1773768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>
                  <a:solidFill>
                    <a:srgbClr val="FF3300"/>
                  </a:solidFill>
                  <a:latin typeface="+mn-lt"/>
                  <a:ea typeface="+mn-ea"/>
                  <a:cs typeface="+mn-ea"/>
                  <a:sym typeface="+mn-lt"/>
                </a:rPr>
                <a:t>火药爆炸 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 rot="2193148">
              <a:off x="3676144" y="3618795"/>
              <a:ext cx="3625847" cy="450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加压使化学平衡移动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 rot="17313619">
              <a:off x="4786827" y="2290768"/>
              <a:ext cx="1911381" cy="4506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200" b="1" kern="0" dirty="0">
                  <a:solidFill>
                    <a:srgbClr val="3366FF"/>
                  </a:solidFill>
                  <a:latin typeface="+mn-lt"/>
                  <a:ea typeface="+mn-ea"/>
                  <a:cs typeface="+mn-ea"/>
                  <a:sym typeface="+mn-lt"/>
                </a:rPr>
                <a:t>地热发电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6103409" y="1899348"/>
              <a:ext cx="2694515" cy="700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1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纳米层次上实现将光能转化为机械能</a:t>
              </a:r>
              <a:r>
                <a:rPr lang="zh-CN" altLang="en-US" sz="11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D407CD93-5C4B-4A38-B0CD-DF7A1406E9AB}"/>
              </a:ext>
            </a:extLst>
          </p:cNvPr>
          <p:cNvSpPr txBox="1"/>
          <p:nvPr/>
        </p:nvSpPr>
        <p:spPr>
          <a:xfrm>
            <a:off x="678997" y="3360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观察与思考</a:t>
            </a:r>
          </a:p>
        </p:txBody>
      </p:sp>
    </p:spTree>
    <p:extLst>
      <p:ext uri="{BB962C8B-B14F-4D97-AF65-F5344CB8AC3E}">
        <p14:creationId xmlns:p14="http://schemas.microsoft.com/office/powerpoint/2010/main" val="237052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1747" descr="14-3-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8349" y="1710617"/>
            <a:ext cx="2669736" cy="17043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矩形 31749"/>
          <p:cNvSpPr>
            <a:spLocks noChangeArrowheads="1"/>
          </p:cNvSpPr>
          <p:nvPr/>
        </p:nvSpPr>
        <p:spPr bwMode="auto">
          <a:xfrm>
            <a:off x="495301" y="847725"/>
            <a:ext cx="8143875" cy="784829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停止用力，秋千会越来越低；掉在地上的弹性小球越跳越低。想一想，为什么高度会逐渐降低？是否丢失了能量？减少的机械能到哪去了？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95301" y="3677247"/>
            <a:ext cx="7651393" cy="1015661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algn="l" rtl="0" latinLnBrk="1" hangingPunct="0">
              <a:lnSpc>
                <a:spcPct val="150000"/>
              </a:lnSpc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20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秋千和空气的阻力，小球跟空气和地面与绳索摩擦力做功，一部分的机械能转化为内能</a:t>
            </a:r>
            <a:r>
              <a:rPr lang="en-US" altLang="zh-CN" sz="20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sz="20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机械能总量减少。</a:t>
            </a:r>
          </a:p>
        </p:txBody>
      </p:sp>
      <p:pic>
        <p:nvPicPr>
          <p:cNvPr id="8" name="图片 7477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46344" y="1720263"/>
            <a:ext cx="2196837" cy="1702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70187557-EAAD-41EC-903F-6BD84EBF1A3F}"/>
              </a:ext>
            </a:extLst>
          </p:cNvPr>
          <p:cNvSpPr txBox="1"/>
          <p:nvPr/>
        </p:nvSpPr>
        <p:spPr>
          <a:xfrm>
            <a:off x="678997" y="3360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想想议议</a:t>
            </a:r>
          </a:p>
        </p:txBody>
      </p:sp>
    </p:spTree>
    <p:extLst>
      <p:ext uri="{BB962C8B-B14F-4D97-AF65-F5344CB8AC3E}">
        <p14:creationId xmlns:p14="http://schemas.microsoft.com/office/powerpoint/2010/main" val="207922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495301" y="1693752"/>
            <a:ext cx="8064500" cy="173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大量事实表明，能量既不会凭空消灭，也不会凭空产生，它只会从一种形式转化为其他形式，或者从一个物体转移到其他物体，而在转化和转移的过程中，能量的总量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保持不变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3" name="文本框 73733"/>
          <p:cNvSpPr txBox="1">
            <a:spLocks noChangeArrowheads="1"/>
          </p:cNvSpPr>
          <p:nvPr/>
        </p:nvSpPr>
        <p:spPr bwMode="auto">
          <a:xfrm>
            <a:off x="495300" y="1095179"/>
            <a:ext cx="1754327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/>
            <a:r>
              <a:rPr lang="zh-CN" altLang="en-US" sz="21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能量守恒定律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95300" y="3757820"/>
            <a:ext cx="8064500" cy="392415"/>
          </a:xfrm>
          <a:prstGeom prst="rect">
            <a:avLst/>
          </a:prstGeom>
          <a:solidFill>
            <a:srgbClr val="1D9A78"/>
          </a:solidFill>
          <a:ln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chemeClr val="bg1"/>
                </a:solidFill>
                <a:cs typeface="+mn-ea"/>
                <a:sym typeface="+mn-lt"/>
              </a:rPr>
              <a:t>能量守恒定律是自然界最普遍、最重要的基本定律之一。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5775C4B-8AAA-47D0-AFF5-EBDE65E7A6D6}"/>
              </a:ext>
            </a:extLst>
          </p:cNvPr>
          <p:cNvSpPr txBox="1"/>
          <p:nvPr/>
        </p:nvSpPr>
        <p:spPr>
          <a:xfrm>
            <a:off x="678997" y="336097"/>
            <a:ext cx="179760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能量守恒定律</a:t>
            </a:r>
          </a:p>
        </p:txBody>
      </p:sp>
    </p:spTree>
    <p:extLst>
      <p:ext uri="{BB962C8B-B14F-4D97-AF65-F5344CB8AC3E}">
        <p14:creationId xmlns:p14="http://schemas.microsoft.com/office/powerpoint/2010/main" val="363497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qbr1sdx3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709</Words>
  <Application>Microsoft Office PowerPoint</Application>
  <PresentationFormat>全屏显示(16:9)</PresentationFormat>
  <Paragraphs>91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FandolFang R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2020-05-16T14:52:25Z</dcterms:created>
  <dcterms:modified xsi:type="dcterms:W3CDTF">2023-10-22T03:14:28Z</dcterms:modified>
</cp:coreProperties>
</file>