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428" r:id="rId2"/>
    <p:sldId id="381" r:id="rId3"/>
    <p:sldId id="383" r:id="rId4"/>
    <p:sldId id="382" r:id="rId5"/>
    <p:sldId id="429" r:id="rId6"/>
    <p:sldId id="430" r:id="rId7"/>
    <p:sldId id="390" r:id="rId8"/>
    <p:sldId id="391" r:id="rId9"/>
    <p:sldId id="392" r:id="rId10"/>
    <p:sldId id="393" r:id="rId11"/>
    <p:sldId id="432" r:id="rId12"/>
    <p:sldId id="440" r:id="rId13"/>
    <p:sldId id="407" r:id="rId14"/>
    <p:sldId id="434" r:id="rId15"/>
    <p:sldId id="438" r:id="rId16"/>
    <p:sldId id="439" r:id="rId17"/>
    <p:sldId id="436" r:id="rId18"/>
    <p:sldId id="441" r:id="rId19"/>
    <p:sldId id="409" r:id="rId20"/>
    <p:sldId id="421" r:id="rId21"/>
    <p:sldId id="442" r:id="rId22"/>
    <p:sldId id="443" r:id="rId23"/>
    <p:sldId id="444" r:id="rId24"/>
  </p:sldIdLst>
  <p:sldSz cx="1219835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00FF"/>
    <a:srgbClr val="FF8500"/>
    <a:srgbClr val="0066FF"/>
    <a:srgbClr val="3C78CE"/>
    <a:srgbClr val="00B0F0"/>
    <a:srgbClr val="5F5E5C"/>
    <a:srgbClr val="4D94FF"/>
    <a:srgbClr val="F4F4F4"/>
    <a:srgbClr val="0D0D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25" autoAdjust="0"/>
    <p:restoredTop sz="94714" autoAdjust="0"/>
  </p:normalViewPr>
  <p:slideViewPr>
    <p:cSldViewPr>
      <p:cViewPr varScale="1">
        <p:scale>
          <a:sx n="108" d="100"/>
          <a:sy n="108" d="100"/>
        </p:scale>
        <p:origin x="-546" y="-90"/>
      </p:cViewPr>
      <p:guideLst>
        <p:guide orient="horz" pos="2160"/>
        <p:guide pos="384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780"/>
    </p:cViewPr>
  </p:sorterViewPr>
  <p:notesViewPr>
    <p:cSldViewPr>
      <p:cViewPr varScale="1">
        <p:scale>
          <a:sx n="68" d="100"/>
          <a:sy n="68" d="100"/>
        </p:scale>
        <p:origin x="-2808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EF3725-0D92-49D9-88BD-0A725DCC5ECA}" type="datetimeFigureOut">
              <a:rPr lang="zh-CN" altLang="en-US" smtClean="0"/>
              <a:t>2020/1/12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2BA8C6-1B8B-494C-881B-33C94A7D20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06993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34892-2594-4348-9B59-391C3F1BE7C4}" type="datetimeFigureOut">
              <a:rPr lang="zh-CN" altLang="en-US" smtClean="0"/>
              <a:t>2020/1/12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79413" y="685800"/>
            <a:ext cx="60991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D031C7-A97A-4B3D-B11F-B8701A7D07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8071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4213"/>
            <a:ext cx="6097588" cy="3429000"/>
          </a:xfrm>
        </p:spPr>
      </p:sp>
      <p:sp>
        <p:nvSpPr>
          <p:cNvPr id="3481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84213" y="4341813"/>
            <a:ext cx="5486400" cy="4114800"/>
          </a:xfrm>
        </p:spPr>
        <p:txBody>
          <a:bodyPr/>
          <a:lstStyle/>
          <a:p>
            <a:r>
              <a:rPr lang="zh-CN" altLang="en-US"/>
              <a:t>本资料来自于资源最齐全的２１世纪教育网</a:t>
            </a:r>
            <a:r>
              <a:rPr lang="en-US"/>
              <a:t>www.21cnjy.com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35384" y="617538"/>
            <a:ext cx="10396128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577738" y="2017713"/>
            <a:ext cx="10368598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219835" y="6324600"/>
            <a:ext cx="2541323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472728" y="6324600"/>
            <a:ext cx="3862811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047110" y="6324600"/>
            <a:ext cx="2541323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28DCE16-ED67-4CFD-89E1-47DE9546C19D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1219835" y="6324600"/>
            <a:ext cx="2541323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472728" y="6324600"/>
            <a:ext cx="3862811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9047110" y="6324600"/>
            <a:ext cx="2541323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49AE3DE-7A1D-4BFE-8E1B-EF1C0A63CDF2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698" y="0"/>
            <a:ext cx="12169651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15.wmf"/><Relationship Id="rId3" Type="http://schemas.openxmlformats.org/officeDocument/2006/relationships/oleObject" Target="../embeddings/oleObject1.bin"/><Relationship Id="rId7" Type="http://schemas.openxmlformats.org/officeDocument/2006/relationships/image" Target="../media/image12.wmf"/><Relationship Id="rId12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4.wmf"/><Relationship Id="rId5" Type="http://schemas.openxmlformats.org/officeDocument/2006/relationships/oleObject" Target="../embeddings/oleObject2.bin"/><Relationship Id="rId10" Type="http://schemas.openxmlformats.org/officeDocument/2006/relationships/oleObject" Target="../embeddings/oleObject5.bin"/><Relationship Id="rId4" Type="http://schemas.openxmlformats.org/officeDocument/2006/relationships/image" Target="../media/image11.wmf"/><Relationship Id="rId9" Type="http://schemas.openxmlformats.org/officeDocument/2006/relationships/image" Target="../media/image13.wmf"/><Relationship Id="rId14" Type="http://schemas.openxmlformats.org/officeDocument/2006/relationships/oleObject" Target="../embeddings/oleObject7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835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908816" y="2420888"/>
            <a:ext cx="10662967" cy="119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7200" b="1" dirty="0">
                <a:solidFill>
                  <a:srgbClr val="FF3300"/>
                </a:solidFill>
                <a:latin typeface="Times New Roman" panose="02020603050405020304"/>
                <a:ea typeface="宋体" panose="02010600030101010101" pitchFamily="2" charset="-122"/>
              </a:rPr>
              <a:t>5.4 </a:t>
            </a:r>
            <a:r>
              <a:rPr lang="zh-CN" altLang="en-US" sz="7200" b="1" dirty="0">
                <a:solidFill>
                  <a:srgbClr val="FF3300"/>
                </a:solidFill>
                <a:latin typeface="Times New Roman" panose="02020603050405020304"/>
                <a:ea typeface="宋体" panose="02010600030101010101" pitchFamily="2" charset="-122"/>
              </a:rPr>
              <a:t>来自地球的力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9174176" y="3716338"/>
            <a:ext cx="259214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2800" b="1">
              <a:latin typeface="Times New Roman" panose="02020603050405020304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WordArt 2"/>
          <p:cNvSpPr>
            <a:spLocks noChangeArrowheads="1" noChangeShapeType="1"/>
          </p:cNvSpPr>
          <p:nvPr/>
        </p:nvSpPr>
        <p:spPr bwMode="auto">
          <a:xfrm>
            <a:off x="1086020" y="574675"/>
            <a:ext cx="1586031" cy="43145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2800" b="1" kern="10" dirty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ea typeface="宋体" panose="02010600030101010101" pitchFamily="2" charset="-122"/>
              </a:rPr>
              <a:t>例题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842645" y="1268730"/>
            <a:ext cx="10934700" cy="2061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某水平面上物体的质量为</a:t>
            </a:r>
            <a:r>
              <a:rPr lang="en-US" altLang="zh-CN" sz="32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50</a:t>
            </a:r>
            <a:r>
              <a:rPr lang="zh-CN" altLang="en-US" sz="32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千克，它所受的重力是多少牛？</a:t>
            </a:r>
          </a:p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lang="en-US" altLang="zh-CN" sz="3200" b="1" i="1" dirty="0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  <a:sym typeface="+mn-ea"/>
              </a:rPr>
              <a:t>g</a:t>
            </a:r>
            <a:r>
              <a:rPr lang="en-US" altLang="zh-CN" sz="3200" b="1" dirty="0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  <a:sym typeface="+mn-ea"/>
              </a:rPr>
              <a:t>=10N/kg</a:t>
            </a:r>
            <a:r>
              <a:rPr lang="en-US" altLang="zh-CN" sz="32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  <a:endParaRPr lang="zh-CN" altLang="en-US" sz="3200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Bef>
                <a:spcPct val="50000"/>
              </a:spcBef>
            </a:pPr>
            <a:endParaRPr lang="zh-CN" altLang="en-US" sz="3200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986607" y="2780928"/>
            <a:ext cx="9555374" cy="2306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FF3300"/>
                </a:solidFill>
                <a:latin typeface="Times New Roman" panose="02020603050405020304"/>
                <a:ea typeface="宋体" panose="02010600030101010101" pitchFamily="2" charset="-122"/>
              </a:rPr>
              <a:t>     </a:t>
            </a:r>
            <a:endParaRPr lang="en-US" altLang="zh-CN" sz="3600" b="1" i="1" dirty="0">
              <a:solidFill>
                <a:srgbClr val="FF3300"/>
              </a:solidFill>
              <a:latin typeface="Times New Roman" panose="02020603050405020304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FF3300"/>
                </a:solidFill>
                <a:latin typeface="Times New Roman" panose="02020603050405020304"/>
                <a:ea typeface="宋体" panose="02010600030101010101" pitchFamily="2" charset="-122"/>
              </a:rPr>
              <a:t>解： </a:t>
            </a:r>
            <a:r>
              <a:rPr lang="en-US" altLang="zh-CN" sz="3600" b="1" i="1" dirty="0">
                <a:solidFill>
                  <a:srgbClr val="FF3300"/>
                </a:solidFill>
                <a:latin typeface="Times New Roman" panose="02020603050405020304"/>
                <a:ea typeface="宋体" panose="02010600030101010101" pitchFamily="2" charset="-122"/>
              </a:rPr>
              <a:t>G= mg</a:t>
            </a:r>
            <a:r>
              <a:rPr lang="en-US" altLang="zh-CN" sz="3600" b="1" dirty="0">
                <a:solidFill>
                  <a:srgbClr val="FF3300"/>
                </a:solidFill>
                <a:latin typeface="Times New Roman" panose="02020603050405020304"/>
                <a:ea typeface="宋体" panose="02010600030101010101" pitchFamily="2" charset="-122"/>
              </a:rPr>
              <a:t>=50kg×10N/kg=500N</a:t>
            </a:r>
          </a:p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FF3300"/>
                </a:solidFill>
                <a:latin typeface="Times New Roman" panose="02020603050405020304"/>
                <a:ea typeface="宋体" panose="02010600030101010101" pitchFamily="2" charset="-122"/>
              </a:rPr>
              <a:t>答</a:t>
            </a:r>
            <a:r>
              <a:rPr lang="en-US" altLang="zh-CN" sz="3600" b="1" dirty="0">
                <a:solidFill>
                  <a:srgbClr val="FF3300"/>
                </a:solidFill>
                <a:latin typeface="Times New Roman" panose="02020603050405020304"/>
                <a:ea typeface="宋体" panose="02010600030101010101" pitchFamily="2" charset="-122"/>
              </a:rPr>
              <a:t>:</a:t>
            </a:r>
            <a:r>
              <a:rPr lang="zh-CN" altLang="en-US" sz="3600" b="1" dirty="0">
                <a:solidFill>
                  <a:srgbClr val="FF3300"/>
                </a:solidFill>
                <a:latin typeface="Times New Roman" panose="02020603050405020304"/>
                <a:ea typeface="宋体" panose="02010600030101010101" pitchFamily="2" charset="-122"/>
              </a:rPr>
              <a:t>该物体所受的重力为</a:t>
            </a:r>
            <a:r>
              <a:rPr lang="en-US" altLang="zh-CN" sz="3600" b="1" dirty="0">
                <a:solidFill>
                  <a:srgbClr val="FF3300"/>
                </a:solidFill>
                <a:latin typeface="Times New Roman" panose="02020603050405020304"/>
                <a:ea typeface="宋体" panose="02010600030101010101" pitchFamily="2" charset="-122"/>
              </a:rPr>
              <a:t>500N</a:t>
            </a:r>
            <a:r>
              <a:rPr lang="zh-CN" altLang="en-US" sz="3600" b="1" dirty="0">
                <a:solidFill>
                  <a:srgbClr val="FF3300"/>
                </a:solidFill>
                <a:latin typeface="Times New Roman" panose="02020603050405020304"/>
                <a:ea typeface="宋体" panose="02010600030101010101" pitchFamily="2" charset="-122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ldLvl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8" name="Object 2"/>
          <p:cNvGraphicFramePr>
            <a:graphicFrameLocks noChangeAspect="1"/>
          </p:cNvGraphicFramePr>
          <p:nvPr/>
        </p:nvGraphicFramePr>
        <p:xfrm>
          <a:off x="4371076" y="3213100"/>
          <a:ext cx="1135124" cy="1430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r:id="rId3" imgW="22517100" imgH="37852350" progId="Flash.Movie">
                  <p:embed/>
                </p:oleObj>
              </mc:Choice>
              <mc:Fallback>
                <p:oleObj r:id="rId3" imgW="22517100" imgH="37852350" progId="Flash.Movie">
                  <p:embed/>
                  <p:pic>
                    <p:nvPicPr>
                      <p:cNvPr id="0" name="图片 1024" descr="image12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71076" y="3213100"/>
                        <a:ext cx="1135124" cy="143033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699" name="Object 3"/>
          <p:cNvGraphicFramePr>
            <a:graphicFrameLocks noChangeAspect="1"/>
          </p:cNvGraphicFramePr>
          <p:nvPr/>
        </p:nvGraphicFramePr>
        <p:xfrm>
          <a:off x="8022109" y="3213100"/>
          <a:ext cx="1135124" cy="1430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r:id="rId5" imgW="22517100" imgH="37852350" progId="Flash.Movie">
                  <p:embed/>
                </p:oleObj>
              </mc:Choice>
              <mc:Fallback>
                <p:oleObj r:id="rId5" imgW="22517100" imgH="37852350" progId="Flash.Movie">
                  <p:embed/>
                  <p:pic>
                    <p:nvPicPr>
                      <p:cNvPr id="0" name="图片 1025" descr="image12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022109" y="3213100"/>
                        <a:ext cx="1135124" cy="143033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0" name="Object 4"/>
          <p:cNvGraphicFramePr>
            <a:graphicFrameLocks noChangeAspect="1"/>
          </p:cNvGraphicFramePr>
          <p:nvPr/>
        </p:nvGraphicFramePr>
        <p:xfrm>
          <a:off x="1488792" y="4652963"/>
          <a:ext cx="9318184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r:id="rId6" imgW="184794525" imgH="11372850" progId="Flash.Movie">
                  <p:embed/>
                </p:oleObj>
              </mc:Choice>
              <mc:Fallback>
                <p:oleObj r:id="rId6" imgW="184794525" imgH="11372850" progId="Flash.Movie">
                  <p:embed/>
                  <p:pic>
                    <p:nvPicPr>
                      <p:cNvPr id="0" name="图片 1026" descr="image13"/>
                      <p:cNvPicPr>
                        <a:picLocks noChangeAspect="1"/>
                      </p:cNvPicPr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488792" y="4652963"/>
                        <a:ext cx="9318184" cy="43021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5"/>
          <p:cNvGrpSpPr>
            <a:grpSpLocks noChangeAspect="1"/>
          </p:cNvGrpSpPr>
          <p:nvPr/>
        </p:nvGrpSpPr>
        <p:grpSpPr bwMode="auto">
          <a:xfrm>
            <a:off x="2928876" y="1484314"/>
            <a:ext cx="2206715" cy="3741737"/>
            <a:chOff x="0" y="0"/>
            <a:chExt cx="2604" cy="5892"/>
          </a:xfrm>
        </p:grpSpPr>
        <p:graphicFrame>
          <p:nvGraphicFramePr>
            <p:cNvPr id="29702" name="Object 6"/>
            <p:cNvGraphicFramePr>
              <a:graphicFrameLocks noChangeAspect="1"/>
            </p:cNvGraphicFramePr>
            <p:nvPr/>
          </p:nvGraphicFramePr>
          <p:xfrm>
            <a:off x="0" y="0"/>
            <a:ext cx="2605" cy="58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7" r:id="rId8" imgW="43748325" imgH="98993325" progId="Flash.Movie">
                    <p:embed/>
                  </p:oleObj>
                </mc:Choice>
                <mc:Fallback>
                  <p:oleObj r:id="rId8" imgW="43748325" imgH="98993325" progId="Flash.Movie">
                    <p:embed/>
                    <p:pic>
                      <p:nvPicPr>
                        <p:cNvPr id="0" name="图片 1027" descr="image1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0" y="0"/>
                          <a:ext cx="2605" cy="589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703" name="Object 7"/>
            <p:cNvGraphicFramePr>
              <a:graphicFrameLocks noChangeAspect="1"/>
            </p:cNvGraphicFramePr>
            <p:nvPr/>
          </p:nvGraphicFramePr>
          <p:xfrm>
            <a:off x="1475" y="2610"/>
            <a:ext cx="345" cy="29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8" r:id="rId10" imgW="4876800" imgH="42100500" progId="Flash.Movie">
                    <p:embed/>
                  </p:oleObj>
                </mc:Choice>
                <mc:Fallback>
                  <p:oleObj r:id="rId10" imgW="4876800" imgH="42100500" progId="Flash.Movie">
                    <p:embed/>
                    <p:pic>
                      <p:nvPicPr>
                        <p:cNvPr id="0" name="图片 1028" descr="image1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1475" y="2610"/>
                          <a:ext cx="345" cy="298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8"/>
          <p:cNvGrpSpPr>
            <a:grpSpLocks noChangeAspect="1"/>
          </p:cNvGrpSpPr>
          <p:nvPr/>
        </p:nvGrpSpPr>
        <p:grpSpPr bwMode="auto">
          <a:xfrm>
            <a:off x="5425725" y="1412876"/>
            <a:ext cx="3015703" cy="3998913"/>
            <a:chOff x="0" y="0"/>
            <a:chExt cx="3560" cy="6298"/>
          </a:xfrm>
        </p:grpSpPr>
        <p:graphicFrame>
          <p:nvGraphicFramePr>
            <p:cNvPr id="29705" name="Object 9"/>
            <p:cNvGraphicFramePr>
              <a:graphicFrameLocks noChangeAspect="1"/>
            </p:cNvGraphicFramePr>
            <p:nvPr/>
          </p:nvGraphicFramePr>
          <p:xfrm>
            <a:off x="0" y="0"/>
            <a:ext cx="3560" cy="62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9" r:id="rId12" imgW="59797950" imgH="105813225" progId="Flash.Movie">
                    <p:embed/>
                  </p:oleObj>
                </mc:Choice>
                <mc:Fallback>
                  <p:oleObj r:id="rId12" imgW="59797950" imgH="105813225" progId="Flash.Movie">
                    <p:embed/>
                    <p:pic>
                      <p:nvPicPr>
                        <p:cNvPr id="0" name="图片 1029" descr="image1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0" y="0"/>
                          <a:ext cx="3560" cy="629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706" name="Object 10"/>
            <p:cNvGraphicFramePr>
              <a:graphicFrameLocks noChangeAspect="1"/>
            </p:cNvGraphicFramePr>
            <p:nvPr/>
          </p:nvGraphicFramePr>
          <p:xfrm>
            <a:off x="2833" y="2723"/>
            <a:ext cx="345" cy="29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0" r:id="rId14" imgW="4876800" imgH="42100500" progId="Flash.Movie">
                    <p:embed/>
                  </p:oleObj>
                </mc:Choice>
                <mc:Fallback>
                  <p:oleObj r:id="rId14" imgW="4876800" imgH="42100500" progId="Flash.Movie">
                    <p:embed/>
                    <p:pic>
                      <p:nvPicPr>
                        <p:cNvPr id="0" name="图片 1030" descr="image1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2833" y="2723"/>
                          <a:ext cx="345" cy="298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9707" name="Rectangle 11"/>
          <p:cNvSpPr>
            <a:spLocks noRot="1" noChangeArrowheads="1"/>
          </p:cNvSpPr>
          <p:nvPr/>
        </p:nvSpPr>
        <p:spPr bwMode="auto">
          <a:xfrm>
            <a:off x="122511" y="332656"/>
            <a:ext cx="4731045" cy="1143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二、</a:t>
            </a:r>
            <a:r>
              <a:rPr lang="zh-CN" sz="4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重</a:t>
            </a:r>
            <a:r>
              <a:rPr lang="zh-CN" sz="4800" dirty="0">
                <a:latin typeface="黑体" panose="02010609060101010101" pitchFamily="49" charset="-122"/>
                <a:ea typeface="黑体" panose="02010609060101010101" pitchFamily="49" charset="-122"/>
              </a:rPr>
              <a:t>力的</a:t>
            </a:r>
            <a:r>
              <a:rPr lang="zh-CN" sz="4800" dirty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方向</a:t>
            </a:r>
          </a:p>
        </p:txBody>
      </p:sp>
      <p:sp>
        <p:nvSpPr>
          <p:cNvPr id="29708" name="Rectangle 12"/>
          <p:cNvSpPr>
            <a:spLocks noRot="1" noChangeArrowheads="1"/>
          </p:cNvSpPr>
          <p:nvPr/>
        </p:nvSpPr>
        <p:spPr bwMode="auto">
          <a:xfrm>
            <a:off x="626567" y="1988840"/>
            <a:ext cx="959349" cy="302418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None/>
            </a:pPr>
            <a:r>
              <a:rPr lang="zh-CN" sz="4800" dirty="0">
                <a:solidFill>
                  <a:srgbClr val="FF3300"/>
                </a:solidFill>
                <a:ea typeface="黑体" panose="02010609060101010101" pitchFamily="49" charset="-122"/>
              </a:rPr>
              <a:t>竖</a:t>
            </a:r>
          </a:p>
          <a:p>
            <a:pPr marL="342900" indent="-342900">
              <a:spcBef>
                <a:spcPct val="20000"/>
              </a:spcBef>
              <a:buFontTx/>
              <a:buNone/>
            </a:pPr>
            <a:r>
              <a:rPr lang="zh-CN" sz="4800" dirty="0">
                <a:solidFill>
                  <a:srgbClr val="FF3300"/>
                </a:solidFill>
                <a:ea typeface="黑体" panose="02010609060101010101" pitchFamily="49" charset="-122"/>
              </a:rPr>
              <a:t>直</a:t>
            </a:r>
          </a:p>
          <a:p>
            <a:pPr marL="342900" indent="-342900">
              <a:spcBef>
                <a:spcPct val="20000"/>
              </a:spcBef>
              <a:buFontTx/>
              <a:buNone/>
            </a:pPr>
            <a:r>
              <a:rPr lang="zh-CN" sz="4800" dirty="0">
                <a:solidFill>
                  <a:srgbClr val="FF3300"/>
                </a:solidFill>
                <a:ea typeface="黑体" panose="02010609060101010101" pitchFamily="49" charset="-122"/>
              </a:rPr>
              <a:t>向</a:t>
            </a:r>
          </a:p>
          <a:p>
            <a:pPr marL="342900" indent="-342900">
              <a:spcBef>
                <a:spcPct val="20000"/>
              </a:spcBef>
              <a:buFontTx/>
              <a:buNone/>
            </a:pPr>
            <a:r>
              <a:rPr lang="zh-CN" sz="4800" dirty="0">
                <a:solidFill>
                  <a:srgbClr val="FF3300"/>
                </a:solidFill>
                <a:ea typeface="黑体" panose="02010609060101010101" pitchFamily="49" charset="-122"/>
              </a:rPr>
              <a:t>下</a:t>
            </a:r>
          </a:p>
        </p:txBody>
      </p:sp>
      <p:sp>
        <p:nvSpPr>
          <p:cNvPr id="29709" name="Rectangle 13"/>
          <p:cNvSpPr>
            <a:spLocks noChangeArrowheads="1"/>
          </p:cNvSpPr>
          <p:nvPr/>
        </p:nvSpPr>
        <p:spPr bwMode="auto">
          <a:xfrm>
            <a:off x="527325" y="188913"/>
            <a:ext cx="6438018" cy="8239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endParaRPr lang="zh-CN" altLang="en-US" sz="4800">
              <a:solidFill>
                <a:srgbClr val="FF3300"/>
              </a:solidFill>
              <a:latin typeface="Tahoma" panose="020B0604030504040204" pitchFamily="34" charset="0"/>
              <a:ea typeface="黑体" panose="02010609060101010101" pitchFamily="49" charset="-122"/>
            </a:endParaRPr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1451966" y="5589240"/>
            <a:ext cx="822853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4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重力的方向</a:t>
            </a:r>
            <a:r>
              <a:rPr lang="zh-CN" altLang="en-US" sz="4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总是竖直向下的。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7" grpId="0" bldLvl="0" autoUpdateAnimBg="0"/>
      <p:bldP spid="29708" grpId="0" bldLvl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266527" y="404664"/>
            <a:ext cx="393693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知识拓展</a:t>
            </a:r>
            <a:r>
              <a:rPr lang="zh-CN" altLang="en-US" sz="36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</a:p>
        </p:txBody>
      </p:sp>
      <p:sp>
        <p:nvSpPr>
          <p:cNvPr id="34819" name="Text Box 3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3985642" y="817548"/>
            <a:ext cx="481734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/>
                <a:ea typeface="宋体" panose="02010600030101010101" pitchFamily="2" charset="-122"/>
              </a:rPr>
              <a:t>重力的方向指向哪里？</a:t>
            </a:r>
          </a:p>
        </p:txBody>
      </p:sp>
      <p:pic>
        <p:nvPicPr>
          <p:cNvPr id="34820" name="Picture 4" descr="重力方向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799" y="1556792"/>
            <a:ext cx="6495198" cy="4545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Text Box 5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2338017" y="5638801"/>
            <a:ext cx="341632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chemeClr val="bg1"/>
                </a:solidFill>
                <a:latin typeface="Times New Roman" panose="02020603050405020304"/>
                <a:ea typeface="宋体" panose="02010600030101010101" pitchFamily="2" charset="-122"/>
              </a:rPr>
              <a:t>重力的方向指向地心</a:t>
            </a: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5042410" y="3068639"/>
            <a:ext cx="15375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FF3300"/>
                </a:solidFill>
                <a:latin typeface="Times New Roman" panose="02020603050405020304"/>
                <a:ea typeface="宋体" panose="02010600030101010101" pitchFamily="2" charset="-122"/>
              </a:rPr>
              <a:t>地心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4" name="Group 2"/>
          <p:cNvGrpSpPr/>
          <p:nvPr/>
        </p:nvGrpSpPr>
        <p:grpSpPr bwMode="auto">
          <a:xfrm>
            <a:off x="6819255" y="2636912"/>
            <a:ext cx="4417666" cy="2016125"/>
            <a:chOff x="0" y="0"/>
            <a:chExt cx="1968" cy="1344"/>
          </a:xfrm>
        </p:grpSpPr>
        <p:sp>
          <p:nvSpPr>
            <p:cNvPr id="33795" name="AutoShape 3" descr="白色大理石"/>
            <p:cNvSpPr>
              <a:spLocks noChangeArrowheads="1"/>
            </p:cNvSpPr>
            <p:nvPr/>
          </p:nvSpPr>
          <p:spPr bwMode="auto">
            <a:xfrm>
              <a:off x="0" y="0"/>
              <a:ext cx="1968" cy="1344"/>
            </a:xfrm>
            <a:prstGeom prst="rtTriangle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rgbClr val="FFFFFF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 sz="2800" b="1">
                <a:latin typeface="Times New Roman" panose="02020603050405020304"/>
                <a:ea typeface="宋体" panose="02010600030101010101" pitchFamily="2" charset="-122"/>
              </a:endParaRPr>
            </a:p>
          </p:txBody>
        </p:sp>
        <p:sp>
          <p:nvSpPr>
            <p:cNvPr id="33796" name="Rectangle 4"/>
            <p:cNvSpPr>
              <a:spLocks noChangeArrowheads="1"/>
            </p:cNvSpPr>
            <p:nvPr/>
          </p:nvSpPr>
          <p:spPr bwMode="auto">
            <a:xfrm rot="1478482">
              <a:off x="745" y="247"/>
              <a:ext cx="551" cy="461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FFFFFF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 sz="2800" b="1">
                <a:latin typeface="Times New Roman" panose="02020603050405020304"/>
                <a:ea typeface="宋体" panose="02010600030101010101" pitchFamily="2" charset="-122"/>
              </a:endParaRPr>
            </a:p>
          </p:txBody>
        </p:sp>
        <p:sp>
          <p:nvSpPr>
            <p:cNvPr id="33797" name="Line 5"/>
            <p:cNvSpPr>
              <a:spLocks noChangeShapeType="1"/>
            </p:cNvSpPr>
            <p:nvPr/>
          </p:nvSpPr>
          <p:spPr bwMode="auto">
            <a:xfrm flipH="1">
              <a:off x="994" y="480"/>
              <a:ext cx="0" cy="67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1646451" y="3933056"/>
            <a:ext cx="234872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 dirty="0">
                <a:latin typeface="Times New Roman" panose="02020603050405020304"/>
                <a:ea typeface="宋体" panose="02010600030101010101" pitchFamily="2" charset="-122"/>
              </a:rPr>
              <a:t>垂直斜面向下</a:t>
            </a:r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7874158" y="4869160"/>
            <a:ext cx="36976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800" b="1" dirty="0">
                <a:latin typeface="Times New Roman" panose="02020603050405020304"/>
                <a:ea typeface="宋体" panose="02010600030101010101" pitchFamily="2" charset="-122"/>
              </a:rPr>
              <a:t>重力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G</a:t>
            </a:r>
            <a:r>
              <a:rPr lang="en-US" altLang="zh-CN" sz="2800" b="1" dirty="0">
                <a:latin typeface="Times New Roman" panose="02020603050405020304"/>
                <a:ea typeface="宋体" panose="02010600030101010101" pitchFamily="2" charset="-122"/>
              </a:rPr>
              <a:t>       </a:t>
            </a:r>
            <a:r>
              <a:rPr lang="zh-CN" altLang="en-US" sz="2800" b="1" dirty="0">
                <a:latin typeface="Times New Roman" panose="02020603050405020304"/>
                <a:ea typeface="宋体" panose="02010600030101010101" pitchFamily="2" charset="-122"/>
              </a:rPr>
              <a:t>竖直向下</a:t>
            </a:r>
          </a:p>
        </p:txBody>
      </p:sp>
      <p:sp>
        <p:nvSpPr>
          <p:cNvPr id="33800" name="AutoShape 8" descr="白色大理石"/>
          <p:cNvSpPr>
            <a:spLocks noChangeArrowheads="1"/>
          </p:cNvSpPr>
          <p:nvPr/>
        </p:nvSpPr>
        <p:spPr bwMode="auto">
          <a:xfrm>
            <a:off x="1391376" y="1844676"/>
            <a:ext cx="4093647" cy="1871663"/>
          </a:xfrm>
          <a:prstGeom prst="rtTriangle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rgbClr val="FFFF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 sz="2800" b="1">
              <a:latin typeface="Times New Roman" panose="02020603050405020304"/>
              <a:ea typeface="宋体" panose="02010600030101010101" pitchFamily="2" charset="-122"/>
            </a:endParaRPr>
          </a:p>
        </p:txBody>
      </p:sp>
      <p:sp>
        <p:nvSpPr>
          <p:cNvPr id="33801" name="Rectangle 9"/>
          <p:cNvSpPr>
            <a:spLocks noChangeArrowheads="1"/>
          </p:cNvSpPr>
          <p:nvPr/>
        </p:nvSpPr>
        <p:spPr bwMode="auto">
          <a:xfrm rot="1548365">
            <a:off x="3097623" y="2213899"/>
            <a:ext cx="1196540" cy="709613"/>
          </a:xfrm>
          <a:prstGeom prst="rect">
            <a:avLst/>
          </a:prstGeom>
          <a:solidFill>
            <a:srgbClr val="FF9900"/>
          </a:solidFill>
          <a:ln w="9525">
            <a:solidFill>
              <a:srgbClr val="FFFF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 sz="2800" b="1">
              <a:latin typeface="Times New Roman" panose="02020603050405020304"/>
              <a:ea typeface="宋体" panose="02010600030101010101" pitchFamily="2" charset="-122"/>
            </a:endParaRPr>
          </a:p>
        </p:txBody>
      </p:sp>
      <p:sp>
        <p:nvSpPr>
          <p:cNvPr id="33802" name="Line 10"/>
          <p:cNvSpPr>
            <a:spLocks noChangeShapeType="1"/>
          </p:cNvSpPr>
          <p:nvPr/>
        </p:nvSpPr>
        <p:spPr bwMode="auto">
          <a:xfrm flipH="1">
            <a:off x="3002831" y="2852936"/>
            <a:ext cx="457304" cy="75443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pic>
        <p:nvPicPr>
          <p:cNvPr id="33803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2492" y="4724401"/>
            <a:ext cx="4853927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4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4176" y="4437064"/>
            <a:ext cx="127066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5" name="Picture 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9476" y="4508501"/>
            <a:ext cx="254132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6" name="Picture 1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150" y="4525547"/>
            <a:ext cx="1512137" cy="415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7" name="Text Box 15"/>
          <p:cNvSpPr txBox="1">
            <a:spLocks noChangeArrowheads="1"/>
          </p:cNvSpPr>
          <p:nvPr/>
        </p:nvSpPr>
        <p:spPr bwMode="auto">
          <a:xfrm>
            <a:off x="3313181" y="693584"/>
            <a:ext cx="6867926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重力的方向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总是竖直向下的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/>
              <a:ea typeface="宋体" panose="02010600030101010101" pitchFamily="2" charset="-122"/>
            </a:endParaRPr>
          </a:p>
        </p:txBody>
      </p:sp>
      <p:sp>
        <p:nvSpPr>
          <p:cNvPr id="33808" name="Text Box 16"/>
          <p:cNvSpPr txBox="1">
            <a:spLocks noChangeArrowheads="1"/>
          </p:cNvSpPr>
          <p:nvPr/>
        </p:nvSpPr>
        <p:spPr bwMode="auto">
          <a:xfrm>
            <a:off x="1776810" y="3284538"/>
            <a:ext cx="112562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压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力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F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/>
              <a:ea typeface="宋体" panose="02010600030101010101" pitchFamily="2" charset="-122"/>
            </a:endParaRPr>
          </a:p>
        </p:txBody>
      </p:sp>
      <p:pic>
        <p:nvPicPr>
          <p:cNvPr id="17" name="Picture 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73462" flipV="1">
            <a:off x="3401468" y="2919085"/>
            <a:ext cx="311621" cy="233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3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3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3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3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8" grpId="0" autoUpdateAnimBg="0"/>
      <p:bldP spid="33799" grpId="0" autoUpdateAnimBg="0"/>
      <p:bldP spid="33807" grpId="0" bldLvl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0" y="260648"/>
            <a:ext cx="2236160" cy="83099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r>
              <a:rPr lang="zh-CN" altLang="en-US" sz="4800" dirty="0" smtClean="0">
                <a:solidFill>
                  <a:srgbClr val="000000"/>
                </a:solidFill>
                <a:ea typeface="黑体" panose="02010609060101010101" pitchFamily="49" charset="-122"/>
              </a:rPr>
              <a:t>应用：</a:t>
            </a:r>
            <a:endParaRPr lang="zh-CN" altLang="en-US" sz="4800" dirty="0">
              <a:solidFill>
                <a:srgbClr val="000000"/>
              </a:solidFill>
              <a:ea typeface="黑体" panose="02010609060101010101" pitchFamily="49" charset="-122"/>
            </a:endParaRP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2113534" y="1439864"/>
            <a:ext cx="184731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endParaRPr lang="zh-CN" altLang="en-US" sz="3200" b="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pic>
        <p:nvPicPr>
          <p:cNvPr id="31748" name="Picture 4" descr="DSC_0938"/>
          <p:cNvPicPr>
            <a:picLocks noChangeAspect="1" noChangeArrowheads="1"/>
          </p:cNvPicPr>
          <p:nvPr/>
        </p:nvPicPr>
        <p:blipFill>
          <a:blip r:embed="rId2" cstate="print">
            <a:lum bright="30000" contrast="26000"/>
          </a:blip>
          <a:srcRect/>
          <a:stretch>
            <a:fillRect/>
          </a:stretch>
        </p:blipFill>
        <p:spPr bwMode="auto">
          <a:xfrm>
            <a:off x="914599" y="1772816"/>
            <a:ext cx="4498142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5" descr="DSC_0939"/>
          <p:cNvPicPr>
            <a:picLocks noChangeAspect="1" noChangeArrowheads="1"/>
          </p:cNvPicPr>
          <p:nvPr/>
        </p:nvPicPr>
        <p:blipFill>
          <a:blip r:embed="rId3" cstate="print">
            <a:lum bright="40000" contrast="34000"/>
          </a:blip>
          <a:srcRect/>
          <a:stretch>
            <a:fillRect/>
          </a:stretch>
        </p:blipFill>
        <p:spPr bwMode="auto">
          <a:xfrm>
            <a:off x="7035279" y="1772816"/>
            <a:ext cx="4953461" cy="451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7539335" y="620688"/>
            <a:ext cx="3629856" cy="83099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>
            <a:spAutoFit/>
          </a:bodyPr>
          <a:lstStyle/>
          <a:p>
            <a:r>
              <a:rPr lang="zh-CN" altLang="en-US" sz="4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重锤线</a:t>
            </a:r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1562671" y="836712"/>
            <a:ext cx="3790807" cy="83099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>
            <a:spAutoFit/>
          </a:bodyPr>
          <a:lstStyle/>
          <a:p>
            <a:r>
              <a:rPr lang="zh-CN" altLang="en-US" sz="4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水平仪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Par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bldLvl="0" autoUpdateAnimBg="0"/>
      <p:bldP spid="31750" grpId="0" bldLvl="0" autoUpdateAnimBg="0"/>
      <p:bldP spid="31751" grpId="0" bldLvl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741562" y="2349500"/>
            <a:ext cx="996612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定义：重力在物体上的作用点叫做重心．</a:t>
            </a:r>
          </a:p>
        </p:txBody>
      </p:sp>
      <p:sp>
        <p:nvSpPr>
          <p:cNvPr id="5" name="Rectangle 11"/>
          <p:cNvSpPr>
            <a:spLocks noRot="1" noChangeArrowheads="1"/>
          </p:cNvSpPr>
          <p:nvPr/>
        </p:nvSpPr>
        <p:spPr bwMode="auto">
          <a:xfrm>
            <a:off x="0" y="0"/>
            <a:ext cx="5163071" cy="1143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二、</a:t>
            </a:r>
            <a:r>
              <a:rPr lang="zh-CN" sz="4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重</a:t>
            </a:r>
            <a:r>
              <a:rPr lang="zh-CN" sz="4800" dirty="0">
                <a:latin typeface="黑体" panose="02010609060101010101" pitchFamily="49" charset="-122"/>
                <a:ea typeface="黑体" panose="02010609060101010101" pitchFamily="49" charset="-122"/>
              </a:rPr>
              <a:t>力</a:t>
            </a:r>
            <a:r>
              <a:rPr lang="zh-CN" sz="4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的</a:t>
            </a:r>
            <a:r>
              <a:rPr lang="zh-CN" altLang="en-US" sz="48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作用点</a:t>
            </a:r>
            <a:endParaRPr lang="zh-CN" sz="48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5054127" y="658829"/>
            <a:ext cx="2308368" cy="0"/>
          </a:xfrm>
          <a:prstGeom prst="line">
            <a:avLst/>
          </a:prstGeom>
          <a:noFill/>
          <a:ln w="38100" cmpd="sng">
            <a:solidFill>
              <a:schemeClr val="tx1"/>
            </a:solidFill>
            <a:rou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7395319" y="188640"/>
            <a:ext cx="2016224" cy="92333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r>
              <a:rPr lang="zh-CN" altLang="en-US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黑体" panose="02010609060101010101" pitchFamily="49" charset="-122"/>
              </a:rPr>
              <a:t>重心</a:t>
            </a:r>
            <a:endParaRPr lang="zh-CN" altLang="en-US" sz="5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 autoUpdateAnimBg="0"/>
      <p:bldP spid="5" grpId="0" bldLvl="0" autoUpdateAnimBg="0"/>
      <p:bldP spid="6" grpId="0" animBg="1"/>
      <p:bldP spid="7" grpId="0" bldLvl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1008058" y="980728"/>
            <a:ext cx="1026694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/>
                <a:ea typeface="宋体" panose="02010600030101010101" pitchFamily="2" charset="-122"/>
              </a:rPr>
              <a:t>1.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/>
                <a:ea typeface="宋体" panose="02010600030101010101" pitchFamily="2" charset="-122"/>
              </a:rPr>
              <a:t>形状规则、质量分布均匀的物体的重心就在它的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几何中心</a:t>
            </a: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2429082" y="1916832"/>
            <a:ext cx="5379134" cy="73025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2800" b="1">
              <a:latin typeface="Times New Roman" panose="02020603050405020304"/>
              <a:ea typeface="宋体" panose="02010600030101010101" pitchFamily="2" charset="-122"/>
            </a:endParaRPr>
          </a:p>
        </p:txBody>
      </p:sp>
      <p:sp>
        <p:nvSpPr>
          <p:cNvPr id="41988" name="Oval 4"/>
          <p:cNvSpPr>
            <a:spLocks noChangeArrowheads="1"/>
          </p:cNvSpPr>
          <p:nvPr/>
        </p:nvSpPr>
        <p:spPr bwMode="auto">
          <a:xfrm>
            <a:off x="4966170" y="1914798"/>
            <a:ext cx="190599" cy="146050"/>
          </a:xfrm>
          <a:prstGeom prst="ellipse">
            <a:avLst/>
          </a:prstGeom>
          <a:solidFill>
            <a:srgbClr val="F45016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2800" b="1">
              <a:latin typeface="Times New Roman" panose="02020603050405020304"/>
              <a:ea typeface="宋体" panose="02010600030101010101" pitchFamily="2" charset="-122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1710873" y="3429000"/>
            <a:ext cx="2306251" cy="1223962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2800" b="1">
              <a:latin typeface="Times New Roman" panose="02020603050405020304"/>
              <a:ea typeface="宋体" panose="02010600030101010101" pitchFamily="2" charset="-122"/>
            </a:endParaRPr>
          </a:p>
        </p:txBody>
      </p:sp>
      <p:sp>
        <p:nvSpPr>
          <p:cNvPr id="41990" name="Line 6"/>
          <p:cNvSpPr>
            <a:spLocks noChangeShapeType="1"/>
          </p:cNvSpPr>
          <p:nvPr/>
        </p:nvSpPr>
        <p:spPr bwMode="auto">
          <a:xfrm>
            <a:off x="1710873" y="3429000"/>
            <a:ext cx="2306251" cy="1223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991" name="Line 7"/>
          <p:cNvSpPr>
            <a:spLocks noChangeShapeType="1"/>
          </p:cNvSpPr>
          <p:nvPr/>
        </p:nvSpPr>
        <p:spPr bwMode="auto">
          <a:xfrm flipV="1">
            <a:off x="1710873" y="3429000"/>
            <a:ext cx="2306251" cy="1223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992" name="Oval 8"/>
          <p:cNvSpPr>
            <a:spLocks noChangeArrowheads="1"/>
          </p:cNvSpPr>
          <p:nvPr/>
        </p:nvSpPr>
        <p:spPr bwMode="auto">
          <a:xfrm>
            <a:off x="7251303" y="3212976"/>
            <a:ext cx="3072884" cy="2160588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0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2800" b="1">
              <a:latin typeface="Times New Roman" panose="02020603050405020304"/>
              <a:ea typeface="宋体" panose="02010600030101010101" pitchFamily="2" charset="-122"/>
            </a:endParaRPr>
          </a:p>
        </p:txBody>
      </p:sp>
      <p:sp>
        <p:nvSpPr>
          <p:cNvPr id="41993" name="Oval 9"/>
          <p:cNvSpPr>
            <a:spLocks noChangeArrowheads="1"/>
          </p:cNvSpPr>
          <p:nvPr/>
        </p:nvSpPr>
        <p:spPr bwMode="auto">
          <a:xfrm>
            <a:off x="8674443" y="4235327"/>
            <a:ext cx="188482" cy="144463"/>
          </a:xfrm>
          <a:prstGeom prst="ellipse">
            <a:avLst/>
          </a:prstGeom>
          <a:solidFill>
            <a:srgbClr val="F45016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2800" b="1">
              <a:latin typeface="Times New Roman" panose="02020603050405020304"/>
              <a:ea typeface="宋体" panose="02010600030101010101" pitchFamily="2" charset="-122"/>
            </a:endParaRPr>
          </a:p>
        </p:txBody>
      </p:sp>
      <p:sp>
        <p:nvSpPr>
          <p:cNvPr id="41994" name="Text Box 10"/>
          <p:cNvSpPr txBox="1">
            <a:spLocks noChangeArrowheads="1"/>
          </p:cNvSpPr>
          <p:nvPr/>
        </p:nvSpPr>
        <p:spPr bwMode="auto">
          <a:xfrm>
            <a:off x="5091063" y="2311653"/>
            <a:ext cx="605046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000000"/>
                </a:solidFill>
                <a:latin typeface="Times New Roman" panose="02020603050405020304"/>
                <a:ea typeface="宋体" panose="02010600030101010101" pitchFamily="2" charset="-122"/>
              </a:rPr>
              <a:t>粗细均匀的棒的重心在它的中点</a:t>
            </a:r>
          </a:p>
        </p:txBody>
      </p:sp>
      <p:sp>
        <p:nvSpPr>
          <p:cNvPr id="41995" name="Line 11"/>
          <p:cNvSpPr>
            <a:spLocks noChangeShapeType="1"/>
          </p:cNvSpPr>
          <p:nvPr/>
        </p:nvSpPr>
        <p:spPr bwMode="auto">
          <a:xfrm>
            <a:off x="5061468" y="1961282"/>
            <a:ext cx="0" cy="1223963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996" name="Text Box 12"/>
          <p:cNvSpPr txBox="1">
            <a:spLocks noChangeArrowheads="1"/>
          </p:cNvSpPr>
          <p:nvPr/>
        </p:nvSpPr>
        <p:spPr bwMode="auto">
          <a:xfrm>
            <a:off x="1346647" y="5085184"/>
            <a:ext cx="361509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/>
                <a:ea typeface="宋体" panose="02010600030101010101" pitchFamily="2" charset="-122"/>
              </a:rPr>
              <a:t>方形薄木板的重心在两条对角线的交点。</a:t>
            </a:r>
          </a:p>
        </p:txBody>
      </p:sp>
      <p:sp>
        <p:nvSpPr>
          <p:cNvPr id="41997" name="Text Box 13"/>
          <p:cNvSpPr txBox="1">
            <a:spLocks noChangeArrowheads="1"/>
          </p:cNvSpPr>
          <p:nvPr/>
        </p:nvSpPr>
        <p:spPr bwMode="auto">
          <a:xfrm>
            <a:off x="7442102" y="5660902"/>
            <a:ext cx="355361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/>
                <a:ea typeface="宋体" panose="02010600030101010101" pitchFamily="2" charset="-122"/>
              </a:rPr>
              <a:t>球的重心在球心</a:t>
            </a:r>
          </a:p>
        </p:txBody>
      </p:sp>
      <p:sp>
        <p:nvSpPr>
          <p:cNvPr id="41998" name="Line 14"/>
          <p:cNvSpPr>
            <a:spLocks noChangeShapeType="1"/>
          </p:cNvSpPr>
          <p:nvPr/>
        </p:nvSpPr>
        <p:spPr bwMode="auto">
          <a:xfrm>
            <a:off x="8769744" y="4292477"/>
            <a:ext cx="0" cy="13684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999" name="Oval 15"/>
          <p:cNvSpPr>
            <a:spLocks noChangeArrowheads="1"/>
          </p:cNvSpPr>
          <p:nvPr/>
        </p:nvSpPr>
        <p:spPr bwMode="auto">
          <a:xfrm>
            <a:off x="2771875" y="3978275"/>
            <a:ext cx="186364" cy="142875"/>
          </a:xfrm>
          <a:prstGeom prst="ellipse">
            <a:avLst/>
          </a:prstGeom>
          <a:solidFill>
            <a:srgbClr val="F45016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2800" b="1">
              <a:latin typeface="Times New Roman" panose="02020603050405020304"/>
              <a:ea typeface="宋体" panose="02010600030101010101" pitchFamily="2" charset="-122"/>
            </a:endParaRPr>
          </a:p>
        </p:txBody>
      </p:sp>
      <p:sp>
        <p:nvSpPr>
          <p:cNvPr id="42000" name="Line 16"/>
          <p:cNvSpPr>
            <a:spLocks noChangeShapeType="1"/>
          </p:cNvSpPr>
          <p:nvPr/>
        </p:nvSpPr>
        <p:spPr bwMode="auto">
          <a:xfrm>
            <a:off x="2865057" y="4049713"/>
            <a:ext cx="0" cy="1223963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17" name="Picture 12" descr="质量分布均匀的唱片的重心 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14999" y="3212976"/>
            <a:ext cx="2609092" cy="2008187"/>
          </a:xfrm>
          <a:prstGeom prst="rect">
            <a:avLst/>
          </a:prstGeom>
          <a:noFill/>
        </p:spPr>
      </p:pic>
      <p:sp>
        <p:nvSpPr>
          <p:cNvPr id="18" name="Line 11"/>
          <p:cNvSpPr>
            <a:spLocks noChangeShapeType="1"/>
          </p:cNvSpPr>
          <p:nvPr/>
        </p:nvSpPr>
        <p:spPr bwMode="auto">
          <a:xfrm>
            <a:off x="5811143" y="4221088"/>
            <a:ext cx="0" cy="2017464"/>
          </a:xfrm>
          <a:prstGeom prst="line">
            <a:avLst/>
          </a:prstGeom>
          <a:noFill/>
          <a:ln w="38100" cmpd="sng">
            <a:solidFill>
              <a:srgbClr val="000000"/>
            </a:solidFill>
            <a:round/>
            <a:tailEnd type="triangle" w="med" len="med"/>
          </a:ln>
          <a:effectLst/>
        </p:spPr>
        <p:txBody>
          <a:bodyPr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41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000"/>
                                        <p:tgtEl>
                                          <p:spTgt spid="42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Par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2000"/>
                                        <p:tgtEl>
                                          <p:spTgt spid="41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 autoUpdateAnimBg="0"/>
      <p:bldP spid="41987" grpId="0" animBg="1"/>
      <p:bldP spid="41988" grpId="0" animBg="1"/>
      <p:bldP spid="41989" grpId="0" animBg="1"/>
      <p:bldP spid="41990" grpId="0" animBg="1"/>
      <p:bldP spid="41991" grpId="0" animBg="1"/>
      <p:bldP spid="41992" grpId="0" animBg="1"/>
      <p:bldP spid="41993" grpId="0" animBg="1"/>
      <p:bldP spid="41994" grpId="0" autoUpdateAnimBg="0"/>
      <p:bldP spid="41995" grpId="0" animBg="1"/>
      <p:bldP spid="41996" grpId="0" autoUpdateAnimBg="0"/>
      <p:bldP spid="41997" grpId="0" autoUpdateAnimBg="0"/>
      <p:bldP spid="41998" grpId="0" animBg="1"/>
      <p:bldP spid="41999" grpId="0" animBg="1"/>
      <p:bldP spid="42000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DSC_0942"/>
          <p:cNvPicPr>
            <a:picLocks noChangeAspect="1" noChangeArrowheads="1"/>
          </p:cNvPicPr>
          <p:nvPr/>
        </p:nvPicPr>
        <p:blipFill>
          <a:blip r:embed="rId3" cstate="print">
            <a:lum bright="36000" contrast="40000"/>
          </a:blip>
          <a:srcRect/>
          <a:stretch>
            <a:fillRect/>
          </a:stretch>
        </p:blipFill>
        <p:spPr bwMode="auto">
          <a:xfrm>
            <a:off x="2545559" y="1341439"/>
            <a:ext cx="6912398" cy="360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2744629" y="5791200"/>
            <a:ext cx="184731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endParaRPr lang="zh-CN" altLang="en-US" sz="3200" b="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1077945" y="1123950"/>
            <a:ext cx="184731" cy="3693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endParaRPr lang="zh-CN" altLang="en-US" sz="1800" b="0">
              <a:solidFill>
                <a:schemeClr val="tx1"/>
              </a:solidFill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3026293" y="5373689"/>
            <a:ext cx="5669267" cy="83099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zh-CN" altLang="en-US" sz="4800" dirty="0">
                <a:solidFill>
                  <a:srgbClr val="FF3300"/>
                </a:solidFill>
                <a:latin typeface="Tahoma" panose="020B0604030504040204" pitchFamily="34" charset="0"/>
                <a:ea typeface="黑体" panose="02010609060101010101" pitchFamily="49" charset="-122"/>
              </a:rPr>
              <a:t>支撑法</a:t>
            </a: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432026" y="188914"/>
            <a:ext cx="8644733" cy="5835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dirty="0">
                <a:solidFill>
                  <a:schemeClr val="tx1"/>
                </a:solidFill>
                <a:latin typeface="Tahoma" panose="020B0604030504040204" pitchFamily="34" charset="0"/>
                <a:ea typeface="黑体" panose="02010609060101010101" pitchFamily="49" charset="-122"/>
              </a:rPr>
              <a:t>                     2.</a:t>
            </a:r>
            <a:r>
              <a:rPr lang="zh-CN" altLang="en-US" sz="3200" dirty="0">
                <a:solidFill>
                  <a:schemeClr val="tx1"/>
                </a:solidFill>
                <a:latin typeface="Tahoma" panose="020B0604030504040204" pitchFamily="34" charset="0"/>
                <a:ea typeface="黑体" panose="02010609060101010101" pitchFamily="49" charset="-122"/>
              </a:rPr>
              <a:t>不规则小物体的重心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autoUpdateAnimBg="0"/>
      <p:bldP spid="33797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6099175" y="1772816"/>
            <a:ext cx="5449284" cy="212365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400" dirty="0">
                <a:solidFill>
                  <a:srgbClr val="0033CC"/>
                </a:solidFill>
                <a:ea typeface="宋体" panose="02010600030101010101" pitchFamily="2" charset="-122"/>
              </a:rPr>
              <a:t> </a:t>
            </a:r>
            <a:r>
              <a:rPr lang="zh-CN" altLang="en-US" sz="4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质</a:t>
            </a:r>
            <a:r>
              <a:rPr lang="zh-CN" altLang="en-US" sz="4400" dirty="0">
                <a:latin typeface="黑体" panose="02010609060101010101" pitchFamily="49" charset="-122"/>
                <a:ea typeface="黑体" panose="02010609060101010101" pitchFamily="49" charset="-122"/>
              </a:rPr>
              <a:t>量不均匀、外形不规则物体的重心可以用悬挂法确定．</a:t>
            </a:r>
          </a:p>
        </p:txBody>
      </p:sp>
      <p:pic>
        <p:nvPicPr>
          <p:cNvPr id="35844" name="Picture 4" descr="悬挂法测物体的重心位置%2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6809" y="620714"/>
            <a:ext cx="3909402" cy="511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6003877" y="329040"/>
            <a:ext cx="2399554" cy="83099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anchor="ctr">
            <a:spAutoFit/>
          </a:bodyPr>
          <a:lstStyle/>
          <a:p>
            <a:r>
              <a:rPr lang="zh-CN" altLang="en-US" sz="4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悬挂法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858815" y="1052736"/>
            <a:ext cx="5859935" cy="579214"/>
          </a:xfrm>
        </p:spPr>
        <p:txBody>
          <a:bodyPr/>
          <a:lstStyle/>
          <a:p>
            <a:r>
              <a:rPr lang="zh-CN" altLang="en-US" sz="2800" b="1" dirty="0">
                <a:latin typeface="Times New Roman" panose="02020603050405020304"/>
                <a:ea typeface="宋体" panose="02010600030101010101" pitchFamily="2" charset="-122"/>
              </a:rPr>
              <a:t>巩固练习：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2800" b="1">
                <a:latin typeface="Times New Roman" panose="02020603050405020304"/>
                <a:ea typeface="宋体" panose="02010600030101010101" pitchFamily="2" charset="-122"/>
              </a:rPr>
              <a:t>例：用力的示意图表示物体受到的重力为</a:t>
            </a:r>
            <a:r>
              <a:rPr lang="en-US" altLang="zh-CN" sz="2800" b="1">
                <a:latin typeface="Times New Roman" panose="02020603050405020304"/>
                <a:ea typeface="宋体" panose="02010600030101010101" pitchFamily="2" charset="-122"/>
              </a:rPr>
              <a:t>20N</a:t>
            </a:r>
          </a:p>
          <a:p>
            <a:pPr>
              <a:buFontTx/>
              <a:buNone/>
            </a:pPr>
            <a:endParaRPr lang="en-US" altLang="zh-CN" sz="2800" b="1">
              <a:latin typeface="Times New Roman" panose="02020603050405020304"/>
              <a:ea typeface="宋体" panose="02010600030101010101" pitchFamily="2" charset="-122"/>
            </a:endParaRPr>
          </a:p>
        </p:txBody>
      </p:sp>
      <p:grpSp>
        <p:nvGrpSpPr>
          <p:cNvPr id="35844" name="Group 4"/>
          <p:cNvGrpSpPr/>
          <p:nvPr/>
        </p:nvGrpSpPr>
        <p:grpSpPr bwMode="auto">
          <a:xfrm>
            <a:off x="3507026" y="2997200"/>
            <a:ext cx="4227067" cy="1081088"/>
            <a:chOff x="0" y="0"/>
            <a:chExt cx="1996" cy="681"/>
          </a:xfrm>
        </p:grpSpPr>
        <p:sp>
          <p:nvSpPr>
            <p:cNvPr id="35845" name="AutoShape 5"/>
            <p:cNvSpPr>
              <a:spLocks noChangeArrowheads="1"/>
            </p:cNvSpPr>
            <p:nvPr/>
          </p:nvSpPr>
          <p:spPr bwMode="auto">
            <a:xfrm>
              <a:off x="409" y="0"/>
              <a:ext cx="1043" cy="681"/>
            </a:xfrm>
            <a:prstGeom prst="ca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800" b="1">
                <a:latin typeface="Times New Roman" panose="02020603050405020304"/>
                <a:ea typeface="宋体" panose="02010600030101010101" pitchFamily="2" charset="-122"/>
              </a:endParaRPr>
            </a:p>
          </p:txBody>
        </p:sp>
        <p:sp>
          <p:nvSpPr>
            <p:cNvPr id="35846" name="Line 6"/>
            <p:cNvSpPr>
              <a:spLocks noChangeShapeType="1"/>
            </p:cNvSpPr>
            <p:nvPr/>
          </p:nvSpPr>
          <p:spPr bwMode="auto">
            <a:xfrm>
              <a:off x="0" y="680"/>
              <a:ext cx="1996" cy="0"/>
            </a:xfrm>
            <a:prstGeom prst="line">
              <a:avLst/>
            </a:prstGeom>
            <a:noFill/>
            <a:ln w="136525">
              <a:solidFill>
                <a:schemeClr val="accent2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5847" name="Oval 7"/>
          <p:cNvSpPr>
            <a:spLocks noChangeArrowheads="1"/>
          </p:cNvSpPr>
          <p:nvPr/>
        </p:nvSpPr>
        <p:spPr bwMode="auto">
          <a:xfrm>
            <a:off x="5330426" y="3573463"/>
            <a:ext cx="192716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 sz="2800" b="1" u="sng">
              <a:solidFill>
                <a:srgbClr val="FF3300"/>
              </a:solidFill>
              <a:latin typeface="Times New Roman" panose="02020603050405020304"/>
              <a:ea typeface="宋体" panose="02010600030101010101" pitchFamily="2" charset="-122"/>
            </a:endParaRPr>
          </a:p>
        </p:txBody>
      </p:sp>
      <p:sp>
        <p:nvSpPr>
          <p:cNvPr id="35848" name="Line 8"/>
          <p:cNvSpPr>
            <a:spLocks noChangeShapeType="1"/>
          </p:cNvSpPr>
          <p:nvPr/>
        </p:nvSpPr>
        <p:spPr bwMode="auto">
          <a:xfrm>
            <a:off x="5425724" y="3644900"/>
            <a:ext cx="0" cy="9350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5618443" y="4005263"/>
            <a:ext cx="211141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latin typeface="Times New Roman" panose="02020603050405020304"/>
                <a:ea typeface="宋体" panose="02010600030101010101" pitchFamily="2" charset="-122"/>
              </a:rPr>
              <a:t>G=</a:t>
            </a:r>
            <a:r>
              <a:rPr lang="en-US" altLang="zh-CN" sz="2800" b="1">
                <a:latin typeface="Times New Roman" panose="02020603050405020304"/>
                <a:ea typeface="宋体" panose="02010600030101010101" pitchFamily="2" charset="-122"/>
              </a:rPr>
              <a:t>20N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58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7" grpId="0" bldLvl="0" animBg="1" autoUpdateAnimBg="0"/>
      <p:bldP spid="3584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38535" y="385262"/>
            <a:ext cx="9537854" cy="5943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0051484" y="620688"/>
            <a:ext cx="800219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 dirty="0">
                <a:latin typeface="Times New Roman" panose="02020603050405020304"/>
                <a:ea typeface="宋体" panose="02010600030101010101" pitchFamily="2" charset="-122"/>
              </a:rPr>
              <a:t>水为什么会往低处流？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6482493" y="5805488"/>
            <a:ext cx="15375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2800" b="1">
              <a:latin typeface="Times New Roman" panose="02020603050405020304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ldLvl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4831846" y="692696"/>
            <a:ext cx="162736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 dirty="0">
                <a:latin typeface="Times New Roman" panose="02020603050405020304"/>
                <a:ea typeface="宋体" panose="02010600030101010101" pitchFamily="2" charset="-122"/>
              </a:rPr>
              <a:t>课堂小结</a:t>
            </a:r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1106793" y="1410197"/>
            <a:ext cx="153599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FF"/>
                </a:solidFill>
                <a:latin typeface="Times New Roman" panose="02020603050405020304"/>
                <a:ea typeface="宋体" panose="02010600030101010101" pitchFamily="2" charset="-122"/>
              </a:rPr>
              <a:t>1.</a:t>
            </a:r>
            <a:r>
              <a:rPr lang="zh-CN" altLang="en-US" sz="2800" b="1" dirty="0">
                <a:solidFill>
                  <a:srgbClr val="FF00FF"/>
                </a:solidFill>
                <a:latin typeface="Times New Roman" panose="02020603050405020304"/>
                <a:ea typeface="宋体" panose="02010600030101010101" pitchFamily="2" charset="-122"/>
              </a:rPr>
              <a:t>重力：</a:t>
            </a:r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1058615" y="2203947"/>
            <a:ext cx="261642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FF"/>
                </a:solidFill>
                <a:latin typeface="Times New Roman" panose="02020603050405020304"/>
                <a:ea typeface="宋体" panose="02010600030101010101" pitchFamily="2" charset="-122"/>
              </a:rPr>
              <a:t>2.</a:t>
            </a:r>
            <a:r>
              <a:rPr lang="zh-CN" altLang="en-US" sz="2800" b="1" dirty="0">
                <a:solidFill>
                  <a:srgbClr val="FF00FF"/>
                </a:solidFill>
                <a:latin typeface="Times New Roman" panose="02020603050405020304"/>
                <a:ea typeface="宋体" panose="02010600030101010101" pitchFamily="2" charset="-122"/>
              </a:rPr>
              <a:t>重力的大小：</a:t>
            </a:r>
          </a:p>
        </p:txBody>
      </p:sp>
      <p:grpSp>
        <p:nvGrpSpPr>
          <p:cNvPr id="48133" name="Group 5"/>
          <p:cNvGrpSpPr/>
          <p:nvPr/>
        </p:nvGrpSpPr>
        <p:grpSpPr bwMode="auto">
          <a:xfrm>
            <a:off x="3434879" y="2758305"/>
            <a:ext cx="5690446" cy="1174751"/>
            <a:chOff x="0" y="0"/>
            <a:chExt cx="2687" cy="740"/>
          </a:xfrm>
        </p:grpSpPr>
        <p:sp>
          <p:nvSpPr>
            <p:cNvPr id="48134" name="Text Box 6"/>
            <p:cNvSpPr txBox="1">
              <a:spLocks noChangeArrowheads="1"/>
            </p:cNvSpPr>
            <p:nvPr/>
          </p:nvSpPr>
          <p:spPr bwMode="auto">
            <a:xfrm>
              <a:off x="0" y="2"/>
              <a:ext cx="523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800" b="1" i="1" dirty="0">
                  <a:latin typeface="Times New Roman" panose="02020603050405020304"/>
                  <a:ea typeface="宋体" panose="02010600030101010101" pitchFamily="2" charset="-122"/>
                </a:rPr>
                <a:t>G=mg</a:t>
              </a:r>
            </a:p>
          </p:txBody>
        </p:sp>
        <p:sp>
          <p:nvSpPr>
            <p:cNvPr id="48135" name="Text Box 7"/>
            <p:cNvSpPr txBox="1">
              <a:spLocks noChangeArrowheads="1"/>
            </p:cNvSpPr>
            <p:nvPr/>
          </p:nvSpPr>
          <p:spPr bwMode="auto">
            <a:xfrm>
              <a:off x="998" y="0"/>
              <a:ext cx="1689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800" b="1" i="1" dirty="0">
                  <a:solidFill>
                    <a:srgbClr val="FF5050"/>
                  </a:solidFill>
                  <a:latin typeface="Times New Roman" panose="02020603050405020304"/>
                  <a:ea typeface="宋体" panose="02010600030101010101" pitchFamily="2" charset="-122"/>
                </a:rPr>
                <a:t>G</a:t>
              </a:r>
              <a:r>
                <a:rPr lang="en-US" altLang="zh-CN" sz="2800" b="1" dirty="0">
                  <a:solidFill>
                    <a:srgbClr val="FF5050"/>
                  </a:solidFill>
                  <a:latin typeface="Times New Roman" panose="02020603050405020304"/>
                  <a:ea typeface="宋体" panose="02010600030101010101" pitchFamily="2" charset="-122"/>
                </a:rPr>
                <a:t>—</a:t>
              </a:r>
              <a:r>
                <a:rPr lang="zh-CN" altLang="en-US" sz="2800" b="1" dirty="0">
                  <a:solidFill>
                    <a:srgbClr val="FF5050"/>
                  </a:solidFill>
                  <a:latin typeface="Times New Roman" panose="02020603050405020304"/>
                  <a:ea typeface="宋体" panose="02010600030101010101" pitchFamily="2" charset="-122"/>
                </a:rPr>
                <a:t>重力</a:t>
              </a:r>
              <a:r>
                <a:rPr lang="en-US" altLang="zh-CN" sz="2800" b="1" dirty="0">
                  <a:solidFill>
                    <a:srgbClr val="FF5050"/>
                  </a:solidFill>
                  <a:latin typeface="Times New Roman" panose="02020603050405020304"/>
                  <a:ea typeface="宋体" panose="02010600030101010101" pitchFamily="2" charset="-122"/>
                </a:rPr>
                <a:t>—</a:t>
              </a:r>
              <a:r>
                <a:rPr lang="zh-CN" altLang="en-US" sz="2800" b="1" dirty="0">
                  <a:solidFill>
                    <a:srgbClr val="FF5050"/>
                  </a:solidFill>
                  <a:latin typeface="Times New Roman" panose="02020603050405020304"/>
                  <a:ea typeface="宋体" panose="02010600030101010101" pitchFamily="2" charset="-122"/>
                </a:rPr>
                <a:t>牛顿（</a:t>
              </a:r>
              <a:r>
                <a:rPr lang="en-US" altLang="zh-CN" sz="2800" b="1" dirty="0">
                  <a:solidFill>
                    <a:srgbClr val="FF5050"/>
                  </a:solidFill>
                  <a:latin typeface="Times New Roman" panose="02020603050405020304"/>
                  <a:ea typeface="宋体" panose="02010600030101010101" pitchFamily="2" charset="-122"/>
                </a:rPr>
                <a:t>N</a:t>
              </a:r>
              <a:r>
                <a:rPr lang="zh-CN" altLang="en-US" sz="2800" b="1" dirty="0">
                  <a:solidFill>
                    <a:srgbClr val="FF5050"/>
                  </a:solidFill>
                  <a:latin typeface="Times New Roman" panose="02020603050405020304"/>
                  <a:ea typeface="宋体" panose="02010600030101010101" pitchFamily="2" charset="-122"/>
                </a:rPr>
                <a:t>）</a:t>
              </a:r>
            </a:p>
          </p:txBody>
        </p:sp>
        <p:sp>
          <p:nvSpPr>
            <p:cNvPr id="48136" name="Text Box 8"/>
            <p:cNvSpPr txBox="1">
              <a:spLocks noChangeArrowheads="1"/>
            </p:cNvSpPr>
            <p:nvPr/>
          </p:nvSpPr>
          <p:spPr bwMode="auto">
            <a:xfrm>
              <a:off x="998" y="410"/>
              <a:ext cx="1542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800" b="1" i="1" dirty="0">
                  <a:solidFill>
                    <a:srgbClr val="FF5050"/>
                  </a:solidFill>
                  <a:latin typeface="Times New Roman" panose="02020603050405020304"/>
                  <a:ea typeface="宋体" panose="02010600030101010101" pitchFamily="2" charset="-122"/>
                </a:rPr>
                <a:t>m</a:t>
              </a:r>
              <a:r>
                <a:rPr lang="en-US" altLang="zh-CN" sz="2800" b="1" dirty="0">
                  <a:solidFill>
                    <a:srgbClr val="FF5050"/>
                  </a:solidFill>
                  <a:latin typeface="Times New Roman" panose="02020603050405020304"/>
                  <a:ea typeface="宋体" panose="02010600030101010101" pitchFamily="2" charset="-122"/>
                </a:rPr>
                <a:t>—</a:t>
              </a:r>
              <a:r>
                <a:rPr lang="zh-CN" altLang="en-US" sz="2800" b="1" dirty="0">
                  <a:solidFill>
                    <a:srgbClr val="FF5050"/>
                  </a:solidFill>
                  <a:latin typeface="Times New Roman" panose="02020603050405020304"/>
                  <a:ea typeface="宋体" panose="02010600030101010101" pitchFamily="2" charset="-122"/>
                </a:rPr>
                <a:t>质量</a:t>
              </a:r>
              <a:r>
                <a:rPr lang="en-US" altLang="zh-CN" sz="2800" b="1" dirty="0">
                  <a:solidFill>
                    <a:srgbClr val="FF5050"/>
                  </a:solidFill>
                  <a:latin typeface="Times New Roman" panose="02020603050405020304"/>
                  <a:ea typeface="宋体" panose="02010600030101010101" pitchFamily="2" charset="-122"/>
                </a:rPr>
                <a:t>—</a:t>
              </a:r>
              <a:r>
                <a:rPr lang="zh-CN" altLang="en-US" sz="2800" b="1" dirty="0">
                  <a:solidFill>
                    <a:srgbClr val="FF5050"/>
                  </a:solidFill>
                  <a:latin typeface="Times New Roman" panose="02020603050405020304"/>
                  <a:ea typeface="宋体" panose="02010600030101010101" pitchFamily="2" charset="-122"/>
                </a:rPr>
                <a:t>千克</a:t>
              </a:r>
              <a:r>
                <a:rPr lang="en-US" altLang="zh-CN" sz="2800" b="1" dirty="0">
                  <a:solidFill>
                    <a:srgbClr val="FF5050"/>
                  </a:solidFill>
                  <a:latin typeface="Times New Roman" panose="02020603050405020304"/>
                  <a:ea typeface="宋体" panose="02010600030101010101" pitchFamily="2" charset="-122"/>
                </a:rPr>
                <a:t>(kg)</a:t>
              </a:r>
            </a:p>
          </p:txBody>
        </p:sp>
      </p:grpSp>
      <p:sp>
        <p:nvSpPr>
          <p:cNvPr id="48137" name="Text Box 9"/>
          <p:cNvSpPr txBox="1">
            <a:spLocks noChangeArrowheads="1"/>
          </p:cNvSpPr>
          <p:nvPr/>
        </p:nvSpPr>
        <p:spPr bwMode="auto">
          <a:xfrm>
            <a:off x="1104887" y="4180383"/>
            <a:ext cx="261802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FF"/>
                </a:solidFill>
                <a:latin typeface="Times New Roman" panose="02020603050405020304"/>
                <a:ea typeface="宋体" panose="02010600030101010101" pitchFamily="2" charset="-122"/>
              </a:rPr>
              <a:t>3.</a:t>
            </a:r>
            <a:r>
              <a:rPr lang="zh-CN" altLang="en-US" sz="2800" b="1" dirty="0">
                <a:solidFill>
                  <a:srgbClr val="FF00FF"/>
                </a:solidFill>
                <a:latin typeface="Times New Roman" panose="02020603050405020304"/>
                <a:ea typeface="宋体" panose="02010600030101010101" pitchFamily="2" charset="-122"/>
              </a:rPr>
              <a:t>重力的方向：</a:t>
            </a:r>
          </a:p>
        </p:txBody>
      </p:sp>
      <p:sp>
        <p:nvSpPr>
          <p:cNvPr id="48138" name="Text Box 10"/>
          <p:cNvSpPr txBox="1">
            <a:spLocks noChangeArrowheads="1"/>
          </p:cNvSpPr>
          <p:nvPr/>
        </p:nvSpPr>
        <p:spPr bwMode="auto">
          <a:xfrm>
            <a:off x="1033846" y="4922004"/>
            <a:ext cx="297709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FF"/>
                </a:solidFill>
                <a:latin typeface="Times New Roman" panose="02020603050405020304"/>
                <a:ea typeface="宋体" panose="02010600030101010101" pitchFamily="2" charset="-122"/>
              </a:rPr>
              <a:t>4.</a:t>
            </a:r>
            <a:r>
              <a:rPr lang="zh-CN" altLang="en-US" sz="2800" b="1" dirty="0">
                <a:solidFill>
                  <a:srgbClr val="FF00FF"/>
                </a:solidFill>
                <a:latin typeface="Times New Roman" panose="02020603050405020304"/>
                <a:ea typeface="宋体" panose="02010600030101010101" pitchFamily="2" charset="-122"/>
              </a:rPr>
              <a:t>重力的作用点：</a:t>
            </a:r>
          </a:p>
        </p:txBody>
      </p:sp>
      <p:sp>
        <p:nvSpPr>
          <p:cNvPr id="48139" name="Rectangle 11"/>
          <p:cNvSpPr>
            <a:spLocks noChangeArrowheads="1"/>
          </p:cNvSpPr>
          <p:nvPr/>
        </p:nvSpPr>
        <p:spPr bwMode="auto">
          <a:xfrm>
            <a:off x="2426767" y="1412776"/>
            <a:ext cx="69557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 dirty="0">
                <a:latin typeface="Times New Roman" panose="02020603050405020304"/>
                <a:ea typeface="宋体" panose="02010600030101010101" pitchFamily="2" charset="-122"/>
              </a:rPr>
              <a:t>由于地球的吸引而使物体受到的力，符号</a:t>
            </a:r>
            <a:r>
              <a:rPr lang="en-US" altLang="zh-CN" sz="2800" b="1" i="1" dirty="0">
                <a:latin typeface="Times New Roman" panose="02020603050405020304"/>
                <a:ea typeface="宋体" panose="02010600030101010101" pitchFamily="2" charset="-122"/>
              </a:rPr>
              <a:t>G</a:t>
            </a:r>
          </a:p>
        </p:txBody>
      </p:sp>
      <p:sp>
        <p:nvSpPr>
          <p:cNvPr id="48140" name="Rectangle 12"/>
          <p:cNvSpPr>
            <a:spLocks noChangeArrowheads="1"/>
          </p:cNvSpPr>
          <p:nvPr/>
        </p:nvSpPr>
        <p:spPr bwMode="auto">
          <a:xfrm>
            <a:off x="3362871" y="2196505"/>
            <a:ext cx="631615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 dirty="0">
                <a:latin typeface="Times New Roman" panose="02020603050405020304"/>
                <a:ea typeface="宋体" panose="02010600030101010101" pitchFamily="2" charset="-122"/>
              </a:rPr>
              <a:t>物体所受的重力与物体的质量成正比。</a:t>
            </a:r>
          </a:p>
        </p:txBody>
      </p:sp>
      <p:sp>
        <p:nvSpPr>
          <p:cNvPr id="48141" name="Rectangle 13"/>
          <p:cNvSpPr>
            <a:spLocks noChangeArrowheads="1"/>
          </p:cNvSpPr>
          <p:nvPr/>
        </p:nvSpPr>
        <p:spPr bwMode="auto">
          <a:xfrm>
            <a:off x="3506887" y="4221088"/>
            <a:ext cx="162736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 dirty="0">
                <a:latin typeface="Times New Roman" panose="02020603050405020304"/>
                <a:ea typeface="宋体" panose="02010600030101010101" pitchFamily="2" charset="-122"/>
              </a:rPr>
              <a:t>竖直向下</a:t>
            </a:r>
          </a:p>
        </p:txBody>
      </p:sp>
      <p:sp>
        <p:nvSpPr>
          <p:cNvPr id="48142" name="Rectangle 14"/>
          <p:cNvSpPr>
            <a:spLocks noChangeArrowheads="1"/>
          </p:cNvSpPr>
          <p:nvPr/>
        </p:nvSpPr>
        <p:spPr bwMode="auto">
          <a:xfrm>
            <a:off x="3729641" y="4922004"/>
            <a:ext cx="90601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 dirty="0">
                <a:latin typeface="Times New Roman" panose="02020603050405020304"/>
                <a:ea typeface="宋体" panose="02010600030101010101" pitchFamily="2" charset="-122"/>
              </a:rPr>
              <a:t>重心</a:t>
            </a:r>
          </a:p>
        </p:txBody>
      </p:sp>
      <p:sp>
        <p:nvSpPr>
          <p:cNvPr id="48143" name="Text Box 15"/>
          <p:cNvSpPr txBox="1">
            <a:spLocks noChangeArrowheads="1"/>
          </p:cNvSpPr>
          <p:nvPr/>
        </p:nvSpPr>
        <p:spPr bwMode="auto">
          <a:xfrm>
            <a:off x="5332405" y="4221089"/>
            <a:ext cx="561844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latin typeface="Times New Roman" panose="02020603050405020304"/>
                <a:ea typeface="宋体" panose="02010600030101010101" pitchFamily="2" charset="-122"/>
              </a:rPr>
              <a:t>垂直于水平面向下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8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9" grpId="0" autoUpdateAnimBg="0"/>
      <p:bldP spid="48140" grpId="0" autoUpdateAnimBg="0"/>
      <p:bldP spid="48141" grpId="0" autoUpdateAnimBg="0"/>
      <p:bldP spid="48142" grpId="0" autoUpdateAnimBg="0"/>
      <p:bldP spid="48143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AutoShape 2"/>
          <p:cNvSpPr>
            <a:spLocks noChangeArrowheads="1"/>
          </p:cNvSpPr>
          <p:nvPr/>
        </p:nvSpPr>
        <p:spPr bwMode="auto">
          <a:xfrm>
            <a:off x="698575" y="495325"/>
            <a:ext cx="4608512" cy="773435"/>
          </a:xfrm>
          <a:prstGeom prst="cloudCallout">
            <a:avLst>
              <a:gd name="adj1" fmla="val -9292"/>
              <a:gd name="adj2" fmla="val 41787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zh-CN" altLang="en-US" sz="2800" b="1" dirty="0">
                <a:latin typeface="Times New Roman" panose="02020603050405020304"/>
                <a:ea typeface="宋体" panose="02010600030101010101" pitchFamily="2" charset="-122"/>
              </a:rPr>
              <a:t>巩固练习</a:t>
            </a: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482551" y="1484784"/>
            <a:ext cx="1066508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800" b="1" dirty="0">
                <a:latin typeface="Times New Roman" panose="02020603050405020304"/>
                <a:ea typeface="宋体" panose="02010600030101010101" pitchFamily="2" charset="-122"/>
              </a:rPr>
              <a:t>1</a:t>
            </a:r>
            <a:r>
              <a:rPr lang="zh-CN" altLang="en-US" sz="2800" b="1" dirty="0">
                <a:latin typeface="Times New Roman" panose="02020603050405020304"/>
                <a:ea typeface="宋体" panose="02010600030101010101" pitchFamily="2" charset="-122"/>
              </a:rPr>
              <a:t>、 从山坡公路上滑下来的汽车，在滑行过程中，受到的重力 （    ）</a:t>
            </a: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1130623" y="2211447"/>
            <a:ext cx="1036859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800" b="1" dirty="0">
                <a:latin typeface="Times New Roman" panose="02020603050405020304"/>
                <a:ea typeface="宋体" panose="02010600030101010101" pitchFamily="2" charset="-122"/>
              </a:rPr>
              <a:t>A.</a:t>
            </a:r>
            <a:r>
              <a:rPr lang="zh-CN" altLang="en-US" sz="2800" b="1" dirty="0">
                <a:latin typeface="Times New Roman" panose="02020603050405020304"/>
                <a:ea typeface="宋体" panose="02010600030101010101" pitchFamily="2" charset="-122"/>
              </a:rPr>
              <a:t>大小不变，方向变化</a:t>
            </a:r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1130623" y="3049647"/>
            <a:ext cx="1036859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800" b="1">
                <a:latin typeface="Times New Roman" panose="02020603050405020304"/>
                <a:ea typeface="宋体" panose="02010600030101010101" pitchFamily="2" charset="-122"/>
              </a:rPr>
              <a:t>B.</a:t>
            </a:r>
            <a:r>
              <a:rPr lang="zh-CN" altLang="en-US" sz="2800" b="1">
                <a:latin typeface="Times New Roman" panose="02020603050405020304"/>
                <a:ea typeface="宋体" panose="02010600030101010101" pitchFamily="2" charset="-122"/>
              </a:rPr>
              <a:t>大小增大，方向不变</a:t>
            </a:r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1130623" y="3811647"/>
            <a:ext cx="1036859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800" b="1">
                <a:latin typeface="Times New Roman" panose="02020603050405020304"/>
                <a:ea typeface="宋体" panose="02010600030101010101" pitchFamily="2" charset="-122"/>
              </a:rPr>
              <a:t>C.</a:t>
            </a:r>
            <a:r>
              <a:rPr lang="zh-CN" altLang="en-US" sz="2800" b="1">
                <a:latin typeface="Times New Roman" panose="02020603050405020304"/>
                <a:ea typeface="宋体" panose="02010600030101010101" pitchFamily="2" charset="-122"/>
              </a:rPr>
              <a:t>大小不变，方向不变</a:t>
            </a:r>
          </a:p>
        </p:txBody>
      </p:sp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1130623" y="4633972"/>
            <a:ext cx="1036859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800" b="1">
                <a:latin typeface="Times New Roman" panose="02020603050405020304"/>
                <a:ea typeface="宋体" panose="02010600030101010101" pitchFamily="2" charset="-122"/>
              </a:rPr>
              <a:t>D.</a:t>
            </a:r>
            <a:r>
              <a:rPr lang="zh-CN" altLang="en-US" sz="2800" b="1">
                <a:latin typeface="Times New Roman" panose="02020603050405020304"/>
                <a:ea typeface="宋体" panose="02010600030101010101" pitchFamily="2" charset="-122"/>
              </a:rPr>
              <a:t>大小减小，方向变化</a:t>
            </a:r>
          </a:p>
        </p:txBody>
      </p:sp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10563671" y="1484784"/>
            <a:ext cx="111818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0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410543" y="838201"/>
            <a:ext cx="1115217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800" b="1" dirty="0">
                <a:latin typeface="Times New Roman" panose="02020603050405020304"/>
                <a:ea typeface="宋体" panose="02010600030101010101" pitchFamily="2" charset="-122"/>
              </a:rPr>
              <a:t>2</a:t>
            </a:r>
            <a:r>
              <a:rPr lang="zh-CN" altLang="en-US" sz="2800" b="1" dirty="0">
                <a:latin typeface="Times New Roman" panose="02020603050405020304"/>
                <a:ea typeface="宋体" panose="02010600030101010101" pitchFamily="2" charset="-122"/>
              </a:rPr>
              <a:t>、 踢出去的足球，若不计空气的阻力，那么足球的受力情况是 （    ）</a:t>
            </a: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1118182" y="1772816"/>
            <a:ext cx="426091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sz="2800" b="1" dirty="0">
                <a:latin typeface="Times New Roman" panose="02020603050405020304"/>
                <a:ea typeface="宋体" panose="02010600030101010101" pitchFamily="2" charset="-122"/>
              </a:rPr>
              <a:t>A.</a:t>
            </a:r>
            <a:r>
              <a:rPr lang="zh-CN" altLang="en-US" sz="2800" b="1" dirty="0">
                <a:latin typeface="Times New Roman" panose="02020603050405020304"/>
                <a:ea typeface="宋体" panose="02010600030101010101" pitchFamily="2" charset="-122"/>
              </a:rPr>
              <a:t>只受重力的作用</a:t>
            </a: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1118182" y="2564904"/>
            <a:ext cx="519975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sz="2800" b="1" dirty="0">
                <a:latin typeface="Times New Roman" panose="02020603050405020304"/>
                <a:ea typeface="宋体" panose="02010600030101010101" pitchFamily="2" charset="-122"/>
              </a:rPr>
              <a:t>B.</a:t>
            </a:r>
            <a:r>
              <a:rPr lang="zh-CN" altLang="en-US" sz="2800" b="1" dirty="0">
                <a:latin typeface="Times New Roman" panose="02020603050405020304"/>
                <a:ea typeface="宋体" panose="02010600030101010101" pitchFamily="2" charset="-122"/>
              </a:rPr>
              <a:t>受踢力和重力作用</a:t>
            </a:r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1118182" y="3284984"/>
            <a:ext cx="77996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sz="2800" b="1" dirty="0">
                <a:latin typeface="Times New Roman" panose="02020603050405020304"/>
                <a:ea typeface="宋体" panose="02010600030101010101" pitchFamily="2" charset="-122"/>
              </a:rPr>
              <a:t>C.</a:t>
            </a:r>
            <a:r>
              <a:rPr lang="zh-CN" altLang="en-US" sz="2800" b="1" dirty="0">
                <a:latin typeface="Times New Roman" panose="02020603050405020304"/>
                <a:ea typeface="宋体" panose="02010600030101010101" pitchFamily="2" charset="-122"/>
              </a:rPr>
              <a:t>受到一个沿飞行方向的踢力作用</a:t>
            </a:r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1190612" y="4005064"/>
            <a:ext cx="41164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sz="2800" b="1">
                <a:latin typeface="Times New Roman" panose="02020603050405020304"/>
                <a:ea typeface="宋体" panose="02010600030101010101" pitchFamily="2" charset="-122"/>
              </a:rPr>
              <a:t>D.</a:t>
            </a:r>
            <a:r>
              <a:rPr lang="zh-CN" altLang="en-US" sz="2800" b="1">
                <a:latin typeface="Times New Roman" panose="02020603050405020304"/>
                <a:ea typeface="宋体" panose="02010600030101010101" pitchFamily="2" charset="-122"/>
              </a:rPr>
              <a:t>不受力的作用</a:t>
            </a:r>
          </a:p>
        </p:txBody>
      </p:sp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10813641" y="838201"/>
            <a:ext cx="111818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3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711570" y="891877"/>
            <a:ext cx="9229239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/>
                <a:ea typeface="宋体" panose="02010600030101010101" pitchFamily="2" charset="-122"/>
              </a:rPr>
              <a:t>3</a:t>
            </a:r>
            <a:r>
              <a:rPr lang="zh-CN" altLang="en-US" sz="2800" b="1" dirty="0">
                <a:latin typeface="Times New Roman" panose="02020603050405020304"/>
                <a:ea typeface="宋体" panose="02010600030101010101" pitchFamily="2" charset="-122"/>
              </a:rPr>
              <a:t>、 如果一切物体受到的重力都消失了，那么，下列哪些现象将会发生？  （        ）</a:t>
            </a:r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914876" y="2348880"/>
            <a:ext cx="667159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sz="2800" b="1" dirty="0">
                <a:latin typeface="Times New Roman" panose="02020603050405020304"/>
                <a:ea typeface="宋体" panose="02010600030101010101" pitchFamily="2" charset="-122"/>
              </a:rPr>
              <a:t>A.</a:t>
            </a:r>
            <a:r>
              <a:rPr lang="zh-CN" altLang="en-US" sz="2800" b="1" dirty="0">
                <a:latin typeface="Times New Roman" panose="02020603050405020304"/>
                <a:ea typeface="宋体" panose="02010600030101010101" pitchFamily="2" charset="-122"/>
              </a:rPr>
              <a:t>水装在漏斗里可以做到滴水不漏。</a:t>
            </a:r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914876" y="3068960"/>
            <a:ext cx="631097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sz="2800" b="1">
                <a:latin typeface="Times New Roman" panose="02020603050405020304"/>
                <a:ea typeface="宋体" panose="02010600030101010101" pitchFamily="2" charset="-122"/>
              </a:rPr>
              <a:t>B.</a:t>
            </a:r>
            <a:r>
              <a:rPr lang="zh-CN" altLang="en-US" sz="2800" b="1">
                <a:latin typeface="Times New Roman" panose="02020603050405020304"/>
                <a:ea typeface="宋体" panose="02010600030101010101" pitchFamily="2" charset="-122"/>
              </a:rPr>
              <a:t>玻璃杯掷到墙上仍然完好无损。</a:t>
            </a:r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914877" y="3861048"/>
            <a:ext cx="649128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sz="2800" b="1" dirty="0">
                <a:latin typeface="Times New Roman" panose="02020603050405020304"/>
                <a:ea typeface="宋体" panose="02010600030101010101" pitchFamily="2" charset="-122"/>
              </a:rPr>
              <a:t>C.</a:t>
            </a:r>
            <a:r>
              <a:rPr lang="zh-CN" altLang="en-US" sz="2800" b="1" dirty="0">
                <a:latin typeface="Times New Roman" panose="02020603050405020304"/>
                <a:ea typeface="宋体" panose="02010600030101010101" pitchFamily="2" charset="-122"/>
              </a:rPr>
              <a:t>鸡毛和沙粒都可悬浮在空气中。</a:t>
            </a:r>
          </a:p>
        </p:txBody>
      </p:sp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914877" y="4581128"/>
            <a:ext cx="533677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sz="2800" b="1" dirty="0">
                <a:latin typeface="Times New Roman" panose="02020603050405020304"/>
                <a:ea typeface="宋体" panose="02010600030101010101" pitchFamily="2" charset="-122"/>
              </a:rPr>
              <a:t>D.</a:t>
            </a:r>
            <a:r>
              <a:rPr lang="zh-CN" altLang="en-US" sz="2800" b="1" dirty="0">
                <a:latin typeface="Times New Roman" panose="02020603050405020304"/>
                <a:ea typeface="宋体" panose="02010600030101010101" pitchFamily="2" charset="-122"/>
              </a:rPr>
              <a:t>一切物体的质量都为零。</a:t>
            </a:r>
          </a:p>
        </p:txBody>
      </p:sp>
      <p:sp>
        <p:nvSpPr>
          <p:cNvPr id="51207" name="Text Box 7"/>
          <p:cNvSpPr txBox="1">
            <a:spLocks noChangeArrowheads="1"/>
          </p:cNvSpPr>
          <p:nvPr/>
        </p:nvSpPr>
        <p:spPr bwMode="auto">
          <a:xfrm>
            <a:off x="3791815" y="1681644"/>
            <a:ext cx="150361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AC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7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失重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27" y="116632"/>
            <a:ext cx="8172660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8619455" y="2348880"/>
            <a:ext cx="3240360" cy="3415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36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/>
                <a:ea typeface="宋体" panose="02010600030101010101" pitchFamily="2" charset="-122"/>
              </a:rPr>
              <a:t>宇航员为什么能在太空中飘着</a:t>
            </a:r>
            <a:r>
              <a:rPr lang="en-US" altLang="zh-CN" sz="36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/>
                <a:ea typeface="宋体" panose="02010600030101010101" pitchFamily="2" charset="-122"/>
              </a:rPr>
              <a:t>,</a:t>
            </a:r>
            <a:r>
              <a:rPr lang="zh-CN" altLang="en-US" sz="36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/>
                <a:ea typeface="宋体" panose="02010600030101010101" pitchFamily="2" charset="-122"/>
              </a:rPr>
              <a:t>而不向地面下落</a:t>
            </a:r>
            <a:r>
              <a:rPr lang="en-US" altLang="zh-CN" sz="36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/>
                <a:ea typeface="宋体" panose="02010600030101010101" pitchFamily="2" charset="-122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ldLvl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C3E7FF"/>
              </a:clrFrom>
              <a:clrTo>
                <a:srgbClr val="C3E7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735" y="1236439"/>
            <a:ext cx="6672656" cy="5216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739305" y="684644"/>
            <a:ext cx="917629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/>
                <a:ea typeface="宋体" panose="02010600030101010101" pitchFamily="2" charset="-122"/>
              </a:rPr>
              <a:t>为什么成熟的苹果总是落向地面？</a:t>
            </a:r>
            <a:endParaRPr lang="en-US" altLang="zh-CN" sz="2800" b="1" dirty="0">
              <a:solidFill>
                <a:srgbClr val="FFCC66"/>
              </a:solidFill>
              <a:latin typeface="Times New Roman" panose="02020603050405020304"/>
              <a:ea typeface="宋体" panose="02010600030101010101" pitchFamily="2" charset="-122"/>
            </a:endParaRPr>
          </a:p>
        </p:txBody>
      </p:sp>
      <p:grpSp>
        <p:nvGrpSpPr>
          <p:cNvPr id="8196" name="Group 4"/>
          <p:cNvGrpSpPr/>
          <p:nvPr/>
        </p:nvGrpSpPr>
        <p:grpSpPr bwMode="auto">
          <a:xfrm>
            <a:off x="7083939" y="3265489"/>
            <a:ext cx="520971" cy="877887"/>
            <a:chOff x="0" y="0"/>
            <a:chExt cx="198" cy="499"/>
          </a:xfrm>
        </p:grpSpPr>
        <p:pic>
          <p:nvPicPr>
            <p:cNvPr id="8197" name="Picture 5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00A100"/>
                </a:clrFrom>
                <a:clrTo>
                  <a:srgbClr val="00A1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98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198" name="Line 6"/>
            <p:cNvSpPr>
              <a:spLocks noChangeShapeType="1"/>
            </p:cNvSpPr>
            <p:nvPr/>
          </p:nvSpPr>
          <p:spPr bwMode="auto">
            <a:xfrm>
              <a:off x="92" y="136"/>
              <a:ext cx="0" cy="363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8199" name="Group 7"/>
          <p:cNvGrpSpPr/>
          <p:nvPr/>
        </p:nvGrpSpPr>
        <p:grpSpPr bwMode="auto">
          <a:xfrm>
            <a:off x="5260539" y="2833689"/>
            <a:ext cx="520971" cy="877887"/>
            <a:chOff x="0" y="0"/>
            <a:chExt cx="198" cy="499"/>
          </a:xfrm>
        </p:grpSpPr>
        <p:pic>
          <p:nvPicPr>
            <p:cNvPr id="8200" name="Picture 8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00A100"/>
                </a:clrFrom>
                <a:clrTo>
                  <a:srgbClr val="00A1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98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01" name="Line 9"/>
            <p:cNvSpPr>
              <a:spLocks noChangeShapeType="1"/>
            </p:cNvSpPr>
            <p:nvPr/>
          </p:nvSpPr>
          <p:spPr bwMode="auto">
            <a:xfrm>
              <a:off x="92" y="136"/>
              <a:ext cx="0" cy="363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8202" name="Group 10"/>
          <p:cNvGrpSpPr/>
          <p:nvPr/>
        </p:nvGrpSpPr>
        <p:grpSpPr bwMode="auto">
          <a:xfrm>
            <a:off x="4108473" y="3554414"/>
            <a:ext cx="520971" cy="877887"/>
            <a:chOff x="0" y="0"/>
            <a:chExt cx="198" cy="499"/>
          </a:xfrm>
        </p:grpSpPr>
        <p:pic>
          <p:nvPicPr>
            <p:cNvPr id="8203" name="Picture 11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00A100"/>
                </a:clrFrom>
                <a:clrTo>
                  <a:srgbClr val="00A1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98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04" name="Line 12"/>
            <p:cNvSpPr>
              <a:spLocks noChangeShapeType="1"/>
            </p:cNvSpPr>
            <p:nvPr/>
          </p:nvSpPr>
          <p:spPr bwMode="auto">
            <a:xfrm>
              <a:off x="92" y="136"/>
              <a:ext cx="0" cy="363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42775E-6 L -5.55556E-7 0.2383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79191E-6 L 0.00018 0.37942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02312E-6 L 4.16667E-6 0.3329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194519" y="1268760"/>
            <a:ext cx="11381176" cy="178371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4400" dirty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地面附近的</a:t>
            </a:r>
            <a:r>
              <a:rPr lang="zh-CN" altLang="en-US" sz="4400" dirty="0">
                <a:latin typeface="黑体" panose="02010609060101010101" pitchFamily="49" charset="-122"/>
                <a:ea typeface="黑体" panose="02010609060101010101" pitchFamily="49" charset="-122"/>
              </a:rPr>
              <a:t>物体由于</a:t>
            </a:r>
            <a:r>
              <a:rPr lang="zh-CN" altLang="en-US" sz="4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地球</a:t>
            </a:r>
            <a:r>
              <a:rPr lang="zh-CN" altLang="en-US" sz="4400" dirty="0">
                <a:latin typeface="黑体" panose="02010609060101010101" pitchFamily="49" charset="-122"/>
                <a:ea typeface="黑体" panose="02010609060101010101" pitchFamily="49" charset="-122"/>
              </a:rPr>
              <a:t>的吸引而使物体受</a:t>
            </a:r>
          </a:p>
          <a:p>
            <a:pPr>
              <a:spcBef>
                <a:spcPct val="50000"/>
              </a:spcBef>
            </a:pPr>
            <a:r>
              <a:rPr lang="zh-CN" altLang="en-US" sz="4400" dirty="0">
                <a:latin typeface="黑体" panose="02010609060101010101" pitchFamily="49" charset="-122"/>
                <a:ea typeface="黑体" panose="02010609060101010101" pitchFamily="49" charset="-122"/>
              </a:rPr>
              <a:t>到的力叫</a:t>
            </a:r>
            <a:r>
              <a:rPr lang="zh-CN" altLang="en-US" sz="4400" u="sng" dirty="0">
                <a:latin typeface="黑体" panose="02010609060101010101" pitchFamily="49" charset="-122"/>
                <a:ea typeface="黑体" panose="02010609060101010101" pitchFamily="49" charset="-122"/>
              </a:rPr>
              <a:t>          </a:t>
            </a:r>
            <a:r>
              <a:rPr lang="zh-CN" altLang="en-US" sz="4400" dirty="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3074839" y="2132856"/>
            <a:ext cx="1414905" cy="83099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anchor="ctr">
            <a:spAutoFit/>
          </a:bodyPr>
          <a:lstStyle/>
          <a:p>
            <a:r>
              <a:rPr lang="zh-CN" altLang="en-US" sz="4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重力</a:t>
            </a: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144008" y="113666"/>
            <a:ext cx="3002839" cy="82994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anchor="ctr">
            <a:spAutoFit/>
          </a:bodyPr>
          <a:lstStyle/>
          <a:p>
            <a:r>
              <a:rPr lang="zh-CN" altLang="en-US" sz="48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重力：</a:t>
            </a:r>
            <a:endParaRPr lang="zh-CN" altLang="en-US" sz="48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bldLvl="0" animBg="1" autoUpdateAnimBg="0"/>
      <p:bldP spid="12293" grpId="0" bldLvl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432025" y="1844676"/>
            <a:ext cx="9915622" cy="83099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1、物体所受</a:t>
            </a:r>
            <a:r>
              <a:rPr lang="zh-CN" altLang="en-US" sz="4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重力的大小</a:t>
            </a:r>
            <a:r>
              <a:rPr lang="zh-CN" altLang="en-US" sz="4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简称</a:t>
            </a:r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为</a:t>
            </a:r>
            <a:r>
              <a:rPr lang="zh-CN" altLang="en-US" sz="4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物重</a:t>
            </a: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1706687" y="2780928"/>
            <a:ext cx="3647152" cy="10156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zh-CN" altLang="en-US" sz="4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符号：</a:t>
            </a:r>
            <a:r>
              <a:rPr lang="en-US" sz="60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G</a:t>
            </a:r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表示</a:t>
            </a: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266527" y="548680"/>
            <a:ext cx="6454960" cy="8239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lang="zh-CN" altLang="en-US" sz="4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一、 </a:t>
            </a:r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重力的</a:t>
            </a:r>
            <a:r>
              <a:rPr lang="zh-CN" altLang="en-US" sz="4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大小</a:t>
            </a: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266527" y="4149080"/>
            <a:ext cx="10760385" cy="15696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2、物体所受重力的大小可以用</a:t>
            </a:r>
            <a:r>
              <a:rPr lang="zh-CN" altLang="en-US" sz="4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弹簧测力计</a:t>
            </a:r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来测量</a:t>
            </a:r>
          </a:p>
        </p:txBody>
      </p:sp>
      <p:pic>
        <p:nvPicPr>
          <p:cNvPr id="13320" name="Picture 8" descr="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26243" y="404814"/>
            <a:ext cx="1605580" cy="393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bldLvl="0" autoUpdateAnimBg="0"/>
      <p:bldP spid="13317" grpId="0" bldLvl="0" autoUpdateAnimBg="0"/>
      <p:bldP spid="13318" grpId="0" bldLvl="0" autoUpdateAnimBg="0"/>
      <p:bldP spid="13319" grpId="0" bldLvl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770583" y="260648"/>
            <a:ext cx="10396128" cy="1143000"/>
          </a:xfrm>
        </p:spPr>
        <p:txBody>
          <a:bodyPr/>
          <a:lstStyle/>
          <a:p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探究物重跟物体质量的关系</a:t>
            </a:r>
            <a:r>
              <a:rPr lang="zh-CN" altLang="en-US" sz="2800" b="1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endParaRPr lang="en-US" altLang="zh-CN" sz="2800" b="1" dirty="0">
              <a:latin typeface="Times New Roman" panose="02020603050405020304"/>
              <a:ea typeface="宋体" panose="02010600030101010101" pitchFamily="2" charset="-122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endParaRPr lang="en-US" altLang="zh-CN" sz="2800" b="1">
              <a:latin typeface="Times New Roman" panose="02020603050405020304"/>
              <a:ea typeface="宋体" panose="02010600030101010101" pitchFamily="2" charset="-122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zh-CN" altLang="en-US" sz="2800" b="1">
                <a:latin typeface="Times New Roman" panose="02020603050405020304"/>
                <a:ea typeface="宋体" panose="02010600030101010101" pitchFamily="2" charset="-122"/>
              </a:rPr>
              <a:t> </a:t>
            </a:r>
            <a:endParaRPr lang="en-US" altLang="zh-CN" sz="2800" b="1">
              <a:latin typeface="Times New Roman" panose="02020603050405020304"/>
              <a:ea typeface="宋体" panose="02010600030101010101" pitchFamily="2" charset="-122"/>
            </a:endParaRPr>
          </a:p>
        </p:txBody>
      </p:sp>
      <p:grpSp>
        <p:nvGrpSpPr>
          <p:cNvPr id="16388" name="Group 4"/>
          <p:cNvGrpSpPr>
            <a:grpSpLocks noChangeAspect="1"/>
          </p:cNvGrpSpPr>
          <p:nvPr/>
        </p:nvGrpSpPr>
        <p:grpSpPr bwMode="auto">
          <a:xfrm>
            <a:off x="2210743" y="908720"/>
            <a:ext cx="6914517" cy="5732462"/>
            <a:chOff x="0" y="0"/>
            <a:chExt cx="2205" cy="2976"/>
          </a:xfrm>
        </p:grpSpPr>
        <p:pic>
          <p:nvPicPr>
            <p:cNvPr id="16389" name="Picture 5" descr="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72" cy="2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390" name="Picture 6" descr="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96"/>
              <a:ext cx="572" cy="24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391" name="Picture 7" descr="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" y="96"/>
              <a:ext cx="573" cy="28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338455" y="188595"/>
            <a:ext cx="1025525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endParaRPr lang="zh-CN" altLang="en-US" sz="40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482551" y="332656"/>
            <a:ext cx="518641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实验数据记录表格：</a:t>
            </a:r>
          </a:p>
        </p:txBody>
      </p:sp>
      <p:graphicFrame>
        <p:nvGraphicFramePr>
          <p:cNvPr id="17412" name="Group 4"/>
          <p:cNvGraphicFramePr>
            <a:graphicFrameLocks noGrp="1"/>
          </p:cNvGraphicFramePr>
          <p:nvPr/>
        </p:nvGraphicFramePr>
        <p:xfrm>
          <a:off x="770583" y="1340768"/>
          <a:ext cx="10707726" cy="3371851"/>
        </p:xfrm>
        <a:graphic>
          <a:graphicData uri="http://schemas.openxmlformats.org/drawingml/2006/table">
            <a:tbl>
              <a:tblPr/>
              <a:tblGrid>
                <a:gridCol w="2423013"/>
                <a:gridCol w="2761571"/>
                <a:gridCol w="2761571"/>
                <a:gridCol w="2761571"/>
              </a:tblGrid>
              <a:tr h="1158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钩码数</a:t>
                      </a:r>
                      <a:r>
                        <a:rPr kumimoji="0" lang="en-US" altLang="zh-CN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/</a:t>
                      </a:r>
                      <a:r>
                        <a:rPr kumimoji="0" lang="zh-CN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只</a:t>
                      </a:r>
                    </a:p>
                  </a:txBody>
                  <a:tcPr marL="121984" marR="12198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质量</a:t>
                      </a:r>
                      <a:r>
                        <a:rPr kumimoji="0" lang="en-US" altLang="zh-CN" sz="3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m</a:t>
                      </a:r>
                      <a:r>
                        <a:rPr kumimoji="0" lang="zh-CN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（</a:t>
                      </a:r>
                      <a:r>
                        <a:rPr kumimoji="0" lang="en-US" altLang="zh-CN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kg</a:t>
                      </a:r>
                      <a:r>
                        <a:rPr kumimoji="0" lang="zh-CN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）</a:t>
                      </a:r>
                    </a:p>
                  </a:txBody>
                  <a:tcPr marL="121984" marR="12198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重力</a:t>
                      </a:r>
                      <a:r>
                        <a:rPr kumimoji="0" lang="en-US" altLang="zh-CN" sz="3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G</a:t>
                      </a:r>
                      <a:r>
                        <a:rPr kumimoji="0" lang="zh-CN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（</a:t>
                      </a:r>
                      <a:r>
                        <a:rPr kumimoji="0" lang="en-US" altLang="zh-CN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N</a:t>
                      </a:r>
                      <a:r>
                        <a:rPr kumimoji="0" lang="zh-CN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）</a:t>
                      </a:r>
                    </a:p>
                  </a:txBody>
                  <a:tcPr marL="121984" marR="12198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物重跟质量的比值</a:t>
                      </a:r>
                      <a:r>
                        <a:rPr kumimoji="0" lang="en-US" altLang="zh-CN" sz="3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g</a:t>
                      </a:r>
                      <a:r>
                        <a:rPr kumimoji="0" lang="zh-CN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（</a:t>
                      </a:r>
                      <a:r>
                        <a:rPr kumimoji="0" lang="en-US" altLang="zh-CN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N/Kg</a:t>
                      </a:r>
                      <a:r>
                        <a:rPr kumimoji="0" lang="zh-CN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）</a:t>
                      </a:r>
                    </a:p>
                  </a:txBody>
                  <a:tcPr marL="121984" marR="12198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8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</a:t>
                      </a:r>
                    </a:p>
                  </a:txBody>
                  <a:tcPr marL="121984" marR="12198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0.05</a:t>
                      </a:r>
                    </a:p>
                  </a:txBody>
                  <a:tcPr marL="121984" marR="12198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       </a:t>
                      </a:r>
                      <a:endParaRPr kumimoji="0" lang="en-US" altLang="zh-C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121984" marR="12198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endParaRPr kumimoji="0" lang="zh-CN" altLang="zh-CN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121984" marR="12198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1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2</a:t>
                      </a:r>
                    </a:p>
                  </a:txBody>
                  <a:tcPr marL="121984" marR="12198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0.10</a:t>
                      </a:r>
                    </a:p>
                  </a:txBody>
                  <a:tcPr marL="121984" marR="12198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  </a:t>
                      </a:r>
                      <a:r>
                        <a:rPr kumimoji="0" lang="zh-CN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     </a:t>
                      </a:r>
                    </a:p>
                  </a:txBody>
                  <a:tcPr marL="121984" marR="12198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   </a:t>
                      </a:r>
                      <a:endParaRPr kumimoji="0" lang="zh-CN" alt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121984" marR="12198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2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3</a:t>
                      </a:r>
                    </a:p>
                  </a:txBody>
                  <a:tcPr marL="121984" marR="12198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0.15</a:t>
                      </a:r>
                    </a:p>
                  </a:txBody>
                  <a:tcPr marL="121984" marR="12198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       </a:t>
                      </a:r>
                      <a:endParaRPr kumimoji="0" lang="en-US" altLang="zh-CN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121984" marR="12198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   </a:t>
                      </a:r>
                      <a:r>
                        <a:rPr kumimoji="0" lang="zh-CN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  </a:t>
                      </a:r>
                      <a:endParaRPr kumimoji="0" lang="en-US" altLang="zh-CN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121984" marR="12198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439" name="Text Box 31"/>
          <p:cNvSpPr txBox="1">
            <a:spLocks noChangeArrowheads="1"/>
          </p:cNvSpPr>
          <p:nvPr/>
        </p:nvSpPr>
        <p:spPr bwMode="auto">
          <a:xfrm>
            <a:off x="642082" y="4797152"/>
            <a:ext cx="278274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 b="1" dirty="0">
                <a:solidFill>
                  <a:srgbClr val="3333CC"/>
                </a:solidFill>
                <a:latin typeface="Times New Roman" panose="02020603050405020304"/>
                <a:ea typeface="宋体" panose="02010600030101010101" pitchFamily="2" charset="-122"/>
              </a:rPr>
              <a:t>分析总结：</a:t>
            </a:r>
            <a:endParaRPr lang="zh-CN" altLang="en-US" sz="3200" b="1" dirty="0">
              <a:solidFill>
                <a:srgbClr val="000000"/>
              </a:solidFill>
              <a:latin typeface="Times New Roman" panose="02020603050405020304"/>
              <a:ea typeface="宋体" panose="02010600030101010101" pitchFamily="2" charset="-122"/>
            </a:endParaRPr>
          </a:p>
        </p:txBody>
      </p:sp>
      <p:sp>
        <p:nvSpPr>
          <p:cNvPr id="17440" name="Text Box 32"/>
          <p:cNvSpPr txBox="1">
            <a:spLocks noChangeArrowheads="1"/>
          </p:cNvSpPr>
          <p:nvPr/>
        </p:nvSpPr>
        <p:spPr bwMode="auto">
          <a:xfrm>
            <a:off x="698575" y="5426060"/>
            <a:ext cx="1066296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4000" b="1" dirty="0">
                <a:solidFill>
                  <a:srgbClr val="000000"/>
                </a:solidFill>
                <a:latin typeface="Times New Roman" panose="02020603050405020304"/>
                <a:ea typeface="宋体" panose="02010600030101010101" pitchFamily="2" charset="-122"/>
              </a:rPr>
              <a:t>1、物体受到的重力大小跟它的质量</a:t>
            </a:r>
            <a:r>
              <a:rPr lang="zh-CN" altLang="en-US" sz="4000" b="1" dirty="0">
                <a:latin typeface="Times New Roman" panose="02020603050405020304"/>
                <a:ea typeface="宋体" panose="02010600030101010101" pitchFamily="2" charset="-122"/>
              </a:rPr>
              <a:t>成</a:t>
            </a:r>
            <a:r>
              <a:rPr lang="zh-CN" altLang="en-US" sz="4000" b="1" u="sng" dirty="0">
                <a:latin typeface="Times New Roman" panose="02020603050405020304"/>
                <a:ea typeface="宋体" panose="02010600030101010101" pitchFamily="2" charset="-122"/>
              </a:rPr>
              <a:t>                </a:t>
            </a:r>
            <a:r>
              <a:rPr lang="zh-CN" altLang="en-US" sz="4000" b="1" dirty="0">
                <a:latin typeface="Times New Roman" panose="02020603050405020304"/>
                <a:ea typeface="宋体" panose="02010600030101010101" pitchFamily="2" charset="-122"/>
              </a:rPr>
              <a:t>。</a:t>
            </a:r>
          </a:p>
        </p:txBody>
      </p:sp>
      <p:sp>
        <p:nvSpPr>
          <p:cNvPr id="17442" name="Text Box 34"/>
          <p:cNvSpPr txBox="1">
            <a:spLocks noChangeArrowheads="1"/>
          </p:cNvSpPr>
          <p:nvPr/>
        </p:nvSpPr>
        <p:spPr bwMode="auto">
          <a:xfrm>
            <a:off x="6675208" y="2475042"/>
            <a:ext cx="63350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0000FF"/>
                </a:solidFill>
                <a:latin typeface="Times New Roman" panose="02020603050405020304"/>
                <a:ea typeface="宋体" panose="02010600030101010101" pitchFamily="2" charset="-122"/>
              </a:rPr>
              <a:t>0.5</a:t>
            </a:r>
          </a:p>
        </p:txBody>
      </p:sp>
      <p:sp>
        <p:nvSpPr>
          <p:cNvPr id="17443" name="Text Box 35"/>
          <p:cNvSpPr txBox="1">
            <a:spLocks noChangeArrowheads="1"/>
          </p:cNvSpPr>
          <p:nvPr/>
        </p:nvSpPr>
        <p:spPr bwMode="auto">
          <a:xfrm>
            <a:off x="6747247" y="3284984"/>
            <a:ext cx="5929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/>
                <a:ea typeface="宋体" panose="02010600030101010101" pitchFamily="2" charset="-122"/>
              </a:rPr>
              <a:t>1</a:t>
            </a:r>
          </a:p>
        </p:txBody>
      </p:sp>
      <p:sp>
        <p:nvSpPr>
          <p:cNvPr id="17444" name="Text Box 36"/>
          <p:cNvSpPr txBox="1">
            <a:spLocks noChangeArrowheads="1"/>
          </p:cNvSpPr>
          <p:nvPr/>
        </p:nvSpPr>
        <p:spPr bwMode="auto">
          <a:xfrm>
            <a:off x="6586262" y="4059367"/>
            <a:ext cx="5717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zh-CN" altLang="en-US" sz="2800" b="1">
              <a:latin typeface="Times New Roman" panose="02020603050405020304"/>
              <a:ea typeface="宋体" panose="02010600030101010101" pitchFamily="2" charset="-122"/>
            </a:endParaRPr>
          </a:p>
        </p:txBody>
      </p:sp>
      <p:sp>
        <p:nvSpPr>
          <p:cNvPr id="17445" name="Text Box 37"/>
          <p:cNvSpPr txBox="1">
            <a:spLocks noChangeArrowheads="1"/>
          </p:cNvSpPr>
          <p:nvPr/>
        </p:nvSpPr>
        <p:spPr bwMode="auto">
          <a:xfrm>
            <a:off x="6675239" y="3987929"/>
            <a:ext cx="126007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/>
                <a:ea typeface="宋体" panose="02010600030101010101" pitchFamily="2" charset="-122"/>
              </a:rPr>
              <a:t>1.5</a:t>
            </a:r>
          </a:p>
        </p:txBody>
      </p:sp>
      <p:sp>
        <p:nvSpPr>
          <p:cNvPr id="17446" name="Text Box 38"/>
          <p:cNvSpPr txBox="1">
            <a:spLocks noChangeArrowheads="1"/>
          </p:cNvSpPr>
          <p:nvPr/>
        </p:nvSpPr>
        <p:spPr bwMode="auto">
          <a:xfrm>
            <a:off x="9652792" y="2546479"/>
            <a:ext cx="5437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10</a:t>
            </a:r>
          </a:p>
        </p:txBody>
      </p:sp>
      <p:sp>
        <p:nvSpPr>
          <p:cNvPr id="17447" name="Text Box 39"/>
          <p:cNvSpPr txBox="1">
            <a:spLocks noChangeArrowheads="1"/>
          </p:cNvSpPr>
          <p:nvPr/>
        </p:nvSpPr>
        <p:spPr bwMode="auto">
          <a:xfrm>
            <a:off x="9652792" y="3305304"/>
            <a:ext cx="5437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10</a:t>
            </a:r>
          </a:p>
        </p:txBody>
      </p:sp>
      <p:sp>
        <p:nvSpPr>
          <p:cNvPr id="17448" name="Text Box 40"/>
          <p:cNvSpPr txBox="1">
            <a:spLocks noChangeArrowheads="1"/>
          </p:cNvSpPr>
          <p:nvPr/>
        </p:nvSpPr>
        <p:spPr bwMode="auto">
          <a:xfrm>
            <a:off x="9718673" y="4005064"/>
            <a:ext cx="70098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10</a:t>
            </a:r>
          </a:p>
        </p:txBody>
      </p:sp>
      <p:sp>
        <p:nvSpPr>
          <p:cNvPr id="17450" name="Text Box 42"/>
          <p:cNvSpPr txBox="1">
            <a:spLocks noChangeArrowheads="1"/>
          </p:cNvSpPr>
          <p:nvPr/>
        </p:nvSpPr>
        <p:spPr bwMode="auto">
          <a:xfrm>
            <a:off x="9339535" y="5229200"/>
            <a:ext cx="17281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4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正比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7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Par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7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7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7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7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7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7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7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17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42" grpId="0" bldLvl="0" autoUpdateAnimBg="0"/>
      <p:bldP spid="17443" grpId="0" bldLvl="0" autoUpdateAnimBg="0"/>
      <p:bldP spid="17445" grpId="0" bldLvl="0" autoUpdateAnimBg="0"/>
      <p:bldP spid="17447" grpId="0" bldLvl="0" autoUpdateAnimBg="0"/>
      <p:bldP spid="17448" grpId="0" bldLvl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5163071" y="2636912"/>
            <a:ext cx="325289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b="1" i="1" dirty="0">
                <a:latin typeface="Times New Roman" panose="02020603050405020304"/>
                <a:ea typeface="宋体" panose="02010600030101010101" pitchFamily="2" charset="-122"/>
              </a:rPr>
              <a:t>G = mg</a:t>
            </a:r>
          </a:p>
        </p:txBody>
      </p:sp>
      <p:grpSp>
        <p:nvGrpSpPr>
          <p:cNvPr id="18435" name="Group 3"/>
          <p:cNvGrpSpPr/>
          <p:nvPr/>
        </p:nvGrpSpPr>
        <p:grpSpPr bwMode="auto">
          <a:xfrm>
            <a:off x="1274639" y="2348880"/>
            <a:ext cx="2238248" cy="1070997"/>
            <a:chOff x="75" y="0"/>
            <a:chExt cx="769" cy="755"/>
          </a:xfrm>
        </p:grpSpPr>
        <p:sp>
          <p:nvSpPr>
            <p:cNvPr id="18436" name="Text Box 4"/>
            <p:cNvSpPr txBox="1">
              <a:spLocks noChangeArrowheads="1"/>
            </p:cNvSpPr>
            <p:nvPr/>
          </p:nvSpPr>
          <p:spPr bwMode="auto">
            <a:xfrm>
              <a:off x="144" y="0"/>
              <a:ext cx="432" cy="4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600" b="1" i="1" dirty="0">
                  <a:latin typeface="Times New Roman" panose="02020603050405020304"/>
                  <a:ea typeface="宋体" panose="02010600030101010101" pitchFamily="2" charset="-122"/>
                </a:rPr>
                <a:t>G</a:t>
              </a:r>
            </a:p>
          </p:txBody>
        </p:sp>
        <p:sp>
          <p:nvSpPr>
            <p:cNvPr id="18437" name="Line 5"/>
            <p:cNvSpPr>
              <a:spLocks noChangeShapeType="1"/>
            </p:cNvSpPr>
            <p:nvPr/>
          </p:nvSpPr>
          <p:spPr bwMode="auto">
            <a:xfrm>
              <a:off x="75" y="349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 sz="3600" i="1"/>
            </a:p>
          </p:txBody>
        </p:sp>
        <p:sp>
          <p:nvSpPr>
            <p:cNvPr id="18438" name="Text Box 6"/>
            <p:cNvSpPr txBox="1">
              <a:spLocks noChangeArrowheads="1"/>
            </p:cNvSpPr>
            <p:nvPr/>
          </p:nvSpPr>
          <p:spPr bwMode="auto">
            <a:xfrm>
              <a:off x="144" y="299"/>
              <a:ext cx="624" cy="4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600" b="1" i="1" dirty="0">
                  <a:latin typeface="Times New Roman" panose="02020603050405020304"/>
                  <a:ea typeface="宋体" panose="02010600030101010101" pitchFamily="2" charset="-122"/>
                </a:rPr>
                <a:t>m</a:t>
              </a:r>
            </a:p>
          </p:txBody>
        </p:sp>
        <p:sp>
          <p:nvSpPr>
            <p:cNvPr id="18439" name="Text Box 7"/>
            <p:cNvSpPr txBox="1">
              <a:spLocks noChangeArrowheads="1"/>
            </p:cNvSpPr>
            <p:nvPr/>
          </p:nvSpPr>
          <p:spPr bwMode="auto">
            <a:xfrm>
              <a:off x="460" y="166"/>
              <a:ext cx="384" cy="4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600" b="1" i="1" dirty="0">
                  <a:latin typeface="Times New Roman" panose="02020603050405020304"/>
                  <a:ea typeface="宋体" panose="02010600030101010101" pitchFamily="2" charset="-122"/>
                </a:rPr>
                <a:t>=</a:t>
              </a:r>
            </a:p>
          </p:txBody>
        </p:sp>
        <p:sp>
          <p:nvSpPr>
            <p:cNvPr id="18440" name="Text Box 8"/>
            <p:cNvSpPr txBox="1">
              <a:spLocks noChangeArrowheads="1"/>
            </p:cNvSpPr>
            <p:nvPr/>
          </p:nvSpPr>
          <p:spPr bwMode="auto">
            <a:xfrm>
              <a:off x="585" y="146"/>
              <a:ext cx="158" cy="4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600" b="1" i="1" dirty="0">
                  <a:latin typeface="Times New Roman" panose="02020603050405020304"/>
                  <a:ea typeface="宋体" panose="02010600030101010101" pitchFamily="2" charset="-122"/>
                </a:rPr>
                <a:t>g</a:t>
              </a:r>
            </a:p>
          </p:txBody>
        </p:sp>
      </p:grpSp>
      <p:sp>
        <p:nvSpPr>
          <p:cNvPr id="18441" name="AutoShape 9"/>
          <p:cNvSpPr>
            <a:spLocks noChangeArrowheads="1"/>
          </p:cNvSpPr>
          <p:nvPr/>
        </p:nvSpPr>
        <p:spPr bwMode="auto">
          <a:xfrm>
            <a:off x="3722911" y="2708920"/>
            <a:ext cx="1118182" cy="457200"/>
          </a:xfrm>
          <a:prstGeom prst="rightArrow">
            <a:avLst>
              <a:gd name="adj1" fmla="val 50000"/>
              <a:gd name="adj2" fmla="val 458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2800" b="1">
              <a:latin typeface="Times New Roman" panose="02020603050405020304"/>
              <a:ea typeface="宋体" panose="02010600030101010101" pitchFamily="2" charset="-122"/>
            </a:endParaRPr>
          </a:p>
        </p:txBody>
      </p:sp>
      <p:sp>
        <p:nvSpPr>
          <p:cNvPr id="18443" name="Rectangle 11"/>
          <p:cNvSpPr>
            <a:spLocks noChangeArrowheads="1"/>
          </p:cNvSpPr>
          <p:nvPr/>
        </p:nvSpPr>
        <p:spPr bwMode="auto">
          <a:xfrm>
            <a:off x="624743" y="4797425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zh-CN" altLang="en-US" sz="2800" b="1">
              <a:latin typeface="Times New Roman" panose="02020603050405020304"/>
              <a:ea typeface="宋体" panose="02010600030101010101" pitchFamily="2" charset="-122"/>
            </a:endParaRPr>
          </a:p>
        </p:txBody>
      </p:sp>
      <p:sp>
        <p:nvSpPr>
          <p:cNvPr id="18444" name="Text Box 12"/>
          <p:cNvSpPr txBox="1">
            <a:spLocks noChangeArrowheads="1"/>
          </p:cNvSpPr>
          <p:nvPr/>
        </p:nvSpPr>
        <p:spPr bwMode="auto">
          <a:xfrm>
            <a:off x="1393493" y="2997201"/>
            <a:ext cx="238672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/>
                <a:ea typeface="宋体" panose="02010600030101010101" pitchFamily="2" charset="-122"/>
              </a:rPr>
              <a:t>　</a:t>
            </a:r>
          </a:p>
        </p:txBody>
      </p:sp>
      <p:sp>
        <p:nvSpPr>
          <p:cNvPr id="18445" name="Text Box 13"/>
          <p:cNvSpPr txBox="1">
            <a:spLocks noChangeArrowheads="1"/>
          </p:cNvSpPr>
          <p:nvPr/>
        </p:nvSpPr>
        <p:spPr bwMode="auto">
          <a:xfrm>
            <a:off x="840827" y="4149080"/>
            <a:ext cx="66265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/>
                <a:ea typeface="宋体" panose="02010600030101010101" pitchFamily="2" charset="-122"/>
              </a:rPr>
              <a:t>3、</a:t>
            </a:r>
            <a:r>
              <a:rPr lang="en-US" altLang="zh-CN" sz="40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/>
                <a:ea typeface="宋体" panose="02010600030101010101" pitchFamily="2" charset="-122"/>
              </a:rPr>
              <a:t>g</a:t>
            </a:r>
            <a:r>
              <a:rPr lang="zh-CN" altLang="en-US" sz="40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/>
                <a:ea typeface="宋体" panose="02010600030101010101" pitchFamily="2" charset="-122"/>
              </a:rPr>
              <a:t>表示的物理意义是：</a:t>
            </a:r>
          </a:p>
        </p:txBody>
      </p:sp>
      <p:sp>
        <p:nvSpPr>
          <p:cNvPr id="18446" name="Rectangle 14"/>
          <p:cNvSpPr>
            <a:spLocks noChangeArrowheads="1"/>
          </p:cNvSpPr>
          <p:nvPr/>
        </p:nvSpPr>
        <p:spPr bwMode="auto">
          <a:xfrm>
            <a:off x="482551" y="5157192"/>
            <a:ext cx="10801200" cy="706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/>
                <a:ea typeface="宋体" panose="02010600030101010101" pitchFamily="2" charset="-122"/>
              </a:rPr>
              <a:t>质量为</a:t>
            </a:r>
            <a:r>
              <a:rPr lang="en-US" altLang="zh-CN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/>
                <a:ea typeface="宋体" panose="02010600030101010101" pitchFamily="2" charset="-122"/>
              </a:rPr>
              <a:t>1</a:t>
            </a:r>
            <a:r>
              <a:rPr lang="zh-CN" alt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/>
                <a:ea typeface="宋体" panose="02010600030101010101" pitchFamily="2" charset="-122"/>
              </a:rPr>
              <a:t>千克的物体，它所受到重力大小为</a:t>
            </a:r>
            <a:r>
              <a:rPr lang="en-US" altLang="zh-CN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/>
                <a:ea typeface="宋体" panose="02010600030101010101" pitchFamily="2" charset="-122"/>
              </a:rPr>
              <a:t>10N</a:t>
            </a:r>
          </a:p>
        </p:txBody>
      </p:sp>
      <p:sp>
        <p:nvSpPr>
          <p:cNvPr id="18447" name="Text Box 15"/>
          <p:cNvSpPr txBox="1">
            <a:spLocks noChangeArrowheads="1"/>
          </p:cNvSpPr>
          <p:nvPr/>
        </p:nvSpPr>
        <p:spPr bwMode="auto">
          <a:xfrm>
            <a:off x="770583" y="476672"/>
            <a:ext cx="10873208" cy="1753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/>
                <a:ea typeface="宋体" panose="02010600030101010101" pitchFamily="2" charset="-122"/>
              </a:rPr>
              <a:t>2</a:t>
            </a:r>
            <a:r>
              <a:rPr lang="zh-CN" altLang="en-US" sz="3600" b="1" dirty="0">
                <a:solidFill>
                  <a:srgbClr val="000000"/>
                </a:solidFill>
                <a:latin typeface="Times New Roman" panose="02020603050405020304"/>
                <a:ea typeface="宋体" panose="02010600030101010101" pitchFamily="2" charset="-122"/>
              </a:rPr>
              <a:t>、重力</a:t>
            </a:r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/>
                <a:ea typeface="宋体" panose="02010600030101010101" pitchFamily="2" charset="-122"/>
              </a:rPr>
              <a:t>/</a:t>
            </a:r>
            <a:r>
              <a:rPr lang="zh-CN" altLang="en-US" sz="3600" b="1" dirty="0">
                <a:solidFill>
                  <a:srgbClr val="000000"/>
                </a:solidFill>
                <a:latin typeface="Times New Roman" panose="02020603050405020304"/>
                <a:ea typeface="宋体" panose="02010600030101010101" pitchFamily="2" charset="-122"/>
              </a:rPr>
              <a:t>质量</a:t>
            </a:r>
            <a:r>
              <a:rPr lang="en-US" altLang="zh-CN" sz="3600" b="1" dirty="0" smtClean="0">
                <a:solidFill>
                  <a:srgbClr val="000000"/>
                </a:solidFill>
                <a:latin typeface="Times New Roman" panose="02020603050405020304"/>
                <a:ea typeface="宋体" panose="02010600030101010101" pitchFamily="2" charset="-122"/>
              </a:rPr>
              <a:t>=</a:t>
            </a:r>
            <a:r>
              <a:rPr lang="en-US" altLang="zh-CN" sz="3600" b="1" u="sng" dirty="0" smtClean="0">
                <a:solidFill>
                  <a:srgbClr val="0000FF"/>
                </a:solidFill>
                <a:latin typeface="Times New Roman" panose="02020603050405020304"/>
                <a:ea typeface="宋体" panose="02010600030101010101" pitchFamily="2" charset="-122"/>
              </a:rPr>
              <a:t>9.8</a:t>
            </a:r>
            <a:r>
              <a:rPr lang="en-US" altLang="zh-CN" sz="3600" b="1" dirty="0" smtClean="0">
                <a:solidFill>
                  <a:srgbClr val="000000"/>
                </a:solidFill>
                <a:latin typeface="Times New Roman" panose="02020603050405020304"/>
                <a:ea typeface="宋体" panose="02010600030101010101" pitchFamily="2" charset="-122"/>
              </a:rPr>
              <a:t>N/Kg</a:t>
            </a:r>
            <a:r>
              <a:rPr lang="zh-CN" altLang="en-US" sz="3600" b="1" dirty="0" smtClean="0">
                <a:solidFill>
                  <a:srgbClr val="000000"/>
                </a:solidFill>
                <a:latin typeface="Times New Roman" panose="02020603050405020304"/>
                <a:ea typeface="宋体" panose="02010600030101010101" pitchFamily="2" charset="-122"/>
              </a:rPr>
              <a:t>，</a:t>
            </a:r>
            <a:r>
              <a:rPr lang="zh-CN" altLang="en-US" sz="3600" b="1" dirty="0">
                <a:latin typeface="Times New Roman" panose="02020603050405020304"/>
                <a:ea typeface="宋体" panose="02010600030101010101" pitchFamily="2" charset="-122"/>
              </a:rPr>
              <a:t>是个</a:t>
            </a:r>
            <a:r>
              <a:rPr lang="zh-CN" altLang="en-US" sz="3600" b="1" dirty="0">
                <a:solidFill>
                  <a:srgbClr val="0033CC"/>
                </a:solidFill>
                <a:latin typeface="Times New Roman" panose="02020603050405020304"/>
                <a:ea typeface="宋体" panose="02010600030101010101" pitchFamily="2" charset="-122"/>
              </a:rPr>
              <a:t>定值。</a:t>
            </a:r>
          </a:p>
          <a:p>
            <a:pPr>
              <a:lnSpc>
                <a:spcPct val="150000"/>
              </a:lnSpc>
            </a:pPr>
            <a:r>
              <a:rPr lang="zh-CN" altLang="en-US" sz="3600" b="1" dirty="0">
                <a:latin typeface="Times New Roman" panose="02020603050405020304"/>
                <a:ea typeface="宋体" panose="02010600030101010101" pitchFamily="2" charset="-122"/>
              </a:rPr>
              <a:t>       用字母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g</a:t>
            </a:r>
            <a:r>
              <a:rPr lang="zh-CN" altLang="en-US" sz="3600" b="1" dirty="0">
                <a:latin typeface="Times New Roman" panose="02020603050405020304"/>
                <a:ea typeface="宋体" panose="02010600030101010101" pitchFamily="2" charset="-122"/>
              </a:rPr>
              <a:t>表示，</a:t>
            </a:r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g=9.8N/kg</a:t>
            </a:r>
            <a:r>
              <a:rPr lang="zh-CN" altLang="en-US" sz="3600" b="1" dirty="0">
                <a:latin typeface="Times New Roman" panose="02020603050405020304"/>
                <a:ea typeface="宋体" panose="02010600030101010101" pitchFamily="2" charset="-122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8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84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8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500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500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500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750"/>
                            </p:stCondLst>
                            <p:childTnLst>
                              <p:par>
                                <p:cTn id="41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3" dur="20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utoUpdateAnimBg="0"/>
      <p:bldP spid="18441" grpId="0" animBg="1"/>
      <p:bldP spid="18443" grpId="0" autoUpdateAnimBg="0"/>
      <p:bldP spid="18445" grpId="0" build="allAtOnce" autoUpdateAnimBg="0"/>
      <p:bldP spid="18446" grpId="0" bldLvl="0" animBg="1" autoUpdateAnimBg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680</Words>
  <Application>Microsoft Office PowerPoint</Application>
  <PresentationFormat>自定义</PresentationFormat>
  <Paragraphs>120</Paragraphs>
  <Slides>23</Slides>
  <Notes>1</Notes>
  <HiddenSlides>1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5" baseType="lpstr">
      <vt:lpstr>Office 主题</vt:lpstr>
      <vt:lpstr>Flash.Movie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探究物重跟物体质量的关系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巩固练习：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dcterms:created xsi:type="dcterms:W3CDTF">2018-12-28T08:03:00Z</dcterms:created>
  <dcterms:modified xsi:type="dcterms:W3CDTF">2020-01-12T15:07:28Z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2052-11.1.0.9305</vt:lpwstr>
  </property>
</Properties>
</file>