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3" r:id="rId3"/>
  </p:sldMasterIdLst>
  <p:notesMasterIdLst>
    <p:notesMasterId r:id="rId45"/>
  </p:notesMasterIdLst>
  <p:sldIdLst>
    <p:sldId id="336" r:id="rId4"/>
    <p:sldId id="631" r:id="rId5"/>
    <p:sldId id="649" r:id="rId6"/>
    <p:sldId id="677" r:id="rId7"/>
    <p:sldId id="676" r:id="rId8"/>
    <p:sldId id="678" r:id="rId9"/>
    <p:sldId id="680" r:id="rId10"/>
    <p:sldId id="681" r:id="rId11"/>
    <p:sldId id="679" r:id="rId12"/>
    <p:sldId id="684" r:id="rId13"/>
    <p:sldId id="685" r:id="rId14"/>
    <p:sldId id="686" r:id="rId15"/>
    <p:sldId id="675" r:id="rId16"/>
    <p:sldId id="687" r:id="rId17"/>
    <p:sldId id="688" r:id="rId18"/>
    <p:sldId id="650" r:id="rId19"/>
    <p:sldId id="659" r:id="rId20"/>
    <p:sldId id="632" r:id="rId21"/>
    <p:sldId id="660" r:id="rId22"/>
    <p:sldId id="662" r:id="rId23"/>
    <p:sldId id="661" r:id="rId24"/>
    <p:sldId id="663" r:id="rId25"/>
    <p:sldId id="664" r:id="rId26"/>
    <p:sldId id="665" r:id="rId27"/>
    <p:sldId id="666" r:id="rId28"/>
    <p:sldId id="636" r:id="rId29"/>
    <p:sldId id="637" r:id="rId30"/>
    <p:sldId id="667" r:id="rId31"/>
    <p:sldId id="653" r:id="rId32"/>
    <p:sldId id="638" r:id="rId33"/>
    <p:sldId id="639" r:id="rId34"/>
    <p:sldId id="668" r:id="rId35"/>
    <p:sldId id="640" r:id="rId36"/>
    <p:sldId id="669" r:id="rId37"/>
    <p:sldId id="670" r:id="rId38"/>
    <p:sldId id="674" r:id="rId39"/>
    <p:sldId id="642" r:id="rId40"/>
    <p:sldId id="656" r:id="rId41"/>
    <p:sldId id="671" r:id="rId42"/>
    <p:sldId id="672" r:id="rId43"/>
    <p:sldId id="673" r:id="rId44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75B6"/>
    <a:srgbClr val="003366"/>
    <a:srgbClr val="6499C9"/>
    <a:srgbClr val="84B4E0"/>
    <a:srgbClr val="95BADB"/>
    <a:srgbClr val="7FACD4"/>
    <a:srgbClr val="609ED6"/>
    <a:srgbClr val="5C93C6"/>
    <a:srgbClr val="7CADD8"/>
    <a:srgbClr val="85B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1554" y="-108"/>
      </p:cViewPr>
      <p:guideLst>
        <p:guide orient="horz" pos="213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6925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3360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6925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4C6C1A-02BF-4B1A-86F8-BA9FBA49F515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628650" y="365125"/>
            <a:ext cx="78867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8" b="7698"/>
          <a:stretch>
            <a:fillRect/>
          </a:stretch>
        </p:blipFill>
        <p:spPr>
          <a:xfrm>
            <a:off x="0" y="-1"/>
            <a:ext cx="9144002" cy="6858001"/>
          </a:xfrm>
          <a:prstGeom prst="rect">
            <a:avLst/>
          </a:prstGeom>
        </p:spPr>
      </p:pic>
      <p:sp>
        <p:nvSpPr>
          <p:cNvPr id="3" name="矩形 2"/>
          <p:cNvSpPr/>
          <p:nvPr userDrawn="1"/>
        </p:nvSpPr>
        <p:spPr>
          <a:xfrm>
            <a:off x="107505" y="164638"/>
            <a:ext cx="8928992" cy="6528725"/>
          </a:xfrm>
          <a:prstGeom prst="rect">
            <a:avLst/>
          </a:prstGeom>
          <a:solidFill>
            <a:schemeClr val="bg1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418058"/>
          </a:xfr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/>
          <a:lstStyle>
            <a:lvl1pPr algn="l">
              <a:defRPr b="1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7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7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C8D3A49-1C4F-4F0D-BA52-CD04CC7C4AC0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1FE13A-0711-4516-8935-DF59419AC13C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7321E8-B17C-41F8-AC25-2BD77A7EE48D}" type="datetimeFigureOut">
              <a:rPr lang="zh-CN" altLang="en-US" smtClean="0">
                <a:solidFill>
                  <a:prstClr val="black"/>
                </a:solidFill>
              </a:rPr>
              <a:t>2020/4/10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EDA88C6-0BAE-4637-AD23-DDBFB9FAA3D3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0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0" y="2665379"/>
            <a:ext cx="3655181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2020/4/10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51104" cy="418058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  <a:tint val="66000"/>
                  <a:satMod val="160000"/>
                </a:schemeClr>
              </a:gs>
              <a:gs pos="50000">
                <a:schemeClr val="accent6">
                  <a:lumMod val="75000"/>
                  <a:tint val="44500"/>
                  <a:satMod val="160000"/>
                </a:schemeClr>
              </a:gs>
              <a:gs pos="100000">
                <a:schemeClr val="accent6">
                  <a:lumMod val="75000"/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000" b="1" kern="1200">
          <a:solidFill>
            <a:schemeClr val="bg1"/>
          </a:solidFill>
          <a:latin typeface="黑体" panose="02010609060101010101" pitchFamily="2" charset="-122"/>
          <a:ea typeface="黑体" panose="02010609060101010101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55.ti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55.tif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S6.TIF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57.ti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WL19-17.TI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WL19-17.TIF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58.TI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60.tif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44.ti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63.tif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file:///C:\Documents%20and%20Settings\Administrator\&#26700;&#38754;\2019&#30334;&#20998;&#183;&#20843;&#19979;&#29289;&#29702;&#65288;&#31908;&#27818;&#65289;\PAI\&#27491;&#25991;pai\YHXG45.TIF" TargetMode="External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65.TIF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WL321.tif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WL322.tif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E167.tif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file:///C:\Documents%20and%20Settings\Administrator\&#26700;&#38754;\2019&#30334;&#20998;&#183;&#20843;&#19979;&#29289;&#29702;&#65288;&#31908;&#27818;&#65289;\PAI\&#27491;&#25991;pai\YHXG75.TI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262666" y="3010136"/>
            <a:ext cx="138674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Agency FB" panose="020B0503020202020204" pitchFamily="34" charset="0"/>
              </a:rPr>
              <a:t>学  视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-12505" y="2572742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0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第八章  </a:t>
            </a:r>
            <a:r>
              <a:rPr lang="zh-CN" altLang="en-US" sz="4000" b="1" dirty="0" smtClean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神奇</a:t>
            </a:r>
            <a:r>
              <a:rPr lang="zh-CN" altLang="en-US" sz="4000" b="1" dirty="0">
                <a:solidFill>
                  <a:srgbClr val="2E75B6"/>
                </a:solidFill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的压强</a:t>
            </a:r>
          </a:p>
        </p:txBody>
      </p:sp>
      <p:sp>
        <p:nvSpPr>
          <p:cNvPr id="31" name="矩形 30"/>
          <p:cNvSpPr/>
          <p:nvPr/>
        </p:nvSpPr>
        <p:spPr>
          <a:xfrm>
            <a:off x="-12504" y="3505734"/>
            <a:ext cx="9143998" cy="824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  8.2   </a:t>
            </a:r>
            <a:r>
              <a:rPr lang="zh-CN" altLang="en-US" sz="3600" dirty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研究液体的压强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2505" y="1212806"/>
            <a:ext cx="9144000" cy="1359936"/>
            <a:chOff x="-12505" y="1212806"/>
            <a:chExt cx="9144000" cy="1359936"/>
          </a:xfrm>
        </p:grpSpPr>
        <p:sp>
          <p:nvSpPr>
            <p:cNvPr id="6" name="矩形 5"/>
            <p:cNvSpPr/>
            <p:nvPr/>
          </p:nvSpPr>
          <p:spPr>
            <a:xfrm>
              <a:off x="-12505" y="2337484"/>
              <a:ext cx="9144000" cy="23525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10" name="椭圆 9"/>
            <p:cNvSpPr/>
            <p:nvPr/>
          </p:nvSpPr>
          <p:spPr>
            <a:xfrm>
              <a:off x="1853930" y="1212806"/>
              <a:ext cx="1050639" cy="1136052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理</a:t>
              </a:r>
            </a:p>
          </p:txBody>
        </p:sp>
        <p:sp>
          <p:nvSpPr>
            <p:cNvPr id="5" name="椭圆 4"/>
            <p:cNvSpPr/>
            <p:nvPr/>
          </p:nvSpPr>
          <p:spPr>
            <a:xfrm>
              <a:off x="788895" y="1212806"/>
              <a:ext cx="1082585" cy="113605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54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物</a:t>
              </a:r>
            </a:p>
          </p:txBody>
        </p:sp>
      </p:grp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65360" y="1537262"/>
            <a:ext cx="34163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探究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液体内部的压强</a:t>
            </a:r>
            <a:endParaRPr lang="en-US" altLang="zh-CN" sz="2800" dirty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1" name="Picture 2" descr="http://www.cceschool.com/fihr2x/_viqxh2/47aaxlex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850" y="3436610"/>
            <a:ext cx="6489700" cy="278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969061" y="2302342"/>
            <a:ext cx="7156450" cy="978729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99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    保持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探头在水中的深度不变，改变探头的方向，看液体内部同一深度各个方向压强的关系。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062565" y="6201849"/>
            <a:ext cx="7172044" cy="461962"/>
          </a:xfrm>
          <a:prstGeom prst="rect">
            <a:avLst/>
          </a:prstGeom>
          <a:solidFill>
            <a:srgbClr val="ABE3FF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8000" rIns="18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+mn-ea"/>
                <a:ea typeface="+mn-ea"/>
                <a:cs typeface="Times New Roman" panose="02020603050405020304" pitchFamily="18" charset="0"/>
              </a:rPr>
              <a:t>同种</a:t>
            </a:r>
            <a:r>
              <a:rPr lang="zh-CN" altLang="en-US" sz="2400" dirty="0">
                <a:latin typeface="+mn-ea"/>
                <a:ea typeface="+mn-ea"/>
                <a:cs typeface="Times New Roman" panose="02020603050405020304" pitchFamily="18" charset="0"/>
              </a:rPr>
              <a:t>液体内部同一深度，向各个方向的压强都相等。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65360" y="1537262"/>
            <a:ext cx="34163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探究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液体内部的压强</a:t>
            </a:r>
            <a:endParaRPr lang="en-US" altLang="zh-CN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824678" y="2152447"/>
            <a:ext cx="7231062" cy="978729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99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    增大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探头在水中的深度，看看液体内部的压强与深度有什么关系。</a:t>
            </a:r>
          </a:p>
        </p:txBody>
      </p:sp>
      <p:sp>
        <p:nvSpPr>
          <p:cNvPr id="15" name="TextBox 2"/>
          <p:cNvSpPr txBox="1">
            <a:spLocks noChangeArrowheads="1"/>
          </p:cNvSpPr>
          <p:nvPr/>
        </p:nvSpPr>
        <p:spPr bwMode="auto">
          <a:xfrm>
            <a:off x="1002624" y="6209195"/>
            <a:ext cx="7112000" cy="461962"/>
          </a:xfrm>
          <a:prstGeom prst="rect">
            <a:avLst/>
          </a:prstGeom>
          <a:solidFill>
            <a:srgbClr val="AB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+mn-ea"/>
                <a:ea typeface="+mn-ea"/>
                <a:cs typeface="Times New Roman" panose="02020603050405020304" pitchFamily="18" charset="0"/>
              </a:rPr>
              <a:t>同种</a:t>
            </a:r>
            <a:r>
              <a:rPr lang="zh-CN" altLang="en-US" sz="2400" dirty="0">
                <a:latin typeface="+mn-ea"/>
                <a:ea typeface="+mn-ea"/>
                <a:cs typeface="Times New Roman" panose="02020603050405020304" pitchFamily="18" charset="0"/>
              </a:rPr>
              <a:t>液体内部压强，深度越深，压强越大。</a:t>
            </a:r>
          </a:p>
        </p:txBody>
      </p:sp>
      <p:grpSp>
        <p:nvGrpSpPr>
          <p:cNvPr id="16" name="Group 15"/>
          <p:cNvGrpSpPr/>
          <p:nvPr/>
        </p:nvGrpSpPr>
        <p:grpSpPr bwMode="auto">
          <a:xfrm>
            <a:off x="1064745" y="3364084"/>
            <a:ext cx="5207000" cy="2733675"/>
            <a:chOff x="405" y="1111"/>
            <a:chExt cx="3629" cy="2002"/>
          </a:xfrm>
        </p:grpSpPr>
        <p:pic>
          <p:nvPicPr>
            <p:cNvPr id="17" name="Picture 4" descr="http://img.blog.163.com/photo/nqnVd5vvqT4Oy8RgRl-zOQ==/2605613859412195592.jpg"/>
            <p:cNvPicPr>
              <a:picLocks noChangeAspect="1" noChangeArrowheads="1"/>
            </p:cNvPicPr>
            <p:nvPr/>
          </p:nvPicPr>
          <p:blipFill>
            <a:blip r:embed="rId3"/>
            <a:srcRect b="18000"/>
            <a:stretch>
              <a:fillRect/>
            </a:stretch>
          </p:blipFill>
          <p:spPr bwMode="auto">
            <a:xfrm>
              <a:off x="405" y="1133"/>
              <a:ext cx="3629" cy="198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" y="1111"/>
              <a:ext cx="1546" cy="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6" y="1207"/>
              <a:ext cx="1582" cy="1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Group 18"/>
          <p:cNvGrpSpPr/>
          <p:nvPr/>
        </p:nvGrpSpPr>
        <p:grpSpPr bwMode="auto">
          <a:xfrm>
            <a:off x="4619157" y="3821284"/>
            <a:ext cx="4038600" cy="1871662"/>
            <a:chOff x="3016" y="1616"/>
            <a:chExt cx="2544" cy="1179"/>
          </a:xfrm>
        </p:grpSpPr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4150" y="1616"/>
              <a:ext cx="1410" cy="89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9900"/>
              </a:solidFill>
              <a:miter lim="800000"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zh-CN" sz="2400" i="1" dirty="0">
                  <a:latin typeface="+mn-lt"/>
                  <a:ea typeface="+mn-ea"/>
                  <a:cs typeface="Times New Roman" panose="02020603050405020304" pitchFamily="18" charset="0"/>
                </a:rPr>
                <a:t>h</a:t>
              </a:r>
              <a:r>
                <a:rPr lang="zh-CN" altLang="en-US" sz="2400" dirty="0">
                  <a:latin typeface="+mn-ea"/>
                  <a:ea typeface="+mn-ea"/>
                  <a:cs typeface="Times New Roman" panose="02020603050405020304" pitchFamily="18" charset="0"/>
                </a:rPr>
                <a:t>：研究点到自由液面的</a:t>
              </a:r>
              <a:r>
                <a:rPr lang="zh-CN" altLang="en-US" sz="2400" dirty="0">
                  <a:solidFill>
                    <a:srgbClr val="FF0000"/>
                  </a:solidFill>
                  <a:latin typeface="+mn-ea"/>
                  <a:ea typeface="+mn-ea"/>
                  <a:cs typeface="Times New Roman" panose="02020603050405020304" pitchFamily="18" charset="0"/>
                </a:rPr>
                <a:t>竖直</a:t>
              </a:r>
              <a:r>
                <a:rPr lang="zh-CN" altLang="en-US" sz="2400" dirty="0">
                  <a:latin typeface="+mn-ea"/>
                  <a:ea typeface="+mn-ea"/>
                  <a:cs typeface="Times New Roman" panose="02020603050405020304" pitchFamily="18" charset="0"/>
                </a:rPr>
                <a:t>距离。</a:t>
              </a:r>
            </a:p>
          </p:txBody>
        </p:sp>
        <p:sp>
          <p:nvSpPr>
            <p:cNvPr id="22" name="AutoShape 14"/>
            <p:cNvSpPr/>
            <p:nvPr/>
          </p:nvSpPr>
          <p:spPr bwMode="auto">
            <a:xfrm>
              <a:off x="3016" y="2205"/>
              <a:ext cx="181" cy="590"/>
            </a:xfrm>
            <a:prstGeom prst="rightBrace">
              <a:avLst>
                <a:gd name="adj1" fmla="val 28733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zh-CN" altLang="en-US" sz="2400"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23" name="Line 17"/>
            <p:cNvSpPr>
              <a:spLocks noChangeShapeType="1"/>
            </p:cNvSpPr>
            <p:nvPr/>
          </p:nvSpPr>
          <p:spPr bwMode="auto">
            <a:xfrm flipV="1">
              <a:off x="3198" y="1797"/>
              <a:ext cx="997" cy="726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tailEnd type="triangle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>
                <a:latin typeface="+mn-ea"/>
              </a:endParaRP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65360" y="1537262"/>
            <a:ext cx="3416320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2800" dirty="0" smtClean="0">
                <a:solidFill>
                  <a:srgbClr val="FF0000"/>
                </a:solidFill>
                <a:latin typeface="+mn-ea"/>
              </a:rPr>
              <a:t>探究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液体内部的压强</a:t>
            </a:r>
            <a:endParaRPr lang="en-US" altLang="zh-CN" sz="28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982733" y="2187294"/>
            <a:ext cx="7178675" cy="978729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99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 dirty="0" smtClean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    换</a:t>
            </a:r>
            <a:r>
              <a:rPr lang="zh-CN" altLang="en-US" sz="24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用不同液体，看看在深度相同时，液体内部的压强是否与液体的密度有关。</a:t>
            </a:r>
          </a:p>
        </p:txBody>
      </p:sp>
      <p:pic>
        <p:nvPicPr>
          <p:cNvPr id="25" name="Picture 17" descr="未命名yey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7" b="4002"/>
          <a:stretch>
            <a:fillRect/>
          </a:stretch>
        </p:blipFill>
        <p:spPr bwMode="auto">
          <a:xfrm>
            <a:off x="1891730" y="3219811"/>
            <a:ext cx="4670436" cy="267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1094676" y="6050322"/>
            <a:ext cx="6905220" cy="461962"/>
          </a:xfrm>
          <a:prstGeom prst="rect">
            <a:avLst/>
          </a:prstGeom>
          <a:solidFill>
            <a:srgbClr val="ABE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400" dirty="0" smtClean="0">
                <a:latin typeface="+mn-ea"/>
                <a:ea typeface="+mn-ea"/>
                <a:cs typeface="Times New Roman" panose="02020603050405020304" pitchFamily="18" charset="0"/>
              </a:rPr>
              <a:t>深度</a:t>
            </a:r>
            <a:r>
              <a:rPr lang="zh-CN" altLang="en-US" sz="2400" dirty="0">
                <a:latin typeface="+mn-ea"/>
                <a:ea typeface="+mn-ea"/>
                <a:cs typeface="Times New Roman" panose="02020603050405020304" pitchFamily="18" charset="0"/>
              </a:rPr>
              <a:t>相同时，液体密度越大，液体内部压强越大。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由于液体具有</a:t>
            </a:r>
            <a:r>
              <a:rPr lang="zh-CN" altLang="zh-CN" u="sng" dirty="0"/>
              <a:t>　　　　</a:t>
            </a:r>
            <a:r>
              <a:rPr lang="zh-CN" altLang="zh-CN" dirty="0"/>
              <a:t>性，不仅对容器底部产生压强，对容器</a:t>
            </a:r>
            <a:r>
              <a:rPr lang="zh-CN" altLang="zh-CN" u="sng" dirty="0"/>
              <a:t>　　　　</a:t>
            </a:r>
            <a:r>
              <a:rPr lang="zh-CN" altLang="zh-CN" dirty="0"/>
              <a:t>也会产生压强。</a:t>
            </a:r>
          </a:p>
          <a:p>
            <a:pPr marL="0" indent="0">
              <a:buNone/>
            </a:pPr>
            <a:r>
              <a:rPr lang="en-US" altLang="zh-CN" dirty="0"/>
              <a:t>2.</a:t>
            </a:r>
            <a:r>
              <a:rPr lang="zh-CN" altLang="zh-CN" dirty="0"/>
              <a:t>液体内部向</a:t>
            </a:r>
            <a:r>
              <a:rPr lang="zh-CN" altLang="zh-CN" u="sng" dirty="0"/>
              <a:t>　　　　</a:t>
            </a:r>
            <a:r>
              <a:rPr lang="zh-CN" altLang="zh-CN" dirty="0"/>
              <a:t>方向都有压强，并且在同一深度各个方向的压强</a:t>
            </a:r>
            <a:r>
              <a:rPr lang="zh-CN" altLang="zh-CN" u="sng" dirty="0"/>
              <a:t>　　　　　</a:t>
            </a:r>
            <a:r>
              <a:rPr lang="zh-CN" altLang="zh-CN" dirty="0"/>
              <a:t>；液体内部的压强跟</a:t>
            </a:r>
            <a:r>
              <a:rPr lang="zh-CN" altLang="zh-CN" u="sng" dirty="0"/>
              <a:t>　　　　</a:t>
            </a:r>
            <a:r>
              <a:rPr lang="zh-CN" altLang="zh-CN" dirty="0"/>
              <a:t>有关，深度增加，压强</a:t>
            </a:r>
            <a:r>
              <a:rPr lang="zh-CN" altLang="zh-CN" u="sng" dirty="0"/>
              <a:t>　　　　</a:t>
            </a:r>
            <a:r>
              <a:rPr lang="zh-CN" altLang="zh-CN" dirty="0"/>
              <a:t>；不同液体内部的压强跟液体的</a:t>
            </a:r>
            <a:r>
              <a:rPr lang="zh-CN" altLang="zh-CN" u="sng" dirty="0"/>
              <a:t>　　　　</a:t>
            </a:r>
            <a:r>
              <a:rPr lang="zh-CN" altLang="zh-CN" dirty="0"/>
              <a:t>有关，同一深度，密度越大，压强</a:t>
            </a:r>
            <a:r>
              <a:rPr lang="zh-CN" altLang="zh-CN" u="sng" dirty="0"/>
              <a:t>　　　　</a:t>
            </a:r>
            <a:r>
              <a:rPr lang="zh-CN" altLang="zh-CN" dirty="0" smtClean="0"/>
              <a:t>。</a:t>
            </a:r>
            <a:endParaRPr lang="zh-CN" altLang="zh-CN" dirty="0"/>
          </a:p>
        </p:txBody>
      </p:sp>
      <p:sp>
        <p:nvSpPr>
          <p:cNvPr id="22" name="文本框 21"/>
          <p:cNvSpPr txBox="1"/>
          <p:nvPr/>
        </p:nvSpPr>
        <p:spPr>
          <a:xfrm>
            <a:off x="3141826" y="1461305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流动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2906981" y="1861172"/>
            <a:ext cx="9012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侧壁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2884577" y="235554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各个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4094277" y="278358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相等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147881" y="3129191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深度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6095358" y="312806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增大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4641809" y="356304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密度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3188260" y="3889282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越大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7" grpId="0"/>
      <p:bldP spid="30" grpId="0"/>
      <p:bldP spid="32" grpId="0"/>
      <p:bldP spid="34" grpId="0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011113" y="2209800"/>
            <a:ext cx="521168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1" dirty="0" smtClean="0">
                <a:latin typeface="+mn-lt"/>
                <a:ea typeface="+mn-ea"/>
                <a:cs typeface="Times New Roman" panose="02020603050405020304" pitchFamily="18" charset="0"/>
              </a:rPr>
              <a:t>S </a:t>
            </a:r>
            <a:r>
              <a:rPr lang="zh-CN" altLang="en-US" sz="2800" dirty="0" smtClean="0">
                <a:latin typeface="+mn-ea"/>
                <a:ea typeface="+mn-ea"/>
                <a:cs typeface="Times New Roman" panose="02020603050405020304" pitchFamily="18" charset="0"/>
              </a:rPr>
              <a:t>平面</a:t>
            </a:r>
            <a:r>
              <a:rPr lang="zh-CN" altLang="en-US" sz="2800" dirty="0">
                <a:latin typeface="+mn-ea"/>
                <a:ea typeface="+mn-ea"/>
                <a:cs typeface="Times New Roman" panose="02020603050405020304" pitchFamily="18" charset="0"/>
              </a:rPr>
              <a:t>上方的液柱对平面的压力</a:t>
            </a: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495551" y="3606800"/>
            <a:ext cx="2684462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latin typeface="+mn-ea"/>
                <a:ea typeface="+mn-ea"/>
                <a:cs typeface="Times New Roman" panose="02020603050405020304" pitchFamily="18" charset="0"/>
              </a:rPr>
              <a:t>平面受到的压强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96638" y="5838825"/>
            <a:ext cx="609758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因此，液面下深度为</a:t>
            </a:r>
            <a:r>
              <a:rPr lang="en-US" altLang="zh-CN" sz="2800" i="1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h</a:t>
            </a:r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处液体的压强为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圆角矩形 37"/>
              <p:cNvSpPr/>
              <p:nvPr/>
            </p:nvSpPr>
            <p:spPr bwMode="auto">
              <a:xfrm>
                <a:off x="6546601" y="5526088"/>
                <a:ext cx="2143125" cy="1143000"/>
              </a:xfrm>
              <a:prstGeom prst="roundRect">
                <a:avLst/>
              </a:prstGeom>
              <a:solidFill>
                <a:srgbClr val="FFFF00"/>
              </a:solidFill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zh-CN" sz="28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>
                            <a:solidFill>
                              <a:schemeClr val="tx1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cs typeface="Times New Roman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i="1">
                            <a:solidFill>
                              <a:schemeClr val="tx1"/>
                            </a:solidFill>
                            <a:cs typeface="Times New Roman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zh-CN" sz="2800" i="1" dirty="0">
                    <a:solidFill>
                      <a:schemeClr val="tx1"/>
                    </a:solidFill>
                    <a:cs typeface="Times New Roman" pitchFamily="18" charset="0"/>
                  </a:rPr>
                  <a:t>=</a:t>
                </a:r>
                <a:r>
                  <a:rPr lang="en-US" altLang="zh-CN" sz="2800" i="1" dirty="0" smtClean="0">
                    <a:solidFill>
                      <a:schemeClr val="tx1"/>
                    </a:solidFill>
                    <a:cs typeface="Times New Roman" pitchFamily="18" charset="0"/>
                  </a:rPr>
                  <a:t>ρgh</a:t>
                </a:r>
                <a:endParaRPr lang="zh-CN" altLang="en-US" sz="2800" dirty="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圆角矩形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46601" y="5526088"/>
                <a:ext cx="2143125" cy="1143000"/>
              </a:xfrm>
              <a:prstGeom prst="round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  <p:grpSp>
        <p:nvGrpSpPr>
          <p:cNvPr id="40" name="Group 27"/>
          <p:cNvGrpSpPr/>
          <p:nvPr/>
        </p:nvGrpSpPr>
        <p:grpSpPr bwMode="auto">
          <a:xfrm>
            <a:off x="355351" y="2916238"/>
            <a:ext cx="3744912" cy="2735262"/>
            <a:chOff x="249" y="1616"/>
            <a:chExt cx="2450" cy="1723"/>
          </a:xfrm>
        </p:grpSpPr>
        <p:pic>
          <p:nvPicPr>
            <p:cNvPr id="41" name="Pictur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616"/>
              <a:ext cx="1531" cy="17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tangle 18"/>
            <p:cNvSpPr>
              <a:spLocks noChangeArrowheads="1"/>
            </p:cNvSpPr>
            <p:nvPr/>
          </p:nvSpPr>
          <p:spPr bwMode="auto">
            <a:xfrm>
              <a:off x="1780" y="1616"/>
              <a:ext cx="919" cy="172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CN" altLang="en-US">
                <a:latin typeface="+mn-ea"/>
                <a:cs typeface="Times New Roman" panose="02020603050405020304" pitchFamily="18" charset="0"/>
              </a:endParaRPr>
            </a:p>
          </p:txBody>
        </p:sp>
        <p:grpSp>
          <p:nvGrpSpPr>
            <p:cNvPr id="43" name="Group 25"/>
            <p:cNvGrpSpPr/>
            <p:nvPr/>
          </p:nvGrpSpPr>
          <p:grpSpPr bwMode="auto">
            <a:xfrm>
              <a:off x="1736" y="2069"/>
              <a:ext cx="793" cy="914"/>
              <a:chOff x="1746" y="1706"/>
              <a:chExt cx="822" cy="938"/>
            </a:xfrm>
          </p:grpSpPr>
          <p:pic>
            <p:nvPicPr>
              <p:cNvPr id="44" name="Picture 17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82" y="1706"/>
                <a:ext cx="686" cy="8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6" name="Text Box 19"/>
              <p:cNvSpPr txBox="1">
                <a:spLocks noChangeArrowheads="1"/>
              </p:cNvSpPr>
              <p:nvPr/>
            </p:nvSpPr>
            <p:spPr bwMode="auto">
              <a:xfrm>
                <a:off x="2109" y="1933"/>
                <a:ext cx="227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i="1">
                    <a:latin typeface="+mn-ea"/>
                    <a:ea typeface="+mn-ea"/>
                    <a:cs typeface="Times New Roman" panose="02020603050405020304" pitchFamily="18" charset="0"/>
                  </a:rPr>
                  <a:t>r</a:t>
                </a:r>
              </a:p>
            </p:txBody>
          </p:sp>
          <p:sp>
            <p:nvSpPr>
              <p:cNvPr id="47" name="Text Box 20"/>
              <p:cNvSpPr txBox="1">
                <a:spLocks noChangeArrowheads="1"/>
              </p:cNvSpPr>
              <p:nvPr/>
            </p:nvSpPr>
            <p:spPr bwMode="auto">
              <a:xfrm>
                <a:off x="2109" y="2387"/>
                <a:ext cx="227" cy="2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i="1">
                    <a:latin typeface="+mn-ea"/>
                    <a:ea typeface="+mn-ea"/>
                    <a:cs typeface="Times New Roman" panose="02020603050405020304" pitchFamily="18" charset="0"/>
                  </a:rPr>
                  <a:t>S</a:t>
                </a:r>
              </a:p>
            </p:txBody>
          </p:sp>
          <p:sp>
            <p:nvSpPr>
              <p:cNvPr id="48" name="Line 22"/>
              <p:cNvSpPr>
                <a:spLocks noChangeShapeType="1"/>
              </p:cNvSpPr>
              <p:nvPr/>
            </p:nvSpPr>
            <p:spPr bwMode="auto">
              <a:xfrm>
                <a:off x="1746" y="1842"/>
                <a:ext cx="18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49" name="Line 23"/>
              <p:cNvSpPr>
                <a:spLocks noChangeShapeType="1"/>
              </p:cNvSpPr>
              <p:nvPr/>
            </p:nvSpPr>
            <p:spPr bwMode="auto">
              <a:xfrm>
                <a:off x="1746" y="2341"/>
                <a:ext cx="18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50" name="Line 24"/>
              <p:cNvSpPr>
                <a:spLocks noChangeShapeType="1"/>
              </p:cNvSpPr>
              <p:nvPr/>
            </p:nvSpPr>
            <p:spPr bwMode="auto">
              <a:xfrm>
                <a:off x="1882" y="1842"/>
                <a:ext cx="0" cy="49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latin typeface="+mn-ea"/>
                </a:endParaRPr>
              </a:p>
            </p:txBody>
          </p:sp>
          <p:sp>
            <p:nvSpPr>
              <p:cNvPr id="51" name="Text Box 21"/>
              <p:cNvSpPr txBox="1">
                <a:spLocks noChangeArrowheads="1"/>
              </p:cNvSpPr>
              <p:nvPr/>
            </p:nvSpPr>
            <p:spPr bwMode="auto">
              <a:xfrm>
                <a:off x="1836" y="1979"/>
                <a:ext cx="91" cy="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CN" sz="2000" i="1">
                    <a:latin typeface="+mn-ea"/>
                    <a:ea typeface="+mn-ea"/>
                    <a:cs typeface="Times New Roman" panose="02020603050405020304" pitchFamily="18" charset="0"/>
                  </a:rPr>
                  <a:t>h</a:t>
                </a:r>
              </a:p>
            </p:txBody>
          </p:sp>
        </p:grpSp>
      </p:grpSp>
      <p:sp>
        <p:nvSpPr>
          <p:cNvPr id="52" name="圆角矩形 34"/>
          <p:cNvSpPr>
            <a:spLocks noChangeArrowheads="1"/>
          </p:cNvSpPr>
          <p:nvPr/>
        </p:nvSpPr>
        <p:spPr bwMode="auto">
          <a:xfrm>
            <a:off x="218238" y="1473744"/>
            <a:ext cx="2833816" cy="577850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液体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压强的大小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4237588" y="2753517"/>
            <a:ext cx="335540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i="1" dirty="0" smtClean="0">
                <a:latin typeface="+mn-lt"/>
                <a:ea typeface="+mn-ea"/>
                <a:cs typeface="Times New Roman" panose="02020603050405020304" pitchFamily="18" charset="0"/>
              </a:rPr>
              <a:t>F=G=mg=</a:t>
            </a:r>
            <a:r>
              <a:rPr lang="en-US" altLang="zh-CN" sz="2800" i="1" dirty="0" err="1" smtClean="0">
                <a:latin typeface="+mn-lt"/>
                <a:ea typeface="+mn-ea"/>
                <a:cs typeface="Times New Roman" panose="02020603050405020304" pitchFamily="18" charset="0"/>
              </a:rPr>
              <a:t>ρVg</a:t>
            </a:r>
            <a:r>
              <a:rPr lang="en-US" altLang="zh-CN" sz="2800" i="1" dirty="0" smtClean="0">
                <a:latin typeface="+mn-lt"/>
                <a:ea typeface="+mn-ea"/>
                <a:cs typeface="Times New Roman" panose="02020603050405020304" pitchFamily="18" charset="0"/>
              </a:rPr>
              <a:t>=</a:t>
            </a:r>
            <a:r>
              <a:rPr lang="en-US" altLang="zh-CN" sz="2800" i="1" dirty="0" err="1" smtClean="0">
                <a:latin typeface="+mn-lt"/>
                <a:ea typeface="+mn-ea"/>
                <a:cs typeface="Times New Roman" panose="02020603050405020304" pitchFamily="18" charset="0"/>
              </a:rPr>
              <a:t>ρShg</a:t>
            </a:r>
            <a:endParaRPr lang="zh-CN" altLang="en-US" sz="2800" dirty="0">
              <a:latin typeface="+mn-lt"/>
              <a:ea typeface="+mn-ea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>
                <a:spLocks noChangeArrowheads="1"/>
              </p:cNvSpPr>
              <p:nvPr/>
            </p:nvSpPr>
            <p:spPr bwMode="auto">
              <a:xfrm>
                <a:off x="4755467" y="4186838"/>
                <a:ext cx="1640193" cy="7789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宋体" pitchFamily="2" charset="-122"/>
                  </a:defRPr>
                </a:lvl9pPr>
              </a:lstStyle>
              <a:p>
                <a:pPr eaLnBrk="1" hangingPunct="1"/>
                <a:r>
                  <a:rPr lang="en-US" altLang="zh-CN" sz="2800" i="1" dirty="0" smtClean="0">
                    <a:latin typeface="+mn-lt"/>
                    <a:ea typeface="+mn-ea"/>
                    <a:cs typeface="Times New Roman" pitchFamily="18" charset="0"/>
                  </a:rPr>
                  <a:t>p=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800" i="1" smtClean="0">
                            <a:latin typeface="Cambria Math"/>
                            <a:ea typeface="+mn-ea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zh-CN" sz="2800" b="0" i="1" smtClean="0">
                            <a:latin typeface="+mn-lt"/>
                            <a:ea typeface="+mn-ea"/>
                            <a:cs typeface="Times New Roman" pitchFamily="18" charset="0"/>
                          </a:rPr>
                          <m:t>F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altLang="zh-CN" sz="2800" b="0" i="1" smtClean="0">
                            <a:latin typeface="+mn-lt"/>
                            <a:ea typeface="+mn-ea"/>
                            <a:cs typeface="Times New Roman" pitchFamily="18" charset="0"/>
                          </a:rPr>
                          <m:t>S</m:t>
                        </m:r>
                      </m:den>
                    </m:f>
                  </m:oMath>
                </a14:m>
                <a:r>
                  <a:rPr lang="en-US" altLang="zh-CN" sz="2800" i="1" dirty="0" smtClean="0">
                    <a:latin typeface="+mn-lt"/>
                    <a:ea typeface="+mn-ea"/>
                    <a:cs typeface="Times New Roman" pitchFamily="18" charset="0"/>
                  </a:rPr>
                  <a:t>=ρgh</a:t>
                </a:r>
                <a:endParaRPr lang="zh-CN" altLang="en-US" sz="2800" dirty="0">
                  <a:latin typeface="+mn-lt"/>
                  <a:ea typeface="+mn-ea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55467" y="4186838"/>
                <a:ext cx="1640193" cy="778996"/>
              </a:xfrm>
              <a:prstGeom prst="rect">
                <a:avLst/>
              </a:prstGeom>
              <a:blipFill rotWithShape="1">
                <a:blip r:embed="rId6"/>
                <a:stretch>
                  <a:fillRect l="-7435" r="-4089" b="-781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  <a:endParaRPr lang="zh-CN" altLang="en-US">
                  <a:noFill/>
                </a:endParaRPr>
              </a:p>
            </p:txBody>
          </p:sp>
        </mc:Fallback>
      </mc:AlternateContent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31" grpId="0"/>
      <p:bldP spid="38" grpId="0" animBg="1"/>
      <p:bldP spid="53" grpId="0"/>
      <p:bldP spid="5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3</a:t>
            </a:r>
            <a:r>
              <a:rPr lang="en-US" altLang="zh-CN" dirty="0"/>
              <a:t>.</a:t>
            </a:r>
            <a:r>
              <a:rPr lang="zh-CN" altLang="zh-CN" dirty="0"/>
              <a:t>上端开口、底部相连通的容器，叫做</a:t>
            </a:r>
            <a:r>
              <a:rPr lang="zh-CN" altLang="zh-CN" u="sng" dirty="0"/>
              <a:t>　　　　　</a:t>
            </a:r>
            <a:r>
              <a:rPr lang="zh-CN" altLang="zh-CN" dirty="0"/>
              <a:t>；若连通器内装入同种液体，当液体静止时，各容器中的液面总保持</a:t>
            </a:r>
            <a:r>
              <a:rPr lang="zh-CN" altLang="zh-CN" u="sng" dirty="0"/>
              <a:t>　　　　</a:t>
            </a:r>
            <a:r>
              <a:rPr lang="zh-CN" altLang="zh-CN" dirty="0"/>
              <a:t>。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6695126" y="1447909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连通器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274820" y="218123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相平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29" name="Picture 10" descr="连通器演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4445" y="2953503"/>
            <a:ext cx="2952750" cy="2338388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组合 8"/>
          <p:cNvGrpSpPr/>
          <p:nvPr/>
        </p:nvGrpSpPr>
        <p:grpSpPr>
          <a:xfrm>
            <a:off x="-5712" y="2972770"/>
            <a:ext cx="9105995" cy="2687157"/>
            <a:chOff x="38004" y="3495786"/>
            <a:chExt cx="9105995" cy="2687157"/>
          </a:xfrm>
        </p:grpSpPr>
        <p:grpSp>
          <p:nvGrpSpPr>
            <p:cNvPr id="8" name="组合 7"/>
            <p:cNvGrpSpPr/>
            <p:nvPr/>
          </p:nvGrpSpPr>
          <p:grpSpPr>
            <a:xfrm>
              <a:off x="38004" y="3495786"/>
              <a:ext cx="3076575" cy="2676881"/>
              <a:chOff x="-1" y="3689839"/>
              <a:chExt cx="3076575" cy="2676881"/>
            </a:xfrm>
          </p:grpSpPr>
          <p:pic>
            <p:nvPicPr>
              <p:cNvPr id="28" name="Picture 4" descr="http://t1.baidu.com/it/u=3467291018,3274254854&amp;fm=21&amp;gp=0.jp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967"/>
              <a:stretch>
                <a:fillRect/>
              </a:stretch>
            </p:blipFill>
            <p:spPr bwMode="auto">
              <a:xfrm>
                <a:off x="-1" y="3689839"/>
                <a:ext cx="3076575" cy="19700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1062565" y="5997388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/>
                  <a:t>水壶</a:t>
                </a: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3529660" y="3888277"/>
              <a:ext cx="1952625" cy="2293777"/>
              <a:chOff x="3529660" y="3888277"/>
              <a:chExt cx="1952625" cy="2293777"/>
            </a:xfrm>
          </p:grpSpPr>
          <p:pic>
            <p:nvPicPr>
              <p:cNvPr id="4098" name="Picture 2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9660" y="3888277"/>
                <a:ext cx="1952625" cy="17716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TextBox 36"/>
              <p:cNvSpPr txBox="1"/>
              <p:nvPr/>
            </p:nvSpPr>
            <p:spPr>
              <a:xfrm>
                <a:off x="4133489" y="5812722"/>
                <a:ext cx="87716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水位计</a:t>
                </a:r>
                <a:endParaRPr lang="zh-CN" altLang="en-US" dirty="0"/>
              </a:p>
            </p:txBody>
          </p:sp>
        </p:grpSp>
        <p:grpSp>
          <p:nvGrpSpPr>
            <p:cNvPr id="5" name="组合 4"/>
            <p:cNvGrpSpPr/>
            <p:nvPr/>
          </p:nvGrpSpPr>
          <p:grpSpPr>
            <a:xfrm>
              <a:off x="5752150" y="3608020"/>
              <a:ext cx="3391849" cy="2574923"/>
              <a:chOff x="5752150" y="3608020"/>
              <a:chExt cx="3391849" cy="2574923"/>
            </a:xfrm>
          </p:grpSpPr>
          <p:pic>
            <p:nvPicPr>
              <p:cNvPr id="31" name="Picture 5" descr="船闸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52150" y="3608020"/>
                <a:ext cx="3391849" cy="20436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7124908" y="5813611"/>
                <a:ext cx="64633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船闸</a:t>
                </a:r>
                <a:endParaRPr lang="zh-CN" altLang="en-US" dirty="0"/>
              </a:p>
            </p:txBody>
          </p:sp>
        </p:grp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2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6369023" y="391808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压强计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6" name="文本占位符 2"/>
          <p:cNvSpPr txBox="1"/>
          <p:nvPr/>
        </p:nvSpPr>
        <p:spPr>
          <a:xfrm>
            <a:off x="432486" y="1511459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dirty="0"/>
              <a:t>在探究液体压强的实验中，进行了如图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所示的操作。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实验中，探究液体压强的工具是</a:t>
            </a:r>
            <a:r>
              <a:rPr lang="zh-CN" altLang="zh-CN" u="sng" dirty="0"/>
              <a:t>　　　　　　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由丙、丁两图进行实验对比，得出液体压强与盛液体的容器形状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有关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无关</a:t>
            </a:r>
            <a:r>
              <a:rPr lang="en-US" altLang="zh-CN" dirty="0"/>
              <a:t>”)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甲、乙两图是探究液体压强与</a:t>
            </a:r>
            <a:r>
              <a:rPr lang="zh-CN" altLang="zh-CN" u="sng" dirty="0"/>
              <a:t>　　　　　</a:t>
            </a:r>
            <a:r>
              <a:rPr lang="zh-CN" altLang="zh-CN" dirty="0"/>
              <a:t>的关系，结论是</a:t>
            </a:r>
            <a:r>
              <a:rPr lang="zh-CN" altLang="zh-CN" u="sng" dirty="0"/>
              <a:t>　</a:t>
            </a:r>
            <a:r>
              <a:rPr lang="en-US" altLang="zh-CN" u="sng" dirty="0"/>
              <a:t>                                                                         </a:t>
            </a:r>
            <a:r>
              <a:rPr lang="zh-CN" altLang="en-US" dirty="0"/>
              <a:t>。</a:t>
            </a:r>
            <a:endParaRPr lang="zh-CN" altLang="zh-CN" dirty="0"/>
          </a:p>
        </p:txBody>
      </p:sp>
      <p:sp>
        <p:nvSpPr>
          <p:cNvPr id="31" name="文本框 30"/>
          <p:cNvSpPr txBox="1"/>
          <p:nvPr/>
        </p:nvSpPr>
        <p:spPr>
          <a:xfrm>
            <a:off x="3232668" y="4803657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无关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5986573" y="5307059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深度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2104665" y="5678840"/>
            <a:ext cx="5234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zh-CN" sz="2800" dirty="0"/>
              <a:t>同种液体，深度越大，压强越大</a:t>
            </a:r>
            <a:endParaRPr lang="en-US" altLang="en-US" sz="3200" dirty="0">
              <a:latin typeface="+mn-lt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53" y="2331513"/>
            <a:ext cx="5404481" cy="146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课堂导学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7041697" y="3950434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乙、丙</a:t>
            </a:r>
            <a:endParaRPr lang="en-US" altLang="en-US" sz="2800" dirty="0">
              <a:latin typeface="+mn-lt"/>
              <a:sym typeface="+mn-ea"/>
            </a:endParaRPr>
          </a:p>
        </p:txBody>
      </p:sp>
      <p:sp>
        <p:nvSpPr>
          <p:cNvPr id="26" name="文本占位符 2"/>
          <p:cNvSpPr txBox="1"/>
          <p:nvPr/>
        </p:nvSpPr>
        <p:spPr>
          <a:xfrm>
            <a:off x="457200" y="1563271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zh-CN" dirty="0"/>
              <a:t>在探究液体压强的实验中，进行了如图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1</a:t>
            </a:r>
            <a:r>
              <a:rPr lang="zh-CN" altLang="zh-CN" dirty="0"/>
              <a:t>所示的操作。</a:t>
            </a: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((4)</a:t>
            </a:r>
            <a:r>
              <a:rPr lang="zh-CN" altLang="zh-CN" dirty="0"/>
              <a:t>要探究液体压强与密度的关系，应选用</a:t>
            </a:r>
            <a:r>
              <a:rPr lang="zh-CN" altLang="zh-CN" u="sng" dirty="0"/>
              <a:t>　　　</a:t>
            </a:r>
            <a:r>
              <a:rPr lang="zh-CN" altLang="zh-CN" dirty="0"/>
              <a:t>两图进行对比。</a:t>
            </a:r>
          </a:p>
          <a:p>
            <a:pPr marL="0" indent="0">
              <a:buNone/>
            </a:pPr>
            <a:r>
              <a:rPr lang="en-US" altLang="zh-CN" dirty="0"/>
              <a:t>(5)</a:t>
            </a:r>
            <a:r>
              <a:rPr lang="zh-CN" altLang="zh-CN" dirty="0"/>
              <a:t>在图乙中，固定金属盒的橡皮膜在水中的深度，分别使金属盒处于向上、向下、向左、向右等方位时，玻璃管中液面高度差不变，说明在液体内部同一深度处，液体向各个方向的压强大小</a:t>
            </a:r>
            <a:r>
              <a:rPr lang="zh-CN" altLang="zh-CN" u="sng" dirty="0"/>
              <a:t>　　　　　</a:t>
            </a:r>
            <a:r>
              <a:rPr lang="zh-CN" altLang="zh-CN" dirty="0"/>
              <a:t>。</a:t>
            </a:r>
          </a:p>
        </p:txBody>
      </p:sp>
      <p:sp>
        <p:nvSpPr>
          <p:cNvPr id="31" name="文本框 30"/>
          <p:cNvSpPr txBox="1"/>
          <p:nvPr/>
        </p:nvSpPr>
        <p:spPr>
          <a:xfrm>
            <a:off x="7002369" y="5960114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相等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453" y="2331513"/>
            <a:ext cx="5404481" cy="1460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1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探究液体内部压强的特点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394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用图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2</a:t>
            </a:r>
            <a:r>
              <a:rPr lang="zh-CN" altLang="zh-CN" dirty="0"/>
              <a:t>所示装置探究液体压强的特点，下列做法不能使</a:t>
            </a:r>
            <a:r>
              <a:rPr lang="en-US" altLang="zh-CN" dirty="0"/>
              <a:t>U</a:t>
            </a:r>
            <a:r>
              <a:rPr lang="zh-CN" altLang="zh-CN" dirty="0"/>
              <a:t>形管两边液面高度差变小的是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将金属盒上移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从烧杯中取出部分水</a:t>
            </a:r>
            <a:r>
              <a:rPr lang="en-US" altLang="zh-CN" dirty="0"/>
              <a:t> 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将金属盒在原位置转动</a:t>
            </a:r>
            <a:r>
              <a:rPr lang="en-US" altLang="zh-CN" dirty="0"/>
              <a:t>90°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把水换成相同体积的煤油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7082099" y="2384542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C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593" y="3028517"/>
            <a:ext cx="2068153" cy="2009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495041"/>
            <a:ext cx="8229600" cy="394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400" dirty="0"/>
              <a:t>2.</a:t>
            </a:r>
            <a:r>
              <a:rPr lang="zh-CN" altLang="zh-CN" sz="2400" dirty="0"/>
              <a:t>如图</a:t>
            </a:r>
            <a:r>
              <a:rPr lang="en-US" altLang="zh-CN" sz="2400" dirty="0"/>
              <a:t>8.2</a:t>
            </a:r>
            <a:r>
              <a:rPr lang="zh-CN" altLang="zh-CN" sz="2400" dirty="0"/>
              <a:t>－</a:t>
            </a:r>
            <a:r>
              <a:rPr lang="en-US" altLang="zh-CN" sz="2400" dirty="0"/>
              <a:t>3</a:t>
            </a:r>
            <a:r>
              <a:rPr lang="zh-CN" altLang="zh-CN" sz="2400" dirty="0"/>
              <a:t>所示是小明同学探究液体内部压强与哪些因素有关的实验过程，</a:t>
            </a:r>
            <a:r>
              <a:rPr lang="en-US" altLang="zh-CN" sz="2400" i="1" dirty="0"/>
              <a:t>C</a:t>
            </a:r>
            <a:r>
              <a:rPr lang="zh-CN" altLang="zh-CN" sz="2400" dirty="0"/>
              <a:t>为橡皮膜。</a:t>
            </a: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en-US" altLang="zh-CN" sz="2400" dirty="0"/>
          </a:p>
          <a:p>
            <a:pPr marL="0" indent="0">
              <a:buNone/>
            </a:pPr>
            <a:endParaRPr lang="zh-CN" altLang="zh-CN" sz="2400" dirty="0"/>
          </a:p>
          <a:p>
            <a:pPr marL="0" indent="0">
              <a:buNone/>
            </a:pPr>
            <a:r>
              <a:rPr lang="en-US" altLang="zh-CN" sz="2400" dirty="0"/>
              <a:t>(1)</a:t>
            </a:r>
            <a:r>
              <a:rPr lang="zh-CN" altLang="zh-CN" sz="2400" dirty="0"/>
              <a:t>此实验可以验证液体内部压强与</a:t>
            </a:r>
            <a:r>
              <a:rPr lang="zh-CN" altLang="zh-CN" sz="2400" u="sng" dirty="0"/>
              <a:t>　　</a:t>
            </a:r>
            <a:r>
              <a:rPr lang="en-US" altLang="zh-CN" sz="2400" u="sng" dirty="0"/>
              <a:t>  </a:t>
            </a:r>
            <a:r>
              <a:rPr lang="zh-CN" altLang="zh-CN" sz="2400" u="sng" dirty="0"/>
              <a:t>　　</a:t>
            </a:r>
            <a:r>
              <a:rPr lang="zh-CN" altLang="zh-CN" sz="2400" dirty="0"/>
              <a:t>、</a:t>
            </a:r>
            <a:r>
              <a:rPr lang="zh-CN" altLang="zh-CN" sz="2400" u="sng" dirty="0"/>
              <a:t>　　　</a:t>
            </a:r>
            <a:r>
              <a:rPr lang="zh-CN" altLang="zh-CN" sz="2400" dirty="0"/>
              <a:t>有关。</a:t>
            </a:r>
          </a:p>
          <a:p>
            <a:pPr marL="0" indent="0">
              <a:buNone/>
            </a:pPr>
            <a:r>
              <a:rPr lang="en-US" altLang="zh-CN" sz="2400" dirty="0"/>
              <a:t>(2)</a:t>
            </a:r>
            <a:r>
              <a:rPr lang="zh-CN" altLang="zh-CN" sz="2400" dirty="0"/>
              <a:t>观察图甲、图乙可知，</a:t>
            </a:r>
            <a:r>
              <a:rPr lang="zh-CN" altLang="zh-CN" sz="2400" u="sng" dirty="0"/>
              <a:t>　　　　</a:t>
            </a:r>
            <a:r>
              <a:rPr lang="zh-CN" altLang="zh-CN" sz="2400" dirty="0"/>
              <a:t>一定时，</a:t>
            </a:r>
            <a:r>
              <a:rPr lang="zh-CN" altLang="zh-CN" sz="2400" u="sng" dirty="0"/>
              <a:t>　　　　</a:t>
            </a:r>
            <a:r>
              <a:rPr lang="zh-CN" altLang="zh-CN" sz="2400" dirty="0"/>
              <a:t>越大，液体内部压强越大。</a:t>
            </a:r>
          </a:p>
          <a:p>
            <a:pPr marL="0" indent="0">
              <a:buNone/>
            </a:pPr>
            <a:r>
              <a:rPr lang="en-US" altLang="zh-CN" sz="2400" dirty="0"/>
              <a:t>(3)</a:t>
            </a:r>
            <a:r>
              <a:rPr lang="zh-CN" altLang="zh-CN" sz="2400" dirty="0"/>
              <a:t>观察图丙可知，</a:t>
            </a:r>
            <a:r>
              <a:rPr lang="zh-CN" altLang="zh-CN" sz="2400" u="sng" dirty="0"/>
              <a:t>　　　　　</a:t>
            </a:r>
            <a:r>
              <a:rPr lang="zh-CN" altLang="zh-CN" sz="2400" dirty="0"/>
              <a:t>相同时，深度越深，液体内部压强</a:t>
            </a:r>
            <a:r>
              <a:rPr lang="zh-CN" altLang="zh-CN" sz="2400" u="sng" dirty="0"/>
              <a:t>　　　　　</a:t>
            </a:r>
            <a:r>
              <a:rPr lang="zh-CN" altLang="zh-CN" sz="2400" dirty="0"/>
              <a:t>。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78" y="2348383"/>
            <a:ext cx="3621901" cy="113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文本框 17"/>
          <p:cNvSpPr txBox="1"/>
          <p:nvPr/>
        </p:nvSpPr>
        <p:spPr>
          <a:xfrm>
            <a:off x="5139251" y="3596716"/>
            <a:ext cx="1422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液体密度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918539" y="358789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深度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006216" y="4058381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深度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6561435" y="4046537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密度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358907" y="484809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密度</a:t>
            </a:r>
            <a:endParaRPr lang="en-US" altLang="en-US" dirty="0">
              <a:latin typeface="+mn-lt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1493984" y="5178878"/>
            <a:ext cx="8034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dirty="0">
                <a:latin typeface="+mn-lt"/>
                <a:sym typeface="+mn-ea"/>
              </a:rPr>
              <a:t>越大</a:t>
            </a:r>
            <a:endParaRPr lang="en-US" altLang="en-US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课标与考点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1089756" y="2024622"/>
            <a:ext cx="69883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课程标准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9757" y="3493886"/>
            <a:ext cx="17646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latin typeface="+mn-ea"/>
                <a:sym typeface="+mn-ea"/>
              </a:rPr>
              <a:t>核心考点</a:t>
            </a:r>
            <a:endParaRPr lang="en-US" altLang="zh-CN" sz="2800" b="1" dirty="0">
              <a:latin typeface="+mn-ea"/>
              <a:sym typeface="+mn-ea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092940" y="2564926"/>
            <a:ext cx="69883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通过实验，探究并了解液体压强与哪些因素有关。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19834" y="4098398"/>
            <a:ext cx="69582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</a:rPr>
              <a:t>探究液体内部压强的特点、液体压强的应用、连通器。</a:t>
            </a:r>
            <a:endParaRPr lang="zh-CN" altLang="en-US" sz="28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7135554" y="4902478"/>
            <a:ext cx="655637" cy="655637"/>
            <a:chOff x="1517331" y="1125257"/>
            <a:chExt cx="2204282" cy="2204282"/>
          </a:xfrm>
        </p:grpSpPr>
        <p:sp>
          <p:nvSpPr>
            <p:cNvPr id="15" name="椭圆 14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6" name="椭圆 15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294262" y="4986793"/>
            <a:ext cx="655637" cy="655637"/>
            <a:chOff x="1517331" y="1125257"/>
            <a:chExt cx="2204282" cy="2204282"/>
          </a:xfrm>
        </p:grpSpPr>
        <p:sp>
          <p:nvSpPr>
            <p:cNvPr id="18" name="椭圆 17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19" name="椭圆 18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477787" y="5551599"/>
            <a:ext cx="935391" cy="935391"/>
            <a:chOff x="1517331" y="1125257"/>
            <a:chExt cx="2204282" cy="2204282"/>
          </a:xfrm>
        </p:grpSpPr>
        <p:sp>
          <p:nvSpPr>
            <p:cNvPr id="21" name="椭圆 20"/>
            <p:cNvSpPr/>
            <p:nvPr/>
          </p:nvSpPr>
          <p:spPr>
            <a:xfrm>
              <a:off x="1517331" y="1125257"/>
              <a:ext cx="2204282" cy="2204282"/>
            </a:xfrm>
            <a:prstGeom prst="ellipse">
              <a:avLst/>
            </a:prstGeom>
            <a:gradFill>
              <a:gsLst>
                <a:gs pos="0">
                  <a:srgbClr val="EBEBEB"/>
                </a:gs>
                <a:gs pos="100000">
                  <a:srgbClr val="FEFEFE"/>
                </a:gs>
              </a:gsLst>
              <a:lin ang="7530000" scaled="0"/>
            </a:gradFill>
            <a:ln w="12700">
              <a:solidFill>
                <a:schemeClr val="bg1"/>
              </a:solidFill>
            </a:ln>
            <a:effectLst>
              <a:outerShdw blurRad="457200" dist="444500" dir="7800000" sx="89000" sy="89000" algn="tr" rotWithShape="0">
                <a:prstClr val="black">
                  <a:alpha val="3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19372" y="1327298"/>
              <a:ext cx="1800200" cy="1800200"/>
            </a:xfrm>
            <a:prstGeom prst="ellipse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743640" y="6067044"/>
            <a:ext cx="452009" cy="452172"/>
            <a:chOff x="1463339" y="1072758"/>
            <a:chExt cx="1546058" cy="1546058"/>
          </a:xfrm>
          <a:effectLst>
            <a:outerShdw blurRad="330200" dist="215900" dir="6900000" sx="71000" sy="71000" algn="t" rotWithShape="0">
              <a:prstClr val="black">
                <a:alpha val="54000"/>
              </a:prstClr>
            </a:outerShdw>
          </a:effectLst>
        </p:grpSpPr>
        <p:sp>
          <p:nvSpPr>
            <p:cNvPr id="24" name="同心圆 23"/>
            <p:cNvSpPr/>
            <p:nvPr/>
          </p:nvSpPr>
          <p:spPr>
            <a:xfrm>
              <a:off x="1463339" y="1072758"/>
              <a:ext cx="1546058" cy="1546058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>
                    <a:lumMod val="95000"/>
                  </a:schemeClr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>
                <a:solidFill>
                  <a:schemeClr val="tx1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1484232" y="1093651"/>
              <a:ext cx="1504274" cy="1504273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rgbClr val="C5C5C5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70"/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394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3.(2019·</a:t>
            </a:r>
            <a:r>
              <a:rPr lang="zh-CN" altLang="zh-CN" dirty="0"/>
              <a:t>易杰原创</a:t>
            </a:r>
            <a:r>
              <a:rPr lang="en-US" altLang="zh-CN" dirty="0"/>
              <a:t>)“</a:t>
            </a:r>
            <a:r>
              <a:rPr lang="zh-CN" altLang="zh-CN" dirty="0"/>
              <a:t>进取组</a:t>
            </a:r>
            <a:r>
              <a:rPr lang="en-US" altLang="zh-CN" dirty="0"/>
              <a:t>”</a:t>
            </a:r>
            <a:r>
              <a:rPr lang="zh-CN" altLang="zh-CN" dirty="0"/>
              <a:t>物理小分队用如图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4</a:t>
            </a:r>
            <a:r>
              <a:rPr lang="zh-CN" altLang="zh-CN" dirty="0"/>
              <a:t>所示的装置研究</a:t>
            </a:r>
            <a:r>
              <a:rPr lang="en-US" altLang="zh-CN" dirty="0"/>
              <a:t>“</a:t>
            </a:r>
            <a:r>
              <a:rPr lang="zh-CN" altLang="zh-CN" dirty="0"/>
              <a:t>影响液体内部压强的因素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压强计是通过观察</a:t>
            </a:r>
            <a:r>
              <a:rPr lang="en-US" altLang="zh-CN" dirty="0"/>
              <a:t>U</a:t>
            </a:r>
            <a:r>
              <a:rPr lang="zh-CN" altLang="zh-CN" dirty="0"/>
              <a:t>形管的两端液面的</a:t>
            </a:r>
            <a:r>
              <a:rPr lang="zh-CN" altLang="zh-CN" u="sng" dirty="0"/>
              <a:t>　　　</a:t>
            </a:r>
            <a:r>
              <a:rPr lang="en-US" altLang="zh-CN" u="sng" dirty="0"/>
              <a:t>  </a:t>
            </a:r>
            <a:r>
              <a:rPr lang="zh-CN" altLang="zh-CN" dirty="0"/>
              <a:t>显示橡皮膜所受压强大小。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比较图甲和图乙，可以初步得出结论：在同种液体中，液体内部压强随液体</a:t>
            </a:r>
            <a:r>
              <a:rPr lang="zh-CN" altLang="zh-CN" u="sng" dirty="0"/>
              <a:t>　　　　</a:t>
            </a:r>
            <a:r>
              <a:rPr lang="zh-CN" altLang="zh-CN" dirty="0"/>
              <a:t>的增加而增大。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902505" y="4377517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高度差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770" y="2406711"/>
            <a:ext cx="5133698" cy="184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23"/>
          <p:cNvSpPr txBox="1"/>
          <p:nvPr/>
        </p:nvSpPr>
        <p:spPr>
          <a:xfrm>
            <a:off x="5009289" y="5684103"/>
            <a:ext cx="90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深度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394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3.(2019·</a:t>
            </a:r>
            <a:r>
              <a:rPr lang="zh-CN" altLang="zh-CN" dirty="0"/>
              <a:t>易杰原创</a:t>
            </a:r>
            <a:r>
              <a:rPr lang="en-US" altLang="zh-CN" dirty="0"/>
              <a:t>)“</a:t>
            </a:r>
            <a:r>
              <a:rPr lang="zh-CN" altLang="zh-CN" dirty="0"/>
              <a:t>进取组</a:t>
            </a:r>
            <a:r>
              <a:rPr lang="en-US" altLang="zh-CN" dirty="0"/>
              <a:t>”</a:t>
            </a:r>
            <a:r>
              <a:rPr lang="zh-CN" altLang="zh-CN" dirty="0"/>
              <a:t>物理小分队用如图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4</a:t>
            </a:r>
            <a:r>
              <a:rPr lang="zh-CN" altLang="zh-CN" dirty="0"/>
              <a:t>所示的装置研究</a:t>
            </a:r>
            <a:r>
              <a:rPr lang="en-US" altLang="zh-CN" dirty="0"/>
              <a:t>“</a:t>
            </a:r>
            <a:r>
              <a:rPr lang="zh-CN" altLang="zh-CN" dirty="0"/>
              <a:t>影响液体内部压强的因素</a:t>
            </a:r>
            <a:r>
              <a:rPr lang="en-US" altLang="zh-CN" dirty="0"/>
              <a:t>”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lnSpc>
                <a:spcPct val="150000"/>
              </a:lnSpc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(3)</a:t>
            </a:r>
            <a:r>
              <a:rPr lang="zh-CN" altLang="zh-CN" dirty="0"/>
              <a:t>如果我们要讨论液体内部压强是否与液体密度有关，应选择</a:t>
            </a:r>
            <a:r>
              <a:rPr lang="zh-CN" altLang="zh-CN" u="sng" dirty="0"/>
              <a:t>　　　　</a:t>
            </a:r>
            <a:r>
              <a:rPr lang="zh-CN" altLang="zh-CN" dirty="0"/>
              <a:t>两图进行比较。</a:t>
            </a:r>
          </a:p>
          <a:p>
            <a:pPr marL="0" indent="0">
              <a:buNone/>
            </a:pPr>
            <a:r>
              <a:rPr lang="en-US" altLang="zh-CN" dirty="0"/>
              <a:t>(4)</a:t>
            </a:r>
            <a:r>
              <a:rPr lang="zh-CN" altLang="zh-CN" dirty="0"/>
              <a:t>已知乙图中</a:t>
            </a:r>
            <a:r>
              <a:rPr lang="en-US" altLang="zh-CN" dirty="0"/>
              <a:t>U</a:t>
            </a:r>
            <a:r>
              <a:rPr lang="zh-CN" altLang="zh-CN" dirty="0"/>
              <a:t>形管左侧液柱高为</a:t>
            </a:r>
            <a:r>
              <a:rPr lang="en-US" altLang="zh-CN" dirty="0"/>
              <a:t>4 cm</a:t>
            </a:r>
            <a:r>
              <a:rPr lang="zh-CN" altLang="zh-CN" dirty="0"/>
              <a:t>，右侧液柱高为</a:t>
            </a:r>
            <a:r>
              <a:rPr lang="en-US" altLang="zh-CN" dirty="0"/>
              <a:t>10 cm</a:t>
            </a:r>
            <a:r>
              <a:rPr lang="zh-CN" altLang="zh-CN" dirty="0"/>
              <a:t>，则橡皮膜所处的位置水的压强为</a:t>
            </a:r>
            <a:r>
              <a:rPr lang="zh-CN" altLang="zh-CN" u="sng" dirty="0"/>
              <a:t>　　</a:t>
            </a:r>
            <a:r>
              <a:rPr lang="en-US" altLang="zh-CN" dirty="0"/>
              <a:t>Pa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en-US" altLang="zh-CN" i="1" dirty="0"/>
              <a:t>ρ</a:t>
            </a:r>
            <a:r>
              <a:rPr lang="zh-CN" altLang="zh-CN" baseline="-25000" dirty="0"/>
              <a:t>液</a:t>
            </a:r>
            <a:r>
              <a:rPr lang="zh-CN" altLang="zh-CN" dirty="0"/>
              <a:t>＝</a:t>
            </a:r>
            <a:r>
              <a:rPr lang="en-US" altLang="zh-CN" dirty="0"/>
              <a:t>1.0×10</a:t>
            </a:r>
            <a:r>
              <a:rPr lang="en-US" altLang="zh-CN" baseline="30000" dirty="0"/>
              <a:t>3</a:t>
            </a:r>
            <a:r>
              <a:rPr lang="en-US" altLang="zh-CN" dirty="0"/>
              <a:t> kg/m</a:t>
            </a:r>
            <a:r>
              <a:rPr lang="en-US" altLang="zh-CN" baseline="30000" dirty="0"/>
              <a:t>3</a:t>
            </a:r>
            <a:r>
              <a:rPr lang="zh-CN" altLang="zh-CN" dirty="0"/>
              <a:t>，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10 N/kg)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23" name="文本框 22"/>
          <p:cNvSpPr txBox="1"/>
          <p:nvPr/>
        </p:nvSpPr>
        <p:spPr>
          <a:xfrm>
            <a:off x="2408384" y="4519172"/>
            <a:ext cx="12666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800" dirty="0">
                <a:latin typeface="+mn-lt"/>
                <a:sym typeface="+mn-ea"/>
              </a:rPr>
              <a:t>乙、丙</a:t>
            </a:r>
            <a:endParaRPr lang="en-US" altLang="en-US" sz="2800" dirty="0">
              <a:latin typeface="+mn-lt"/>
              <a:sym typeface="+mn-ea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55" y="2262773"/>
            <a:ext cx="5133698" cy="1848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文本框 23"/>
          <p:cNvSpPr txBox="1"/>
          <p:nvPr/>
        </p:nvSpPr>
        <p:spPr>
          <a:xfrm>
            <a:off x="7415588" y="5450774"/>
            <a:ext cx="723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dirty="0">
                <a:latin typeface="+mn-lt"/>
                <a:sym typeface="+mn-ea"/>
              </a:rPr>
              <a:t>600</a:t>
            </a:r>
            <a:endParaRPr lang="en-US" altLang="en-US" sz="28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2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液体压强的应用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394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5</a:t>
            </a:r>
            <a:r>
              <a:rPr lang="zh-CN" altLang="zh-CN" dirty="0"/>
              <a:t>是三个装满水的完全相同的玻璃缸，其中</a:t>
            </a:r>
            <a:r>
              <a:rPr lang="en-US" altLang="zh-CN" dirty="0"/>
              <a:t>a</a:t>
            </a:r>
            <a:r>
              <a:rPr lang="zh-CN" altLang="zh-CN" dirty="0"/>
              <a:t>只有水，</a:t>
            </a:r>
            <a:r>
              <a:rPr lang="en-US" altLang="zh-CN" dirty="0"/>
              <a:t>b</a:t>
            </a:r>
            <a:r>
              <a:rPr lang="zh-CN" altLang="zh-CN" dirty="0"/>
              <a:t>中漂浮着一只小鸭子，</a:t>
            </a:r>
            <a:r>
              <a:rPr lang="en-US" altLang="zh-CN" dirty="0"/>
              <a:t>c</a:t>
            </a:r>
            <a:r>
              <a:rPr lang="zh-CN" altLang="zh-CN" dirty="0"/>
              <a:t>中漂浮着一只大鸭子。三个玻璃缸底部受到水的压强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r>
              <a:rPr lang="en-US" altLang="zh-CN" dirty="0"/>
              <a:t>A. a</a:t>
            </a:r>
            <a:r>
              <a:rPr lang="zh-CN" altLang="zh-CN" dirty="0"/>
              <a:t>最大</a:t>
            </a:r>
          </a:p>
          <a:p>
            <a:pPr marL="0" indent="0">
              <a:buNone/>
            </a:pPr>
            <a:r>
              <a:rPr lang="en-US" altLang="zh-CN" dirty="0"/>
              <a:t>B. b</a:t>
            </a:r>
            <a:r>
              <a:rPr lang="zh-CN" altLang="zh-CN" dirty="0"/>
              <a:t>最大</a:t>
            </a:r>
          </a:p>
          <a:p>
            <a:pPr marL="0" indent="0">
              <a:buNone/>
            </a:pPr>
            <a:r>
              <a:rPr lang="en-US" altLang="zh-CN" dirty="0"/>
              <a:t>C. c</a:t>
            </a:r>
            <a:r>
              <a:rPr lang="zh-CN" altLang="zh-CN" dirty="0"/>
              <a:t>最大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一样大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6478783" y="2818174"/>
            <a:ext cx="42511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D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187" y="3619012"/>
            <a:ext cx="5054224" cy="1330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1508488"/>
            <a:ext cx="8229600" cy="394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5.“</a:t>
            </a:r>
            <a:r>
              <a:rPr lang="zh-CN" altLang="zh-CN" dirty="0"/>
              <a:t>东方之星</a:t>
            </a:r>
            <a:r>
              <a:rPr lang="en-US" altLang="zh-CN" dirty="0"/>
              <a:t>”</a:t>
            </a:r>
            <a:r>
              <a:rPr lang="zh-CN" altLang="zh-CN" dirty="0"/>
              <a:t>客轮突然遭遇强风袭击，沉没在湖北监利县境内的长江水域后，当地政府立即派出大批潜水员下水搜救被困人员，潜水员在下潜过程中受到水的压强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增大</a:t>
            </a:r>
            <a:r>
              <a:rPr lang="en-US" altLang="zh-CN" dirty="0"/>
              <a:t>”“</a:t>
            </a:r>
            <a:r>
              <a:rPr lang="zh-CN" altLang="zh-CN" dirty="0"/>
              <a:t>减小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不变</a:t>
            </a:r>
            <a:r>
              <a:rPr lang="en-US" altLang="zh-CN" dirty="0"/>
              <a:t>”)</a:t>
            </a:r>
            <a:r>
              <a:rPr lang="zh-CN" altLang="zh-CN" dirty="0"/>
              <a:t>，若潜水员下潜到</a:t>
            </a:r>
            <a:r>
              <a:rPr lang="en-US" altLang="zh-CN" dirty="0"/>
              <a:t>15 m</a:t>
            </a:r>
            <a:r>
              <a:rPr lang="zh-CN" altLang="zh-CN" dirty="0"/>
              <a:t>深的水中时，受到水的压强是</a:t>
            </a:r>
            <a:endParaRPr lang="en-US" altLang="zh-CN" dirty="0"/>
          </a:p>
          <a:p>
            <a:pPr marL="0" indent="0">
              <a:buNone/>
            </a:pPr>
            <a:r>
              <a:rPr lang="zh-CN" altLang="zh-CN" u="sng" dirty="0"/>
              <a:t>　　　　　</a:t>
            </a:r>
            <a:r>
              <a:rPr lang="en-US" altLang="zh-CN" dirty="0"/>
              <a:t>  Pa</a:t>
            </a:r>
            <a:r>
              <a:rPr lang="zh-CN" altLang="zh-CN" dirty="0"/>
              <a:t>。</a:t>
            </a:r>
            <a:r>
              <a:rPr lang="en-US" altLang="zh-CN" dirty="0"/>
              <a:t>(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10 N/kg</a:t>
            </a:r>
            <a:r>
              <a:rPr lang="zh-CN" altLang="zh-CN" dirty="0"/>
              <a:t>，</a:t>
            </a:r>
            <a:r>
              <a:rPr lang="en-US" altLang="zh-CN" i="1" dirty="0"/>
              <a:t>ρ</a:t>
            </a:r>
            <a:r>
              <a:rPr lang="zh-CN" altLang="zh-CN" baseline="-25000" dirty="0"/>
              <a:t>水</a:t>
            </a:r>
            <a:r>
              <a:rPr lang="zh-CN" altLang="zh-CN" dirty="0"/>
              <a:t>＝</a:t>
            </a:r>
            <a:r>
              <a:rPr lang="en-US" altLang="zh-CN" dirty="0"/>
              <a:t>1×10</a:t>
            </a:r>
            <a:r>
              <a:rPr lang="en-US" altLang="zh-CN" baseline="30000" dirty="0"/>
              <a:t>3</a:t>
            </a:r>
            <a:r>
              <a:rPr lang="en-US" altLang="zh-CN" dirty="0"/>
              <a:t> kg/m</a:t>
            </a:r>
            <a:r>
              <a:rPr lang="en-US" altLang="zh-CN" baseline="30000" dirty="0"/>
              <a:t>3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590692" y="2656958"/>
            <a:ext cx="854721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增大</a:t>
            </a:r>
            <a:endParaRPr lang="en-US" altLang="en-US" sz="2600" dirty="0">
              <a:latin typeface="+mn-lt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40713" y="3517339"/>
            <a:ext cx="1473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1.5×10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165361" y="1421904"/>
            <a:ext cx="1490925" cy="556945"/>
            <a:chOff x="165361" y="1471332"/>
            <a:chExt cx="1490925" cy="556945"/>
          </a:xfrm>
        </p:grpSpPr>
        <p:sp>
          <p:nvSpPr>
            <p:cNvPr id="15" name="AutoShape 65"/>
            <p:cNvSpPr>
              <a:spLocks noChangeArrowheads="1"/>
            </p:cNvSpPr>
            <p:nvPr/>
          </p:nvSpPr>
          <p:spPr bwMode="auto">
            <a:xfrm>
              <a:off x="165361" y="1507520"/>
              <a:ext cx="1490443" cy="520757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 sz="2470">
                <a:solidFill>
                  <a:srgbClr val="000000"/>
                </a:solidFill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91204" y="1471332"/>
              <a:ext cx="146508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知识点</a:t>
              </a:r>
              <a:r>
                <a:rPr lang="en-US" altLang="zh-CN" sz="2800" b="1" dirty="0">
                  <a:solidFill>
                    <a:schemeClr val="bg1"/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3</a:t>
              </a:r>
              <a:endParaRPr lang="zh-CN" altLang="en-US" sz="2800" b="1" dirty="0">
                <a:solidFill>
                  <a:schemeClr val="bg1"/>
                </a:solidFill>
                <a:latin typeface="黑体" panose="02010609060101010101" pitchFamily="2" charset="-122"/>
                <a:ea typeface="黑体" panose="02010609060101010101" pitchFamily="2" charset="-122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668161" y="1482807"/>
            <a:ext cx="489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2E75B6"/>
                </a:solidFill>
              </a:rPr>
              <a:t>连通器</a:t>
            </a:r>
          </a:p>
        </p:txBody>
      </p:sp>
      <p:sp>
        <p:nvSpPr>
          <p:cNvPr id="28" name="文本占位符 2"/>
          <p:cNvSpPr txBox="1"/>
          <p:nvPr/>
        </p:nvSpPr>
        <p:spPr>
          <a:xfrm>
            <a:off x="432486" y="2006027"/>
            <a:ext cx="8229600" cy="394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zh-CN" dirty="0"/>
              <a:t>连通器在日常生活、生产中有着广泛的应用。图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6</a:t>
            </a:r>
            <a:r>
              <a:rPr lang="zh-CN" altLang="zh-CN" dirty="0"/>
              <a:t>所示的事例中，没有利用连通器原理的是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830542" y="2811479"/>
            <a:ext cx="40748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en-US" altLang="zh-CN" sz="2600" dirty="0">
                <a:latin typeface="+mn-lt"/>
                <a:sym typeface="+mn-ea"/>
              </a:rPr>
              <a:t>B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55" y="3252958"/>
            <a:ext cx="2276475" cy="154305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1381" y="3138731"/>
            <a:ext cx="2276475" cy="177150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874" y="4753965"/>
            <a:ext cx="2438400" cy="187642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605" y="5001615"/>
            <a:ext cx="2486025" cy="16287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课堂训练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文本占位符 2"/>
          <p:cNvSpPr txBox="1"/>
          <p:nvPr/>
        </p:nvSpPr>
        <p:spPr>
          <a:xfrm>
            <a:off x="457200" y="1493716"/>
            <a:ext cx="8229600" cy="39422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7.</a:t>
            </a:r>
            <a:r>
              <a:rPr lang="zh-CN" altLang="zh-CN" dirty="0"/>
              <a:t>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7</a:t>
            </a:r>
            <a:r>
              <a:rPr lang="zh-CN" altLang="zh-CN" dirty="0"/>
              <a:t>所示，在装修房屋时，工人师傅常用一根足够长的透明塑料软管，里面灌入适量的水</a:t>
            </a:r>
            <a:r>
              <a:rPr lang="en-US" altLang="zh-CN" dirty="0"/>
              <a:t>(</a:t>
            </a:r>
            <a:r>
              <a:rPr lang="zh-CN" altLang="zh-CN" dirty="0"/>
              <a:t>水中无气泡</a:t>
            </a:r>
            <a:r>
              <a:rPr lang="en-US" altLang="zh-CN" dirty="0"/>
              <a:t>)</a:t>
            </a:r>
            <a:r>
              <a:rPr lang="zh-CN" altLang="zh-CN" dirty="0"/>
              <a:t>，两人各持管的一端靠在墙面的不同地方，当水静止时，在与水面相平的位置做出标记。这样做利用了</a:t>
            </a:r>
            <a:r>
              <a:rPr lang="zh-CN" altLang="zh-CN" u="sng" dirty="0"/>
              <a:t>　　　　　　　</a:t>
            </a:r>
            <a:r>
              <a:rPr lang="zh-CN" altLang="zh-CN" dirty="0"/>
              <a:t>原理，目的是保证两点在</a:t>
            </a:r>
            <a:r>
              <a:rPr lang="zh-CN" altLang="zh-CN" u="sng" dirty="0"/>
              <a:t>　　　　　　　　　　　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600" dirty="0"/>
          </a:p>
        </p:txBody>
      </p:sp>
      <p:sp>
        <p:nvSpPr>
          <p:cNvPr id="16" name="文本框 15"/>
          <p:cNvSpPr txBox="1"/>
          <p:nvPr/>
        </p:nvSpPr>
        <p:spPr>
          <a:xfrm>
            <a:off x="2656487" y="3006030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连通器</a:t>
            </a:r>
            <a:endParaRPr lang="en-US" altLang="en-US" sz="2600" dirty="0">
              <a:latin typeface="+mn-lt"/>
              <a:sym typeface="+mn-ea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4838" y="4217481"/>
            <a:ext cx="2019919" cy="17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本框 20"/>
          <p:cNvSpPr txBox="1"/>
          <p:nvPr/>
        </p:nvSpPr>
        <p:spPr>
          <a:xfrm>
            <a:off x="1160249" y="3395402"/>
            <a:ext cx="219483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sz="2400" b="1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defRPr>
            </a:lvl1pPr>
          </a:lstStyle>
          <a:p>
            <a:r>
              <a:rPr lang="zh-CN" altLang="en-US" sz="2600" dirty="0">
                <a:latin typeface="+mn-lt"/>
                <a:sym typeface="+mn-ea"/>
              </a:rPr>
              <a:t>同一水平高度</a:t>
            </a:r>
            <a:endParaRPr lang="en-US" altLang="en-US" sz="2600" dirty="0">
              <a:latin typeface="+mn-lt"/>
              <a:sym typeface="+mn-ea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占位符 2"/>
          <p:cNvSpPr txBox="1"/>
          <p:nvPr/>
        </p:nvSpPr>
        <p:spPr>
          <a:xfrm>
            <a:off x="432486" y="1415027"/>
            <a:ext cx="8229600" cy="5184576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1.</a:t>
            </a:r>
            <a:r>
              <a:rPr lang="zh-CN" altLang="zh-CN" dirty="0"/>
              <a:t>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8</a:t>
            </a:r>
            <a:r>
              <a:rPr lang="zh-CN" altLang="zh-CN" dirty="0"/>
              <a:t>中不属于连通器应用的是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</p:txBody>
      </p:sp>
      <p:sp>
        <p:nvSpPr>
          <p:cNvPr id="23" name="矩形 22"/>
          <p:cNvSpPr/>
          <p:nvPr/>
        </p:nvSpPr>
        <p:spPr>
          <a:xfrm>
            <a:off x="6266791" y="1415027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955" y="1982196"/>
            <a:ext cx="1600200" cy="17621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784" y="2145888"/>
            <a:ext cx="2152650" cy="17335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292" y="3964034"/>
            <a:ext cx="2276475" cy="22098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481" y="4259309"/>
            <a:ext cx="2733675" cy="191452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2.(2019·</a:t>
            </a:r>
            <a:r>
              <a:rPr lang="zh-CN" altLang="zh-CN" dirty="0"/>
              <a:t>广州市</a:t>
            </a:r>
            <a:r>
              <a:rPr lang="en-US" altLang="zh-CN" dirty="0"/>
              <a:t>)</a:t>
            </a:r>
            <a:r>
              <a:rPr lang="zh-CN" altLang="zh-CN" dirty="0"/>
              <a:t>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9</a:t>
            </a:r>
            <a:r>
              <a:rPr lang="zh-CN" altLang="zh-CN" dirty="0"/>
              <a:t>所示，平静的湖中，下列哪处水的压强最小</a:t>
            </a:r>
            <a:r>
              <a:rPr lang="en-US" altLang="zh-CN" dirty="0"/>
              <a:t>(</a:t>
            </a:r>
            <a:r>
              <a:rPr lang="en-US" altLang="zh-CN" i="1" dirty="0"/>
              <a:t>ρ</a:t>
            </a:r>
            <a:r>
              <a:rPr lang="zh-CN" altLang="zh-CN" baseline="-25000" dirty="0"/>
              <a:t>水</a:t>
            </a:r>
            <a:r>
              <a:rPr lang="zh-CN" altLang="zh-CN" dirty="0"/>
              <a:t>＝</a:t>
            </a:r>
            <a:r>
              <a:rPr lang="en-US" altLang="zh-CN" dirty="0"/>
              <a:t>1 g/cm</a:t>
            </a:r>
            <a:r>
              <a:rPr lang="en-US" altLang="zh-CN" baseline="30000" dirty="0"/>
              <a:t>3</a:t>
            </a:r>
            <a:r>
              <a:rPr lang="en-US" altLang="zh-CN" dirty="0"/>
              <a:t>)(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5716743" y="1760623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A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510" y="2747899"/>
            <a:ext cx="4060585" cy="2182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3.</a:t>
            </a:r>
            <a:r>
              <a:rPr lang="zh-CN" altLang="zh-CN" dirty="0"/>
              <a:t>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10</a:t>
            </a:r>
            <a:r>
              <a:rPr lang="zh-CN" altLang="zh-CN" dirty="0"/>
              <a:t>是三峡水电站的拦河大坝，决定大坝坝底所受水的压强大小的是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大坝的高度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水库中水的体积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水库中水的质量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水库中水的深度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5030576" y="176266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D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33" y="2490799"/>
            <a:ext cx="2287538" cy="157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1580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4.</a:t>
            </a:r>
            <a:r>
              <a:rPr lang="zh-CN" altLang="zh-CN" dirty="0"/>
              <a:t>装满水的容器侧壁上从上至下开有三个小孔，水分别从小孔中流出，在图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11</a:t>
            </a:r>
            <a:r>
              <a:rPr lang="zh-CN" altLang="zh-CN" dirty="0"/>
              <a:t>的四个图中，符合描述的是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176605" y="2172214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B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547" y="2787604"/>
            <a:ext cx="1409700" cy="196215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416" y="2754266"/>
            <a:ext cx="1666875" cy="20288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544" y="4749754"/>
            <a:ext cx="1581150" cy="191452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718" y="4749754"/>
            <a:ext cx="2047875" cy="1952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141492" y="1585351"/>
            <a:ext cx="4710168" cy="4339650"/>
            <a:chOff x="562923" y="2042551"/>
            <a:chExt cx="4710168" cy="43396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91" y="2042551"/>
              <a:ext cx="4686300" cy="3095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62923" y="5181872"/>
              <a:ext cx="471016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/>
                <a:t>2012</a:t>
              </a:r>
              <a:r>
                <a:rPr lang="zh-CN" altLang="en-US" dirty="0"/>
                <a:t>年</a:t>
              </a:r>
              <a:r>
                <a:rPr lang="en-US" altLang="zh-CN" dirty="0"/>
                <a:t>6</a:t>
              </a:r>
              <a:r>
                <a:rPr lang="zh-CN" altLang="en-US" dirty="0"/>
                <a:t>月，</a:t>
              </a:r>
              <a:r>
                <a:rPr lang="zh-CN" altLang="en-US" dirty="0" smtClean="0"/>
                <a:t>自</a:t>
              </a:r>
              <a:r>
                <a:rPr lang="zh-CN" altLang="en-US" dirty="0"/>
                <a:t>我</a:t>
              </a:r>
              <a:r>
                <a:rPr lang="zh-CN" altLang="en-US" dirty="0" smtClean="0"/>
                <a:t>国自行</a:t>
              </a:r>
              <a:r>
                <a:rPr lang="zh-CN" altLang="en-US" dirty="0"/>
                <a:t>设计、自主集成研制的载人</a:t>
              </a:r>
              <a:r>
                <a:rPr lang="zh-CN" altLang="en-US" dirty="0" smtClean="0"/>
                <a:t>潜水器“蛟龙号”在</a:t>
              </a:r>
              <a:r>
                <a:rPr lang="zh-CN" altLang="en-US" dirty="0"/>
                <a:t>马里亚纳海沟创造了下潜</a:t>
              </a:r>
              <a:r>
                <a:rPr lang="en-US" altLang="zh-CN" dirty="0"/>
                <a:t>7062</a:t>
              </a:r>
              <a:r>
                <a:rPr lang="zh-CN" altLang="en-US" dirty="0"/>
                <a:t>米的中国载人深潜纪录，也是世界同类作业型潜水器最大下潜深度纪录。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184425" y="1585351"/>
            <a:ext cx="2744787" cy="4782582"/>
            <a:chOff x="6184425" y="1585351"/>
            <a:chExt cx="2744787" cy="4782582"/>
          </a:xfrm>
        </p:grpSpPr>
        <p:pic>
          <p:nvPicPr>
            <p:cNvPr id="25" name="Picture 2" descr="http://media.englishrussia.com/newpictures/blackfleet006-54.jpg"/>
            <p:cNvPicPr>
              <a:picLocks noChangeAspect="1" noChangeArrowheads="1"/>
            </p:cNvPicPr>
            <p:nvPr/>
          </p:nvPicPr>
          <p:blipFill rotWithShape="1">
            <a:blip r:embed="rId4"/>
            <a:srcRect l="26250" r="27108"/>
            <a:stretch>
              <a:fillRect/>
            </a:stretch>
          </p:blipFill>
          <p:spPr bwMode="auto">
            <a:xfrm>
              <a:off x="6184425" y="1585351"/>
              <a:ext cx="2744787" cy="4413250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28" name="TextBox 27"/>
            <p:cNvSpPr txBox="1"/>
            <p:nvPr/>
          </p:nvSpPr>
          <p:spPr>
            <a:xfrm>
              <a:off x="6691747" y="5998601"/>
              <a:ext cx="1730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恒压潜水服</a:t>
              </a:r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699738"/>
            <a:ext cx="1655109" cy="2158262"/>
          </a:xfrm>
          <a:prstGeom prst="rect">
            <a:avLst/>
          </a:prstGeom>
        </p:spPr>
      </p:pic>
      <p:sp>
        <p:nvSpPr>
          <p:cNvPr id="9" name="云形标注 8"/>
          <p:cNvSpPr/>
          <p:nvPr/>
        </p:nvSpPr>
        <p:spPr>
          <a:xfrm>
            <a:off x="503380" y="3366718"/>
            <a:ext cx="5469967" cy="1357954"/>
          </a:xfrm>
          <a:prstGeom prst="cloudCallout">
            <a:avLst>
              <a:gd name="adj1" fmla="val 31038"/>
              <a:gd name="adj2" fmla="val 595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进入深海为什么要用潜水器，穿潜水服？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5" y="1401580"/>
            <a:ext cx="8306269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5.</a:t>
            </a:r>
            <a:r>
              <a:rPr lang="zh-CN" altLang="zh-CN" dirty="0"/>
              <a:t>两个完全相同的圆柱形容器静止放在水平桌面上，其中分别装有质量相等的水和酒精，液面高度如图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12</a:t>
            </a:r>
            <a:r>
              <a:rPr lang="zh-CN" altLang="zh-CN" dirty="0"/>
              <a:t>所示。甲容器中液体对容器底部的压强和压力分别为</a:t>
            </a:r>
            <a:r>
              <a:rPr lang="en-US" altLang="zh-CN" i="1" dirty="0"/>
              <a:t>p</a:t>
            </a:r>
            <a:r>
              <a:rPr lang="en-US" altLang="zh-CN" baseline="-25000" dirty="0"/>
              <a:t>1</a:t>
            </a:r>
            <a:r>
              <a:rPr lang="zh-CN" altLang="zh-CN" dirty="0"/>
              <a:t>和</a:t>
            </a:r>
            <a:r>
              <a:rPr lang="en-US" altLang="zh-CN" i="1" dirty="0"/>
              <a:t>F</a:t>
            </a:r>
            <a:r>
              <a:rPr lang="en-US" altLang="zh-CN" baseline="-25000" dirty="0"/>
              <a:t>1</a:t>
            </a:r>
            <a:r>
              <a:rPr lang="zh-CN" altLang="zh-CN" dirty="0"/>
              <a:t>，乙容器中液体对容器底部的压强和压力分别为</a:t>
            </a:r>
            <a:r>
              <a:rPr lang="en-US" altLang="zh-CN" i="1" dirty="0"/>
              <a:t>p</a:t>
            </a:r>
            <a:r>
              <a:rPr lang="en-US" altLang="zh-CN" baseline="-25000" dirty="0"/>
              <a:t>2</a:t>
            </a:r>
            <a:r>
              <a:rPr lang="zh-CN" altLang="zh-CN" dirty="0"/>
              <a:t>和</a:t>
            </a:r>
            <a:r>
              <a:rPr lang="en-US" altLang="zh-CN" i="1" dirty="0"/>
              <a:t>F</a:t>
            </a:r>
            <a:r>
              <a:rPr lang="en-US" altLang="zh-CN" baseline="-25000" dirty="0"/>
              <a:t>2</a:t>
            </a:r>
            <a:r>
              <a:rPr lang="zh-CN" altLang="zh-CN" dirty="0"/>
              <a:t>；甲容器对桌面的压强和压力分别为</a:t>
            </a:r>
            <a:r>
              <a:rPr lang="en-US" altLang="zh-CN" i="1" dirty="0"/>
              <a:t>p</a:t>
            </a:r>
            <a:r>
              <a:rPr lang="en-US" altLang="zh-CN" baseline="30000" dirty="0"/>
              <a:t>′</a:t>
            </a:r>
            <a:r>
              <a:rPr lang="en-US" altLang="zh-CN" baseline="-25000" dirty="0"/>
              <a:t>1</a:t>
            </a:r>
            <a:r>
              <a:rPr lang="zh-CN" altLang="zh-CN" dirty="0"/>
              <a:t>和</a:t>
            </a:r>
            <a:r>
              <a:rPr lang="en-US" altLang="zh-CN" i="1" dirty="0"/>
              <a:t>F</a:t>
            </a:r>
            <a:r>
              <a:rPr lang="zh-CN" altLang="en-US" dirty="0"/>
              <a:t> </a:t>
            </a:r>
            <a:r>
              <a:rPr lang="en-US" altLang="zh-CN" baseline="-25000" dirty="0"/>
              <a:t>1</a:t>
            </a:r>
            <a:r>
              <a:rPr lang="en-US" altLang="zh-CN" baseline="30000" dirty="0"/>
              <a:t>′</a:t>
            </a:r>
            <a:r>
              <a:rPr lang="zh-CN" altLang="zh-CN" dirty="0"/>
              <a:t>，乙容器对桌面的压强和压力分别为</a:t>
            </a:r>
            <a:r>
              <a:rPr lang="en-US" altLang="zh-CN" i="1" dirty="0"/>
              <a:t>p</a:t>
            </a:r>
            <a:r>
              <a:rPr lang="en-US" altLang="zh-CN" baseline="30000" dirty="0"/>
              <a:t>′</a:t>
            </a:r>
            <a:r>
              <a:rPr lang="en-US" altLang="zh-CN" baseline="-25000" dirty="0"/>
              <a:t>2</a:t>
            </a:r>
            <a:r>
              <a:rPr lang="zh-CN" altLang="zh-CN" dirty="0"/>
              <a:t>和</a:t>
            </a:r>
            <a:r>
              <a:rPr lang="en-US" altLang="zh-CN" i="1" dirty="0"/>
              <a:t>F</a:t>
            </a:r>
            <a:r>
              <a:rPr lang="en-US" altLang="zh-CN" baseline="30000" dirty="0"/>
              <a:t>′</a:t>
            </a:r>
            <a:r>
              <a:rPr lang="en-US" altLang="zh-CN" baseline="-25000" dirty="0"/>
              <a:t>2</a:t>
            </a:r>
            <a:r>
              <a:rPr lang="zh-CN" altLang="zh-CN" dirty="0"/>
              <a:t>，已知水的密度大于酒精的密度，则下列判断中正确的是</a:t>
            </a:r>
            <a:r>
              <a:rPr lang="en-US" altLang="zh-CN" dirty="0"/>
              <a:t>(</a:t>
            </a:r>
            <a:r>
              <a:rPr lang="zh-CN" altLang="zh-CN" dirty="0"/>
              <a:t>　　</a:t>
            </a:r>
            <a:r>
              <a:rPr lang="en-US" altLang="zh-CN" dirty="0"/>
              <a:t>)</a:t>
            </a:r>
            <a:endParaRPr lang="zh-CN" altLang="zh-CN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2146340" y="4110199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/>
              </a:rPr>
              <a:t>C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91" y="4584699"/>
            <a:ext cx="2638425" cy="5619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65" y="5191372"/>
            <a:ext cx="2657475" cy="4572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40" y="5757990"/>
            <a:ext cx="2809875" cy="52387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4" y="6151262"/>
            <a:ext cx="2686050" cy="6477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6254" y="4514237"/>
            <a:ext cx="2088507" cy="163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6.</a:t>
            </a:r>
            <a:r>
              <a:rPr lang="zh-CN" altLang="zh-CN" dirty="0"/>
              <a:t>一个空塑料药瓶，瓶口扎上橡皮膜，竖直地浸入水中，一次瓶口朝上，一次朝下，这两次药瓶在水里的位置相同，如图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13</a:t>
            </a:r>
            <a:r>
              <a:rPr lang="zh-CN" altLang="zh-CN" dirty="0"/>
              <a:t>所示。每次橡皮膜都向内凹，这是因为液体内部压强</a:t>
            </a:r>
            <a:r>
              <a:rPr lang="zh-CN" altLang="zh-CN" u="sng" dirty="0"/>
              <a:t>　　　　　　</a:t>
            </a:r>
            <a:r>
              <a:rPr lang="zh-CN" altLang="zh-CN" dirty="0"/>
              <a:t>方向都存在，图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甲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乙</a:t>
            </a:r>
            <a:r>
              <a:rPr lang="en-US" altLang="zh-CN" dirty="0"/>
              <a:t>”)</a:t>
            </a:r>
            <a:r>
              <a:rPr lang="zh-CN" altLang="zh-CN" dirty="0"/>
              <a:t>中橡皮膜凹进得更多。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5827630" y="2506492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各个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363" y="4152374"/>
            <a:ext cx="1811902" cy="1437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2318021" y="290578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乙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占位符 2"/>
          <p:cNvSpPr txBox="1"/>
          <p:nvPr/>
        </p:nvSpPr>
        <p:spPr>
          <a:xfrm>
            <a:off x="432486" y="1406062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altLang="zh-CN" dirty="0"/>
              <a:t>7.</a:t>
            </a:r>
            <a:r>
              <a:rPr lang="zh-CN" altLang="zh-CN" dirty="0"/>
              <a:t>在帕斯卡的</a:t>
            </a:r>
            <a:r>
              <a:rPr lang="en-US" altLang="zh-CN" dirty="0"/>
              <a:t>“</a:t>
            </a:r>
            <a:r>
              <a:rPr lang="zh-CN" altLang="zh-CN" dirty="0"/>
              <a:t>裂桶</a:t>
            </a:r>
            <a:r>
              <a:rPr lang="en-US" altLang="zh-CN" dirty="0"/>
              <a:t>”</a:t>
            </a:r>
            <a:r>
              <a:rPr lang="zh-CN" altLang="zh-CN" dirty="0"/>
              <a:t>实验中，管内注入的水并不多，但却将结构较牢固的桶挤裂了，这说明了水对桶底和桶壁都有</a:t>
            </a:r>
            <a:r>
              <a:rPr lang="zh-CN" altLang="zh-CN" u="sng" dirty="0"/>
              <a:t>　　　　</a:t>
            </a:r>
            <a:r>
              <a:rPr lang="zh-CN" altLang="zh-CN" dirty="0"/>
              <a:t>，而且它的大小随</a:t>
            </a:r>
            <a:r>
              <a:rPr lang="zh-CN" altLang="zh-CN" u="sng" dirty="0"/>
              <a:t>　　　　</a:t>
            </a:r>
            <a:r>
              <a:rPr lang="zh-CN" altLang="zh-CN" dirty="0"/>
              <a:t>的增加而增大。</a:t>
            </a:r>
          </a:p>
          <a:p>
            <a:pPr marL="0" indent="0">
              <a:lnSpc>
                <a:spcPct val="100000"/>
              </a:lnSpc>
              <a:buNone/>
            </a:pPr>
            <a:endParaRPr lang="en-US" altLang="zh-CN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altLang="zh-CN" dirty="0" smtClean="0"/>
              <a:t>8</a:t>
            </a:r>
            <a:r>
              <a:rPr lang="en-US" altLang="zh-CN" dirty="0"/>
              <a:t>.</a:t>
            </a:r>
            <a:r>
              <a:rPr lang="zh-CN" altLang="zh-CN" dirty="0"/>
              <a:t>水库大坝要修成截面下宽上窄的梯形，这是因为水的压强随深度的增加而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增大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减小</a:t>
            </a:r>
            <a:r>
              <a:rPr lang="en-US" altLang="zh-CN" dirty="0"/>
              <a:t>”)</a:t>
            </a:r>
            <a:r>
              <a:rPr lang="zh-CN" altLang="zh-CN" dirty="0"/>
              <a:t>，使大坝下部能承受较</a:t>
            </a:r>
            <a:r>
              <a:rPr lang="zh-CN" altLang="zh-CN" u="sng" dirty="0"/>
              <a:t>　　　　</a:t>
            </a:r>
            <a:r>
              <a:rPr lang="zh-CN" altLang="zh-CN" dirty="0"/>
              <a:t>的压强而设计的。若水库正常蓄水的水位为</a:t>
            </a:r>
            <a:r>
              <a:rPr lang="en-US" altLang="zh-CN" dirty="0"/>
              <a:t>61 m</a:t>
            </a:r>
            <a:r>
              <a:rPr lang="zh-CN" altLang="zh-CN" dirty="0"/>
              <a:t>，正常蓄水时大坝底部受到水的压强为</a:t>
            </a:r>
            <a:r>
              <a:rPr lang="zh-CN" altLang="zh-CN" u="sng" dirty="0"/>
              <a:t>　　　　　　</a:t>
            </a:r>
            <a:r>
              <a:rPr lang="zh-CN" altLang="zh-CN" dirty="0"/>
              <a:t> </a:t>
            </a:r>
            <a:r>
              <a:rPr lang="en-US" altLang="zh-CN" dirty="0"/>
              <a:t>Pa(</a:t>
            </a:r>
            <a:r>
              <a:rPr lang="en-US" altLang="zh-CN" i="1" dirty="0"/>
              <a:t>g</a:t>
            </a:r>
            <a:r>
              <a:rPr lang="zh-CN" altLang="zh-CN" dirty="0"/>
              <a:t>＝</a:t>
            </a:r>
            <a:r>
              <a:rPr lang="en-US" altLang="zh-CN" dirty="0"/>
              <a:t>10 N/kg)</a:t>
            </a:r>
            <a:r>
              <a:rPr lang="zh-CN" altLang="zh-CN" dirty="0"/>
              <a:t>。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3" name="矩形 12"/>
          <p:cNvSpPr/>
          <p:nvPr/>
        </p:nvSpPr>
        <p:spPr>
          <a:xfrm>
            <a:off x="2556116" y="226814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压强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871167" y="2245515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深度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572071" y="417840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增大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467774" y="4621051"/>
            <a:ext cx="546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大</a:t>
            </a:r>
            <a:endParaRPr lang="zh-CN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686951" y="5483464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6.1×10</a:t>
            </a:r>
            <a:r>
              <a:rPr lang="en-US" altLang="zh-CN" sz="28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5</a:t>
            </a:r>
            <a:r>
              <a:rPr lang="en-US" altLang="zh-CN" sz="2800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9.(2019·</a:t>
            </a:r>
            <a:r>
              <a:rPr lang="zh-CN" altLang="zh-CN" dirty="0"/>
              <a:t>易杰原创</a:t>
            </a:r>
            <a:r>
              <a:rPr lang="en-US" altLang="zh-CN" dirty="0"/>
              <a:t>)</a:t>
            </a:r>
            <a:r>
              <a:rPr lang="zh-CN" altLang="zh-CN" dirty="0"/>
              <a:t>小华小组在研究液体内部压强的特点与规律时，遇到如下问题：</a:t>
            </a:r>
          </a:p>
          <a:p>
            <a:pPr marL="0" indent="0">
              <a:buNone/>
            </a:pPr>
            <a:r>
              <a:rPr lang="en-US" altLang="zh-CN" dirty="0"/>
              <a:t>(1)</a:t>
            </a:r>
            <a:r>
              <a:rPr lang="zh-CN" altLang="zh-CN" dirty="0"/>
              <a:t>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14</a:t>
            </a:r>
            <a:r>
              <a:rPr lang="zh-CN" altLang="zh-CN" dirty="0"/>
              <a:t>所示，将压强计的金属盒放在水中，若使压强计</a:t>
            </a:r>
            <a:r>
              <a:rPr lang="en-US" altLang="zh-CN" dirty="0"/>
              <a:t>U</a:t>
            </a:r>
            <a:r>
              <a:rPr lang="zh-CN" altLang="zh-CN" dirty="0"/>
              <a:t>形管两边液面的高度差减小，可行的办法是</a:t>
            </a:r>
            <a:r>
              <a:rPr lang="zh-CN" altLang="zh-CN" u="sng" dirty="0"/>
              <a:t>　　　　</a:t>
            </a:r>
            <a:r>
              <a:rPr lang="en-US" altLang="zh-CN" dirty="0"/>
              <a:t>(</a:t>
            </a:r>
            <a:r>
              <a:rPr lang="zh-CN" altLang="zh-CN" dirty="0"/>
              <a:t>选填字母</a:t>
            </a:r>
            <a:r>
              <a:rPr lang="en-US" altLang="zh-CN" dirty="0"/>
              <a:t>)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r>
              <a:rPr lang="en-US" altLang="zh-CN" dirty="0"/>
              <a:t>A.</a:t>
            </a:r>
            <a:r>
              <a:rPr lang="zh-CN" altLang="zh-CN" dirty="0"/>
              <a:t>将压强计的金属盒向下移动一段距离</a:t>
            </a:r>
            <a:r>
              <a:rPr lang="en-US" altLang="zh-CN" dirty="0"/>
              <a:t>  </a:t>
            </a:r>
          </a:p>
          <a:p>
            <a:pPr marL="0" indent="0">
              <a:buNone/>
            </a:pPr>
            <a:r>
              <a:rPr lang="en-US" altLang="zh-CN" dirty="0"/>
              <a:t>B.</a:t>
            </a:r>
            <a:r>
              <a:rPr lang="zh-CN" altLang="zh-CN" dirty="0"/>
              <a:t>将压强计金属盒向上移动一段距离</a:t>
            </a:r>
          </a:p>
          <a:p>
            <a:pPr marL="0" indent="0">
              <a:buNone/>
            </a:pPr>
            <a:r>
              <a:rPr lang="en-US" altLang="zh-CN" dirty="0"/>
              <a:t>C.</a:t>
            </a:r>
            <a:r>
              <a:rPr lang="zh-CN" altLang="zh-CN" dirty="0"/>
              <a:t>将压强计金属盒在原位置转动</a:t>
            </a:r>
            <a:r>
              <a:rPr lang="en-US" altLang="zh-CN" dirty="0"/>
              <a:t>180°  </a:t>
            </a:r>
          </a:p>
          <a:p>
            <a:pPr marL="0" indent="0">
              <a:buNone/>
            </a:pPr>
            <a:r>
              <a:rPr lang="en-US" altLang="zh-CN" dirty="0"/>
              <a:t>D.</a:t>
            </a:r>
            <a:r>
              <a:rPr lang="zh-CN" altLang="zh-CN" dirty="0"/>
              <a:t>将压强计金属盒放在同深度的食盐水中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2167178" y="2987496"/>
            <a:ext cx="423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B</a:t>
            </a:r>
            <a:endParaRPr lang="zh-CN" altLang="en-US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403" y="3579829"/>
            <a:ext cx="1781789" cy="178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/>
              <a:t>(2)</a:t>
            </a:r>
            <a:r>
              <a:rPr lang="zh-CN" altLang="zh-CN" dirty="0"/>
              <a:t>他们又提出了新的猜想，于是利用小压强计、刻度尺和装有适量水的</a:t>
            </a:r>
            <a:r>
              <a:rPr lang="en-US" altLang="zh-CN" i="1" dirty="0"/>
              <a:t>A</a:t>
            </a:r>
            <a:r>
              <a:rPr lang="zh-CN" altLang="zh-CN" dirty="0"/>
              <a:t>、</a:t>
            </a:r>
            <a:r>
              <a:rPr lang="en-US" altLang="zh-CN" i="1" dirty="0"/>
              <a:t>B</a:t>
            </a:r>
            <a:r>
              <a:rPr lang="zh-CN" altLang="zh-CN" dirty="0"/>
              <a:t>两个烧杯，进行了如下实验探究。</a:t>
            </a:r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①</a:t>
            </a:r>
            <a:r>
              <a:rPr lang="zh-CN" altLang="zh-CN" dirty="0"/>
              <a:t>将压强计的探头放入</a:t>
            </a:r>
            <a:r>
              <a:rPr lang="en-US" altLang="zh-CN" i="1" dirty="0"/>
              <a:t>A</a:t>
            </a:r>
            <a:r>
              <a:rPr lang="zh-CN" altLang="zh-CN" dirty="0"/>
              <a:t>烧杯的水中，探头到烧杯底的距离</a:t>
            </a:r>
            <a:r>
              <a:rPr lang="en-US" altLang="zh-CN" i="1" dirty="0"/>
              <a:t>L</a:t>
            </a:r>
            <a:r>
              <a:rPr lang="en-US" altLang="zh-CN" baseline="-25000" dirty="0"/>
              <a:t>1</a:t>
            </a:r>
            <a:r>
              <a:rPr lang="zh-CN" altLang="zh-CN" dirty="0"/>
              <a:t>为</a:t>
            </a:r>
            <a:r>
              <a:rPr lang="en-US" altLang="zh-CN" dirty="0"/>
              <a:t>6 cm</a:t>
            </a:r>
            <a:r>
              <a:rPr lang="zh-CN" altLang="zh-CN" dirty="0"/>
              <a:t>，如图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15</a:t>
            </a:r>
            <a:r>
              <a:rPr lang="zh-CN" altLang="zh-CN" dirty="0"/>
              <a:t>甲所示，记录压强计</a:t>
            </a:r>
            <a:r>
              <a:rPr lang="en-US" altLang="zh-CN" dirty="0"/>
              <a:t>U</a:t>
            </a:r>
            <a:r>
              <a:rPr lang="zh-CN" altLang="zh-CN" dirty="0"/>
              <a:t>形管两侧的液面高度差</a:t>
            </a:r>
            <a:r>
              <a:rPr lang="en-US" altLang="zh-CN" i="1" dirty="0"/>
              <a:t>h</a:t>
            </a:r>
            <a:r>
              <a:rPr lang="en-US" altLang="zh-CN" baseline="-25000" dirty="0"/>
              <a:t>1</a:t>
            </a:r>
            <a:r>
              <a:rPr lang="zh-CN" altLang="zh-CN" dirty="0"/>
              <a:t>；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②</a:t>
            </a:r>
            <a:r>
              <a:rPr lang="zh-CN" altLang="zh-CN" dirty="0"/>
              <a:t>将压强计的探头放入</a:t>
            </a:r>
            <a:r>
              <a:rPr lang="en-US" altLang="zh-CN" i="1" dirty="0"/>
              <a:t>B</a:t>
            </a:r>
            <a:r>
              <a:rPr lang="zh-CN" altLang="zh-CN" dirty="0"/>
              <a:t>烧杯的水中，探头到烧杯底的距离</a:t>
            </a:r>
            <a:r>
              <a:rPr lang="en-US" altLang="zh-CN" i="1" dirty="0"/>
              <a:t>L</a:t>
            </a:r>
            <a:r>
              <a:rPr lang="en-US" altLang="zh-CN" baseline="-25000" dirty="0"/>
              <a:t>2</a:t>
            </a:r>
            <a:r>
              <a:rPr lang="zh-CN" altLang="zh-CN" dirty="0"/>
              <a:t>为</a:t>
            </a:r>
            <a:r>
              <a:rPr lang="en-US" altLang="zh-CN" dirty="0"/>
              <a:t>10 cm</a:t>
            </a:r>
            <a:r>
              <a:rPr lang="zh-CN" altLang="zh-CN" dirty="0"/>
              <a:t>，如图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15</a:t>
            </a:r>
            <a:r>
              <a:rPr lang="zh-CN" altLang="zh-CN" dirty="0"/>
              <a:t>乙所示，记录压强计</a:t>
            </a:r>
            <a:r>
              <a:rPr lang="en-US" altLang="zh-CN" dirty="0"/>
              <a:t>U</a:t>
            </a:r>
            <a:r>
              <a:rPr lang="zh-CN" altLang="zh-CN" dirty="0"/>
              <a:t>形管两侧的液面高度差</a:t>
            </a:r>
            <a:r>
              <a:rPr lang="en-US" altLang="zh-CN" i="1" dirty="0"/>
              <a:t>h</a:t>
            </a:r>
            <a:r>
              <a:rPr lang="en-US" altLang="zh-CN" baseline="-25000" dirty="0"/>
              <a:t>2</a:t>
            </a:r>
            <a:r>
              <a:rPr lang="zh-CN" altLang="zh-CN" dirty="0"/>
              <a:t>。</a:t>
            </a:r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8994" y="2292793"/>
            <a:ext cx="3796307" cy="181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zh-CN" dirty="0"/>
              <a:t>该组同学发现</a:t>
            </a:r>
            <a:r>
              <a:rPr lang="en-US" altLang="zh-CN" i="1" dirty="0"/>
              <a:t>h</a:t>
            </a:r>
            <a:r>
              <a:rPr lang="en-US" altLang="zh-CN" baseline="-25000" dirty="0"/>
              <a:t>1</a:t>
            </a:r>
            <a:r>
              <a:rPr lang="zh-CN" altLang="zh-CN" dirty="0"/>
              <a:t>大于</a:t>
            </a:r>
            <a:r>
              <a:rPr lang="en-US" altLang="zh-CN" i="1" dirty="0"/>
              <a:t>h</a:t>
            </a:r>
            <a:r>
              <a:rPr lang="en-US" altLang="zh-CN" baseline="-25000" dirty="0"/>
              <a:t>2</a:t>
            </a:r>
            <a:r>
              <a:rPr lang="zh-CN" altLang="zh-CN" dirty="0"/>
              <a:t>，于是他们得出结论：</a:t>
            </a:r>
            <a:r>
              <a:rPr lang="en-US" altLang="zh-CN" dirty="0"/>
              <a:t>“</a:t>
            </a:r>
            <a:r>
              <a:rPr lang="zh-CN" altLang="zh-CN" dirty="0"/>
              <a:t>液体内部任意一点的压强跟该点到容器底的深度有关</a:t>
            </a:r>
            <a:r>
              <a:rPr lang="en-US" altLang="zh-CN" dirty="0"/>
              <a:t>”</a:t>
            </a:r>
            <a:r>
              <a:rPr lang="zh-CN" altLang="zh-CN" dirty="0"/>
              <a:t>。你认为这个观点是否正确？</a:t>
            </a:r>
            <a:r>
              <a:rPr lang="zh-CN" altLang="zh-CN" u="sng" dirty="0"/>
              <a:t>　</a:t>
            </a:r>
            <a:r>
              <a:rPr lang="en-US" altLang="zh-CN" u="sng" dirty="0"/>
              <a:t>   </a:t>
            </a:r>
            <a:r>
              <a:rPr lang="zh-CN" altLang="zh-CN" u="sng" dirty="0"/>
              <a:t>　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正确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错误</a:t>
            </a:r>
            <a:r>
              <a:rPr lang="en-US" altLang="zh-CN" dirty="0"/>
              <a:t>”)</a:t>
            </a:r>
            <a:r>
              <a:rPr lang="zh-CN" altLang="zh-CN" dirty="0"/>
              <a:t>。原因是</a:t>
            </a:r>
            <a:r>
              <a:rPr lang="zh-CN" altLang="zh-CN" u="sng" dirty="0"/>
              <a:t>　</a:t>
            </a:r>
            <a:r>
              <a:rPr lang="en-US" altLang="zh-CN" u="sng" dirty="0"/>
              <a:t>                                                            </a:t>
            </a:r>
            <a:r>
              <a:rPr lang="zh-CN" altLang="zh-CN" dirty="0">
                <a:solidFill>
                  <a:schemeClr val="bg1"/>
                </a:solidFill>
              </a:rPr>
              <a:t>。</a:t>
            </a:r>
            <a:endParaRPr lang="en-US" altLang="zh-CN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u="sng" dirty="0"/>
              <a:t>                                                          </a:t>
            </a:r>
            <a:r>
              <a:rPr lang="zh-CN" altLang="en-US" dirty="0"/>
              <a:t>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</p:txBody>
      </p:sp>
      <p:sp>
        <p:nvSpPr>
          <p:cNvPr id="12" name="矩形 11"/>
          <p:cNvSpPr/>
          <p:nvPr/>
        </p:nvSpPr>
        <p:spPr>
          <a:xfrm>
            <a:off x="4774690" y="2626541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错误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508808" y="3031583"/>
            <a:ext cx="782894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同种液体内部的压强只跟深度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有关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(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答案合理即可</a:t>
            </a:r>
            <a:r>
              <a:rPr lang="en-US" altLang="zh-CN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)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课后巩固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占位符 2"/>
          <p:cNvSpPr txBox="1"/>
          <p:nvPr/>
        </p:nvSpPr>
        <p:spPr>
          <a:xfrm>
            <a:off x="405592" y="1408875"/>
            <a:ext cx="8229600" cy="51845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dirty="0" smtClean="0"/>
              <a:t> </a:t>
            </a:r>
            <a:r>
              <a:rPr lang="en-US" altLang="zh-CN" dirty="0"/>
              <a:t>(3)</a:t>
            </a:r>
            <a:r>
              <a:rPr lang="zh-CN" altLang="zh-CN" dirty="0"/>
              <a:t>该组同学用</a:t>
            </a:r>
            <a:r>
              <a:rPr lang="en-US" altLang="zh-CN" i="1" dirty="0"/>
              <a:t>a</a:t>
            </a:r>
            <a:r>
              <a:rPr lang="zh-CN" altLang="zh-CN" dirty="0"/>
              <a:t>、</a:t>
            </a:r>
            <a:r>
              <a:rPr lang="en-US" altLang="zh-CN" i="1" dirty="0"/>
              <a:t>b</a:t>
            </a:r>
            <a:r>
              <a:rPr lang="zh-CN" altLang="zh-CN" dirty="0"/>
              <a:t>两种液体进行了多次实验，根据实验数据画出了液体压强随深度变化的图象，如图</a:t>
            </a:r>
            <a:r>
              <a:rPr lang="en-US" altLang="zh-CN" dirty="0"/>
              <a:t>8.2</a:t>
            </a:r>
            <a:r>
              <a:rPr lang="zh-CN" altLang="zh-CN" dirty="0"/>
              <a:t>－</a:t>
            </a:r>
            <a:r>
              <a:rPr lang="en-US" altLang="zh-CN" dirty="0"/>
              <a:t>16</a:t>
            </a:r>
            <a:r>
              <a:rPr lang="zh-CN" altLang="zh-CN" dirty="0"/>
              <a:t>所示，则</a:t>
            </a:r>
            <a:r>
              <a:rPr lang="en-US" altLang="zh-CN" i="1" dirty="0"/>
              <a:t>a</a:t>
            </a:r>
            <a:r>
              <a:rPr lang="zh-CN" altLang="zh-CN" dirty="0"/>
              <a:t>、</a:t>
            </a:r>
            <a:r>
              <a:rPr lang="en-US" altLang="zh-CN" i="1" dirty="0"/>
              <a:t>b</a:t>
            </a:r>
            <a:r>
              <a:rPr lang="zh-CN" altLang="zh-CN" dirty="0"/>
              <a:t>两种液体的密度关系是</a:t>
            </a:r>
            <a:r>
              <a:rPr lang="en-US" altLang="zh-CN" i="1" dirty="0" err="1"/>
              <a:t>ρ</a:t>
            </a:r>
            <a:r>
              <a:rPr lang="en-US" altLang="zh-CN" i="1" baseline="-25000" dirty="0" err="1"/>
              <a:t>a</a:t>
            </a:r>
            <a:endParaRPr lang="en-US" altLang="zh-CN" i="1" baseline="-25000" dirty="0"/>
          </a:p>
          <a:p>
            <a:pPr marL="0" indent="0">
              <a:buNone/>
            </a:pPr>
            <a:r>
              <a:rPr lang="zh-CN" altLang="zh-CN" u="sng" dirty="0"/>
              <a:t>　　　</a:t>
            </a:r>
            <a:r>
              <a:rPr lang="en-US" altLang="zh-CN" i="1" dirty="0" err="1"/>
              <a:t>ρ</a:t>
            </a:r>
            <a:r>
              <a:rPr lang="en-US" altLang="zh-CN" i="1" baseline="-25000" dirty="0" err="1"/>
              <a:t>b</a:t>
            </a:r>
            <a:r>
              <a:rPr lang="en-US" altLang="zh-CN" dirty="0"/>
              <a:t>(</a:t>
            </a:r>
            <a:r>
              <a:rPr lang="zh-CN" altLang="zh-CN" dirty="0"/>
              <a:t>选填</a:t>
            </a:r>
            <a:r>
              <a:rPr lang="en-US" altLang="zh-CN" dirty="0"/>
              <a:t>“</a:t>
            </a:r>
            <a:r>
              <a:rPr lang="zh-CN" altLang="zh-CN" dirty="0"/>
              <a:t>＞</a:t>
            </a:r>
            <a:r>
              <a:rPr lang="en-US" altLang="zh-CN" dirty="0"/>
              <a:t>”“</a:t>
            </a:r>
            <a:r>
              <a:rPr lang="zh-CN" altLang="zh-CN" dirty="0"/>
              <a:t>＜</a:t>
            </a:r>
            <a:r>
              <a:rPr lang="en-US" altLang="zh-CN" dirty="0"/>
              <a:t>”</a:t>
            </a:r>
            <a:r>
              <a:rPr lang="zh-CN" altLang="zh-CN" dirty="0"/>
              <a:t>或</a:t>
            </a:r>
            <a:r>
              <a:rPr lang="en-US" altLang="zh-CN" dirty="0"/>
              <a:t>“</a:t>
            </a:r>
            <a:r>
              <a:rPr lang="zh-CN" altLang="zh-CN" dirty="0"/>
              <a:t>＝</a:t>
            </a:r>
            <a:r>
              <a:rPr lang="en-US" altLang="zh-CN" dirty="0"/>
              <a:t>”)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en-US" altLang="zh-CN" dirty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/>
              <a:t> (4)</a:t>
            </a:r>
            <a:r>
              <a:rPr lang="zh-CN" altLang="zh-CN" dirty="0"/>
              <a:t>本实验研究中，主要用到的研究方法有</a:t>
            </a:r>
            <a:r>
              <a:rPr lang="zh-CN" altLang="zh-CN" u="sng" dirty="0"/>
              <a:t>　　　　　　　　</a:t>
            </a:r>
            <a:r>
              <a:rPr lang="zh-CN" altLang="zh-CN" dirty="0"/>
              <a:t>、</a:t>
            </a:r>
            <a:r>
              <a:rPr lang="zh-CN" altLang="zh-CN" u="sng" dirty="0"/>
              <a:t>　　　　　　　　</a:t>
            </a:r>
            <a:r>
              <a:rPr lang="zh-CN" altLang="zh-CN" dirty="0"/>
              <a:t>等</a:t>
            </a:r>
            <a:r>
              <a:rPr lang="zh-CN" altLang="zh-CN" dirty="0" smtClean="0"/>
              <a:t>。</a:t>
            </a:r>
            <a:endParaRPr lang="zh-CN" altLang="zh-CN" dirty="0"/>
          </a:p>
          <a:p>
            <a:pPr marL="0" indent="0">
              <a:buNone/>
            </a:pPr>
            <a:endParaRPr lang="zh-CN" altLang="zh-CN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dirty="0"/>
          </a:p>
        </p:txBody>
      </p:sp>
      <p:sp>
        <p:nvSpPr>
          <p:cNvPr id="15" name="矩形 14"/>
          <p:cNvSpPr/>
          <p:nvPr/>
        </p:nvSpPr>
        <p:spPr>
          <a:xfrm>
            <a:off x="824678" y="2490054"/>
            <a:ext cx="389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&gt;</a:t>
            </a:r>
            <a:endParaRPr lang="zh-CN" altLang="en-US" b="1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560" y="3085672"/>
            <a:ext cx="2744721" cy="237472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1214528" y="6055654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控制变量法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4861051" y="6055654"/>
            <a:ext cx="12666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转换法</a:t>
            </a:r>
            <a:endParaRPr lang="zh-CN" altLang="en-US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3" grpId="0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4641558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dirty="0"/>
              <a:t>1.</a:t>
            </a:r>
            <a:r>
              <a:rPr lang="zh-CN" altLang="en-US" sz="2800" dirty="0"/>
              <a:t>有一个密闭的圆台形容器，如图</a:t>
            </a:r>
            <a:r>
              <a:rPr lang="en-US" altLang="zh-CN" sz="2800" dirty="0"/>
              <a:t>8.2</a:t>
            </a:r>
            <a:r>
              <a:rPr lang="zh-CN" altLang="en-US" sz="2800" dirty="0"/>
              <a:t>－</a:t>
            </a:r>
            <a:r>
              <a:rPr lang="en-US" altLang="zh-CN" sz="2800" dirty="0"/>
              <a:t>17</a:t>
            </a:r>
            <a:r>
              <a:rPr lang="zh-CN" altLang="en-US" sz="2800" dirty="0"/>
              <a:t>所示，内装一定质量的液体，如果把它倒置，液体对容器底面的压力、压强的变化是</a:t>
            </a:r>
            <a:r>
              <a:rPr lang="en-US" altLang="zh-CN" sz="2800" dirty="0"/>
              <a:t>(</a:t>
            </a:r>
            <a:r>
              <a:rPr lang="zh-CN" altLang="en-US" sz="2800" dirty="0"/>
              <a:t>　　</a:t>
            </a:r>
            <a:r>
              <a:rPr lang="en-US" altLang="zh-CN" sz="2800" dirty="0"/>
              <a:t>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altLang="zh-CN" sz="2800" dirty="0"/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压强增大，压力不变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B.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压强减小，压力增大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C.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压强增大，压力增大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D.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压强增大，压力减小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zh-CN" altLang="zh-CN" sz="2800" dirty="0"/>
          </a:p>
        </p:txBody>
      </p:sp>
      <p:sp>
        <p:nvSpPr>
          <p:cNvPr id="12" name="矩形 11"/>
          <p:cNvSpPr/>
          <p:nvPr/>
        </p:nvSpPr>
        <p:spPr>
          <a:xfrm>
            <a:off x="4663398" y="2315665"/>
            <a:ext cx="4443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</a:rPr>
              <a:t>D</a:t>
            </a:r>
            <a:endParaRPr lang="zh-CN" altLang="en-US" b="1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689" y="3016642"/>
            <a:ext cx="2944335" cy="1236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8.2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所示，实心均匀正方体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，体积为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10</a:t>
            </a:r>
            <a:r>
              <a:rPr lang="zh-CN" altLang="zh-CN" sz="28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 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，重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30 N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。底面积为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250 cm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的圆柱形容器内装有适量的水，若把物体</a:t>
            </a:r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放入水中，静止时</a:t>
            </a:r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对容器底部的压强与水对容器底部的压强相等，且水未溢出，则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放入水中静止后水的深度为</a:t>
            </a:r>
            <a:r>
              <a:rPr lang="zh-CN" altLang="zh-CN" sz="28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，放入</a:t>
            </a:r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后，水对容器底部的压强增大了</a:t>
            </a:r>
            <a:r>
              <a:rPr lang="zh-CN" altLang="zh-CN" sz="2800" u="sng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　　　　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</a:rPr>
              <a:t>Pa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。</a:t>
            </a:r>
            <a:endParaRPr lang="zh-CN" altLang="zh-CN" sz="2600" dirty="0"/>
          </a:p>
        </p:txBody>
      </p:sp>
      <p:sp>
        <p:nvSpPr>
          <p:cNvPr id="12" name="矩形 11"/>
          <p:cNvSpPr/>
          <p:nvPr/>
        </p:nvSpPr>
        <p:spPr>
          <a:xfrm>
            <a:off x="5708477" y="3167390"/>
            <a:ext cx="6335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0.2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842040" y="3585260"/>
            <a:ext cx="7232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400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546" y="4526350"/>
            <a:ext cx="3367494" cy="1520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如图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8.2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19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所示，置于水平桌面上的容器，底面积为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0.05 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，盛有深度为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0.2 m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的水，请你计算：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ρ</a:t>
            </a:r>
            <a:r>
              <a:rPr lang="zh-CN" altLang="zh-CN" sz="2800" kern="100" baseline="-250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1.0×10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 kg/m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g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取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10 N/kg)</a:t>
            </a: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水对容器底部的压强；</a:t>
            </a:r>
            <a:endParaRPr lang="en-US" altLang="zh-CN" sz="2800" kern="100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若将容器中的水换成其他液体，发现当液体的深度为</a:t>
            </a:r>
            <a:r>
              <a:rPr lang="en-US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0.16 m</a:t>
            </a:r>
            <a:r>
              <a:rPr lang="zh-CN" altLang="zh-CN" sz="28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时，与之前水对容器底部的压强相同，该液体的密度。</a:t>
            </a: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60942" y="3167390"/>
            <a:ext cx="1481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ea typeface="楷体" panose="02010609060101010101" pitchFamily="49" charset="-122"/>
              </a:rPr>
              <a:t>2 000 Pa</a:t>
            </a:r>
            <a:endParaRPr lang="zh-CN" altLang="en-US" b="1" dirty="0">
              <a:ea typeface="楷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250359" y="4890170"/>
            <a:ext cx="26420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1.25×10</a:t>
            </a:r>
            <a:r>
              <a:rPr lang="en-US" altLang="zh-CN" sz="28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kg/m</a:t>
            </a:r>
            <a:r>
              <a:rPr lang="en-US" altLang="zh-CN" sz="28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endParaRPr lang="zh-CN" altLang="en-US" b="1" dirty="0">
              <a:solidFill>
                <a:srgbClr val="FF0000"/>
              </a:solidFill>
              <a:ea typeface="楷体" panose="02010609060101010101" pitchFamily="49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1222" y="4726351"/>
            <a:ext cx="1356902" cy="13740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342340" y="1664074"/>
            <a:ext cx="5076825" cy="3794078"/>
            <a:chOff x="2880753" y="2000250"/>
            <a:chExt cx="5076825" cy="379407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753" y="2000250"/>
              <a:ext cx="5076825" cy="2857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50634" y="4870998"/>
              <a:ext cx="471016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/>
                <a:t>我国的三峡大坝全长</a:t>
              </a:r>
              <a:r>
                <a:rPr lang="en-US" altLang="zh-CN" dirty="0" smtClean="0"/>
                <a:t>2309.47</a:t>
              </a:r>
              <a:r>
                <a:rPr lang="zh-CN" altLang="en-US" dirty="0"/>
                <a:t>米</a:t>
              </a:r>
              <a:r>
                <a:rPr lang="zh-CN" altLang="en-US" dirty="0" smtClean="0"/>
                <a:t>，年平均</a:t>
              </a:r>
              <a:r>
                <a:rPr lang="zh-CN" altLang="en-US" dirty="0"/>
                <a:t>发电量</a:t>
              </a:r>
              <a:r>
                <a:rPr lang="en-US" altLang="zh-CN" dirty="0"/>
                <a:t>846.8</a:t>
              </a:r>
              <a:r>
                <a:rPr lang="zh-CN" altLang="en-US" dirty="0"/>
                <a:t>亿千瓦时，是当今世界最大的水利枢纽</a:t>
              </a:r>
              <a:r>
                <a:rPr lang="zh-CN" altLang="en-US" dirty="0" smtClean="0"/>
                <a:t>工程。</a:t>
              </a:r>
              <a:endParaRPr lang="zh-CN" altLang="en-US" dirty="0"/>
            </a:p>
          </p:txBody>
        </p:sp>
      </p:grpSp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139" y="4699738"/>
            <a:ext cx="1655109" cy="2158262"/>
          </a:xfrm>
          <a:prstGeom prst="rect">
            <a:avLst/>
          </a:prstGeom>
        </p:spPr>
      </p:pic>
      <p:sp>
        <p:nvSpPr>
          <p:cNvPr id="14" name="云形标注 13"/>
          <p:cNvSpPr/>
          <p:nvPr/>
        </p:nvSpPr>
        <p:spPr>
          <a:xfrm>
            <a:off x="3183519" y="3366718"/>
            <a:ext cx="5469967" cy="1357954"/>
          </a:xfrm>
          <a:prstGeom prst="cloudCallout">
            <a:avLst>
              <a:gd name="adj1" fmla="val 31038"/>
              <a:gd name="adj2" fmla="val 59529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 smtClean="0">
                <a:solidFill>
                  <a:schemeClr val="tx1"/>
                </a:solidFill>
              </a:rPr>
              <a:t>水坝为何上窄下宽？</a:t>
            </a:r>
            <a:endParaRPr lang="zh-CN" altLang="en-US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spcAft>
                <a:spcPts val="0"/>
              </a:spcAft>
              <a:buNone/>
            </a:pPr>
            <a:r>
              <a:rPr lang="en-US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Courier New" panose="02070309020205020404" pitchFamily="49" charset="0"/>
              </a:rPr>
              <a:t>4.</a:t>
            </a:r>
            <a:r>
              <a:rPr lang="zh-CN" altLang="zh-CN" sz="2000" kern="1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阅读短文，回答问题。</a:t>
            </a:r>
            <a:endParaRPr lang="zh-CN" altLang="zh-CN" sz="20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en-US" altLang="zh-CN" sz="2000" kern="100" dirty="0">
                <a:latin typeface="Times New Roman" panose="02020603050405020304" pitchFamily="18" charset="0"/>
                <a:ea typeface="楷体_GB2312"/>
                <a:cs typeface="Times New Roman" panose="02020603050405020304" pitchFamily="18" charset="0"/>
              </a:rPr>
              <a:t>     </a:t>
            </a:r>
            <a:r>
              <a:rPr lang="zh-CN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帕斯卡在布莱特</a:t>
            </a: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1648</a:t>
            </a:r>
            <a:r>
              <a:rPr lang="zh-CN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表演了一个著名的实验：他用一个密闭的装满水的桶，在桶盖上插入一根细长的管子，从楼房的阳台上向细管子里灌水。结果只用了几杯水，就把桶压裂了，桶里的水就从裂缝中流了出来。原来由于细管子的容积较小，几杯水灌进去，其深度很大，使压强增大，便将桶压裂了。这就是历史上有名的帕斯卡桶裂实验。一个容器里的液体，容器底部</a:t>
            </a: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或侧壁</a:t>
            </a: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产生的压力远大于液体自身所受的重力，这对许多人来说是不可思议的。</a:t>
            </a:r>
            <a:endParaRPr lang="zh-CN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zh-CN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　　根据液体的压强等于密度、深度和重力加速度常数之积这个原理。在这个实验中，水的密度不变，但深度一再增加，则下部的压强越来越大，其液压终于超过木桶能够承受的上限，木桶随之裂开。人们在水中活动要承受一定的压强。屏住呼吸的潜水员在浅海中采集海参、珍珠贝；背着氧气瓶的潜水员在浅海中可以长时间地停留；若要在较深的海水中工作，就要穿抗压潜水服了，这是由于海水的压强随着深度的增加而增大，人体此时已无法承受海水的压强。如果要潜入更深的海底，抗压潜水服也无能为力，需要专门的潜水器，以抵抗巨大的水压。</a:t>
            </a: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2012</a:t>
            </a:r>
            <a:r>
              <a:rPr lang="zh-CN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年我国蛟龙号载人潜水器顺利完成了</a:t>
            </a:r>
            <a:r>
              <a:rPr lang="en-US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Courier New" panose="02070309020205020404" pitchFamily="49" charset="0"/>
              </a:rPr>
              <a:t>7 km</a:t>
            </a:r>
            <a:r>
              <a:rPr lang="zh-CN" altLang="zh-CN" sz="20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级的深海潜水实验，这标志着我国深海潜水科技达到了一个新的水平。</a:t>
            </a:r>
            <a:endParaRPr lang="zh-CN" altLang="zh-CN" sz="2000" kern="100" dirty="0">
              <a:latin typeface="楷体" panose="02010609060101010101" pitchFamily="49" charset="-122"/>
              <a:ea typeface="楷体" panose="02010609060101010101" pitchFamily="49" charset="-122"/>
              <a:cs typeface="Courier New" panose="02070309020205020404" pitchFamily="49" charset="0"/>
            </a:endParaRPr>
          </a:p>
          <a:p>
            <a:pPr indent="0" algn="just">
              <a:spcAft>
                <a:spcPts val="0"/>
              </a:spcAft>
              <a:buNone/>
            </a:pP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848" y="1401580"/>
            <a:ext cx="1095238" cy="25047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培优提升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占位符 2"/>
          <p:cNvSpPr txBox="1"/>
          <p:nvPr/>
        </p:nvSpPr>
        <p:spPr>
          <a:xfrm>
            <a:off x="432486" y="1444610"/>
            <a:ext cx="8229600" cy="5464060"/>
          </a:xfrm>
          <a:prstGeom prst="rect">
            <a:avLst/>
          </a:prstGeom>
        </p:spPr>
        <p:txBody>
          <a:bodyPr>
            <a:noAutofit/>
          </a:bodyPr>
          <a:lstStyle>
            <a:lvl1pPr marL="182245" indent="-182245" algn="l" defTabSz="728345" rtl="0" eaLnBrk="1" latinLnBrk="0" hangingPunct="1">
              <a:lnSpc>
                <a:spcPct val="90000"/>
              </a:lnSpc>
              <a:spcBef>
                <a:spcPts val="795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61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05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744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830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02790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6664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3113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95625" indent="-182245" algn="l" defTabSz="728345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2800" dirty="0"/>
              <a:t>(1)</a:t>
            </a:r>
            <a:r>
              <a:rPr lang="zh-CN" altLang="zh-CN" sz="2800" dirty="0"/>
              <a:t>帕斯卡</a:t>
            </a:r>
            <a:r>
              <a:rPr lang="en-US" altLang="zh-CN" sz="2800" dirty="0"/>
              <a:t>“</a:t>
            </a:r>
            <a:r>
              <a:rPr lang="zh-CN" altLang="zh-CN" sz="2800" dirty="0"/>
              <a:t>桶裂</a:t>
            </a:r>
            <a:r>
              <a:rPr lang="en-US" altLang="zh-CN" sz="2800" dirty="0"/>
              <a:t>”</a:t>
            </a:r>
            <a:r>
              <a:rPr lang="zh-CN" altLang="zh-CN" sz="2800" dirty="0"/>
              <a:t>实验可以很好地证明液体压强与液体的</a:t>
            </a:r>
            <a:r>
              <a:rPr lang="zh-CN" altLang="zh-CN" sz="2800" u="sng" dirty="0"/>
              <a:t>　　　</a:t>
            </a:r>
            <a:r>
              <a:rPr lang="en-US" altLang="zh-CN" sz="2800" u="sng" dirty="0"/>
              <a:t>     </a:t>
            </a:r>
            <a:r>
              <a:rPr lang="zh-CN" altLang="zh-CN" sz="2800" dirty="0"/>
              <a:t>有关。</a:t>
            </a:r>
          </a:p>
          <a:p>
            <a:pPr marL="0" indent="0">
              <a:buNone/>
            </a:pPr>
            <a:r>
              <a:rPr lang="en-US" altLang="zh-CN" sz="2800" dirty="0"/>
              <a:t>(2)</a:t>
            </a:r>
            <a:r>
              <a:rPr lang="zh-CN" altLang="zh-CN" sz="2800" dirty="0"/>
              <a:t>此实验的实验原理是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                                   </a:t>
            </a:r>
            <a:r>
              <a:rPr lang="zh-CN" altLang="zh-CN" sz="2800" dirty="0">
                <a:solidFill>
                  <a:schemeClr val="bg1"/>
                </a:solidFill>
              </a:rPr>
              <a:t>。</a:t>
            </a:r>
            <a:endParaRPr lang="en-US" altLang="zh-CN" sz="2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zh-CN" altLang="en-US" sz="2800" u="sng" dirty="0"/>
              <a:t>                                                                 </a:t>
            </a:r>
            <a:r>
              <a:rPr lang="zh-CN" altLang="en-US" sz="2800" dirty="0"/>
              <a:t>。</a:t>
            </a:r>
            <a:endParaRPr lang="zh-CN" altLang="zh-CN" sz="2800" dirty="0"/>
          </a:p>
          <a:p>
            <a:pPr marL="0" indent="0">
              <a:buNone/>
            </a:pPr>
            <a:r>
              <a:rPr lang="en-US" altLang="zh-CN" sz="2800" dirty="0"/>
              <a:t>(3)</a:t>
            </a:r>
            <a:r>
              <a:rPr lang="zh-CN" altLang="zh-CN" sz="2800" dirty="0"/>
              <a:t>潜水员若要在较深的海水中工作，就要穿抗压潜水服了，这是由于</a:t>
            </a:r>
            <a:r>
              <a:rPr lang="zh-CN" altLang="zh-CN" sz="2800" u="sng" dirty="0"/>
              <a:t>　</a:t>
            </a:r>
            <a:r>
              <a:rPr lang="en-US" altLang="zh-CN" sz="2800" u="sng" dirty="0"/>
              <a:t>                                                 </a:t>
            </a:r>
            <a:r>
              <a:rPr lang="zh-CN" altLang="zh-CN" sz="2800" dirty="0"/>
              <a:t>。</a:t>
            </a:r>
          </a:p>
          <a:p>
            <a:pPr marL="0" indent="0">
              <a:buNone/>
            </a:pPr>
            <a:r>
              <a:rPr lang="en-US" altLang="zh-CN" sz="2800" dirty="0"/>
              <a:t>(4)</a:t>
            </a:r>
            <a:r>
              <a:rPr lang="zh-CN" altLang="zh-CN" sz="2800" dirty="0"/>
              <a:t>如果要潜入更深的海底，抗压潜水服也无能为力，需要专门的潜水器，以抵抗巨大的水压。</a:t>
            </a:r>
            <a:r>
              <a:rPr lang="en-US" altLang="zh-CN" sz="2800" dirty="0"/>
              <a:t>2012</a:t>
            </a:r>
            <a:r>
              <a:rPr lang="zh-CN" altLang="zh-CN" sz="2800" dirty="0"/>
              <a:t>年我国蛟龙号载人潜水器顺利完成了</a:t>
            </a:r>
            <a:r>
              <a:rPr lang="en-US" altLang="zh-CN" sz="2800" dirty="0"/>
              <a:t>7 km</a:t>
            </a:r>
            <a:r>
              <a:rPr lang="zh-CN" altLang="zh-CN" sz="2800" dirty="0"/>
              <a:t>级的深海潜水实验，蛟龙号载人潜水器在此深处所受到的海水压强为</a:t>
            </a:r>
            <a:r>
              <a:rPr lang="zh-CN" altLang="zh-CN" sz="2800" u="sng" dirty="0"/>
              <a:t>　　　　　　</a:t>
            </a:r>
            <a:r>
              <a:rPr lang="en-US" altLang="zh-CN" sz="2800" dirty="0"/>
              <a:t>Pa</a:t>
            </a:r>
            <a:r>
              <a:rPr lang="zh-CN" altLang="zh-CN" sz="2800" dirty="0"/>
              <a:t>。</a:t>
            </a:r>
            <a:r>
              <a:rPr lang="en-US" altLang="zh-CN" sz="2800" dirty="0"/>
              <a:t>(</a:t>
            </a:r>
            <a:r>
              <a:rPr lang="en-US" altLang="zh-CN" sz="2800" i="1" dirty="0"/>
              <a:t>ρ</a:t>
            </a:r>
            <a:r>
              <a:rPr lang="zh-CN" altLang="zh-CN" sz="2800" baseline="-25000" dirty="0"/>
              <a:t>海水</a:t>
            </a:r>
            <a:r>
              <a:rPr lang="zh-CN" altLang="zh-CN" sz="2800" dirty="0"/>
              <a:t>＝</a:t>
            </a:r>
            <a:r>
              <a:rPr lang="en-US" altLang="zh-CN" sz="2800" dirty="0"/>
              <a:t>1.03×10</a:t>
            </a:r>
            <a:r>
              <a:rPr lang="en-US" altLang="zh-CN" sz="2800" baseline="30000" dirty="0"/>
              <a:t>3</a:t>
            </a:r>
            <a:r>
              <a:rPr lang="en-US" altLang="zh-CN" sz="2800" dirty="0"/>
              <a:t> kg/m</a:t>
            </a:r>
            <a:r>
              <a:rPr lang="en-US" altLang="zh-CN" sz="2800" baseline="30000" dirty="0"/>
              <a:t>3</a:t>
            </a:r>
            <a:r>
              <a:rPr lang="zh-CN" altLang="zh-CN" sz="2800" dirty="0"/>
              <a:t>，</a:t>
            </a:r>
            <a:r>
              <a:rPr lang="en-US" altLang="zh-CN" sz="2800" i="1" dirty="0"/>
              <a:t>g</a:t>
            </a:r>
            <a:r>
              <a:rPr lang="zh-CN" altLang="zh-CN" sz="2800" dirty="0"/>
              <a:t>＝</a:t>
            </a:r>
            <a:r>
              <a:rPr lang="en-US" altLang="zh-CN" sz="2800" dirty="0"/>
              <a:t>10 N/kg)</a:t>
            </a:r>
            <a:endParaRPr lang="zh-CN" altLang="zh-CN" sz="2800" dirty="0"/>
          </a:p>
          <a:p>
            <a:pPr indent="0" algn="just">
              <a:spcAft>
                <a:spcPts val="0"/>
              </a:spcAft>
              <a:buNone/>
            </a:pPr>
            <a:endParaRPr lang="zh-CN" altLang="zh-CN" sz="280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576292" y="1770804"/>
            <a:ext cx="906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深度</a:t>
            </a:r>
            <a:endParaRPr lang="zh-CN" altLang="en-US" b="1" dirty="0"/>
          </a:p>
        </p:txBody>
      </p:sp>
      <p:sp>
        <p:nvSpPr>
          <p:cNvPr id="13" name="矩形 12"/>
          <p:cNvSpPr/>
          <p:nvPr/>
        </p:nvSpPr>
        <p:spPr>
          <a:xfrm>
            <a:off x="1062565" y="2285028"/>
            <a:ext cx="72330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               液体的压强等于密度、</a:t>
            </a:r>
            <a:endParaRPr lang="en-US" altLang="zh-CN" sz="28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深度和重力加速度常数之积</a:t>
            </a:r>
            <a:endParaRPr lang="zh-CN" altLang="en-US" b="1" dirty="0"/>
          </a:p>
        </p:txBody>
      </p:sp>
      <p:sp>
        <p:nvSpPr>
          <p:cNvPr id="14" name="矩形 13"/>
          <p:cNvSpPr/>
          <p:nvPr/>
        </p:nvSpPr>
        <p:spPr>
          <a:xfrm>
            <a:off x="3269216" y="3591882"/>
            <a:ext cx="48734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液体的压强随深度增加而增大</a:t>
            </a:r>
            <a:endParaRPr lang="zh-CN" altLang="en-US" b="1" dirty="0"/>
          </a:p>
        </p:txBody>
      </p:sp>
      <p:sp>
        <p:nvSpPr>
          <p:cNvPr id="15" name="矩形 14"/>
          <p:cNvSpPr/>
          <p:nvPr/>
        </p:nvSpPr>
        <p:spPr>
          <a:xfrm>
            <a:off x="1527273" y="5652879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7.21×10</a:t>
            </a:r>
            <a:r>
              <a:rPr lang="en-US" altLang="zh-CN" sz="2800" b="1" kern="100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副标题 2"/>
          <p:cNvSpPr txBox="1"/>
          <p:nvPr/>
        </p:nvSpPr>
        <p:spPr bwMode="auto">
          <a:xfrm>
            <a:off x="3357563" y="1404470"/>
            <a:ext cx="2338387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zh-CN" altLang="en-US" sz="240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令人惊奇的实验</a:t>
            </a:r>
          </a:p>
        </p:txBody>
      </p:sp>
      <p:sp>
        <p:nvSpPr>
          <p:cNvPr id="11" name="Rectangle 17"/>
          <p:cNvSpPr>
            <a:spLocks noChangeArrowheads="1"/>
          </p:cNvSpPr>
          <p:nvPr/>
        </p:nvSpPr>
        <p:spPr bwMode="auto">
          <a:xfrm>
            <a:off x="971550" y="2199808"/>
            <a:ext cx="5502275" cy="20383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lnSpc>
                <a:spcPct val="115000"/>
              </a:lnSpc>
              <a:defRPr/>
            </a:pPr>
            <a:r>
              <a:rPr lang="zh-CN" altLang="en-US" sz="22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　　帕斯卡在</a:t>
            </a:r>
            <a:r>
              <a:rPr lang="en-US" altLang="zh-CN" sz="22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1648</a:t>
            </a:r>
            <a:r>
              <a:rPr lang="zh-CN" altLang="en-US" sz="2200" dirty="0">
                <a:solidFill>
                  <a:schemeClr val="tx2"/>
                </a:solidFill>
                <a:latin typeface="+mn-ea"/>
                <a:cs typeface="Times New Roman" panose="02020603050405020304" pitchFamily="18" charset="0"/>
              </a:rPr>
              <a:t>年表演了一个著名的实验：他用一个密闭的装满水的桶，在桶盖上插入一根细长的管子，从楼房的阳台上向细管子里灌水。结果只用了几杯水，就把桶压裂了，桶里的水就从裂缝中流了出来。</a:t>
            </a:r>
          </a:p>
        </p:txBody>
      </p:sp>
      <p:sp>
        <p:nvSpPr>
          <p:cNvPr id="12" name="矩形 11"/>
          <p:cNvSpPr>
            <a:spLocks noChangeArrowheads="1"/>
          </p:cNvSpPr>
          <p:nvPr/>
        </p:nvSpPr>
        <p:spPr bwMode="auto">
          <a:xfrm>
            <a:off x="971550" y="4373095"/>
            <a:ext cx="5502275" cy="1717675"/>
          </a:xfrm>
          <a:prstGeom prst="rect">
            <a:avLst/>
          </a:prstGeom>
          <a:gradFill rotWithShape="1">
            <a:gsLst>
              <a:gs pos="0">
                <a:srgbClr val="FFA2A1"/>
              </a:gs>
              <a:gs pos="35001">
                <a:srgbClr val="FFBEBD"/>
              </a:gs>
              <a:gs pos="100000">
                <a:srgbClr val="FFE5E5"/>
              </a:gs>
            </a:gsLst>
            <a:lin ang="16200000" scaled="1"/>
          </a:gradFill>
          <a:ln w="28575" algn="ctr">
            <a:solidFill>
              <a:srgbClr val="BE4B48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200" dirty="0" smtClean="0">
                <a:latin typeface="+mn-ea"/>
                <a:cs typeface="Times New Roman" panose="02020603050405020304" pitchFamily="18" charset="0"/>
              </a:rPr>
              <a:t>    原来</a:t>
            </a:r>
            <a:r>
              <a:rPr lang="zh-CN" altLang="en-US" sz="2200" dirty="0">
                <a:latin typeface="+mn-ea"/>
                <a:cs typeface="Times New Roman" panose="02020603050405020304" pitchFamily="18" charset="0"/>
              </a:rPr>
              <a:t>由于细管子的容积较小，几杯水灌进去，其</a:t>
            </a:r>
            <a:r>
              <a:rPr lang="zh-CN" altLang="en-US" sz="2200" dirty="0" smtClean="0">
                <a:latin typeface="+mn-ea"/>
                <a:cs typeface="Times New Roman" panose="02020603050405020304" pitchFamily="18" charset="0"/>
              </a:rPr>
              <a:t>深度是</a:t>
            </a:r>
            <a:r>
              <a:rPr lang="zh-CN" altLang="en-US" sz="2200" dirty="0">
                <a:latin typeface="+mn-ea"/>
                <a:cs typeface="Times New Roman" panose="02020603050405020304" pitchFamily="18" charset="0"/>
              </a:rPr>
              <a:t>很大了，能对水桶产生很大的压强。这个很大的压强就在各个方向产生很大的压力，把桶压裂了。</a:t>
            </a:r>
          </a:p>
        </p:txBody>
      </p:sp>
      <p:pic>
        <p:nvPicPr>
          <p:cNvPr id="13" name="Picture 5" descr="8-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613" y="2214095"/>
            <a:ext cx="1638300" cy="382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12993" y="2252372"/>
            <a:ext cx="90281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 smtClean="0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rPr>
              <a:t>实验</a:t>
            </a:r>
            <a:endParaRPr lang="zh-CN" altLang="en-US" sz="2800" dirty="0">
              <a:solidFill>
                <a:srgbClr val="FFFFFF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3" descr="7"/>
          <p:cNvPicPr>
            <a:picLocks noChangeAspect="1" noChangeArrowheads="1"/>
          </p:cNvPicPr>
          <p:nvPr/>
        </p:nvPicPr>
        <p:blipFill>
          <a:blip r:embed="rId3"/>
          <a:srcRect t="8844"/>
          <a:stretch>
            <a:fillRect/>
          </a:stretch>
        </p:blipFill>
        <p:spPr bwMode="auto">
          <a:xfrm>
            <a:off x="2590692" y="3068533"/>
            <a:ext cx="3457575" cy="27162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68392" y="2225570"/>
            <a:ext cx="4267200" cy="528638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18000" rIns="18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下面的薄膜突出说明什么？</a:t>
            </a: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823804" y="6100658"/>
            <a:ext cx="6989763" cy="538162"/>
          </a:xfrm>
          <a:prstGeom prst="rect">
            <a:avLst/>
          </a:prstGeom>
          <a:solidFill>
            <a:srgbClr val="ABE3FF"/>
          </a:solidFill>
          <a:ln w="19050">
            <a:solidFill>
              <a:schemeClr val="tx2"/>
            </a:solidFill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800">
                <a:latin typeface="+mn-ea"/>
                <a:cs typeface="Times New Roman" panose="02020603050405020304" pitchFamily="18" charset="0"/>
              </a:rPr>
              <a:t>液体受重力，对支撑它的容器</a:t>
            </a:r>
            <a:r>
              <a:rPr lang="zh-CN" altLang="en-US" sz="280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底部</a:t>
            </a:r>
            <a:r>
              <a:rPr lang="zh-CN" altLang="en-US" sz="2800">
                <a:latin typeface="+mn-ea"/>
                <a:cs typeface="Times New Roman" panose="02020603050405020304" pitchFamily="18" charset="0"/>
              </a:rPr>
              <a:t>有压强。</a:t>
            </a:r>
          </a:p>
        </p:txBody>
      </p:sp>
      <p:sp>
        <p:nvSpPr>
          <p:cNvPr id="14" name="圆角矩形 34"/>
          <p:cNvSpPr>
            <a:spLocks noChangeArrowheads="1"/>
          </p:cNvSpPr>
          <p:nvPr/>
        </p:nvSpPr>
        <p:spPr bwMode="auto">
          <a:xfrm>
            <a:off x="190691" y="1472950"/>
            <a:ext cx="4356596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探究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液体内部压强的特点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12993" y="2252372"/>
            <a:ext cx="90281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 smtClean="0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rPr>
              <a:t>实验</a:t>
            </a:r>
            <a:endParaRPr lang="zh-CN" altLang="en-US" sz="2800" dirty="0">
              <a:solidFill>
                <a:srgbClr val="FFFFFF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68392" y="2225570"/>
            <a:ext cx="3934867" cy="52322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8000" rIns="18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侧面</a:t>
            </a:r>
            <a:r>
              <a:rPr lang="zh-CN" altLang="en-US" sz="2800" dirty="0" smtClean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的薄膜为什么突出？</a:t>
            </a:r>
            <a:endParaRPr lang="zh-CN" altLang="en-US" sz="2800" dirty="0">
              <a:solidFill>
                <a:srgbClr val="000000"/>
              </a:solidFill>
              <a:latin typeface="+mn-e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圆角矩形 34"/>
          <p:cNvSpPr>
            <a:spLocks noChangeArrowheads="1"/>
          </p:cNvSpPr>
          <p:nvPr/>
        </p:nvSpPr>
        <p:spPr bwMode="auto">
          <a:xfrm>
            <a:off x="190691" y="1472950"/>
            <a:ext cx="4356596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探究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液体内部压强的特点</a:t>
            </a:r>
          </a:p>
        </p:txBody>
      </p:sp>
      <p:pic>
        <p:nvPicPr>
          <p:cNvPr id="15" name="Picture 8" descr="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4398" y="2986741"/>
            <a:ext cx="3128963" cy="2909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548" y="2994679"/>
            <a:ext cx="3357563" cy="290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86791" y="6111222"/>
            <a:ext cx="7829550" cy="538163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19050" algn="ctr">
            <a:solidFill>
              <a:schemeClr val="tx2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 dirty="0">
                <a:latin typeface="+mn-ea"/>
                <a:ea typeface="+mn-ea"/>
                <a:cs typeface="Times New Roman" panose="02020603050405020304" pitchFamily="18" charset="0"/>
              </a:rPr>
              <a:t>液体由于具有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流动性</a:t>
            </a:r>
            <a:r>
              <a:rPr lang="zh-CN" altLang="en-US" sz="2800" dirty="0">
                <a:latin typeface="+mn-ea"/>
                <a:ea typeface="+mn-ea"/>
                <a:cs typeface="Times New Roman" panose="02020603050405020304" pitchFamily="18" charset="0"/>
              </a:rPr>
              <a:t>，因而对容器的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ea typeface="+mn-ea"/>
                <a:cs typeface="Times New Roman" panose="02020603050405020304" pitchFamily="18" charset="0"/>
              </a:rPr>
              <a:t>侧壁</a:t>
            </a:r>
            <a:r>
              <a:rPr lang="zh-CN" altLang="en-US" sz="2800" dirty="0">
                <a:latin typeface="+mn-ea"/>
                <a:ea typeface="+mn-ea"/>
                <a:cs typeface="Times New Roman" panose="02020603050405020304" pitchFamily="18" charset="0"/>
              </a:rPr>
              <a:t>有压强。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712993" y="2252372"/>
            <a:ext cx="902811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 smtClean="0">
                <a:solidFill>
                  <a:srgbClr val="FFFFFF"/>
                </a:solidFill>
                <a:latin typeface="+mn-ea"/>
                <a:cs typeface="Times New Roman" panose="02020603050405020304" pitchFamily="18" charset="0"/>
              </a:rPr>
              <a:t>场景</a:t>
            </a:r>
            <a:endParaRPr lang="zh-CN" altLang="en-US" sz="2800" dirty="0">
              <a:solidFill>
                <a:srgbClr val="FFFFFF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968392" y="2225570"/>
            <a:ext cx="2133600" cy="523220"/>
          </a:xfrm>
          <a:prstGeom prst="rect">
            <a:avLst/>
          </a:prstGeom>
          <a:gradFill rotWithShape="1">
            <a:gsLst>
              <a:gs pos="0">
                <a:srgbClr val="FFBE86"/>
              </a:gs>
              <a:gs pos="35001">
                <a:srgbClr val="FFD0AA"/>
              </a:gs>
              <a:gs pos="100000">
                <a:srgbClr val="FFEBDB"/>
              </a:gs>
            </a:gsLst>
            <a:lin ang="16200000" scaled="1"/>
          </a:gradFill>
          <a:ln w="9525" algn="ctr">
            <a:solidFill>
              <a:srgbClr val="F69240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wrap="square" lIns="18000" rIns="1800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800" dirty="0">
                <a:solidFill>
                  <a:srgbClr val="000000"/>
                </a:solidFill>
                <a:latin typeface="+mn-ea"/>
                <a:ea typeface="+mn-ea"/>
                <a:cs typeface="Times New Roman" panose="02020603050405020304" pitchFamily="18" charset="0"/>
              </a:rPr>
              <a:t>喷泉的形成</a:t>
            </a:r>
          </a:p>
        </p:txBody>
      </p:sp>
      <p:sp>
        <p:nvSpPr>
          <p:cNvPr id="14" name="圆角矩形 34"/>
          <p:cNvSpPr>
            <a:spLocks noChangeArrowheads="1"/>
          </p:cNvSpPr>
          <p:nvPr/>
        </p:nvSpPr>
        <p:spPr bwMode="auto">
          <a:xfrm>
            <a:off x="190691" y="1472950"/>
            <a:ext cx="4356596" cy="579438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zh-CN" altLang="en-US" sz="2800" dirty="0" smtClean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探究</a:t>
            </a:r>
            <a:r>
              <a:rPr lang="zh-CN" altLang="en-US" sz="2800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液体内部压强的特点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30"/>
          <a:stretch>
            <a:fillRect/>
          </a:stretch>
        </p:blipFill>
        <p:spPr bwMode="auto">
          <a:xfrm>
            <a:off x="2287759" y="2981699"/>
            <a:ext cx="4095750" cy="257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5"/>
          <p:cNvSpPr txBox="1">
            <a:spLocks noChangeArrowheads="1"/>
          </p:cNvSpPr>
          <p:nvPr/>
        </p:nvSpPr>
        <p:spPr bwMode="auto">
          <a:xfrm>
            <a:off x="699187" y="5734330"/>
            <a:ext cx="7696200" cy="461962"/>
          </a:xfrm>
          <a:prstGeom prst="rect">
            <a:avLst/>
          </a:prstGeom>
          <a:gradFill rotWithShape="1">
            <a:gsLst>
              <a:gs pos="0">
                <a:srgbClr val="9EEAFF"/>
              </a:gs>
              <a:gs pos="35001">
                <a:srgbClr val="BBEFFF"/>
              </a:gs>
              <a:gs pos="100000">
                <a:srgbClr val="E4F9FF"/>
              </a:gs>
            </a:gsLst>
            <a:lin ang="16200000" scaled="1"/>
          </a:gradFill>
          <a:ln w="19050" algn="ctr">
            <a:solidFill>
              <a:srgbClr val="1F497D"/>
            </a:solidFill>
            <a:miter lim="800000"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喷泉中的水柱能向上喷出，说明液体内部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向上</a:t>
            </a:r>
            <a:r>
              <a:rPr kumimoji="0" lang="zh-CN" altLang="en-US" sz="2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ea"/>
                <a:ea typeface="+mn-ea"/>
                <a:cs typeface="Times New Roman" panose="02020603050405020304" pitchFamily="18" charset="0"/>
              </a:rPr>
              <a:t>也有压强。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65393071"/>
          <p:cNvPicPr>
            <a:picLocks noChangeAspect="1"/>
          </p:cNvPicPr>
          <p:nvPr/>
        </p:nvPicPr>
        <p:blipFill>
          <a:blip r:embed="rId2" cstate="print"/>
          <a:srcRect t="40910" b="48562"/>
          <a:stretch>
            <a:fillRect/>
          </a:stretch>
        </p:blipFill>
        <p:spPr>
          <a:xfrm>
            <a:off x="0" y="-26035"/>
            <a:ext cx="9144000" cy="562610"/>
          </a:xfrm>
          <a:prstGeom prst="rect">
            <a:avLst/>
          </a:prstGeom>
        </p:spPr>
      </p:pic>
      <p:cxnSp>
        <p:nvCxnSpPr>
          <p:cNvPr id="33" name="直接连接符 32"/>
          <p:cNvCxnSpPr/>
          <p:nvPr/>
        </p:nvCxnSpPr>
        <p:spPr>
          <a:xfrm>
            <a:off x="71" y="636276"/>
            <a:ext cx="9144001" cy="0"/>
          </a:xfrm>
          <a:prstGeom prst="line">
            <a:avLst/>
          </a:prstGeom>
          <a:ln w="31750">
            <a:solidFill>
              <a:srgbClr val="6AA4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泪滴形 55"/>
          <p:cNvSpPr/>
          <p:nvPr/>
        </p:nvSpPr>
        <p:spPr>
          <a:xfrm rot="18900000">
            <a:off x="324378" y="335832"/>
            <a:ext cx="934652" cy="128449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384920" y="346187"/>
            <a:ext cx="3507509" cy="998806"/>
            <a:chOff x="409634" y="457400"/>
            <a:chExt cx="3507509" cy="998806"/>
          </a:xfrm>
        </p:grpSpPr>
        <p:sp>
          <p:nvSpPr>
            <p:cNvPr id="45" name="文本框 44"/>
            <p:cNvSpPr txBox="1"/>
            <p:nvPr/>
          </p:nvSpPr>
          <p:spPr>
            <a:xfrm>
              <a:off x="1313669" y="795379"/>
              <a:ext cx="2603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chemeClr val="accent1">
                      <a:lumMod val="75000"/>
                    </a:schemeClr>
                  </a:solidFill>
                  <a:latin typeface="黑体" panose="02010609060101010101" pitchFamily="2" charset="-122"/>
                  <a:ea typeface="黑体" panose="02010609060101010101" pitchFamily="2" charset="-122"/>
                </a:rPr>
                <a:t>自主学习</a:t>
              </a:r>
            </a:p>
          </p:txBody>
        </p:sp>
        <p:sp>
          <p:nvSpPr>
            <p:cNvPr id="57" name="泪滴形 56"/>
            <p:cNvSpPr/>
            <p:nvPr/>
          </p:nvSpPr>
          <p:spPr>
            <a:xfrm rot="18900000">
              <a:off x="409634" y="457400"/>
              <a:ext cx="749105" cy="998806"/>
            </a:xfrm>
            <a:prstGeom prst="teardrop">
              <a:avLst/>
            </a:prstGeom>
            <a:solidFill>
              <a:srgbClr val="6AA4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351" name="KSO_Shape"/>
            <p:cNvSpPr>
              <a:spLocks noChangeAspect="1" noChangeArrowheads="1"/>
            </p:cNvSpPr>
            <p:nvPr/>
          </p:nvSpPr>
          <p:spPr bwMode="auto">
            <a:xfrm>
              <a:off x="611505" y="641985"/>
              <a:ext cx="475774" cy="589915"/>
            </a:xfrm>
            <a:custGeom>
              <a:avLst/>
              <a:gdLst>
                <a:gd name="T0" fmla="*/ 685899 w 2767013"/>
                <a:gd name="T1" fmla="*/ 1628140 h 2578100"/>
                <a:gd name="T2" fmla="*/ 814822 w 2767013"/>
                <a:gd name="T3" fmla="*/ 1673225 h 2578100"/>
                <a:gd name="T4" fmla="*/ 1062190 w 2767013"/>
                <a:gd name="T5" fmla="*/ 1516380 h 2578100"/>
                <a:gd name="T6" fmla="*/ 1081547 w 2767013"/>
                <a:gd name="T7" fmla="*/ 1274 h 2578100"/>
                <a:gd name="T8" fmla="*/ 1235742 w 2767013"/>
                <a:gd name="T9" fmla="*/ 89156 h 2578100"/>
                <a:gd name="T10" fmla="*/ 1326071 w 2767013"/>
                <a:gd name="T11" fmla="*/ 253047 h 2578100"/>
                <a:gd name="T12" fmla="*/ 1519456 w 2767013"/>
                <a:gd name="T13" fmla="*/ 439420 h 2578100"/>
                <a:gd name="T14" fmla="*/ 1614085 w 2767013"/>
                <a:gd name="T15" fmla="*/ 664210 h 2578100"/>
                <a:gd name="T16" fmla="*/ 1591856 w 2767013"/>
                <a:gd name="T17" fmla="*/ 958850 h 2578100"/>
                <a:gd name="T18" fmla="*/ 1395296 w 2767013"/>
                <a:gd name="T19" fmla="*/ 1286192 h 2578100"/>
                <a:gd name="T20" fmla="*/ 1116808 w 2767013"/>
                <a:gd name="T21" fmla="*/ 1571625 h 2578100"/>
                <a:gd name="T22" fmla="*/ 863407 w 2767013"/>
                <a:gd name="T23" fmla="*/ 1737678 h 2578100"/>
                <a:gd name="T24" fmla="*/ 940570 w 2767013"/>
                <a:gd name="T25" fmla="*/ 2122805 h 2578100"/>
                <a:gd name="T26" fmla="*/ 1091404 w 2767013"/>
                <a:gd name="T27" fmla="*/ 2375218 h 2578100"/>
                <a:gd name="T28" fmla="*/ 1303842 w 2767013"/>
                <a:gd name="T29" fmla="*/ 2498090 h 2578100"/>
                <a:gd name="T30" fmla="*/ 1476587 w 2767013"/>
                <a:gd name="T31" fmla="*/ 2471103 h 2578100"/>
                <a:gd name="T32" fmla="*/ 1605828 w 2767013"/>
                <a:gd name="T33" fmla="*/ 2357120 h 2578100"/>
                <a:gd name="T34" fmla="*/ 1764601 w 2767013"/>
                <a:gd name="T35" fmla="*/ 1958340 h 2578100"/>
                <a:gd name="T36" fmla="*/ 1892890 w 2767013"/>
                <a:gd name="T37" fmla="*/ 1682433 h 2578100"/>
                <a:gd name="T38" fmla="*/ 2061506 w 2767013"/>
                <a:gd name="T39" fmla="*/ 1567497 h 2578100"/>
                <a:gd name="T40" fmla="*/ 2208566 w 2767013"/>
                <a:gd name="T41" fmla="*/ 1484745 h 2578100"/>
                <a:gd name="T42" fmla="*/ 2435693 w 2767013"/>
                <a:gd name="T43" fmla="*/ 1370330 h 2578100"/>
                <a:gd name="T44" fmla="*/ 2674574 w 2767013"/>
                <a:gd name="T45" fmla="*/ 1462498 h 2578100"/>
                <a:gd name="T46" fmla="*/ 2766695 w 2767013"/>
                <a:gd name="T47" fmla="*/ 1701499 h 2578100"/>
                <a:gd name="T48" fmla="*/ 2652338 w 2767013"/>
                <a:gd name="T49" fmla="*/ 1928423 h 2578100"/>
                <a:gd name="T50" fmla="*/ 2403927 w 2767013"/>
                <a:gd name="T51" fmla="*/ 1996754 h 2578100"/>
                <a:gd name="T52" fmla="*/ 2190777 w 2767013"/>
                <a:gd name="T53" fmla="*/ 1861363 h 2578100"/>
                <a:gd name="T54" fmla="*/ 2137718 w 2767013"/>
                <a:gd name="T55" fmla="*/ 1635442 h 2578100"/>
                <a:gd name="T56" fmla="*/ 1985931 w 2767013"/>
                <a:gd name="T57" fmla="*/ 1698308 h 2578100"/>
                <a:gd name="T58" fmla="*/ 1849704 w 2767013"/>
                <a:gd name="T59" fmla="*/ 1946593 h 2578100"/>
                <a:gd name="T60" fmla="*/ 1683627 w 2767013"/>
                <a:gd name="T61" fmla="*/ 2382203 h 2578100"/>
                <a:gd name="T62" fmla="*/ 1542319 w 2767013"/>
                <a:gd name="T63" fmla="*/ 2526030 h 2578100"/>
                <a:gd name="T64" fmla="*/ 1334327 w 2767013"/>
                <a:gd name="T65" fmla="*/ 2578100 h 2578100"/>
                <a:gd name="T66" fmla="*/ 1178094 w 2767013"/>
                <a:gd name="T67" fmla="*/ 2540318 h 2578100"/>
                <a:gd name="T68" fmla="*/ 964386 w 2767013"/>
                <a:gd name="T69" fmla="*/ 2336483 h 2578100"/>
                <a:gd name="T70" fmla="*/ 805296 w 2767013"/>
                <a:gd name="T71" fmla="*/ 1978660 h 2578100"/>
                <a:gd name="T72" fmla="*/ 664306 w 2767013"/>
                <a:gd name="T73" fmla="*/ 1706245 h 2578100"/>
                <a:gd name="T74" fmla="*/ 335963 w 2767013"/>
                <a:gd name="T75" fmla="*/ 1411922 h 2578100"/>
                <a:gd name="T76" fmla="*/ 52713 w 2767013"/>
                <a:gd name="T77" fmla="*/ 977265 h 2578100"/>
                <a:gd name="T78" fmla="*/ 0 w 2767013"/>
                <a:gd name="T79" fmla="*/ 758190 h 2578100"/>
                <a:gd name="T80" fmla="*/ 59063 w 2767013"/>
                <a:gd name="T81" fmla="*/ 503237 h 2578100"/>
                <a:gd name="T82" fmla="*/ 192115 w 2767013"/>
                <a:gd name="T83" fmla="*/ 330200 h 2578100"/>
                <a:gd name="T84" fmla="*/ 291846 w 2767013"/>
                <a:gd name="T85" fmla="*/ 139292 h 2578100"/>
                <a:gd name="T86" fmla="*/ 425579 w 2767013"/>
                <a:gd name="T87" fmla="*/ 24440 h 2578100"/>
                <a:gd name="T88" fmla="*/ 606438 w 2767013"/>
                <a:gd name="T89" fmla="*/ 46331 h 2578100"/>
                <a:gd name="T90" fmla="*/ 708330 w 2767013"/>
                <a:gd name="T91" fmla="*/ 190690 h 2578100"/>
                <a:gd name="T92" fmla="*/ 668529 w 2767013"/>
                <a:gd name="T93" fmla="*/ 367093 h 2578100"/>
                <a:gd name="T94" fmla="*/ 514098 w 2767013"/>
                <a:gd name="T95" fmla="*/ 454343 h 2578100"/>
                <a:gd name="T96" fmla="*/ 342792 w 2767013"/>
                <a:gd name="T97" fmla="*/ 398503 h 2578100"/>
                <a:gd name="T98" fmla="*/ 190527 w 2767013"/>
                <a:gd name="T99" fmla="*/ 441642 h 2578100"/>
                <a:gd name="T100" fmla="*/ 96216 w 2767013"/>
                <a:gd name="T101" fmla="*/ 623887 h 2578100"/>
                <a:gd name="T102" fmla="*/ 93994 w 2767013"/>
                <a:gd name="T103" fmla="*/ 860425 h 2578100"/>
                <a:gd name="T104" fmla="*/ 213708 w 2767013"/>
                <a:gd name="T105" fmla="*/ 1118235 h 2578100"/>
                <a:gd name="T106" fmla="*/ 1476905 w 2767013"/>
                <a:gd name="T107" fmla="*/ 1029017 h 2578100"/>
                <a:gd name="T108" fmla="*/ 1548670 w 2767013"/>
                <a:gd name="T109" fmla="*/ 805180 h 2578100"/>
                <a:gd name="T110" fmla="*/ 1503896 w 2767013"/>
                <a:gd name="T111" fmla="*/ 573087 h 2578100"/>
                <a:gd name="T112" fmla="*/ 1387357 w 2767013"/>
                <a:gd name="T113" fmla="*/ 404177 h 2578100"/>
                <a:gd name="T114" fmla="*/ 1214802 w 2767013"/>
                <a:gd name="T115" fmla="*/ 377957 h 2578100"/>
                <a:gd name="T116" fmla="*/ 1047917 w 2767013"/>
                <a:gd name="T117" fmla="*/ 442595 h 2578100"/>
                <a:gd name="T118" fmla="*/ 888646 w 2767013"/>
                <a:gd name="T119" fmla="*/ 362354 h 2578100"/>
                <a:gd name="T120" fmla="*/ 840738 w 2767013"/>
                <a:gd name="T121" fmla="*/ 187864 h 2578100"/>
                <a:gd name="T122" fmla="*/ 935602 w 2767013"/>
                <a:gd name="T123" fmla="*/ 37891 h 2578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67013" h="2578100">
                  <a:moveTo>
                    <a:pt x="332788" y="1286192"/>
                  </a:moveTo>
                  <a:lnTo>
                    <a:pt x="352476" y="1310640"/>
                  </a:lnTo>
                  <a:lnTo>
                    <a:pt x="372799" y="1335087"/>
                  </a:lnTo>
                  <a:lnTo>
                    <a:pt x="392804" y="1358582"/>
                  </a:lnTo>
                  <a:lnTo>
                    <a:pt x="413444" y="1381760"/>
                  </a:lnTo>
                  <a:lnTo>
                    <a:pt x="433767" y="1404620"/>
                  </a:lnTo>
                  <a:lnTo>
                    <a:pt x="454408" y="1426527"/>
                  </a:lnTo>
                  <a:lnTo>
                    <a:pt x="475366" y="1448117"/>
                  </a:lnTo>
                  <a:lnTo>
                    <a:pt x="495689" y="1468437"/>
                  </a:lnTo>
                  <a:lnTo>
                    <a:pt x="522998" y="1495107"/>
                  </a:lnTo>
                  <a:lnTo>
                    <a:pt x="549354" y="1519555"/>
                  </a:lnTo>
                  <a:lnTo>
                    <a:pt x="574758" y="1542097"/>
                  </a:lnTo>
                  <a:lnTo>
                    <a:pt x="599209" y="1563052"/>
                  </a:lnTo>
                  <a:lnTo>
                    <a:pt x="622707" y="1581785"/>
                  </a:lnTo>
                  <a:lnTo>
                    <a:pt x="644935" y="1598930"/>
                  </a:lnTo>
                  <a:lnTo>
                    <a:pt x="666211" y="1614487"/>
                  </a:lnTo>
                  <a:lnTo>
                    <a:pt x="685899" y="1628140"/>
                  </a:lnTo>
                  <a:lnTo>
                    <a:pt x="704634" y="1639887"/>
                  </a:lnTo>
                  <a:lnTo>
                    <a:pt x="722416" y="1650047"/>
                  </a:lnTo>
                  <a:lnTo>
                    <a:pt x="730673" y="1654492"/>
                  </a:lnTo>
                  <a:lnTo>
                    <a:pt x="738611" y="1658620"/>
                  </a:lnTo>
                  <a:lnTo>
                    <a:pt x="745915" y="1662430"/>
                  </a:lnTo>
                  <a:lnTo>
                    <a:pt x="753218" y="1665287"/>
                  </a:lnTo>
                  <a:lnTo>
                    <a:pt x="760204" y="1668145"/>
                  </a:lnTo>
                  <a:lnTo>
                    <a:pt x="766555" y="1670685"/>
                  </a:lnTo>
                  <a:lnTo>
                    <a:pt x="772271" y="1672272"/>
                  </a:lnTo>
                  <a:lnTo>
                    <a:pt x="777987" y="1673860"/>
                  </a:lnTo>
                  <a:lnTo>
                    <a:pt x="783385" y="1674812"/>
                  </a:lnTo>
                  <a:lnTo>
                    <a:pt x="788466" y="1675765"/>
                  </a:lnTo>
                  <a:lnTo>
                    <a:pt x="792912" y="1676082"/>
                  </a:lnTo>
                  <a:lnTo>
                    <a:pt x="797040" y="1676082"/>
                  </a:lnTo>
                  <a:lnTo>
                    <a:pt x="801168" y="1675765"/>
                  </a:lnTo>
                  <a:lnTo>
                    <a:pt x="805296" y="1674812"/>
                  </a:lnTo>
                  <a:lnTo>
                    <a:pt x="814822" y="1673225"/>
                  </a:lnTo>
                  <a:lnTo>
                    <a:pt x="824666" y="1670367"/>
                  </a:lnTo>
                  <a:lnTo>
                    <a:pt x="835463" y="1666240"/>
                  </a:lnTo>
                  <a:lnTo>
                    <a:pt x="847212" y="1661477"/>
                  </a:lnTo>
                  <a:lnTo>
                    <a:pt x="859279" y="1656080"/>
                  </a:lnTo>
                  <a:lnTo>
                    <a:pt x="872298" y="1649730"/>
                  </a:lnTo>
                  <a:lnTo>
                    <a:pt x="885635" y="1642427"/>
                  </a:lnTo>
                  <a:lnTo>
                    <a:pt x="899607" y="1634490"/>
                  </a:lnTo>
                  <a:lnTo>
                    <a:pt x="913896" y="1625917"/>
                  </a:lnTo>
                  <a:lnTo>
                    <a:pt x="929139" y="1616392"/>
                  </a:lnTo>
                  <a:lnTo>
                    <a:pt x="944381" y="1606232"/>
                  </a:lnTo>
                  <a:lnTo>
                    <a:pt x="960258" y="1595437"/>
                  </a:lnTo>
                  <a:lnTo>
                    <a:pt x="976453" y="1583690"/>
                  </a:lnTo>
                  <a:lnTo>
                    <a:pt x="992965" y="1571307"/>
                  </a:lnTo>
                  <a:lnTo>
                    <a:pt x="1010113" y="1558290"/>
                  </a:lnTo>
                  <a:lnTo>
                    <a:pt x="1026943" y="1544955"/>
                  </a:lnTo>
                  <a:lnTo>
                    <a:pt x="1044408" y="1530985"/>
                  </a:lnTo>
                  <a:lnTo>
                    <a:pt x="1062190" y="1516380"/>
                  </a:lnTo>
                  <a:lnTo>
                    <a:pt x="1079655" y="1501140"/>
                  </a:lnTo>
                  <a:lnTo>
                    <a:pt x="1097755" y="1485265"/>
                  </a:lnTo>
                  <a:lnTo>
                    <a:pt x="1116173" y="1469072"/>
                  </a:lnTo>
                  <a:lnTo>
                    <a:pt x="1133956" y="1452562"/>
                  </a:lnTo>
                  <a:lnTo>
                    <a:pt x="1152056" y="1435735"/>
                  </a:lnTo>
                  <a:lnTo>
                    <a:pt x="1170473" y="1418272"/>
                  </a:lnTo>
                  <a:lnTo>
                    <a:pt x="1188573" y="1400492"/>
                  </a:lnTo>
                  <a:lnTo>
                    <a:pt x="1206674" y="1382077"/>
                  </a:lnTo>
                  <a:lnTo>
                    <a:pt x="1224774" y="1363345"/>
                  </a:lnTo>
                  <a:lnTo>
                    <a:pt x="1242556" y="1344930"/>
                  </a:lnTo>
                  <a:lnTo>
                    <a:pt x="1260339" y="1325245"/>
                  </a:lnTo>
                  <a:lnTo>
                    <a:pt x="1277486" y="1305877"/>
                  </a:lnTo>
                  <a:lnTo>
                    <a:pt x="1294951" y="1286192"/>
                  </a:lnTo>
                  <a:lnTo>
                    <a:pt x="332788" y="1286192"/>
                  </a:lnTo>
                  <a:close/>
                  <a:moveTo>
                    <a:pt x="1059021" y="0"/>
                  </a:moveTo>
                  <a:lnTo>
                    <a:pt x="1070443" y="318"/>
                  </a:lnTo>
                  <a:lnTo>
                    <a:pt x="1081547" y="1274"/>
                  </a:lnTo>
                  <a:lnTo>
                    <a:pt x="1092652" y="2547"/>
                  </a:lnTo>
                  <a:lnTo>
                    <a:pt x="1103439" y="4776"/>
                  </a:lnTo>
                  <a:lnTo>
                    <a:pt x="1114226" y="7323"/>
                  </a:lnTo>
                  <a:lnTo>
                    <a:pt x="1124696" y="10189"/>
                  </a:lnTo>
                  <a:lnTo>
                    <a:pt x="1134849" y="13692"/>
                  </a:lnTo>
                  <a:lnTo>
                    <a:pt x="1144684" y="17831"/>
                  </a:lnTo>
                  <a:lnTo>
                    <a:pt x="1154520" y="21970"/>
                  </a:lnTo>
                  <a:lnTo>
                    <a:pt x="1164038" y="26747"/>
                  </a:lnTo>
                  <a:lnTo>
                    <a:pt x="1173239" y="32160"/>
                  </a:lnTo>
                  <a:lnTo>
                    <a:pt x="1182123" y="37891"/>
                  </a:lnTo>
                  <a:lnTo>
                    <a:pt x="1190689" y="43941"/>
                  </a:lnTo>
                  <a:lnTo>
                    <a:pt x="1199255" y="50946"/>
                  </a:lnTo>
                  <a:lnTo>
                    <a:pt x="1207187" y="57633"/>
                  </a:lnTo>
                  <a:lnTo>
                    <a:pt x="1214802" y="64956"/>
                  </a:lnTo>
                  <a:lnTo>
                    <a:pt x="1222416" y="72598"/>
                  </a:lnTo>
                  <a:lnTo>
                    <a:pt x="1229079" y="80877"/>
                  </a:lnTo>
                  <a:lnTo>
                    <a:pt x="1235742" y="89156"/>
                  </a:lnTo>
                  <a:lnTo>
                    <a:pt x="1241770" y="97753"/>
                  </a:lnTo>
                  <a:lnTo>
                    <a:pt x="1247481" y="106668"/>
                  </a:lnTo>
                  <a:lnTo>
                    <a:pt x="1252874" y="116221"/>
                  </a:lnTo>
                  <a:lnTo>
                    <a:pt x="1257633" y="125455"/>
                  </a:lnTo>
                  <a:lnTo>
                    <a:pt x="1262392" y="135326"/>
                  </a:lnTo>
                  <a:lnTo>
                    <a:pt x="1266200" y="145515"/>
                  </a:lnTo>
                  <a:lnTo>
                    <a:pt x="1269372" y="155704"/>
                  </a:lnTo>
                  <a:lnTo>
                    <a:pt x="1272545" y="166212"/>
                  </a:lnTo>
                  <a:lnTo>
                    <a:pt x="1275083" y="176719"/>
                  </a:lnTo>
                  <a:lnTo>
                    <a:pt x="1276987" y="187864"/>
                  </a:lnTo>
                  <a:lnTo>
                    <a:pt x="1278573" y="198690"/>
                  </a:lnTo>
                  <a:lnTo>
                    <a:pt x="1279208" y="210153"/>
                  </a:lnTo>
                  <a:lnTo>
                    <a:pt x="1279525" y="221616"/>
                  </a:lnTo>
                  <a:lnTo>
                    <a:pt x="1279423" y="225313"/>
                  </a:lnTo>
                  <a:lnTo>
                    <a:pt x="1289553" y="230822"/>
                  </a:lnTo>
                  <a:lnTo>
                    <a:pt x="1307653" y="241617"/>
                  </a:lnTo>
                  <a:lnTo>
                    <a:pt x="1326071" y="253047"/>
                  </a:lnTo>
                  <a:lnTo>
                    <a:pt x="1344488" y="265430"/>
                  </a:lnTo>
                  <a:lnTo>
                    <a:pt x="1363224" y="278765"/>
                  </a:lnTo>
                  <a:lnTo>
                    <a:pt x="1381641" y="292735"/>
                  </a:lnTo>
                  <a:lnTo>
                    <a:pt x="1400059" y="307657"/>
                  </a:lnTo>
                  <a:lnTo>
                    <a:pt x="1418159" y="323532"/>
                  </a:lnTo>
                  <a:lnTo>
                    <a:pt x="1427050" y="331787"/>
                  </a:lnTo>
                  <a:lnTo>
                    <a:pt x="1436259" y="340360"/>
                  </a:lnTo>
                  <a:lnTo>
                    <a:pt x="1445150" y="349567"/>
                  </a:lnTo>
                  <a:lnTo>
                    <a:pt x="1453724" y="358457"/>
                  </a:lnTo>
                  <a:lnTo>
                    <a:pt x="1462298" y="367665"/>
                  </a:lnTo>
                  <a:lnTo>
                    <a:pt x="1471189" y="377190"/>
                  </a:lnTo>
                  <a:lnTo>
                    <a:pt x="1479763" y="386715"/>
                  </a:lnTo>
                  <a:lnTo>
                    <a:pt x="1488019" y="396875"/>
                  </a:lnTo>
                  <a:lnTo>
                    <a:pt x="1495958" y="407035"/>
                  </a:lnTo>
                  <a:lnTo>
                    <a:pt x="1504214" y="417512"/>
                  </a:lnTo>
                  <a:lnTo>
                    <a:pt x="1511517" y="428307"/>
                  </a:lnTo>
                  <a:lnTo>
                    <a:pt x="1519456" y="439420"/>
                  </a:lnTo>
                  <a:lnTo>
                    <a:pt x="1527077" y="450532"/>
                  </a:lnTo>
                  <a:lnTo>
                    <a:pt x="1534381" y="461962"/>
                  </a:lnTo>
                  <a:lnTo>
                    <a:pt x="1541367" y="473392"/>
                  </a:lnTo>
                  <a:lnTo>
                    <a:pt x="1548353" y="485775"/>
                  </a:lnTo>
                  <a:lnTo>
                    <a:pt x="1554704" y="497840"/>
                  </a:lnTo>
                  <a:lnTo>
                    <a:pt x="1561372" y="510222"/>
                  </a:lnTo>
                  <a:lnTo>
                    <a:pt x="1567405" y="523240"/>
                  </a:lnTo>
                  <a:lnTo>
                    <a:pt x="1573439" y="535940"/>
                  </a:lnTo>
                  <a:lnTo>
                    <a:pt x="1579155" y="548957"/>
                  </a:lnTo>
                  <a:lnTo>
                    <a:pt x="1584553" y="562610"/>
                  </a:lnTo>
                  <a:lnTo>
                    <a:pt x="1589634" y="576262"/>
                  </a:lnTo>
                  <a:lnTo>
                    <a:pt x="1594714" y="590232"/>
                  </a:lnTo>
                  <a:lnTo>
                    <a:pt x="1599160" y="604837"/>
                  </a:lnTo>
                  <a:lnTo>
                    <a:pt x="1603288" y="619125"/>
                  </a:lnTo>
                  <a:lnTo>
                    <a:pt x="1607416" y="634047"/>
                  </a:lnTo>
                  <a:lnTo>
                    <a:pt x="1610909" y="648970"/>
                  </a:lnTo>
                  <a:lnTo>
                    <a:pt x="1614085" y="664210"/>
                  </a:lnTo>
                  <a:lnTo>
                    <a:pt x="1617260" y="680085"/>
                  </a:lnTo>
                  <a:lnTo>
                    <a:pt x="1619800" y="695642"/>
                  </a:lnTo>
                  <a:lnTo>
                    <a:pt x="1622023" y="711835"/>
                  </a:lnTo>
                  <a:lnTo>
                    <a:pt x="1623928" y="728027"/>
                  </a:lnTo>
                  <a:lnTo>
                    <a:pt x="1625199" y="744537"/>
                  </a:lnTo>
                  <a:lnTo>
                    <a:pt x="1626469" y="761682"/>
                  </a:lnTo>
                  <a:lnTo>
                    <a:pt x="1627104" y="778827"/>
                  </a:lnTo>
                  <a:lnTo>
                    <a:pt x="1627104" y="795655"/>
                  </a:lnTo>
                  <a:lnTo>
                    <a:pt x="1626469" y="813117"/>
                  </a:lnTo>
                  <a:lnTo>
                    <a:pt x="1624564" y="830580"/>
                  </a:lnTo>
                  <a:lnTo>
                    <a:pt x="1622023" y="848360"/>
                  </a:lnTo>
                  <a:lnTo>
                    <a:pt x="1618848" y="866140"/>
                  </a:lnTo>
                  <a:lnTo>
                    <a:pt x="1615037" y="884555"/>
                  </a:lnTo>
                  <a:lnTo>
                    <a:pt x="1610274" y="902970"/>
                  </a:lnTo>
                  <a:lnTo>
                    <a:pt x="1604876" y="921702"/>
                  </a:lnTo>
                  <a:lnTo>
                    <a:pt x="1598842" y="940117"/>
                  </a:lnTo>
                  <a:lnTo>
                    <a:pt x="1591856" y="958850"/>
                  </a:lnTo>
                  <a:lnTo>
                    <a:pt x="1584553" y="977900"/>
                  </a:lnTo>
                  <a:lnTo>
                    <a:pt x="1576297" y="996950"/>
                  </a:lnTo>
                  <a:lnTo>
                    <a:pt x="1567723" y="1016635"/>
                  </a:lnTo>
                  <a:lnTo>
                    <a:pt x="1558832" y="1035685"/>
                  </a:lnTo>
                  <a:lnTo>
                    <a:pt x="1548670" y="1055052"/>
                  </a:lnTo>
                  <a:lnTo>
                    <a:pt x="1538509" y="1074420"/>
                  </a:lnTo>
                  <a:lnTo>
                    <a:pt x="1527395" y="1093787"/>
                  </a:lnTo>
                  <a:lnTo>
                    <a:pt x="1516280" y="1113155"/>
                  </a:lnTo>
                  <a:lnTo>
                    <a:pt x="1504531" y="1132522"/>
                  </a:lnTo>
                  <a:lnTo>
                    <a:pt x="1492147" y="1152207"/>
                  </a:lnTo>
                  <a:lnTo>
                    <a:pt x="1479445" y="1171575"/>
                  </a:lnTo>
                  <a:lnTo>
                    <a:pt x="1466426" y="1190625"/>
                  </a:lnTo>
                  <a:lnTo>
                    <a:pt x="1452771" y="1209992"/>
                  </a:lnTo>
                  <a:lnTo>
                    <a:pt x="1438799" y="1229042"/>
                  </a:lnTo>
                  <a:lnTo>
                    <a:pt x="1424510" y="1248410"/>
                  </a:lnTo>
                  <a:lnTo>
                    <a:pt x="1409903" y="1267142"/>
                  </a:lnTo>
                  <a:lnTo>
                    <a:pt x="1395296" y="1286192"/>
                  </a:lnTo>
                  <a:lnTo>
                    <a:pt x="1380054" y="1304925"/>
                  </a:lnTo>
                  <a:lnTo>
                    <a:pt x="1364494" y="1323340"/>
                  </a:lnTo>
                  <a:lnTo>
                    <a:pt x="1348616" y="1342072"/>
                  </a:lnTo>
                  <a:lnTo>
                    <a:pt x="1333057" y="1359852"/>
                  </a:lnTo>
                  <a:lnTo>
                    <a:pt x="1317179" y="1377950"/>
                  </a:lnTo>
                  <a:lnTo>
                    <a:pt x="1300667" y="1395730"/>
                  </a:lnTo>
                  <a:lnTo>
                    <a:pt x="1284472" y="1413192"/>
                  </a:lnTo>
                  <a:lnTo>
                    <a:pt x="1267960" y="1430337"/>
                  </a:lnTo>
                  <a:lnTo>
                    <a:pt x="1251448" y="1447482"/>
                  </a:lnTo>
                  <a:lnTo>
                    <a:pt x="1234300" y="1464310"/>
                  </a:lnTo>
                  <a:lnTo>
                    <a:pt x="1217788" y="1480820"/>
                  </a:lnTo>
                  <a:lnTo>
                    <a:pt x="1200958" y="1496695"/>
                  </a:lnTo>
                  <a:lnTo>
                    <a:pt x="1184128" y="1512252"/>
                  </a:lnTo>
                  <a:lnTo>
                    <a:pt x="1167298" y="1527810"/>
                  </a:lnTo>
                  <a:lnTo>
                    <a:pt x="1150150" y="1543050"/>
                  </a:lnTo>
                  <a:lnTo>
                    <a:pt x="1133638" y="1557655"/>
                  </a:lnTo>
                  <a:lnTo>
                    <a:pt x="1116808" y="1571625"/>
                  </a:lnTo>
                  <a:lnTo>
                    <a:pt x="1100296" y="1585595"/>
                  </a:lnTo>
                  <a:lnTo>
                    <a:pt x="1083783" y="1598930"/>
                  </a:lnTo>
                  <a:lnTo>
                    <a:pt x="1067271" y="1611947"/>
                  </a:lnTo>
                  <a:lnTo>
                    <a:pt x="1051076" y="1624647"/>
                  </a:lnTo>
                  <a:lnTo>
                    <a:pt x="1034881" y="1636395"/>
                  </a:lnTo>
                  <a:lnTo>
                    <a:pt x="1019004" y="1648142"/>
                  </a:lnTo>
                  <a:lnTo>
                    <a:pt x="1003444" y="1658937"/>
                  </a:lnTo>
                  <a:lnTo>
                    <a:pt x="988202" y="1669415"/>
                  </a:lnTo>
                  <a:lnTo>
                    <a:pt x="972960" y="1679575"/>
                  </a:lnTo>
                  <a:lnTo>
                    <a:pt x="957718" y="1688783"/>
                  </a:lnTo>
                  <a:lnTo>
                    <a:pt x="943428" y="1697990"/>
                  </a:lnTo>
                  <a:lnTo>
                    <a:pt x="929139" y="1706245"/>
                  </a:lnTo>
                  <a:lnTo>
                    <a:pt x="915167" y="1713865"/>
                  </a:lnTo>
                  <a:lnTo>
                    <a:pt x="901512" y="1720850"/>
                  </a:lnTo>
                  <a:lnTo>
                    <a:pt x="888493" y="1726883"/>
                  </a:lnTo>
                  <a:lnTo>
                    <a:pt x="875473" y="1732915"/>
                  </a:lnTo>
                  <a:lnTo>
                    <a:pt x="863407" y="1737678"/>
                  </a:lnTo>
                  <a:lnTo>
                    <a:pt x="851340" y="1742440"/>
                  </a:lnTo>
                  <a:lnTo>
                    <a:pt x="839908" y="1746250"/>
                  </a:lnTo>
                  <a:lnTo>
                    <a:pt x="829112" y="1749108"/>
                  </a:lnTo>
                  <a:lnTo>
                    <a:pt x="835145" y="1778953"/>
                  </a:lnTo>
                  <a:lnTo>
                    <a:pt x="839273" y="1797368"/>
                  </a:lnTo>
                  <a:lnTo>
                    <a:pt x="843719" y="1818323"/>
                  </a:lnTo>
                  <a:lnTo>
                    <a:pt x="849117" y="1841500"/>
                  </a:lnTo>
                  <a:lnTo>
                    <a:pt x="855468" y="1866265"/>
                  </a:lnTo>
                  <a:lnTo>
                    <a:pt x="862136" y="1892300"/>
                  </a:lnTo>
                  <a:lnTo>
                    <a:pt x="870075" y="1920558"/>
                  </a:lnTo>
                  <a:lnTo>
                    <a:pt x="878649" y="1949768"/>
                  </a:lnTo>
                  <a:lnTo>
                    <a:pt x="887858" y="1979930"/>
                  </a:lnTo>
                  <a:lnTo>
                    <a:pt x="898019" y="2010728"/>
                  </a:lnTo>
                  <a:lnTo>
                    <a:pt x="908816" y="2042478"/>
                  </a:lnTo>
                  <a:lnTo>
                    <a:pt x="920882" y="2074545"/>
                  </a:lnTo>
                  <a:lnTo>
                    <a:pt x="933902" y="2106613"/>
                  </a:lnTo>
                  <a:lnTo>
                    <a:pt x="940570" y="2122805"/>
                  </a:lnTo>
                  <a:lnTo>
                    <a:pt x="947556" y="2138998"/>
                  </a:lnTo>
                  <a:lnTo>
                    <a:pt x="954542" y="2155190"/>
                  </a:lnTo>
                  <a:lnTo>
                    <a:pt x="961846" y="2171383"/>
                  </a:lnTo>
                  <a:lnTo>
                    <a:pt x="969784" y="2187258"/>
                  </a:lnTo>
                  <a:lnTo>
                    <a:pt x="977723" y="2203133"/>
                  </a:lnTo>
                  <a:lnTo>
                    <a:pt x="985662" y="2219008"/>
                  </a:lnTo>
                  <a:lnTo>
                    <a:pt x="993918" y="2234565"/>
                  </a:lnTo>
                  <a:lnTo>
                    <a:pt x="1002492" y="2249805"/>
                  </a:lnTo>
                  <a:lnTo>
                    <a:pt x="1011383" y="2265045"/>
                  </a:lnTo>
                  <a:lnTo>
                    <a:pt x="1020274" y="2279650"/>
                  </a:lnTo>
                  <a:lnTo>
                    <a:pt x="1029801" y="2294573"/>
                  </a:lnTo>
                  <a:lnTo>
                    <a:pt x="1039327" y="2308860"/>
                  </a:lnTo>
                  <a:lnTo>
                    <a:pt x="1049488" y="2322830"/>
                  </a:lnTo>
                  <a:lnTo>
                    <a:pt x="1059650" y="2336483"/>
                  </a:lnTo>
                  <a:lnTo>
                    <a:pt x="1070129" y="2349818"/>
                  </a:lnTo>
                  <a:lnTo>
                    <a:pt x="1080608" y="2362835"/>
                  </a:lnTo>
                  <a:lnTo>
                    <a:pt x="1091404" y="2375218"/>
                  </a:lnTo>
                  <a:lnTo>
                    <a:pt x="1102518" y="2387283"/>
                  </a:lnTo>
                  <a:lnTo>
                    <a:pt x="1113950" y="2399030"/>
                  </a:lnTo>
                  <a:lnTo>
                    <a:pt x="1125699" y="2410143"/>
                  </a:lnTo>
                  <a:lnTo>
                    <a:pt x="1137766" y="2420620"/>
                  </a:lnTo>
                  <a:lnTo>
                    <a:pt x="1149833" y="2430780"/>
                  </a:lnTo>
                  <a:lnTo>
                    <a:pt x="1162535" y="2439988"/>
                  </a:lnTo>
                  <a:lnTo>
                    <a:pt x="1175554" y="2449195"/>
                  </a:lnTo>
                  <a:lnTo>
                    <a:pt x="1188256" y="2457450"/>
                  </a:lnTo>
                  <a:lnTo>
                    <a:pt x="1201593" y="2464753"/>
                  </a:lnTo>
                  <a:lnTo>
                    <a:pt x="1215565" y="2471738"/>
                  </a:lnTo>
                  <a:lnTo>
                    <a:pt x="1229219" y="2478088"/>
                  </a:lnTo>
                  <a:lnTo>
                    <a:pt x="1243826" y="2483485"/>
                  </a:lnTo>
                  <a:lnTo>
                    <a:pt x="1258116" y="2488565"/>
                  </a:lnTo>
                  <a:lnTo>
                    <a:pt x="1273358" y="2492693"/>
                  </a:lnTo>
                  <a:lnTo>
                    <a:pt x="1288283" y="2495868"/>
                  </a:lnTo>
                  <a:lnTo>
                    <a:pt x="1295904" y="2496820"/>
                  </a:lnTo>
                  <a:lnTo>
                    <a:pt x="1303842" y="2498090"/>
                  </a:lnTo>
                  <a:lnTo>
                    <a:pt x="1311781" y="2499043"/>
                  </a:lnTo>
                  <a:lnTo>
                    <a:pt x="1319720" y="2499678"/>
                  </a:lnTo>
                  <a:lnTo>
                    <a:pt x="1327658" y="2499995"/>
                  </a:lnTo>
                  <a:lnTo>
                    <a:pt x="1335597" y="2500630"/>
                  </a:lnTo>
                  <a:lnTo>
                    <a:pt x="1347981" y="2500630"/>
                  </a:lnTo>
                  <a:lnTo>
                    <a:pt x="1360048" y="2499678"/>
                  </a:lnTo>
                  <a:lnTo>
                    <a:pt x="1371797" y="2499043"/>
                  </a:lnTo>
                  <a:lnTo>
                    <a:pt x="1383229" y="2498090"/>
                  </a:lnTo>
                  <a:lnTo>
                    <a:pt x="1394660" y="2496185"/>
                  </a:lnTo>
                  <a:lnTo>
                    <a:pt x="1405457" y="2494280"/>
                  </a:lnTo>
                  <a:lnTo>
                    <a:pt x="1416254" y="2491740"/>
                  </a:lnTo>
                  <a:lnTo>
                    <a:pt x="1427050" y="2489200"/>
                  </a:lnTo>
                  <a:lnTo>
                    <a:pt x="1437529" y="2486343"/>
                  </a:lnTo>
                  <a:lnTo>
                    <a:pt x="1447691" y="2483168"/>
                  </a:lnTo>
                  <a:lnTo>
                    <a:pt x="1457217" y="2479358"/>
                  </a:lnTo>
                  <a:lnTo>
                    <a:pt x="1467061" y="2475230"/>
                  </a:lnTo>
                  <a:lnTo>
                    <a:pt x="1476587" y="2471103"/>
                  </a:lnTo>
                  <a:lnTo>
                    <a:pt x="1485479" y="2466658"/>
                  </a:lnTo>
                  <a:lnTo>
                    <a:pt x="1494370" y="2461578"/>
                  </a:lnTo>
                  <a:lnTo>
                    <a:pt x="1503261" y="2456498"/>
                  </a:lnTo>
                  <a:lnTo>
                    <a:pt x="1511517" y="2450783"/>
                  </a:lnTo>
                  <a:lnTo>
                    <a:pt x="1520409" y="2445068"/>
                  </a:lnTo>
                  <a:lnTo>
                    <a:pt x="1528347" y="2439353"/>
                  </a:lnTo>
                  <a:lnTo>
                    <a:pt x="1536286" y="2433003"/>
                  </a:lnTo>
                  <a:lnTo>
                    <a:pt x="1543907" y="2426335"/>
                  </a:lnTo>
                  <a:lnTo>
                    <a:pt x="1551528" y="2419668"/>
                  </a:lnTo>
                  <a:lnTo>
                    <a:pt x="1558832" y="2412365"/>
                  </a:lnTo>
                  <a:lnTo>
                    <a:pt x="1566135" y="2405063"/>
                  </a:lnTo>
                  <a:lnTo>
                    <a:pt x="1573121" y="2397760"/>
                  </a:lnTo>
                  <a:lnTo>
                    <a:pt x="1580107" y="2390140"/>
                  </a:lnTo>
                  <a:lnTo>
                    <a:pt x="1586776" y="2381885"/>
                  </a:lnTo>
                  <a:lnTo>
                    <a:pt x="1593444" y="2373948"/>
                  </a:lnTo>
                  <a:lnTo>
                    <a:pt x="1599478" y="2365375"/>
                  </a:lnTo>
                  <a:lnTo>
                    <a:pt x="1605828" y="2357120"/>
                  </a:lnTo>
                  <a:lnTo>
                    <a:pt x="1611544" y="2347913"/>
                  </a:lnTo>
                  <a:lnTo>
                    <a:pt x="1617895" y="2339023"/>
                  </a:lnTo>
                  <a:lnTo>
                    <a:pt x="1629327" y="2320608"/>
                  </a:lnTo>
                  <a:lnTo>
                    <a:pt x="1640123" y="2301558"/>
                  </a:lnTo>
                  <a:lnTo>
                    <a:pt x="1650285" y="2281873"/>
                  </a:lnTo>
                  <a:lnTo>
                    <a:pt x="1660129" y="2261870"/>
                  </a:lnTo>
                  <a:lnTo>
                    <a:pt x="1669655" y="2241233"/>
                  </a:lnTo>
                  <a:lnTo>
                    <a:pt x="1678546" y="2219960"/>
                  </a:lnTo>
                  <a:lnTo>
                    <a:pt x="1687120" y="2198370"/>
                  </a:lnTo>
                  <a:lnTo>
                    <a:pt x="1695376" y="2176463"/>
                  </a:lnTo>
                  <a:lnTo>
                    <a:pt x="1703315" y="2154555"/>
                  </a:lnTo>
                  <a:lnTo>
                    <a:pt x="1710936" y="2132330"/>
                  </a:lnTo>
                  <a:lnTo>
                    <a:pt x="1718557" y="2110105"/>
                  </a:lnTo>
                  <a:lnTo>
                    <a:pt x="1725543" y="2087245"/>
                  </a:lnTo>
                  <a:lnTo>
                    <a:pt x="1739833" y="2042478"/>
                  </a:lnTo>
                  <a:lnTo>
                    <a:pt x="1752852" y="1997393"/>
                  </a:lnTo>
                  <a:lnTo>
                    <a:pt x="1764601" y="1958340"/>
                  </a:lnTo>
                  <a:lnTo>
                    <a:pt x="1776350" y="1920240"/>
                  </a:lnTo>
                  <a:lnTo>
                    <a:pt x="1788100" y="1883093"/>
                  </a:lnTo>
                  <a:lnTo>
                    <a:pt x="1794450" y="1864995"/>
                  </a:lnTo>
                  <a:lnTo>
                    <a:pt x="1800802" y="1847850"/>
                  </a:lnTo>
                  <a:lnTo>
                    <a:pt x="1806835" y="1830705"/>
                  </a:lnTo>
                  <a:lnTo>
                    <a:pt x="1813821" y="1814195"/>
                  </a:lnTo>
                  <a:lnTo>
                    <a:pt x="1820172" y="1798320"/>
                  </a:lnTo>
                  <a:lnTo>
                    <a:pt x="1827475" y="1783080"/>
                  </a:lnTo>
                  <a:lnTo>
                    <a:pt x="1834461" y="1768475"/>
                  </a:lnTo>
                  <a:lnTo>
                    <a:pt x="1842082" y="1754505"/>
                  </a:lnTo>
                  <a:lnTo>
                    <a:pt x="1849704" y="1741170"/>
                  </a:lnTo>
                  <a:lnTo>
                    <a:pt x="1857960" y="1728470"/>
                  </a:lnTo>
                  <a:lnTo>
                    <a:pt x="1864946" y="1718628"/>
                  </a:lnTo>
                  <a:lnTo>
                    <a:pt x="1871614" y="1709103"/>
                  </a:lnTo>
                  <a:lnTo>
                    <a:pt x="1878918" y="1699578"/>
                  </a:lnTo>
                  <a:lnTo>
                    <a:pt x="1885586" y="1691005"/>
                  </a:lnTo>
                  <a:lnTo>
                    <a:pt x="1892890" y="1682433"/>
                  </a:lnTo>
                  <a:lnTo>
                    <a:pt x="1899558" y="1674495"/>
                  </a:lnTo>
                  <a:lnTo>
                    <a:pt x="1906862" y="1666557"/>
                  </a:lnTo>
                  <a:lnTo>
                    <a:pt x="1914165" y="1659572"/>
                  </a:lnTo>
                  <a:lnTo>
                    <a:pt x="1920834" y="1652270"/>
                  </a:lnTo>
                  <a:lnTo>
                    <a:pt x="1928137" y="1645285"/>
                  </a:lnTo>
                  <a:lnTo>
                    <a:pt x="1935441" y="1638935"/>
                  </a:lnTo>
                  <a:lnTo>
                    <a:pt x="1942109" y="1632902"/>
                  </a:lnTo>
                  <a:lnTo>
                    <a:pt x="1949413" y="1627187"/>
                  </a:lnTo>
                  <a:lnTo>
                    <a:pt x="1956081" y="1621790"/>
                  </a:lnTo>
                  <a:lnTo>
                    <a:pt x="1970053" y="1611312"/>
                  </a:lnTo>
                  <a:lnTo>
                    <a:pt x="1983708" y="1602105"/>
                  </a:lnTo>
                  <a:lnTo>
                    <a:pt x="1997680" y="1594485"/>
                  </a:lnTo>
                  <a:lnTo>
                    <a:pt x="2010699" y="1587182"/>
                  </a:lnTo>
                  <a:lnTo>
                    <a:pt x="2024036" y="1581150"/>
                  </a:lnTo>
                  <a:lnTo>
                    <a:pt x="2036738" y="1575752"/>
                  </a:lnTo>
                  <a:lnTo>
                    <a:pt x="2049440" y="1571307"/>
                  </a:lnTo>
                  <a:lnTo>
                    <a:pt x="2061506" y="1567497"/>
                  </a:lnTo>
                  <a:lnTo>
                    <a:pt x="2073256" y="1564640"/>
                  </a:lnTo>
                  <a:lnTo>
                    <a:pt x="2085005" y="1562100"/>
                  </a:lnTo>
                  <a:lnTo>
                    <a:pt x="2096119" y="1560195"/>
                  </a:lnTo>
                  <a:lnTo>
                    <a:pt x="2106598" y="1559242"/>
                  </a:lnTo>
                  <a:lnTo>
                    <a:pt x="2116442" y="1557972"/>
                  </a:lnTo>
                  <a:lnTo>
                    <a:pt x="2125968" y="1557655"/>
                  </a:lnTo>
                  <a:lnTo>
                    <a:pt x="2134860" y="1557655"/>
                  </a:lnTo>
                  <a:lnTo>
                    <a:pt x="2143116" y="1557972"/>
                  </a:lnTo>
                  <a:lnTo>
                    <a:pt x="2150737" y="1558290"/>
                  </a:lnTo>
                  <a:lnTo>
                    <a:pt x="2157723" y="1559242"/>
                  </a:lnTo>
                  <a:lnTo>
                    <a:pt x="2162839" y="1559781"/>
                  </a:lnTo>
                  <a:lnTo>
                    <a:pt x="2167906" y="1548627"/>
                  </a:lnTo>
                  <a:lnTo>
                    <a:pt x="2174894" y="1534961"/>
                  </a:lnTo>
                  <a:lnTo>
                    <a:pt x="2182518" y="1521930"/>
                  </a:lnTo>
                  <a:lnTo>
                    <a:pt x="2190777" y="1508900"/>
                  </a:lnTo>
                  <a:lnTo>
                    <a:pt x="2199354" y="1496822"/>
                  </a:lnTo>
                  <a:lnTo>
                    <a:pt x="2208566" y="1484745"/>
                  </a:lnTo>
                  <a:lnTo>
                    <a:pt x="2218731" y="1473304"/>
                  </a:lnTo>
                  <a:lnTo>
                    <a:pt x="2229214" y="1462498"/>
                  </a:lnTo>
                  <a:lnTo>
                    <a:pt x="2240015" y="1452010"/>
                  </a:lnTo>
                  <a:lnTo>
                    <a:pt x="2251450" y="1442157"/>
                  </a:lnTo>
                  <a:lnTo>
                    <a:pt x="2263204" y="1432623"/>
                  </a:lnTo>
                  <a:lnTo>
                    <a:pt x="2275593" y="1424042"/>
                  </a:lnTo>
                  <a:lnTo>
                    <a:pt x="2288617" y="1415778"/>
                  </a:lnTo>
                  <a:lnTo>
                    <a:pt x="2301958" y="1408151"/>
                  </a:lnTo>
                  <a:lnTo>
                    <a:pt x="2315300" y="1401158"/>
                  </a:lnTo>
                  <a:lnTo>
                    <a:pt x="2329277" y="1394802"/>
                  </a:lnTo>
                  <a:lnTo>
                    <a:pt x="2343572" y="1389081"/>
                  </a:lnTo>
                  <a:lnTo>
                    <a:pt x="2358184" y="1383996"/>
                  </a:lnTo>
                  <a:lnTo>
                    <a:pt x="2373114" y="1380182"/>
                  </a:lnTo>
                  <a:lnTo>
                    <a:pt x="2388680" y="1376686"/>
                  </a:lnTo>
                  <a:lnTo>
                    <a:pt x="2403927" y="1373508"/>
                  </a:lnTo>
                  <a:lnTo>
                    <a:pt x="2419493" y="1371919"/>
                  </a:lnTo>
                  <a:lnTo>
                    <a:pt x="2435693" y="1370330"/>
                  </a:lnTo>
                  <a:lnTo>
                    <a:pt x="2451894" y="1370012"/>
                  </a:lnTo>
                  <a:lnTo>
                    <a:pt x="2468095" y="1370330"/>
                  </a:lnTo>
                  <a:lnTo>
                    <a:pt x="2484295" y="1371919"/>
                  </a:lnTo>
                  <a:lnTo>
                    <a:pt x="2499861" y="1373508"/>
                  </a:lnTo>
                  <a:lnTo>
                    <a:pt x="2515426" y="1376686"/>
                  </a:lnTo>
                  <a:lnTo>
                    <a:pt x="2530674" y="1380182"/>
                  </a:lnTo>
                  <a:lnTo>
                    <a:pt x="2545286" y="1383996"/>
                  </a:lnTo>
                  <a:lnTo>
                    <a:pt x="2560216" y="1389081"/>
                  </a:lnTo>
                  <a:lnTo>
                    <a:pt x="2574511" y="1394802"/>
                  </a:lnTo>
                  <a:lnTo>
                    <a:pt x="2588488" y="1401158"/>
                  </a:lnTo>
                  <a:lnTo>
                    <a:pt x="2601830" y="1408151"/>
                  </a:lnTo>
                  <a:lnTo>
                    <a:pt x="2615171" y="1415778"/>
                  </a:lnTo>
                  <a:lnTo>
                    <a:pt x="2628195" y="1424042"/>
                  </a:lnTo>
                  <a:lnTo>
                    <a:pt x="2640267" y="1432623"/>
                  </a:lnTo>
                  <a:lnTo>
                    <a:pt x="2652338" y="1442157"/>
                  </a:lnTo>
                  <a:lnTo>
                    <a:pt x="2663773" y="1452010"/>
                  </a:lnTo>
                  <a:lnTo>
                    <a:pt x="2674574" y="1462498"/>
                  </a:lnTo>
                  <a:lnTo>
                    <a:pt x="2685057" y="1473304"/>
                  </a:lnTo>
                  <a:lnTo>
                    <a:pt x="2694904" y="1484745"/>
                  </a:lnTo>
                  <a:lnTo>
                    <a:pt x="2704434" y="1496822"/>
                  </a:lnTo>
                  <a:lnTo>
                    <a:pt x="2713011" y="1508900"/>
                  </a:lnTo>
                  <a:lnTo>
                    <a:pt x="2721270" y="1521930"/>
                  </a:lnTo>
                  <a:lnTo>
                    <a:pt x="2728894" y="1534961"/>
                  </a:lnTo>
                  <a:lnTo>
                    <a:pt x="2735565" y="1548627"/>
                  </a:lnTo>
                  <a:lnTo>
                    <a:pt x="2742236" y="1562611"/>
                  </a:lnTo>
                  <a:lnTo>
                    <a:pt x="2747953" y="1576913"/>
                  </a:lnTo>
                  <a:lnTo>
                    <a:pt x="2752718" y="1591533"/>
                  </a:lnTo>
                  <a:lnTo>
                    <a:pt x="2756848" y="1606471"/>
                  </a:lnTo>
                  <a:lnTo>
                    <a:pt x="2760660" y="1621726"/>
                  </a:lnTo>
                  <a:lnTo>
                    <a:pt x="2763519" y="1636981"/>
                  </a:lnTo>
                  <a:lnTo>
                    <a:pt x="2765107" y="1652872"/>
                  </a:lnTo>
                  <a:lnTo>
                    <a:pt x="2766695" y="1669081"/>
                  </a:lnTo>
                  <a:lnTo>
                    <a:pt x="2767013" y="1685290"/>
                  </a:lnTo>
                  <a:lnTo>
                    <a:pt x="2766695" y="1701499"/>
                  </a:lnTo>
                  <a:lnTo>
                    <a:pt x="2765107" y="1717390"/>
                  </a:lnTo>
                  <a:lnTo>
                    <a:pt x="2763519" y="1733281"/>
                  </a:lnTo>
                  <a:lnTo>
                    <a:pt x="2760660" y="1748854"/>
                  </a:lnTo>
                  <a:lnTo>
                    <a:pt x="2756848" y="1764110"/>
                  </a:lnTo>
                  <a:lnTo>
                    <a:pt x="2752718" y="1779047"/>
                  </a:lnTo>
                  <a:lnTo>
                    <a:pt x="2747953" y="1793667"/>
                  </a:lnTo>
                  <a:lnTo>
                    <a:pt x="2742236" y="1807969"/>
                  </a:lnTo>
                  <a:lnTo>
                    <a:pt x="2735565" y="1821635"/>
                  </a:lnTo>
                  <a:lnTo>
                    <a:pt x="2728894" y="1835619"/>
                  </a:lnTo>
                  <a:lnTo>
                    <a:pt x="2721270" y="1848650"/>
                  </a:lnTo>
                  <a:lnTo>
                    <a:pt x="2713011" y="1861363"/>
                  </a:lnTo>
                  <a:lnTo>
                    <a:pt x="2704434" y="1874075"/>
                  </a:lnTo>
                  <a:lnTo>
                    <a:pt x="2694904" y="1885835"/>
                  </a:lnTo>
                  <a:lnTo>
                    <a:pt x="2685057" y="1896959"/>
                  </a:lnTo>
                  <a:lnTo>
                    <a:pt x="2674574" y="1908082"/>
                  </a:lnTo>
                  <a:lnTo>
                    <a:pt x="2663773" y="1918570"/>
                  </a:lnTo>
                  <a:lnTo>
                    <a:pt x="2652338" y="1928423"/>
                  </a:lnTo>
                  <a:lnTo>
                    <a:pt x="2640267" y="1937640"/>
                  </a:lnTo>
                  <a:lnTo>
                    <a:pt x="2628195" y="1946538"/>
                  </a:lnTo>
                  <a:lnTo>
                    <a:pt x="2615171" y="1955120"/>
                  </a:lnTo>
                  <a:lnTo>
                    <a:pt x="2601830" y="1962430"/>
                  </a:lnTo>
                  <a:lnTo>
                    <a:pt x="2588488" y="1969422"/>
                  </a:lnTo>
                  <a:lnTo>
                    <a:pt x="2574511" y="1975778"/>
                  </a:lnTo>
                  <a:lnTo>
                    <a:pt x="2560216" y="1981181"/>
                  </a:lnTo>
                  <a:lnTo>
                    <a:pt x="2545286" y="1986266"/>
                  </a:lnTo>
                  <a:lnTo>
                    <a:pt x="2530674" y="1990716"/>
                  </a:lnTo>
                  <a:lnTo>
                    <a:pt x="2515426" y="1994212"/>
                  </a:lnTo>
                  <a:lnTo>
                    <a:pt x="2499861" y="1996754"/>
                  </a:lnTo>
                  <a:lnTo>
                    <a:pt x="2484295" y="1998979"/>
                  </a:lnTo>
                  <a:lnTo>
                    <a:pt x="2468095" y="1999932"/>
                  </a:lnTo>
                  <a:lnTo>
                    <a:pt x="2451894" y="2000250"/>
                  </a:lnTo>
                  <a:lnTo>
                    <a:pt x="2435693" y="1999932"/>
                  </a:lnTo>
                  <a:lnTo>
                    <a:pt x="2419493" y="1998979"/>
                  </a:lnTo>
                  <a:lnTo>
                    <a:pt x="2403927" y="1996754"/>
                  </a:lnTo>
                  <a:lnTo>
                    <a:pt x="2388680" y="1994212"/>
                  </a:lnTo>
                  <a:lnTo>
                    <a:pt x="2373114" y="1990716"/>
                  </a:lnTo>
                  <a:lnTo>
                    <a:pt x="2358184" y="1986266"/>
                  </a:lnTo>
                  <a:lnTo>
                    <a:pt x="2343572" y="1981181"/>
                  </a:lnTo>
                  <a:lnTo>
                    <a:pt x="2329277" y="1975778"/>
                  </a:lnTo>
                  <a:lnTo>
                    <a:pt x="2315300" y="1969422"/>
                  </a:lnTo>
                  <a:lnTo>
                    <a:pt x="2301958" y="1962430"/>
                  </a:lnTo>
                  <a:lnTo>
                    <a:pt x="2288617" y="1955120"/>
                  </a:lnTo>
                  <a:lnTo>
                    <a:pt x="2275593" y="1946538"/>
                  </a:lnTo>
                  <a:lnTo>
                    <a:pt x="2263204" y="1937640"/>
                  </a:lnTo>
                  <a:lnTo>
                    <a:pt x="2251450" y="1928423"/>
                  </a:lnTo>
                  <a:lnTo>
                    <a:pt x="2240015" y="1918570"/>
                  </a:lnTo>
                  <a:lnTo>
                    <a:pt x="2229214" y="1908082"/>
                  </a:lnTo>
                  <a:lnTo>
                    <a:pt x="2218731" y="1896959"/>
                  </a:lnTo>
                  <a:lnTo>
                    <a:pt x="2208566" y="1885835"/>
                  </a:lnTo>
                  <a:lnTo>
                    <a:pt x="2199354" y="1874075"/>
                  </a:lnTo>
                  <a:lnTo>
                    <a:pt x="2190777" y="1861363"/>
                  </a:lnTo>
                  <a:lnTo>
                    <a:pt x="2182518" y="1848650"/>
                  </a:lnTo>
                  <a:lnTo>
                    <a:pt x="2174894" y="1835619"/>
                  </a:lnTo>
                  <a:lnTo>
                    <a:pt x="2167906" y="1821635"/>
                  </a:lnTo>
                  <a:lnTo>
                    <a:pt x="2161553" y="1807969"/>
                  </a:lnTo>
                  <a:lnTo>
                    <a:pt x="2155835" y="1793667"/>
                  </a:lnTo>
                  <a:lnTo>
                    <a:pt x="2151070" y="1779047"/>
                  </a:lnTo>
                  <a:lnTo>
                    <a:pt x="2146940" y="1764110"/>
                  </a:lnTo>
                  <a:lnTo>
                    <a:pt x="2143128" y="1748854"/>
                  </a:lnTo>
                  <a:lnTo>
                    <a:pt x="2140269" y="1733281"/>
                  </a:lnTo>
                  <a:lnTo>
                    <a:pt x="2138363" y="1717390"/>
                  </a:lnTo>
                  <a:lnTo>
                    <a:pt x="2137093" y="1701499"/>
                  </a:lnTo>
                  <a:lnTo>
                    <a:pt x="2136775" y="1685290"/>
                  </a:lnTo>
                  <a:lnTo>
                    <a:pt x="2137093" y="1669081"/>
                  </a:lnTo>
                  <a:lnTo>
                    <a:pt x="2138363" y="1652872"/>
                  </a:lnTo>
                  <a:lnTo>
                    <a:pt x="2140269" y="1636981"/>
                  </a:lnTo>
                  <a:lnTo>
                    <a:pt x="2140522" y="1635629"/>
                  </a:lnTo>
                  <a:lnTo>
                    <a:pt x="2137718" y="1635442"/>
                  </a:lnTo>
                  <a:lnTo>
                    <a:pt x="2126603" y="1635442"/>
                  </a:lnTo>
                  <a:lnTo>
                    <a:pt x="2120252" y="1635760"/>
                  </a:lnTo>
                  <a:lnTo>
                    <a:pt x="2113584" y="1636395"/>
                  </a:lnTo>
                  <a:lnTo>
                    <a:pt x="2106598" y="1637030"/>
                  </a:lnTo>
                  <a:lnTo>
                    <a:pt x="2098977" y="1638617"/>
                  </a:lnTo>
                  <a:lnTo>
                    <a:pt x="2091038" y="1640522"/>
                  </a:lnTo>
                  <a:lnTo>
                    <a:pt x="2082782" y="1642427"/>
                  </a:lnTo>
                  <a:lnTo>
                    <a:pt x="2074208" y="1644967"/>
                  </a:lnTo>
                  <a:lnTo>
                    <a:pt x="2065000" y="1648142"/>
                  </a:lnTo>
                  <a:lnTo>
                    <a:pt x="2056108" y="1652270"/>
                  </a:lnTo>
                  <a:lnTo>
                    <a:pt x="2046899" y="1656715"/>
                  </a:lnTo>
                  <a:lnTo>
                    <a:pt x="2037055" y="1661477"/>
                  </a:lnTo>
                  <a:lnTo>
                    <a:pt x="2026894" y="1667192"/>
                  </a:lnTo>
                  <a:lnTo>
                    <a:pt x="2017050" y="1673860"/>
                  </a:lnTo>
                  <a:lnTo>
                    <a:pt x="2006889" y="1681163"/>
                  </a:lnTo>
                  <a:lnTo>
                    <a:pt x="1996410" y="1689418"/>
                  </a:lnTo>
                  <a:lnTo>
                    <a:pt x="1985931" y="1698308"/>
                  </a:lnTo>
                  <a:lnTo>
                    <a:pt x="1975452" y="1707833"/>
                  </a:lnTo>
                  <a:lnTo>
                    <a:pt x="1965290" y="1718628"/>
                  </a:lnTo>
                  <a:lnTo>
                    <a:pt x="1954494" y="1730693"/>
                  </a:lnTo>
                  <a:lnTo>
                    <a:pt x="1943697" y="1743710"/>
                  </a:lnTo>
                  <a:lnTo>
                    <a:pt x="1932900" y="1757680"/>
                  </a:lnTo>
                  <a:lnTo>
                    <a:pt x="1922422" y="1772285"/>
                  </a:lnTo>
                  <a:lnTo>
                    <a:pt x="1915436" y="1783080"/>
                  </a:lnTo>
                  <a:lnTo>
                    <a:pt x="1908767" y="1794510"/>
                  </a:lnTo>
                  <a:lnTo>
                    <a:pt x="1902098" y="1806893"/>
                  </a:lnTo>
                  <a:lnTo>
                    <a:pt x="1895748" y="1820228"/>
                  </a:lnTo>
                  <a:lnTo>
                    <a:pt x="1889714" y="1833880"/>
                  </a:lnTo>
                  <a:lnTo>
                    <a:pt x="1883998" y="1848485"/>
                  </a:lnTo>
                  <a:lnTo>
                    <a:pt x="1877648" y="1863725"/>
                  </a:lnTo>
                  <a:lnTo>
                    <a:pt x="1871932" y="1879600"/>
                  </a:lnTo>
                  <a:lnTo>
                    <a:pt x="1866216" y="1895793"/>
                  </a:lnTo>
                  <a:lnTo>
                    <a:pt x="1860818" y="1912303"/>
                  </a:lnTo>
                  <a:lnTo>
                    <a:pt x="1849704" y="1946593"/>
                  </a:lnTo>
                  <a:lnTo>
                    <a:pt x="1838589" y="1982788"/>
                  </a:lnTo>
                  <a:lnTo>
                    <a:pt x="1827793" y="2019618"/>
                  </a:lnTo>
                  <a:lnTo>
                    <a:pt x="1813503" y="2066925"/>
                  </a:lnTo>
                  <a:lnTo>
                    <a:pt x="1798579" y="2115185"/>
                  </a:lnTo>
                  <a:lnTo>
                    <a:pt x="1790640" y="2139633"/>
                  </a:lnTo>
                  <a:lnTo>
                    <a:pt x="1782701" y="2163445"/>
                  </a:lnTo>
                  <a:lnTo>
                    <a:pt x="1774128" y="2187893"/>
                  </a:lnTo>
                  <a:lnTo>
                    <a:pt x="1765554" y="2212023"/>
                  </a:lnTo>
                  <a:lnTo>
                    <a:pt x="1756345" y="2235835"/>
                  </a:lnTo>
                  <a:lnTo>
                    <a:pt x="1746501" y="2259648"/>
                  </a:lnTo>
                  <a:lnTo>
                    <a:pt x="1736340" y="2282825"/>
                  </a:lnTo>
                  <a:lnTo>
                    <a:pt x="1725543" y="2306003"/>
                  </a:lnTo>
                  <a:lnTo>
                    <a:pt x="1714429" y="2328228"/>
                  </a:lnTo>
                  <a:lnTo>
                    <a:pt x="1702680" y="2350135"/>
                  </a:lnTo>
                  <a:lnTo>
                    <a:pt x="1696011" y="2360930"/>
                  </a:lnTo>
                  <a:lnTo>
                    <a:pt x="1689978" y="2371725"/>
                  </a:lnTo>
                  <a:lnTo>
                    <a:pt x="1683627" y="2382203"/>
                  </a:lnTo>
                  <a:lnTo>
                    <a:pt x="1676641" y="2392363"/>
                  </a:lnTo>
                  <a:lnTo>
                    <a:pt x="1669973" y="2402205"/>
                  </a:lnTo>
                  <a:lnTo>
                    <a:pt x="1662669" y="2412365"/>
                  </a:lnTo>
                  <a:lnTo>
                    <a:pt x="1655366" y="2422208"/>
                  </a:lnTo>
                  <a:lnTo>
                    <a:pt x="1648380" y="2431415"/>
                  </a:lnTo>
                  <a:lnTo>
                    <a:pt x="1640441" y="2440940"/>
                  </a:lnTo>
                  <a:lnTo>
                    <a:pt x="1632820" y="2449830"/>
                  </a:lnTo>
                  <a:lnTo>
                    <a:pt x="1624564" y="2458720"/>
                  </a:lnTo>
                  <a:lnTo>
                    <a:pt x="1616307" y="2467293"/>
                  </a:lnTo>
                  <a:lnTo>
                    <a:pt x="1608051" y="2475548"/>
                  </a:lnTo>
                  <a:lnTo>
                    <a:pt x="1599478" y="2483485"/>
                  </a:lnTo>
                  <a:lnTo>
                    <a:pt x="1590586" y="2491423"/>
                  </a:lnTo>
                  <a:lnTo>
                    <a:pt x="1581060" y="2499043"/>
                  </a:lnTo>
                  <a:lnTo>
                    <a:pt x="1571851" y="2506345"/>
                  </a:lnTo>
                  <a:lnTo>
                    <a:pt x="1562007" y="2513013"/>
                  </a:lnTo>
                  <a:lnTo>
                    <a:pt x="1552163" y="2519998"/>
                  </a:lnTo>
                  <a:lnTo>
                    <a:pt x="1542319" y="2526030"/>
                  </a:lnTo>
                  <a:lnTo>
                    <a:pt x="1531840" y="2532063"/>
                  </a:lnTo>
                  <a:lnTo>
                    <a:pt x="1521044" y="2537778"/>
                  </a:lnTo>
                  <a:lnTo>
                    <a:pt x="1510247" y="2543175"/>
                  </a:lnTo>
                  <a:lnTo>
                    <a:pt x="1499133" y="2547938"/>
                  </a:lnTo>
                  <a:lnTo>
                    <a:pt x="1487701" y="2552700"/>
                  </a:lnTo>
                  <a:lnTo>
                    <a:pt x="1475635" y="2556828"/>
                  </a:lnTo>
                  <a:lnTo>
                    <a:pt x="1463886" y="2560955"/>
                  </a:lnTo>
                  <a:lnTo>
                    <a:pt x="1451501" y="2564448"/>
                  </a:lnTo>
                  <a:lnTo>
                    <a:pt x="1439117" y="2567623"/>
                  </a:lnTo>
                  <a:lnTo>
                    <a:pt x="1426098" y="2570480"/>
                  </a:lnTo>
                  <a:lnTo>
                    <a:pt x="1412761" y="2572703"/>
                  </a:lnTo>
                  <a:lnTo>
                    <a:pt x="1399106" y="2574925"/>
                  </a:lnTo>
                  <a:lnTo>
                    <a:pt x="1385452" y="2576513"/>
                  </a:lnTo>
                  <a:lnTo>
                    <a:pt x="1371480" y="2577465"/>
                  </a:lnTo>
                  <a:lnTo>
                    <a:pt x="1356555" y="2578100"/>
                  </a:lnTo>
                  <a:lnTo>
                    <a:pt x="1341948" y="2578100"/>
                  </a:lnTo>
                  <a:lnTo>
                    <a:pt x="1334327" y="2578100"/>
                  </a:lnTo>
                  <a:lnTo>
                    <a:pt x="1324165" y="2578100"/>
                  </a:lnTo>
                  <a:lnTo>
                    <a:pt x="1314322" y="2577465"/>
                  </a:lnTo>
                  <a:lnTo>
                    <a:pt x="1304478" y="2576830"/>
                  </a:lnTo>
                  <a:lnTo>
                    <a:pt x="1294951" y="2575560"/>
                  </a:lnTo>
                  <a:lnTo>
                    <a:pt x="1285107" y="2574290"/>
                  </a:lnTo>
                  <a:lnTo>
                    <a:pt x="1275898" y="2572703"/>
                  </a:lnTo>
                  <a:lnTo>
                    <a:pt x="1266372" y="2571115"/>
                  </a:lnTo>
                  <a:lnTo>
                    <a:pt x="1257163" y="2568893"/>
                  </a:lnTo>
                  <a:lnTo>
                    <a:pt x="1247637" y="2566670"/>
                  </a:lnTo>
                  <a:lnTo>
                    <a:pt x="1238746" y="2564130"/>
                  </a:lnTo>
                  <a:lnTo>
                    <a:pt x="1229854" y="2561273"/>
                  </a:lnTo>
                  <a:lnTo>
                    <a:pt x="1220646" y="2558415"/>
                  </a:lnTo>
                  <a:lnTo>
                    <a:pt x="1212072" y="2555240"/>
                  </a:lnTo>
                  <a:lnTo>
                    <a:pt x="1203498" y="2552065"/>
                  </a:lnTo>
                  <a:lnTo>
                    <a:pt x="1194924" y="2548255"/>
                  </a:lnTo>
                  <a:lnTo>
                    <a:pt x="1186351" y="2544445"/>
                  </a:lnTo>
                  <a:lnTo>
                    <a:pt x="1178094" y="2540318"/>
                  </a:lnTo>
                  <a:lnTo>
                    <a:pt x="1169521" y="2536190"/>
                  </a:lnTo>
                  <a:lnTo>
                    <a:pt x="1161264" y="2531745"/>
                  </a:lnTo>
                  <a:lnTo>
                    <a:pt x="1153008" y="2526983"/>
                  </a:lnTo>
                  <a:lnTo>
                    <a:pt x="1137449" y="2517458"/>
                  </a:lnTo>
                  <a:lnTo>
                    <a:pt x="1121889" y="2506980"/>
                  </a:lnTo>
                  <a:lnTo>
                    <a:pt x="1106647" y="2495868"/>
                  </a:lnTo>
                  <a:lnTo>
                    <a:pt x="1092040" y="2484120"/>
                  </a:lnTo>
                  <a:lnTo>
                    <a:pt x="1077750" y="2471420"/>
                  </a:lnTo>
                  <a:lnTo>
                    <a:pt x="1063460" y="2458403"/>
                  </a:lnTo>
                  <a:lnTo>
                    <a:pt x="1049806" y="2444750"/>
                  </a:lnTo>
                  <a:lnTo>
                    <a:pt x="1036469" y="2430780"/>
                  </a:lnTo>
                  <a:lnTo>
                    <a:pt x="1023767" y="2415858"/>
                  </a:lnTo>
                  <a:lnTo>
                    <a:pt x="1011065" y="2400935"/>
                  </a:lnTo>
                  <a:lnTo>
                    <a:pt x="998999" y="2385378"/>
                  </a:lnTo>
                  <a:lnTo>
                    <a:pt x="986932" y="2369503"/>
                  </a:lnTo>
                  <a:lnTo>
                    <a:pt x="975500" y="2352993"/>
                  </a:lnTo>
                  <a:lnTo>
                    <a:pt x="964386" y="2336483"/>
                  </a:lnTo>
                  <a:lnTo>
                    <a:pt x="953272" y="2319655"/>
                  </a:lnTo>
                  <a:lnTo>
                    <a:pt x="942793" y="2302510"/>
                  </a:lnTo>
                  <a:lnTo>
                    <a:pt x="932632" y="2284730"/>
                  </a:lnTo>
                  <a:lnTo>
                    <a:pt x="922470" y="2266633"/>
                  </a:lnTo>
                  <a:lnTo>
                    <a:pt x="913261" y="2249170"/>
                  </a:lnTo>
                  <a:lnTo>
                    <a:pt x="904052" y="2230755"/>
                  </a:lnTo>
                  <a:lnTo>
                    <a:pt x="894844" y="2212975"/>
                  </a:lnTo>
                  <a:lnTo>
                    <a:pt x="886270" y="2194560"/>
                  </a:lnTo>
                  <a:lnTo>
                    <a:pt x="878014" y="2176145"/>
                  </a:lnTo>
                  <a:lnTo>
                    <a:pt x="870075" y="2157413"/>
                  </a:lnTo>
                  <a:lnTo>
                    <a:pt x="862136" y="2138998"/>
                  </a:lnTo>
                  <a:lnTo>
                    <a:pt x="854515" y="2120900"/>
                  </a:lnTo>
                  <a:lnTo>
                    <a:pt x="847529" y="2102485"/>
                  </a:lnTo>
                  <a:lnTo>
                    <a:pt x="840543" y="2084388"/>
                  </a:lnTo>
                  <a:lnTo>
                    <a:pt x="827524" y="2048193"/>
                  </a:lnTo>
                  <a:lnTo>
                    <a:pt x="816092" y="2012950"/>
                  </a:lnTo>
                  <a:lnTo>
                    <a:pt x="805296" y="1978660"/>
                  </a:lnTo>
                  <a:lnTo>
                    <a:pt x="795769" y="1945640"/>
                  </a:lnTo>
                  <a:lnTo>
                    <a:pt x="786561" y="1914525"/>
                  </a:lnTo>
                  <a:lnTo>
                    <a:pt x="779257" y="1884680"/>
                  </a:lnTo>
                  <a:lnTo>
                    <a:pt x="772271" y="1856423"/>
                  </a:lnTo>
                  <a:lnTo>
                    <a:pt x="766238" y="1831023"/>
                  </a:lnTo>
                  <a:lnTo>
                    <a:pt x="761157" y="1807845"/>
                  </a:lnTo>
                  <a:lnTo>
                    <a:pt x="757029" y="1787843"/>
                  </a:lnTo>
                  <a:lnTo>
                    <a:pt x="753536" y="1770698"/>
                  </a:lnTo>
                  <a:lnTo>
                    <a:pt x="749408" y="1746250"/>
                  </a:lnTo>
                  <a:lnTo>
                    <a:pt x="739246" y="1742758"/>
                  </a:lnTo>
                  <a:lnTo>
                    <a:pt x="728767" y="1738948"/>
                  </a:lnTo>
                  <a:lnTo>
                    <a:pt x="718288" y="1734503"/>
                  </a:lnTo>
                  <a:lnTo>
                    <a:pt x="707492" y="1729423"/>
                  </a:lnTo>
                  <a:lnTo>
                    <a:pt x="697013" y="1724025"/>
                  </a:lnTo>
                  <a:lnTo>
                    <a:pt x="686216" y="1718628"/>
                  </a:lnTo>
                  <a:lnTo>
                    <a:pt x="675102" y="1712595"/>
                  </a:lnTo>
                  <a:lnTo>
                    <a:pt x="664306" y="1706245"/>
                  </a:lnTo>
                  <a:lnTo>
                    <a:pt x="653509" y="1699260"/>
                  </a:lnTo>
                  <a:lnTo>
                    <a:pt x="642395" y="1692275"/>
                  </a:lnTo>
                  <a:lnTo>
                    <a:pt x="620802" y="1677352"/>
                  </a:lnTo>
                  <a:lnTo>
                    <a:pt x="599209" y="1661477"/>
                  </a:lnTo>
                  <a:lnTo>
                    <a:pt x="577933" y="1645285"/>
                  </a:lnTo>
                  <a:lnTo>
                    <a:pt x="557293" y="1628775"/>
                  </a:lnTo>
                  <a:lnTo>
                    <a:pt x="536970" y="1612265"/>
                  </a:lnTo>
                  <a:lnTo>
                    <a:pt x="517917" y="1595755"/>
                  </a:lnTo>
                  <a:lnTo>
                    <a:pt x="500134" y="1579562"/>
                  </a:lnTo>
                  <a:lnTo>
                    <a:pt x="482987" y="1564005"/>
                  </a:lnTo>
                  <a:lnTo>
                    <a:pt x="467745" y="1549717"/>
                  </a:lnTo>
                  <a:lnTo>
                    <a:pt x="441071" y="1524317"/>
                  </a:lnTo>
                  <a:lnTo>
                    <a:pt x="419795" y="1502727"/>
                  </a:lnTo>
                  <a:lnTo>
                    <a:pt x="398520" y="1480820"/>
                  </a:lnTo>
                  <a:lnTo>
                    <a:pt x="377562" y="1458277"/>
                  </a:lnTo>
                  <a:lnTo>
                    <a:pt x="356604" y="1435417"/>
                  </a:lnTo>
                  <a:lnTo>
                    <a:pt x="335963" y="1411922"/>
                  </a:lnTo>
                  <a:lnTo>
                    <a:pt x="315323" y="1388427"/>
                  </a:lnTo>
                  <a:lnTo>
                    <a:pt x="295000" y="1363980"/>
                  </a:lnTo>
                  <a:lnTo>
                    <a:pt x="275312" y="1339532"/>
                  </a:lnTo>
                  <a:lnTo>
                    <a:pt x="255624" y="1314132"/>
                  </a:lnTo>
                  <a:lnTo>
                    <a:pt x="236572" y="1289050"/>
                  </a:lnTo>
                  <a:lnTo>
                    <a:pt x="217836" y="1263650"/>
                  </a:lnTo>
                  <a:lnTo>
                    <a:pt x="199419" y="1237932"/>
                  </a:lnTo>
                  <a:lnTo>
                    <a:pt x="181636" y="1212215"/>
                  </a:lnTo>
                  <a:lnTo>
                    <a:pt x="164489" y="1185862"/>
                  </a:lnTo>
                  <a:lnTo>
                    <a:pt x="147976" y="1159827"/>
                  </a:lnTo>
                  <a:lnTo>
                    <a:pt x="131781" y="1133792"/>
                  </a:lnTo>
                  <a:lnTo>
                    <a:pt x="116539" y="1107440"/>
                  </a:lnTo>
                  <a:lnTo>
                    <a:pt x="102250" y="1081087"/>
                  </a:lnTo>
                  <a:lnTo>
                    <a:pt x="88595" y="1055052"/>
                  </a:lnTo>
                  <a:lnTo>
                    <a:pt x="75576" y="1029017"/>
                  </a:lnTo>
                  <a:lnTo>
                    <a:pt x="63509" y="1003300"/>
                  </a:lnTo>
                  <a:lnTo>
                    <a:pt x="52713" y="977265"/>
                  </a:lnTo>
                  <a:lnTo>
                    <a:pt x="42234" y="951547"/>
                  </a:lnTo>
                  <a:lnTo>
                    <a:pt x="37470" y="938847"/>
                  </a:lnTo>
                  <a:lnTo>
                    <a:pt x="33342" y="926147"/>
                  </a:lnTo>
                  <a:lnTo>
                    <a:pt x="28897" y="913765"/>
                  </a:lnTo>
                  <a:lnTo>
                    <a:pt x="25086" y="901065"/>
                  </a:lnTo>
                  <a:lnTo>
                    <a:pt x="21276" y="888365"/>
                  </a:lnTo>
                  <a:lnTo>
                    <a:pt x="18100" y="876300"/>
                  </a:lnTo>
                  <a:lnTo>
                    <a:pt x="14925" y="863917"/>
                  </a:lnTo>
                  <a:lnTo>
                    <a:pt x="12067" y="851852"/>
                  </a:lnTo>
                  <a:lnTo>
                    <a:pt x="9526" y="839470"/>
                  </a:lnTo>
                  <a:lnTo>
                    <a:pt x="7304" y="827722"/>
                  </a:lnTo>
                  <a:lnTo>
                    <a:pt x="5081" y="815975"/>
                  </a:lnTo>
                  <a:lnTo>
                    <a:pt x="3811" y="803910"/>
                  </a:lnTo>
                  <a:lnTo>
                    <a:pt x="2223" y="792480"/>
                  </a:lnTo>
                  <a:lnTo>
                    <a:pt x="1270" y="781050"/>
                  </a:lnTo>
                  <a:lnTo>
                    <a:pt x="635" y="769620"/>
                  </a:lnTo>
                  <a:lnTo>
                    <a:pt x="0" y="758190"/>
                  </a:lnTo>
                  <a:lnTo>
                    <a:pt x="0" y="746760"/>
                  </a:lnTo>
                  <a:lnTo>
                    <a:pt x="635" y="735965"/>
                  </a:lnTo>
                  <a:lnTo>
                    <a:pt x="1588" y="718185"/>
                  </a:lnTo>
                  <a:lnTo>
                    <a:pt x="3175" y="700405"/>
                  </a:lnTo>
                  <a:lnTo>
                    <a:pt x="5081" y="683260"/>
                  </a:lnTo>
                  <a:lnTo>
                    <a:pt x="7621" y="666115"/>
                  </a:lnTo>
                  <a:lnTo>
                    <a:pt x="10479" y="649605"/>
                  </a:lnTo>
                  <a:lnTo>
                    <a:pt x="13972" y="633412"/>
                  </a:lnTo>
                  <a:lnTo>
                    <a:pt x="17465" y="617855"/>
                  </a:lnTo>
                  <a:lnTo>
                    <a:pt x="21276" y="602297"/>
                  </a:lnTo>
                  <a:lnTo>
                    <a:pt x="25721" y="586740"/>
                  </a:lnTo>
                  <a:lnTo>
                    <a:pt x="30802" y="572135"/>
                  </a:lnTo>
                  <a:lnTo>
                    <a:pt x="35883" y="557530"/>
                  </a:lnTo>
                  <a:lnTo>
                    <a:pt x="41281" y="543560"/>
                  </a:lnTo>
                  <a:lnTo>
                    <a:pt x="46997" y="529907"/>
                  </a:lnTo>
                  <a:lnTo>
                    <a:pt x="52713" y="516572"/>
                  </a:lnTo>
                  <a:lnTo>
                    <a:pt x="59063" y="503237"/>
                  </a:lnTo>
                  <a:lnTo>
                    <a:pt x="65732" y="490855"/>
                  </a:lnTo>
                  <a:lnTo>
                    <a:pt x="72400" y="478155"/>
                  </a:lnTo>
                  <a:lnTo>
                    <a:pt x="79386" y="466407"/>
                  </a:lnTo>
                  <a:lnTo>
                    <a:pt x="86372" y="454342"/>
                  </a:lnTo>
                  <a:lnTo>
                    <a:pt x="93994" y="442912"/>
                  </a:lnTo>
                  <a:lnTo>
                    <a:pt x="101615" y="431800"/>
                  </a:lnTo>
                  <a:lnTo>
                    <a:pt x="109553" y="421005"/>
                  </a:lnTo>
                  <a:lnTo>
                    <a:pt x="117174" y="410527"/>
                  </a:lnTo>
                  <a:lnTo>
                    <a:pt x="125431" y="400685"/>
                  </a:lnTo>
                  <a:lnTo>
                    <a:pt x="133369" y="390842"/>
                  </a:lnTo>
                  <a:lnTo>
                    <a:pt x="141625" y="381000"/>
                  </a:lnTo>
                  <a:lnTo>
                    <a:pt x="149882" y="371792"/>
                  </a:lnTo>
                  <a:lnTo>
                    <a:pt x="158455" y="362902"/>
                  </a:lnTo>
                  <a:lnTo>
                    <a:pt x="166711" y="354012"/>
                  </a:lnTo>
                  <a:lnTo>
                    <a:pt x="175285" y="345757"/>
                  </a:lnTo>
                  <a:lnTo>
                    <a:pt x="183541" y="337502"/>
                  </a:lnTo>
                  <a:lnTo>
                    <a:pt x="192115" y="330200"/>
                  </a:lnTo>
                  <a:lnTo>
                    <a:pt x="208945" y="314959"/>
                  </a:lnTo>
                  <a:lnTo>
                    <a:pt x="226093" y="301625"/>
                  </a:lnTo>
                  <a:lnTo>
                    <a:pt x="242605" y="288925"/>
                  </a:lnTo>
                  <a:lnTo>
                    <a:pt x="258800" y="277495"/>
                  </a:lnTo>
                  <a:lnTo>
                    <a:pt x="272357" y="268175"/>
                  </a:lnTo>
                  <a:lnTo>
                    <a:pt x="271149" y="257634"/>
                  </a:lnTo>
                  <a:lnTo>
                    <a:pt x="270193" y="246530"/>
                  </a:lnTo>
                  <a:lnTo>
                    <a:pt x="269875" y="234791"/>
                  </a:lnTo>
                  <a:lnTo>
                    <a:pt x="270193" y="223686"/>
                  </a:lnTo>
                  <a:lnTo>
                    <a:pt x="271149" y="212582"/>
                  </a:lnTo>
                  <a:lnTo>
                    <a:pt x="272422" y="201477"/>
                  </a:lnTo>
                  <a:lnTo>
                    <a:pt x="274651" y="190690"/>
                  </a:lnTo>
                  <a:lnTo>
                    <a:pt x="277199" y="179903"/>
                  </a:lnTo>
                  <a:lnTo>
                    <a:pt x="280064" y="169433"/>
                  </a:lnTo>
                  <a:lnTo>
                    <a:pt x="283567" y="158963"/>
                  </a:lnTo>
                  <a:lnTo>
                    <a:pt x="287388" y="149127"/>
                  </a:lnTo>
                  <a:lnTo>
                    <a:pt x="291846" y="139292"/>
                  </a:lnTo>
                  <a:lnTo>
                    <a:pt x="296622" y="130091"/>
                  </a:lnTo>
                  <a:lnTo>
                    <a:pt x="302035" y="120573"/>
                  </a:lnTo>
                  <a:lnTo>
                    <a:pt x="307766" y="111689"/>
                  </a:lnTo>
                  <a:lnTo>
                    <a:pt x="313816" y="103123"/>
                  </a:lnTo>
                  <a:lnTo>
                    <a:pt x="320821" y="94874"/>
                  </a:lnTo>
                  <a:lnTo>
                    <a:pt x="327508" y="86942"/>
                  </a:lnTo>
                  <a:lnTo>
                    <a:pt x="334831" y="79010"/>
                  </a:lnTo>
                  <a:lnTo>
                    <a:pt x="342792" y="71713"/>
                  </a:lnTo>
                  <a:lnTo>
                    <a:pt x="350752" y="65050"/>
                  </a:lnTo>
                  <a:lnTo>
                    <a:pt x="359031" y="58071"/>
                  </a:lnTo>
                  <a:lnTo>
                    <a:pt x="367628" y="52042"/>
                  </a:lnTo>
                  <a:lnTo>
                    <a:pt x="376543" y="46331"/>
                  </a:lnTo>
                  <a:lnTo>
                    <a:pt x="386096" y="41255"/>
                  </a:lnTo>
                  <a:lnTo>
                    <a:pt x="395330" y="36179"/>
                  </a:lnTo>
                  <a:lnTo>
                    <a:pt x="405201" y="31737"/>
                  </a:lnTo>
                  <a:lnTo>
                    <a:pt x="415072" y="27930"/>
                  </a:lnTo>
                  <a:lnTo>
                    <a:pt x="425579" y="24440"/>
                  </a:lnTo>
                  <a:lnTo>
                    <a:pt x="436087" y="21584"/>
                  </a:lnTo>
                  <a:lnTo>
                    <a:pt x="446913" y="19046"/>
                  </a:lnTo>
                  <a:lnTo>
                    <a:pt x="457739" y="16825"/>
                  </a:lnTo>
                  <a:lnTo>
                    <a:pt x="468883" y="15556"/>
                  </a:lnTo>
                  <a:lnTo>
                    <a:pt x="480028" y="14604"/>
                  </a:lnTo>
                  <a:lnTo>
                    <a:pt x="491172" y="14287"/>
                  </a:lnTo>
                  <a:lnTo>
                    <a:pt x="502635" y="14604"/>
                  </a:lnTo>
                  <a:lnTo>
                    <a:pt x="514098" y="15556"/>
                  </a:lnTo>
                  <a:lnTo>
                    <a:pt x="525243" y="16825"/>
                  </a:lnTo>
                  <a:lnTo>
                    <a:pt x="536069" y="19046"/>
                  </a:lnTo>
                  <a:lnTo>
                    <a:pt x="546895" y="21584"/>
                  </a:lnTo>
                  <a:lnTo>
                    <a:pt x="557402" y="24440"/>
                  </a:lnTo>
                  <a:lnTo>
                    <a:pt x="567273" y="27930"/>
                  </a:lnTo>
                  <a:lnTo>
                    <a:pt x="577462" y="31737"/>
                  </a:lnTo>
                  <a:lnTo>
                    <a:pt x="587333" y="36179"/>
                  </a:lnTo>
                  <a:lnTo>
                    <a:pt x="596886" y="41255"/>
                  </a:lnTo>
                  <a:lnTo>
                    <a:pt x="606438" y="46331"/>
                  </a:lnTo>
                  <a:lnTo>
                    <a:pt x="615354" y="52042"/>
                  </a:lnTo>
                  <a:lnTo>
                    <a:pt x="623951" y="58071"/>
                  </a:lnTo>
                  <a:lnTo>
                    <a:pt x="632229" y="65050"/>
                  </a:lnTo>
                  <a:lnTo>
                    <a:pt x="640190" y="71713"/>
                  </a:lnTo>
                  <a:lnTo>
                    <a:pt x="647832" y="79010"/>
                  </a:lnTo>
                  <a:lnTo>
                    <a:pt x="655474" y="86942"/>
                  </a:lnTo>
                  <a:lnTo>
                    <a:pt x="662160" y="94874"/>
                  </a:lnTo>
                  <a:lnTo>
                    <a:pt x="668529" y="103123"/>
                  </a:lnTo>
                  <a:lnTo>
                    <a:pt x="674897" y="111689"/>
                  </a:lnTo>
                  <a:lnTo>
                    <a:pt x="680628" y="120573"/>
                  </a:lnTo>
                  <a:lnTo>
                    <a:pt x="686041" y="130091"/>
                  </a:lnTo>
                  <a:lnTo>
                    <a:pt x="691136" y="139292"/>
                  </a:lnTo>
                  <a:lnTo>
                    <a:pt x="695275" y="149127"/>
                  </a:lnTo>
                  <a:lnTo>
                    <a:pt x="699415" y="158963"/>
                  </a:lnTo>
                  <a:lnTo>
                    <a:pt x="702917" y="169433"/>
                  </a:lnTo>
                  <a:lnTo>
                    <a:pt x="705783" y="179903"/>
                  </a:lnTo>
                  <a:lnTo>
                    <a:pt x="708330" y="190690"/>
                  </a:lnTo>
                  <a:lnTo>
                    <a:pt x="710241" y="201477"/>
                  </a:lnTo>
                  <a:lnTo>
                    <a:pt x="711514" y="212582"/>
                  </a:lnTo>
                  <a:lnTo>
                    <a:pt x="712151" y="223686"/>
                  </a:lnTo>
                  <a:lnTo>
                    <a:pt x="712788" y="234791"/>
                  </a:lnTo>
                  <a:lnTo>
                    <a:pt x="712151" y="246530"/>
                  </a:lnTo>
                  <a:lnTo>
                    <a:pt x="711514" y="257634"/>
                  </a:lnTo>
                  <a:lnTo>
                    <a:pt x="710241" y="268739"/>
                  </a:lnTo>
                  <a:lnTo>
                    <a:pt x="708330" y="279526"/>
                  </a:lnTo>
                  <a:lnTo>
                    <a:pt x="705783" y="290313"/>
                  </a:lnTo>
                  <a:lnTo>
                    <a:pt x="702917" y="300783"/>
                  </a:lnTo>
                  <a:lnTo>
                    <a:pt x="699415" y="310619"/>
                  </a:lnTo>
                  <a:lnTo>
                    <a:pt x="695275" y="320771"/>
                  </a:lnTo>
                  <a:lnTo>
                    <a:pt x="691136" y="330607"/>
                  </a:lnTo>
                  <a:lnTo>
                    <a:pt x="686041" y="340125"/>
                  </a:lnTo>
                  <a:lnTo>
                    <a:pt x="680628" y="349643"/>
                  </a:lnTo>
                  <a:lnTo>
                    <a:pt x="674897" y="358527"/>
                  </a:lnTo>
                  <a:lnTo>
                    <a:pt x="668529" y="367093"/>
                  </a:lnTo>
                  <a:lnTo>
                    <a:pt x="662160" y="375342"/>
                  </a:lnTo>
                  <a:lnTo>
                    <a:pt x="655474" y="383274"/>
                  </a:lnTo>
                  <a:lnTo>
                    <a:pt x="647832" y="390889"/>
                  </a:lnTo>
                  <a:lnTo>
                    <a:pt x="640190" y="398503"/>
                  </a:lnTo>
                  <a:lnTo>
                    <a:pt x="632229" y="405166"/>
                  </a:lnTo>
                  <a:lnTo>
                    <a:pt x="623951" y="411511"/>
                  </a:lnTo>
                  <a:lnTo>
                    <a:pt x="615354" y="417857"/>
                  </a:lnTo>
                  <a:lnTo>
                    <a:pt x="606438" y="423568"/>
                  </a:lnTo>
                  <a:lnTo>
                    <a:pt x="596886" y="428961"/>
                  </a:lnTo>
                  <a:lnTo>
                    <a:pt x="587333" y="434038"/>
                  </a:lnTo>
                  <a:lnTo>
                    <a:pt x="577462" y="438162"/>
                  </a:lnTo>
                  <a:lnTo>
                    <a:pt x="567273" y="442287"/>
                  </a:lnTo>
                  <a:lnTo>
                    <a:pt x="557402" y="445777"/>
                  </a:lnTo>
                  <a:lnTo>
                    <a:pt x="546895" y="448632"/>
                  </a:lnTo>
                  <a:lnTo>
                    <a:pt x="536069" y="451170"/>
                  </a:lnTo>
                  <a:lnTo>
                    <a:pt x="525243" y="453074"/>
                  </a:lnTo>
                  <a:lnTo>
                    <a:pt x="514098" y="454343"/>
                  </a:lnTo>
                  <a:lnTo>
                    <a:pt x="502635" y="455295"/>
                  </a:lnTo>
                  <a:lnTo>
                    <a:pt x="491172" y="455612"/>
                  </a:lnTo>
                  <a:lnTo>
                    <a:pt x="480028" y="455295"/>
                  </a:lnTo>
                  <a:lnTo>
                    <a:pt x="468883" y="454343"/>
                  </a:lnTo>
                  <a:lnTo>
                    <a:pt x="457739" y="453074"/>
                  </a:lnTo>
                  <a:lnTo>
                    <a:pt x="446913" y="451170"/>
                  </a:lnTo>
                  <a:lnTo>
                    <a:pt x="436087" y="448632"/>
                  </a:lnTo>
                  <a:lnTo>
                    <a:pt x="425579" y="445777"/>
                  </a:lnTo>
                  <a:lnTo>
                    <a:pt x="415072" y="442287"/>
                  </a:lnTo>
                  <a:lnTo>
                    <a:pt x="405201" y="438162"/>
                  </a:lnTo>
                  <a:lnTo>
                    <a:pt x="395330" y="434038"/>
                  </a:lnTo>
                  <a:lnTo>
                    <a:pt x="386096" y="428961"/>
                  </a:lnTo>
                  <a:lnTo>
                    <a:pt x="376543" y="423568"/>
                  </a:lnTo>
                  <a:lnTo>
                    <a:pt x="367628" y="417857"/>
                  </a:lnTo>
                  <a:lnTo>
                    <a:pt x="359031" y="411511"/>
                  </a:lnTo>
                  <a:lnTo>
                    <a:pt x="350752" y="405166"/>
                  </a:lnTo>
                  <a:lnTo>
                    <a:pt x="342792" y="398503"/>
                  </a:lnTo>
                  <a:lnTo>
                    <a:pt x="334831" y="390889"/>
                  </a:lnTo>
                  <a:lnTo>
                    <a:pt x="327508" y="383274"/>
                  </a:lnTo>
                  <a:lnTo>
                    <a:pt x="320821" y="375342"/>
                  </a:lnTo>
                  <a:lnTo>
                    <a:pt x="313816" y="367093"/>
                  </a:lnTo>
                  <a:lnTo>
                    <a:pt x="307766" y="358527"/>
                  </a:lnTo>
                  <a:lnTo>
                    <a:pt x="302035" y="349643"/>
                  </a:lnTo>
                  <a:lnTo>
                    <a:pt x="298339" y="343145"/>
                  </a:lnTo>
                  <a:lnTo>
                    <a:pt x="296905" y="344170"/>
                  </a:lnTo>
                  <a:lnTo>
                    <a:pt x="283251" y="353695"/>
                  </a:lnTo>
                  <a:lnTo>
                    <a:pt x="268644" y="364807"/>
                  </a:lnTo>
                  <a:lnTo>
                    <a:pt x="254672" y="376555"/>
                  </a:lnTo>
                  <a:lnTo>
                    <a:pt x="240382" y="389255"/>
                  </a:lnTo>
                  <a:lnTo>
                    <a:pt x="225775" y="402907"/>
                  </a:lnTo>
                  <a:lnTo>
                    <a:pt x="211485" y="417830"/>
                  </a:lnTo>
                  <a:lnTo>
                    <a:pt x="204499" y="425450"/>
                  </a:lnTo>
                  <a:lnTo>
                    <a:pt x="197196" y="433705"/>
                  </a:lnTo>
                  <a:lnTo>
                    <a:pt x="190527" y="441642"/>
                  </a:lnTo>
                  <a:lnTo>
                    <a:pt x="183541" y="450215"/>
                  </a:lnTo>
                  <a:lnTo>
                    <a:pt x="176873" y="458787"/>
                  </a:lnTo>
                  <a:lnTo>
                    <a:pt x="169887" y="467995"/>
                  </a:lnTo>
                  <a:lnTo>
                    <a:pt x="163536" y="477202"/>
                  </a:lnTo>
                  <a:lnTo>
                    <a:pt x="156868" y="486727"/>
                  </a:lnTo>
                  <a:lnTo>
                    <a:pt x="150834" y="496570"/>
                  </a:lnTo>
                  <a:lnTo>
                    <a:pt x="144801" y="507047"/>
                  </a:lnTo>
                  <a:lnTo>
                    <a:pt x="139085" y="517525"/>
                  </a:lnTo>
                  <a:lnTo>
                    <a:pt x="133369" y="527685"/>
                  </a:lnTo>
                  <a:lnTo>
                    <a:pt x="127971" y="539115"/>
                  </a:lnTo>
                  <a:lnTo>
                    <a:pt x="122573" y="550227"/>
                  </a:lnTo>
                  <a:lnTo>
                    <a:pt x="117492" y="561657"/>
                  </a:lnTo>
                  <a:lnTo>
                    <a:pt x="112729" y="573405"/>
                  </a:lnTo>
                  <a:lnTo>
                    <a:pt x="107966" y="585787"/>
                  </a:lnTo>
                  <a:lnTo>
                    <a:pt x="103837" y="597852"/>
                  </a:lnTo>
                  <a:lnTo>
                    <a:pt x="99709" y="610870"/>
                  </a:lnTo>
                  <a:lnTo>
                    <a:pt x="96216" y="623887"/>
                  </a:lnTo>
                  <a:lnTo>
                    <a:pt x="92723" y="637222"/>
                  </a:lnTo>
                  <a:lnTo>
                    <a:pt x="89230" y="650875"/>
                  </a:lnTo>
                  <a:lnTo>
                    <a:pt x="86690" y="664845"/>
                  </a:lnTo>
                  <a:lnTo>
                    <a:pt x="84467" y="679132"/>
                  </a:lnTo>
                  <a:lnTo>
                    <a:pt x="82244" y="693737"/>
                  </a:lnTo>
                  <a:lnTo>
                    <a:pt x="80657" y="708660"/>
                  </a:lnTo>
                  <a:lnTo>
                    <a:pt x="79386" y="723900"/>
                  </a:lnTo>
                  <a:lnTo>
                    <a:pt x="78434" y="739140"/>
                  </a:lnTo>
                  <a:lnTo>
                    <a:pt x="78116" y="751840"/>
                  </a:lnTo>
                  <a:lnTo>
                    <a:pt x="78434" y="764857"/>
                  </a:lnTo>
                  <a:lnTo>
                    <a:pt x="79386" y="777875"/>
                  </a:lnTo>
                  <a:lnTo>
                    <a:pt x="80339" y="790892"/>
                  </a:lnTo>
                  <a:lnTo>
                    <a:pt x="82244" y="804227"/>
                  </a:lnTo>
                  <a:lnTo>
                    <a:pt x="84467" y="817880"/>
                  </a:lnTo>
                  <a:lnTo>
                    <a:pt x="87325" y="832167"/>
                  </a:lnTo>
                  <a:lnTo>
                    <a:pt x="90501" y="846137"/>
                  </a:lnTo>
                  <a:lnTo>
                    <a:pt x="93994" y="860425"/>
                  </a:lnTo>
                  <a:lnTo>
                    <a:pt x="98122" y="874712"/>
                  </a:lnTo>
                  <a:lnTo>
                    <a:pt x="102567" y="889317"/>
                  </a:lnTo>
                  <a:lnTo>
                    <a:pt x="107648" y="903922"/>
                  </a:lnTo>
                  <a:lnTo>
                    <a:pt x="112729" y="918845"/>
                  </a:lnTo>
                  <a:lnTo>
                    <a:pt x="118445" y="933450"/>
                  </a:lnTo>
                  <a:lnTo>
                    <a:pt x="124478" y="948690"/>
                  </a:lnTo>
                  <a:lnTo>
                    <a:pt x="131146" y="963612"/>
                  </a:lnTo>
                  <a:lnTo>
                    <a:pt x="137815" y="979170"/>
                  </a:lnTo>
                  <a:lnTo>
                    <a:pt x="145118" y="994092"/>
                  </a:lnTo>
                  <a:lnTo>
                    <a:pt x="152739" y="1009650"/>
                  </a:lnTo>
                  <a:lnTo>
                    <a:pt x="160678" y="1025207"/>
                  </a:lnTo>
                  <a:lnTo>
                    <a:pt x="168934" y="1040447"/>
                  </a:lnTo>
                  <a:lnTo>
                    <a:pt x="177190" y="1056005"/>
                  </a:lnTo>
                  <a:lnTo>
                    <a:pt x="186082" y="1071562"/>
                  </a:lnTo>
                  <a:lnTo>
                    <a:pt x="194973" y="1087120"/>
                  </a:lnTo>
                  <a:lnTo>
                    <a:pt x="204499" y="1102677"/>
                  </a:lnTo>
                  <a:lnTo>
                    <a:pt x="213708" y="1118235"/>
                  </a:lnTo>
                  <a:lnTo>
                    <a:pt x="233396" y="1149032"/>
                  </a:lnTo>
                  <a:lnTo>
                    <a:pt x="254354" y="1180147"/>
                  </a:lnTo>
                  <a:lnTo>
                    <a:pt x="275947" y="1210945"/>
                  </a:lnTo>
                  <a:lnTo>
                    <a:pt x="279123" y="1209992"/>
                  </a:lnTo>
                  <a:lnTo>
                    <a:pt x="282616" y="1209357"/>
                  </a:lnTo>
                  <a:lnTo>
                    <a:pt x="286109" y="1208405"/>
                  </a:lnTo>
                  <a:lnTo>
                    <a:pt x="289602" y="1208405"/>
                  </a:lnTo>
                  <a:lnTo>
                    <a:pt x="1358778" y="1208405"/>
                  </a:lnTo>
                  <a:lnTo>
                    <a:pt x="1379418" y="1181100"/>
                  </a:lnTo>
                  <a:lnTo>
                    <a:pt x="1399106" y="1153477"/>
                  </a:lnTo>
                  <a:lnTo>
                    <a:pt x="1418159" y="1125855"/>
                  </a:lnTo>
                  <a:lnTo>
                    <a:pt x="1436259" y="1098232"/>
                  </a:lnTo>
                  <a:lnTo>
                    <a:pt x="1444833" y="1084580"/>
                  </a:lnTo>
                  <a:lnTo>
                    <a:pt x="1453089" y="1070292"/>
                  </a:lnTo>
                  <a:lnTo>
                    <a:pt x="1461345" y="1056640"/>
                  </a:lnTo>
                  <a:lnTo>
                    <a:pt x="1469284" y="1042670"/>
                  </a:lnTo>
                  <a:lnTo>
                    <a:pt x="1476905" y="1029017"/>
                  </a:lnTo>
                  <a:lnTo>
                    <a:pt x="1483891" y="1015365"/>
                  </a:lnTo>
                  <a:lnTo>
                    <a:pt x="1490877" y="1001395"/>
                  </a:lnTo>
                  <a:lnTo>
                    <a:pt x="1497228" y="987742"/>
                  </a:lnTo>
                  <a:lnTo>
                    <a:pt x="1503261" y="974407"/>
                  </a:lnTo>
                  <a:lnTo>
                    <a:pt x="1509612" y="960755"/>
                  </a:lnTo>
                  <a:lnTo>
                    <a:pt x="1515010" y="947102"/>
                  </a:lnTo>
                  <a:lnTo>
                    <a:pt x="1520091" y="933767"/>
                  </a:lnTo>
                  <a:lnTo>
                    <a:pt x="1524537" y="920432"/>
                  </a:lnTo>
                  <a:lnTo>
                    <a:pt x="1528982" y="907097"/>
                  </a:lnTo>
                  <a:lnTo>
                    <a:pt x="1533110" y="893762"/>
                  </a:lnTo>
                  <a:lnTo>
                    <a:pt x="1536604" y="881062"/>
                  </a:lnTo>
                  <a:lnTo>
                    <a:pt x="1539779" y="868045"/>
                  </a:lnTo>
                  <a:lnTo>
                    <a:pt x="1542637" y="855027"/>
                  </a:lnTo>
                  <a:lnTo>
                    <a:pt x="1544860" y="842327"/>
                  </a:lnTo>
                  <a:lnTo>
                    <a:pt x="1546447" y="829945"/>
                  </a:lnTo>
                  <a:lnTo>
                    <a:pt x="1548035" y="817245"/>
                  </a:lnTo>
                  <a:lnTo>
                    <a:pt x="1548670" y="805180"/>
                  </a:lnTo>
                  <a:lnTo>
                    <a:pt x="1549305" y="792797"/>
                  </a:lnTo>
                  <a:lnTo>
                    <a:pt x="1548988" y="781050"/>
                  </a:lnTo>
                  <a:lnTo>
                    <a:pt x="1548670" y="765175"/>
                  </a:lnTo>
                  <a:lnTo>
                    <a:pt x="1547718" y="749935"/>
                  </a:lnTo>
                  <a:lnTo>
                    <a:pt x="1546130" y="735012"/>
                  </a:lnTo>
                  <a:lnTo>
                    <a:pt x="1544542" y="719772"/>
                  </a:lnTo>
                  <a:lnTo>
                    <a:pt x="1542319" y="705485"/>
                  </a:lnTo>
                  <a:lnTo>
                    <a:pt x="1539779" y="691197"/>
                  </a:lnTo>
                  <a:lnTo>
                    <a:pt x="1537238" y="676592"/>
                  </a:lnTo>
                  <a:lnTo>
                    <a:pt x="1534063" y="662940"/>
                  </a:lnTo>
                  <a:lnTo>
                    <a:pt x="1530252" y="649287"/>
                  </a:lnTo>
                  <a:lnTo>
                    <a:pt x="1526760" y="635952"/>
                  </a:lnTo>
                  <a:lnTo>
                    <a:pt x="1522949" y="623252"/>
                  </a:lnTo>
                  <a:lnTo>
                    <a:pt x="1518503" y="610235"/>
                  </a:lnTo>
                  <a:lnTo>
                    <a:pt x="1513740" y="597535"/>
                  </a:lnTo>
                  <a:lnTo>
                    <a:pt x="1508660" y="585470"/>
                  </a:lnTo>
                  <a:lnTo>
                    <a:pt x="1503896" y="573087"/>
                  </a:lnTo>
                  <a:lnTo>
                    <a:pt x="1498498" y="561340"/>
                  </a:lnTo>
                  <a:lnTo>
                    <a:pt x="1492465" y="549910"/>
                  </a:lnTo>
                  <a:lnTo>
                    <a:pt x="1486749" y="538162"/>
                  </a:lnTo>
                  <a:lnTo>
                    <a:pt x="1480715" y="527050"/>
                  </a:lnTo>
                  <a:lnTo>
                    <a:pt x="1474682" y="516255"/>
                  </a:lnTo>
                  <a:lnTo>
                    <a:pt x="1468014" y="505460"/>
                  </a:lnTo>
                  <a:lnTo>
                    <a:pt x="1461663" y="494982"/>
                  </a:lnTo>
                  <a:lnTo>
                    <a:pt x="1454994" y="485140"/>
                  </a:lnTo>
                  <a:lnTo>
                    <a:pt x="1447691" y="475297"/>
                  </a:lnTo>
                  <a:lnTo>
                    <a:pt x="1440705" y="465772"/>
                  </a:lnTo>
                  <a:lnTo>
                    <a:pt x="1433401" y="455930"/>
                  </a:lnTo>
                  <a:lnTo>
                    <a:pt x="1426098" y="447040"/>
                  </a:lnTo>
                  <a:lnTo>
                    <a:pt x="1418476" y="437832"/>
                  </a:lnTo>
                  <a:lnTo>
                    <a:pt x="1410855" y="428942"/>
                  </a:lnTo>
                  <a:lnTo>
                    <a:pt x="1402917" y="420370"/>
                  </a:lnTo>
                  <a:lnTo>
                    <a:pt x="1395296" y="412115"/>
                  </a:lnTo>
                  <a:lnTo>
                    <a:pt x="1387357" y="404177"/>
                  </a:lnTo>
                  <a:lnTo>
                    <a:pt x="1371480" y="388302"/>
                  </a:lnTo>
                  <a:lnTo>
                    <a:pt x="1355285" y="374015"/>
                  </a:lnTo>
                  <a:lnTo>
                    <a:pt x="1338772" y="360045"/>
                  </a:lnTo>
                  <a:lnTo>
                    <a:pt x="1322260" y="347027"/>
                  </a:lnTo>
                  <a:lnTo>
                    <a:pt x="1306065" y="334962"/>
                  </a:lnTo>
                  <a:lnTo>
                    <a:pt x="1289870" y="323850"/>
                  </a:lnTo>
                  <a:lnTo>
                    <a:pt x="1273676" y="313372"/>
                  </a:lnTo>
                  <a:lnTo>
                    <a:pt x="1262693" y="306783"/>
                  </a:lnTo>
                  <a:lnTo>
                    <a:pt x="1262392" y="307587"/>
                  </a:lnTo>
                  <a:lnTo>
                    <a:pt x="1257633" y="317458"/>
                  </a:lnTo>
                  <a:lnTo>
                    <a:pt x="1252874" y="327011"/>
                  </a:lnTo>
                  <a:lnTo>
                    <a:pt x="1247481" y="336563"/>
                  </a:lnTo>
                  <a:lnTo>
                    <a:pt x="1241770" y="345160"/>
                  </a:lnTo>
                  <a:lnTo>
                    <a:pt x="1235742" y="353757"/>
                  </a:lnTo>
                  <a:lnTo>
                    <a:pt x="1229079" y="362354"/>
                  </a:lnTo>
                  <a:lnTo>
                    <a:pt x="1222416" y="370315"/>
                  </a:lnTo>
                  <a:lnTo>
                    <a:pt x="1214802" y="377957"/>
                  </a:lnTo>
                  <a:lnTo>
                    <a:pt x="1207187" y="385599"/>
                  </a:lnTo>
                  <a:lnTo>
                    <a:pt x="1199255" y="392285"/>
                  </a:lnTo>
                  <a:lnTo>
                    <a:pt x="1190689" y="398972"/>
                  </a:lnTo>
                  <a:lnTo>
                    <a:pt x="1182123" y="405022"/>
                  </a:lnTo>
                  <a:lnTo>
                    <a:pt x="1173239" y="410753"/>
                  </a:lnTo>
                  <a:lnTo>
                    <a:pt x="1164038" y="416166"/>
                  </a:lnTo>
                  <a:lnTo>
                    <a:pt x="1154520" y="421261"/>
                  </a:lnTo>
                  <a:lnTo>
                    <a:pt x="1144684" y="425719"/>
                  </a:lnTo>
                  <a:lnTo>
                    <a:pt x="1134849" y="429540"/>
                  </a:lnTo>
                  <a:lnTo>
                    <a:pt x="1124696" y="432724"/>
                  </a:lnTo>
                  <a:lnTo>
                    <a:pt x="1114226" y="435908"/>
                  </a:lnTo>
                  <a:lnTo>
                    <a:pt x="1103439" y="438455"/>
                  </a:lnTo>
                  <a:lnTo>
                    <a:pt x="1092652" y="440366"/>
                  </a:lnTo>
                  <a:lnTo>
                    <a:pt x="1081547" y="441639"/>
                  </a:lnTo>
                  <a:lnTo>
                    <a:pt x="1070443" y="442595"/>
                  </a:lnTo>
                  <a:lnTo>
                    <a:pt x="1059021" y="442913"/>
                  </a:lnTo>
                  <a:lnTo>
                    <a:pt x="1047917" y="442595"/>
                  </a:lnTo>
                  <a:lnTo>
                    <a:pt x="1036178" y="441639"/>
                  </a:lnTo>
                  <a:lnTo>
                    <a:pt x="1025390" y="440366"/>
                  </a:lnTo>
                  <a:lnTo>
                    <a:pt x="1014286" y="438455"/>
                  </a:lnTo>
                  <a:lnTo>
                    <a:pt x="1003816" y="435908"/>
                  </a:lnTo>
                  <a:lnTo>
                    <a:pt x="993663" y="432724"/>
                  </a:lnTo>
                  <a:lnTo>
                    <a:pt x="983193" y="429540"/>
                  </a:lnTo>
                  <a:lnTo>
                    <a:pt x="973040" y="425719"/>
                  </a:lnTo>
                  <a:lnTo>
                    <a:pt x="963205" y="421261"/>
                  </a:lnTo>
                  <a:lnTo>
                    <a:pt x="954004" y="416166"/>
                  </a:lnTo>
                  <a:lnTo>
                    <a:pt x="944486" y="410753"/>
                  </a:lnTo>
                  <a:lnTo>
                    <a:pt x="935602" y="405022"/>
                  </a:lnTo>
                  <a:lnTo>
                    <a:pt x="927036" y="398972"/>
                  </a:lnTo>
                  <a:lnTo>
                    <a:pt x="918787" y="392285"/>
                  </a:lnTo>
                  <a:lnTo>
                    <a:pt x="910538" y="385599"/>
                  </a:lnTo>
                  <a:lnTo>
                    <a:pt x="902923" y="377957"/>
                  </a:lnTo>
                  <a:lnTo>
                    <a:pt x="895626" y="370315"/>
                  </a:lnTo>
                  <a:lnTo>
                    <a:pt x="888646" y="362354"/>
                  </a:lnTo>
                  <a:lnTo>
                    <a:pt x="881984" y="353757"/>
                  </a:lnTo>
                  <a:lnTo>
                    <a:pt x="875955" y="345160"/>
                  </a:lnTo>
                  <a:lnTo>
                    <a:pt x="870244" y="336563"/>
                  </a:lnTo>
                  <a:lnTo>
                    <a:pt x="864851" y="327011"/>
                  </a:lnTo>
                  <a:lnTo>
                    <a:pt x="860092" y="317458"/>
                  </a:lnTo>
                  <a:lnTo>
                    <a:pt x="855650" y="307587"/>
                  </a:lnTo>
                  <a:lnTo>
                    <a:pt x="851843" y="297398"/>
                  </a:lnTo>
                  <a:lnTo>
                    <a:pt x="848353" y="287527"/>
                  </a:lnTo>
                  <a:lnTo>
                    <a:pt x="845497" y="277020"/>
                  </a:lnTo>
                  <a:lnTo>
                    <a:pt x="842959" y="266194"/>
                  </a:lnTo>
                  <a:lnTo>
                    <a:pt x="840738" y="255367"/>
                  </a:lnTo>
                  <a:lnTo>
                    <a:pt x="839469" y="244223"/>
                  </a:lnTo>
                  <a:lnTo>
                    <a:pt x="838517" y="233079"/>
                  </a:lnTo>
                  <a:lnTo>
                    <a:pt x="838200" y="221616"/>
                  </a:lnTo>
                  <a:lnTo>
                    <a:pt x="838517" y="210153"/>
                  </a:lnTo>
                  <a:lnTo>
                    <a:pt x="839469" y="198690"/>
                  </a:lnTo>
                  <a:lnTo>
                    <a:pt x="840738" y="187864"/>
                  </a:lnTo>
                  <a:lnTo>
                    <a:pt x="842959" y="176719"/>
                  </a:lnTo>
                  <a:lnTo>
                    <a:pt x="845497" y="166212"/>
                  </a:lnTo>
                  <a:lnTo>
                    <a:pt x="848353" y="155704"/>
                  </a:lnTo>
                  <a:lnTo>
                    <a:pt x="851843" y="145515"/>
                  </a:lnTo>
                  <a:lnTo>
                    <a:pt x="855650" y="135326"/>
                  </a:lnTo>
                  <a:lnTo>
                    <a:pt x="860092" y="125455"/>
                  </a:lnTo>
                  <a:lnTo>
                    <a:pt x="864851" y="116221"/>
                  </a:lnTo>
                  <a:lnTo>
                    <a:pt x="870244" y="106668"/>
                  </a:lnTo>
                  <a:lnTo>
                    <a:pt x="875955" y="97753"/>
                  </a:lnTo>
                  <a:lnTo>
                    <a:pt x="881984" y="89156"/>
                  </a:lnTo>
                  <a:lnTo>
                    <a:pt x="888646" y="80877"/>
                  </a:lnTo>
                  <a:lnTo>
                    <a:pt x="895626" y="72598"/>
                  </a:lnTo>
                  <a:lnTo>
                    <a:pt x="902923" y="64956"/>
                  </a:lnTo>
                  <a:lnTo>
                    <a:pt x="910538" y="57633"/>
                  </a:lnTo>
                  <a:lnTo>
                    <a:pt x="918787" y="50946"/>
                  </a:lnTo>
                  <a:lnTo>
                    <a:pt x="927036" y="43941"/>
                  </a:lnTo>
                  <a:lnTo>
                    <a:pt x="935602" y="37891"/>
                  </a:lnTo>
                  <a:lnTo>
                    <a:pt x="944486" y="32160"/>
                  </a:lnTo>
                  <a:lnTo>
                    <a:pt x="954004" y="26747"/>
                  </a:lnTo>
                  <a:lnTo>
                    <a:pt x="963205" y="21970"/>
                  </a:lnTo>
                  <a:lnTo>
                    <a:pt x="973040" y="17831"/>
                  </a:lnTo>
                  <a:lnTo>
                    <a:pt x="983193" y="13692"/>
                  </a:lnTo>
                  <a:lnTo>
                    <a:pt x="993663" y="10189"/>
                  </a:lnTo>
                  <a:lnTo>
                    <a:pt x="1003816" y="7323"/>
                  </a:lnTo>
                  <a:lnTo>
                    <a:pt x="1014286" y="4776"/>
                  </a:lnTo>
                  <a:lnTo>
                    <a:pt x="1025390" y="2547"/>
                  </a:lnTo>
                  <a:lnTo>
                    <a:pt x="1036178" y="1274"/>
                  </a:lnTo>
                  <a:lnTo>
                    <a:pt x="1047917" y="318"/>
                  </a:lnTo>
                  <a:lnTo>
                    <a:pt x="105902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Segoe UI" panose="020B0502040204020203" pitchFamily="34" charset="0"/>
                  <a:ea typeface="微软雅黑" panose="020B0503020204020204" charset="-122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7" name="右箭头 6"/>
          <p:cNvSpPr/>
          <p:nvPr/>
        </p:nvSpPr>
        <p:spPr>
          <a:xfrm>
            <a:off x="165360" y="1205121"/>
            <a:ext cx="8763852" cy="258449"/>
          </a:xfrm>
          <a:prstGeom prst="rightArrow">
            <a:avLst>
              <a:gd name="adj1" fmla="val 50000"/>
              <a:gd name="adj2" fmla="val 65255"/>
            </a:avLst>
          </a:prstGeom>
          <a:solidFill>
            <a:srgbClr val="7BAD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80959" y="1762669"/>
            <a:ext cx="1261884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sz="2800" dirty="0" smtClean="0">
                <a:solidFill>
                  <a:srgbClr val="FFFFFF"/>
                </a:solidFill>
                <a:cs typeface="Times New Roman" panose="02020603050405020304" pitchFamily="18" charset="0"/>
              </a:rPr>
              <a:t>压强计</a:t>
            </a:r>
            <a:endParaRPr lang="zh-CN" altLang="en-US" sz="2800" dirty="0">
              <a:solidFill>
                <a:srgbClr val="FFFFFF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4" descr="http://www.homejoin.com.tw/New_Folder2/e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2631094"/>
            <a:ext cx="2220912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6" descr="http://files.teacher.com.cn/XueKe/Notice/22196e24-39de-4c80-aff4-7f2673eea790_%CE%A2%D0%A1%D1%B9%C7%BF%BC%C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2631094"/>
            <a:ext cx="2500312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标注 13"/>
          <p:cNvSpPr/>
          <p:nvPr/>
        </p:nvSpPr>
        <p:spPr>
          <a:xfrm>
            <a:off x="2786063" y="2559657"/>
            <a:ext cx="1214437" cy="428625"/>
          </a:xfrm>
          <a:prstGeom prst="wedgeRectCallout">
            <a:avLst>
              <a:gd name="adj1" fmla="val 68578"/>
              <a:gd name="adj2" fmla="val 9583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cs typeface="Times New Roman" panose="02020603050405020304" pitchFamily="18" charset="0"/>
              </a:rPr>
              <a:t>橡皮管</a:t>
            </a:r>
          </a:p>
        </p:txBody>
      </p:sp>
      <p:sp>
        <p:nvSpPr>
          <p:cNvPr id="15" name="矩形标注 14"/>
          <p:cNvSpPr/>
          <p:nvPr/>
        </p:nvSpPr>
        <p:spPr>
          <a:xfrm>
            <a:off x="2714625" y="4702782"/>
            <a:ext cx="1214438" cy="428625"/>
          </a:xfrm>
          <a:prstGeom prst="wedgeRectCallout">
            <a:avLst>
              <a:gd name="adj1" fmla="val 68578"/>
              <a:gd name="adj2" fmla="val 9583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cs typeface="Times New Roman" panose="02020603050405020304" pitchFamily="18" charset="0"/>
              </a:rPr>
              <a:t>金属盒</a:t>
            </a:r>
          </a:p>
        </p:txBody>
      </p:sp>
      <p:sp>
        <p:nvSpPr>
          <p:cNvPr id="16" name="矩形标注 15"/>
          <p:cNvSpPr/>
          <p:nvPr/>
        </p:nvSpPr>
        <p:spPr>
          <a:xfrm>
            <a:off x="3714750" y="6345844"/>
            <a:ext cx="1214438" cy="428625"/>
          </a:xfrm>
          <a:prstGeom prst="wedgeRectCallout">
            <a:avLst>
              <a:gd name="adj1" fmla="val -10245"/>
              <a:gd name="adj2" fmla="val -1941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cs typeface="Times New Roman" panose="02020603050405020304" pitchFamily="18" charset="0"/>
              </a:rPr>
              <a:t>橡皮膜</a:t>
            </a:r>
          </a:p>
        </p:txBody>
      </p:sp>
      <p:sp>
        <p:nvSpPr>
          <p:cNvPr id="17" name="矩形标注 16"/>
          <p:cNvSpPr/>
          <p:nvPr/>
        </p:nvSpPr>
        <p:spPr>
          <a:xfrm>
            <a:off x="5357813" y="6345844"/>
            <a:ext cx="1214437" cy="428625"/>
          </a:xfrm>
          <a:prstGeom prst="wedgeRectCallout">
            <a:avLst>
              <a:gd name="adj1" fmla="val -65539"/>
              <a:gd name="adj2" fmla="val -19749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altLang="zh-CN" sz="2400">
                <a:solidFill>
                  <a:srgbClr val="000000"/>
                </a:solidFill>
                <a:cs typeface="Times New Roman" panose="02020603050405020304" pitchFamily="18" charset="0"/>
              </a:rPr>
              <a:t>U</a:t>
            </a:r>
            <a:r>
              <a:rPr lang="zh-CN" altLang="en-US" sz="2400">
                <a:solidFill>
                  <a:srgbClr val="000000"/>
                </a:solidFill>
                <a:cs typeface="Times New Roman" panose="02020603050405020304" pitchFamily="18" charset="0"/>
              </a:rPr>
              <a:t>形管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562600" y="3107344"/>
            <a:ext cx="2681288" cy="2265941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9900"/>
            </a:solidFill>
            <a:miter lim="800000"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zh-CN" altLang="en-US" sz="240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如果液体内部存在压强，放在液体里的薄膜就会变形，</a:t>
            </a:r>
            <a:r>
              <a:rPr lang="en-US" altLang="zh-CN" sz="240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U</a:t>
            </a:r>
            <a:r>
              <a:rPr lang="zh-CN" altLang="en-US" sz="240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行管的两侧液面就会产生</a:t>
            </a:r>
            <a:r>
              <a:rPr lang="zh-CN" altLang="en-US" sz="2400">
                <a:solidFill>
                  <a:srgbClr val="FF0000"/>
                </a:solidFill>
                <a:latin typeface="+mn-lt"/>
                <a:ea typeface="+mn-ea"/>
                <a:cs typeface="Times New Roman" panose="02020603050405020304" pitchFamily="18" charset="0"/>
              </a:rPr>
              <a:t>高度差</a:t>
            </a:r>
            <a:r>
              <a:rPr lang="zh-CN" altLang="en-US" sz="2400">
                <a:solidFill>
                  <a:srgbClr val="000000"/>
                </a:solidFill>
                <a:latin typeface="+mn-lt"/>
                <a:ea typeface="+mn-ea"/>
                <a:cs typeface="Times New Roman" panose="02020603050405020304" pitchFamily="18" charset="0"/>
              </a:rPr>
              <a:t>。</a:t>
            </a:r>
          </a:p>
        </p:txBody>
      </p:sp>
      <p:sp>
        <p:nvSpPr>
          <p:cNvPr id="19" name="矩形标注 18"/>
          <p:cNvSpPr/>
          <p:nvPr/>
        </p:nvSpPr>
        <p:spPr>
          <a:xfrm>
            <a:off x="1571625" y="6345844"/>
            <a:ext cx="1214438" cy="428625"/>
          </a:xfrm>
          <a:prstGeom prst="wedgeRectCallout">
            <a:avLst>
              <a:gd name="adj1" fmla="val -10245"/>
              <a:gd name="adj2" fmla="val -194165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>
                <a:cs typeface="Times New Roman" panose="02020603050405020304" pitchFamily="18" charset="0"/>
              </a:rPr>
              <a:t>探头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1.1希望你喜爱物理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2157</Words>
  <Application>Microsoft Office PowerPoint</Application>
  <PresentationFormat>全屏显示(4:3)</PresentationFormat>
  <Paragraphs>280</Paragraphs>
  <Slides>41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3</vt:i4>
      </vt:variant>
      <vt:variant>
        <vt:lpstr>幻灯片标题</vt:lpstr>
      </vt:variant>
      <vt:variant>
        <vt:i4>41</vt:i4>
      </vt:variant>
    </vt:vector>
  </HeadingPairs>
  <TitlesOfParts>
    <vt:vector size="44" baseType="lpstr">
      <vt:lpstr>Office 主题</vt:lpstr>
      <vt:lpstr>1.1希望你喜爱物理</vt:lpstr>
      <vt:lpstr>1_1.1希望你喜爱物理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2</cp:revision>
  <dcterms:created xsi:type="dcterms:W3CDTF">2018-06-13T02:01:00Z</dcterms:created>
  <dcterms:modified xsi:type="dcterms:W3CDTF">2020-04-10T01:59:49Z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