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04" r:id="rId2"/>
    <p:sldId id="312" r:id="rId3"/>
    <p:sldId id="307" r:id="rId4"/>
    <p:sldId id="338" r:id="rId5"/>
    <p:sldId id="370" r:id="rId6"/>
    <p:sldId id="378" r:id="rId7"/>
    <p:sldId id="380" r:id="rId8"/>
    <p:sldId id="340" r:id="rId9"/>
    <p:sldId id="363" r:id="rId10"/>
    <p:sldId id="381" r:id="rId11"/>
    <p:sldId id="382" r:id="rId12"/>
    <p:sldId id="373" r:id="rId13"/>
    <p:sldId id="337" r:id="rId14"/>
    <p:sldId id="383" r:id="rId15"/>
    <p:sldId id="371" r:id="rId16"/>
    <p:sldId id="376" r:id="rId17"/>
    <p:sldId id="384" r:id="rId18"/>
    <p:sldId id="302" r:id="rId19"/>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5" autoAdjust="0"/>
    <p:restoredTop sz="99816" autoAdjust="0"/>
  </p:normalViewPr>
  <p:slideViewPr>
    <p:cSldViewPr snapToGrid="0" showGuides="1">
      <p:cViewPr>
        <p:scale>
          <a:sx n="100" d="100"/>
          <a:sy n="100" d="100"/>
        </p:scale>
        <p:origin x="-1944" y="-936"/>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t>2020/2/25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t>‹#›</a:t>
            </a:fld>
            <a:endParaRPr lang="zh-CN" altLang="en-US"/>
          </a:p>
        </p:txBody>
      </p:sp>
    </p:spTree>
    <p:extLst>
      <p:ext uri="{BB962C8B-B14F-4D97-AF65-F5344CB8AC3E}">
        <p14:creationId xmlns:p14="http://schemas.microsoft.com/office/powerpoint/2010/main" val="311425391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t>18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4.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17.jpe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cstate="print"/>
          <a:stretch>
            <a:fillRect/>
          </a:stretch>
        </p:blipFill>
        <p:spPr>
          <a:xfrm>
            <a:off x="0" y="2139802"/>
            <a:ext cx="9144001" cy="3003698"/>
          </a:xfrm>
          <a:prstGeom prst="rect">
            <a:avLst/>
          </a:prstGeom>
        </p:spPr>
      </p:pic>
      <p:grpSp>
        <p:nvGrpSpPr>
          <p:cNvPr id="88" name="组合 87"/>
          <p:cNvGrpSpPr/>
          <p:nvPr/>
        </p:nvGrpSpPr>
        <p:grpSpPr>
          <a:xfrm>
            <a:off x="2589452" y="2852179"/>
            <a:ext cx="3778980" cy="1578944"/>
            <a:chOff x="6240567" y="2900570"/>
            <a:chExt cx="3915294" cy="1916713"/>
          </a:xfrm>
        </p:grpSpPr>
        <p:grpSp>
          <p:nvGrpSpPr>
            <p:cNvPr id="89" name="组合 72"/>
            <p:cNvGrpSpPr/>
            <p:nvPr/>
          </p:nvGrpSpPr>
          <p:grpSpPr>
            <a:xfrm>
              <a:off x="6341196" y="2900570"/>
              <a:ext cx="3814665" cy="1916713"/>
              <a:chOff x="6341196" y="2900570"/>
              <a:chExt cx="3814665" cy="1916713"/>
            </a:xfrm>
          </p:grpSpPr>
          <p:sp>
            <p:nvSpPr>
              <p:cNvPr id="94" name="文本框 79"/>
              <p:cNvSpPr txBox="1"/>
              <p:nvPr/>
            </p:nvSpPr>
            <p:spPr>
              <a:xfrm>
                <a:off x="6341196" y="2900570"/>
                <a:ext cx="3814665" cy="1905443"/>
              </a:xfrm>
              <a:prstGeom prst="rect">
                <a:avLst/>
              </a:prstGeom>
              <a:noFill/>
            </p:spPr>
            <p:txBody>
              <a:bodyPr wrap="squar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新课标教科版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chemeClr val="accent3"/>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695730" cy="1729807"/>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18172" y="2149597"/>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4492" y="1096005"/>
            <a:ext cx="1336458" cy="566982"/>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23" name="矩形 22"/>
          <p:cNvSpPr/>
          <p:nvPr/>
        </p:nvSpPr>
        <p:spPr>
          <a:xfrm>
            <a:off x="1104183" y="1684265"/>
            <a:ext cx="6331788" cy="256224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小明用刻度尺测量了一根铅笔的长度</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测量结果为</a:t>
            </a:r>
            <a:r>
              <a:rPr lang="en-US" altLang="zh-CN" sz="2700" dirty="0" smtClean="0">
                <a:latin typeface="微软雅黑" panose="020B0503020204020204" pitchFamily="34" charset="-122"/>
                <a:ea typeface="微软雅黑" panose="020B0503020204020204" pitchFamily="34" charset="-122"/>
              </a:rPr>
              <a:t>18.00 cm,</a:t>
            </a:r>
            <a:r>
              <a:rPr lang="zh-CN" altLang="en-US" sz="2700" dirty="0" smtClean="0">
                <a:latin typeface="微软雅黑" panose="020B0503020204020204" pitchFamily="34" charset="-122"/>
                <a:ea typeface="微软雅黑" panose="020B0503020204020204" pitchFamily="34" charset="-122"/>
              </a:rPr>
              <a:t>小刚说“我只看你的测量结果就可以知道你所用尺子的分度值是</a:t>
            </a:r>
            <a:r>
              <a:rPr lang="en-US" altLang="zh-CN" sz="2700" dirty="0" smtClean="0">
                <a:latin typeface="微软雅黑" panose="020B0503020204020204" pitchFamily="34" charset="-122"/>
                <a:ea typeface="微软雅黑" panose="020B0503020204020204" pitchFamily="34" charset="-122"/>
              </a:rPr>
              <a:t>1 mm.”</a:t>
            </a:r>
            <a:r>
              <a:rPr lang="zh-CN" altLang="en-US" sz="2700" dirty="0" smtClean="0">
                <a:latin typeface="微软雅黑" panose="020B0503020204020204" pitchFamily="34" charset="-122"/>
                <a:ea typeface="微软雅黑" panose="020B0503020204020204" pitchFamily="34" charset="-122"/>
              </a:rPr>
              <a:t>小刚判断的方法是什么</a:t>
            </a:r>
            <a:r>
              <a:rPr lang="en-US" altLang="zh-CN" sz="27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4492" y="1096005"/>
            <a:ext cx="1336458" cy="566982"/>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11" name="矩形 10"/>
          <p:cNvSpPr/>
          <p:nvPr/>
        </p:nvSpPr>
        <p:spPr>
          <a:xfrm>
            <a:off x="866105" y="1842596"/>
            <a:ext cx="5034363" cy="283923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根据测量结果判断刻度尺分度值的方法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测量结果倒数第二位所对的单位就是所用刻度尺的分度值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如图所示</a:t>
            </a:r>
            <a:r>
              <a:rPr lang="en-US" altLang="zh-CN" sz="2000" dirty="0" smtClean="0">
                <a:latin typeface="微软雅黑" panose="020B0503020204020204" pitchFamily="34" charset="-122"/>
                <a:ea typeface="微软雅黑" panose="020B0503020204020204" pitchFamily="34" charset="-122"/>
              </a:rPr>
              <a:t>,A</a:t>
            </a:r>
            <a:r>
              <a:rPr lang="zh-CN" altLang="en-US" sz="2000" dirty="0" smtClean="0">
                <a:latin typeface="微软雅黑" panose="020B0503020204020204" pitchFamily="34" charset="-122"/>
                <a:ea typeface="微软雅黑" panose="020B0503020204020204" pitchFamily="34" charset="-122"/>
              </a:rPr>
              <a:t>的测量结果为</a:t>
            </a:r>
            <a:r>
              <a:rPr lang="en-US" altLang="zh-CN" sz="2000" dirty="0" smtClean="0">
                <a:latin typeface="微软雅黑" panose="020B0503020204020204" pitchFamily="34" charset="-122"/>
                <a:ea typeface="微软雅黑" panose="020B0503020204020204" pitchFamily="34" charset="-122"/>
              </a:rPr>
              <a:t>2.20 cm,</a:t>
            </a:r>
            <a:r>
              <a:rPr lang="zh-CN" altLang="en-US" sz="2000" dirty="0" smtClean="0">
                <a:latin typeface="微软雅黑" panose="020B0503020204020204" pitchFamily="34" charset="-122"/>
                <a:ea typeface="微软雅黑" panose="020B0503020204020204" pitchFamily="34" charset="-122"/>
              </a:rPr>
              <a:t>分度值为</a:t>
            </a:r>
            <a:r>
              <a:rPr lang="en-US" altLang="zh-CN" sz="2000" dirty="0" smtClean="0">
                <a:latin typeface="微软雅黑" panose="020B0503020204020204" pitchFamily="34" charset="-122"/>
                <a:ea typeface="微软雅黑" panose="020B0503020204020204" pitchFamily="34" charset="-122"/>
              </a:rPr>
              <a:t>1 </a:t>
            </a:r>
            <a:r>
              <a:rPr lang="en-US" altLang="zh-CN" sz="2000" dirty="0" err="1" smtClean="0">
                <a:latin typeface="微软雅黑" panose="020B0503020204020204" pitchFamily="34" charset="-122"/>
                <a:ea typeface="微软雅黑" panose="020B0503020204020204" pitchFamily="34" charset="-122"/>
              </a:rPr>
              <a:t>mm;B</a:t>
            </a:r>
            <a:r>
              <a:rPr lang="zh-CN" altLang="en-US" sz="2000" dirty="0" smtClean="0">
                <a:latin typeface="微软雅黑" panose="020B0503020204020204" pitchFamily="34" charset="-122"/>
                <a:ea typeface="微软雅黑" panose="020B0503020204020204" pitchFamily="34" charset="-122"/>
              </a:rPr>
              <a:t>的测量结果为</a:t>
            </a:r>
            <a:r>
              <a:rPr lang="en-US" altLang="zh-CN" sz="2000" dirty="0" smtClean="0">
                <a:latin typeface="微软雅黑" panose="020B0503020204020204" pitchFamily="34" charset="-122"/>
                <a:ea typeface="微软雅黑" panose="020B0503020204020204" pitchFamily="34" charset="-122"/>
              </a:rPr>
              <a:t>2.2 cm,</a:t>
            </a:r>
            <a:r>
              <a:rPr lang="zh-CN" altLang="en-US" sz="2000" dirty="0" smtClean="0">
                <a:latin typeface="微软雅黑" panose="020B0503020204020204" pitchFamily="34" charset="-122"/>
                <a:ea typeface="微软雅黑" panose="020B0503020204020204" pitchFamily="34" charset="-122"/>
              </a:rPr>
              <a:t>分度值为</a:t>
            </a:r>
            <a:r>
              <a:rPr lang="en-US" altLang="zh-CN" sz="2000" dirty="0" smtClean="0">
                <a:latin typeface="微软雅黑" panose="020B0503020204020204" pitchFamily="34" charset="-122"/>
                <a:ea typeface="微软雅黑" panose="020B0503020204020204" pitchFamily="34" charset="-122"/>
              </a:rPr>
              <a:t>1 cm.</a:t>
            </a:r>
            <a:r>
              <a:rPr lang="zh-CN" altLang="en-US" sz="2000" dirty="0" smtClean="0">
                <a:latin typeface="微软雅黑" panose="020B0503020204020204" pitchFamily="34" charset="-122"/>
                <a:ea typeface="微软雅黑" panose="020B0503020204020204" pitchFamily="34" charset="-122"/>
              </a:rPr>
              <a:t>由此也可得出</a:t>
            </a:r>
            <a:r>
              <a:rPr lang="en-US" altLang="zh-CN" sz="2000" dirty="0" smtClean="0">
                <a:latin typeface="微软雅黑" panose="020B0503020204020204" pitchFamily="34" charset="-122"/>
                <a:ea typeface="微软雅黑" panose="020B0503020204020204" pitchFamily="34" charset="-122"/>
              </a:rPr>
              <a:t>,2.20 cm</a:t>
            </a:r>
            <a:r>
              <a:rPr lang="zh-CN" altLang="en-US" sz="2000" dirty="0" smtClean="0">
                <a:latin typeface="微软雅黑" panose="020B0503020204020204" pitchFamily="34" charset="-122"/>
                <a:ea typeface="微软雅黑" panose="020B0503020204020204" pitchFamily="34" charset="-122"/>
              </a:rPr>
              <a:t>中的最后一个</a:t>
            </a:r>
            <a:r>
              <a:rPr lang="en-US" altLang="zh-CN" sz="2000" dirty="0" smtClean="0">
                <a:latin typeface="微软雅黑" panose="020B0503020204020204" pitchFamily="34" charset="-122"/>
                <a:ea typeface="微软雅黑" panose="020B0503020204020204" pitchFamily="34" charset="-122"/>
              </a:rPr>
              <a:t>0</a:t>
            </a:r>
            <a:r>
              <a:rPr lang="zh-CN" altLang="en-US" sz="2000" dirty="0" smtClean="0">
                <a:latin typeface="微软雅黑" panose="020B0503020204020204" pitchFamily="34" charset="-122"/>
                <a:ea typeface="微软雅黑" panose="020B0503020204020204" pitchFamily="34" charset="-122"/>
              </a:rPr>
              <a:t>不可忽略</a:t>
            </a:r>
            <a:r>
              <a:rPr lang="en-US" altLang="zh-CN" sz="2000" dirty="0" smtClean="0">
                <a:latin typeface="微软雅黑" panose="020B0503020204020204" pitchFamily="34" charset="-122"/>
                <a:ea typeface="微软雅黑" panose="020B0503020204020204" pitchFamily="34" charset="-122"/>
              </a:rPr>
              <a:t>.</a:t>
            </a:r>
          </a:p>
        </p:txBody>
      </p:sp>
      <p:pic>
        <p:nvPicPr>
          <p:cNvPr id="12" name="WJ9.EPS" descr="id:2147508703;FounderCES"/>
          <p:cNvPicPr/>
          <p:nvPr/>
        </p:nvPicPr>
        <p:blipFill>
          <a:blip r:embed="rId4"/>
          <a:stretch>
            <a:fillRect/>
          </a:stretch>
        </p:blipFill>
        <p:spPr>
          <a:xfrm>
            <a:off x="6097768" y="2093216"/>
            <a:ext cx="2149084" cy="14121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par>
                                <p:cTn id="21" presetID="12" presetClass="entr" presetSubtype="4"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slide(fromBottom)">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3790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71424" y="1094553"/>
            <a:ext cx="1302595" cy="569886"/>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22" name="矩形 21"/>
          <p:cNvSpPr/>
          <p:nvPr/>
        </p:nvSpPr>
        <p:spPr>
          <a:xfrm>
            <a:off x="760630" y="1536209"/>
            <a:ext cx="7900289" cy="3393237"/>
          </a:xfrm>
          <a:prstGeom prst="rect">
            <a:avLst/>
          </a:prstGeom>
        </p:spPr>
        <p:txBody>
          <a:bodyPr wrap="square" lIns="68580" tIns="34290" rIns="68580" bIns="34290">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       从左肩到伸展的右手手指尖的距离约为</a:t>
            </a:r>
            <a:r>
              <a:rPr lang="en-US" altLang="zh-CN" sz="1800" dirty="0" smtClean="0">
                <a:latin typeface="微软雅黑" panose="020B0503020204020204" pitchFamily="34" charset="-122"/>
                <a:ea typeface="微软雅黑" panose="020B0503020204020204" pitchFamily="34" charset="-122"/>
              </a:rPr>
              <a:t>1 m;</a:t>
            </a:r>
            <a:r>
              <a:rPr lang="zh-CN" altLang="en-US" sz="1800" dirty="0" smtClean="0">
                <a:latin typeface="微软雅黑" panose="020B0503020204020204" pitchFamily="34" charset="-122"/>
                <a:ea typeface="微软雅黑" panose="020B0503020204020204" pitchFamily="34" charset="-122"/>
              </a:rPr>
              <a:t>手掌的宽度约为</a:t>
            </a:r>
            <a:r>
              <a:rPr lang="en-US" altLang="zh-CN" sz="1800" dirty="0" smtClean="0">
                <a:latin typeface="微软雅黑" panose="020B0503020204020204" pitchFamily="34" charset="-122"/>
                <a:ea typeface="微软雅黑" panose="020B0503020204020204" pitchFamily="34" charset="-122"/>
              </a:rPr>
              <a:t>1 dm;</a:t>
            </a:r>
            <a:r>
              <a:rPr lang="zh-CN" altLang="en-US" sz="1800" dirty="0" smtClean="0">
                <a:latin typeface="微软雅黑" panose="020B0503020204020204" pitchFamily="34" charset="-122"/>
                <a:ea typeface="微软雅黑" panose="020B0503020204020204" pitchFamily="34" charset="-122"/>
              </a:rPr>
              <a:t>小手指的宽度约为</a:t>
            </a:r>
            <a:r>
              <a:rPr lang="en-US" altLang="zh-CN" sz="1800" dirty="0" smtClean="0">
                <a:latin typeface="微软雅黑" panose="020B0503020204020204" pitchFamily="34" charset="-122"/>
                <a:ea typeface="微软雅黑" panose="020B0503020204020204" pitchFamily="34" charset="-122"/>
              </a:rPr>
              <a:t>1 cm.</a:t>
            </a:r>
          </a:p>
          <a:p>
            <a:pPr>
              <a:lnSpc>
                <a:spcPct val="150000"/>
              </a:lnSpc>
            </a:pPr>
            <a:r>
              <a:rPr lang="en-US" altLang="zh-CN" sz="1800" dirty="0" smtClean="0">
                <a:latin typeface="微软雅黑" panose="020B0503020204020204" pitchFamily="34" charset="-122"/>
                <a:ea typeface="微软雅黑" panose="020B0503020204020204" pitchFamily="34" charset="-122"/>
              </a:rPr>
              <a:t>     “</a:t>
            </a:r>
            <a:r>
              <a:rPr lang="zh-CN" altLang="en-US" sz="1800" dirty="0" smtClean="0">
                <a:latin typeface="微软雅黑" panose="020B0503020204020204" pitchFamily="34" charset="-122"/>
                <a:ea typeface="微软雅黑" panose="020B0503020204020204" pitchFamily="34" charset="-122"/>
              </a:rPr>
              <a:t>一拃”</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约</a:t>
            </a:r>
            <a:r>
              <a:rPr lang="en-US" altLang="zh-CN" sz="1800" dirty="0" smtClean="0">
                <a:latin typeface="微软雅黑" panose="020B0503020204020204" pitchFamily="34" charset="-122"/>
                <a:ea typeface="微软雅黑" panose="020B0503020204020204" pitchFamily="34" charset="-122"/>
              </a:rPr>
              <a:t>20 cm,</a:t>
            </a:r>
            <a:r>
              <a:rPr lang="zh-CN" altLang="en-US" sz="1800" dirty="0" smtClean="0">
                <a:latin typeface="微软雅黑" panose="020B0503020204020204" pitchFamily="34" charset="-122"/>
                <a:ea typeface="微软雅黑" panose="020B0503020204020204" pitchFamily="34" charset="-122"/>
              </a:rPr>
              <a:t>成人张开手时拇指尖到中指尖之间的距离</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一步”</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约</a:t>
            </a:r>
            <a:r>
              <a:rPr lang="en-US" altLang="zh-CN" sz="1800" dirty="0" smtClean="0">
                <a:latin typeface="微软雅黑" panose="020B0503020204020204" pitchFamily="34" charset="-122"/>
                <a:ea typeface="微软雅黑" panose="020B0503020204020204" pitchFamily="34" charset="-122"/>
              </a:rPr>
              <a:t>60 cm,</a:t>
            </a:r>
            <a:r>
              <a:rPr lang="zh-CN" altLang="en-US" sz="1800" dirty="0" smtClean="0">
                <a:latin typeface="微软雅黑" panose="020B0503020204020204" pitchFamily="34" charset="-122"/>
                <a:ea typeface="微软雅黑" panose="020B0503020204020204" pitchFamily="34" charset="-122"/>
              </a:rPr>
              <a:t>走路时两脚尖之间的距离</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一庹”</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约</a:t>
            </a:r>
            <a:r>
              <a:rPr lang="en-US" altLang="zh-CN" sz="1800" dirty="0" smtClean="0">
                <a:latin typeface="微软雅黑" panose="020B0503020204020204" pitchFamily="34" charset="-122"/>
                <a:ea typeface="微软雅黑" panose="020B0503020204020204" pitchFamily="34" charset="-122"/>
              </a:rPr>
              <a:t>1.7 m,</a:t>
            </a:r>
            <a:r>
              <a:rPr lang="zh-CN" altLang="en-US" sz="1800" dirty="0" smtClean="0">
                <a:latin typeface="微软雅黑" panose="020B0503020204020204" pitchFamily="34" charset="-122"/>
                <a:ea typeface="微软雅黑" panose="020B0503020204020204" pitchFamily="34" charset="-122"/>
              </a:rPr>
              <a:t>成人两臂左右平伸时两中指间的距离</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zh-CN" altLang="en-US" sz="1800" dirty="0" smtClean="0">
                <a:latin typeface="微软雅黑" panose="020B0503020204020204" pitchFamily="34" charset="-122"/>
                <a:ea typeface="微软雅黑" panose="020B0503020204020204" pitchFamily="34" charset="-122"/>
              </a:rPr>
              <a:t>       正常的人肩宽约为两个头长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上身长约为三个头长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腿长约为四个头长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脚长约为一个头长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一个人伸开两臂的长度大约等于身高</a:t>
            </a:r>
            <a:r>
              <a:rPr lang="en-US" altLang="zh-CN" sz="1800" dirty="0" smtClean="0">
                <a:latin typeface="微软雅黑" panose="020B0503020204020204" pitchFamily="34" charset="-122"/>
                <a:ea typeface="微软雅黑" panose="020B0503020204020204" pitchFamily="34" charset="-122"/>
              </a:rPr>
              <a:t>.</a:t>
            </a:r>
          </a:p>
          <a:p>
            <a:pPr>
              <a:lnSpc>
                <a:spcPct val="150000"/>
              </a:lnSpc>
            </a:pPr>
            <a:r>
              <a:rPr lang="zh-CN" altLang="en-US" sz="1800" dirty="0" smtClean="0">
                <a:latin typeface="微软雅黑" panose="020B0503020204020204" pitchFamily="34" charset="-122"/>
                <a:ea typeface="微软雅黑" panose="020B0503020204020204" pitchFamily="34" charset="-122"/>
              </a:rPr>
              <a:t>       利用这些“尺子”</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可以估测长度</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69318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1091571"/>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11" name="矩形 10"/>
          <p:cNvSpPr/>
          <p:nvPr/>
        </p:nvSpPr>
        <p:spPr>
          <a:xfrm>
            <a:off x="696707" y="1721826"/>
            <a:ext cx="7463882" cy="283923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掌握长度估测的方法</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a.</a:t>
            </a:r>
            <a:r>
              <a:rPr lang="zh-CN" altLang="en-US" sz="2000" dirty="0" smtClean="0">
                <a:latin typeface="微软雅黑" panose="020B0503020204020204" pitchFamily="34" charset="-122"/>
                <a:ea typeface="微软雅黑" panose="020B0503020204020204" pitchFamily="34" charset="-122"/>
              </a:rPr>
              <a:t>记住自己身上的一些“尺”</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b.</a:t>
            </a:r>
            <a:r>
              <a:rPr lang="zh-CN" altLang="en-US" sz="2000" dirty="0" smtClean="0">
                <a:latin typeface="微软雅黑" panose="020B0503020204020204" pitchFamily="34" charset="-122"/>
                <a:ea typeface="微软雅黑" panose="020B0503020204020204" pitchFamily="34" charset="-122"/>
              </a:rPr>
              <a:t>计算物体与自己身上“尺”的倍数关系</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c.</a:t>
            </a:r>
            <a:r>
              <a:rPr lang="zh-CN" altLang="en-US" sz="2000" dirty="0" smtClean="0">
                <a:latin typeface="微软雅黑" panose="020B0503020204020204" pitchFamily="34" charset="-122"/>
                <a:ea typeface="微软雅黑" panose="020B0503020204020204" pitchFamily="34" charset="-122"/>
              </a:rPr>
              <a:t>换算单位</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提高估测能力的方法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经常比一比</a:t>
            </a:r>
            <a:r>
              <a:rPr lang="en-US" altLang="zh-CN" sz="2000" dirty="0" smtClean="0">
                <a:latin typeface="微软雅黑" panose="020B0503020204020204" pitchFamily="34" charset="-122"/>
                <a:ea typeface="微软雅黑" panose="020B0503020204020204" pitchFamily="34" charset="-122"/>
              </a:rPr>
              <a:t>1 mm</a:t>
            </a:r>
            <a:r>
              <a:rPr lang="zh-CN" altLang="en-US"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1 cm</a:t>
            </a:r>
            <a:r>
              <a:rPr lang="zh-CN" altLang="en-US"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1 dm</a:t>
            </a:r>
            <a:r>
              <a:rPr lang="zh-CN" altLang="en-US"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1 m</a:t>
            </a:r>
            <a:r>
              <a:rPr lang="zh-CN" altLang="en-US" sz="2000" dirty="0" smtClean="0">
                <a:latin typeface="微软雅黑" panose="020B0503020204020204" pitchFamily="34" charset="-122"/>
                <a:ea typeface="微软雅黑" panose="020B0503020204020204" pitchFamily="34" charset="-122"/>
              </a:rPr>
              <a:t>的长度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提高对长度的感性认识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提高自身估测能力</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20944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498" y="1091571"/>
            <a:ext cx="1350447" cy="575851"/>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误差</a:t>
            </a:r>
          </a:p>
        </p:txBody>
      </p:sp>
      <p:sp>
        <p:nvSpPr>
          <p:cNvPr id="11" name="矩形 10"/>
          <p:cNvSpPr/>
          <p:nvPr/>
        </p:nvSpPr>
        <p:spPr>
          <a:xfrm>
            <a:off x="696707" y="1721826"/>
            <a:ext cx="7463882" cy="283923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多次测量求平均值减小误差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注意事项</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先将错误数据删除</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结果保留有效值的位数应与测量值一致</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除不尽时应比测量值多算一位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然后四舍五入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最终保留与测量值相同的位数</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(4)</a:t>
            </a:r>
            <a:r>
              <a:rPr lang="zh-CN" altLang="en-US" sz="2000" dirty="0" smtClean="0">
                <a:latin typeface="微软雅黑" panose="020B0503020204020204" pitchFamily="34" charset="-122"/>
                <a:ea typeface="微软雅黑" panose="020B0503020204020204" pitchFamily="34" charset="-122"/>
              </a:rPr>
              <a:t>平均值的位数比测量值的位数少时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应该用“</a:t>
            </a:r>
            <a:r>
              <a:rPr lang="en-US" altLang="zh-CN" sz="2000" dirty="0" smtClean="0">
                <a:latin typeface="微软雅黑" panose="020B0503020204020204" pitchFamily="34" charset="-122"/>
                <a:ea typeface="微软雅黑" panose="020B0503020204020204" pitchFamily="34" charset="-122"/>
              </a:rPr>
              <a:t>0”</a:t>
            </a:r>
            <a:r>
              <a:rPr lang="zh-CN" altLang="en-US" sz="2000" dirty="0" smtClean="0">
                <a:latin typeface="微软雅黑" panose="020B0503020204020204" pitchFamily="34" charset="-122"/>
                <a:ea typeface="微软雅黑" panose="020B0503020204020204" pitchFamily="34" charset="-122"/>
              </a:rPr>
              <a:t>补足</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29636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时间的测量</a:t>
            </a:r>
          </a:p>
        </p:txBody>
      </p:sp>
      <p:sp>
        <p:nvSpPr>
          <p:cNvPr id="23" name="矩形 22"/>
          <p:cNvSpPr/>
          <p:nvPr/>
        </p:nvSpPr>
        <p:spPr>
          <a:xfrm>
            <a:off x="541177" y="2081080"/>
            <a:ext cx="5186763"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日晷</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本义是指太阳的影子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现代的“日晷”指的是人类古代利用日影测得时间的一种计时仪器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又称“日规”</a:t>
            </a:r>
            <a:r>
              <a:rPr lang="en-US" altLang="zh-CN" sz="2000" dirty="0" smtClean="0">
                <a:latin typeface="微软雅黑" panose="020B0503020204020204" pitchFamily="34" charset="-122"/>
                <a:ea typeface="微软雅黑" panose="020B0503020204020204" pitchFamily="34" charset="-122"/>
              </a:rPr>
              <a:t>.</a:t>
            </a:r>
          </a:p>
        </p:txBody>
      </p:sp>
      <p:pic>
        <p:nvPicPr>
          <p:cNvPr id="12" name="wj23.jpg" descr="id:2147508847;FounderCES"/>
          <p:cNvPicPr/>
          <p:nvPr/>
        </p:nvPicPr>
        <p:blipFill>
          <a:blip r:embed="rId4"/>
          <a:stretch>
            <a:fillRect/>
          </a:stretch>
        </p:blipFill>
        <p:spPr>
          <a:xfrm>
            <a:off x="6072996" y="1848884"/>
            <a:ext cx="2070339" cy="18195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lide(fromBottom)">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2101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1072" y="1094554"/>
            <a:ext cx="1343299" cy="569884"/>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时间的测量</a:t>
            </a:r>
          </a:p>
        </p:txBody>
      </p:sp>
      <p:sp>
        <p:nvSpPr>
          <p:cNvPr id="11" name="矩形 10"/>
          <p:cNvSpPr/>
          <p:nvPr/>
        </p:nvSpPr>
        <p:spPr>
          <a:xfrm>
            <a:off x="1170582" y="1980697"/>
            <a:ext cx="6144618"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“光年”不是时间单位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而是长度单位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用来计量光在宇宙真空中沿直线传播了一年时间的距离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一般被用于衡量天体间的时空距离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其字面意思是指光在宇宙真空中沿直线传播了一年时间所经过的距离</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4343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71425" y="1094553"/>
            <a:ext cx="1302593" cy="569885"/>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时间的测量</a:t>
            </a:r>
          </a:p>
        </p:txBody>
      </p:sp>
      <p:sp>
        <p:nvSpPr>
          <p:cNvPr id="22" name="矩形 21"/>
          <p:cNvSpPr/>
          <p:nvPr/>
        </p:nvSpPr>
        <p:spPr>
          <a:xfrm>
            <a:off x="1347227" y="2170079"/>
            <a:ext cx="6244018"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人类正常呼吸一次的时间为</a:t>
            </a:r>
            <a:r>
              <a:rPr lang="en-US" altLang="zh-CN" sz="2000" dirty="0" smtClean="0">
                <a:latin typeface="微软雅黑" panose="020B0503020204020204" pitchFamily="34" charset="-122"/>
                <a:ea typeface="微软雅黑" panose="020B0503020204020204" pitchFamily="34" charset="-122"/>
              </a:rPr>
              <a:t>3~4 s;</a:t>
            </a:r>
            <a:r>
              <a:rPr lang="zh-CN" altLang="en-US" sz="2000" dirty="0" smtClean="0">
                <a:latin typeface="微软雅黑" panose="020B0503020204020204" pitchFamily="34" charset="-122"/>
                <a:ea typeface="微软雅黑" panose="020B0503020204020204" pitchFamily="34" charset="-122"/>
              </a:rPr>
              <a:t>脉搏一分钟跳动大约</a:t>
            </a:r>
            <a:r>
              <a:rPr lang="en-US" altLang="zh-CN" sz="2000" dirty="0" smtClean="0">
                <a:latin typeface="微软雅黑" panose="020B0503020204020204" pitchFamily="34" charset="-122"/>
                <a:ea typeface="微软雅黑" panose="020B0503020204020204" pitchFamily="34" charset="-122"/>
              </a:rPr>
              <a:t>70</a:t>
            </a:r>
            <a:r>
              <a:rPr lang="zh-CN" altLang="en-US" sz="2000" dirty="0" smtClean="0">
                <a:latin typeface="微软雅黑" panose="020B0503020204020204" pitchFamily="34" charset="-122"/>
                <a:ea typeface="微软雅黑" panose="020B0503020204020204" pitchFamily="34" charset="-122"/>
              </a:rPr>
              <a:t>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跳动一次的时间约为</a:t>
            </a:r>
            <a:r>
              <a:rPr lang="en-US" altLang="zh-CN" sz="2000" dirty="0" smtClean="0">
                <a:latin typeface="微软雅黑" panose="020B0503020204020204" pitchFamily="34" charset="-122"/>
                <a:ea typeface="微软雅黑" panose="020B0503020204020204" pitchFamily="34" charset="-122"/>
              </a:rPr>
              <a:t>0.86 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4"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3"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6"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7"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5500"/>
                            </p:stCondLst>
                            <p:childTnLst>
                              <p:par>
                                <p:cTn id="35" presetID="26" presetClass="entr" presetSubtype="0" fill="hold" grpId="0"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663975" y="552797"/>
            <a:ext cx="6053580"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第一章 走进实验室</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1435411" y="1586814"/>
            <a:ext cx="6444713" cy="1592744"/>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1</a:t>
            </a:r>
            <a:r>
              <a:rPr lang="zh-CN" altLang="en-US" sz="3300" dirty="0" smtClean="0">
                <a:solidFill>
                  <a:schemeClr val="accent1"/>
                </a:solidFill>
              </a:rPr>
              <a:t>节　走进实验室</a:t>
            </a:r>
            <a:r>
              <a:rPr lang="en-US" altLang="zh-CN" sz="3300" dirty="0" smtClean="0">
                <a:solidFill>
                  <a:schemeClr val="accent1"/>
                </a:solidFill>
              </a:rPr>
              <a:t>:</a:t>
            </a:r>
            <a:r>
              <a:rPr lang="zh-CN" altLang="en-US" sz="3300" dirty="0" smtClean="0">
                <a:solidFill>
                  <a:schemeClr val="accent1"/>
                </a:solidFill>
              </a:rPr>
              <a:t>学习科学探究</a:t>
            </a:r>
          </a:p>
          <a:p>
            <a:r>
              <a:rPr lang="zh-CN" altLang="en-US" sz="3300" dirty="0" smtClean="0">
                <a:solidFill>
                  <a:schemeClr val="accent1"/>
                </a:solidFill>
              </a:rPr>
              <a:t>第</a:t>
            </a:r>
            <a:r>
              <a:rPr lang="en-US" altLang="zh-CN" sz="3300" dirty="0" smtClean="0">
                <a:solidFill>
                  <a:schemeClr val="accent1"/>
                </a:solidFill>
              </a:rPr>
              <a:t>2</a:t>
            </a:r>
            <a:r>
              <a:rPr lang="zh-CN" altLang="en-US" sz="3300" dirty="0" smtClean="0">
                <a:solidFill>
                  <a:schemeClr val="accent1"/>
                </a:solidFill>
              </a:rPr>
              <a:t>节　测量</a:t>
            </a:r>
            <a:r>
              <a:rPr lang="en-US" altLang="zh-CN" sz="3300" dirty="0" smtClean="0">
                <a:solidFill>
                  <a:schemeClr val="accent1"/>
                </a:solidFill>
              </a:rPr>
              <a:t>:</a:t>
            </a:r>
            <a:r>
              <a:rPr lang="zh-CN" altLang="en-US" sz="3300" dirty="0" smtClean="0">
                <a:solidFill>
                  <a:schemeClr val="accent1"/>
                </a:solidFill>
              </a:rPr>
              <a:t>实验探究的重要环节</a:t>
            </a:r>
          </a:p>
          <a:p>
            <a:r>
              <a:rPr lang="zh-CN" altLang="en-US" sz="3300" dirty="0" smtClean="0">
                <a:solidFill>
                  <a:schemeClr val="accent1"/>
                </a:solidFill>
              </a:rPr>
              <a:t>第</a:t>
            </a:r>
            <a:r>
              <a:rPr lang="en-US" altLang="zh-CN" sz="3300" dirty="0" smtClean="0">
                <a:solidFill>
                  <a:schemeClr val="accent1"/>
                </a:solidFill>
              </a:rPr>
              <a:t>3</a:t>
            </a:r>
            <a:r>
              <a:rPr lang="zh-CN" altLang="en-US" sz="3300" dirty="0" smtClean="0">
                <a:solidFill>
                  <a:schemeClr val="accent1"/>
                </a:solidFill>
              </a:rPr>
              <a:t>节　活动</a:t>
            </a:r>
            <a:r>
              <a:rPr lang="en-US" altLang="zh-CN" sz="3300" dirty="0" smtClean="0">
                <a:solidFill>
                  <a:schemeClr val="accent1"/>
                </a:solidFill>
              </a:rPr>
              <a:t>:</a:t>
            </a:r>
            <a:r>
              <a:rPr lang="zh-CN" altLang="en-US" sz="3300" dirty="0" smtClean="0">
                <a:solidFill>
                  <a:schemeClr val="accent1"/>
                </a:solidFill>
              </a:rPr>
              <a:t>降落伞比赛</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9"/>
          <p:cNvGrpSpPr/>
          <p:nvPr/>
        </p:nvGrpSpPr>
        <p:grpSpPr>
          <a:xfrm>
            <a:off x="171452" y="0"/>
            <a:ext cx="348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认识物理学</a:t>
            </a:r>
          </a:p>
        </p:txBody>
      </p:sp>
      <p:sp>
        <p:nvSpPr>
          <p:cNvPr id="23" name="矩形 22"/>
          <p:cNvSpPr/>
          <p:nvPr/>
        </p:nvSpPr>
        <p:spPr>
          <a:xfrm>
            <a:off x="851728" y="3561810"/>
            <a:ext cx="3599502" cy="484748"/>
          </a:xfrm>
          <a:prstGeom prst="rect">
            <a:avLst/>
          </a:prstGeom>
        </p:spPr>
        <p:txBody>
          <a:bodyPr wrap="square" lIns="68580" tIns="34290" rIns="68580" bIns="34290">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伽利略用望远镜观察日月星辰</a:t>
            </a:r>
            <a:r>
              <a:rPr lang="en-US" altLang="zh-CN" sz="18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5175849" y="3524428"/>
            <a:ext cx="3050874" cy="484748"/>
          </a:xfrm>
          <a:prstGeom prst="rect">
            <a:avLst/>
          </a:prstGeom>
        </p:spPr>
        <p:txBody>
          <a:bodyPr wrap="square" lIns="68580" tIns="34290" rIns="68580" bIns="34290">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瓦特改良的蒸汽机</a:t>
            </a:r>
            <a:r>
              <a:rPr lang="en-US" altLang="zh-CN" sz="1800" dirty="0" smtClean="0">
                <a:latin typeface="微软雅黑" panose="020B0503020204020204" pitchFamily="34" charset="-122"/>
                <a:ea typeface="微软雅黑" panose="020B0503020204020204" pitchFamily="34" charset="-122"/>
              </a:rPr>
              <a:t>.</a:t>
            </a:r>
          </a:p>
        </p:txBody>
      </p:sp>
      <p:pic>
        <p:nvPicPr>
          <p:cNvPr id="18" name="wj1.jpg" descr="id:2147508468;FounderCES"/>
          <p:cNvPicPr/>
          <p:nvPr/>
        </p:nvPicPr>
        <p:blipFill>
          <a:blip r:embed="rId4"/>
          <a:stretch>
            <a:fillRect/>
          </a:stretch>
        </p:blipFill>
        <p:spPr>
          <a:xfrm>
            <a:off x="1059201" y="1644060"/>
            <a:ext cx="2374112" cy="1799634"/>
          </a:xfrm>
          <a:prstGeom prst="rect">
            <a:avLst/>
          </a:prstGeom>
        </p:spPr>
      </p:pic>
      <p:pic>
        <p:nvPicPr>
          <p:cNvPr id="19" name="wj2.jpg" descr="id:2147508475;FounderCES"/>
          <p:cNvPicPr/>
          <p:nvPr/>
        </p:nvPicPr>
        <p:blipFill>
          <a:blip r:embed="rId5"/>
          <a:stretch>
            <a:fillRect/>
          </a:stretch>
        </p:blipFill>
        <p:spPr>
          <a:xfrm>
            <a:off x="4954850" y="1550354"/>
            <a:ext cx="2157418" cy="185976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slide(fromTop)">
                                      <p:cBhvr>
                                        <p:cTn id="10" dur="500"/>
                                        <p:tgtEl>
                                          <p:spTgt spid="13"/>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lide(fromBottom)">
                                      <p:cBhvr>
                                        <p:cTn id="24" dur="500"/>
                                        <p:tgtEl>
                                          <p:spTgt spid="12"/>
                                        </p:tgtEl>
                                      </p:cBhvr>
                                    </p:animEffect>
                                  </p:childTnLst>
                                </p:cTn>
                              </p:par>
                              <p:par>
                                <p:cTn id="25" presetID="12" presetClass="entr" presetSubtype="4"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slide(fromBottom)">
                                      <p:cBhvr>
                                        <p:cTn id="27" dur="500"/>
                                        <p:tgtEl>
                                          <p:spTgt spid="19"/>
                                        </p:tgtEl>
                                      </p:cBhvr>
                                    </p:animEffect>
                                  </p:childTnLst>
                                </p:cTn>
                              </p:par>
                              <p:par>
                                <p:cTn id="28" presetID="12" presetClass="entr" presetSubtype="4"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slide(fromBottom)">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1713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71424" y="1094553"/>
            <a:ext cx="1302595"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认识物理学</a:t>
            </a:r>
          </a:p>
        </p:txBody>
      </p:sp>
      <p:sp>
        <p:nvSpPr>
          <p:cNvPr id="24" name="矩形 23"/>
          <p:cNvSpPr/>
          <p:nvPr/>
        </p:nvSpPr>
        <p:spPr>
          <a:xfrm>
            <a:off x="1289073" y="1776200"/>
            <a:ext cx="6008874" cy="237757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烧不着的布条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找一块棉布条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用水淋湿时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在中间部分滴上酒精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然后用手拿着布条的两端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把布条张开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用蜡烛的火焰烧有酒精的部分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有趣的现象出现了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在棉布条正对火焰的上方升起了火焰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好像是火焰穿过了布条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但拿下布条一看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真奇怪</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棉布条并没有烧焦</a:t>
            </a:r>
            <a:r>
              <a:rPr lang="en-US" altLang="zh-CN" sz="2000" dirty="0" smtClean="0">
                <a:latin typeface="微软雅黑" panose="020B0503020204020204" pitchFamily="34" charset="-122"/>
                <a:ea typeface="微软雅黑" panose="020B0503020204020204" pitchFamily="34" charset="-122"/>
              </a:rPr>
              <a:t>.</a:t>
            </a:r>
            <a:endParaRPr lang="zh-CN" altLang="en-US" sz="20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slide(fromBottom)">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731627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716606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科学探究的工具和科学探究的主要过程</a:t>
            </a:r>
          </a:p>
        </p:txBody>
      </p:sp>
      <p:sp>
        <p:nvSpPr>
          <p:cNvPr id="23" name="矩形 22"/>
          <p:cNvSpPr/>
          <p:nvPr/>
        </p:nvSpPr>
        <p:spPr>
          <a:xfrm>
            <a:off x="955245" y="2423122"/>
            <a:ext cx="5204015" cy="476541"/>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伽利略观察吊灯的摆动情况</a:t>
            </a:r>
            <a:r>
              <a:rPr lang="en-US" altLang="zh-CN" sz="2000" dirty="0" smtClean="0">
                <a:latin typeface="微软雅黑" panose="020B0503020204020204" pitchFamily="34" charset="-122"/>
                <a:ea typeface="微软雅黑" panose="020B0503020204020204" pitchFamily="34" charset="-122"/>
              </a:rPr>
              <a:t>.</a:t>
            </a:r>
          </a:p>
        </p:txBody>
      </p:sp>
      <p:pic>
        <p:nvPicPr>
          <p:cNvPr id="11" name="wj3.jpg" descr="id:2147508525;FounderCES"/>
          <p:cNvPicPr/>
          <p:nvPr/>
        </p:nvPicPr>
        <p:blipFill>
          <a:blip r:embed="rId4"/>
          <a:stretch>
            <a:fillRect/>
          </a:stretch>
        </p:blipFill>
        <p:spPr>
          <a:xfrm>
            <a:off x="5624423" y="1460631"/>
            <a:ext cx="1676707" cy="255068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tretch>
            <a:fillRect/>
          </a:stretch>
        </p:blipFill>
        <p:spPr>
          <a:xfrm>
            <a:off x="8005082" y="4016829"/>
            <a:ext cx="1126671"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814225" y="1038051"/>
            <a:ext cx="3792946"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单位换算法则</a:t>
            </a:r>
            <a:r>
              <a:rPr lang="en-US" altLang="zh-CN" sz="2700" dirty="0" smtClean="0">
                <a:latin typeface="微软雅黑" panose="020B0503020204020204" pitchFamily="34" charset="-122"/>
                <a:ea typeface="微软雅黑" panose="020B0503020204020204" pitchFamily="34" charset="-122"/>
              </a:rPr>
              <a:t>:</a:t>
            </a:r>
          </a:p>
        </p:txBody>
      </p:sp>
      <p:pic>
        <p:nvPicPr>
          <p:cNvPr id="16" name="图片 15" descr="图片5.png"/>
          <p:cNvPicPr>
            <a:picLocks noChangeAspect="1"/>
          </p:cNvPicPr>
          <p:nvPr/>
        </p:nvPicPr>
        <p:blipFill>
          <a:blip r:embed="rId4"/>
          <a:stretch>
            <a:fillRect/>
          </a:stretch>
        </p:blipFill>
        <p:spPr>
          <a:xfrm>
            <a:off x="391124" y="1082757"/>
            <a:ext cx="1143306" cy="487523"/>
          </a:xfrm>
          <a:prstGeom prst="rect">
            <a:avLst/>
          </a:prstGeom>
        </p:spPr>
      </p:pic>
      <p:grpSp>
        <p:nvGrpSpPr>
          <p:cNvPr id="2" name="组合 18"/>
          <p:cNvGrpSpPr/>
          <p:nvPr/>
        </p:nvGrpSpPr>
        <p:grpSpPr>
          <a:xfrm>
            <a:off x="253093" y="0"/>
            <a:ext cx="3197473" cy="818555"/>
            <a:chOff x="337457" y="0"/>
            <a:chExt cx="5751109" cy="1091406"/>
          </a:xfrm>
        </p:grpSpPr>
        <p:sp>
          <p:nvSpPr>
            <p:cNvPr id="21" name="圆角矩形 20"/>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长度的单位</a:t>
            </a:r>
          </a:p>
        </p:txBody>
      </p:sp>
      <p:sp>
        <p:nvSpPr>
          <p:cNvPr id="12" name="矩形 11"/>
          <p:cNvSpPr/>
          <p:nvPr/>
        </p:nvSpPr>
        <p:spPr>
          <a:xfrm>
            <a:off x="500134" y="1777047"/>
            <a:ext cx="5641873" cy="283923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原数值保持不变</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大单位变为小单位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乘以进率</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小单位变为大单位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乘以进率的倒数</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(4)</a:t>
            </a:r>
            <a:r>
              <a:rPr lang="zh-CN" altLang="en-US" sz="2000" dirty="0" smtClean="0">
                <a:latin typeface="微软雅黑" panose="020B0503020204020204" pitchFamily="34" charset="-122"/>
                <a:ea typeface="微软雅黑" panose="020B0503020204020204" pitchFamily="34" charset="-122"/>
              </a:rPr>
              <a:t>等号两侧为同一物理量单位</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(5)</a:t>
            </a:r>
            <a:r>
              <a:rPr lang="zh-CN" altLang="en-US" sz="2000" dirty="0" smtClean="0">
                <a:latin typeface="微软雅黑" panose="020B0503020204020204" pitchFamily="34" charset="-122"/>
                <a:ea typeface="微软雅黑" panose="020B0503020204020204" pitchFamily="34" charset="-122"/>
              </a:rPr>
              <a:t>换算后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测量值的准确程度不能改变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即仍然能够判断出刻度尺的分度值</a:t>
            </a:r>
            <a:r>
              <a:rPr lang="en-US" altLang="zh-CN" sz="2000" dirty="0" smtClean="0">
                <a:latin typeface="微软雅黑" panose="020B0503020204020204" pitchFamily="34" charset="-122"/>
                <a:ea typeface="微软雅黑" panose="020B0503020204020204" pitchFamily="34" charset="-122"/>
              </a:rPr>
              <a:t>.</a:t>
            </a:r>
          </a:p>
        </p:txBody>
      </p:sp>
      <p:pic>
        <p:nvPicPr>
          <p:cNvPr id="14" name="WJ4.EPS" descr="id:2147508554;FounderCES"/>
          <p:cNvPicPr/>
          <p:nvPr/>
        </p:nvPicPr>
        <p:blipFill>
          <a:blip r:embed="rId5"/>
          <a:stretch>
            <a:fillRect/>
          </a:stretch>
        </p:blipFill>
        <p:spPr>
          <a:xfrm>
            <a:off x="5872741" y="1937804"/>
            <a:ext cx="2425870" cy="14726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slide(fromLeft)">
                                      <p:cBhvr>
                                        <p:cTn id="33" dur="500"/>
                                        <p:tgtEl>
                                          <p:spTgt spid="11"/>
                                        </p:tgtEl>
                                      </p:cBhvr>
                                    </p:animEffect>
                                  </p:childTnLst>
                                </p:cTn>
                              </p:par>
                              <p:par>
                                <p:cTn id="34" presetID="12" presetClass="entr" presetSubtype="8"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slide(fromLeft)">
                                      <p:cBhvr>
                                        <p:cTn id="36" dur="500"/>
                                        <p:tgtEl>
                                          <p:spTgt spid="12"/>
                                        </p:tgtEl>
                                      </p:cBhvr>
                                    </p:animEffect>
                                  </p:childTnLst>
                                </p:cTn>
                              </p:par>
                              <p:par>
                                <p:cTn id="37" presetID="12" presetClass="entr" presetSubtype="4"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slide(fromBottom)">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tretch>
            <a:fillRect/>
          </a:stretch>
        </p:blipFill>
        <p:spPr>
          <a:xfrm>
            <a:off x="8005082" y="4016829"/>
            <a:ext cx="1126671"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814224" y="1038051"/>
            <a:ext cx="6363617" cy="1315745"/>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小明跟爸爸去买电视</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服务员问爸爸想选择多少英寸的电视</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那什么叫英寸呢</a:t>
            </a:r>
            <a:r>
              <a:rPr lang="en-US" altLang="zh-CN" sz="2700" dirty="0" smtClean="0">
                <a:latin typeface="微软雅黑" panose="020B0503020204020204" pitchFamily="34" charset="-122"/>
                <a:ea typeface="微软雅黑" panose="020B0503020204020204" pitchFamily="34" charset="-122"/>
              </a:rPr>
              <a:t>?</a:t>
            </a:r>
          </a:p>
        </p:txBody>
      </p:sp>
      <p:pic>
        <p:nvPicPr>
          <p:cNvPr id="16" name="图片 15" descr="图片5.png"/>
          <p:cNvPicPr>
            <a:picLocks noChangeAspect="1"/>
          </p:cNvPicPr>
          <p:nvPr/>
        </p:nvPicPr>
        <p:blipFill>
          <a:blip r:embed="rId4"/>
          <a:stretch>
            <a:fillRect/>
          </a:stretch>
        </p:blipFill>
        <p:spPr>
          <a:xfrm>
            <a:off x="391124" y="1083999"/>
            <a:ext cx="1143306" cy="485039"/>
          </a:xfrm>
          <a:prstGeom prst="rect">
            <a:avLst/>
          </a:prstGeom>
        </p:spPr>
      </p:pic>
      <p:grpSp>
        <p:nvGrpSpPr>
          <p:cNvPr id="2" name="组合 18"/>
          <p:cNvGrpSpPr/>
          <p:nvPr/>
        </p:nvGrpSpPr>
        <p:grpSpPr>
          <a:xfrm>
            <a:off x="253093" y="0"/>
            <a:ext cx="3197473" cy="818555"/>
            <a:chOff x="337457" y="0"/>
            <a:chExt cx="5751109" cy="1091406"/>
          </a:xfrm>
        </p:grpSpPr>
        <p:sp>
          <p:nvSpPr>
            <p:cNvPr id="21" name="圆角矩形 20"/>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长度的单位</a:t>
            </a:r>
          </a:p>
        </p:txBody>
      </p:sp>
      <p:sp>
        <p:nvSpPr>
          <p:cNvPr id="12" name="矩形 11"/>
          <p:cNvSpPr/>
          <p:nvPr/>
        </p:nvSpPr>
        <p:spPr>
          <a:xfrm>
            <a:off x="948707" y="2380896"/>
            <a:ext cx="7453421"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英寸是使用于英国</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英联邦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及其前殖民地的长度单位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一般为</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英寸</a:t>
            </a:r>
            <a:r>
              <a:rPr lang="en-US" altLang="zh-CN" sz="2000" dirty="0" smtClean="0">
                <a:latin typeface="微软雅黑" panose="020B0503020204020204" pitchFamily="34" charset="-122"/>
                <a:ea typeface="微软雅黑" panose="020B0503020204020204" pitchFamily="34" charset="-122"/>
              </a:rPr>
              <a:t>=2.54</a:t>
            </a:r>
            <a:r>
              <a:rPr lang="zh-CN" altLang="en-US" sz="2000" dirty="0" smtClean="0">
                <a:latin typeface="微软雅黑" panose="020B0503020204020204" pitchFamily="34" charset="-122"/>
                <a:ea typeface="微软雅黑" panose="020B0503020204020204" pitchFamily="34" charset="-122"/>
              </a:rPr>
              <a:t>厘米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在英制里</a:t>
            </a:r>
            <a:r>
              <a:rPr lang="en-US" altLang="zh-CN" sz="2000" dirty="0" smtClean="0">
                <a:latin typeface="微软雅黑" panose="020B0503020204020204" pitchFamily="34" charset="-122"/>
                <a:ea typeface="微软雅黑" panose="020B0503020204020204" pitchFamily="34" charset="-122"/>
              </a:rPr>
              <a:t>,12</a:t>
            </a:r>
            <a:r>
              <a:rPr lang="zh-CN" altLang="en-US" sz="2000" dirty="0" smtClean="0">
                <a:latin typeface="微软雅黑" panose="020B0503020204020204" pitchFamily="34" charset="-122"/>
                <a:ea typeface="微软雅黑" panose="020B0503020204020204" pitchFamily="34" charset="-122"/>
              </a:rPr>
              <a:t>英寸为</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英尺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我国现在所使用的寸与英寸不同</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寸</a:t>
            </a:r>
            <a:r>
              <a:rPr lang="en-US" altLang="zh-CN" sz="2000" dirty="0" smtClean="0">
                <a:latin typeface="微软雅黑" panose="020B0503020204020204" pitchFamily="34" charset="-122"/>
                <a:ea typeface="微软雅黑" panose="020B0503020204020204" pitchFamily="34" charset="-122"/>
              </a:rPr>
              <a:t>=3.33</a:t>
            </a:r>
            <a:r>
              <a:rPr lang="zh-CN" altLang="en-US" sz="2000" dirty="0" smtClean="0">
                <a:latin typeface="微软雅黑" panose="020B0503020204020204" pitchFamily="34" charset="-122"/>
                <a:ea typeface="微软雅黑" panose="020B0503020204020204" pitchFamily="34" charset="-122"/>
              </a:rPr>
              <a:t>厘米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十寸为一尺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同理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我国现在所使用的尺与英尺也不同</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slide(fromLeft)">
                                      <p:cBhvr>
                                        <p:cTn id="33" dur="500"/>
                                        <p:tgtEl>
                                          <p:spTgt spid="11"/>
                                        </p:tgtEl>
                                      </p:cBhvr>
                                    </p:animEffect>
                                  </p:childTnLst>
                                </p:cTn>
                              </p:par>
                              <p:par>
                                <p:cTn id="34" presetID="12" presetClass="entr" presetSubtype="8"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slide(fromLeft)">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71043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1071" y="1094553"/>
            <a:ext cx="1343301" cy="569885"/>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22" name="矩形 21"/>
          <p:cNvSpPr/>
          <p:nvPr/>
        </p:nvSpPr>
        <p:spPr>
          <a:xfrm>
            <a:off x="1347227" y="2170079"/>
            <a:ext cx="6666614" cy="938206"/>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分度值和量程是测量工具的主要规格</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读数时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一般要估读到最小刻度值的下一位</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89666"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54492" y="1094553"/>
            <a:ext cx="1336458"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长度的测量</a:t>
            </a:r>
          </a:p>
        </p:txBody>
      </p:sp>
      <p:sp>
        <p:nvSpPr>
          <p:cNvPr id="23" name="矩形 22"/>
          <p:cNvSpPr/>
          <p:nvPr/>
        </p:nvSpPr>
        <p:spPr>
          <a:xfrm>
            <a:off x="1886898" y="1011404"/>
            <a:ext cx="5997645"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刻度尺的分度值越小</a:t>
            </a:r>
            <a:r>
              <a:rPr lang="en-US" altLang="zh-CN" sz="2700" dirty="0" smtClean="0">
                <a:latin typeface="微软雅黑" panose="020B0503020204020204" pitchFamily="34" charset="-122"/>
                <a:ea typeface="微软雅黑" panose="020B0503020204020204" pitchFamily="34" charset="-122"/>
              </a:rPr>
              <a:t>,</a:t>
            </a:r>
            <a:r>
              <a:rPr lang="zh-CN" altLang="en-US" sz="2700" dirty="0" smtClean="0">
                <a:latin typeface="微软雅黑" panose="020B0503020204020204" pitchFamily="34" charset="-122"/>
                <a:ea typeface="微软雅黑" panose="020B0503020204020204" pitchFamily="34" charset="-122"/>
              </a:rPr>
              <a:t>精确度越高</a:t>
            </a:r>
            <a:r>
              <a:rPr lang="en-US" altLang="zh-CN" sz="2700" dirty="0" smtClean="0">
                <a:latin typeface="微软雅黑" panose="020B0503020204020204" pitchFamily="34" charset="-122"/>
                <a:ea typeface="微软雅黑" panose="020B0503020204020204" pitchFamily="34" charset="-122"/>
              </a:rPr>
              <a:t>.</a:t>
            </a:r>
          </a:p>
        </p:txBody>
      </p:sp>
      <p:sp>
        <p:nvSpPr>
          <p:cNvPr id="11" name="矩形 10"/>
          <p:cNvSpPr/>
          <p:nvPr/>
        </p:nvSpPr>
        <p:spPr>
          <a:xfrm>
            <a:off x="866105" y="1842596"/>
            <a:ext cx="4689305" cy="283923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如图所示</a:t>
            </a:r>
            <a:r>
              <a:rPr lang="en-US" altLang="zh-CN" sz="2000" dirty="0" smtClean="0">
                <a:latin typeface="微软雅黑" panose="020B0503020204020204" pitchFamily="34" charset="-122"/>
                <a:ea typeface="微软雅黑" panose="020B0503020204020204" pitchFamily="34" charset="-122"/>
              </a:rPr>
              <a:t>,A</a:t>
            </a:r>
            <a:r>
              <a:rPr lang="zh-CN" altLang="en-US" sz="2000" dirty="0" smtClean="0">
                <a:latin typeface="微软雅黑" panose="020B0503020204020204" pitchFamily="34" charset="-122"/>
                <a:ea typeface="微软雅黑" panose="020B0503020204020204" pitchFamily="34" charset="-122"/>
              </a:rPr>
              <a:t>刻度尺的精确度为</a:t>
            </a:r>
            <a:r>
              <a:rPr lang="en-US" altLang="zh-CN" sz="2000" dirty="0" smtClean="0">
                <a:latin typeface="微软雅黑" panose="020B0503020204020204" pitchFamily="34" charset="-122"/>
                <a:ea typeface="微软雅黑" panose="020B0503020204020204" pitchFamily="34" charset="-122"/>
              </a:rPr>
              <a:t>1 mm,</a:t>
            </a:r>
            <a:r>
              <a:rPr lang="zh-CN" altLang="en-US" sz="2000" dirty="0" smtClean="0">
                <a:latin typeface="微软雅黑" panose="020B0503020204020204" pitchFamily="34" charset="-122"/>
                <a:ea typeface="微软雅黑" panose="020B0503020204020204" pitchFamily="34" charset="-122"/>
              </a:rPr>
              <a:t>测量结果为</a:t>
            </a:r>
            <a:r>
              <a:rPr lang="en-US" altLang="zh-CN" sz="2000" dirty="0" smtClean="0">
                <a:latin typeface="微软雅黑" panose="020B0503020204020204" pitchFamily="34" charset="-122"/>
                <a:ea typeface="微软雅黑" panose="020B0503020204020204" pitchFamily="34" charset="-122"/>
              </a:rPr>
              <a:t>2.20 cm,2.2 cm</a:t>
            </a:r>
            <a:r>
              <a:rPr lang="zh-CN" altLang="en-US" sz="2000" dirty="0" smtClean="0">
                <a:latin typeface="微软雅黑" panose="020B0503020204020204" pitchFamily="34" charset="-122"/>
                <a:ea typeface="微软雅黑" panose="020B0503020204020204" pitchFamily="34" charset="-122"/>
              </a:rPr>
              <a:t>为准确值</a:t>
            </a:r>
            <a:r>
              <a:rPr lang="en-US" altLang="zh-CN" sz="2000" dirty="0" smtClean="0">
                <a:latin typeface="微软雅黑" panose="020B0503020204020204" pitchFamily="34" charset="-122"/>
                <a:ea typeface="微软雅黑" panose="020B0503020204020204" pitchFamily="34" charset="-122"/>
              </a:rPr>
              <a:t>,0.00 cm</a:t>
            </a:r>
            <a:r>
              <a:rPr lang="zh-CN" altLang="en-US" sz="2000" dirty="0" smtClean="0">
                <a:latin typeface="微软雅黑" panose="020B0503020204020204" pitchFamily="34" charset="-122"/>
                <a:ea typeface="微软雅黑" panose="020B0503020204020204" pitchFamily="34" charset="-122"/>
              </a:rPr>
              <a:t>为估读值</a:t>
            </a:r>
            <a:r>
              <a:rPr lang="en-US" altLang="zh-CN" sz="2000" dirty="0" smtClean="0">
                <a:latin typeface="微软雅黑" panose="020B0503020204020204" pitchFamily="34" charset="-122"/>
                <a:ea typeface="微软雅黑" panose="020B0503020204020204" pitchFamily="34" charset="-122"/>
              </a:rPr>
              <a:t>;B</a:t>
            </a:r>
            <a:r>
              <a:rPr lang="zh-CN" altLang="en-US" sz="2000" dirty="0" smtClean="0">
                <a:latin typeface="微软雅黑" panose="020B0503020204020204" pitchFamily="34" charset="-122"/>
                <a:ea typeface="微软雅黑" panose="020B0503020204020204" pitchFamily="34" charset="-122"/>
              </a:rPr>
              <a:t>刻度尺的精确度为</a:t>
            </a:r>
            <a:r>
              <a:rPr lang="en-US" altLang="zh-CN" sz="2000" dirty="0" smtClean="0">
                <a:latin typeface="微软雅黑" panose="020B0503020204020204" pitchFamily="34" charset="-122"/>
                <a:ea typeface="微软雅黑" panose="020B0503020204020204" pitchFamily="34" charset="-122"/>
              </a:rPr>
              <a:t>1 cm,</a:t>
            </a:r>
            <a:r>
              <a:rPr lang="zh-CN" altLang="en-US" sz="2000" dirty="0" smtClean="0">
                <a:latin typeface="微软雅黑" panose="020B0503020204020204" pitchFamily="34" charset="-122"/>
                <a:ea typeface="微软雅黑" panose="020B0503020204020204" pitchFamily="34" charset="-122"/>
              </a:rPr>
              <a:t>测量结果为</a:t>
            </a:r>
            <a:r>
              <a:rPr lang="en-US" altLang="zh-CN" sz="2000" dirty="0" smtClean="0">
                <a:latin typeface="微软雅黑" panose="020B0503020204020204" pitchFamily="34" charset="-122"/>
                <a:ea typeface="微软雅黑" panose="020B0503020204020204" pitchFamily="34" charset="-122"/>
              </a:rPr>
              <a:t>2.2 cm,2 cm</a:t>
            </a:r>
            <a:r>
              <a:rPr lang="zh-CN" altLang="en-US" sz="2000" dirty="0" smtClean="0">
                <a:latin typeface="微软雅黑" panose="020B0503020204020204" pitchFamily="34" charset="-122"/>
                <a:ea typeface="微软雅黑" panose="020B0503020204020204" pitchFamily="34" charset="-122"/>
              </a:rPr>
              <a:t>为精确值</a:t>
            </a:r>
            <a:r>
              <a:rPr lang="en-US" altLang="zh-CN" sz="2000" dirty="0" smtClean="0">
                <a:latin typeface="微软雅黑" panose="020B0503020204020204" pitchFamily="34" charset="-122"/>
                <a:ea typeface="微软雅黑" panose="020B0503020204020204" pitchFamily="34" charset="-122"/>
              </a:rPr>
              <a:t>,0.2 cm</a:t>
            </a:r>
            <a:r>
              <a:rPr lang="zh-CN" altLang="en-US" sz="2000" dirty="0" smtClean="0">
                <a:latin typeface="微软雅黑" panose="020B0503020204020204" pitchFamily="34" charset="-122"/>
                <a:ea typeface="微软雅黑" panose="020B0503020204020204" pitchFamily="34" charset="-122"/>
              </a:rPr>
              <a:t>为估读值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a:t>
            </a:r>
            <a:r>
              <a:rPr lang="en-US" altLang="zh-CN" sz="2000" dirty="0" smtClean="0">
                <a:latin typeface="微软雅黑" panose="020B0503020204020204" pitchFamily="34" charset="-122"/>
                <a:ea typeface="微软雅黑" panose="020B0503020204020204" pitchFamily="34" charset="-122"/>
              </a:rPr>
              <a:t>A</a:t>
            </a:r>
            <a:r>
              <a:rPr lang="zh-CN" altLang="en-US" sz="2000" dirty="0" smtClean="0">
                <a:latin typeface="微软雅黑" panose="020B0503020204020204" pitchFamily="34" charset="-122"/>
                <a:ea typeface="微软雅黑" panose="020B0503020204020204" pitchFamily="34" charset="-122"/>
              </a:rPr>
              <a:t>刻度尺的精确度高</a:t>
            </a:r>
            <a:r>
              <a:rPr lang="en-US" altLang="zh-CN" sz="2000" dirty="0" smtClean="0">
                <a:latin typeface="微软雅黑" panose="020B0503020204020204" pitchFamily="34" charset="-122"/>
                <a:ea typeface="微软雅黑" panose="020B0503020204020204" pitchFamily="34" charset="-122"/>
              </a:rPr>
              <a:t>.</a:t>
            </a:r>
          </a:p>
        </p:txBody>
      </p:sp>
      <p:pic>
        <p:nvPicPr>
          <p:cNvPr id="13" name="WJ9.EPS" descr="id:2147508682;FounderCES"/>
          <p:cNvPicPr/>
          <p:nvPr/>
        </p:nvPicPr>
        <p:blipFill>
          <a:blip r:embed="rId4"/>
          <a:stretch>
            <a:fillRect/>
          </a:stretch>
        </p:blipFill>
        <p:spPr>
          <a:xfrm>
            <a:off x="6011504" y="2327351"/>
            <a:ext cx="1976557" cy="129875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par>
                                <p:cTn id="25" presetID="1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lide(fromBottom)">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P spid="11"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1034</Words>
  <Application>Microsoft Office PowerPoint</Application>
  <PresentationFormat>全屏显示(16:9)</PresentationFormat>
  <Paragraphs>61</Paragraphs>
  <Slides>18</Slides>
  <Notes>3</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User</cp:lastModifiedBy>
  <cp:revision>1</cp:revision>
  <dcterms:created xsi:type="dcterms:W3CDTF">2019-08-20T01:55:13Z</dcterms:created>
  <dcterms:modified xsi:type="dcterms:W3CDTF">2020-02-25T01:18:24Z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