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304" r:id="rId2"/>
    <p:sldId id="312" r:id="rId3"/>
    <p:sldId id="307" r:id="rId4"/>
    <p:sldId id="338" r:id="rId5"/>
    <p:sldId id="370" r:id="rId6"/>
    <p:sldId id="378" r:id="rId7"/>
    <p:sldId id="380" r:id="rId8"/>
    <p:sldId id="340" r:id="rId9"/>
    <p:sldId id="363" r:id="rId10"/>
    <p:sldId id="381" r:id="rId11"/>
    <p:sldId id="382" r:id="rId12"/>
    <p:sldId id="373" r:id="rId13"/>
    <p:sldId id="337" r:id="rId14"/>
    <p:sldId id="383" r:id="rId15"/>
    <p:sldId id="371" r:id="rId16"/>
    <p:sldId id="376" r:id="rId17"/>
    <p:sldId id="384" r:id="rId18"/>
    <p:sldId id="302" r:id="rId19"/>
  </p:sldIdLst>
  <p:sldSz cx="9144000" cy="5143500" type="screen16x9"/>
  <p:notesSz cx="6858000" cy="9144000"/>
  <p:defaultTex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C1C1C"/>
    <a:srgbClr val="FF00FF"/>
    <a:srgbClr val="319095"/>
    <a:srgbClr val="D16809"/>
    <a:srgbClr val="F3F3F3"/>
    <a:srgbClr val="F5F5F5"/>
    <a:srgbClr val="5FCACB"/>
    <a:srgbClr val="F5841C"/>
    <a:srgbClr val="A0BF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25" autoAdjust="0"/>
    <p:restoredTop sz="99816" autoAdjust="0"/>
  </p:normalViewPr>
  <p:slideViewPr>
    <p:cSldViewPr snapToGrid="0" showGuides="1">
      <p:cViewPr>
        <p:scale>
          <a:sx n="100" d="100"/>
          <a:sy n="100" d="100"/>
        </p:scale>
        <p:origin x="-1944" y="-936"/>
      </p:cViewPr>
      <p:guideLst>
        <p:guide orient="horz" pos="1620"/>
        <p:guide pos="2880"/>
      </p:guideLst>
    </p:cSldViewPr>
  </p:slideViewPr>
  <p:notesTextViewPr>
    <p:cViewPr>
      <p:scale>
        <a:sx n="1" d="1"/>
        <a:sy n="1" d="1"/>
      </p:scale>
      <p:origin x="0" y="0"/>
    </p:cViewPr>
  </p:notesTextViewPr>
  <p:sorterViewPr>
    <p:cViewPr>
      <p:scale>
        <a:sx n="100" d="100"/>
        <a:sy n="100" d="100"/>
      </p:scale>
      <p:origin x="0" y="511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CC1E6C-1C7A-46AD-9DE2-C229C9E19362}" type="datetimeFigureOut">
              <a:rPr lang="zh-CN" altLang="en-US" smtClean="0"/>
              <a:t>2020/2/25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E45790-5B6F-4904-B224-7CB9223085AA}" type="slidenum">
              <a:rPr lang="zh-CN" altLang="en-US" smtClean="0"/>
              <a:t>‹#›</a:t>
            </a:fld>
            <a:endParaRPr lang="zh-CN" altLang="en-US"/>
          </a:p>
        </p:txBody>
      </p:sp>
    </p:spTree>
    <p:extLst>
      <p:ext uri="{BB962C8B-B14F-4D97-AF65-F5344CB8AC3E}">
        <p14:creationId xmlns:p14="http://schemas.microsoft.com/office/powerpoint/2010/main" val="311425391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t>18</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标题幻灯片">
    <p:bg>
      <p:bgPr>
        <a:pattFill prst="lgGrid">
          <a:fgClr>
            <a:srgbClr val="F3F3F3"/>
          </a:fgClr>
          <a:bgClr>
            <a:schemeClr val="bg1"/>
          </a:bgClr>
        </a:patt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教学分析">
    <p:spTree>
      <p:nvGrpSpPr>
        <p:cNvPr id="1" name=""/>
        <p:cNvGrpSpPr/>
        <p:nvPr/>
      </p:nvGrpSpPr>
      <p:grpSpPr>
        <a:xfrm>
          <a:off x="0" y="0"/>
          <a:ext cx="0" cy="0"/>
          <a:chOff x="0" y="0"/>
          <a:chExt cx="0" cy="0"/>
        </a:xfrm>
      </p:grpSpPr>
      <p:sp>
        <p:nvSpPr>
          <p:cNvPr id="8" name="矩形 7"/>
          <p:cNvSpPr/>
          <p:nvPr userDrawn="1"/>
        </p:nvSpPr>
        <p:spPr>
          <a:xfrm>
            <a:off x="4104245"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800" b="1" dirty="0">
                <a:solidFill>
                  <a:srgbClr val="C00000"/>
                </a:solidFill>
                <a:latin typeface="微软雅黑" panose="020B0503020204020204" pitchFamily="34" charset="-122"/>
                <a:ea typeface="微软雅黑" panose="020B0503020204020204" pitchFamily="34" charset="-122"/>
              </a:rPr>
              <a:t>教学分析</a:t>
            </a:r>
          </a:p>
        </p:txBody>
      </p:sp>
      <p:cxnSp>
        <p:nvCxnSpPr>
          <p:cNvPr id="12" name="直接连接符 11"/>
          <p:cNvCxnSpPr/>
          <p:nvPr userDrawn="1"/>
        </p:nvCxnSpPr>
        <p:spPr>
          <a:xfrm>
            <a:off x="5338700"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657314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81817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5338691"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教学设计</a:t>
            </a:r>
          </a:p>
        </p:txBody>
      </p:sp>
      <p:sp>
        <p:nvSpPr>
          <p:cNvPr id="16" name="矩形 15"/>
          <p:cNvSpPr/>
          <p:nvPr userDrawn="1"/>
        </p:nvSpPr>
        <p:spPr>
          <a:xfrm>
            <a:off x="6573147"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教学过程</a:t>
            </a:r>
          </a:p>
        </p:txBody>
      </p:sp>
      <p:sp>
        <p:nvSpPr>
          <p:cNvPr id="17" name="矩形 16"/>
          <p:cNvSpPr/>
          <p:nvPr userDrawn="1"/>
        </p:nvSpPr>
        <p:spPr>
          <a:xfrm>
            <a:off x="7807602"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教学反思</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教学设计">
    <p:spTree>
      <p:nvGrpSpPr>
        <p:cNvPr id="1" name=""/>
        <p:cNvGrpSpPr/>
        <p:nvPr/>
      </p:nvGrpSpPr>
      <p:grpSpPr>
        <a:xfrm>
          <a:off x="0" y="0"/>
          <a:ext cx="0" cy="0"/>
          <a:chOff x="0" y="0"/>
          <a:chExt cx="0" cy="0"/>
        </a:xfrm>
      </p:grpSpPr>
      <p:sp>
        <p:nvSpPr>
          <p:cNvPr id="8" name="矩形 7"/>
          <p:cNvSpPr/>
          <p:nvPr userDrawn="1"/>
        </p:nvSpPr>
        <p:spPr>
          <a:xfrm>
            <a:off x="4104245"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教学分析</a:t>
            </a:r>
          </a:p>
        </p:txBody>
      </p:sp>
      <p:cxnSp>
        <p:nvCxnSpPr>
          <p:cNvPr id="12" name="直接连接符 11"/>
          <p:cNvCxnSpPr/>
          <p:nvPr userDrawn="1"/>
        </p:nvCxnSpPr>
        <p:spPr>
          <a:xfrm>
            <a:off x="5338700"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657314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81817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5338691"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zh-CN" altLang="en-US" sz="1800" b="1" dirty="0">
                <a:solidFill>
                  <a:srgbClr val="C00000"/>
                </a:solidFill>
                <a:latin typeface="微软雅黑" panose="020B0503020204020204" pitchFamily="34" charset="-122"/>
                <a:ea typeface="微软雅黑" panose="020B0503020204020204" pitchFamily="34" charset="-122"/>
              </a:rPr>
              <a:t>教学设计</a:t>
            </a:r>
          </a:p>
        </p:txBody>
      </p:sp>
      <p:sp>
        <p:nvSpPr>
          <p:cNvPr id="16" name="矩形 15"/>
          <p:cNvSpPr/>
          <p:nvPr userDrawn="1"/>
        </p:nvSpPr>
        <p:spPr>
          <a:xfrm>
            <a:off x="6573147"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教学过程</a:t>
            </a:r>
          </a:p>
        </p:txBody>
      </p:sp>
      <p:sp>
        <p:nvSpPr>
          <p:cNvPr id="17" name="矩形 16"/>
          <p:cNvSpPr/>
          <p:nvPr userDrawn="1"/>
        </p:nvSpPr>
        <p:spPr>
          <a:xfrm>
            <a:off x="7807602"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教学反思</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教学过程">
    <p:spTree>
      <p:nvGrpSpPr>
        <p:cNvPr id="1" name=""/>
        <p:cNvGrpSpPr/>
        <p:nvPr/>
      </p:nvGrpSpPr>
      <p:grpSpPr>
        <a:xfrm>
          <a:off x="0" y="0"/>
          <a:ext cx="0" cy="0"/>
          <a:chOff x="0" y="0"/>
          <a:chExt cx="0" cy="0"/>
        </a:xfrm>
      </p:grpSpPr>
      <p:sp>
        <p:nvSpPr>
          <p:cNvPr id="8" name="矩形 7"/>
          <p:cNvSpPr/>
          <p:nvPr userDrawn="1"/>
        </p:nvSpPr>
        <p:spPr>
          <a:xfrm>
            <a:off x="4104245"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教学分析</a:t>
            </a:r>
          </a:p>
        </p:txBody>
      </p:sp>
      <p:cxnSp>
        <p:nvCxnSpPr>
          <p:cNvPr id="12" name="直接连接符 11"/>
          <p:cNvCxnSpPr/>
          <p:nvPr userDrawn="1"/>
        </p:nvCxnSpPr>
        <p:spPr>
          <a:xfrm>
            <a:off x="5338700"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657314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81817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5338691"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教学设计</a:t>
            </a:r>
          </a:p>
        </p:txBody>
      </p:sp>
      <p:sp>
        <p:nvSpPr>
          <p:cNvPr id="16" name="矩形 15"/>
          <p:cNvSpPr/>
          <p:nvPr userDrawn="1"/>
        </p:nvSpPr>
        <p:spPr>
          <a:xfrm>
            <a:off x="6573147"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zh-CN" altLang="en-US" sz="1800" b="1" dirty="0">
                <a:solidFill>
                  <a:srgbClr val="C00000"/>
                </a:solidFill>
                <a:latin typeface="微软雅黑" panose="020B0503020204020204" pitchFamily="34" charset="-122"/>
                <a:ea typeface="微软雅黑" panose="020B0503020204020204" pitchFamily="34" charset="-122"/>
              </a:rPr>
              <a:t>教学过程</a:t>
            </a:r>
          </a:p>
        </p:txBody>
      </p:sp>
      <p:sp>
        <p:nvSpPr>
          <p:cNvPr id="17" name="矩形 16"/>
          <p:cNvSpPr/>
          <p:nvPr userDrawn="1"/>
        </p:nvSpPr>
        <p:spPr>
          <a:xfrm>
            <a:off x="7807602"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教学反思</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教学反思">
    <p:spTree>
      <p:nvGrpSpPr>
        <p:cNvPr id="1" name=""/>
        <p:cNvGrpSpPr/>
        <p:nvPr/>
      </p:nvGrpSpPr>
      <p:grpSpPr>
        <a:xfrm>
          <a:off x="0" y="0"/>
          <a:ext cx="0" cy="0"/>
          <a:chOff x="0" y="0"/>
          <a:chExt cx="0" cy="0"/>
        </a:xfrm>
      </p:grpSpPr>
      <p:sp>
        <p:nvSpPr>
          <p:cNvPr id="8" name="矩形 7"/>
          <p:cNvSpPr/>
          <p:nvPr userDrawn="1"/>
        </p:nvSpPr>
        <p:spPr>
          <a:xfrm>
            <a:off x="4104245"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教学分析</a:t>
            </a:r>
          </a:p>
        </p:txBody>
      </p:sp>
      <p:cxnSp>
        <p:nvCxnSpPr>
          <p:cNvPr id="12" name="直接连接符 11"/>
          <p:cNvCxnSpPr/>
          <p:nvPr userDrawn="1"/>
        </p:nvCxnSpPr>
        <p:spPr>
          <a:xfrm>
            <a:off x="5338700"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657314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81817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5338691"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教学设计</a:t>
            </a:r>
          </a:p>
        </p:txBody>
      </p:sp>
      <p:sp>
        <p:nvSpPr>
          <p:cNvPr id="16" name="矩形 15"/>
          <p:cNvSpPr/>
          <p:nvPr userDrawn="1"/>
        </p:nvSpPr>
        <p:spPr>
          <a:xfrm>
            <a:off x="6573147"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教学过程</a:t>
            </a:r>
          </a:p>
        </p:txBody>
      </p:sp>
      <p:sp>
        <p:nvSpPr>
          <p:cNvPr id="17" name="矩形 16"/>
          <p:cNvSpPr/>
          <p:nvPr userDrawn="1"/>
        </p:nvSpPr>
        <p:spPr>
          <a:xfrm>
            <a:off x="7807602"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zh-CN" altLang="en-US" sz="1800" b="1" dirty="0">
                <a:solidFill>
                  <a:srgbClr val="C00000"/>
                </a:solidFill>
                <a:latin typeface="微软雅黑" panose="020B0503020204020204" pitchFamily="34" charset="-122"/>
                <a:ea typeface="微软雅黑" panose="020B0503020204020204" pitchFamily="34" charset="-122"/>
              </a:rPr>
              <a:t>教学反思</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cstate="print">
            <a:alphaModFix amt="70000"/>
            <a:lum/>
          </a:blip>
          <a:srcRect/>
          <a:tile tx="0" ty="0" sx="100000" sy="100000" flip="none" algn="tl"/>
        </a:blipFill>
        <a:effectLst/>
      </p:bgPr>
    </p:bg>
    <p:spTree>
      <p:nvGrpSpPr>
        <p:cNvPr id="1" name=""/>
        <p:cNvGrpSpPr/>
        <p:nvPr/>
      </p:nvGrpSpPr>
      <p:grpSpPr>
        <a:xfrm>
          <a:off x="0" y="0"/>
          <a:ext cx="0" cy="0"/>
          <a:chOff x="0" y="0"/>
          <a:chExt cx="0" cy="0"/>
        </a:xfrm>
      </p:grpSpPr>
      <p:cxnSp>
        <p:nvCxnSpPr>
          <p:cNvPr id="7" name="直接连接符 6"/>
          <p:cNvCxnSpPr/>
          <p:nvPr/>
        </p:nvCxnSpPr>
        <p:spPr>
          <a:xfrm>
            <a:off x="20171" y="490140"/>
            <a:ext cx="9153000" cy="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grpSp>
        <p:nvGrpSpPr>
          <p:cNvPr id="8" name="组合 7"/>
          <p:cNvGrpSpPr/>
          <p:nvPr/>
        </p:nvGrpSpPr>
        <p:grpSpPr>
          <a:xfrm rot="13450455">
            <a:off x="8682067" y="4439898"/>
            <a:ext cx="496115" cy="1260894"/>
            <a:chOff x="11762339" y="3746221"/>
            <a:chExt cx="406107" cy="1155987"/>
          </a:xfrm>
        </p:grpSpPr>
        <p:sp>
          <p:nvSpPr>
            <p:cNvPr id="9" name="Freeform 16"/>
            <p:cNvSpPr/>
            <p:nvPr/>
          </p:nvSpPr>
          <p:spPr bwMode="auto">
            <a:xfrm flipV="1">
              <a:off x="11767353" y="3746221"/>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 name="Freeform 30"/>
            <p:cNvSpPr/>
            <p:nvPr/>
          </p:nvSpPr>
          <p:spPr bwMode="auto">
            <a:xfrm rot="15296182">
              <a:off x="11830602" y="4196908"/>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 name="Freeform 12"/>
            <p:cNvSpPr/>
            <p:nvPr/>
          </p:nvSpPr>
          <p:spPr bwMode="auto">
            <a:xfrm rot="7160246">
              <a:off x="11692179" y="4425941"/>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2" name="组合 11"/>
          <p:cNvGrpSpPr/>
          <p:nvPr/>
        </p:nvGrpSpPr>
        <p:grpSpPr>
          <a:xfrm rot="2731254">
            <a:off x="259471" y="-270342"/>
            <a:ext cx="424636" cy="1208734"/>
            <a:chOff x="4454660" y="3810474"/>
            <a:chExt cx="406107" cy="1155987"/>
          </a:xfrm>
        </p:grpSpPr>
        <p:sp>
          <p:nvSpPr>
            <p:cNvPr id="13" name="Freeform 16"/>
            <p:cNvSpPr/>
            <p:nvPr/>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 name="Freeform 30"/>
            <p:cNvSpPr/>
            <p:nvPr/>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 name="Freeform 12"/>
            <p:cNvSpPr/>
            <p:nvPr/>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6" name="组合 15"/>
          <p:cNvGrpSpPr/>
          <p:nvPr/>
        </p:nvGrpSpPr>
        <p:grpSpPr>
          <a:xfrm rot="23880000" flipV="1">
            <a:off x="73789" y="-26610"/>
            <a:ext cx="159482" cy="453968"/>
            <a:chOff x="4454660" y="3810474"/>
            <a:chExt cx="406107" cy="1155987"/>
          </a:xfrm>
        </p:grpSpPr>
        <p:sp>
          <p:nvSpPr>
            <p:cNvPr id="17" name="Freeform 16"/>
            <p:cNvSpPr/>
            <p:nvPr/>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Freeform 30"/>
            <p:cNvSpPr/>
            <p:nvPr/>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12"/>
            <p:cNvSpPr/>
            <p:nvPr/>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24" name="组合 23"/>
          <p:cNvGrpSpPr/>
          <p:nvPr/>
        </p:nvGrpSpPr>
        <p:grpSpPr>
          <a:xfrm rot="19500000" flipH="1" flipV="1">
            <a:off x="9013919" y="291600"/>
            <a:ext cx="159482" cy="453968"/>
            <a:chOff x="4454660" y="3810474"/>
            <a:chExt cx="406107" cy="1155987"/>
          </a:xfrm>
        </p:grpSpPr>
        <p:sp>
          <p:nvSpPr>
            <p:cNvPr id="25" name="Freeform 16"/>
            <p:cNvSpPr/>
            <p:nvPr/>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30"/>
            <p:cNvSpPr/>
            <p:nvPr/>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12"/>
            <p:cNvSpPr/>
            <p:nvPr/>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png"/><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image" Target="../media/image17.jpe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3" descr="road.png"/>
          <p:cNvPicPr>
            <a:picLocks noChangeAspect="1"/>
          </p:cNvPicPr>
          <p:nvPr/>
        </p:nvPicPr>
        <p:blipFill>
          <a:blip r:embed="rId3" cstate="print"/>
          <a:stretch>
            <a:fillRect/>
          </a:stretch>
        </p:blipFill>
        <p:spPr>
          <a:xfrm>
            <a:off x="0" y="2139802"/>
            <a:ext cx="9144001" cy="3003698"/>
          </a:xfrm>
          <a:prstGeom prst="rect">
            <a:avLst/>
          </a:prstGeom>
        </p:spPr>
      </p:pic>
      <p:grpSp>
        <p:nvGrpSpPr>
          <p:cNvPr id="88" name="组合 87"/>
          <p:cNvGrpSpPr/>
          <p:nvPr/>
        </p:nvGrpSpPr>
        <p:grpSpPr>
          <a:xfrm>
            <a:off x="2589452" y="2852179"/>
            <a:ext cx="3778980" cy="1578944"/>
            <a:chOff x="6240567" y="2900570"/>
            <a:chExt cx="3915294" cy="1916713"/>
          </a:xfrm>
        </p:grpSpPr>
        <p:grpSp>
          <p:nvGrpSpPr>
            <p:cNvPr id="89" name="组合 72"/>
            <p:cNvGrpSpPr/>
            <p:nvPr/>
          </p:nvGrpSpPr>
          <p:grpSpPr>
            <a:xfrm>
              <a:off x="6341196" y="2900570"/>
              <a:ext cx="3814665" cy="1916713"/>
              <a:chOff x="6341196" y="2900570"/>
              <a:chExt cx="3814665" cy="1916713"/>
            </a:xfrm>
          </p:grpSpPr>
          <p:sp>
            <p:nvSpPr>
              <p:cNvPr id="94" name="文本框 79"/>
              <p:cNvSpPr txBox="1"/>
              <p:nvPr/>
            </p:nvSpPr>
            <p:spPr>
              <a:xfrm>
                <a:off x="6341196" y="2900570"/>
                <a:ext cx="3814665" cy="1905443"/>
              </a:xfrm>
              <a:prstGeom prst="rect">
                <a:avLst/>
              </a:prstGeom>
              <a:noFill/>
            </p:spPr>
            <p:txBody>
              <a:bodyPr wrap="square"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pPr>
                  <a:lnSpc>
                    <a:spcPct val="150000"/>
                  </a:lnSpc>
                </a:pPr>
                <a:r>
                  <a:rPr lang="zh-CN" altLang="en-US" dirty="0" smtClean="0">
                    <a:solidFill>
                      <a:schemeClr val="accent3"/>
                    </a:solidFill>
                  </a:rPr>
                  <a:t>新课标教科版</a:t>
                </a:r>
                <a:r>
                  <a:rPr lang="en-US" altLang="zh-CN" dirty="0" smtClean="0">
                    <a:solidFill>
                      <a:schemeClr val="accent3"/>
                    </a:solidFill>
                  </a:rPr>
                  <a:t>·</a:t>
                </a:r>
                <a:r>
                  <a:rPr lang="zh-CN" altLang="en-US" dirty="0" smtClean="0">
                    <a:solidFill>
                      <a:srgbClr val="319095"/>
                    </a:solidFill>
                  </a:rPr>
                  <a:t>物理</a:t>
                </a:r>
                <a:endParaRPr lang="en-US" altLang="zh-CN" dirty="0" smtClean="0">
                  <a:solidFill>
                    <a:schemeClr val="accent3"/>
                  </a:solidFill>
                </a:endParaRPr>
              </a:p>
              <a:p>
                <a:pPr algn="ctr">
                  <a:lnSpc>
                    <a:spcPct val="150000"/>
                  </a:lnSpc>
                </a:pPr>
                <a:r>
                  <a:rPr lang="zh-CN" altLang="en-US" dirty="0" smtClean="0">
                    <a:solidFill>
                      <a:schemeClr val="accent3"/>
                    </a:solidFill>
                  </a:rPr>
                  <a:t> </a:t>
                </a:r>
                <a:r>
                  <a:rPr lang="zh-CN" altLang="en-US" dirty="0" smtClean="0">
                    <a:solidFill>
                      <a:srgbClr val="D16809"/>
                    </a:solidFill>
                  </a:rPr>
                  <a:t>八年级上</a:t>
                </a:r>
                <a:endParaRPr lang="zh-CN" altLang="en-US" dirty="0">
                  <a:solidFill>
                    <a:srgbClr val="D16809"/>
                  </a:solidFill>
                </a:endParaRPr>
              </a:p>
            </p:txBody>
          </p:sp>
          <p:sp>
            <p:nvSpPr>
              <p:cNvPr id="95" name="圆角矩形 94"/>
              <p:cNvSpPr/>
              <p:nvPr/>
            </p:nvSpPr>
            <p:spPr>
              <a:xfrm>
                <a:off x="6409827" y="3087476"/>
                <a:ext cx="3695730" cy="1729807"/>
              </a:xfrm>
              <a:prstGeom prst="roundRect">
                <a:avLst/>
              </a:prstGeom>
              <a:noFill/>
              <a:ln w="6350">
                <a:solidFill>
                  <a:srgbClr val="A0BF0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0" name="组合 45"/>
            <p:cNvGrpSpPr/>
            <p:nvPr/>
          </p:nvGrpSpPr>
          <p:grpSpPr>
            <a:xfrm rot="2731254">
              <a:off x="6341934" y="2879007"/>
              <a:ext cx="109793" cy="312528"/>
              <a:chOff x="4454660" y="3810474"/>
              <a:chExt cx="406107" cy="1155987"/>
            </a:xfrm>
          </p:grpSpPr>
          <p:sp>
            <p:nvSpPr>
              <p:cNvPr id="91" name="Freeform 16"/>
              <p:cNvSpPr/>
              <p:nvPr/>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2" name="Freeform 30"/>
              <p:cNvSpPr/>
              <p:nvPr/>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3" name="Freeform 12"/>
              <p:cNvSpPr/>
              <p:nvPr/>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sp>
        <p:nvSpPr>
          <p:cNvPr id="96" name="文本框 78"/>
          <p:cNvSpPr txBox="1"/>
          <p:nvPr/>
        </p:nvSpPr>
        <p:spPr>
          <a:xfrm>
            <a:off x="3018172" y="2149597"/>
            <a:ext cx="2908489" cy="623248"/>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600" dirty="0" smtClean="0">
                <a:solidFill>
                  <a:schemeClr val="accent1">
                    <a:lumMod val="75000"/>
                  </a:schemeClr>
                </a:solidFill>
              </a:rPr>
              <a:t>学科素养课件</a:t>
            </a:r>
            <a:endParaRPr lang="zh-CN" altLang="en-US" sz="3600" dirty="0">
              <a:solidFill>
                <a:schemeClr val="accent1">
                  <a:lumMod val="75000"/>
                </a:schemeClr>
              </a:solidFill>
            </a:endParaRPr>
          </a:p>
        </p:txBody>
      </p:sp>
      <p:pic>
        <p:nvPicPr>
          <p:cNvPr id="54" name="Picture 5" descr="cloudandb.png"/>
          <p:cNvPicPr>
            <a:picLocks noChangeAspect="1"/>
          </p:cNvPicPr>
          <p:nvPr/>
        </p:nvPicPr>
        <p:blipFill>
          <a:blip r:embed="rId4" cstate="print"/>
          <a:stretch>
            <a:fillRect/>
          </a:stretch>
        </p:blipFill>
        <p:spPr>
          <a:xfrm>
            <a:off x="2892786" y="39705"/>
            <a:ext cx="6225455" cy="998520"/>
          </a:xfrm>
          <a:prstGeom prst="rect">
            <a:avLst/>
          </a:prstGeom>
        </p:spPr>
      </p:pic>
      <p:pic>
        <p:nvPicPr>
          <p:cNvPr id="97" name="Picture 4" descr="cloud_ballon.png"/>
          <p:cNvPicPr>
            <a:picLocks noChangeAspect="1"/>
          </p:cNvPicPr>
          <p:nvPr/>
        </p:nvPicPr>
        <p:blipFill>
          <a:blip r:embed="rId5" cstate="print"/>
          <a:stretch>
            <a:fillRect/>
          </a:stretch>
        </p:blipFill>
        <p:spPr>
          <a:xfrm>
            <a:off x="7796518" y="5143500"/>
            <a:ext cx="842657" cy="6898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p:cTn id="7" dur="500" fill="hold"/>
                                        <p:tgtEl>
                                          <p:spTgt spid="62"/>
                                        </p:tgtEl>
                                        <p:attrNameLst>
                                          <p:attrName>ppt_w</p:attrName>
                                        </p:attrNameLst>
                                      </p:cBhvr>
                                      <p:tavLst>
                                        <p:tav tm="0">
                                          <p:val>
                                            <p:fltVal val="0"/>
                                          </p:val>
                                        </p:tav>
                                        <p:tav tm="100000">
                                          <p:val>
                                            <p:strVal val="#ppt_w"/>
                                          </p:val>
                                        </p:tav>
                                      </p:tavLst>
                                    </p:anim>
                                    <p:anim calcmode="lin" valueType="num">
                                      <p:cBhvr>
                                        <p:cTn id="8" dur="500" fill="hold"/>
                                        <p:tgtEl>
                                          <p:spTgt spid="6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96"/>
                                        </p:tgtEl>
                                        <p:attrNameLst>
                                          <p:attrName>style.visibility</p:attrName>
                                        </p:attrNameLst>
                                      </p:cBhvr>
                                      <p:to>
                                        <p:strVal val="visible"/>
                                      </p:to>
                                    </p:set>
                                    <p:animEffect transition="in" filter="fade">
                                      <p:cBhvr>
                                        <p:cTn id="12" dur="1000"/>
                                        <p:tgtEl>
                                          <p:spTgt spid="96"/>
                                        </p:tgtEl>
                                      </p:cBhvr>
                                    </p:animEffect>
                                    <p:anim calcmode="lin" valueType="num">
                                      <p:cBhvr>
                                        <p:cTn id="13" dur="1000" fill="hold"/>
                                        <p:tgtEl>
                                          <p:spTgt spid="96"/>
                                        </p:tgtEl>
                                        <p:attrNameLst>
                                          <p:attrName>ppt_x</p:attrName>
                                        </p:attrNameLst>
                                      </p:cBhvr>
                                      <p:tavLst>
                                        <p:tav tm="0">
                                          <p:val>
                                            <p:strVal val="#ppt_x"/>
                                          </p:val>
                                        </p:tav>
                                        <p:tav tm="100000">
                                          <p:val>
                                            <p:strVal val="#ppt_x"/>
                                          </p:val>
                                        </p:tav>
                                      </p:tavLst>
                                    </p:anim>
                                    <p:anim calcmode="lin" valueType="num">
                                      <p:cBhvr>
                                        <p:cTn id="14" dur="1000" fill="hold"/>
                                        <p:tgtEl>
                                          <p:spTgt spid="9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8"/>
                                        </p:tgtEl>
                                        <p:attrNameLst>
                                          <p:attrName>style.visibility</p:attrName>
                                        </p:attrNameLst>
                                      </p:cBhvr>
                                      <p:to>
                                        <p:strVal val="visible"/>
                                      </p:to>
                                    </p:set>
                                    <p:animEffect transition="in" filter="fade">
                                      <p:cBhvr>
                                        <p:cTn id="17" dur="1000"/>
                                        <p:tgtEl>
                                          <p:spTgt spid="88"/>
                                        </p:tgtEl>
                                      </p:cBhvr>
                                    </p:animEffect>
                                    <p:anim calcmode="lin" valueType="num">
                                      <p:cBhvr>
                                        <p:cTn id="18" dur="1000" fill="hold"/>
                                        <p:tgtEl>
                                          <p:spTgt spid="88"/>
                                        </p:tgtEl>
                                        <p:attrNameLst>
                                          <p:attrName>ppt_x</p:attrName>
                                        </p:attrNameLst>
                                      </p:cBhvr>
                                      <p:tavLst>
                                        <p:tav tm="0">
                                          <p:val>
                                            <p:strVal val="#ppt_x"/>
                                          </p:val>
                                        </p:tav>
                                        <p:tav tm="100000">
                                          <p:val>
                                            <p:strVal val="#ppt_x"/>
                                          </p:val>
                                        </p:tav>
                                      </p:tavLst>
                                    </p:anim>
                                    <p:anim calcmode="lin" valueType="num">
                                      <p:cBhvr>
                                        <p:cTn id="19" dur="1000" fill="hold"/>
                                        <p:tgtEl>
                                          <p:spTgt spid="88"/>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1" presetClass="entr" presetSubtype="0" fill="hold" nodeType="after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childTnLst>
                          </p:cTn>
                        </p:par>
                        <p:par>
                          <p:cTn id="23" fill="hold">
                            <p:stCondLst>
                              <p:cond delay="1500"/>
                            </p:stCondLst>
                            <p:childTnLst>
                              <p:par>
                                <p:cTn id="24" presetID="0" presetClass="path" presetSubtype="0" accel="50000" decel="50000" fill="hold" nodeType="afterEffect">
                                  <p:stCondLst>
                                    <p:cond delay="0"/>
                                  </p:stCondLst>
                                  <p:childTnLst>
                                    <p:animMotion origin="layout" path="M -0.02057 -0.10209 C -0.02722 -0.10602 -0.03307 -0.11204 -0.03932 -0.1169 C -0.04271 -0.11945 -0.04636 -0.12037 -0.04974 -0.12246 C -0.05091 -0.12315 -0.05169 -0.12546 -0.05287 -0.12616 C -0.05417 -0.12709 -0.06354 -0.12963 -0.06432 -0.12986 C -0.07162 -0.13241 -0.07761 -0.13588 -0.08516 -0.13727 C -0.08972 -0.13935 -0.09414 -0.1419 -0.0987 -0.14468 C -0.10222 -0.14676 -0.10391 -0.1456 -0.10703 -0.14838 C -0.11289 -0.15347 -0.11823 -0.15857 -0.12474 -0.16134 C -0.12578 -0.1625 -0.12669 -0.16412 -0.12787 -0.16505 C -0.12891 -0.16597 -0.13008 -0.16597 -0.13099 -0.1669 C -0.1375 -0.17338 -0.14258 -0.18125 -0.14974 -0.18542 C -0.15287 -0.19097 -0.15599 -0.19653 -0.15912 -0.20209 C -0.16081 -0.20509 -0.16341 -0.20533 -0.16537 -0.20764 C -0.16849 -0.21597 -0.17383 -0.22269 -0.17787 -0.22986 C -0.18399 -0.24074 -0.18998 -0.25139 -0.19557 -0.2632 C -0.20365 -0.28033 -0.20729 -0.30556 -0.2112 -0.32616 C -0.21211 -0.33773 -0.2138 -0.34815 -0.21537 -0.35949 C -0.21563 -0.38634 -0.2125 -0.44815 -0.21953 -0.48542 C -0.2224 -0.53079 -0.22149 -0.57037 -0.23307 -0.61134 C -0.23503 -0.61806 -0.23672 -0.62778 -0.23932 -0.63357 C -0.24675 -0.6507 -0.24297 -0.63982 -0.2487 -0.64838 C -0.25248 -0.65394 -0.25638 -0.66227 -0.2612 -0.66505 C -0.27448 -0.67292 -0.28659 -0.67639 -0.30078 -0.67801 C -0.32878 -0.69468 -0.36094 -0.68056 -0.39037 -0.67616 C -0.41211 -0.6632 -0.42669 -0.67824 -0.44349 -0.69468 C -0.44623 -0.69722 -0.44961 -0.69815 -0.45182 -0.70209 C -0.45547 -0.70857 -0.45821 -0.71088 -0.46328 -0.7132 C -0.46732 -0.72037 -0.4724 -0.72153 -0.47682 -0.72801 C -0.48099 -0.73426 -0.48451 -0.73704 -0.48932 -0.74283 C -0.49141 -0.74537 -0.4944 -0.74445 -0.49662 -0.74653 C -0.50313 -0.75301 -0.50612 -0.75625 -0.51328 -0.75949 C -0.51862 -0.76574 -0.52578 -0.76783 -0.53203 -0.7706 C -0.54219 -0.78264 -0.57383 -0.77778 -0.57787 -0.77801 C -0.58867 -0.78449 -0.57656 -0.77801 -0.60391 -0.77801 C -0.65287 -0.77801 -0.70182 -0.77917 -0.75078 -0.77986 C -0.76094 -0.78588 -0.76992 -0.79722 -0.77995 -0.80394 C -0.78334 -0.80625 -0.78568 -0.81134 -0.78932 -0.81134 " pathEditMode="relative" ptsTypes="fffffffffffffffffffffffffffffffffffffA">
                                      <p:cBhvr>
                                        <p:cTn id="25" dur="2000" fill="hold"/>
                                        <p:tgtEl>
                                          <p:spTgt spid="9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589666"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54492" y="1096005"/>
            <a:ext cx="1336458" cy="566982"/>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长度的测量</a:t>
            </a:r>
          </a:p>
        </p:txBody>
      </p:sp>
      <p:sp>
        <p:nvSpPr>
          <p:cNvPr id="23" name="矩形 22"/>
          <p:cNvSpPr/>
          <p:nvPr/>
        </p:nvSpPr>
        <p:spPr>
          <a:xfrm>
            <a:off x="1104183" y="1684265"/>
            <a:ext cx="6331788" cy="2562240"/>
          </a:xfrm>
          <a:prstGeom prst="rect">
            <a:avLst/>
          </a:prstGeom>
        </p:spPr>
        <p:txBody>
          <a:bodyPr wrap="square" lIns="68580" tIns="34290" rIns="68580" bIns="34290">
            <a:spAutoFit/>
          </a:bodyPr>
          <a:lstStyle/>
          <a:p>
            <a:pPr>
              <a:lnSpc>
                <a:spcPct val="150000"/>
              </a:lnSpc>
            </a:pPr>
            <a:r>
              <a:rPr lang="zh-CN" altLang="en-US" sz="2700" dirty="0" smtClean="0">
                <a:latin typeface="微软雅黑" panose="020B0503020204020204" pitchFamily="34" charset="-122"/>
                <a:ea typeface="微软雅黑" panose="020B0503020204020204" pitchFamily="34" charset="-122"/>
              </a:rPr>
              <a:t>小明用刻度尺测量了一根铅笔的长度</a:t>
            </a:r>
            <a:r>
              <a:rPr lang="en-US" altLang="zh-CN" sz="2700" dirty="0" smtClean="0">
                <a:latin typeface="微软雅黑" panose="020B0503020204020204" pitchFamily="34" charset="-122"/>
                <a:ea typeface="微软雅黑" panose="020B0503020204020204" pitchFamily="34" charset="-122"/>
              </a:rPr>
              <a:t>,</a:t>
            </a:r>
            <a:r>
              <a:rPr lang="zh-CN" altLang="en-US" sz="2700" dirty="0" smtClean="0">
                <a:latin typeface="微软雅黑" panose="020B0503020204020204" pitchFamily="34" charset="-122"/>
                <a:ea typeface="微软雅黑" panose="020B0503020204020204" pitchFamily="34" charset="-122"/>
              </a:rPr>
              <a:t>测量结果为</a:t>
            </a:r>
            <a:r>
              <a:rPr lang="en-US" altLang="zh-CN" sz="2700" dirty="0" smtClean="0">
                <a:latin typeface="微软雅黑" panose="020B0503020204020204" pitchFamily="34" charset="-122"/>
                <a:ea typeface="微软雅黑" panose="020B0503020204020204" pitchFamily="34" charset="-122"/>
              </a:rPr>
              <a:t>18.00 cm,</a:t>
            </a:r>
            <a:r>
              <a:rPr lang="zh-CN" altLang="en-US" sz="2700" dirty="0" smtClean="0">
                <a:latin typeface="微软雅黑" panose="020B0503020204020204" pitchFamily="34" charset="-122"/>
                <a:ea typeface="微软雅黑" panose="020B0503020204020204" pitchFamily="34" charset="-122"/>
              </a:rPr>
              <a:t>小刚说“我只看你的测量结果就可以知道你所用尺子的分度值是</a:t>
            </a:r>
            <a:r>
              <a:rPr lang="en-US" altLang="zh-CN" sz="2700" dirty="0" smtClean="0">
                <a:latin typeface="微软雅黑" panose="020B0503020204020204" pitchFamily="34" charset="-122"/>
                <a:ea typeface="微软雅黑" panose="020B0503020204020204" pitchFamily="34" charset="-122"/>
              </a:rPr>
              <a:t>1 mm.”</a:t>
            </a:r>
            <a:r>
              <a:rPr lang="zh-CN" altLang="en-US" sz="2700" dirty="0" smtClean="0">
                <a:latin typeface="微软雅黑" panose="020B0503020204020204" pitchFamily="34" charset="-122"/>
                <a:ea typeface="微软雅黑" panose="020B0503020204020204" pitchFamily="34" charset="-122"/>
              </a:rPr>
              <a:t>小刚判断的方法是什么</a:t>
            </a:r>
            <a:r>
              <a:rPr lang="en-US" altLang="zh-CN" sz="27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slide(fromBottom)">
                                      <p:cBhvr>
                                        <p:cTn id="2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589666"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54492" y="1096005"/>
            <a:ext cx="1336458" cy="566982"/>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长度的测量</a:t>
            </a:r>
          </a:p>
        </p:txBody>
      </p:sp>
      <p:sp>
        <p:nvSpPr>
          <p:cNvPr id="11" name="矩形 10"/>
          <p:cNvSpPr/>
          <p:nvPr/>
        </p:nvSpPr>
        <p:spPr>
          <a:xfrm>
            <a:off x="866105" y="1842596"/>
            <a:ext cx="5034363" cy="2839239"/>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根据测量结果判断刻度尺分度值的方法</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测量结果倒数第二位所对的单位就是所用刻度尺的分度值</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如图所示</a:t>
            </a:r>
            <a:r>
              <a:rPr lang="en-US" altLang="zh-CN" sz="2000" dirty="0" smtClean="0">
                <a:latin typeface="微软雅黑" panose="020B0503020204020204" pitchFamily="34" charset="-122"/>
                <a:ea typeface="微软雅黑" panose="020B0503020204020204" pitchFamily="34" charset="-122"/>
              </a:rPr>
              <a:t>,A</a:t>
            </a:r>
            <a:r>
              <a:rPr lang="zh-CN" altLang="en-US" sz="2000" dirty="0" smtClean="0">
                <a:latin typeface="微软雅黑" panose="020B0503020204020204" pitchFamily="34" charset="-122"/>
                <a:ea typeface="微软雅黑" panose="020B0503020204020204" pitchFamily="34" charset="-122"/>
              </a:rPr>
              <a:t>的测量结果为</a:t>
            </a:r>
            <a:r>
              <a:rPr lang="en-US" altLang="zh-CN" sz="2000" dirty="0" smtClean="0">
                <a:latin typeface="微软雅黑" panose="020B0503020204020204" pitchFamily="34" charset="-122"/>
                <a:ea typeface="微软雅黑" panose="020B0503020204020204" pitchFamily="34" charset="-122"/>
              </a:rPr>
              <a:t>2.20 cm,</a:t>
            </a:r>
            <a:r>
              <a:rPr lang="zh-CN" altLang="en-US" sz="2000" dirty="0" smtClean="0">
                <a:latin typeface="微软雅黑" panose="020B0503020204020204" pitchFamily="34" charset="-122"/>
                <a:ea typeface="微软雅黑" panose="020B0503020204020204" pitchFamily="34" charset="-122"/>
              </a:rPr>
              <a:t>分度值为</a:t>
            </a:r>
            <a:r>
              <a:rPr lang="en-US" altLang="zh-CN" sz="2000" dirty="0" smtClean="0">
                <a:latin typeface="微软雅黑" panose="020B0503020204020204" pitchFamily="34" charset="-122"/>
                <a:ea typeface="微软雅黑" panose="020B0503020204020204" pitchFamily="34" charset="-122"/>
              </a:rPr>
              <a:t>1 </a:t>
            </a:r>
            <a:r>
              <a:rPr lang="en-US" altLang="zh-CN" sz="2000" dirty="0" err="1" smtClean="0">
                <a:latin typeface="微软雅黑" panose="020B0503020204020204" pitchFamily="34" charset="-122"/>
                <a:ea typeface="微软雅黑" panose="020B0503020204020204" pitchFamily="34" charset="-122"/>
              </a:rPr>
              <a:t>mm;B</a:t>
            </a:r>
            <a:r>
              <a:rPr lang="zh-CN" altLang="en-US" sz="2000" dirty="0" smtClean="0">
                <a:latin typeface="微软雅黑" panose="020B0503020204020204" pitchFamily="34" charset="-122"/>
                <a:ea typeface="微软雅黑" panose="020B0503020204020204" pitchFamily="34" charset="-122"/>
              </a:rPr>
              <a:t>的测量结果为</a:t>
            </a:r>
            <a:r>
              <a:rPr lang="en-US" altLang="zh-CN" sz="2000" dirty="0" smtClean="0">
                <a:latin typeface="微软雅黑" panose="020B0503020204020204" pitchFamily="34" charset="-122"/>
                <a:ea typeface="微软雅黑" panose="020B0503020204020204" pitchFamily="34" charset="-122"/>
              </a:rPr>
              <a:t>2.2 cm,</a:t>
            </a:r>
            <a:r>
              <a:rPr lang="zh-CN" altLang="en-US" sz="2000" dirty="0" smtClean="0">
                <a:latin typeface="微软雅黑" panose="020B0503020204020204" pitchFamily="34" charset="-122"/>
                <a:ea typeface="微软雅黑" panose="020B0503020204020204" pitchFamily="34" charset="-122"/>
              </a:rPr>
              <a:t>分度值为</a:t>
            </a:r>
            <a:r>
              <a:rPr lang="en-US" altLang="zh-CN" sz="2000" dirty="0" smtClean="0">
                <a:latin typeface="微软雅黑" panose="020B0503020204020204" pitchFamily="34" charset="-122"/>
                <a:ea typeface="微软雅黑" panose="020B0503020204020204" pitchFamily="34" charset="-122"/>
              </a:rPr>
              <a:t>1 cm.</a:t>
            </a:r>
            <a:r>
              <a:rPr lang="zh-CN" altLang="en-US" sz="2000" dirty="0" smtClean="0">
                <a:latin typeface="微软雅黑" panose="020B0503020204020204" pitchFamily="34" charset="-122"/>
                <a:ea typeface="微软雅黑" panose="020B0503020204020204" pitchFamily="34" charset="-122"/>
              </a:rPr>
              <a:t>由此也可得出</a:t>
            </a:r>
            <a:r>
              <a:rPr lang="en-US" altLang="zh-CN" sz="2000" dirty="0" smtClean="0">
                <a:latin typeface="微软雅黑" panose="020B0503020204020204" pitchFamily="34" charset="-122"/>
                <a:ea typeface="微软雅黑" panose="020B0503020204020204" pitchFamily="34" charset="-122"/>
              </a:rPr>
              <a:t>,2.20 cm</a:t>
            </a:r>
            <a:r>
              <a:rPr lang="zh-CN" altLang="en-US" sz="2000" dirty="0" smtClean="0">
                <a:latin typeface="微软雅黑" panose="020B0503020204020204" pitchFamily="34" charset="-122"/>
                <a:ea typeface="微软雅黑" panose="020B0503020204020204" pitchFamily="34" charset="-122"/>
              </a:rPr>
              <a:t>中的最后一个</a:t>
            </a:r>
            <a:r>
              <a:rPr lang="en-US" altLang="zh-CN" sz="2000" dirty="0" smtClean="0">
                <a:latin typeface="微软雅黑" panose="020B0503020204020204" pitchFamily="34" charset="-122"/>
                <a:ea typeface="微软雅黑" panose="020B0503020204020204" pitchFamily="34" charset="-122"/>
              </a:rPr>
              <a:t>0</a:t>
            </a:r>
            <a:r>
              <a:rPr lang="zh-CN" altLang="en-US" sz="2000" dirty="0" smtClean="0">
                <a:latin typeface="微软雅黑" panose="020B0503020204020204" pitchFamily="34" charset="-122"/>
                <a:ea typeface="微软雅黑" panose="020B0503020204020204" pitchFamily="34" charset="-122"/>
              </a:rPr>
              <a:t>不可忽略</a:t>
            </a:r>
            <a:r>
              <a:rPr lang="en-US" altLang="zh-CN" sz="2000" dirty="0" smtClean="0">
                <a:latin typeface="微软雅黑" panose="020B0503020204020204" pitchFamily="34" charset="-122"/>
                <a:ea typeface="微软雅黑" panose="020B0503020204020204" pitchFamily="34" charset="-122"/>
              </a:rPr>
              <a:t>.</a:t>
            </a:r>
          </a:p>
        </p:txBody>
      </p:sp>
      <p:pic>
        <p:nvPicPr>
          <p:cNvPr id="12" name="WJ9.EPS" descr="id:2147508703;FounderCES"/>
          <p:cNvPicPr/>
          <p:nvPr/>
        </p:nvPicPr>
        <p:blipFill>
          <a:blip r:embed="rId4"/>
          <a:stretch>
            <a:fillRect/>
          </a:stretch>
        </p:blipFill>
        <p:spPr>
          <a:xfrm>
            <a:off x="6097768" y="2093216"/>
            <a:ext cx="2149084" cy="14121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par>
                                <p:cTn id="18" presetID="12" presetClass="entr" presetSubtype="4"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slide(fromBottom)">
                                      <p:cBhvr>
                                        <p:cTn id="20" dur="500"/>
                                        <p:tgtEl>
                                          <p:spTgt spid="11"/>
                                        </p:tgtEl>
                                      </p:cBhvr>
                                    </p:animEffect>
                                  </p:childTnLst>
                                </p:cTn>
                              </p:par>
                              <p:par>
                                <p:cTn id="21" presetID="12" presetClass="entr" presetSubtype="4"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slide(fromBottom)">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53790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71424" y="1094553"/>
            <a:ext cx="1302595" cy="569886"/>
          </a:xfrm>
          <a:prstGeom prst="rect">
            <a:avLst/>
          </a:prstGeom>
        </p:spPr>
      </p:pic>
      <p:pic>
        <p:nvPicPr>
          <p:cNvPr id="21" name="图片 20" descr="book3.png"/>
          <p:cNvPicPr>
            <a:picLocks noChangeAspect="1"/>
          </p:cNvPicPr>
          <p:nvPr/>
        </p:nvPicPr>
        <p:blipFill>
          <a:blip r:embed="rId3"/>
          <a:stretch>
            <a:fillRect/>
          </a:stretch>
        </p:blipFill>
        <p:spPr>
          <a:xfrm>
            <a:off x="7968343" y="3990228"/>
            <a:ext cx="971550" cy="971550"/>
          </a:xfrm>
          <a:prstGeom prst="rect">
            <a:avLst/>
          </a:prstGeom>
        </p:spPr>
      </p:pic>
      <p:sp>
        <p:nvSpPr>
          <p:cNvPr id="9" name="矩形 8"/>
          <p:cNvSpPr/>
          <p:nvPr/>
        </p:nvSpPr>
        <p:spPr>
          <a:xfrm>
            <a:off x="307017"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长度的测量</a:t>
            </a:r>
          </a:p>
        </p:txBody>
      </p:sp>
      <p:sp>
        <p:nvSpPr>
          <p:cNvPr id="22" name="矩形 21"/>
          <p:cNvSpPr/>
          <p:nvPr/>
        </p:nvSpPr>
        <p:spPr>
          <a:xfrm>
            <a:off x="760630" y="1536209"/>
            <a:ext cx="7900289" cy="3393237"/>
          </a:xfrm>
          <a:prstGeom prst="rect">
            <a:avLst/>
          </a:prstGeom>
        </p:spPr>
        <p:txBody>
          <a:bodyPr wrap="square" lIns="68580" tIns="34290" rIns="68580" bIns="34290">
            <a:spAutoFit/>
          </a:bodyPr>
          <a:lstStyle/>
          <a:p>
            <a:pPr>
              <a:lnSpc>
                <a:spcPct val="150000"/>
              </a:lnSpc>
            </a:pPr>
            <a:r>
              <a:rPr lang="zh-CN" altLang="en-US" sz="1800" dirty="0" smtClean="0">
                <a:latin typeface="微软雅黑" panose="020B0503020204020204" pitchFamily="34" charset="-122"/>
                <a:ea typeface="微软雅黑" panose="020B0503020204020204" pitchFamily="34" charset="-122"/>
              </a:rPr>
              <a:t>       从左肩到伸展的右手手指尖的距离约为</a:t>
            </a:r>
            <a:r>
              <a:rPr lang="en-US" altLang="zh-CN" sz="1800" dirty="0" smtClean="0">
                <a:latin typeface="微软雅黑" panose="020B0503020204020204" pitchFamily="34" charset="-122"/>
                <a:ea typeface="微软雅黑" panose="020B0503020204020204" pitchFamily="34" charset="-122"/>
              </a:rPr>
              <a:t>1 m;</a:t>
            </a:r>
            <a:r>
              <a:rPr lang="zh-CN" altLang="en-US" sz="1800" dirty="0" smtClean="0">
                <a:latin typeface="微软雅黑" panose="020B0503020204020204" pitchFamily="34" charset="-122"/>
                <a:ea typeface="微软雅黑" panose="020B0503020204020204" pitchFamily="34" charset="-122"/>
              </a:rPr>
              <a:t>手掌的宽度约为</a:t>
            </a:r>
            <a:r>
              <a:rPr lang="en-US" altLang="zh-CN" sz="1800" dirty="0" smtClean="0">
                <a:latin typeface="微软雅黑" panose="020B0503020204020204" pitchFamily="34" charset="-122"/>
                <a:ea typeface="微软雅黑" panose="020B0503020204020204" pitchFamily="34" charset="-122"/>
              </a:rPr>
              <a:t>1 dm;</a:t>
            </a:r>
            <a:r>
              <a:rPr lang="zh-CN" altLang="en-US" sz="1800" dirty="0" smtClean="0">
                <a:latin typeface="微软雅黑" panose="020B0503020204020204" pitchFamily="34" charset="-122"/>
                <a:ea typeface="微软雅黑" panose="020B0503020204020204" pitchFamily="34" charset="-122"/>
              </a:rPr>
              <a:t>小手指的宽度约为</a:t>
            </a:r>
            <a:r>
              <a:rPr lang="en-US" altLang="zh-CN" sz="1800" dirty="0" smtClean="0">
                <a:latin typeface="微软雅黑" panose="020B0503020204020204" pitchFamily="34" charset="-122"/>
                <a:ea typeface="微软雅黑" panose="020B0503020204020204" pitchFamily="34" charset="-122"/>
              </a:rPr>
              <a:t>1 cm.</a:t>
            </a:r>
          </a:p>
          <a:p>
            <a:pPr>
              <a:lnSpc>
                <a:spcPct val="150000"/>
              </a:lnSpc>
            </a:pPr>
            <a:r>
              <a:rPr lang="en-US" altLang="zh-CN" sz="1800" dirty="0" smtClean="0">
                <a:latin typeface="微软雅黑" panose="020B0503020204020204" pitchFamily="34" charset="-122"/>
                <a:ea typeface="微软雅黑" panose="020B0503020204020204" pitchFamily="34" charset="-122"/>
              </a:rPr>
              <a:t>     “</a:t>
            </a:r>
            <a:r>
              <a:rPr lang="zh-CN" altLang="en-US" sz="1800" dirty="0" smtClean="0">
                <a:latin typeface="微软雅黑" panose="020B0503020204020204" pitchFamily="34" charset="-122"/>
                <a:ea typeface="微软雅黑" panose="020B0503020204020204" pitchFamily="34" charset="-122"/>
              </a:rPr>
              <a:t>一拃”</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约</a:t>
            </a:r>
            <a:r>
              <a:rPr lang="en-US" altLang="zh-CN" sz="1800" dirty="0" smtClean="0">
                <a:latin typeface="微软雅黑" panose="020B0503020204020204" pitchFamily="34" charset="-122"/>
                <a:ea typeface="微软雅黑" panose="020B0503020204020204" pitchFamily="34" charset="-122"/>
              </a:rPr>
              <a:t>20 cm,</a:t>
            </a:r>
            <a:r>
              <a:rPr lang="zh-CN" altLang="en-US" sz="1800" dirty="0" smtClean="0">
                <a:latin typeface="微软雅黑" panose="020B0503020204020204" pitchFamily="34" charset="-122"/>
                <a:ea typeface="微软雅黑" panose="020B0503020204020204" pitchFamily="34" charset="-122"/>
              </a:rPr>
              <a:t>成人张开手时拇指尖到中指尖之间的距离</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一步”</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约</a:t>
            </a:r>
            <a:r>
              <a:rPr lang="en-US" altLang="zh-CN" sz="1800" dirty="0" smtClean="0">
                <a:latin typeface="微软雅黑" panose="020B0503020204020204" pitchFamily="34" charset="-122"/>
                <a:ea typeface="微软雅黑" panose="020B0503020204020204" pitchFamily="34" charset="-122"/>
              </a:rPr>
              <a:t>60 cm,</a:t>
            </a:r>
            <a:r>
              <a:rPr lang="zh-CN" altLang="en-US" sz="1800" dirty="0" smtClean="0">
                <a:latin typeface="微软雅黑" panose="020B0503020204020204" pitchFamily="34" charset="-122"/>
                <a:ea typeface="微软雅黑" panose="020B0503020204020204" pitchFamily="34" charset="-122"/>
              </a:rPr>
              <a:t>走路时两脚尖之间的距离</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一庹”</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约</a:t>
            </a:r>
            <a:r>
              <a:rPr lang="en-US" altLang="zh-CN" sz="1800" dirty="0" smtClean="0">
                <a:latin typeface="微软雅黑" panose="020B0503020204020204" pitchFamily="34" charset="-122"/>
                <a:ea typeface="微软雅黑" panose="020B0503020204020204" pitchFamily="34" charset="-122"/>
              </a:rPr>
              <a:t>1.7 m,</a:t>
            </a:r>
            <a:r>
              <a:rPr lang="zh-CN" altLang="en-US" sz="1800" dirty="0" smtClean="0">
                <a:latin typeface="微软雅黑" panose="020B0503020204020204" pitchFamily="34" charset="-122"/>
                <a:ea typeface="微软雅黑" panose="020B0503020204020204" pitchFamily="34" charset="-122"/>
              </a:rPr>
              <a:t>成人两臂左右平伸时两中指间的距离</a:t>
            </a:r>
            <a:r>
              <a:rPr lang="en-US" altLang="zh-CN" sz="1800" dirty="0" smtClean="0">
                <a:latin typeface="微软雅黑" panose="020B0503020204020204" pitchFamily="34" charset="-122"/>
                <a:ea typeface="微软雅黑" panose="020B0503020204020204" pitchFamily="34" charset="-122"/>
              </a:rPr>
              <a:t>).</a:t>
            </a:r>
          </a:p>
          <a:p>
            <a:pPr>
              <a:lnSpc>
                <a:spcPct val="150000"/>
              </a:lnSpc>
            </a:pPr>
            <a:r>
              <a:rPr lang="zh-CN" altLang="en-US" sz="1800" dirty="0" smtClean="0">
                <a:latin typeface="微软雅黑" panose="020B0503020204020204" pitchFamily="34" charset="-122"/>
                <a:ea typeface="微软雅黑" panose="020B0503020204020204" pitchFamily="34" charset="-122"/>
              </a:rPr>
              <a:t>       正常的人肩宽约为两个头长</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上身长约为三个头长</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腿长约为四个头长</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脚长约为一个头长</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一个人伸开两臂的长度大约等于身高</a:t>
            </a:r>
            <a:r>
              <a:rPr lang="en-US" altLang="zh-CN" sz="1800" dirty="0" smtClean="0">
                <a:latin typeface="微软雅黑" panose="020B0503020204020204" pitchFamily="34" charset="-122"/>
                <a:ea typeface="微软雅黑" panose="020B0503020204020204" pitchFamily="34" charset="-122"/>
              </a:rPr>
              <a:t>.</a:t>
            </a:r>
          </a:p>
          <a:p>
            <a:pPr>
              <a:lnSpc>
                <a:spcPct val="150000"/>
              </a:lnSpc>
            </a:pPr>
            <a:r>
              <a:rPr lang="zh-CN" altLang="en-US" sz="1800" dirty="0" smtClean="0">
                <a:latin typeface="微软雅黑" panose="020B0503020204020204" pitchFamily="34" charset="-122"/>
                <a:ea typeface="微软雅黑" panose="020B0503020204020204" pitchFamily="34" charset="-122"/>
              </a:rPr>
              <a:t>       利用这些“尺子”</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可以估测长度</a:t>
            </a:r>
            <a:r>
              <a:rPr lang="en-US" altLang="zh-CN" sz="18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slide(fromBottom)">
                                      <p:cBhvr>
                                        <p:cTn id="2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693183"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7498" y="1091571"/>
            <a:ext cx="1350447" cy="575851"/>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长度的测量</a:t>
            </a:r>
          </a:p>
        </p:txBody>
      </p:sp>
      <p:sp>
        <p:nvSpPr>
          <p:cNvPr id="11" name="矩形 10"/>
          <p:cNvSpPr/>
          <p:nvPr/>
        </p:nvSpPr>
        <p:spPr>
          <a:xfrm>
            <a:off x="696707" y="1721826"/>
            <a:ext cx="7463882" cy="2839239"/>
          </a:xfrm>
          <a:prstGeom prst="rect">
            <a:avLst/>
          </a:prstGeom>
        </p:spPr>
        <p:txBody>
          <a:bodyPr wrap="square" lIns="68580" tIns="34290" rIns="68580" bIns="34290">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掌握长度估测的方法</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a.</a:t>
            </a:r>
            <a:r>
              <a:rPr lang="zh-CN" altLang="en-US" sz="2000" dirty="0" smtClean="0">
                <a:latin typeface="微软雅黑" panose="020B0503020204020204" pitchFamily="34" charset="-122"/>
                <a:ea typeface="微软雅黑" panose="020B0503020204020204" pitchFamily="34" charset="-122"/>
              </a:rPr>
              <a:t>记住自己身上的一些“尺”</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b.</a:t>
            </a:r>
            <a:r>
              <a:rPr lang="zh-CN" altLang="en-US" sz="2000" dirty="0" smtClean="0">
                <a:latin typeface="微软雅黑" panose="020B0503020204020204" pitchFamily="34" charset="-122"/>
                <a:ea typeface="微软雅黑" panose="020B0503020204020204" pitchFamily="34" charset="-122"/>
              </a:rPr>
              <a:t>计算物体与自己身上“尺”的倍数关系</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c.</a:t>
            </a:r>
            <a:r>
              <a:rPr lang="zh-CN" altLang="en-US" sz="2000" dirty="0" smtClean="0">
                <a:latin typeface="微软雅黑" panose="020B0503020204020204" pitchFamily="34" charset="-122"/>
                <a:ea typeface="微软雅黑" panose="020B0503020204020204" pitchFamily="34" charset="-122"/>
              </a:rPr>
              <a:t>换算单位</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提高估测能力的方法</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经常比一比</a:t>
            </a:r>
            <a:r>
              <a:rPr lang="en-US" altLang="zh-CN" sz="2000" dirty="0" smtClean="0">
                <a:latin typeface="微软雅黑" panose="020B0503020204020204" pitchFamily="34" charset="-122"/>
                <a:ea typeface="微软雅黑" panose="020B0503020204020204" pitchFamily="34" charset="-122"/>
              </a:rPr>
              <a:t>1 mm</a:t>
            </a:r>
            <a:r>
              <a:rPr lang="zh-CN" altLang="en-US" sz="2000" dirty="0" smtClean="0">
                <a:latin typeface="微软雅黑" panose="020B0503020204020204" pitchFamily="34" charset="-122"/>
                <a:ea typeface="微软雅黑" panose="020B0503020204020204" pitchFamily="34" charset="-122"/>
              </a:rPr>
              <a:t>、</a:t>
            </a:r>
            <a:r>
              <a:rPr lang="en-US" altLang="zh-CN" sz="2000" dirty="0" smtClean="0">
                <a:latin typeface="微软雅黑" panose="020B0503020204020204" pitchFamily="34" charset="-122"/>
                <a:ea typeface="微软雅黑" panose="020B0503020204020204" pitchFamily="34" charset="-122"/>
              </a:rPr>
              <a:t>1 cm</a:t>
            </a:r>
            <a:r>
              <a:rPr lang="zh-CN" altLang="en-US" sz="2000" dirty="0" smtClean="0">
                <a:latin typeface="微软雅黑" panose="020B0503020204020204" pitchFamily="34" charset="-122"/>
                <a:ea typeface="微软雅黑" panose="020B0503020204020204" pitchFamily="34" charset="-122"/>
              </a:rPr>
              <a:t>、</a:t>
            </a:r>
            <a:r>
              <a:rPr lang="en-US" altLang="zh-CN" sz="2000" dirty="0" smtClean="0">
                <a:latin typeface="微软雅黑" panose="020B0503020204020204" pitchFamily="34" charset="-122"/>
                <a:ea typeface="微软雅黑" panose="020B0503020204020204" pitchFamily="34" charset="-122"/>
              </a:rPr>
              <a:t>1 dm</a:t>
            </a:r>
            <a:r>
              <a:rPr lang="zh-CN" altLang="en-US" sz="2000" dirty="0" smtClean="0">
                <a:latin typeface="微软雅黑" panose="020B0503020204020204" pitchFamily="34" charset="-122"/>
                <a:ea typeface="微软雅黑" panose="020B0503020204020204" pitchFamily="34" charset="-122"/>
              </a:rPr>
              <a:t>、</a:t>
            </a:r>
            <a:r>
              <a:rPr lang="en-US" altLang="zh-CN" sz="2000" dirty="0" smtClean="0">
                <a:latin typeface="微软雅黑" panose="020B0503020204020204" pitchFamily="34" charset="-122"/>
                <a:ea typeface="微软雅黑" panose="020B0503020204020204" pitchFamily="34" charset="-122"/>
              </a:rPr>
              <a:t>1 m</a:t>
            </a:r>
            <a:r>
              <a:rPr lang="zh-CN" altLang="en-US" sz="2000" dirty="0" smtClean="0">
                <a:latin typeface="微软雅黑" panose="020B0503020204020204" pitchFamily="34" charset="-122"/>
                <a:ea typeface="微软雅黑" panose="020B0503020204020204" pitchFamily="34" charset="-122"/>
              </a:rPr>
              <a:t>的长度</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提高对长度的感性认识</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提高自身估测能力</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lide(fromBottom)">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220944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7498" y="1091571"/>
            <a:ext cx="1350447" cy="575851"/>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误差</a:t>
            </a:r>
          </a:p>
        </p:txBody>
      </p:sp>
      <p:sp>
        <p:nvSpPr>
          <p:cNvPr id="11" name="矩形 10"/>
          <p:cNvSpPr/>
          <p:nvPr/>
        </p:nvSpPr>
        <p:spPr>
          <a:xfrm>
            <a:off x="696707" y="1721826"/>
            <a:ext cx="7463882" cy="2839239"/>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多次测量求平均值减小误差</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注意事项</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先将错误数据删除</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结果保留有效值的位数应与测量值一致</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(3)</a:t>
            </a:r>
            <a:r>
              <a:rPr lang="zh-CN" altLang="en-US" sz="2000" dirty="0" smtClean="0">
                <a:latin typeface="微软雅黑" panose="020B0503020204020204" pitchFamily="34" charset="-122"/>
                <a:ea typeface="微软雅黑" panose="020B0503020204020204" pitchFamily="34" charset="-122"/>
              </a:rPr>
              <a:t>除不尽时应比测量值多算一位</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然后四舍五入</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最终保留与测量值相同的位数</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(4)</a:t>
            </a:r>
            <a:r>
              <a:rPr lang="zh-CN" altLang="en-US" sz="2000" dirty="0" smtClean="0">
                <a:latin typeface="微软雅黑" panose="020B0503020204020204" pitchFamily="34" charset="-122"/>
                <a:ea typeface="微软雅黑" panose="020B0503020204020204" pitchFamily="34" charset="-122"/>
              </a:rPr>
              <a:t>平均值的位数比测量值的位数少时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应该用“</a:t>
            </a:r>
            <a:r>
              <a:rPr lang="en-US" altLang="zh-CN" sz="2000" dirty="0" smtClean="0">
                <a:latin typeface="微软雅黑" panose="020B0503020204020204" pitchFamily="34" charset="-122"/>
                <a:ea typeface="微软雅黑" panose="020B0503020204020204" pitchFamily="34" charset="-122"/>
              </a:rPr>
              <a:t>0”</a:t>
            </a:r>
            <a:r>
              <a:rPr lang="zh-CN" altLang="en-US" sz="2000" dirty="0" smtClean="0">
                <a:latin typeface="微软雅黑" panose="020B0503020204020204" pitchFamily="34" charset="-122"/>
                <a:ea typeface="微软雅黑" panose="020B0503020204020204" pitchFamily="34" charset="-122"/>
              </a:rPr>
              <a:t>补足</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lide(fromBottom)">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29636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4040" y="1094553"/>
            <a:ext cx="1357364" cy="569886"/>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时间的测量</a:t>
            </a:r>
          </a:p>
        </p:txBody>
      </p:sp>
      <p:sp>
        <p:nvSpPr>
          <p:cNvPr id="23" name="矩形 22"/>
          <p:cNvSpPr/>
          <p:nvPr/>
        </p:nvSpPr>
        <p:spPr>
          <a:xfrm>
            <a:off x="541177" y="2081080"/>
            <a:ext cx="5186763" cy="1454244"/>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日晷</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本义是指太阳的影子</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现代的“日晷”指的是人类古代利用日影测得时间的一种计时仪器</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又称“日规”</a:t>
            </a:r>
            <a:r>
              <a:rPr lang="en-US" altLang="zh-CN" sz="2000" dirty="0" smtClean="0">
                <a:latin typeface="微软雅黑" panose="020B0503020204020204" pitchFamily="34" charset="-122"/>
                <a:ea typeface="微软雅黑" panose="020B0503020204020204" pitchFamily="34" charset="-122"/>
              </a:rPr>
              <a:t>.</a:t>
            </a:r>
          </a:p>
        </p:txBody>
      </p:sp>
      <p:pic>
        <p:nvPicPr>
          <p:cNvPr id="12" name="wj23.jpg" descr="id:2147508847;FounderCES"/>
          <p:cNvPicPr/>
          <p:nvPr/>
        </p:nvPicPr>
        <p:blipFill>
          <a:blip r:embed="rId4"/>
          <a:stretch>
            <a:fillRect/>
          </a:stretch>
        </p:blipFill>
        <p:spPr>
          <a:xfrm>
            <a:off x="6072996" y="1848884"/>
            <a:ext cx="2070339" cy="181959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slide(fromBottom)">
                                      <p:cBhvr>
                                        <p:cTn id="21" dur="500"/>
                                        <p:tgtEl>
                                          <p:spTgt spid="23"/>
                                        </p:tgtEl>
                                      </p:cBhvr>
                                    </p:animEffect>
                                  </p:childTnLst>
                                </p:cTn>
                              </p:par>
                              <p:par>
                                <p:cTn id="22" presetID="12" presetClass="entr" presetSubtype="4"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slide(fromBottom)">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210104"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51072" y="1094554"/>
            <a:ext cx="1343299" cy="569884"/>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时间的测量</a:t>
            </a:r>
          </a:p>
        </p:txBody>
      </p:sp>
      <p:sp>
        <p:nvSpPr>
          <p:cNvPr id="11" name="矩形 10"/>
          <p:cNvSpPr/>
          <p:nvPr/>
        </p:nvSpPr>
        <p:spPr>
          <a:xfrm>
            <a:off x="1170582" y="1980697"/>
            <a:ext cx="6144618" cy="1915909"/>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“光年”不是时间单位</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而是长度单位</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用来计量光在宇宙真空中沿直线传播了一年时间的距离</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一般被用于衡量天体间的时空距离</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其字面意思是指光在宇宙真空中沿直线传播了一年时间所经过的距离</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lide(fromBottom)">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343439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71425" y="1094553"/>
            <a:ext cx="1302593" cy="569885"/>
          </a:xfrm>
          <a:prstGeom prst="rect">
            <a:avLst/>
          </a:prstGeom>
        </p:spPr>
      </p:pic>
      <p:pic>
        <p:nvPicPr>
          <p:cNvPr id="21" name="图片 20" descr="book3.png"/>
          <p:cNvPicPr>
            <a:picLocks noChangeAspect="1"/>
          </p:cNvPicPr>
          <p:nvPr/>
        </p:nvPicPr>
        <p:blipFill>
          <a:blip r:embed="rId3"/>
          <a:stretch>
            <a:fillRect/>
          </a:stretch>
        </p:blipFill>
        <p:spPr>
          <a:xfrm>
            <a:off x="7968343" y="3990228"/>
            <a:ext cx="971550" cy="971550"/>
          </a:xfrm>
          <a:prstGeom prst="rect">
            <a:avLst/>
          </a:prstGeom>
        </p:spPr>
      </p:pic>
      <p:sp>
        <p:nvSpPr>
          <p:cNvPr id="9" name="矩形 8"/>
          <p:cNvSpPr/>
          <p:nvPr/>
        </p:nvSpPr>
        <p:spPr>
          <a:xfrm>
            <a:off x="307017"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时间的测量</a:t>
            </a:r>
          </a:p>
        </p:txBody>
      </p:sp>
      <p:sp>
        <p:nvSpPr>
          <p:cNvPr id="22" name="矩形 21"/>
          <p:cNvSpPr/>
          <p:nvPr/>
        </p:nvSpPr>
        <p:spPr>
          <a:xfrm>
            <a:off x="1347227" y="2170079"/>
            <a:ext cx="6244018" cy="992579"/>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人类正常呼吸一次的时间为</a:t>
            </a:r>
            <a:r>
              <a:rPr lang="en-US" altLang="zh-CN" sz="2000" dirty="0" smtClean="0">
                <a:latin typeface="微软雅黑" panose="020B0503020204020204" pitchFamily="34" charset="-122"/>
                <a:ea typeface="微软雅黑" panose="020B0503020204020204" pitchFamily="34" charset="-122"/>
              </a:rPr>
              <a:t>3~4 s;</a:t>
            </a:r>
            <a:r>
              <a:rPr lang="zh-CN" altLang="en-US" sz="2000" dirty="0" smtClean="0">
                <a:latin typeface="微软雅黑" panose="020B0503020204020204" pitchFamily="34" charset="-122"/>
                <a:ea typeface="微软雅黑" panose="020B0503020204020204" pitchFamily="34" charset="-122"/>
              </a:rPr>
              <a:t>脉搏一分钟跳动大约</a:t>
            </a:r>
            <a:r>
              <a:rPr lang="en-US" altLang="zh-CN" sz="2000" dirty="0" smtClean="0">
                <a:latin typeface="微软雅黑" panose="020B0503020204020204" pitchFamily="34" charset="-122"/>
                <a:ea typeface="微软雅黑" panose="020B0503020204020204" pitchFamily="34" charset="-122"/>
              </a:rPr>
              <a:t>70</a:t>
            </a:r>
            <a:r>
              <a:rPr lang="zh-CN" altLang="en-US" sz="2000" dirty="0" smtClean="0">
                <a:latin typeface="微软雅黑" panose="020B0503020204020204" pitchFamily="34" charset="-122"/>
                <a:ea typeface="微软雅黑" panose="020B0503020204020204" pitchFamily="34" charset="-122"/>
              </a:rPr>
              <a:t>次</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跳动一次的时间约为</a:t>
            </a:r>
            <a:r>
              <a:rPr lang="en-US" altLang="zh-CN" sz="2000" dirty="0" smtClean="0">
                <a:latin typeface="微软雅黑" panose="020B0503020204020204" pitchFamily="34" charset="-122"/>
                <a:ea typeface="微软雅黑" panose="020B0503020204020204" pitchFamily="34" charset="-122"/>
              </a:rPr>
              <a:t>0.86 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slide(fromBottom)">
                                      <p:cBhvr>
                                        <p:cTn id="2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文本框 78"/>
          <p:cNvSpPr txBox="1"/>
          <p:nvPr/>
        </p:nvSpPr>
        <p:spPr>
          <a:xfrm>
            <a:off x="3711968" y="2078424"/>
            <a:ext cx="2123477" cy="655252"/>
          </a:xfrm>
          <a:prstGeom prst="rect">
            <a:avLst/>
          </a:prstGeom>
          <a:noFill/>
        </p:spPr>
        <p:txBody>
          <a:bodyPr wrap="none" lIns="68580" tIns="34290" rIns="68580" bIns="34290" rtlCol="0">
            <a:prstTxWarp prst="textArchUp">
              <a:avLst/>
            </a:prstTxWarp>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5400" dirty="0" smtClean="0">
                <a:solidFill>
                  <a:schemeClr val="accent5"/>
                </a:solidFill>
              </a:rPr>
              <a:t>谢    谢</a:t>
            </a:r>
            <a:endParaRPr lang="zh-CN" altLang="en-US" sz="5400" dirty="0">
              <a:solidFill>
                <a:schemeClr val="accent5"/>
              </a:solidFill>
            </a:endParaRPr>
          </a:p>
        </p:txBody>
      </p:sp>
      <p:pic>
        <p:nvPicPr>
          <p:cNvPr id="44" name="Picture 4" descr="clouds.png"/>
          <p:cNvPicPr>
            <a:picLocks noChangeAspect="1"/>
          </p:cNvPicPr>
          <p:nvPr/>
        </p:nvPicPr>
        <p:blipFill>
          <a:blip r:embed="rId3" cstate="print"/>
          <a:stretch>
            <a:fillRect/>
          </a:stretch>
        </p:blipFill>
        <p:spPr>
          <a:xfrm>
            <a:off x="5705475" y="123144"/>
            <a:ext cx="3228975" cy="611433"/>
          </a:xfrm>
          <a:prstGeom prst="rect">
            <a:avLst/>
          </a:prstGeom>
        </p:spPr>
      </p:pic>
      <p:pic>
        <p:nvPicPr>
          <p:cNvPr id="45" name="Picture 3" descr="field.png"/>
          <p:cNvPicPr>
            <a:picLocks noChangeAspect="1"/>
          </p:cNvPicPr>
          <p:nvPr/>
        </p:nvPicPr>
        <p:blipFill>
          <a:blip r:embed="rId4" cstate="print"/>
          <a:stretch>
            <a:fillRect/>
          </a:stretch>
        </p:blipFill>
        <p:spPr>
          <a:xfrm>
            <a:off x="1" y="4076700"/>
            <a:ext cx="9183278" cy="1066800"/>
          </a:xfrm>
          <a:prstGeom prst="rect">
            <a:avLst/>
          </a:prstGeom>
        </p:spPr>
      </p:pic>
      <p:pic>
        <p:nvPicPr>
          <p:cNvPr id="47" name="Picture 4" descr="cloud_ballon.png"/>
          <p:cNvPicPr>
            <a:picLocks noChangeAspect="1"/>
          </p:cNvPicPr>
          <p:nvPr/>
        </p:nvPicPr>
        <p:blipFill>
          <a:blip r:embed="rId5" cstate="print"/>
          <a:stretch>
            <a:fillRect/>
          </a:stretch>
        </p:blipFill>
        <p:spPr>
          <a:xfrm>
            <a:off x="7796518" y="5143500"/>
            <a:ext cx="842657" cy="689895"/>
          </a:xfrm>
          <a:prstGeom prst="rect">
            <a:avLst/>
          </a:prstGeom>
        </p:spPr>
      </p:pic>
      <p:pic>
        <p:nvPicPr>
          <p:cNvPr id="48" name="Picture 4" descr="clouds.png"/>
          <p:cNvPicPr>
            <a:picLocks noChangeAspect="1"/>
          </p:cNvPicPr>
          <p:nvPr/>
        </p:nvPicPr>
        <p:blipFill>
          <a:blip r:embed="rId3" cstate="print"/>
          <a:stretch>
            <a:fillRect/>
          </a:stretch>
        </p:blipFill>
        <p:spPr>
          <a:xfrm>
            <a:off x="323850" y="513669"/>
            <a:ext cx="5134350" cy="972232"/>
          </a:xfrm>
          <a:prstGeom prst="rect">
            <a:avLst/>
          </a:prstGeom>
        </p:spPr>
      </p:pic>
      <p:pic>
        <p:nvPicPr>
          <p:cNvPr id="49" name="Picture 10" descr="together.png"/>
          <p:cNvPicPr>
            <a:picLocks noChangeAspect="1"/>
          </p:cNvPicPr>
          <p:nvPr/>
        </p:nvPicPr>
        <p:blipFill>
          <a:blip r:embed="rId6" cstate="print"/>
          <a:stretch>
            <a:fillRect/>
          </a:stretch>
        </p:blipFill>
        <p:spPr>
          <a:xfrm>
            <a:off x="2654378" y="3448050"/>
            <a:ext cx="4251379" cy="1200150"/>
          </a:xfrm>
          <a:prstGeom prst="rect">
            <a:avLst/>
          </a:prstGeom>
        </p:spPr>
      </p:pic>
      <p:pic>
        <p:nvPicPr>
          <p:cNvPr id="50" name="Picture 2" descr="C:\Users\Administrator\Desktop\兔子.png"/>
          <p:cNvPicPr>
            <a:picLocks noChangeAspect="1" noChangeArrowheads="1"/>
          </p:cNvPicPr>
          <p:nvPr/>
        </p:nvPicPr>
        <p:blipFill>
          <a:blip r:embed="rId7" cstate="print"/>
          <a:srcRect/>
          <a:stretch>
            <a:fillRect/>
          </a:stretch>
        </p:blipFill>
        <p:spPr bwMode="auto">
          <a:xfrm>
            <a:off x="5876925" y="4352925"/>
            <a:ext cx="800100" cy="79057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500">
        <p:split orient="vert" dir="in"/>
      </p:transition>
    </mc:Choice>
    <mc:Fallback xmlns="">
      <p:transition spd="slow">
        <p:split orient="vert" dir="in"/>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9" presetClass="entr" presetSubtype="0" fill="hold" nodeType="afterEffect">
                                  <p:stCondLst>
                                    <p:cond delay="0"/>
                                  </p:stCondLst>
                                  <p:childTnLst>
                                    <p:set>
                                      <p:cBhvr>
                                        <p:cTn id="12" dur="1" fill="hold">
                                          <p:stCondLst>
                                            <p:cond delay="0"/>
                                          </p:stCondLst>
                                        </p:cTn>
                                        <p:tgtEl>
                                          <p:spTgt spid="44"/>
                                        </p:tgtEl>
                                        <p:attrNameLst>
                                          <p:attrName>style.visibility</p:attrName>
                                        </p:attrNameLst>
                                      </p:cBhvr>
                                      <p:to>
                                        <p:strVal val="visible"/>
                                      </p:to>
                                    </p:set>
                                    <p:anim calcmode="lin" valueType="num">
                                      <p:cBhvr>
                                        <p:cTn id="13" dur="1000" fill="hold"/>
                                        <p:tgtEl>
                                          <p:spTgt spid="44"/>
                                        </p:tgtEl>
                                        <p:attrNameLst>
                                          <p:attrName>ppt_x</p:attrName>
                                        </p:attrNameLst>
                                      </p:cBhvr>
                                      <p:tavLst>
                                        <p:tav tm="0">
                                          <p:val>
                                            <p:strVal val="#ppt_x-.2"/>
                                          </p:val>
                                        </p:tav>
                                        <p:tav tm="100000">
                                          <p:val>
                                            <p:strVal val="#ppt_x"/>
                                          </p:val>
                                        </p:tav>
                                      </p:tavLst>
                                    </p:anim>
                                    <p:anim calcmode="lin" valueType="num">
                                      <p:cBhvr>
                                        <p:cTn id="14" dur="1000" fill="hold"/>
                                        <p:tgtEl>
                                          <p:spTgt spid="44"/>
                                        </p:tgtEl>
                                        <p:attrNameLst>
                                          <p:attrName>ppt_y</p:attrName>
                                        </p:attrNameLst>
                                      </p:cBhvr>
                                      <p:tavLst>
                                        <p:tav tm="0">
                                          <p:val>
                                            <p:strVal val="#ppt_y"/>
                                          </p:val>
                                        </p:tav>
                                        <p:tav tm="100000">
                                          <p:val>
                                            <p:strVal val="#ppt_y"/>
                                          </p:val>
                                        </p:tav>
                                      </p:tavLst>
                                    </p:anim>
                                    <p:animEffect transition="in" filter="wipe(right)" prLst="gradientSize: 0.1">
                                      <p:cBhvr>
                                        <p:cTn id="15" dur="1000"/>
                                        <p:tgtEl>
                                          <p:spTgt spid="44"/>
                                        </p:tgtEl>
                                      </p:cBhvr>
                                    </p:animEffect>
                                  </p:childTnLst>
                                </p:cTn>
                              </p:par>
                            </p:childTnLst>
                          </p:cTn>
                        </p:par>
                        <p:par>
                          <p:cTn id="16" fill="hold">
                            <p:stCondLst>
                              <p:cond delay="2000"/>
                            </p:stCondLst>
                            <p:childTnLst>
                              <p:par>
                                <p:cTn id="17" presetID="29" presetClass="entr" presetSubtype="0" fill="hold" nodeType="afterEffect">
                                  <p:stCondLst>
                                    <p:cond delay="0"/>
                                  </p:stCondLst>
                                  <p:childTnLst>
                                    <p:set>
                                      <p:cBhvr>
                                        <p:cTn id="18" dur="1" fill="hold">
                                          <p:stCondLst>
                                            <p:cond delay="0"/>
                                          </p:stCondLst>
                                        </p:cTn>
                                        <p:tgtEl>
                                          <p:spTgt spid="48"/>
                                        </p:tgtEl>
                                        <p:attrNameLst>
                                          <p:attrName>style.visibility</p:attrName>
                                        </p:attrNameLst>
                                      </p:cBhvr>
                                      <p:to>
                                        <p:strVal val="visible"/>
                                      </p:to>
                                    </p:set>
                                    <p:anim calcmode="lin" valueType="num">
                                      <p:cBhvr>
                                        <p:cTn id="19" dur="1000" fill="hold"/>
                                        <p:tgtEl>
                                          <p:spTgt spid="48"/>
                                        </p:tgtEl>
                                        <p:attrNameLst>
                                          <p:attrName>ppt_x</p:attrName>
                                        </p:attrNameLst>
                                      </p:cBhvr>
                                      <p:tavLst>
                                        <p:tav tm="0">
                                          <p:val>
                                            <p:strVal val="#ppt_x-.2"/>
                                          </p:val>
                                        </p:tav>
                                        <p:tav tm="100000">
                                          <p:val>
                                            <p:strVal val="#ppt_x"/>
                                          </p:val>
                                        </p:tav>
                                      </p:tavLst>
                                    </p:anim>
                                    <p:anim calcmode="lin" valueType="num">
                                      <p:cBhvr>
                                        <p:cTn id="20" dur="1000" fill="hold"/>
                                        <p:tgtEl>
                                          <p:spTgt spid="48"/>
                                        </p:tgtEl>
                                        <p:attrNameLst>
                                          <p:attrName>ppt_y</p:attrName>
                                        </p:attrNameLst>
                                      </p:cBhvr>
                                      <p:tavLst>
                                        <p:tav tm="0">
                                          <p:val>
                                            <p:strVal val="#ppt_y"/>
                                          </p:val>
                                        </p:tav>
                                        <p:tav tm="100000">
                                          <p:val>
                                            <p:strVal val="#ppt_y"/>
                                          </p:val>
                                        </p:tav>
                                      </p:tavLst>
                                    </p:anim>
                                    <p:animEffect transition="in" filter="wipe(right)" prLst="gradientSize: 0.1">
                                      <p:cBhvr>
                                        <p:cTn id="21" dur="1000"/>
                                        <p:tgtEl>
                                          <p:spTgt spid="48"/>
                                        </p:tgtEl>
                                      </p:cBhvr>
                                    </p:animEffect>
                                  </p:childTnLst>
                                </p:cTn>
                              </p:par>
                            </p:childTnLst>
                          </p:cTn>
                        </p:par>
                        <p:par>
                          <p:cTn id="22" fill="hold">
                            <p:stCondLst>
                              <p:cond delay="3000"/>
                            </p:stCondLst>
                            <p:childTnLst>
                              <p:par>
                                <p:cTn id="23" presetID="0" presetClass="path" presetSubtype="0" accel="50000" decel="50000" fill="hold" nodeType="afterEffect">
                                  <p:stCondLst>
                                    <p:cond delay="0"/>
                                  </p:stCondLst>
                                  <p:childTnLst>
                                    <p:animMotion origin="layout" path="M 0.03984 -0.24838 C 0.03346 -0.25232 0.02799 -0.25787 0.02213 -0.2625 C 0.01888 -0.26505 0.01549 -0.26597 0.01237 -0.26783 C 0.0112 -0.26852 0.01041 -0.27084 0.00937 -0.27153 C 0.0082 -0.27222 -0.00065 -0.27477 -0.00143 -0.275 C -0.00834 -0.27732 -0.01393 -0.28079 -0.0211 -0.28195 C -0.02539 -0.28403 -0.02956 -0.28634 -0.03386 -0.28912 C -0.03711 -0.29097 -0.03867 -0.29005 -0.04167 -0.29259 C -0.04714 -0.29746 -0.05222 -0.30232 -0.05834 -0.30486 C -0.05925 -0.30602 -0.06016 -0.30764 -0.0612 -0.30857 C -0.06224 -0.30949 -0.06328 -0.30949 -0.06419 -0.31019 C -0.07031 -0.31644 -0.07513 -0.32384 -0.0819 -0.32801 C -0.08477 -0.3331 -0.08776 -0.33843 -0.09076 -0.34375 C -0.09232 -0.34676 -0.09479 -0.34699 -0.09662 -0.34908 C -0.09948 -0.35695 -0.10456 -0.36343 -0.10834 -0.37037 C -0.11406 -0.38056 -0.11979 -0.39074 -0.125 -0.40209 C -0.13268 -0.41829 -0.13607 -0.44236 -0.13972 -0.46204 C -0.14063 -0.47315 -0.14219 -0.4831 -0.14362 -0.49375 C -0.14388 -0.51945 -0.14102 -0.57824 -0.14753 -0.61389 C -0.15026 -0.65695 -0.14948 -0.69468 -0.16029 -0.7338 C -0.16224 -0.74028 -0.1638 -0.74954 -0.16628 -0.75509 C -0.17318 -0.7713 -0.16966 -0.76088 -0.175 -0.76921 C -0.17865 -0.77431 -0.18229 -0.78241 -0.18685 -0.78496 C -0.19935 -0.79259 -0.21068 -0.79584 -0.22409 -0.79746 C -0.25052 -0.8132 -0.28073 -0.79977 -0.30847 -0.7956 C -0.32891 -0.78334 -0.34271 -0.79769 -0.35847 -0.8132 C -0.36107 -0.81574 -0.36432 -0.81644 -0.36641 -0.82037 C -0.36979 -0.82639 -0.3724 -0.82871 -0.37709 -0.83079 C -0.38099 -0.83773 -0.38568 -0.83889 -0.38985 -0.84491 C -0.39375 -0.85093 -0.39714 -0.85371 -0.40169 -0.85903 C -0.40365 -0.86158 -0.40638 -0.86065 -0.40847 -0.86273 C -0.41472 -0.86875 -0.41745 -0.87199 -0.42422 -0.875 C -0.4293 -0.88102 -0.43594 -0.88287 -0.44193 -0.88565 C -0.45143 -0.89699 -0.48125 -0.89236 -0.48503 -0.89259 C -0.49518 -0.89884 -0.48386 -0.89259 -0.50951 -0.89259 C -0.55573 -0.89259 -0.60182 -0.89375 -0.64792 -0.89445 C -0.65742 -0.90023 -0.66589 -0.91088 -0.67539 -0.91736 C -0.67852 -0.91968 -0.68073 -0.92431 -0.68412 -0.92431 " pathEditMode="relative" rAng="0" ptsTypes="fffffffffffffffffffffffffffffffffffffA">
                                      <p:cBhvr>
                                        <p:cTn id="24" dur="2000" fill="hold"/>
                                        <p:tgtEl>
                                          <p:spTgt spid="47"/>
                                        </p:tgtEl>
                                        <p:attrNameLst>
                                          <p:attrName>ppt_x</p:attrName>
                                          <p:attrName>ppt_y</p:attrName>
                                        </p:attrNameLst>
                                      </p:cBhvr>
                                      <p:rCtr x="-36200" y="-33800"/>
                                    </p:animMotion>
                                  </p:childTnLst>
                                </p:cTn>
                              </p:par>
                            </p:childTnLst>
                          </p:cTn>
                        </p:par>
                        <p:par>
                          <p:cTn id="25" fill="hold">
                            <p:stCondLst>
                              <p:cond delay="5000"/>
                            </p:stCondLst>
                            <p:childTnLst>
                              <p:par>
                                <p:cTn id="26" presetID="23" presetClass="entr" presetSubtype="16" fill="hold" nodeType="afterEffect">
                                  <p:stCondLst>
                                    <p:cond delay="0"/>
                                  </p:stCondLst>
                                  <p:childTnLst>
                                    <p:set>
                                      <p:cBhvr>
                                        <p:cTn id="27" dur="1" fill="hold">
                                          <p:stCondLst>
                                            <p:cond delay="0"/>
                                          </p:stCondLst>
                                        </p:cTn>
                                        <p:tgtEl>
                                          <p:spTgt spid="49"/>
                                        </p:tgtEl>
                                        <p:attrNameLst>
                                          <p:attrName>style.visibility</p:attrName>
                                        </p:attrNameLst>
                                      </p:cBhvr>
                                      <p:to>
                                        <p:strVal val="visible"/>
                                      </p:to>
                                    </p:set>
                                    <p:anim calcmode="lin" valueType="num">
                                      <p:cBhvr>
                                        <p:cTn id="28" dur="500" fill="hold"/>
                                        <p:tgtEl>
                                          <p:spTgt spid="49"/>
                                        </p:tgtEl>
                                        <p:attrNameLst>
                                          <p:attrName>ppt_w</p:attrName>
                                        </p:attrNameLst>
                                      </p:cBhvr>
                                      <p:tavLst>
                                        <p:tav tm="0">
                                          <p:val>
                                            <p:fltVal val="0"/>
                                          </p:val>
                                        </p:tav>
                                        <p:tav tm="100000">
                                          <p:val>
                                            <p:strVal val="#ppt_w"/>
                                          </p:val>
                                        </p:tav>
                                      </p:tavLst>
                                    </p:anim>
                                    <p:anim calcmode="lin" valueType="num">
                                      <p:cBhvr>
                                        <p:cTn id="29" dur="500" fill="hold"/>
                                        <p:tgtEl>
                                          <p:spTgt spid="49"/>
                                        </p:tgtEl>
                                        <p:attrNameLst>
                                          <p:attrName>ppt_h</p:attrName>
                                        </p:attrNameLst>
                                      </p:cBhvr>
                                      <p:tavLst>
                                        <p:tav tm="0">
                                          <p:val>
                                            <p:fltVal val="0"/>
                                          </p:val>
                                        </p:tav>
                                        <p:tav tm="100000">
                                          <p:val>
                                            <p:strVal val="#ppt_h"/>
                                          </p:val>
                                        </p:tav>
                                      </p:tavLst>
                                    </p:anim>
                                  </p:childTnLst>
                                </p:cTn>
                              </p:par>
                              <p:par>
                                <p:cTn id="30" presetID="1" presetClass="entr" presetSubtype="0" fill="hold" nodeType="withEffect">
                                  <p:stCondLst>
                                    <p:cond delay="0"/>
                                  </p:stCondLst>
                                  <p:childTnLst>
                                    <p:set>
                                      <p:cBhvr>
                                        <p:cTn id="31" dur="1" fill="hold">
                                          <p:stCondLst>
                                            <p:cond delay="0"/>
                                          </p:stCondLst>
                                        </p:cTn>
                                        <p:tgtEl>
                                          <p:spTgt spid="50"/>
                                        </p:tgtEl>
                                        <p:attrNameLst>
                                          <p:attrName>style.visibility</p:attrName>
                                        </p:attrNameLst>
                                      </p:cBhvr>
                                      <p:to>
                                        <p:strVal val="visible"/>
                                      </p:to>
                                    </p:set>
                                  </p:childTnLst>
                                </p:cTn>
                              </p:par>
                              <p:par>
                                <p:cTn id="32" presetID="0" presetClass="path" presetSubtype="0" accel="50000" decel="50000" fill="hold" nodeType="withEffect">
                                  <p:stCondLst>
                                    <p:cond delay="0"/>
                                  </p:stCondLst>
                                  <p:childTnLst>
                                    <p:animMotion origin="layout" path="M -0.05104 0.01759 C -0.05638 0.01134 -0.05586 0.00416 -0.05938 -0.00463 C -0.06029 -0.00671 -0.06159 -0.0081 -0.0625 -0.01019 C -0.06706 -0.0206 -0.06836 -0.03033 -0.075 -0.03611 C -0.08464 -0.03033 -0.09271 -0.02685 -0.1 -0.01389 C -0.10195 -0.00324 -0.10039 0.00926 -0.10313 0.01944 C -0.10404 0.02291 -0.10938 0.02315 -0.10938 0.02338 C -0.11498 0.02199 -0.1207 0.02222 -0.12604 0.01944 C -0.12722 0.01875 -0.12761 0.01597 -0.12813 0.01389 C -0.13307 -0.00671 -0.12266 0.02407 -0.13333 -0.00463 C -0.13477 -0.00857 -0.13503 -0.01366 -0.13646 -0.01759 C -0.13867 -0.02338 -0.14154 -0.02847 -0.14375 -0.03426 C -0.1444 -0.03611 -0.14466 -0.03912 -0.14583 -0.03982 C -0.15013 -0.04236 -0.14805 -0.04051 -0.15208 -0.04537 C -0.16315 -0.04468 -0.17435 -0.04584 -0.18542 -0.04352 C -0.18672 -0.04329 -0.18724 -0.04005 -0.1875 -0.03796 C -0.18841 -0.02871 -0.18737 -0.01921 -0.18854 -0.01019 C -0.18906 -0.00579 -0.19128 -0.00278 -0.19271 0.00092 C -0.1957 0.00879 -0.19623 0.01643 -0.2 0.02315 C -0.20169 0.03241 -0.20534 0.0368 -0.21042 0.03981 C -0.21862 0.03773 -0.22214 0.03704 -0.22917 0.0287 C -0.23125 0.02616 -0.23542 0.02129 -0.23542 0.02153 C -0.23685 0.01759 -0.23815 0.01389 -0.23958 0.01018 C -0.24505 -0.00417 -0.24219 -0.02477 -0.25104 -0.03611 C -0.25404 -0.03982 -0.25599 -0.04028 -0.25938 -0.04167 C -0.26914 -0.04097 -0.27891 -0.04213 -0.28854 -0.03982 C -0.29219 -0.03889 -0.2918 -0.03056 -0.29271 -0.02685 C -0.29518 -0.0169 -0.29857 -0.01412 -0.30208 -0.00463 C -0.30352 -0.00093 -0.3043 0.0037 -0.30625 0.00648 C -0.31133 0.01342 -0.31693 0.01597 -0.32292 0.01944 C -0.32852 0.02268 -0.33281 0.03079 -0.33854 0.03426 C -0.34037 0.03403 -0.34974 0.0331 -0.35313 0.03055 C -0.35625 0.02824 -0.35768 0.025 -0.36146 0.025 " pathEditMode="relative" rAng="0" ptsTypes="ffffffffffffffffffffffffffffffffA">
                                      <p:cBhvr>
                                        <p:cTn id="33" dur="2000" fill="hold"/>
                                        <p:tgtEl>
                                          <p:spTgt spid="50"/>
                                        </p:tgtEl>
                                        <p:attrNameLst>
                                          <p:attrName>ppt_x</p:attrName>
                                          <p:attrName>ppt_y</p:attrName>
                                        </p:attrNameLst>
                                      </p:cBhvr>
                                      <p:rCtr x="-15500" y="-2100"/>
                                    </p:animMotion>
                                  </p:childTnLst>
                                </p:cTn>
                              </p:par>
                            </p:childTnLst>
                          </p:cTn>
                        </p:par>
                        <p:par>
                          <p:cTn id="34" fill="hold">
                            <p:stCondLst>
                              <p:cond delay="5500"/>
                            </p:stCondLst>
                            <p:childTnLst>
                              <p:par>
                                <p:cTn id="35" presetID="26" presetClass="entr" presetSubtype="0" fill="hold" grpId="0" nodeType="afterEffect">
                                  <p:stCondLst>
                                    <p:cond delay="0"/>
                                  </p:stCondLst>
                                  <p:childTnLst>
                                    <p:set>
                                      <p:cBhvr>
                                        <p:cTn id="36" dur="1" fill="hold">
                                          <p:stCondLst>
                                            <p:cond delay="0"/>
                                          </p:stCondLst>
                                        </p:cTn>
                                        <p:tgtEl>
                                          <p:spTgt spid="64"/>
                                        </p:tgtEl>
                                        <p:attrNameLst>
                                          <p:attrName>style.visibility</p:attrName>
                                        </p:attrNameLst>
                                      </p:cBhvr>
                                      <p:to>
                                        <p:strVal val="visible"/>
                                      </p:to>
                                    </p:set>
                                    <p:animEffect transition="in" filter="wipe(down)">
                                      <p:cBhvr>
                                        <p:cTn id="37" dur="580">
                                          <p:stCondLst>
                                            <p:cond delay="0"/>
                                          </p:stCondLst>
                                        </p:cTn>
                                        <p:tgtEl>
                                          <p:spTgt spid="64"/>
                                        </p:tgtEl>
                                      </p:cBhvr>
                                    </p:animEffect>
                                    <p:anim calcmode="lin" valueType="num">
                                      <p:cBhvr>
                                        <p:cTn id="38" dur="1822" tmFilter="0,0; 0.14,0.36; 0.43,0.73; 0.71,0.91; 1.0,1.0">
                                          <p:stCondLst>
                                            <p:cond delay="0"/>
                                          </p:stCondLst>
                                        </p:cTn>
                                        <p:tgtEl>
                                          <p:spTgt spid="64"/>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64"/>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64"/>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64"/>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64"/>
                                        </p:tgtEl>
                                        <p:attrNameLst>
                                          <p:attrName>ppt_y</p:attrName>
                                        </p:attrNameLst>
                                      </p:cBhvr>
                                      <p:tavLst>
                                        <p:tav tm="0" fmla="#ppt_y-sin(pi*$)/81">
                                          <p:val>
                                            <p:fltVal val="0"/>
                                          </p:val>
                                        </p:tav>
                                        <p:tav tm="100000">
                                          <p:val>
                                            <p:fltVal val="1"/>
                                          </p:val>
                                        </p:tav>
                                      </p:tavLst>
                                    </p:anim>
                                    <p:animScale>
                                      <p:cBhvr>
                                        <p:cTn id="43" dur="26">
                                          <p:stCondLst>
                                            <p:cond delay="650"/>
                                          </p:stCondLst>
                                        </p:cTn>
                                        <p:tgtEl>
                                          <p:spTgt spid="64"/>
                                        </p:tgtEl>
                                      </p:cBhvr>
                                      <p:to x="100000" y="60000"/>
                                    </p:animScale>
                                    <p:animScale>
                                      <p:cBhvr>
                                        <p:cTn id="44" dur="166" decel="50000">
                                          <p:stCondLst>
                                            <p:cond delay="676"/>
                                          </p:stCondLst>
                                        </p:cTn>
                                        <p:tgtEl>
                                          <p:spTgt spid="64"/>
                                        </p:tgtEl>
                                      </p:cBhvr>
                                      <p:to x="100000" y="100000"/>
                                    </p:animScale>
                                    <p:animScale>
                                      <p:cBhvr>
                                        <p:cTn id="45" dur="26">
                                          <p:stCondLst>
                                            <p:cond delay="1312"/>
                                          </p:stCondLst>
                                        </p:cTn>
                                        <p:tgtEl>
                                          <p:spTgt spid="64"/>
                                        </p:tgtEl>
                                      </p:cBhvr>
                                      <p:to x="100000" y="80000"/>
                                    </p:animScale>
                                    <p:animScale>
                                      <p:cBhvr>
                                        <p:cTn id="46" dur="166" decel="50000">
                                          <p:stCondLst>
                                            <p:cond delay="1338"/>
                                          </p:stCondLst>
                                        </p:cTn>
                                        <p:tgtEl>
                                          <p:spTgt spid="64"/>
                                        </p:tgtEl>
                                      </p:cBhvr>
                                      <p:to x="100000" y="100000"/>
                                    </p:animScale>
                                    <p:animScale>
                                      <p:cBhvr>
                                        <p:cTn id="47" dur="26">
                                          <p:stCondLst>
                                            <p:cond delay="1642"/>
                                          </p:stCondLst>
                                        </p:cTn>
                                        <p:tgtEl>
                                          <p:spTgt spid="64"/>
                                        </p:tgtEl>
                                      </p:cBhvr>
                                      <p:to x="100000" y="90000"/>
                                    </p:animScale>
                                    <p:animScale>
                                      <p:cBhvr>
                                        <p:cTn id="48" dur="166" decel="50000">
                                          <p:stCondLst>
                                            <p:cond delay="1668"/>
                                          </p:stCondLst>
                                        </p:cTn>
                                        <p:tgtEl>
                                          <p:spTgt spid="64"/>
                                        </p:tgtEl>
                                      </p:cBhvr>
                                      <p:to x="100000" y="100000"/>
                                    </p:animScale>
                                    <p:animScale>
                                      <p:cBhvr>
                                        <p:cTn id="49" dur="26">
                                          <p:stCondLst>
                                            <p:cond delay="1808"/>
                                          </p:stCondLst>
                                        </p:cTn>
                                        <p:tgtEl>
                                          <p:spTgt spid="64"/>
                                        </p:tgtEl>
                                      </p:cBhvr>
                                      <p:to x="100000" y="95000"/>
                                    </p:animScale>
                                    <p:animScale>
                                      <p:cBhvr>
                                        <p:cTn id="50" dur="166" decel="50000">
                                          <p:stCondLst>
                                            <p:cond delay="1834"/>
                                          </p:stCondLst>
                                        </p:cTn>
                                        <p:tgtEl>
                                          <p:spTgt spid="6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1663975" y="552797"/>
            <a:ext cx="6053580" cy="900246"/>
          </a:xfrm>
          <a:prstGeom prst="rect">
            <a:avLst/>
          </a:prstGeom>
          <a:noFill/>
        </p:spPr>
        <p:txBody>
          <a:bodyPr wrap="none" lIns="68580" tIns="34290" rIns="68580" bIns="34290" rtlCol="0">
            <a:spAutoFit/>
          </a:bodyPr>
          <a:lstStyle>
            <a:defPPr>
              <a:defRPr lang="zh-CN"/>
            </a:defPPr>
            <a:lvl1pPr>
              <a:defRPr sz="19900" b="1">
                <a:solidFill>
                  <a:srgbClr val="5FCACB"/>
                </a:solidFill>
              </a:defRPr>
            </a:lvl1pPr>
          </a:lstStyle>
          <a:p>
            <a:r>
              <a:rPr lang="zh-CN" altLang="en-US" sz="5400" dirty="0" smtClean="0">
                <a:solidFill>
                  <a:schemeClr val="accent1"/>
                </a:solidFill>
                <a:latin typeface="隶书" panose="02010509060101010101" pitchFamily="49" charset="-122"/>
                <a:ea typeface="隶书" panose="02010509060101010101" pitchFamily="49" charset="-122"/>
              </a:rPr>
              <a:t>第一章 走进实验室</a:t>
            </a:r>
            <a:endParaRPr lang="zh-CN" altLang="en-US" sz="5400" dirty="0">
              <a:solidFill>
                <a:schemeClr val="accent1"/>
              </a:solidFill>
              <a:latin typeface="隶书" panose="02010509060101010101" pitchFamily="49" charset="-122"/>
              <a:ea typeface="隶书" panose="02010509060101010101" pitchFamily="49" charset="-122"/>
            </a:endParaRPr>
          </a:p>
        </p:txBody>
      </p:sp>
      <p:sp>
        <p:nvSpPr>
          <p:cNvPr id="64" name="文本框 78"/>
          <p:cNvSpPr txBox="1"/>
          <p:nvPr/>
        </p:nvSpPr>
        <p:spPr>
          <a:xfrm>
            <a:off x="1435411" y="1586814"/>
            <a:ext cx="6444713" cy="1592744"/>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300" dirty="0" smtClean="0">
                <a:solidFill>
                  <a:schemeClr val="accent1"/>
                </a:solidFill>
              </a:rPr>
              <a:t>第</a:t>
            </a:r>
            <a:r>
              <a:rPr lang="en-US" altLang="zh-CN" sz="3300" dirty="0" smtClean="0">
                <a:solidFill>
                  <a:schemeClr val="accent1"/>
                </a:solidFill>
              </a:rPr>
              <a:t>1</a:t>
            </a:r>
            <a:r>
              <a:rPr lang="zh-CN" altLang="en-US" sz="3300" dirty="0" smtClean="0">
                <a:solidFill>
                  <a:schemeClr val="accent1"/>
                </a:solidFill>
              </a:rPr>
              <a:t>节　走进实验室</a:t>
            </a:r>
            <a:r>
              <a:rPr lang="en-US" altLang="zh-CN" sz="3300" dirty="0" smtClean="0">
                <a:solidFill>
                  <a:schemeClr val="accent1"/>
                </a:solidFill>
              </a:rPr>
              <a:t>:</a:t>
            </a:r>
            <a:r>
              <a:rPr lang="zh-CN" altLang="en-US" sz="3300" dirty="0" smtClean="0">
                <a:solidFill>
                  <a:schemeClr val="accent1"/>
                </a:solidFill>
              </a:rPr>
              <a:t>学习科学探究</a:t>
            </a:r>
          </a:p>
          <a:p>
            <a:r>
              <a:rPr lang="zh-CN" altLang="en-US" sz="3300" dirty="0" smtClean="0">
                <a:solidFill>
                  <a:schemeClr val="accent1"/>
                </a:solidFill>
              </a:rPr>
              <a:t>第</a:t>
            </a:r>
            <a:r>
              <a:rPr lang="en-US" altLang="zh-CN" sz="3300" dirty="0" smtClean="0">
                <a:solidFill>
                  <a:schemeClr val="accent1"/>
                </a:solidFill>
              </a:rPr>
              <a:t>2</a:t>
            </a:r>
            <a:r>
              <a:rPr lang="zh-CN" altLang="en-US" sz="3300" dirty="0" smtClean="0">
                <a:solidFill>
                  <a:schemeClr val="accent1"/>
                </a:solidFill>
              </a:rPr>
              <a:t>节　测量</a:t>
            </a:r>
            <a:r>
              <a:rPr lang="en-US" altLang="zh-CN" sz="3300" dirty="0" smtClean="0">
                <a:solidFill>
                  <a:schemeClr val="accent1"/>
                </a:solidFill>
              </a:rPr>
              <a:t>:</a:t>
            </a:r>
            <a:r>
              <a:rPr lang="zh-CN" altLang="en-US" sz="3300" dirty="0" smtClean="0">
                <a:solidFill>
                  <a:schemeClr val="accent1"/>
                </a:solidFill>
              </a:rPr>
              <a:t>实验探究的重要环节</a:t>
            </a:r>
          </a:p>
          <a:p>
            <a:r>
              <a:rPr lang="zh-CN" altLang="en-US" sz="3300" dirty="0" smtClean="0">
                <a:solidFill>
                  <a:schemeClr val="accent1"/>
                </a:solidFill>
              </a:rPr>
              <a:t>第</a:t>
            </a:r>
            <a:r>
              <a:rPr lang="en-US" altLang="zh-CN" sz="3300" dirty="0" smtClean="0">
                <a:solidFill>
                  <a:schemeClr val="accent1"/>
                </a:solidFill>
              </a:rPr>
              <a:t>3</a:t>
            </a:r>
            <a:r>
              <a:rPr lang="zh-CN" altLang="en-US" sz="3300" dirty="0" smtClean="0">
                <a:solidFill>
                  <a:schemeClr val="accent1"/>
                </a:solidFill>
              </a:rPr>
              <a:t>节　活动</a:t>
            </a:r>
            <a:r>
              <a:rPr lang="en-US" altLang="zh-CN" sz="3300" dirty="0" smtClean="0">
                <a:solidFill>
                  <a:schemeClr val="accent1"/>
                </a:solidFill>
              </a:rPr>
              <a:t>:</a:t>
            </a:r>
            <a:r>
              <a:rPr lang="zh-CN" altLang="en-US" sz="3300" dirty="0" smtClean="0">
                <a:solidFill>
                  <a:schemeClr val="accent1"/>
                </a:solidFill>
              </a:rPr>
              <a:t>降落伞比赛</a:t>
            </a:r>
          </a:p>
        </p:txBody>
      </p:sp>
      <p:pic>
        <p:nvPicPr>
          <p:cNvPr id="25" name="Picture 12" descr="clouds1.png"/>
          <p:cNvPicPr>
            <a:picLocks noChangeAspect="1"/>
          </p:cNvPicPr>
          <p:nvPr/>
        </p:nvPicPr>
        <p:blipFill>
          <a:blip r:embed="rId3" cstate="print"/>
          <a:stretch>
            <a:fillRect/>
          </a:stretch>
        </p:blipFill>
        <p:spPr>
          <a:xfrm>
            <a:off x="1821839" y="3102759"/>
            <a:ext cx="4771653" cy="827958"/>
          </a:xfrm>
          <a:prstGeom prst="rect">
            <a:avLst/>
          </a:prstGeom>
        </p:spPr>
      </p:pic>
      <p:pic>
        <p:nvPicPr>
          <p:cNvPr id="26" name="Picture 10" descr="field1.png"/>
          <p:cNvPicPr>
            <a:picLocks noChangeAspect="1"/>
          </p:cNvPicPr>
          <p:nvPr/>
        </p:nvPicPr>
        <p:blipFill>
          <a:blip r:embed="rId4" cstate="print"/>
          <a:stretch>
            <a:fillRect/>
          </a:stretch>
        </p:blipFill>
        <p:spPr>
          <a:xfrm>
            <a:off x="88457" y="3838045"/>
            <a:ext cx="8916747" cy="1354442"/>
          </a:xfrm>
          <a:prstGeom prst="rect">
            <a:avLst/>
          </a:prstGeom>
        </p:spPr>
      </p:pic>
      <p:pic>
        <p:nvPicPr>
          <p:cNvPr id="27" name="Picture 11" descr="server.png"/>
          <p:cNvPicPr>
            <a:picLocks noChangeAspect="1"/>
          </p:cNvPicPr>
          <p:nvPr/>
        </p:nvPicPr>
        <p:blipFill>
          <a:blip r:embed="rId5" cstate="print"/>
          <a:stretch>
            <a:fillRect/>
          </a:stretch>
        </p:blipFill>
        <p:spPr>
          <a:xfrm>
            <a:off x="2759528" y="3294761"/>
            <a:ext cx="3559629" cy="195487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9"/>
          <p:cNvGrpSpPr/>
          <p:nvPr/>
        </p:nvGrpSpPr>
        <p:grpSpPr>
          <a:xfrm>
            <a:off x="171452" y="0"/>
            <a:ext cx="348614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4040" y="1094553"/>
            <a:ext cx="1357364" cy="569886"/>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认识物理学</a:t>
            </a:r>
          </a:p>
        </p:txBody>
      </p:sp>
      <p:sp>
        <p:nvSpPr>
          <p:cNvPr id="23" name="矩形 22"/>
          <p:cNvSpPr/>
          <p:nvPr/>
        </p:nvSpPr>
        <p:spPr>
          <a:xfrm>
            <a:off x="851728" y="3561810"/>
            <a:ext cx="3599502" cy="484748"/>
          </a:xfrm>
          <a:prstGeom prst="rect">
            <a:avLst/>
          </a:prstGeom>
        </p:spPr>
        <p:txBody>
          <a:bodyPr wrap="square" lIns="68580" tIns="34290" rIns="68580" bIns="34290">
            <a:spAutoFit/>
          </a:bodyPr>
          <a:lstStyle/>
          <a:p>
            <a:pPr>
              <a:lnSpc>
                <a:spcPct val="150000"/>
              </a:lnSpc>
            </a:pPr>
            <a:r>
              <a:rPr lang="zh-CN" altLang="en-US" sz="1800" dirty="0" smtClean="0">
                <a:latin typeface="微软雅黑" panose="020B0503020204020204" pitchFamily="34" charset="-122"/>
                <a:ea typeface="微软雅黑" panose="020B0503020204020204" pitchFamily="34" charset="-122"/>
              </a:rPr>
              <a:t>伽利略用望远镜观察日月星辰</a:t>
            </a:r>
            <a:r>
              <a:rPr lang="en-US" altLang="zh-CN" sz="1800" dirty="0" smtClean="0">
                <a:latin typeface="微软雅黑" panose="020B0503020204020204" pitchFamily="34" charset="-122"/>
                <a:ea typeface="微软雅黑" panose="020B0503020204020204" pitchFamily="34" charset="-122"/>
              </a:rPr>
              <a:t>.</a:t>
            </a:r>
          </a:p>
        </p:txBody>
      </p:sp>
      <p:sp>
        <p:nvSpPr>
          <p:cNvPr id="12" name="矩形 11"/>
          <p:cNvSpPr/>
          <p:nvPr/>
        </p:nvSpPr>
        <p:spPr>
          <a:xfrm>
            <a:off x="5175849" y="3524428"/>
            <a:ext cx="3050874" cy="484748"/>
          </a:xfrm>
          <a:prstGeom prst="rect">
            <a:avLst/>
          </a:prstGeom>
        </p:spPr>
        <p:txBody>
          <a:bodyPr wrap="square" lIns="68580" tIns="34290" rIns="68580" bIns="34290">
            <a:spAutoFit/>
          </a:bodyPr>
          <a:lstStyle/>
          <a:p>
            <a:pPr>
              <a:lnSpc>
                <a:spcPct val="150000"/>
              </a:lnSpc>
            </a:pPr>
            <a:r>
              <a:rPr lang="zh-CN" altLang="en-US" sz="1800" dirty="0" smtClean="0">
                <a:latin typeface="微软雅黑" panose="020B0503020204020204" pitchFamily="34" charset="-122"/>
                <a:ea typeface="微软雅黑" panose="020B0503020204020204" pitchFamily="34" charset="-122"/>
              </a:rPr>
              <a:t>瓦特改良的蒸汽机</a:t>
            </a:r>
            <a:r>
              <a:rPr lang="en-US" altLang="zh-CN" sz="1800" dirty="0" smtClean="0">
                <a:latin typeface="微软雅黑" panose="020B0503020204020204" pitchFamily="34" charset="-122"/>
                <a:ea typeface="微软雅黑" panose="020B0503020204020204" pitchFamily="34" charset="-122"/>
              </a:rPr>
              <a:t>.</a:t>
            </a:r>
          </a:p>
        </p:txBody>
      </p:sp>
      <p:pic>
        <p:nvPicPr>
          <p:cNvPr id="18" name="wj1.jpg" descr="id:2147508468;FounderCES"/>
          <p:cNvPicPr/>
          <p:nvPr/>
        </p:nvPicPr>
        <p:blipFill>
          <a:blip r:embed="rId4"/>
          <a:stretch>
            <a:fillRect/>
          </a:stretch>
        </p:blipFill>
        <p:spPr>
          <a:xfrm>
            <a:off x="1059201" y="1644060"/>
            <a:ext cx="2374112" cy="1799634"/>
          </a:xfrm>
          <a:prstGeom prst="rect">
            <a:avLst/>
          </a:prstGeom>
        </p:spPr>
      </p:pic>
      <p:pic>
        <p:nvPicPr>
          <p:cNvPr id="19" name="wj2.jpg" descr="id:2147508475;FounderCES"/>
          <p:cNvPicPr/>
          <p:nvPr/>
        </p:nvPicPr>
        <p:blipFill>
          <a:blip r:embed="rId5"/>
          <a:stretch>
            <a:fillRect/>
          </a:stretch>
        </p:blipFill>
        <p:spPr>
          <a:xfrm>
            <a:off x="4954850" y="1550354"/>
            <a:ext cx="2157418" cy="185976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slide(fromTop)">
                                      <p:cBhvr>
                                        <p:cTn id="10" dur="500"/>
                                        <p:tgtEl>
                                          <p:spTgt spid="13"/>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slide(fromBottom)">
                                      <p:cBhvr>
                                        <p:cTn id="21" dur="500"/>
                                        <p:tgtEl>
                                          <p:spTgt spid="23"/>
                                        </p:tgtEl>
                                      </p:cBhvr>
                                    </p:animEffect>
                                  </p:childTnLst>
                                </p:cTn>
                              </p:par>
                              <p:par>
                                <p:cTn id="22" presetID="12" presetClass="entr" presetSubtype="4"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slide(fromBottom)">
                                      <p:cBhvr>
                                        <p:cTn id="24" dur="500"/>
                                        <p:tgtEl>
                                          <p:spTgt spid="12"/>
                                        </p:tgtEl>
                                      </p:cBhvr>
                                    </p:animEffect>
                                  </p:childTnLst>
                                </p:cTn>
                              </p:par>
                              <p:par>
                                <p:cTn id="25" presetID="12" presetClass="entr" presetSubtype="4"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slide(fromBottom)">
                                      <p:cBhvr>
                                        <p:cTn id="27" dur="500"/>
                                        <p:tgtEl>
                                          <p:spTgt spid="19"/>
                                        </p:tgtEl>
                                      </p:cBhvr>
                                    </p:animEffect>
                                  </p:childTnLst>
                                </p:cTn>
                              </p:par>
                              <p:par>
                                <p:cTn id="28" presetID="12" presetClass="entr" presetSubtype="4" fill="hold"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slide(fromBottom)">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3"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41713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71424" y="1094553"/>
            <a:ext cx="1302595" cy="569886"/>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认识物理学</a:t>
            </a:r>
          </a:p>
        </p:txBody>
      </p:sp>
      <p:sp>
        <p:nvSpPr>
          <p:cNvPr id="24" name="矩形 23"/>
          <p:cNvSpPr/>
          <p:nvPr/>
        </p:nvSpPr>
        <p:spPr>
          <a:xfrm>
            <a:off x="1289073" y="1776200"/>
            <a:ext cx="6008874" cy="2377574"/>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烧不着的布条</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找一块棉布条</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用水淋湿时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在中间部分滴上酒精</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然后用手拿着布条的两端</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把布条张开</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用蜡烛的火焰烧有酒精的部分</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有趣的现象出现了</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在棉布条正对火焰的上方升起了火焰</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好像是火焰穿过了布条</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但拿下布条一看</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真奇怪</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棉布条并没有烧焦</a:t>
            </a:r>
            <a:r>
              <a:rPr lang="en-US" altLang="zh-CN" sz="2000" dirty="0" smtClean="0">
                <a:latin typeface="微软雅黑" panose="020B0503020204020204" pitchFamily="34" charset="-122"/>
                <a:ea typeface="微软雅黑" panose="020B0503020204020204" pitchFamily="34" charset="-122"/>
              </a:rPr>
              <a:t>.</a:t>
            </a:r>
            <a:endParaRPr lang="zh-CN" altLang="en-US" sz="2000" dirty="0" smtClean="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slide(fromBottom)">
                                      <p:cBhvr>
                                        <p:cTn id="2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7316276"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4040" y="1094553"/>
            <a:ext cx="1357364" cy="569886"/>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7166064"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科学探究的工具和科学探究的主要过程</a:t>
            </a:r>
          </a:p>
        </p:txBody>
      </p:sp>
      <p:sp>
        <p:nvSpPr>
          <p:cNvPr id="23" name="矩形 22"/>
          <p:cNvSpPr/>
          <p:nvPr/>
        </p:nvSpPr>
        <p:spPr>
          <a:xfrm>
            <a:off x="955245" y="2423122"/>
            <a:ext cx="5204015" cy="476541"/>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伽利略观察吊灯的摆动情况</a:t>
            </a:r>
            <a:r>
              <a:rPr lang="en-US" altLang="zh-CN" sz="2000" dirty="0" smtClean="0">
                <a:latin typeface="微软雅黑" panose="020B0503020204020204" pitchFamily="34" charset="-122"/>
                <a:ea typeface="微软雅黑" panose="020B0503020204020204" pitchFamily="34" charset="-122"/>
              </a:rPr>
              <a:t>.</a:t>
            </a:r>
          </a:p>
        </p:txBody>
      </p:sp>
      <p:pic>
        <p:nvPicPr>
          <p:cNvPr id="11" name="wj3.jpg" descr="id:2147508525;FounderCES"/>
          <p:cNvPicPr/>
          <p:nvPr/>
        </p:nvPicPr>
        <p:blipFill>
          <a:blip r:embed="rId4"/>
          <a:stretch>
            <a:fillRect/>
          </a:stretch>
        </p:blipFill>
        <p:spPr>
          <a:xfrm>
            <a:off x="5624423" y="1460631"/>
            <a:ext cx="1676707" cy="255068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slide(fromBottom)">
                                      <p:cBhvr>
                                        <p:cTn id="21" dur="500"/>
                                        <p:tgtEl>
                                          <p:spTgt spid="23"/>
                                        </p:tgtEl>
                                      </p:cBhvr>
                                    </p:animEffect>
                                  </p:childTnLst>
                                </p:cTn>
                              </p:par>
                              <p:par>
                                <p:cTn id="22" presetID="12" presetClass="entr" presetSubtype="4"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slide(fromBottom)">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descr="画笔.jpg"/>
          <p:cNvPicPr>
            <a:picLocks noChangeAspect="1"/>
          </p:cNvPicPr>
          <p:nvPr/>
        </p:nvPicPr>
        <p:blipFill>
          <a:blip r:embed="rId2"/>
          <a:stretch>
            <a:fillRect/>
          </a:stretch>
        </p:blipFill>
        <p:spPr>
          <a:xfrm>
            <a:off x="8005082" y="4016829"/>
            <a:ext cx="1126671" cy="1126671"/>
          </a:xfrm>
          <a:prstGeom prst="rect">
            <a:avLst/>
          </a:prstGeom>
        </p:spPr>
      </p:pic>
      <p:pic>
        <p:nvPicPr>
          <p:cNvPr id="24" name="图片 23" descr="下方素材.png"/>
          <p:cNvPicPr>
            <a:picLocks noChangeAspect="1"/>
          </p:cNvPicPr>
          <p:nvPr/>
        </p:nvPicPr>
        <p:blipFill>
          <a:blip r:embed="rId3" cstate="print"/>
          <a:srcRect t="65517"/>
          <a:stretch>
            <a:fillRect/>
          </a:stretch>
        </p:blipFill>
        <p:spPr>
          <a:xfrm>
            <a:off x="3967844" y="4653643"/>
            <a:ext cx="1894113" cy="489857"/>
          </a:xfrm>
          <a:prstGeom prst="rect">
            <a:avLst/>
          </a:prstGeom>
        </p:spPr>
      </p:pic>
      <p:sp>
        <p:nvSpPr>
          <p:cNvPr id="11" name="矩形 10"/>
          <p:cNvSpPr/>
          <p:nvPr/>
        </p:nvSpPr>
        <p:spPr>
          <a:xfrm>
            <a:off x="1814225" y="1038051"/>
            <a:ext cx="3792946" cy="619080"/>
          </a:xfrm>
          <a:prstGeom prst="rect">
            <a:avLst/>
          </a:prstGeom>
        </p:spPr>
        <p:txBody>
          <a:bodyPr wrap="square" lIns="68580" tIns="34290" rIns="68580" bIns="34290">
            <a:spAutoFit/>
          </a:bodyPr>
          <a:lstStyle/>
          <a:p>
            <a:pPr>
              <a:lnSpc>
                <a:spcPct val="150000"/>
              </a:lnSpc>
            </a:pPr>
            <a:r>
              <a:rPr lang="zh-CN" altLang="en-US" sz="2700" dirty="0" smtClean="0">
                <a:latin typeface="微软雅黑" panose="020B0503020204020204" pitchFamily="34" charset="-122"/>
                <a:ea typeface="微软雅黑" panose="020B0503020204020204" pitchFamily="34" charset="-122"/>
              </a:rPr>
              <a:t>单位换算法则</a:t>
            </a:r>
            <a:r>
              <a:rPr lang="en-US" altLang="zh-CN" sz="2700" dirty="0" smtClean="0">
                <a:latin typeface="微软雅黑" panose="020B0503020204020204" pitchFamily="34" charset="-122"/>
                <a:ea typeface="微软雅黑" panose="020B0503020204020204" pitchFamily="34" charset="-122"/>
              </a:rPr>
              <a:t>:</a:t>
            </a:r>
          </a:p>
        </p:txBody>
      </p:sp>
      <p:pic>
        <p:nvPicPr>
          <p:cNvPr id="16" name="图片 15" descr="图片5.png"/>
          <p:cNvPicPr>
            <a:picLocks noChangeAspect="1"/>
          </p:cNvPicPr>
          <p:nvPr/>
        </p:nvPicPr>
        <p:blipFill>
          <a:blip r:embed="rId4"/>
          <a:stretch>
            <a:fillRect/>
          </a:stretch>
        </p:blipFill>
        <p:spPr>
          <a:xfrm>
            <a:off x="391124" y="1082757"/>
            <a:ext cx="1143306" cy="487523"/>
          </a:xfrm>
          <a:prstGeom prst="rect">
            <a:avLst/>
          </a:prstGeom>
        </p:spPr>
      </p:pic>
      <p:grpSp>
        <p:nvGrpSpPr>
          <p:cNvPr id="2" name="组合 18"/>
          <p:cNvGrpSpPr/>
          <p:nvPr/>
        </p:nvGrpSpPr>
        <p:grpSpPr>
          <a:xfrm>
            <a:off x="253093" y="0"/>
            <a:ext cx="3197473" cy="818555"/>
            <a:chOff x="337457" y="0"/>
            <a:chExt cx="5751109" cy="1091406"/>
          </a:xfrm>
        </p:grpSpPr>
        <p:sp>
          <p:nvSpPr>
            <p:cNvPr id="21" name="圆角矩形 20"/>
            <p:cNvSpPr/>
            <p:nvPr/>
          </p:nvSpPr>
          <p:spPr>
            <a:xfrm>
              <a:off x="337457" y="405606"/>
              <a:ext cx="5751109" cy="685800"/>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2" name="直接连接符 21"/>
            <p:cNvCxnSpPr/>
            <p:nvPr/>
          </p:nvCxnSpPr>
          <p:spPr>
            <a:xfrm rot="5400000">
              <a:off x="710175"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23" name="直接连接符 22"/>
            <p:cNvCxnSpPr/>
            <p:nvPr/>
          </p:nvCxnSpPr>
          <p:spPr>
            <a:xfrm rot="5400000">
              <a:off x="5112570"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sp>
        <p:nvSpPr>
          <p:cNvPr id="25" name="矩形 24"/>
          <p:cNvSpPr/>
          <p:nvPr/>
        </p:nvSpPr>
        <p:spPr>
          <a:xfrm>
            <a:off x="307017"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长度的单位</a:t>
            </a:r>
          </a:p>
        </p:txBody>
      </p:sp>
      <p:sp>
        <p:nvSpPr>
          <p:cNvPr id="12" name="矩形 11"/>
          <p:cNvSpPr/>
          <p:nvPr/>
        </p:nvSpPr>
        <p:spPr>
          <a:xfrm>
            <a:off x="500134" y="1777047"/>
            <a:ext cx="5641873" cy="2839239"/>
          </a:xfrm>
          <a:prstGeom prst="rect">
            <a:avLst/>
          </a:prstGeom>
        </p:spPr>
        <p:txBody>
          <a:bodyPr wrap="square" lIns="68580" tIns="34290" rIns="68580" bIns="34290">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原数值保持不变</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大单位变为小单位</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乘以进率</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(3)</a:t>
            </a:r>
            <a:r>
              <a:rPr lang="zh-CN" altLang="en-US" sz="2000" dirty="0" smtClean="0">
                <a:latin typeface="微软雅黑" panose="020B0503020204020204" pitchFamily="34" charset="-122"/>
                <a:ea typeface="微软雅黑" panose="020B0503020204020204" pitchFamily="34" charset="-122"/>
              </a:rPr>
              <a:t>小单位变为大单位</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乘以进率的倒数</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(4)</a:t>
            </a:r>
            <a:r>
              <a:rPr lang="zh-CN" altLang="en-US" sz="2000" dirty="0" smtClean="0">
                <a:latin typeface="微软雅黑" panose="020B0503020204020204" pitchFamily="34" charset="-122"/>
                <a:ea typeface="微软雅黑" panose="020B0503020204020204" pitchFamily="34" charset="-122"/>
              </a:rPr>
              <a:t>等号两侧为同一物理量单位</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(5)</a:t>
            </a:r>
            <a:r>
              <a:rPr lang="zh-CN" altLang="en-US" sz="2000" dirty="0" smtClean="0">
                <a:latin typeface="微软雅黑" panose="020B0503020204020204" pitchFamily="34" charset="-122"/>
                <a:ea typeface="微软雅黑" panose="020B0503020204020204" pitchFamily="34" charset="-122"/>
              </a:rPr>
              <a:t>换算后</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测量值的准确程度不能改变</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即仍然能够判断出刻度尺的分度值</a:t>
            </a:r>
            <a:r>
              <a:rPr lang="en-US" altLang="zh-CN" sz="2000" dirty="0" smtClean="0">
                <a:latin typeface="微软雅黑" panose="020B0503020204020204" pitchFamily="34" charset="-122"/>
                <a:ea typeface="微软雅黑" panose="020B0503020204020204" pitchFamily="34" charset="-122"/>
              </a:rPr>
              <a:t>.</a:t>
            </a:r>
          </a:p>
        </p:txBody>
      </p:sp>
      <p:pic>
        <p:nvPicPr>
          <p:cNvPr id="14" name="WJ4.EPS" descr="id:2147508554;FounderCES"/>
          <p:cNvPicPr/>
          <p:nvPr/>
        </p:nvPicPr>
        <p:blipFill>
          <a:blip r:embed="rId5"/>
          <a:stretch>
            <a:fillRect/>
          </a:stretch>
        </p:blipFill>
        <p:spPr>
          <a:xfrm>
            <a:off x="5872741" y="1937804"/>
            <a:ext cx="2425870" cy="147267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slide(fromLeft)">
                                      <p:cBhvr>
                                        <p:cTn id="10" dur="500"/>
                                        <p:tgtEl>
                                          <p:spTgt spid="25"/>
                                        </p:tgtEl>
                                      </p:cBhvr>
                                    </p:animEffect>
                                  </p:childTnLst>
                                </p:cTn>
                              </p:par>
                              <p:par>
                                <p:cTn id="11" presetID="12" presetClass="entr" presetSubtype="4"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slide(fromBottom)">
                                      <p:cBhvr>
                                        <p:cTn id="13" dur="500"/>
                                        <p:tgtEl>
                                          <p:spTgt spid="16"/>
                                        </p:tgtEl>
                                      </p:cBhvr>
                                    </p:animEffect>
                                  </p:childTnLst>
                                </p:cTn>
                              </p:par>
                            </p:childTnLst>
                          </p:cTn>
                        </p:par>
                        <p:par>
                          <p:cTn id="14" fill="hold">
                            <p:stCondLst>
                              <p:cond delay="500"/>
                            </p:stCondLst>
                            <p:childTnLst>
                              <p:par>
                                <p:cTn id="15" presetID="29" presetClass="entr" presetSubtype="0"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ppt_x</p:attrName>
                                        </p:attrNameLst>
                                      </p:cBhvr>
                                      <p:tavLst>
                                        <p:tav tm="0">
                                          <p:val>
                                            <p:strVal val="#ppt_x-.2"/>
                                          </p:val>
                                        </p:tav>
                                        <p:tav tm="100000">
                                          <p:val>
                                            <p:strVal val="#ppt_x"/>
                                          </p:val>
                                        </p:tav>
                                      </p:tavLst>
                                    </p:anim>
                                    <p:anim calcmode="lin" valueType="num">
                                      <p:cBhvr>
                                        <p:cTn id="18"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19" dur="500"/>
                                        <p:tgtEl>
                                          <p:spTgt spid="20"/>
                                        </p:tgtEl>
                                      </p:cBhvr>
                                    </p:animEffect>
                                  </p:childTnLst>
                                </p:cTn>
                              </p:par>
                              <p:par>
                                <p:cTn id="20" presetID="32" presetClass="emph" presetSubtype="0" fill="hold" nodeType="withEffect">
                                  <p:stCondLst>
                                    <p:cond delay="0"/>
                                  </p:stCondLst>
                                  <p:childTnLst>
                                    <p:animClr clrSpc="rgb" dir="cw">
                                      <p:cBhvr override="childStyle">
                                        <p:cTn id="21" dur="100" fill="hold"/>
                                        <p:tgtEl>
                                          <p:spTgt spid="24"/>
                                        </p:tgtEl>
                                        <p:attrNameLst>
                                          <p:attrName>style.color</p:attrName>
                                        </p:attrNameLst>
                                      </p:cBhvr>
                                      <p:to>
                                        <a:schemeClr val="bg1"/>
                                      </p:to>
                                    </p:animClr>
                                    <p:animClr clrSpc="rgb" dir="cw">
                                      <p:cBhvr>
                                        <p:cTn id="22" dur="100" fill="hold"/>
                                        <p:tgtEl>
                                          <p:spTgt spid="24"/>
                                        </p:tgtEl>
                                        <p:attrNameLst>
                                          <p:attrName>fillcolor</p:attrName>
                                        </p:attrNameLst>
                                      </p:cBhvr>
                                      <p:to>
                                        <a:schemeClr val="bg1"/>
                                      </p:to>
                                    </p:animClr>
                                    <p:set>
                                      <p:cBhvr>
                                        <p:cTn id="23" dur="100" fill="hold"/>
                                        <p:tgtEl>
                                          <p:spTgt spid="24"/>
                                        </p:tgtEl>
                                        <p:attrNameLst>
                                          <p:attrName>fill.type</p:attrName>
                                        </p:attrNameLst>
                                      </p:cBhvr>
                                      <p:to>
                                        <p:strVal val="solid"/>
                                      </p:to>
                                    </p:set>
                                    <p:set>
                                      <p:cBhvr>
                                        <p:cTn id="24" dur="100" fill="hold"/>
                                        <p:tgtEl>
                                          <p:spTgt spid="24"/>
                                        </p:tgtEl>
                                        <p:attrNameLst>
                                          <p:attrName>fill.on</p:attrName>
                                        </p:attrNameLst>
                                      </p:cBhvr>
                                      <p:to>
                                        <p:strVal val="true"/>
                                      </p:to>
                                    </p:set>
                                    <p:animRot by="120000">
                                      <p:cBhvr>
                                        <p:cTn id="25" dur="100" fill="hold">
                                          <p:stCondLst>
                                            <p:cond delay="0"/>
                                          </p:stCondLst>
                                        </p:cTn>
                                        <p:tgtEl>
                                          <p:spTgt spid="24"/>
                                        </p:tgtEl>
                                        <p:attrNameLst>
                                          <p:attrName>r</p:attrName>
                                        </p:attrNameLst>
                                      </p:cBhvr>
                                    </p:animRot>
                                    <p:animRot by="-240000">
                                      <p:cBhvr>
                                        <p:cTn id="26" dur="200" fill="hold">
                                          <p:stCondLst>
                                            <p:cond delay="200"/>
                                          </p:stCondLst>
                                        </p:cTn>
                                        <p:tgtEl>
                                          <p:spTgt spid="24"/>
                                        </p:tgtEl>
                                        <p:attrNameLst>
                                          <p:attrName>r</p:attrName>
                                        </p:attrNameLst>
                                      </p:cBhvr>
                                    </p:animRot>
                                    <p:animRot by="240000">
                                      <p:cBhvr>
                                        <p:cTn id="27" dur="200" fill="hold">
                                          <p:stCondLst>
                                            <p:cond delay="400"/>
                                          </p:stCondLst>
                                        </p:cTn>
                                        <p:tgtEl>
                                          <p:spTgt spid="24"/>
                                        </p:tgtEl>
                                        <p:attrNameLst>
                                          <p:attrName>r</p:attrName>
                                        </p:attrNameLst>
                                      </p:cBhvr>
                                    </p:animRot>
                                    <p:animRot by="-240000">
                                      <p:cBhvr>
                                        <p:cTn id="28" dur="200" fill="hold">
                                          <p:stCondLst>
                                            <p:cond delay="600"/>
                                          </p:stCondLst>
                                        </p:cTn>
                                        <p:tgtEl>
                                          <p:spTgt spid="24"/>
                                        </p:tgtEl>
                                        <p:attrNameLst>
                                          <p:attrName>r</p:attrName>
                                        </p:attrNameLst>
                                      </p:cBhvr>
                                    </p:animRot>
                                    <p:animRot by="120000">
                                      <p:cBhvr>
                                        <p:cTn id="29" dur="200" fill="hold">
                                          <p:stCondLst>
                                            <p:cond delay="800"/>
                                          </p:stCondLst>
                                        </p:cTn>
                                        <p:tgtEl>
                                          <p:spTgt spid="24"/>
                                        </p:tgtEl>
                                        <p:attrNameLst>
                                          <p:attrName>r</p:attrName>
                                        </p:attrNameLst>
                                      </p:cBhvr>
                                    </p:animRot>
                                  </p:childTnLst>
                                </p:cTn>
                              </p:par>
                            </p:childTnLst>
                          </p:cTn>
                        </p:par>
                        <p:par>
                          <p:cTn id="30" fill="hold">
                            <p:stCondLst>
                              <p:cond delay="1000"/>
                            </p:stCondLst>
                            <p:childTnLst>
                              <p:par>
                                <p:cTn id="31" presetID="12" presetClass="entr" presetSubtype="8"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slide(fromLeft)">
                                      <p:cBhvr>
                                        <p:cTn id="33" dur="500"/>
                                        <p:tgtEl>
                                          <p:spTgt spid="11"/>
                                        </p:tgtEl>
                                      </p:cBhvr>
                                    </p:animEffect>
                                  </p:childTnLst>
                                </p:cTn>
                              </p:par>
                              <p:par>
                                <p:cTn id="34" presetID="12" presetClass="entr" presetSubtype="8"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slide(fromLeft)">
                                      <p:cBhvr>
                                        <p:cTn id="36" dur="500"/>
                                        <p:tgtEl>
                                          <p:spTgt spid="12"/>
                                        </p:tgtEl>
                                      </p:cBhvr>
                                    </p:animEffect>
                                  </p:childTnLst>
                                </p:cTn>
                              </p:par>
                              <p:par>
                                <p:cTn id="37" presetID="12" presetClass="entr" presetSubtype="4"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slide(fromBottom)">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5"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descr="画笔.jpg"/>
          <p:cNvPicPr>
            <a:picLocks noChangeAspect="1"/>
          </p:cNvPicPr>
          <p:nvPr/>
        </p:nvPicPr>
        <p:blipFill>
          <a:blip r:embed="rId2"/>
          <a:stretch>
            <a:fillRect/>
          </a:stretch>
        </p:blipFill>
        <p:spPr>
          <a:xfrm>
            <a:off x="8005082" y="4016829"/>
            <a:ext cx="1126671" cy="1126671"/>
          </a:xfrm>
          <a:prstGeom prst="rect">
            <a:avLst/>
          </a:prstGeom>
        </p:spPr>
      </p:pic>
      <p:pic>
        <p:nvPicPr>
          <p:cNvPr id="24" name="图片 23" descr="下方素材.png"/>
          <p:cNvPicPr>
            <a:picLocks noChangeAspect="1"/>
          </p:cNvPicPr>
          <p:nvPr/>
        </p:nvPicPr>
        <p:blipFill>
          <a:blip r:embed="rId3" cstate="print"/>
          <a:srcRect t="65517"/>
          <a:stretch>
            <a:fillRect/>
          </a:stretch>
        </p:blipFill>
        <p:spPr>
          <a:xfrm>
            <a:off x="3967844" y="4653643"/>
            <a:ext cx="1894113" cy="489857"/>
          </a:xfrm>
          <a:prstGeom prst="rect">
            <a:avLst/>
          </a:prstGeom>
        </p:spPr>
      </p:pic>
      <p:sp>
        <p:nvSpPr>
          <p:cNvPr id="11" name="矩形 10"/>
          <p:cNvSpPr/>
          <p:nvPr/>
        </p:nvSpPr>
        <p:spPr>
          <a:xfrm>
            <a:off x="1814224" y="1038051"/>
            <a:ext cx="6363617" cy="1315745"/>
          </a:xfrm>
          <a:prstGeom prst="rect">
            <a:avLst/>
          </a:prstGeom>
        </p:spPr>
        <p:txBody>
          <a:bodyPr wrap="square" lIns="68580" tIns="34290" rIns="68580" bIns="34290">
            <a:spAutoFit/>
          </a:bodyPr>
          <a:lstStyle/>
          <a:p>
            <a:pPr>
              <a:lnSpc>
                <a:spcPct val="150000"/>
              </a:lnSpc>
            </a:pPr>
            <a:r>
              <a:rPr lang="zh-CN" altLang="en-US" sz="2700" dirty="0" smtClean="0">
                <a:latin typeface="微软雅黑" panose="020B0503020204020204" pitchFamily="34" charset="-122"/>
                <a:ea typeface="微软雅黑" panose="020B0503020204020204" pitchFamily="34" charset="-122"/>
              </a:rPr>
              <a:t>小明跟爸爸去买电视</a:t>
            </a:r>
            <a:r>
              <a:rPr lang="en-US" altLang="zh-CN" sz="2700" dirty="0" smtClean="0">
                <a:latin typeface="微软雅黑" panose="020B0503020204020204" pitchFamily="34" charset="-122"/>
                <a:ea typeface="微软雅黑" panose="020B0503020204020204" pitchFamily="34" charset="-122"/>
              </a:rPr>
              <a:t>,</a:t>
            </a:r>
            <a:r>
              <a:rPr lang="zh-CN" altLang="en-US" sz="2700" dirty="0" smtClean="0">
                <a:latin typeface="微软雅黑" panose="020B0503020204020204" pitchFamily="34" charset="-122"/>
                <a:ea typeface="微软雅黑" panose="020B0503020204020204" pitchFamily="34" charset="-122"/>
              </a:rPr>
              <a:t>服务员问爸爸想选择多少英寸的电视</a:t>
            </a:r>
            <a:r>
              <a:rPr lang="en-US" altLang="zh-CN" sz="2700" dirty="0" smtClean="0">
                <a:latin typeface="微软雅黑" panose="020B0503020204020204" pitchFamily="34" charset="-122"/>
                <a:ea typeface="微软雅黑" panose="020B0503020204020204" pitchFamily="34" charset="-122"/>
              </a:rPr>
              <a:t>,</a:t>
            </a:r>
            <a:r>
              <a:rPr lang="zh-CN" altLang="en-US" sz="2700" dirty="0" smtClean="0">
                <a:latin typeface="微软雅黑" panose="020B0503020204020204" pitchFamily="34" charset="-122"/>
                <a:ea typeface="微软雅黑" panose="020B0503020204020204" pitchFamily="34" charset="-122"/>
              </a:rPr>
              <a:t>那什么叫英寸呢</a:t>
            </a:r>
            <a:r>
              <a:rPr lang="en-US" altLang="zh-CN" sz="2700" dirty="0" smtClean="0">
                <a:latin typeface="微软雅黑" panose="020B0503020204020204" pitchFamily="34" charset="-122"/>
                <a:ea typeface="微软雅黑" panose="020B0503020204020204" pitchFamily="34" charset="-122"/>
              </a:rPr>
              <a:t>?</a:t>
            </a:r>
          </a:p>
        </p:txBody>
      </p:sp>
      <p:pic>
        <p:nvPicPr>
          <p:cNvPr id="16" name="图片 15" descr="图片5.png"/>
          <p:cNvPicPr>
            <a:picLocks noChangeAspect="1"/>
          </p:cNvPicPr>
          <p:nvPr/>
        </p:nvPicPr>
        <p:blipFill>
          <a:blip r:embed="rId4"/>
          <a:stretch>
            <a:fillRect/>
          </a:stretch>
        </p:blipFill>
        <p:spPr>
          <a:xfrm>
            <a:off x="391124" y="1083999"/>
            <a:ext cx="1143306" cy="485039"/>
          </a:xfrm>
          <a:prstGeom prst="rect">
            <a:avLst/>
          </a:prstGeom>
        </p:spPr>
      </p:pic>
      <p:grpSp>
        <p:nvGrpSpPr>
          <p:cNvPr id="2" name="组合 18"/>
          <p:cNvGrpSpPr/>
          <p:nvPr/>
        </p:nvGrpSpPr>
        <p:grpSpPr>
          <a:xfrm>
            <a:off x="253093" y="0"/>
            <a:ext cx="3197473" cy="818555"/>
            <a:chOff x="337457" y="0"/>
            <a:chExt cx="5751109" cy="1091406"/>
          </a:xfrm>
        </p:grpSpPr>
        <p:sp>
          <p:nvSpPr>
            <p:cNvPr id="21" name="圆角矩形 20"/>
            <p:cNvSpPr/>
            <p:nvPr/>
          </p:nvSpPr>
          <p:spPr>
            <a:xfrm>
              <a:off x="337457" y="405606"/>
              <a:ext cx="5751109" cy="685800"/>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2" name="直接连接符 21"/>
            <p:cNvCxnSpPr/>
            <p:nvPr/>
          </p:nvCxnSpPr>
          <p:spPr>
            <a:xfrm rot="5400000">
              <a:off x="710175"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23" name="直接连接符 22"/>
            <p:cNvCxnSpPr/>
            <p:nvPr/>
          </p:nvCxnSpPr>
          <p:spPr>
            <a:xfrm rot="5400000">
              <a:off x="5112570"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sp>
        <p:nvSpPr>
          <p:cNvPr id="25" name="矩形 24"/>
          <p:cNvSpPr/>
          <p:nvPr/>
        </p:nvSpPr>
        <p:spPr>
          <a:xfrm>
            <a:off x="307017"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长度的单位</a:t>
            </a:r>
          </a:p>
        </p:txBody>
      </p:sp>
      <p:sp>
        <p:nvSpPr>
          <p:cNvPr id="12" name="矩形 11"/>
          <p:cNvSpPr/>
          <p:nvPr/>
        </p:nvSpPr>
        <p:spPr>
          <a:xfrm>
            <a:off x="948707" y="2380896"/>
            <a:ext cx="7453421" cy="1915909"/>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英寸是使用于英国</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英联邦</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及其前殖民地的长度单位</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一般为</a:t>
            </a: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英寸</a:t>
            </a:r>
            <a:r>
              <a:rPr lang="en-US" altLang="zh-CN" sz="2000" dirty="0" smtClean="0">
                <a:latin typeface="微软雅黑" panose="020B0503020204020204" pitchFamily="34" charset="-122"/>
                <a:ea typeface="微软雅黑" panose="020B0503020204020204" pitchFamily="34" charset="-122"/>
              </a:rPr>
              <a:t>=2.54</a:t>
            </a:r>
            <a:r>
              <a:rPr lang="zh-CN" altLang="en-US" sz="2000" dirty="0" smtClean="0">
                <a:latin typeface="微软雅黑" panose="020B0503020204020204" pitchFamily="34" charset="-122"/>
                <a:ea typeface="微软雅黑" panose="020B0503020204020204" pitchFamily="34" charset="-122"/>
              </a:rPr>
              <a:t>厘米</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在英制里</a:t>
            </a:r>
            <a:r>
              <a:rPr lang="en-US" altLang="zh-CN" sz="2000" dirty="0" smtClean="0">
                <a:latin typeface="微软雅黑" panose="020B0503020204020204" pitchFamily="34" charset="-122"/>
                <a:ea typeface="微软雅黑" panose="020B0503020204020204" pitchFamily="34" charset="-122"/>
              </a:rPr>
              <a:t>,12</a:t>
            </a:r>
            <a:r>
              <a:rPr lang="zh-CN" altLang="en-US" sz="2000" dirty="0" smtClean="0">
                <a:latin typeface="微软雅黑" panose="020B0503020204020204" pitchFamily="34" charset="-122"/>
                <a:ea typeface="微软雅黑" panose="020B0503020204020204" pitchFamily="34" charset="-122"/>
              </a:rPr>
              <a:t>英寸为</a:t>
            </a: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英尺</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我国现在所使用的寸与英寸不同</a:t>
            </a: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寸</a:t>
            </a:r>
            <a:r>
              <a:rPr lang="en-US" altLang="zh-CN" sz="2000" dirty="0" smtClean="0">
                <a:latin typeface="微软雅黑" panose="020B0503020204020204" pitchFamily="34" charset="-122"/>
                <a:ea typeface="微软雅黑" panose="020B0503020204020204" pitchFamily="34" charset="-122"/>
              </a:rPr>
              <a:t>=3.33</a:t>
            </a:r>
            <a:r>
              <a:rPr lang="zh-CN" altLang="en-US" sz="2000" dirty="0" smtClean="0">
                <a:latin typeface="微软雅黑" panose="020B0503020204020204" pitchFamily="34" charset="-122"/>
                <a:ea typeface="微软雅黑" panose="020B0503020204020204" pitchFamily="34" charset="-122"/>
              </a:rPr>
              <a:t>厘米</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十寸为一尺</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同理</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我国现在所使用的尺与英尺也不同</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slide(fromLeft)">
                                      <p:cBhvr>
                                        <p:cTn id="10" dur="500"/>
                                        <p:tgtEl>
                                          <p:spTgt spid="25"/>
                                        </p:tgtEl>
                                      </p:cBhvr>
                                    </p:animEffect>
                                  </p:childTnLst>
                                </p:cTn>
                              </p:par>
                              <p:par>
                                <p:cTn id="11" presetID="12" presetClass="entr" presetSubtype="4"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slide(fromBottom)">
                                      <p:cBhvr>
                                        <p:cTn id="13" dur="500"/>
                                        <p:tgtEl>
                                          <p:spTgt spid="16"/>
                                        </p:tgtEl>
                                      </p:cBhvr>
                                    </p:animEffect>
                                  </p:childTnLst>
                                </p:cTn>
                              </p:par>
                            </p:childTnLst>
                          </p:cTn>
                        </p:par>
                        <p:par>
                          <p:cTn id="14" fill="hold">
                            <p:stCondLst>
                              <p:cond delay="500"/>
                            </p:stCondLst>
                            <p:childTnLst>
                              <p:par>
                                <p:cTn id="15" presetID="29" presetClass="entr" presetSubtype="0"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ppt_x</p:attrName>
                                        </p:attrNameLst>
                                      </p:cBhvr>
                                      <p:tavLst>
                                        <p:tav tm="0">
                                          <p:val>
                                            <p:strVal val="#ppt_x-.2"/>
                                          </p:val>
                                        </p:tav>
                                        <p:tav tm="100000">
                                          <p:val>
                                            <p:strVal val="#ppt_x"/>
                                          </p:val>
                                        </p:tav>
                                      </p:tavLst>
                                    </p:anim>
                                    <p:anim calcmode="lin" valueType="num">
                                      <p:cBhvr>
                                        <p:cTn id="18"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19" dur="500"/>
                                        <p:tgtEl>
                                          <p:spTgt spid="20"/>
                                        </p:tgtEl>
                                      </p:cBhvr>
                                    </p:animEffect>
                                  </p:childTnLst>
                                </p:cTn>
                              </p:par>
                              <p:par>
                                <p:cTn id="20" presetID="32" presetClass="emph" presetSubtype="0" fill="hold" nodeType="withEffect">
                                  <p:stCondLst>
                                    <p:cond delay="0"/>
                                  </p:stCondLst>
                                  <p:childTnLst>
                                    <p:animClr clrSpc="rgb" dir="cw">
                                      <p:cBhvr override="childStyle">
                                        <p:cTn id="21" dur="100" fill="hold"/>
                                        <p:tgtEl>
                                          <p:spTgt spid="24"/>
                                        </p:tgtEl>
                                        <p:attrNameLst>
                                          <p:attrName>style.color</p:attrName>
                                        </p:attrNameLst>
                                      </p:cBhvr>
                                      <p:to>
                                        <a:schemeClr val="bg1"/>
                                      </p:to>
                                    </p:animClr>
                                    <p:animClr clrSpc="rgb" dir="cw">
                                      <p:cBhvr>
                                        <p:cTn id="22" dur="100" fill="hold"/>
                                        <p:tgtEl>
                                          <p:spTgt spid="24"/>
                                        </p:tgtEl>
                                        <p:attrNameLst>
                                          <p:attrName>fillcolor</p:attrName>
                                        </p:attrNameLst>
                                      </p:cBhvr>
                                      <p:to>
                                        <a:schemeClr val="bg1"/>
                                      </p:to>
                                    </p:animClr>
                                    <p:set>
                                      <p:cBhvr>
                                        <p:cTn id="23" dur="100" fill="hold"/>
                                        <p:tgtEl>
                                          <p:spTgt spid="24"/>
                                        </p:tgtEl>
                                        <p:attrNameLst>
                                          <p:attrName>fill.type</p:attrName>
                                        </p:attrNameLst>
                                      </p:cBhvr>
                                      <p:to>
                                        <p:strVal val="solid"/>
                                      </p:to>
                                    </p:set>
                                    <p:set>
                                      <p:cBhvr>
                                        <p:cTn id="24" dur="100" fill="hold"/>
                                        <p:tgtEl>
                                          <p:spTgt spid="24"/>
                                        </p:tgtEl>
                                        <p:attrNameLst>
                                          <p:attrName>fill.on</p:attrName>
                                        </p:attrNameLst>
                                      </p:cBhvr>
                                      <p:to>
                                        <p:strVal val="true"/>
                                      </p:to>
                                    </p:set>
                                    <p:animRot by="120000">
                                      <p:cBhvr>
                                        <p:cTn id="25" dur="100" fill="hold">
                                          <p:stCondLst>
                                            <p:cond delay="0"/>
                                          </p:stCondLst>
                                        </p:cTn>
                                        <p:tgtEl>
                                          <p:spTgt spid="24"/>
                                        </p:tgtEl>
                                        <p:attrNameLst>
                                          <p:attrName>r</p:attrName>
                                        </p:attrNameLst>
                                      </p:cBhvr>
                                    </p:animRot>
                                    <p:animRot by="-240000">
                                      <p:cBhvr>
                                        <p:cTn id="26" dur="200" fill="hold">
                                          <p:stCondLst>
                                            <p:cond delay="200"/>
                                          </p:stCondLst>
                                        </p:cTn>
                                        <p:tgtEl>
                                          <p:spTgt spid="24"/>
                                        </p:tgtEl>
                                        <p:attrNameLst>
                                          <p:attrName>r</p:attrName>
                                        </p:attrNameLst>
                                      </p:cBhvr>
                                    </p:animRot>
                                    <p:animRot by="240000">
                                      <p:cBhvr>
                                        <p:cTn id="27" dur="200" fill="hold">
                                          <p:stCondLst>
                                            <p:cond delay="400"/>
                                          </p:stCondLst>
                                        </p:cTn>
                                        <p:tgtEl>
                                          <p:spTgt spid="24"/>
                                        </p:tgtEl>
                                        <p:attrNameLst>
                                          <p:attrName>r</p:attrName>
                                        </p:attrNameLst>
                                      </p:cBhvr>
                                    </p:animRot>
                                    <p:animRot by="-240000">
                                      <p:cBhvr>
                                        <p:cTn id="28" dur="200" fill="hold">
                                          <p:stCondLst>
                                            <p:cond delay="600"/>
                                          </p:stCondLst>
                                        </p:cTn>
                                        <p:tgtEl>
                                          <p:spTgt spid="24"/>
                                        </p:tgtEl>
                                        <p:attrNameLst>
                                          <p:attrName>r</p:attrName>
                                        </p:attrNameLst>
                                      </p:cBhvr>
                                    </p:animRot>
                                    <p:animRot by="120000">
                                      <p:cBhvr>
                                        <p:cTn id="29" dur="200" fill="hold">
                                          <p:stCondLst>
                                            <p:cond delay="800"/>
                                          </p:stCondLst>
                                        </p:cTn>
                                        <p:tgtEl>
                                          <p:spTgt spid="24"/>
                                        </p:tgtEl>
                                        <p:attrNameLst>
                                          <p:attrName>r</p:attrName>
                                        </p:attrNameLst>
                                      </p:cBhvr>
                                    </p:animRot>
                                  </p:childTnLst>
                                </p:cTn>
                              </p:par>
                            </p:childTnLst>
                          </p:cTn>
                        </p:par>
                        <p:par>
                          <p:cTn id="30" fill="hold">
                            <p:stCondLst>
                              <p:cond delay="1000"/>
                            </p:stCondLst>
                            <p:childTnLst>
                              <p:par>
                                <p:cTn id="31" presetID="12" presetClass="entr" presetSubtype="8"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slide(fromLeft)">
                                      <p:cBhvr>
                                        <p:cTn id="33" dur="500"/>
                                        <p:tgtEl>
                                          <p:spTgt spid="11"/>
                                        </p:tgtEl>
                                      </p:cBhvr>
                                    </p:animEffect>
                                  </p:childTnLst>
                                </p:cTn>
                              </p:par>
                              <p:par>
                                <p:cTn id="34" presetID="12" presetClass="entr" presetSubtype="8"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slide(fromLeft)">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5"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710435"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51071" y="1094553"/>
            <a:ext cx="1343301" cy="569885"/>
          </a:xfrm>
          <a:prstGeom prst="rect">
            <a:avLst/>
          </a:prstGeom>
        </p:spPr>
      </p:pic>
      <p:pic>
        <p:nvPicPr>
          <p:cNvPr id="21" name="图片 20" descr="book3.png"/>
          <p:cNvPicPr>
            <a:picLocks noChangeAspect="1"/>
          </p:cNvPicPr>
          <p:nvPr/>
        </p:nvPicPr>
        <p:blipFill>
          <a:blip r:embed="rId3"/>
          <a:stretch>
            <a:fillRect/>
          </a:stretch>
        </p:blipFill>
        <p:spPr>
          <a:xfrm>
            <a:off x="7968343" y="3990228"/>
            <a:ext cx="971550" cy="971550"/>
          </a:xfrm>
          <a:prstGeom prst="rect">
            <a:avLst/>
          </a:prstGeom>
        </p:spPr>
      </p:pic>
      <p:sp>
        <p:nvSpPr>
          <p:cNvPr id="9" name="矩形 8"/>
          <p:cNvSpPr/>
          <p:nvPr/>
        </p:nvSpPr>
        <p:spPr>
          <a:xfrm>
            <a:off x="307017"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长度的测量</a:t>
            </a:r>
          </a:p>
        </p:txBody>
      </p:sp>
      <p:sp>
        <p:nvSpPr>
          <p:cNvPr id="22" name="矩形 21"/>
          <p:cNvSpPr/>
          <p:nvPr/>
        </p:nvSpPr>
        <p:spPr>
          <a:xfrm>
            <a:off x="1347227" y="2170079"/>
            <a:ext cx="6666614" cy="938206"/>
          </a:xfrm>
          <a:prstGeom prst="rect">
            <a:avLst/>
          </a:prstGeom>
        </p:spPr>
        <p:txBody>
          <a:bodyPr wrap="square" lIns="68580" tIns="34290" rIns="68580" bIns="34290">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分度值和量程是测量工具的主要规格</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读数时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一般要估读到最小刻度值的下一位</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slide(fromBottom)">
                                      <p:cBhvr>
                                        <p:cTn id="2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589666"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54492" y="1094553"/>
            <a:ext cx="1336458" cy="569886"/>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长度的测量</a:t>
            </a:r>
          </a:p>
        </p:txBody>
      </p:sp>
      <p:sp>
        <p:nvSpPr>
          <p:cNvPr id="23" name="矩形 22"/>
          <p:cNvSpPr/>
          <p:nvPr/>
        </p:nvSpPr>
        <p:spPr>
          <a:xfrm>
            <a:off x="1886898" y="1011404"/>
            <a:ext cx="5997645" cy="619080"/>
          </a:xfrm>
          <a:prstGeom prst="rect">
            <a:avLst/>
          </a:prstGeom>
        </p:spPr>
        <p:txBody>
          <a:bodyPr wrap="square" lIns="68580" tIns="34290" rIns="68580" bIns="34290">
            <a:spAutoFit/>
          </a:bodyPr>
          <a:lstStyle/>
          <a:p>
            <a:pPr>
              <a:lnSpc>
                <a:spcPct val="150000"/>
              </a:lnSpc>
            </a:pPr>
            <a:r>
              <a:rPr lang="zh-CN" altLang="en-US" sz="2700" dirty="0" smtClean="0">
                <a:latin typeface="微软雅黑" panose="020B0503020204020204" pitchFamily="34" charset="-122"/>
                <a:ea typeface="微软雅黑" panose="020B0503020204020204" pitchFamily="34" charset="-122"/>
              </a:rPr>
              <a:t>刻度尺的分度值越小</a:t>
            </a:r>
            <a:r>
              <a:rPr lang="en-US" altLang="zh-CN" sz="2700" dirty="0" smtClean="0">
                <a:latin typeface="微软雅黑" panose="020B0503020204020204" pitchFamily="34" charset="-122"/>
                <a:ea typeface="微软雅黑" panose="020B0503020204020204" pitchFamily="34" charset="-122"/>
              </a:rPr>
              <a:t>,</a:t>
            </a:r>
            <a:r>
              <a:rPr lang="zh-CN" altLang="en-US" sz="2700" dirty="0" smtClean="0">
                <a:latin typeface="微软雅黑" panose="020B0503020204020204" pitchFamily="34" charset="-122"/>
                <a:ea typeface="微软雅黑" panose="020B0503020204020204" pitchFamily="34" charset="-122"/>
              </a:rPr>
              <a:t>精确度越高</a:t>
            </a:r>
            <a:r>
              <a:rPr lang="en-US" altLang="zh-CN" sz="2700" dirty="0" smtClean="0">
                <a:latin typeface="微软雅黑" panose="020B0503020204020204" pitchFamily="34" charset="-122"/>
                <a:ea typeface="微软雅黑" panose="020B0503020204020204" pitchFamily="34" charset="-122"/>
              </a:rPr>
              <a:t>.</a:t>
            </a:r>
          </a:p>
        </p:txBody>
      </p:sp>
      <p:sp>
        <p:nvSpPr>
          <p:cNvPr id="11" name="矩形 10"/>
          <p:cNvSpPr/>
          <p:nvPr/>
        </p:nvSpPr>
        <p:spPr>
          <a:xfrm>
            <a:off x="866105" y="1842596"/>
            <a:ext cx="4689305" cy="2839239"/>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如图所示</a:t>
            </a:r>
            <a:r>
              <a:rPr lang="en-US" altLang="zh-CN" sz="2000" dirty="0" smtClean="0">
                <a:latin typeface="微软雅黑" panose="020B0503020204020204" pitchFamily="34" charset="-122"/>
                <a:ea typeface="微软雅黑" panose="020B0503020204020204" pitchFamily="34" charset="-122"/>
              </a:rPr>
              <a:t>,A</a:t>
            </a:r>
            <a:r>
              <a:rPr lang="zh-CN" altLang="en-US" sz="2000" dirty="0" smtClean="0">
                <a:latin typeface="微软雅黑" panose="020B0503020204020204" pitchFamily="34" charset="-122"/>
                <a:ea typeface="微软雅黑" panose="020B0503020204020204" pitchFamily="34" charset="-122"/>
              </a:rPr>
              <a:t>刻度尺的精确度为</a:t>
            </a:r>
            <a:r>
              <a:rPr lang="en-US" altLang="zh-CN" sz="2000" dirty="0" smtClean="0">
                <a:latin typeface="微软雅黑" panose="020B0503020204020204" pitchFamily="34" charset="-122"/>
                <a:ea typeface="微软雅黑" panose="020B0503020204020204" pitchFamily="34" charset="-122"/>
              </a:rPr>
              <a:t>1 mm,</a:t>
            </a:r>
            <a:r>
              <a:rPr lang="zh-CN" altLang="en-US" sz="2000" dirty="0" smtClean="0">
                <a:latin typeface="微软雅黑" panose="020B0503020204020204" pitchFamily="34" charset="-122"/>
                <a:ea typeface="微软雅黑" panose="020B0503020204020204" pitchFamily="34" charset="-122"/>
              </a:rPr>
              <a:t>测量结果为</a:t>
            </a:r>
            <a:r>
              <a:rPr lang="en-US" altLang="zh-CN" sz="2000" dirty="0" smtClean="0">
                <a:latin typeface="微软雅黑" panose="020B0503020204020204" pitchFamily="34" charset="-122"/>
                <a:ea typeface="微软雅黑" panose="020B0503020204020204" pitchFamily="34" charset="-122"/>
              </a:rPr>
              <a:t>2.20 cm,2.2 cm</a:t>
            </a:r>
            <a:r>
              <a:rPr lang="zh-CN" altLang="en-US" sz="2000" dirty="0" smtClean="0">
                <a:latin typeface="微软雅黑" panose="020B0503020204020204" pitchFamily="34" charset="-122"/>
                <a:ea typeface="微软雅黑" panose="020B0503020204020204" pitchFamily="34" charset="-122"/>
              </a:rPr>
              <a:t>为准确值</a:t>
            </a:r>
            <a:r>
              <a:rPr lang="en-US" altLang="zh-CN" sz="2000" dirty="0" smtClean="0">
                <a:latin typeface="微软雅黑" panose="020B0503020204020204" pitchFamily="34" charset="-122"/>
                <a:ea typeface="微软雅黑" panose="020B0503020204020204" pitchFamily="34" charset="-122"/>
              </a:rPr>
              <a:t>,0.00 cm</a:t>
            </a:r>
            <a:r>
              <a:rPr lang="zh-CN" altLang="en-US" sz="2000" dirty="0" smtClean="0">
                <a:latin typeface="微软雅黑" panose="020B0503020204020204" pitchFamily="34" charset="-122"/>
                <a:ea typeface="微软雅黑" panose="020B0503020204020204" pitchFamily="34" charset="-122"/>
              </a:rPr>
              <a:t>为估读值</a:t>
            </a:r>
            <a:r>
              <a:rPr lang="en-US" altLang="zh-CN" sz="2000" dirty="0" smtClean="0">
                <a:latin typeface="微软雅黑" panose="020B0503020204020204" pitchFamily="34" charset="-122"/>
                <a:ea typeface="微软雅黑" panose="020B0503020204020204" pitchFamily="34" charset="-122"/>
              </a:rPr>
              <a:t>;B</a:t>
            </a:r>
            <a:r>
              <a:rPr lang="zh-CN" altLang="en-US" sz="2000" dirty="0" smtClean="0">
                <a:latin typeface="微软雅黑" panose="020B0503020204020204" pitchFamily="34" charset="-122"/>
                <a:ea typeface="微软雅黑" panose="020B0503020204020204" pitchFamily="34" charset="-122"/>
              </a:rPr>
              <a:t>刻度尺的精确度为</a:t>
            </a:r>
            <a:r>
              <a:rPr lang="en-US" altLang="zh-CN" sz="2000" dirty="0" smtClean="0">
                <a:latin typeface="微软雅黑" panose="020B0503020204020204" pitchFamily="34" charset="-122"/>
                <a:ea typeface="微软雅黑" panose="020B0503020204020204" pitchFamily="34" charset="-122"/>
              </a:rPr>
              <a:t>1 cm,</a:t>
            </a:r>
            <a:r>
              <a:rPr lang="zh-CN" altLang="en-US" sz="2000" dirty="0" smtClean="0">
                <a:latin typeface="微软雅黑" panose="020B0503020204020204" pitchFamily="34" charset="-122"/>
                <a:ea typeface="微软雅黑" panose="020B0503020204020204" pitchFamily="34" charset="-122"/>
              </a:rPr>
              <a:t>测量结果为</a:t>
            </a:r>
            <a:r>
              <a:rPr lang="en-US" altLang="zh-CN" sz="2000" dirty="0" smtClean="0">
                <a:latin typeface="微软雅黑" panose="020B0503020204020204" pitchFamily="34" charset="-122"/>
                <a:ea typeface="微软雅黑" panose="020B0503020204020204" pitchFamily="34" charset="-122"/>
              </a:rPr>
              <a:t>2.2 cm,2 cm</a:t>
            </a:r>
            <a:r>
              <a:rPr lang="zh-CN" altLang="en-US" sz="2000" dirty="0" smtClean="0">
                <a:latin typeface="微软雅黑" panose="020B0503020204020204" pitchFamily="34" charset="-122"/>
                <a:ea typeface="微软雅黑" panose="020B0503020204020204" pitchFamily="34" charset="-122"/>
              </a:rPr>
              <a:t>为精确值</a:t>
            </a:r>
            <a:r>
              <a:rPr lang="en-US" altLang="zh-CN" sz="2000" dirty="0" smtClean="0">
                <a:latin typeface="微软雅黑" panose="020B0503020204020204" pitchFamily="34" charset="-122"/>
                <a:ea typeface="微软雅黑" panose="020B0503020204020204" pitchFamily="34" charset="-122"/>
              </a:rPr>
              <a:t>,0.2 cm</a:t>
            </a:r>
            <a:r>
              <a:rPr lang="zh-CN" altLang="en-US" sz="2000" dirty="0" smtClean="0">
                <a:latin typeface="微软雅黑" panose="020B0503020204020204" pitchFamily="34" charset="-122"/>
                <a:ea typeface="微软雅黑" panose="020B0503020204020204" pitchFamily="34" charset="-122"/>
              </a:rPr>
              <a:t>为估读值</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所以</a:t>
            </a:r>
            <a:r>
              <a:rPr lang="en-US" altLang="zh-CN" sz="2000" dirty="0" smtClean="0">
                <a:latin typeface="微软雅黑" panose="020B0503020204020204" pitchFamily="34" charset="-122"/>
                <a:ea typeface="微软雅黑" panose="020B0503020204020204" pitchFamily="34" charset="-122"/>
              </a:rPr>
              <a:t>A</a:t>
            </a:r>
            <a:r>
              <a:rPr lang="zh-CN" altLang="en-US" sz="2000" dirty="0" smtClean="0">
                <a:latin typeface="微软雅黑" panose="020B0503020204020204" pitchFamily="34" charset="-122"/>
                <a:ea typeface="微软雅黑" panose="020B0503020204020204" pitchFamily="34" charset="-122"/>
              </a:rPr>
              <a:t>刻度尺的精确度高</a:t>
            </a:r>
            <a:r>
              <a:rPr lang="en-US" altLang="zh-CN" sz="2000" dirty="0" smtClean="0">
                <a:latin typeface="微软雅黑" panose="020B0503020204020204" pitchFamily="34" charset="-122"/>
                <a:ea typeface="微软雅黑" panose="020B0503020204020204" pitchFamily="34" charset="-122"/>
              </a:rPr>
              <a:t>.</a:t>
            </a:r>
          </a:p>
        </p:txBody>
      </p:sp>
      <p:pic>
        <p:nvPicPr>
          <p:cNvPr id="13" name="WJ9.EPS" descr="id:2147508682;FounderCES"/>
          <p:cNvPicPr/>
          <p:nvPr/>
        </p:nvPicPr>
        <p:blipFill>
          <a:blip r:embed="rId4"/>
          <a:stretch>
            <a:fillRect/>
          </a:stretch>
        </p:blipFill>
        <p:spPr>
          <a:xfrm>
            <a:off x="6011504" y="2327351"/>
            <a:ext cx="1976557" cy="12987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slide(fromBottom)">
                                      <p:cBhvr>
                                        <p:cTn id="21" dur="500"/>
                                        <p:tgtEl>
                                          <p:spTgt spid="23"/>
                                        </p:tgtEl>
                                      </p:cBhvr>
                                    </p:animEffect>
                                  </p:childTnLst>
                                </p:cTn>
                              </p:par>
                              <p:par>
                                <p:cTn id="22" presetID="12" presetClass="entr" presetSubtype="4"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slide(fromBottom)">
                                      <p:cBhvr>
                                        <p:cTn id="24" dur="500"/>
                                        <p:tgtEl>
                                          <p:spTgt spid="11"/>
                                        </p:tgtEl>
                                      </p:cBhvr>
                                    </p:animEffect>
                                  </p:childTnLst>
                                </p:cTn>
                              </p:par>
                              <p:par>
                                <p:cTn id="25" presetID="12" presetClass="entr" presetSubtype="4"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slide(fromBottom)">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3" grpId="0"/>
      <p:bldP spid="11" grpId="0"/>
    </p:bldLst>
  </p:timing>
</p:sld>
</file>

<file path=ppt/theme/theme1.xml><?xml version="1.0" encoding="utf-8"?>
<a:theme xmlns:a="http://schemas.openxmlformats.org/drawingml/2006/main" name="Office 主题">
  <a:themeElements>
    <a:clrScheme name="自定义 33">
      <a:dk1>
        <a:sysClr val="windowText" lastClr="000000"/>
      </a:dk1>
      <a:lt1>
        <a:sysClr val="window" lastClr="FFFFFF"/>
      </a:lt1>
      <a:dk2>
        <a:srgbClr val="44546A"/>
      </a:dk2>
      <a:lt2>
        <a:srgbClr val="E7E6E6"/>
      </a:lt2>
      <a:accent1>
        <a:srgbClr val="826C4A"/>
      </a:accent1>
      <a:accent2>
        <a:srgbClr val="5FCACB"/>
      </a:accent2>
      <a:accent3>
        <a:srgbClr val="A0BF0D"/>
      </a:accent3>
      <a:accent4>
        <a:srgbClr val="FDB900"/>
      </a:accent4>
      <a:accent5>
        <a:srgbClr val="319095"/>
      </a:accent5>
      <a:accent6>
        <a:srgbClr val="F5841C"/>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1034</Words>
  <Application>Microsoft Office PowerPoint</Application>
  <PresentationFormat>全屏显示(16:9)</PresentationFormat>
  <Paragraphs>61</Paragraphs>
  <Slides>18</Slides>
  <Notes>3</Notes>
  <HiddenSlides>0</HiddenSlides>
  <MMClips>0</MMClips>
  <ScaleCrop>false</ScaleCrop>
  <HeadingPairs>
    <vt:vector size="4" baseType="variant">
      <vt:variant>
        <vt:lpstr>主题</vt:lpstr>
      </vt:variant>
      <vt:variant>
        <vt:i4>1</vt:i4>
      </vt:variant>
      <vt:variant>
        <vt:lpstr>幻灯片标题</vt:lpstr>
      </vt:variant>
      <vt:variant>
        <vt:i4>18</vt:i4>
      </vt:variant>
    </vt:vector>
  </HeadingPairs>
  <TitlesOfParts>
    <vt:vector size="19"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User</cp:lastModifiedBy>
  <cp:revision>1</cp:revision>
  <dcterms:created xsi:type="dcterms:W3CDTF">2019-08-20T01:55:13Z</dcterms:created>
  <dcterms:modified xsi:type="dcterms:W3CDTF">2020-02-25T01:18:24Z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2052-11.1.0.8907</vt:lpwstr>
  </property>
</Properties>
</file>