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67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3C8EC-4D58-441F-943E-7FAFFF25DFB9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2685F8-B08C-454D-BF51-D1575608E8D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5B86D-6100-4ED1-9A51-EE15BFF759E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80D10-5C01-4E1F-835E-CD675924EC3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958D8E-ABBA-4287-824D-94401B29854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新课标沪粤版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mtClean="0">
                    <a:solidFill>
                      <a:srgbClr val="FF0000"/>
                    </a:solidFill>
                  </a:rPr>
                  <a:t> 九年级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43949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太阳能的利用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144838" y="1146175"/>
            <a:ext cx="566261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一名法国设计师设计出“太阳能树”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它的外形与普通盆栽很像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但“长”出来的是数块太阳能板叶子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可根据太阳的方向调整每块太阳能板的位置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从而确保最大限度地吸收太阳能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最后将能量储存在太阳能树底座内置的蓄电池内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底座上还拥有一个</a:t>
            </a:r>
            <a:r>
              <a:rPr lang="en-US" altLang="zh-CN" sz="2000" b="1" dirty="0">
                <a:latin typeface="Calibri" pitchFamily="34" charset="0"/>
              </a:rPr>
              <a:t>USB</a:t>
            </a:r>
            <a:r>
              <a:rPr lang="zh-CN" altLang="zh-CN" sz="2000" b="1" dirty="0">
                <a:latin typeface="Calibri" pitchFamily="34" charset="0"/>
              </a:rPr>
              <a:t>输出口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可以为手机充电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且其输出电压可根据实际需要进行调节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yh486.jpg" descr="id:2147509185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975" y="1992313"/>
            <a:ext cx="2490788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03057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核能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73150" y="1612900"/>
            <a:ext cx="6727825" cy="169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1.</a:t>
            </a:r>
            <a:r>
              <a:rPr lang="zh-CN" altLang="zh-CN" sz="2400" b="1" dirty="0">
                <a:latin typeface="Calibri" pitchFamily="34" charset="0"/>
              </a:rPr>
              <a:t>原子核分裂或聚合前需要储存能量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分裂或聚合后需要释放能量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前者不是核能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后者才是核能</a:t>
            </a:r>
            <a:r>
              <a:rPr lang="en-US" altLang="zh-CN" sz="2400" b="1" dirty="0">
                <a:latin typeface="Calibri" pitchFamily="34" charset="0"/>
              </a:rPr>
              <a:t>;</a:t>
            </a:r>
            <a:endParaRPr lang="zh-CN" altLang="zh-CN" sz="2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2.</a:t>
            </a:r>
            <a:r>
              <a:rPr lang="zh-CN" altLang="zh-CN" sz="2400" b="1" dirty="0">
                <a:latin typeface="Calibri" pitchFamily="34" charset="0"/>
              </a:rPr>
              <a:t>核能和内能不是一个概念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容意混淆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03057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核能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186739" y="3075806"/>
            <a:ext cx="6726238" cy="127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latin typeface="Calibri" pitchFamily="34" charset="0"/>
              </a:rPr>
              <a:t>                    1 kg                                                               200</a:t>
            </a:r>
            <a:r>
              <a:rPr lang="zh-CN" altLang="zh-CN" sz="2000" b="1" dirty="0">
                <a:latin typeface="Calibri" pitchFamily="34" charset="0"/>
              </a:rPr>
              <a:t>辆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zh-CN" altLang="zh-CN" sz="2000" b="1" dirty="0">
                <a:latin typeface="Calibri" pitchFamily="34" charset="0"/>
              </a:rPr>
              <a:t>千克的铀全部裂变释放的能量相当于</a:t>
            </a:r>
            <a:r>
              <a:rPr lang="en-US" altLang="zh-CN" sz="2000" b="1" dirty="0">
                <a:latin typeface="Calibri" pitchFamily="34" charset="0"/>
              </a:rPr>
              <a:t>2700</a:t>
            </a:r>
            <a:r>
              <a:rPr lang="zh-CN" altLang="zh-CN" sz="2000" b="1" dirty="0">
                <a:latin typeface="Calibri" pitchFamily="34" charset="0"/>
              </a:rPr>
              <a:t>吨的煤完全燃烧释放的能量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yh490.jpg" descr="id:2147509264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672" y="1255465"/>
            <a:ext cx="2033588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yh491.jpg" descr="id:2147509271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104" y="865180"/>
            <a:ext cx="1751013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03057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核能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316038" y="1563638"/>
            <a:ext cx="6726237" cy="169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核电站、原子弹是典型的核裂变的应用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但它们有着重要的区别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即核电站的链式反应是可控的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而原子弹的链式反应是不可控的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203057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核能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41569" y="1497841"/>
            <a:ext cx="76807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一个氘核由一个质子和一个中子组成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一个氚核由一个质子和两个中子组成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它们发生聚变反应结合成由两个质子和两个中子组成的氦核时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要放出一个中子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并释放出核能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聚变需要在几百万摄氏度的高温下才能发生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因此聚变又叫热核反应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第二十章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能源与能量守恒定律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927225" y="2179638"/>
            <a:ext cx="54784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能的转化与能量守恒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40217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能量守恒定律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44575" y="3003798"/>
            <a:ext cx="6726237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汽车制动后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机械能并没有消失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由于摩擦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它们转化成轮胎、地面和空气的内能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也就是能的总量是不变的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yh505.jpg" descr="id:2147509709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8170" y="987574"/>
            <a:ext cx="4533708" cy="179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61547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612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能在转移和转化过程中的方向性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99592" y="2737049"/>
            <a:ext cx="79928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在热传递的过程中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热量只能自发地从高温物体转移到低温物体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不能相反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如果要使热量从低温物体转移到高温物体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就需要消耗其他形式的能量</a:t>
            </a:r>
            <a:r>
              <a:rPr lang="en-US" altLang="zh-CN" sz="2400" b="1" dirty="0">
                <a:latin typeface="Calibri" pitchFamily="34" charset="0"/>
              </a:rPr>
              <a:t>. </a:t>
            </a:r>
            <a:r>
              <a:rPr lang="zh-CN" altLang="en-US" sz="2400" b="1" dirty="0">
                <a:latin typeface="Calibri" pitchFamily="34" charset="0"/>
              </a:rPr>
              <a:t>例如电冰箱就需要消耗电能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yh510.jpg" descr="id:2147509780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776" y="847924"/>
            <a:ext cx="354806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61547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612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能在转移和转化过程中的方向性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910917" y="3700462"/>
            <a:ext cx="4202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没有被有效利用的内能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yh512.jpg" descr="id:2147509794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0917" y="987574"/>
            <a:ext cx="3249141" cy="253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第二十章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能源与能量守恒定律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731963" y="2189163"/>
            <a:ext cx="6324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能源、环境与可持续发展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第二十章</a:t>
            </a:r>
          </a:p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能源与能量守恒定律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673350" y="2171700"/>
            <a:ext cx="4632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能源和能源危机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4091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能源与环境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465263" y="3859213"/>
            <a:ext cx="687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汽车尾气</a:t>
            </a:r>
            <a:r>
              <a:rPr lang="en-US" altLang="zh-CN" sz="2000" b="1" dirty="0">
                <a:latin typeface="Calibri" pitchFamily="34" charset="0"/>
              </a:rPr>
              <a:t>                                                           </a:t>
            </a:r>
            <a:r>
              <a:rPr lang="zh-CN" altLang="zh-CN" sz="2000" b="1" dirty="0">
                <a:latin typeface="Calibri" pitchFamily="34" charset="0"/>
              </a:rPr>
              <a:t>乱砍滥伐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yh520.jpg" descr="id:2147510088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1411593"/>
            <a:ext cx="20939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yh521.jpg" descr="id:2147510095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8024" y="1419622"/>
            <a:ext cx="3219712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1299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0497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能源与可持续发展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679575" y="3570288"/>
            <a:ext cx="969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太阳能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yh522.jpg" descr="id:2147510159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4575" y="1639888"/>
            <a:ext cx="2038350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yh523.jpg" descr="id:2147510166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3975" y="1631950"/>
            <a:ext cx="2033588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389438" y="3554413"/>
            <a:ext cx="969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风能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200900" y="3575050"/>
            <a:ext cx="9699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水能</a:t>
            </a:r>
          </a:p>
        </p:txBody>
      </p:sp>
      <p:pic>
        <p:nvPicPr>
          <p:cNvPr id="39946" name="yh524.jpg" descr="id:2147510173;FounderC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1450" y="1649413"/>
            <a:ext cx="21558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8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44173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3957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人类利用能源的历程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199799" y="3507854"/>
            <a:ext cx="71602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煤、石油、天然气是当今世界一次能源的三大支柱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yh475.jpg" descr="id:2147508809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4238" y="1776413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yh476.jpg" descr="id:2147508816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60738" y="1846263"/>
            <a:ext cx="2085975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yh477.jpg" descr="id:2147508823;FounderC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8550" y="1831975"/>
            <a:ext cx="208438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44173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3957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人类利用能源的历程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43608" y="1758145"/>
            <a:ext cx="7332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能量与能源之间既有区别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又有联系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不可混为一谈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3112924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能源的分类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92154" y="1707654"/>
            <a:ext cx="70412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生活中使用的汽油是通过石油炼制而成的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而煤气不同于天然气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所以汽油和煤气是二次能源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石油和天然气是一次能源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3112924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6654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能源危机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419225" y="3201987"/>
            <a:ext cx="67262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>
                <a:latin typeface="Calibri" pitchFamily="34" charset="0"/>
              </a:rPr>
              <a:t>如果把全世界的能源消耗量折合成热值为</a:t>
            </a:r>
            <a:r>
              <a:rPr lang="en-US" altLang="zh-CN" sz="2000" b="1">
                <a:latin typeface="Calibri" pitchFamily="34" charset="0"/>
              </a:rPr>
              <a:t>2.93×10</a:t>
            </a:r>
            <a:r>
              <a:rPr lang="en-US" altLang="zh-CN" sz="2000" b="1" baseline="30000">
                <a:latin typeface="Calibri" pitchFamily="34" charset="0"/>
              </a:rPr>
              <a:t>7</a:t>
            </a:r>
            <a:r>
              <a:rPr lang="en-US" altLang="zh-CN" sz="2000" b="1">
                <a:latin typeface="Calibri" pitchFamily="34" charset="0"/>
              </a:rPr>
              <a:t> J/ kg</a:t>
            </a:r>
            <a:r>
              <a:rPr lang="zh-CN" altLang="zh-CN" sz="2000" b="1">
                <a:latin typeface="Calibri" pitchFamily="34" charset="0"/>
              </a:rPr>
              <a:t>的标准煤来计算</a:t>
            </a:r>
            <a:r>
              <a:rPr lang="en-US" altLang="zh-CN" sz="2000" b="1">
                <a:latin typeface="Calibri" pitchFamily="34" charset="0"/>
              </a:rPr>
              <a:t>,1950</a:t>
            </a:r>
            <a:r>
              <a:rPr lang="zh-CN" altLang="zh-CN" sz="2000" b="1">
                <a:latin typeface="Calibri" pitchFamily="34" charset="0"/>
              </a:rPr>
              <a:t>年为</a:t>
            </a:r>
            <a:r>
              <a:rPr lang="en-US" altLang="zh-CN" sz="2000" b="1">
                <a:latin typeface="Calibri" pitchFamily="34" charset="0"/>
              </a:rPr>
              <a:t>26</a:t>
            </a:r>
            <a:r>
              <a:rPr lang="zh-CN" altLang="zh-CN" sz="2000" b="1">
                <a:latin typeface="Calibri" pitchFamily="34" charset="0"/>
              </a:rPr>
              <a:t>亿吨</a:t>
            </a:r>
            <a:r>
              <a:rPr lang="en-US" altLang="zh-CN" sz="2000" b="1">
                <a:latin typeface="Calibri" pitchFamily="34" charset="0"/>
              </a:rPr>
              <a:t>,1987</a:t>
            </a:r>
            <a:r>
              <a:rPr lang="zh-CN" altLang="zh-CN" sz="2000" b="1">
                <a:latin typeface="Calibri" pitchFamily="34" charset="0"/>
              </a:rPr>
              <a:t>年为</a:t>
            </a:r>
            <a:r>
              <a:rPr lang="en-US" altLang="zh-CN" sz="2000" b="1">
                <a:latin typeface="Calibri" pitchFamily="34" charset="0"/>
              </a:rPr>
              <a:t>110</a:t>
            </a:r>
            <a:r>
              <a:rPr lang="zh-CN" altLang="zh-CN" sz="2000" b="1">
                <a:latin typeface="Calibri" pitchFamily="34" charset="0"/>
              </a:rPr>
              <a:t>多亿吨</a:t>
            </a:r>
            <a:r>
              <a:rPr lang="en-US" altLang="zh-CN" sz="2000" b="1">
                <a:latin typeface="Calibri" pitchFamily="34" charset="0"/>
              </a:rPr>
              <a:t>,2003</a:t>
            </a:r>
            <a:r>
              <a:rPr lang="zh-CN" altLang="zh-CN" sz="2000" b="1">
                <a:latin typeface="Calibri" pitchFamily="34" charset="0"/>
              </a:rPr>
              <a:t>年接近</a:t>
            </a:r>
            <a:r>
              <a:rPr lang="en-US" altLang="zh-CN" sz="2000" b="1">
                <a:latin typeface="Calibri" pitchFamily="34" charset="0"/>
              </a:rPr>
              <a:t>140</a:t>
            </a:r>
            <a:r>
              <a:rPr lang="zh-CN" altLang="zh-CN" sz="2000" b="1">
                <a:latin typeface="Calibri" pitchFamily="34" charset="0"/>
              </a:rPr>
              <a:t>亿吨</a:t>
            </a:r>
            <a:r>
              <a:rPr lang="en-US" altLang="zh-CN" sz="2000" b="1">
                <a:latin typeface="Calibri" pitchFamily="34" charset="0"/>
              </a:rPr>
              <a:t>,2007</a:t>
            </a:r>
            <a:r>
              <a:rPr lang="zh-CN" altLang="zh-CN" sz="2000" b="1">
                <a:latin typeface="Calibri" pitchFamily="34" charset="0"/>
              </a:rPr>
              <a:t>年达到</a:t>
            </a:r>
            <a:r>
              <a:rPr lang="en-US" altLang="zh-CN" sz="2000" b="1">
                <a:latin typeface="Calibri" pitchFamily="34" charset="0"/>
              </a:rPr>
              <a:t>160 </a:t>
            </a:r>
            <a:r>
              <a:rPr lang="zh-CN" altLang="zh-CN" sz="2000" b="1">
                <a:latin typeface="Calibri" pitchFamily="34" charset="0"/>
              </a:rPr>
              <a:t>亿吨</a:t>
            </a:r>
            <a:r>
              <a:rPr lang="en-US" altLang="zh-CN" sz="2000" b="1">
                <a:latin typeface="Calibri" pitchFamily="34" charset="0"/>
              </a:rPr>
              <a:t>.</a:t>
            </a:r>
            <a:endParaRPr lang="zh-CN" altLang="zh-CN" sz="2000" b="1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YH478.EPS" descr="id:2147508897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699542"/>
            <a:ext cx="2592288" cy="242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第二十章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能源与能量守恒定律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673350" y="2171700"/>
            <a:ext cx="37861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开发新能源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513766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508793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太阳能是永恒的动力之源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228551" y="2792412"/>
            <a:ext cx="67278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太阳是个炽热的气体星球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太阳大气的主要成分是氢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质量约占</a:t>
            </a:r>
            <a:r>
              <a:rPr lang="en-US" altLang="zh-CN" sz="2000" b="1" dirty="0">
                <a:latin typeface="Calibri" pitchFamily="34" charset="0"/>
              </a:rPr>
              <a:t>71%)</a:t>
            </a:r>
            <a:r>
              <a:rPr lang="zh-CN" altLang="zh-CN" sz="2000" b="1" dirty="0">
                <a:latin typeface="Calibri" pitchFamily="34" charset="0"/>
              </a:rPr>
              <a:t>与氦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质量约占</a:t>
            </a:r>
            <a:r>
              <a:rPr lang="en-US" altLang="zh-CN" sz="2000" b="1" dirty="0">
                <a:latin typeface="Calibri" pitchFamily="34" charset="0"/>
              </a:rPr>
              <a:t>27%).</a:t>
            </a:r>
            <a:r>
              <a:rPr lang="zh-CN" altLang="zh-CN" sz="2000" b="1" dirty="0">
                <a:latin typeface="Calibri" pitchFamily="34" charset="0"/>
              </a:rPr>
              <a:t>太阳由内向外依次由太阳核心、辐射层、对流层、太阳大气组成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yh479.jpg" descr="id:2147509127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112" y="484314"/>
            <a:ext cx="2376264" cy="20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43949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太阳能的利用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83568" y="1419622"/>
            <a:ext cx="78193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太阳能资源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不仅包括直接投射到地球表面上的太阳辐射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而且也包括像所有的化石燃料、水能、风能、海洋能、潮汐能等间接的太阳能资源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还应包括绿色植物的光合作用固定下来的能量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即生物质能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zh-CN" sz="2400" b="1" dirty="0">
                <a:latin typeface="Calibri" pitchFamily="34" charset="0"/>
              </a:rPr>
              <a:t>严格地说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除了地热能、核能、潮汐能以外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地球上所有其他能源全部来自太阳能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这是“广义太阳能”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838200"/>
            <a:ext cx="154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724</Words>
  <Application>Microsoft Office PowerPoint</Application>
  <PresentationFormat>全屏显示(16:9)</PresentationFormat>
  <Paragraphs>59</Paragraphs>
  <Slides>22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10</cp:revision>
  <dcterms:created xsi:type="dcterms:W3CDTF">2020-02-27T09:21:44Z</dcterms:created>
  <dcterms:modified xsi:type="dcterms:W3CDTF">2020-03-14T00:43:57Z</dcterms:modified>
</cp:coreProperties>
</file>