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772EDC-1BFB-4320-A3F8-E32F2BB80749}" type="datetimeFigureOut">
              <a:rPr lang="zh-CN" altLang="en-US" smtClean="0"/>
              <a:pPr/>
              <a:t>2020/3/14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575A90-9B85-46A8-81D9-EBC0DE58B5D5}" type="slidenum">
              <a:rPr lang="zh-CN" altLang="en-US" smtClean="0"/>
              <a:pPr/>
              <a:t>‹#›</a:t>
            </a:fld>
            <a:endParaRPr lang="zh-CN" altLang="en-US"/>
          </a:p>
        </p:txBody>
      </p:sp>
    </p:spTree>
    <p:extLst>
      <p:ext uri="{BB962C8B-B14F-4D97-AF65-F5344CB8AC3E}">
        <p14:creationId xmlns:p14="http://schemas.microsoft.com/office/powerpoint/2010/main" val="40704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幻灯片图像占位符 1"/>
          <p:cNvSpPr>
            <a:spLocks noGrp="1" noRot="1" noChangeAspect="1"/>
          </p:cNvSpPr>
          <p:nvPr>
            <p:ph type="sldImg"/>
          </p:nvPr>
        </p:nvSpPr>
        <p:spPr bwMode="auto">
          <a:noFill/>
          <a:ln>
            <a:solidFill>
              <a:srgbClr val="000000"/>
            </a:solidFill>
            <a:miter lim="800000"/>
            <a:headEnd/>
            <a:tailEnd/>
          </a:ln>
        </p:spPr>
      </p:sp>
      <p:sp>
        <p:nvSpPr>
          <p:cNvPr id="1024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024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285E3E-9C56-4C66-B0D0-93EB041E7F26}" type="slidenum">
              <a:rPr lang="zh-CN" altLang="en-US"/>
              <a:pPr fontAlgn="base">
                <a:spcBef>
                  <a:spcPct val="0"/>
                </a:spcBef>
                <a:spcAft>
                  <a:spcPct val="0"/>
                </a:spcAft>
              </a:pPr>
              <a:t>1</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幻灯片图像占位符 1"/>
          <p:cNvSpPr>
            <a:spLocks noGrp="1" noRot="1" noChangeAspect="1"/>
          </p:cNvSpPr>
          <p:nvPr>
            <p:ph type="sldImg"/>
          </p:nvPr>
        </p:nvSpPr>
        <p:spPr bwMode="auto">
          <a:noFill/>
          <a:ln>
            <a:solidFill>
              <a:srgbClr val="000000"/>
            </a:solidFill>
            <a:miter lim="800000"/>
            <a:headEnd/>
            <a:tailEnd/>
          </a:ln>
        </p:spPr>
      </p:sp>
      <p:sp>
        <p:nvSpPr>
          <p:cNvPr id="1229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229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6C4FE-F031-40F8-929B-5CB801BBA9A5}" type="slidenum">
              <a:rPr lang="zh-CN" altLang="en-US"/>
              <a:pPr fontAlgn="base">
                <a:spcBef>
                  <a:spcPct val="0"/>
                </a:spcBef>
                <a:spcAft>
                  <a:spcPct val="0"/>
                </a:spcAft>
              </a:pPr>
              <a:t>2</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p:cNvSpPr>
          <p:nvPr>
            <p:ph type="sldImg"/>
          </p:nvPr>
        </p:nvSpPr>
        <p:spPr bwMode="auto">
          <a:noFill/>
          <a:ln>
            <a:solidFill>
              <a:srgbClr val="000000"/>
            </a:solidFill>
            <a:miter lim="800000"/>
            <a:headEnd/>
            <a:tailEnd/>
          </a:ln>
        </p:spPr>
      </p:sp>
      <p:sp>
        <p:nvSpPr>
          <p:cNvPr id="1843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843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37AD89-37EB-48DA-8321-15A8725ABA93}" type="slidenum">
              <a:rPr lang="zh-CN" altLang="en-US"/>
              <a:pPr fontAlgn="base">
                <a:spcBef>
                  <a:spcPct val="0"/>
                </a:spcBef>
                <a:spcAft>
                  <a:spcPct val="0"/>
                </a:spcAft>
              </a:pPr>
              <a:t>7</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596E00-E193-4203-964D-2D5598ABFA05}" type="slidenum">
              <a:rPr lang="zh-CN" altLang="en-US"/>
              <a:pPr fontAlgn="base">
                <a:spcBef>
                  <a:spcPct val="0"/>
                </a:spcBef>
                <a:spcAft>
                  <a:spcPct val="0"/>
                </a:spcAft>
              </a:pPr>
              <a:t>12</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headEnd/>
            <a:tailEnd/>
          </a:ln>
        </p:spPr>
      </p:sp>
      <p:sp>
        <p:nvSpPr>
          <p:cNvPr id="3072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072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ECBEFB-5374-4797-9249-2C8E425B487E}" type="slidenum">
              <a:rPr lang="zh-CN" altLang="en-US"/>
              <a:pPr fontAlgn="base">
                <a:spcBef>
                  <a:spcPct val="0"/>
                </a:spcBef>
                <a:spcAft>
                  <a:spcPct val="0"/>
                </a:spcAft>
              </a:pPr>
              <a:t>17</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幻灯片图像占位符 1"/>
          <p:cNvSpPr>
            <a:spLocks noGrp="1" noRot="1" noChangeAspect="1"/>
          </p:cNvSpPr>
          <p:nvPr>
            <p:ph type="sldImg"/>
          </p:nvPr>
        </p:nvSpPr>
        <p:spPr bwMode="auto">
          <a:noFill/>
          <a:ln>
            <a:solidFill>
              <a:srgbClr val="000000"/>
            </a:solidFill>
            <a:miter lim="800000"/>
            <a:headEnd/>
            <a:tailEnd/>
          </a:ln>
        </p:spPr>
      </p:sp>
      <p:sp>
        <p:nvSpPr>
          <p:cNvPr id="3993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993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AFD71F9-4EDB-42DF-AA20-37D4F7DB8327}" type="slidenum">
              <a:rPr lang="zh-CN" altLang="en-US"/>
              <a:pPr fontAlgn="base">
                <a:spcBef>
                  <a:spcPct val="0"/>
                </a:spcBef>
                <a:spcAft>
                  <a:spcPct val="0"/>
                </a:spcAft>
              </a:pPr>
              <a:t>25</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幻灯片图像占位符 1"/>
          <p:cNvSpPr>
            <a:spLocks noGrp="1" noRot="1" noChangeAspect="1"/>
          </p:cNvSpPr>
          <p:nvPr>
            <p:ph type="sldImg"/>
          </p:nvPr>
        </p:nvSpPr>
        <p:spPr bwMode="auto">
          <a:noFill/>
          <a:ln>
            <a:solidFill>
              <a:srgbClr val="000000"/>
            </a:solidFill>
            <a:miter lim="800000"/>
            <a:headEnd/>
            <a:tailEnd/>
          </a:ln>
        </p:spPr>
      </p:sp>
      <p:sp>
        <p:nvSpPr>
          <p:cNvPr id="5120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5120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0569A2-C9AE-4A5D-B13A-E630D5575AEF}" type="slidenum">
              <a:rPr lang="zh-CN" altLang="en-US"/>
              <a:pPr fontAlgn="base">
                <a:spcBef>
                  <a:spcPct val="0"/>
                </a:spcBef>
                <a:spcAft>
                  <a:spcPct val="0"/>
                </a:spcAft>
              </a:pPr>
              <a:t>35</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2.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3"/>
          <a:srcRect/>
          <a:stretch>
            <a:fillRect/>
          </a:stretch>
        </p:blipFill>
        <p:spPr bwMode="auto">
          <a:xfrm>
            <a:off x="0" y="2139950"/>
            <a:ext cx="9144000" cy="3003550"/>
          </a:xfrm>
          <a:prstGeom prst="rect">
            <a:avLst/>
          </a:prstGeom>
          <a:noFill/>
          <a:ln w="9525">
            <a:noFill/>
            <a:miter lim="800000"/>
            <a:headEnd/>
            <a:tailEnd/>
          </a:ln>
        </p:spPr>
      </p:pic>
      <p:grpSp>
        <p:nvGrpSpPr>
          <p:cNvPr id="2" name="组合 87"/>
          <p:cNvGrpSpPr>
            <a:grpSpLocks/>
          </p:cNvGrpSpPr>
          <p:nvPr/>
        </p:nvGrpSpPr>
        <p:grpSpPr bwMode="auto">
          <a:xfrm>
            <a:off x="2589213" y="3035300"/>
            <a:ext cx="3779837" cy="1577975"/>
            <a:chOff x="6240567" y="2900570"/>
            <a:chExt cx="3915294" cy="1916713"/>
          </a:xfrm>
        </p:grpSpPr>
        <p:grpSp>
          <p:nvGrpSpPr>
            <p:cNvPr id="3" name="组合 72"/>
            <p:cNvGrpSpPr>
              <a:grpSpLocks/>
            </p:cNvGrpSpPr>
            <p:nvPr/>
          </p:nvGrpSpPr>
          <p:grpSpPr bwMode="auto">
            <a:xfrm>
              <a:off x="6341196" y="2900570"/>
              <a:ext cx="3814665" cy="1916713"/>
              <a:chOff x="6341196" y="2900570"/>
              <a:chExt cx="3814665" cy="1916713"/>
            </a:xfrm>
          </p:grpSpPr>
          <p:sp>
            <p:nvSpPr>
              <p:cNvPr id="94" name="文本框 79"/>
              <p:cNvSpPr txBox="1"/>
              <p:nvPr/>
            </p:nvSpPr>
            <p:spPr>
              <a:xfrm>
                <a:off x="6340874" y="2900570"/>
                <a:ext cx="3814987" cy="1905143"/>
              </a:xfrm>
              <a:prstGeom prst="rect">
                <a:avLst/>
              </a:prstGeom>
              <a:noFill/>
            </p:spPr>
            <p:txBody>
              <a:bodyPr>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lnSpc>
                    <a:spcPct val="150000"/>
                  </a:lnSpc>
                  <a:spcBef>
                    <a:spcPts val="0"/>
                  </a:spcBef>
                  <a:spcAft>
                    <a:spcPts val="0"/>
                  </a:spcAft>
                  <a:defRPr/>
                </a:pPr>
                <a:r>
                  <a:rPr lang="zh-CN" altLang="en-US" dirty="0" smtClean="0">
                    <a:solidFill>
                      <a:schemeClr val="accent3"/>
                    </a:solidFill>
                  </a:rPr>
                  <a:t>新课标教科版</a:t>
                </a:r>
                <a:r>
                  <a:rPr lang="en-US" altLang="zh-CN" dirty="0" smtClean="0">
                    <a:solidFill>
                      <a:schemeClr val="accent3"/>
                    </a:solidFill>
                  </a:rPr>
                  <a:t>·</a:t>
                </a:r>
                <a:r>
                  <a:rPr lang="zh-CN" altLang="en-US" dirty="0" smtClean="0">
                    <a:solidFill>
                      <a:schemeClr val="accent3"/>
                    </a:solidFill>
                  </a:rPr>
                  <a:t>物理</a:t>
                </a:r>
                <a:endParaRPr lang="en-US" altLang="zh-CN" dirty="0" smtClean="0">
                  <a:solidFill>
                    <a:schemeClr val="accent3"/>
                  </a:solidFill>
                </a:endParaRPr>
              </a:p>
              <a:p>
                <a:pPr algn="ctr" fontAlgn="auto">
                  <a:lnSpc>
                    <a:spcPct val="150000"/>
                  </a:lnSpc>
                  <a:spcBef>
                    <a:spcPts val="0"/>
                  </a:spcBef>
                  <a:spcAft>
                    <a:spcPts val="0"/>
                  </a:spcAft>
                  <a:defRPr/>
                </a:pPr>
                <a:r>
                  <a:rPr lang="zh-CN" altLang="en-US" dirty="0" smtClean="0">
                    <a:solidFill>
                      <a:srgbClr val="FF0000"/>
                    </a:solidFill>
                  </a:rPr>
                  <a:t> 九年级下</a:t>
                </a:r>
                <a:endParaRPr lang="zh-CN" altLang="en-US" dirty="0">
                  <a:solidFill>
                    <a:srgbClr val="FF0000"/>
                  </a:solidFill>
                </a:endParaRPr>
              </a:p>
            </p:txBody>
          </p:sp>
          <p:sp>
            <p:nvSpPr>
              <p:cNvPr id="95" name="圆角矩形 94"/>
              <p:cNvSpPr/>
              <p:nvPr/>
            </p:nvSpPr>
            <p:spPr>
              <a:xfrm>
                <a:off x="6409938" y="3087614"/>
                <a:ext cx="3694947" cy="1729669"/>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4" name="组合 45"/>
            <p:cNvGrpSpPr>
              <a:grpSpLocks/>
            </p:cNvGrpSpPr>
            <p:nvPr/>
          </p:nvGrpSpPr>
          <p:grpSpPr bwMode="auto">
            <a:xfrm rot="2731254">
              <a:off x="6341934" y="2879007"/>
              <a:ext cx="109793" cy="312528"/>
              <a:chOff x="4454660" y="3810474"/>
              <a:chExt cx="406107" cy="1155987"/>
            </a:xfrm>
          </p:grpSpPr>
          <p:sp>
            <p:nvSpPr>
              <p:cNvPr id="9226" name="Freeform 16"/>
              <p:cNvSpPr>
                <a:spLocks/>
              </p:cNvSpPr>
              <p:nvPr/>
            </p:nvSpPr>
            <p:spPr bwMode="auto">
              <a:xfrm flipV="1">
                <a:off x="4459674" y="3810474"/>
                <a:ext cx="396080" cy="564858"/>
              </a:xfrm>
              <a:custGeom>
                <a:avLst/>
                <a:gdLst>
                  <a:gd name="T0" fmla="*/ 148399 w 758"/>
                  <a:gd name="T1" fmla="*/ 564858 h 1081"/>
                  <a:gd name="T2" fmla="*/ 396080 w 758"/>
                  <a:gd name="T3" fmla="*/ 0 h 1081"/>
                  <a:gd name="T4" fmla="*/ 0 w 758"/>
                  <a:gd name="T5" fmla="*/ 150489 h 1081"/>
                  <a:gd name="T6" fmla="*/ 148399 w 758"/>
                  <a:gd name="T7" fmla="*/ 564858 h 1081"/>
                  <a:gd name="T8" fmla="*/ 0 60000 65536"/>
                  <a:gd name="T9" fmla="*/ 0 60000 65536"/>
                  <a:gd name="T10" fmla="*/ 0 60000 65536"/>
                  <a:gd name="T11" fmla="*/ 0 60000 65536"/>
                  <a:gd name="T12" fmla="*/ 0 w 758"/>
                  <a:gd name="T13" fmla="*/ 0 h 1081"/>
                  <a:gd name="T14" fmla="*/ 758 w 758"/>
                  <a:gd name="T15" fmla="*/ 1081 h 1081"/>
                </a:gdLst>
                <a:ahLst/>
                <a:cxnLst>
                  <a:cxn ang="T8">
                    <a:pos x="T0" y="T1"/>
                  </a:cxn>
                  <a:cxn ang="T9">
                    <a:pos x="T2" y="T3"/>
                  </a:cxn>
                  <a:cxn ang="T10">
                    <a:pos x="T4" y="T5"/>
                  </a:cxn>
                  <a:cxn ang="T11">
                    <a:pos x="T6" y="T7"/>
                  </a:cxn>
                </a:cxnLst>
                <a:rect l="T12" t="T13" r="T14" b="T15"/>
                <a:pathLst>
                  <a:path w="758" h="1081">
                    <a:moveTo>
                      <a:pt x="284" y="1081"/>
                    </a:moveTo>
                    <a:lnTo>
                      <a:pt x="758" y="0"/>
                    </a:lnTo>
                    <a:lnTo>
                      <a:pt x="0" y="288"/>
                    </a:lnTo>
                    <a:lnTo>
                      <a:pt x="284" y="1081"/>
                    </a:lnTo>
                    <a:close/>
                  </a:path>
                </a:pathLst>
              </a:custGeom>
              <a:solidFill>
                <a:srgbClr val="319095"/>
              </a:solidFill>
              <a:ln w="9525">
                <a:noFill/>
                <a:round/>
                <a:headEnd/>
                <a:tailEnd/>
              </a:ln>
            </p:spPr>
            <p:txBody>
              <a:bodyPr/>
              <a:lstStyle/>
              <a:p>
                <a:endParaRPr lang="zh-CN" altLang="en-US"/>
              </a:p>
            </p:txBody>
          </p:sp>
          <p:sp>
            <p:nvSpPr>
              <p:cNvPr id="9227" name="Freeform 30"/>
              <p:cNvSpPr>
                <a:spLocks/>
              </p:cNvSpPr>
              <p:nvPr/>
            </p:nvSpPr>
            <p:spPr bwMode="auto">
              <a:xfrm rot="-6303818">
                <a:off x="4522923" y="4261161"/>
                <a:ext cx="275725" cy="329602"/>
              </a:xfrm>
              <a:custGeom>
                <a:avLst/>
                <a:gdLst>
                  <a:gd name="T0" fmla="*/ 0 w 261"/>
                  <a:gd name="T1" fmla="*/ 0 h 312"/>
                  <a:gd name="T2" fmla="*/ 125714 w 261"/>
                  <a:gd name="T3" fmla="*/ 329602 h 312"/>
                  <a:gd name="T4" fmla="*/ 125714 w 261"/>
                  <a:gd name="T5" fmla="*/ 329602 h 312"/>
                  <a:gd name="T6" fmla="*/ 275725 w 261"/>
                  <a:gd name="T7" fmla="*/ 0 h 312"/>
                  <a:gd name="T8" fmla="*/ 0 w 261"/>
                  <a:gd name="T9" fmla="*/ 0 h 312"/>
                  <a:gd name="T10" fmla="*/ 0 60000 65536"/>
                  <a:gd name="T11" fmla="*/ 0 60000 65536"/>
                  <a:gd name="T12" fmla="*/ 0 60000 65536"/>
                  <a:gd name="T13" fmla="*/ 0 60000 65536"/>
                  <a:gd name="T14" fmla="*/ 0 60000 65536"/>
                  <a:gd name="T15" fmla="*/ 0 w 261"/>
                  <a:gd name="T16" fmla="*/ 0 h 312"/>
                  <a:gd name="T17" fmla="*/ 261 w 261"/>
                  <a:gd name="T18" fmla="*/ 312 h 312"/>
                </a:gdLst>
                <a:ahLst/>
                <a:cxnLst>
                  <a:cxn ang="T10">
                    <a:pos x="T0" y="T1"/>
                  </a:cxn>
                  <a:cxn ang="T11">
                    <a:pos x="T2" y="T3"/>
                  </a:cxn>
                  <a:cxn ang="T12">
                    <a:pos x="T4" y="T5"/>
                  </a:cxn>
                  <a:cxn ang="T13">
                    <a:pos x="T6" y="T7"/>
                  </a:cxn>
                  <a:cxn ang="T14">
                    <a:pos x="T8" y="T9"/>
                  </a:cxn>
                </a:cxnLst>
                <a:rect l="T15" t="T16" r="T17" b="T18"/>
                <a:pathLst>
                  <a:path w="261" h="312">
                    <a:moveTo>
                      <a:pt x="0" y="0"/>
                    </a:moveTo>
                    <a:lnTo>
                      <a:pt x="119" y="312"/>
                    </a:lnTo>
                    <a:lnTo>
                      <a:pt x="261" y="0"/>
                    </a:lnTo>
                    <a:lnTo>
                      <a:pt x="0" y="0"/>
                    </a:lnTo>
                    <a:close/>
                  </a:path>
                </a:pathLst>
              </a:custGeom>
              <a:solidFill>
                <a:srgbClr val="A0BF0D"/>
              </a:solidFill>
              <a:ln w="9525">
                <a:noFill/>
                <a:round/>
                <a:headEnd/>
                <a:tailEnd/>
              </a:ln>
            </p:spPr>
            <p:txBody>
              <a:bodyPr/>
              <a:lstStyle/>
              <a:p>
                <a:endParaRPr lang="zh-CN" altLang="en-US"/>
              </a:p>
            </p:txBody>
          </p:sp>
          <p:sp>
            <p:nvSpPr>
              <p:cNvPr id="9228" name="Freeform 12"/>
              <p:cNvSpPr>
                <a:spLocks/>
              </p:cNvSpPr>
              <p:nvPr/>
            </p:nvSpPr>
            <p:spPr bwMode="auto">
              <a:xfrm rot="7160246">
                <a:off x="4384500" y="4490194"/>
                <a:ext cx="546427" cy="406107"/>
              </a:xfrm>
              <a:custGeom>
                <a:avLst/>
                <a:gdLst>
                  <a:gd name="T0" fmla="*/ 400474 w 1067"/>
                  <a:gd name="T1" fmla="*/ 0 h 793"/>
                  <a:gd name="T2" fmla="*/ 0 w 1067"/>
                  <a:gd name="T3" fmla="*/ 147489 h 793"/>
                  <a:gd name="T4" fmla="*/ 546427 w 1067"/>
                  <a:gd name="T5" fmla="*/ 406107 h 793"/>
                  <a:gd name="T6" fmla="*/ 400474 w 1067"/>
                  <a:gd name="T7" fmla="*/ 0 h 793"/>
                  <a:gd name="T8" fmla="*/ 0 60000 65536"/>
                  <a:gd name="T9" fmla="*/ 0 60000 65536"/>
                  <a:gd name="T10" fmla="*/ 0 60000 65536"/>
                  <a:gd name="T11" fmla="*/ 0 60000 65536"/>
                  <a:gd name="T12" fmla="*/ 0 w 1067"/>
                  <a:gd name="T13" fmla="*/ 0 h 793"/>
                  <a:gd name="T14" fmla="*/ 1067 w 1067"/>
                  <a:gd name="T15" fmla="*/ 793 h 793"/>
                </a:gdLst>
                <a:ahLst/>
                <a:cxnLst>
                  <a:cxn ang="T8">
                    <a:pos x="T0" y="T1"/>
                  </a:cxn>
                  <a:cxn ang="T9">
                    <a:pos x="T2" y="T3"/>
                  </a:cxn>
                  <a:cxn ang="T10">
                    <a:pos x="T4" y="T5"/>
                  </a:cxn>
                  <a:cxn ang="T11">
                    <a:pos x="T6" y="T7"/>
                  </a:cxn>
                </a:cxnLst>
                <a:rect l="T12" t="T13" r="T14" b="T15"/>
                <a:pathLst>
                  <a:path w="1067" h="793">
                    <a:moveTo>
                      <a:pt x="782" y="0"/>
                    </a:moveTo>
                    <a:lnTo>
                      <a:pt x="0" y="288"/>
                    </a:lnTo>
                    <a:lnTo>
                      <a:pt x="1067" y="793"/>
                    </a:lnTo>
                    <a:lnTo>
                      <a:pt x="782" y="0"/>
                    </a:lnTo>
                    <a:close/>
                  </a:path>
                </a:pathLst>
              </a:custGeom>
              <a:solidFill>
                <a:srgbClr val="FDB900"/>
              </a:solidFill>
              <a:ln w="9525">
                <a:noFill/>
                <a:round/>
                <a:headEnd/>
                <a:tailEnd/>
              </a:ln>
            </p:spPr>
            <p:txBody>
              <a:bodyPr/>
              <a:lstStyle/>
              <a:p>
                <a:endParaRPr lang="zh-CN" altLang="en-US"/>
              </a:p>
            </p:txBody>
          </p:sp>
        </p:grpSp>
      </p:grpSp>
      <p:sp>
        <p:nvSpPr>
          <p:cNvPr id="96" name="文本框 78"/>
          <p:cNvSpPr txBox="1"/>
          <p:nvPr/>
        </p:nvSpPr>
        <p:spPr>
          <a:xfrm>
            <a:off x="3017838" y="2343150"/>
            <a:ext cx="2908300" cy="623888"/>
          </a:xfrm>
          <a:prstGeom prst="rect">
            <a:avLst/>
          </a:prstGeom>
          <a:noFill/>
        </p:spPr>
        <p:txBody>
          <a:bodyPr wrap="none" lIns="68580" tIns="34290" rIns="68580" bIns="3429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spcBef>
                <a:spcPts val="0"/>
              </a:spcBef>
              <a:spcAft>
                <a:spcPts val="0"/>
              </a:spcAft>
              <a:defRPr/>
            </a:pPr>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4"/>
          <a:srcRect/>
          <a:stretch>
            <a:fillRect/>
          </a:stretch>
        </p:blipFill>
        <p:spPr bwMode="auto">
          <a:xfrm>
            <a:off x="2892425" y="39688"/>
            <a:ext cx="6226175" cy="998537"/>
          </a:xfrm>
          <a:prstGeom prst="rect">
            <a:avLst/>
          </a:prstGeom>
          <a:noFill/>
          <a:ln w="9525">
            <a:noFill/>
            <a:miter lim="800000"/>
            <a:headEnd/>
            <a:tailEnd/>
          </a:ln>
        </p:spPr>
      </p:pic>
      <p:pic>
        <p:nvPicPr>
          <p:cNvPr id="97" name="Picture 4" descr="cloud_ballon.png"/>
          <p:cNvPicPr>
            <a:picLocks noChangeAspect="1"/>
          </p:cNvPicPr>
          <p:nvPr/>
        </p:nvPicPr>
        <p:blipFill>
          <a:blip r:embed="rId5"/>
          <a:srcRect/>
          <a:stretch>
            <a:fillRect/>
          </a:stretch>
        </p:blipFill>
        <p:spPr bwMode="auto">
          <a:xfrm>
            <a:off x="7796213" y="5143500"/>
            <a:ext cx="842962" cy="6905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22143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500063" y="1116013"/>
            <a:ext cx="1244600" cy="527050"/>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4049712"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能量转化中的效率</a:t>
            </a:r>
          </a:p>
        </p:txBody>
      </p:sp>
      <p:pic>
        <p:nvPicPr>
          <p:cNvPr id="10" name="tt299.jpg" descr="id:2147501994;FounderCES"/>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699792" y="1203598"/>
            <a:ext cx="4274363" cy="2636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slide(fromBottom)">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34676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81013" y="1108075"/>
            <a:ext cx="1284287" cy="542925"/>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4049712"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能量转化中的效率</a:t>
            </a:r>
          </a:p>
        </p:txBody>
      </p:sp>
      <p:sp>
        <p:nvSpPr>
          <p:cNvPr id="11" name="矩形 10"/>
          <p:cNvSpPr>
            <a:spLocks noChangeArrowheads="1"/>
          </p:cNvSpPr>
          <p:nvPr/>
        </p:nvSpPr>
        <p:spPr bwMode="auto">
          <a:xfrm>
            <a:off x="1043608" y="1851670"/>
            <a:ext cx="6808291" cy="1177245"/>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400" b="1" dirty="0">
                <a:latin typeface="微软雅黑" pitchFamily="34" charset="-122"/>
                <a:ea typeface="微软雅黑" pitchFamily="34" charset="-122"/>
              </a:rPr>
              <a:t>       能量转化效率是输出有效能量占输入能量的比值</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输出有效能量越大</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能量转化效率未必越高</a:t>
            </a:r>
            <a:r>
              <a:rPr lang="en-US" altLang="zh-CN" sz="2400" b="1" dirty="0">
                <a:latin typeface="微软雅黑" pitchFamily="34" charset="-122"/>
                <a:ea typeface="微软雅黑" pitchFamily="34" charset="-122"/>
              </a:rPr>
              <a:t>.</a:t>
            </a:r>
            <a:endParaRPr lang="zh-CN" altLang="en-US" sz="2400" b="1" dirty="0">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179388" y="533400"/>
            <a:ext cx="8964612" cy="900113"/>
          </a:xfrm>
          <a:prstGeom prst="rect">
            <a:avLst/>
          </a:prstGeom>
          <a:noFill/>
          <a:ln w="9525">
            <a:noFill/>
            <a:miter lim="800000"/>
            <a:headEnd/>
            <a:tailEnd/>
          </a:ln>
        </p:spPr>
        <p:txBody>
          <a:bodyPr lIns="68580" tIns="34290" rIns="68580" bIns="34290">
            <a:spAutoFit/>
          </a:bodyPr>
          <a:lstStyle/>
          <a:p>
            <a:r>
              <a:rPr lang="zh-CN" altLang="en-US" sz="5400" b="1">
                <a:solidFill>
                  <a:schemeClr val="accent1"/>
                </a:solidFill>
                <a:latin typeface="隶书"/>
                <a:ea typeface="隶书"/>
                <a:cs typeface="隶书"/>
              </a:rPr>
              <a:t>第十一章 物理学与能源技术</a:t>
            </a:r>
          </a:p>
        </p:txBody>
      </p:sp>
      <p:sp>
        <p:nvSpPr>
          <p:cNvPr id="64" name="文本框 78"/>
          <p:cNvSpPr txBox="1">
            <a:spLocks noChangeArrowheads="1"/>
          </p:cNvSpPr>
          <p:nvPr/>
        </p:nvSpPr>
        <p:spPr bwMode="auto">
          <a:xfrm>
            <a:off x="2974975" y="1846263"/>
            <a:ext cx="2938463" cy="576262"/>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a:t>
            </a:r>
            <a:r>
              <a:rPr lang="en-US" altLang="zh-CN" sz="3300" b="1">
                <a:solidFill>
                  <a:schemeClr val="accent1"/>
                </a:solidFill>
                <a:latin typeface="微软雅黑" pitchFamily="34" charset="-122"/>
                <a:ea typeface="微软雅黑" pitchFamily="34" charset="-122"/>
              </a:rPr>
              <a:t>3</a:t>
            </a:r>
            <a:r>
              <a:rPr lang="zh-CN" altLang="en-US" sz="3300" b="1">
                <a:solidFill>
                  <a:schemeClr val="accent1"/>
                </a:solidFill>
                <a:latin typeface="微软雅黑" pitchFamily="34" charset="-122"/>
                <a:ea typeface="微软雅黑" pitchFamily="34" charset="-122"/>
              </a:rPr>
              <a:t>节　能　源</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31800" y="1100138"/>
            <a:ext cx="1230313" cy="522287"/>
          </a:xfrm>
          <a:prstGeom prst="rect">
            <a:avLst/>
          </a:prstGeom>
          <a:noFill/>
          <a:ln w="9525">
            <a:noFill/>
            <a:miter lim="800000"/>
            <a:headEnd/>
            <a:tailEnd/>
          </a:ln>
        </p:spPr>
      </p:pic>
      <p:grpSp>
        <p:nvGrpSpPr>
          <p:cNvPr id="2" name="组合 18"/>
          <p:cNvGrpSpPr>
            <a:grpSpLocks/>
          </p:cNvGrpSpPr>
          <p:nvPr/>
        </p:nvGrpSpPr>
        <p:grpSpPr bwMode="auto">
          <a:xfrm>
            <a:off x="252413" y="0"/>
            <a:ext cx="3027362"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0105" y="209398"/>
              <a:ext cx="418795" cy="0"/>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3157" y="209398"/>
              <a:ext cx="418795" cy="0"/>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3011487"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能源的分类</a:t>
            </a:r>
          </a:p>
        </p:txBody>
      </p:sp>
      <p:sp>
        <p:nvSpPr>
          <p:cNvPr id="14" name="矩形 13"/>
          <p:cNvSpPr>
            <a:spLocks noChangeArrowheads="1"/>
          </p:cNvSpPr>
          <p:nvPr/>
        </p:nvSpPr>
        <p:spPr bwMode="auto">
          <a:xfrm>
            <a:off x="1208088" y="3795886"/>
            <a:ext cx="7019131" cy="623248"/>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400" b="1" dirty="0">
                <a:latin typeface="微软雅黑" pitchFamily="34" charset="-122"/>
                <a:ea typeface="微软雅黑" pitchFamily="34" charset="-122"/>
              </a:rPr>
              <a:t>煤、石油、天然气是当今世界一次能源的三大支柱</a:t>
            </a:r>
            <a:r>
              <a:rPr lang="en-US" altLang="zh-CN" sz="2400" b="1" dirty="0">
                <a:latin typeface="微软雅黑" pitchFamily="34" charset="-122"/>
                <a:ea typeface="微软雅黑" pitchFamily="34" charset="-122"/>
              </a:rPr>
              <a:t>.</a:t>
            </a:r>
          </a:p>
        </p:txBody>
      </p:sp>
      <p:pic>
        <p:nvPicPr>
          <p:cNvPr id="13" name="tt312.jpg" descr="id:2147502374;FounderCES"/>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208088" y="1586529"/>
            <a:ext cx="1995760" cy="1937721"/>
          </a:xfrm>
          <a:prstGeom prst="rect">
            <a:avLst/>
          </a:prstGeom>
          <a:noFill/>
          <a:ln w="9525">
            <a:noFill/>
            <a:miter lim="800000"/>
            <a:headEnd/>
            <a:tailEnd/>
          </a:ln>
        </p:spPr>
      </p:pic>
      <p:pic>
        <p:nvPicPr>
          <p:cNvPr id="15" name="tt313.jpg" descr="id:2147502381;FounderCES"/>
          <p:cNvPicPr>
            <a:picLocks noChangeAspect="1" noChangeArrowheads="1"/>
          </p:cNvPicPr>
          <p:nvPr/>
        </p:nvPicPr>
        <p:blipFill>
          <a:blip r:embed="rId6"/>
          <a:srcRect/>
          <a:stretch>
            <a:fillRect/>
          </a:stretch>
        </p:blipFill>
        <p:spPr bwMode="auto">
          <a:xfrm>
            <a:off x="3687763" y="1586529"/>
            <a:ext cx="1995760" cy="1937721"/>
          </a:xfrm>
          <a:prstGeom prst="rect">
            <a:avLst/>
          </a:prstGeom>
          <a:noFill/>
          <a:ln w="9525">
            <a:noFill/>
            <a:miter lim="800000"/>
            <a:headEnd/>
            <a:tailEnd/>
          </a:ln>
        </p:spPr>
      </p:pic>
      <p:pic>
        <p:nvPicPr>
          <p:cNvPr id="18" name="tt314.jpg" descr="id:2147502388;FounderCES"/>
          <p:cNvPicPr>
            <a:picLocks noChangeAspect="1" noChangeArrowheads="1"/>
          </p:cNvPicPr>
          <p:nvPr/>
        </p:nvPicPr>
        <p:blipFill>
          <a:blip r:embed="rId7"/>
          <a:srcRect/>
          <a:stretch>
            <a:fillRect/>
          </a:stretch>
        </p:blipFill>
        <p:spPr bwMode="auto">
          <a:xfrm>
            <a:off x="6062663" y="1622425"/>
            <a:ext cx="1984912" cy="18843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par>
                                <p:cTn id="30" presetID="12" presetClass="entr" presetSubtype="4"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slide(fromBottom)">
                                      <p:cBhvr>
                                        <p:cTn id="32" dur="500"/>
                                        <p:tgtEl>
                                          <p:spTgt spid="13"/>
                                        </p:tgtEl>
                                      </p:cBhvr>
                                    </p:animEffect>
                                  </p:childTnLst>
                                </p:cTn>
                              </p:par>
                              <p:par>
                                <p:cTn id="33" presetID="12" presetClass="entr" presetSubtype="4"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slide(fromBottom)">
                                      <p:cBhvr>
                                        <p:cTn id="35" dur="500"/>
                                        <p:tgtEl>
                                          <p:spTgt spid="15"/>
                                        </p:tgtEl>
                                      </p:cBhvr>
                                    </p:animEffect>
                                  </p:childTnLst>
                                </p:cTn>
                              </p:par>
                              <p:par>
                                <p:cTn id="36" presetID="12" presetClass="entr" presetSubtype="4"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slide(fromBottom)">
                                      <p:cBhvr>
                                        <p:cTn id="38" dur="500"/>
                                        <p:tgtEl>
                                          <p:spTgt spid="18"/>
                                        </p:tgtEl>
                                      </p:cBhvr>
                                    </p:animEffect>
                                  </p:childTnLst>
                                </p:cTn>
                              </p:par>
                            </p:childTnLst>
                          </p:cTn>
                        </p:par>
                        <p:par>
                          <p:cTn id="39" fill="hold">
                            <p:stCondLst>
                              <p:cond delay="1500"/>
                            </p:stCondLst>
                            <p:childTnLst>
                              <p:par>
                                <p:cTn id="40" presetID="12" presetClass="entr" presetSubtype="4"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slide(fromBottom)">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a:grpSpLocks/>
          </p:cNvGrpSpPr>
          <p:nvPr/>
        </p:nvGrpSpPr>
        <p:grpSpPr bwMode="auto">
          <a:xfrm>
            <a:off x="252413" y="0"/>
            <a:ext cx="3160712" cy="819150"/>
            <a:chOff x="337457" y="0"/>
            <a:chExt cx="5751109" cy="1091406"/>
          </a:xfrm>
        </p:grpSpPr>
        <p:sp>
          <p:nvSpPr>
            <p:cNvPr id="13" name="圆角矩形 12"/>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4" name="直接连接符 13"/>
            <p:cNvCxnSpPr/>
            <p:nvPr/>
          </p:nvCxnSpPr>
          <p:spPr>
            <a:xfrm rot="5400000">
              <a:off x="710101" y="207954"/>
              <a:ext cx="418795" cy="2889"/>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257" y="207954"/>
              <a:ext cx="418795" cy="2889"/>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a:clrChange>
              <a:clrFrom>
                <a:srgbClr val="F0F0F0"/>
              </a:clrFrom>
              <a:clrTo>
                <a:srgbClr val="F0F0F0">
                  <a:alpha val="0"/>
                </a:srgbClr>
              </a:clrTo>
            </a:clrChange>
          </a:blip>
          <a:srcRect r="50000" b="51064"/>
          <a:stretch>
            <a:fillRect/>
          </a:stretch>
        </p:blipFill>
        <p:spPr bwMode="auto">
          <a:xfrm>
            <a:off x="7993063" y="4016375"/>
            <a:ext cx="11509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26" name="图片 25" descr="图片1.png"/>
          <p:cNvPicPr>
            <a:picLocks noChangeAspect="1"/>
          </p:cNvPicPr>
          <p:nvPr/>
        </p:nvPicPr>
        <p:blipFill>
          <a:blip r:embed="rId4"/>
          <a:srcRect/>
          <a:stretch>
            <a:fillRect/>
          </a:stretch>
        </p:blipFill>
        <p:spPr bwMode="auto">
          <a:xfrm>
            <a:off x="327025" y="1074738"/>
            <a:ext cx="1117600" cy="471487"/>
          </a:xfrm>
          <a:prstGeom prst="rect">
            <a:avLst/>
          </a:prstGeom>
          <a:noFill/>
          <a:ln w="9525">
            <a:noFill/>
            <a:miter lim="800000"/>
            <a:headEnd/>
            <a:tailEnd/>
          </a:ln>
        </p:spPr>
      </p:pic>
      <p:sp>
        <p:nvSpPr>
          <p:cNvPr id="11" name="矩形 10"/>
          <p:cNvSpPr>
            <a:spLocks noChangeArrowheads="1"/>
          </p:cNvSpPr>
          <p:nvPr/>
        </p:nvSpPr>
        <p:spPr bwMode="auto">
          <a:xfrm>
            <a:off x="1778000" y="2097088"/>
            <a:ext cx="5570538" cy="1401762"/>
          </a:xfrm>
          <a:prstGeom prst="rect">
            <a:avLst/>
          </a:prstGeom>
          <a:noFill/>
          <a:ln w="9525">
            <a:noFill/>
            <a:miter lim="800000"/>
            <a:headEnd/>
            <a:tailEnd/>
          </a:ln>
        </p:spPr>
        <p:txBody>
          <a:bodyPr lIns="68580" tIns="34290" rIns="68580" bIns="34290">
            <a:spAutoFit/>
          </a:bodyPr>
          <a:lstStyle/>
          <a:p>
            <a:pPr algn="just">
              <a:lnSpc>
                <a:spcPct val="150000"/>
              </a:lnSpc>
            </a:pPr>
            <a:r>
              <a:rPr lang="zh-CN" altLang="en-US" sz="2000">
                <a:latin typeface="微软雅黑" pitchFamily="34" charset="-122"/>
                <a:ea typeface="微软雅黑" pitchFamily="34" charset="-122"/>
              </a:rPr>
              <a:t>       同一种能源可属于不同的能源类型</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例如水能既属于一次能源</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也属于可再生能源</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还是常规能源</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这是由划分的角度、标准不同造成的</a:t>
            </a:r>
            <a:r>
              <a:rPr lang="en-US" altLang="zh-CN" sz="2000">
                <a:latin typeface="微软雅黑" pitchFamily="34" charset="-122"/>
                <a:ea typeface="微软雅黑" pitchFamily="34" charset="-122"/>
              </a:rPr>
              <a:t>.</a:t>
            </a:r>
          </a:p>
        </p:txBody>
      </p:sp>
      <p:sp>
        <p:nvSpPr>
          <p:cNvPr id="12" name="矩形 11"/>
          <p:cNvSpPr>
            <a:spLocks noChangeArrowheads="1"/>
          </p:cNvSpPr>
          <p:nvPr/>
        </p:nvSpPr>
        <p:spPr bwMode="auto">
          <a:xfrm>
            <a:off x="306388" y="349250"/>
            <a:ext cx="3011487"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能源的分类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20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28625" y="1100138"/>
            <a:ext cx="1236663" cy="522287"/>
          </a:xfrm>
          <a:prstGeom prst="rect">
            <a:avLst/>
          </a:prstGeom>
          <a:noFill/>
          <a:ln w="9525">
            <a:noFill/>
            <a:miter lim="800000"/>
            <a:headEnd/>
            <a:tailEnd/>
          </a:ln>
        </p:spPr>
      </p:pic>
      <p:grpSp>
        <p:nvGrpSpPr>
          <p:cNvPr id="2" name="组合 18"/>
          <p:cNvGrpSpPr>
            <a:grpSpLocks/>
          </p:cNvGrpSpPr>
          <p:nvPr/>
        </p:nvGrpSpPr>
        <p:grpSpPr bwMode="auto">
          <a:xfrm>
            <a:off x="252413" y="0"/>
            <a:ext cx="3113087"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0208" y="207932"/>
              <a:ext cx="418795" cy="2932"/>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255" y="207931"/>
              <a:ext cx="418795" cy="2934"/>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3011487"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能源的分类</a:t>
            </a:r>
          </a:p>
        </p:txBody>
      </p:sp>
      <p:sp>
        <p:nvSpPr>
          <p:cNvPr id="14" name="矩形 13"/>
          <p:cNvSpPr>
            <a:spLocks noChangeArrowheads="1"/>
          </p:cNvSpPr>
          <p:nvPr/>
        </p:nvSpPr>
        <p:spPr bwMode="auto">
          <a:xfrm>
            <a:off x="1115616" y="1851670"/>
            <a:ext cx="7022306" cy="1361911"/>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800" b="1" dirty="0">
                <a:latin typeface="微软雅黑" pitchFamily="34" charset="-122"/>
                <a:ea typeface="微软雅黑" pitchFamily="34" charset="-122"/>
              </a:rPr>
              <a:t>能量与能源之间既有区别</a:t>
            </a:r>
            <a:r>
              <a:rPr lang="en-US" altLang="zh-CN" sz="2800" b="1" dirty="0">
                <a:latin typeface="微软雅黑" pitchFamily="34" charset="-122"/>
                <a:ea typeface="微软雅黑" pitchFamily="34" charset="-122"/>
              </a:rPr>
              <a:t>,</a:t>
            </a:r>
            <a:r>
              <a:rPr lang="zh-CN" altLang="en-US" sz="2800" b="1" dirty="0">
                <a:latin typeface="微软雅黑" pitchFamily="34" charset="-122"/>
                <a:ea typeface="微软雅黑" pitchFamily="34" charset="-122"/>
              </a:rPr>
              <a:t>又有联系</a:t>
            </a:r>
            <a:r>
              <a:rPr lang="en-US" altLang="zh-CN" sz="2800" b="1" dirty="0">
                <a:latin typeface="微软雅黑" pitchFamily="34" charset="-122"/>
                <a:ea typeface="微软雅黑" pitchFamily="34" charset="-122"/>
              </a:rPr>
              <a:t>,</a:t>
            </a:r>
            <a:r>
              <a:rPr lang="zh-CN" altLang="en-US" sz="2800" b="1" dirty="0">
                <a:latin typeface="微软雅黑" pitchFamily="34" charset="-122"/>
                <a:ea typeface="微软雅黑" pitchFamily="34" charset="-122"/>
              </a:rPr>
              <a:t>不可混为一谈</a:t>
            </a:r>
            <a:r>
              <a:rPr lang="en-US" altLang="zh-CN" sz="28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a:grpSpLocks/>
          </p:cNvGrpSpPr>
          <p:nvPr/>
        </p:nvGrpSpPr>
        <p:grpSpPr bwMode="auto">
          <a:xfrm>
            <a:off x="252413" y="0"/>
            <a:ext cx="4386262" cy="819150"/>
            <a:chOff x="337457" y="0"/>
            <a:chExt cx="5751109" cy="1091406"/>
          </a:xfrm>
        </p:grpSpPr>
        <p:sp>
          <p:nvSpPr>
            <p:cNvPr id="13" name="圆角矩形 12"/>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4" name="直接连接符 13"/>
            <p:cNvCxnSpPr/>
            <p:nvPr/>
          </p:nvCxnSpPr>
          <p:spPr>
            <a:xfrm rot="5400000">
              <a:off x="709830" y="208357"/>
              <a:ext cx="418795" cy="2082"/>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146" y="208357"/>
              <a:ext cx="418795" cy="2081"/>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a:clrChange>
              <a:clrFrom>
                <a:srgbClr val="F0F0F0"/>
              </a:clrFrom>
              <a:clrTo>
                <a:srgbClr val="F0F0F0">
                  <a:alpha val="0"/>
                </a:srgbClr>
              </a:clrTo>
            </a:clrChange>
          </a:blip>
          <a:srcRect r="50000" b="51064"/>
          <a:stretch>
            <a:fillRect/>
          </a:stretch>
        </p:blipFill>
        <p:spPr bwMode="auto">
          <a:xfrm>
            <a:off x="7993063" y="4016375"/>
            <a:ext cx="11509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26" name="图片 25" descr="图片1.png"/>
          <p:cNvPicPr>
            <a:picLocks noChangeAspect="1"/>
          </p:cNvPicPr>
          <p:nvPr/>
        </p:nvPicPr>
        <p:blipFill>
          <a:blip r:embed="rId4"/>
          <a:srcRect/>
          <a:stretch>
            <a:fillRect/>
          </a:stretch>
        </p:blipFill>
        <p:spPr bwMode="auto">
          <a:xfrm>
            <a:off x="327025" y="1074738"/>
            <a:ext cx="1117600" cy="471487"/>
          </a:xfrm>
          <a:prstGeom prst="rect">
            <a:avLst/>
          </a:prstGeom>
          <a:noFill/>
          <a:ln w="9525">
            <a:noFill/>
            <a:miter lim="800000"/>
            <a:headEnd/>
            <a:tailEnd/>
          </a:ln>
        </p:spPr>
      </p:pic>
      <p:sp>
        <p:nvSpPr>
          <p:cNvPr id="11" name="矩形 10"/>
          <p:cNvSpPr>
            <a:spLocks noChangeArrowheads="1"/>
          </p:cNvSpPr>
          <p:nvPr/>
        </p:nvSpPr>
        <p:spPr bwMode="auto">
          <a:xfrm>
            <a:off x="676765" y="1635646"/>
            <a:ext cx="7549084" cy="1731243"/>
          </a:xfrm>
          <a:prstGeom prst="rect">
            <a:avLst/>
          </a:prstGeom>
          <a:noFill/>
          <a:ln w="9525">
            <a:noFill/>
            <a:miter lim="800000"/>
            <a:headEnd/>
            <a:tailEnd/>
          </a:ln>
        </p:spPr>
        <p:txBody>
          <a:bodyPr wrap="square" lIns="68580" tIns="34290" rIns="68580" bIns="34290">
            <a:spAutoFit/>
          </a:bodyPr>
          <a:lstStyle/>
          <a:p>
            <a:pPr algn="just">
              <a:lnSpc>
                <a:spcPct val="150000"/>
              </a:lnSpc>
            </a:pPr>
            <a:r>
              <a:rPr lang="zh-CN" altLang="en-US" sz="2400" b="1" dirty="0">
                <a:latin typeface="微软雅黑" pitchFamily="34" charset="-122"/>
                <a:ea typeface="微软雅黑" pitchFamily="34" charset="-122"/>
              </a:rPr>
              <a:t>       生活中使用的汽油是通过石油炼制而成的</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煤气也不同于天然气</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所以汽油和煤气是二次能源</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石油和天然气是一次能源</a:t>
            </a:r>
            <a:r>
              <a:rPr lang="en-US" altLang="zh-CN" sz="2400" b="1" dirty="0">
                <a:latin typeface="微软雅黑" pitchFamily="34" charset="-122"/>
                <a:ea typeface="微软雅黑" pitchFamily="34" charset="-122"/>
              </a:rPr>
              <a:t>.</a:t>
            </a:r>
          </a:p>
        </p:txBody>
      </p:sp>
      <p:sp>
        <p:nvSpPr>
          <p:cNvPr id="12" name="矩形 11"/>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世界能源储量及需求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20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179388" y="533400"/>
            <a:ext cx="8964612" cy="900113"/>
          </a:xfrm>
          <a:prstGeom prst="rect">
            <a:avLst/>
          </a:prstGeom>
          <a:noFill/>
          <a:ln w="9525">
            <a:noFill/>
            <a:miter lim="800000"/>
            <a:headEnd/>
            <a:tailEnd/>
          </a:ln>
        </p:spPr>
        <p:txBody>
          <a:bodyPr lIns="68580" tIns="34290" rIns="68580" bIns="34290">
            <a:spAutoFit/>
          </a:bodyPr>
          <a:lstStyle/>
          <a:p>
            <a:r>
              <a:rPr lang="zh-CN" altLang="en-US" sz="5400" b="1">
                <a:solidFill>
                  <a:schemeClr val="accent1"/>
                </a:solidFill>
                <a:latin typeface="隶书"/>
                <a:ea typeface="隶书"/>
                <a:cs typeface="隶书"/>
              </a:rPr>
              <a:t>第十一章 物理学与能源技术</a:t>
            </a:r>
          </a:p>
        </p:txBody>
      </p:sp>
      <p:sp>
        <p:nvSpPr>
          <p:cNvPr id="64" name="文本框 78"/>
          <p:cNvSpPr txBox="1">
            <a:spLocks noChangeArrowheads="1"/>
          </p:cNvSpPr>
          <p:nvPr/>
        </p:nvSpPr>
        <p:spPr bwMode="auto">
          <a:xfrm>
            <a:off x="2974975" y="1846263"/>
            <a:ext cx="2938463" cy="576262"/>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a:t>
            </a:r>
            <a:r>
              <a:rPr lang="en-US" altLang="zh-CN" sz="3300" b="1">
                <a:solidFill>
                  <a:schemeClr val="accent1"/>
                </a:solidFill>
                <a:latin typeface="微软雅黑" pitchFamily="34" charset="-122"/>
                <a:ea typeface="微软雅黑" pitchFamily="34" charset="-122"/>
              </a:rPr>
              <a:t>4</a:t>
            </a:r>
            <a:r>
              <a:rPr lang="zh-CN" altLang="en-US" sz="3300" b="1">
                <a:solidFill>
                  <a:schemeClr val="accent1"/>
                </a:solidFill>
                <a:latin typeface="微软雅黑" pitchFamily="34" charset="-122"/>
                <a:ea typeface="微软雅黑" pitchFamily="34" charset="-122"/>
              </a:rPr>
              <a:t>节　核　能</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54271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81013" y="1106488"/>
            <a:ext cx="1284287" cy="544512"/>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3703637"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原子核及核能　</a:t>
            </a:r>
          </a:p>
        </p:txBody>
      </p:sp>
      <p:sp>
        <p:nvSpPr>
          <p:cNvPr id="11" name="矩形 10"/>
          <p:cNvSpPr>
            <a:spLocks noChangeArrowheads="1"/>
          </p:cNvSpPr>
          <p:nvPr/>
        </p:nvSpPr>
        <p:spPr bwMode="auto">
          <a:xfrm>
            <a:off x="434105" y="1656798"/>
            <a:ext cx="4424486" cy="2285241"/>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400" b="1" dirty="0">
                <a:latin typeface="微软雅黑" pitchFamily="34" charset="-122"/>
                <a:ea typeface="微软雅黑" pitchFamily="34" charset="-122"/>
              </a:rPr>
              <a:t>       太阳系的中心是太阳</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其他行星围绕太阳运行</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原子的中心是原子核</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在原子核周围</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有一定数目的电子在绕核运动</a:t>
            </a:r>
            <a:r>
              <a:rPr lang="en-US" altLang="zh-CN" sz="2400" b="1" dirty="0">
                <a:latin typeface="微软雅黑" pitchFamily="34" charset="-122"/>
                <a:ea typeface="微软雅黑" pitchFamily="34" charset="-122"/>
              </a:rPr>
              <a:t>.</a:t>
            </a:r>
          </a:p>
        </p:txBody>
      </p:sp>
      <p:pic>
        <p:nvPicPr>
          <p:cNvPr id="13" name="tt327.jpg" descr="id:2147502681;FounderCES"/>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644008" y="1563638"/>
            <a:ext cx="4594686" cy="22501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par>
                                <p:cTn id="22" presetID="12" presetClass="entr" presetSubtype="4"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slide(fromBottom)">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31800" y="1100138"/>
            <a:ext cx="1230313" cy="520700"/>
          </a:xfrm>
          <a:prstGeom prst="rect">
            <a:avLst/>
          </a:prstGeom>
          <a:noFill/>
          <a:ln w="9525">
            <a:noFill/>
            <a:miter lim="800000"/>
            <a:headEnd/>
            <a:tailEnd/>
          </a:ln>
        </p:spPr>
      </p:pic>
      <p:grpSp>
        <p:nvGrpSpPr>
          <p:cNvPr id="2" name="组合 18"/>
          <p:cNvGrpSpPr>
            <a:grpSpLocks/>
          </p:cNvGrpSpPr>
          <p:nvPr/>
        </p:nvGrpSpPr>
        <p:grpSpPr bwMode="auto">
          <a:xfrm>
            <a:off x="252413" y="0"/>
            <a:ext cx="3508375"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09675" y="208097"/>
              <a:ext cx="418795" cy="2603"/>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786" y="208097"/>
              <a:ext cx="418795" cy="2603"/>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3703637"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原子核及核能　</a:t>
            </a:r>
          </a:p>
        </p:txBody>
      </p:sp>
      <p:sp>
        <p:nvSpPr>
          <p:cNvPr id="14" name="矩形 13"/>
          <p:cNvSpPr>
            <a:spLocks noChangeArrowheads="1"/>
          </p:cNvSpPr>
          <p:nvPr/>
        </p:nvSpPr>
        <p:spPr bwMode="auto">
          <a:xfrm>
            <a:off x="1187624" y="1779662"/>
            <a:ext cx="6896744" cy="1731243"/>
          </a:xfrm>
          <a:prstGeom prst="rect">
            <a:avLst/>
          </a:prstGeom>
          <a:noFill/>
          <a:ln w="9525">
            <a:noFill/>
            <a:miter lim="800000"/>
            <a:headEnd/>
            <a:tailEnd/>
          </a:ln>
        </p:spPr>
        <p:txBody>
          <a:bodyPr wrap="square" lIns="68580" tIns="34290" rIns="68580" bIns="34290">
            <a:spAutoFit/>
          </a:bodyPr>
          <a:lstStyle/>
          <a:p>
            <a:pPr>
              <a:lnSpc>
                <a:spcPct val="150000"/>
              </a:lnSpc>
            </a:pPr>
            <a:r>
              <a:rPr lang="en-US" altLang="zh-CN" sz="2400" b="1" dirty="0">
                <a:latin typeface="微软雅黑" pitchFamily="34" charset="-122"/>
                <a:ea typeface="微软雅黑" pitchFamily="34" charset="-122"/>
              </a:rPr>
              <a:t>(1)</a:t>
            </a:r>
            <a:r>
              <a:rPr lang="zh-CN" altLang="en-US" sz="2400" b="1" dirty="0">
                <a:latin typeface="微软雅黑" pitchFamily="34" charset="-122"/>
                <a:ea typeface="微软雅黑" pitchFamily="34" charset="-122"/>
              </a:rPr>
              <a:t>原子核分裂或聚合前需要储存能量</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分裂或聚合后需要释放能量</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前者不是核能</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后者才是核能</a:t>
            </a:r>
            <a:r>
              <a:rPr lang="en-US" altLang="zh-CN" sz="2400" b="1" dirty="0">
                <a:latin typeface="微软雅黑" pitchFamily="34" charset="-122"/>
                <a:ea typeface="微软雅黑" pitchFamily="34" charset="-122"/>
              </a:rPr>
              <a:t>;</a:t>
            </a:r>
          </a:p>
          <a:p>
            <a:pPr>
              <a:lnSpc>
                <a:spcPct val="150000"/>
              </a:lnSpc>
            </a:pPr>
            <a:r>
              <a:rPr lang="en-US" altLang="zh-CN" sz="2400" b="1" dirty="0">
                <a:latin typeface="微软雅黑" pitchFamily="34" charset="-122"/>
                <a:ea typeface="微软雅黑" pitchFamily="34" charset="-122"/>
              </a:rPr>
              <a:t>(2)</a:t>
            </a:r>
            <a:r>
              <a:rPr lang="zh-CN" altLang="en-US" sz="2400" b="1" dirty="0">
                <a:latin typeface="微软雅黑" pitchFamily="34" charset="-122"/>
                <a:ea typeface="微软雅黑" pitchFamily="34" charset="-122"/>
              </a:rPr>
              <a:t>核能和内能不是一个概念</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注意不要混淆</a:t>
            </a:r>
            <a:r>
              <a:rPr lang="en-US" altLang="zh-CN" sz="24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179388" y="533400"/>
            <a:ext cx="8964612" cy="900113"/>
          </a:xfrm>
          <a:prstGeom prst="rect">
            <a:avLst/>
          </a:prstGeom>
          <a:noFill/>
          <a:ln w="9525">
            <a:noFill/>
            <a:miter lim="800000"/>
            <a:headEnd/>
            <a:tailEnd/>
          </a:ln>
        </p:spPr>
        <p:txBody>
          <a:bodyPr lIns="68580" tIns="34290" rIns="68580" bIns="34290">
            <a:spAutoFit/>
          </a:bodyPr>
          <a:lstStyle/>
          <a:p>
            <a:r>
              <a:rPr lang="zh-CN" altLang="en-US" sz="5400" b="1" dirty="0">
                <a:solidFill>
                  <a:srgbClr val="FF0000"/>
                </a:solidFill>
                <a:latin typeface="隶书"/>
                <a:ea typeface="隶书"/>
                <a:cs typeface="隶书"/>
              </a:rPr>
              <a:t>第十一章 物理学与能源技术</a:t>
            </a:r>
          </a:p>
        </p:txBody>
      </p:sp>
      <p:sp>
        <p:nvSpPr>
          <p:cNvPr id="64" name="文本框 78"/>
          <p:cNvSpPr txBox="1">
            <a:spLocks noChangeArrowheads="1"/>
          </p:cNvSpPr>
          <p:nvPr/>
        </p:nvSpPr>
        <p:spPr bwMode="auto">
          <a:xfrm>
            <a:off x="2343150" y="1846263"/>
            <a:ext cx="4208463" cy="576262"/>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a:t>
            </a:r>
            <a:r>
              <a:rPr lang="en-US" altLang="zh-CN" sz="3300" b="1">
                <a:solidFill>
                  <a:schemeClr val="accent1"/>
                </a:solidFill>
                <a:latin typeface="微软雅黑" pitchFamily="34" charset="-122"/>
                <a:ea typeface="微软雅黑" pitchFamily="34" charset="-122"/>
              </a:rPr>
              <a:t>1</a:t>
            </a:r>
            <a:r>
              <a:rPr lang="zh-CN" altLang="en-US" sz="3300" b="1">
                <a:solidFill>
                  <a:schemeClr val="accent1"/>
                </a:solidFill>
                <a:latin typeface="微软雅黑" pitchFamily="34" charset="-122"/>
                <a:ea typeface="微软雅黑" pitchFamily="34" charset="-122"/>
              </a:rPr>
              <a:t>节　能量守恒定律</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23086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81013" y="1106488"/>
            <a:ext cx="1284287" cy="544512"/>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4049712"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核裂变能及其利用</a:t>
            </a:r>
          </a:p>
        </p:txBody>
      </p:sp>
      <p:sp>
        <p:nvSpPr>
          <p:cNvPr id="11" name="矩形 10"/>
          <p:cNvSpPr>
            <a:spLocks noChangeArrowheads="1"/>
          </p:cNvSpPr>
          <p:nvPr/>
        </p:nvSpPr>
        <p:spPr bwMode="auto">
          <a:xfrm>
            <a:off x="1302495" y="3552053"/>
            <a:ext cx="6633526" cy="1177245"/>
          </a:xfrm>
          <a:prstGeom prst="rect">
            <a:avLst/>
          </a:prstGeom>
          <a:noFill/>
          <a:ln w="9525">
            <a:noFill/>
            <a:miter lim="800000"/>
            <a:headEnd/>
            <a:tailEnd/>
          </a:ln>
        </p:spPr>
        <p:txBody>
          <a:bodyPr wrap="square" lIns="68580" tIns="34290" rIns="68580" bIns="34290">
            <a:spAutoFit/>
          </a:bodyPr>
          <a:lstStyle/>
          <a:p>
            <a:pPr>
              <a:lnSpc>
                <a:spcPct val="150000"/>
              </a:lnSpc>
            </a:pPr>
            <a:r>
              <a:rPr lang="en-US" altLang="zh-CN" sz="2400" b="1" dirty="0">
                <a:latin typeface="微软雅黑" pitchFamily="34" charset="-122"/>
                <a:ea typeface="微软雅黑" pitchFamily="34" charset="-122"/>
              </a:rPr>
              <a:t>1</a:t>
            </a:r>
            <a:r>
              <a:rPr lang="zh-CN" altLang="en-US" sz="2400" b="1" dirty="0">
                <a:latin typeface="微软雅黑" pitchFamily="34" charset="-122"/>
                <a:ea typeface="微软雅黑" pitchFamily="34" charset="-122"/>
              </a:rPr>
              <a:t>千克铀中的铀核全部裂变释放出的能量相当于</a:t>
            </a:r>
            <a:r>
              <a:rPr lang="en-US" altLang="zh-CN" sz="2400" b="1" dirty="0">
                <a:latin typeface="微软雅黑" pitchFamily="34" charset="-122"/>
                <a:ea typeface="微软雅黑" pitchFamily="34" charset="-122"/>
              </a:rPr>
              <a:t>2500</a:t>
            </a:r>
            <a:r>
              <a:rPr lang="zh-CN" altLang="en-US" sz="2400" b="1" dirty="0">
                <a:latin typeface="微软雅黑" pitchFamily="34" charset="-122"/>
                <a:ea typeface="微软雅黑" pitchFamily="34" charset="-122"/>
              </a:rPr>
              <a:t>吨的煤完全燃烧释放的能量</a:t>
            </a:r>
            <a:r>
              <a:rPr lang="en-US" altLang="zh-CN" sz="2400" b="1" dirty="0">
                <a:latin typeface="微软雅黑" pitchFamily="34" charset="-122"/>
                <a:ea typeface="微软雅黑" pitchFamily="34" charset="-122"/>
              </a:rPr>
              <a:t>.</a:t>
            </a:r>
          </a:p>
        </p:txBody>
      </p:sp>
      <p:pic>
        <p:nvPicPr>
          <p:cNvPr id="12" name="tt331.jpg" descr="id:2147502738;FounderCES"/>
          <p:cNvPicPr>
            <a:picLocks noChangeAspect="1" noChangeArrowheads="1"/>
          </p:cNvPicPr>
          <p:nvPr/>
        </p:nvPicPr>
        <p:blipFill>
          <a:blip r:embed="rId4"/>
          <a:srcRect/>
          <a:stretch>
            <a:fillRect/>
          </a:stretch>
        </p:blipFill>
        <p:spPr bwMode="auto">
          <a:xfrm>
            <a:off x="1720988" y="1203598"/>
            <a:ext cx="2020465" cy="1732087"/>
          </a:xfrm>
          <a:prstGeom prst="rect">
            <a:avLst/>
          </a:prstGeom>
          <a:noFill/>
          <a:ln w="9525">
            <a:noFill/>
            <a:miter lim="800000"/>
            <a:headEnd/>
            <a:tailEnd/>
          </a:ln>
        </p:spPr>
      </p:pic>
      <p:sp>
        <p:nvSpPr>
          <p:cNvPr id="18" name="矩形 17"/>
          <p:cNvSpPr>
            <a:spLocks noChangeArrowheads="1"/>
          </p:cNvSpPr>
          <p:nvPr/>
        </p:nvSpPr>
        <p:spPr bwMode="auto">
          <a:xfrm>
            <a:off x="2344283" y="3003798"/>
            <a:ext cx="784225" cy="531812"/>
          </a:xfrm>
          <a:prstGeom prst="rect">
            <a:avLst/>
          </a:prstGeom>
          <a:noFill/>
          <a:ln w="9525">
            <a:noFill/>
            <a:miter lim="800000"/>
            <a:headEnd/>
            <a:tailEnd/>
          </a:ln>
        </p:spPr>
        <p:txBody>
          <a:bodyPr lIns="68580" tIns="34290" rIns="68580" bIns="34290">
            <a:spAutoFit/>
          </a:bodyPr>
          <a:lstStyle/>
          <a:p>
            <a:pPr>
              <a:lnSpc>
                <a:spcPct val="150000"/>
              </a:lnSpc>
            </a:pPr>
            <a:r>
              <a:rPr lang="en-US" altLang="zh-CN" sz="2000" dirty="0">
                <a:latin typeface="微软雅黑" pitchFamily="34" charset="-122"/>
                <a:ea typeface="微软雅黑" pitchFamily="34" charset="-122"/>
              </a:rPr>
              <a:t>1 kg</a:t>
            </a:r>
          </a:p>
        </p:txBody>
      </p:sp>
      <p:pic>
        <p:nvPicPr>
          <p:cNvPr id="19" name="tt332.jpg" descr="id:2147502745;FounderCES"/>
          <p:cNvPicPr>
            <a:picLocks noChangeAspect="1" noChangeArrowheads="1"/>
          </p:cNvPicPr>
          <p:nvPr/>
        </p:nvPicPr>
        <p:blipFill>
          <a:blip r:embed="rId5"/>
          <a:srcRect/>
          <a:stretch>
            <a:fillRect/>
          </a:stretch>
        </p:blipFill>
        <p:spPr bwMode="auto">
          <a:xfrm>
            <a:off x="5241416" y="1203598"/>
            <a:ext cx="1767209" cy="1893837"/>
          </a:xfrm>
          <a:prstGeom prst="rect">
            <a:avLst/>
          </a:prstGeom>
          <a:noFill/>
          <a:ln w="9525">
            <a:noFill/>
            <a:miter lim="800000"/>
            <a:headEnd/>
            <a:tailEnd/>
          </a:ln>
        </p:spPr>
      </p:pic>
      <p:sp>
        <p:nvSpPr>
          <p:cNvPr id="20" name="矩形 19"/>
          <p:cNvSpPr>
            <a:spLocks noChangeArrowheads="1"/>
          </p:cNvSpPr>
          <p:nvPr/>
        </p:nvSpPr>
        <p:spPr bwMode="auto">
          <a:xfrm>
            <a:off x="5724128" y="3097435"/>
            <a:ext cx="1074737" cy="530225"/>
          </a:xfrm>
          <a:prstGeom prst="rect">
            <a:avLst/>
          </a:prstGeom>
          <a:noFill/>
          <a:ln w="9525">
            <a:noFill/>
            <a:miter lim="800000"/>
            <a:headEnd/>
            <a:tailEnd/>
          </a:ln>
        </p:spPr>
        <p:txBody>
          <a:bodyPr lIns="68580" tIns="34290" rIns="68580" bIns="34290">
            <a:spAutoFit/>
          </a:bodyPr>
          <a:lstStyle/>
          <a:p>
            <a:pPr>
              <a:lnSpc>
                <a:spcPct val="150000"/>
              </a:lnSpc>
            </a:pPr>
            <a:r>
              <a:rPr lang="en-US" altLang="zh-CN" sz="2000" dirty="0">
                <a:latin typeface="微软雅黑" pitchFamily="34" charset="-122"/>
                <a:ea typeface="微软雅黑" pitchFamily="34" charset="-122"/>
              </a:rPr>
              <a:t>200</a:t>
            </a:r>
            <a:r>
              <a:rPr lang="zh-CN" altLang="en-US" sz="2000" dirty="0">
                <a:latin typeface="微软雅黑" pitchFamily="34" charset="-122"/>
                <a:ea typeface="微软雅黑" pitchFamily="34" charset="-122"/>
              </a:rPr>
              <a:t>辆</a:t>
            </a:r>
          </a:p>
        </p:txBody>
      </p:sp>
      <p:sp>
        <p:nvSpPr>
          <p:cNvPr id="22" name="矩形 21"/>
          <p:cNvSpPr>
            <a:spLocks noChangeArrowheads="1"/>
          </p:cNvSpPr>
          <p:nvPr/>
        </p:nvSpPr>
        <p:spPr bwMode="auto">
          <a:xfrm>
            <a:off x="4129088" y="2362200"/>
            <a:ext cx="500062" cy="530225"/>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a:latin typeface="微软雅黑" pitchFamily="34" charset="-122"/>
                <a:ea typeface="微软雅黑" pitchFamily="34" charset="-122"/>
              </a:rPr>
              <a:t>→</a:t>
            </a:r>
            <a:endParaRPr lang="en-US" altLang="zh-CN" sz="2000">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lide(fromBottom)">
                                      <p:cBhvr>
                                        <p:cTn id="20" dur="500"/>
                                        <p:tgtEl>
                                          <p:spTgt spid="12"/>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slide(fromBottom)">
                                      <p:cBhvr>
                                        <p:cTn id="24" dur="500"/>
                                        <p:tgtEl>
                                          <p:spTgt spid="18"/>
                                        </p:tgtEl>
                                      </p:cBhvr>
                                    </p:animEffect>
                                  </p:childTnLst>
                                </p:cTn>
                              </p:par>
                            </p:childTnLst>
                          </p:cTn>
                        </p:par>
                        <p:par>
                          <p:cTn id="25" fill="hold">
                            <p:stCondLst>
                              <p:cond delay="1000"/>
                            </p:stCondLst>
                            <p:childTnLst>
                              <p:par>
                                <p:cTn id="26" presetID="12" presetClass="entr" presetSubtype="4"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slide(fromBottom)">
                                      <p:cBhvr>
                                        <p:cTn id="28" dur="500"/>
                                        <p:tgtEl>
                                          <p:spTgt spid="22"/>
                                        </p:tgtEl>
                                      </p:cBhvr>
                                    </p:animEffect>
                                  </p:childTnLst>
                                </p:cTn>
                              </p:par>
                              <p:par>
                                <p:cTn id="29" presetID="12" presetClass="entr" presetSubtype="4"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slide(fromBottom)">
                                      <p:cBhvr>
                                        <p:cTn id="31" dur="500"/>
                                        <p:tgtEl>
                                          <p:spTgt spid="19"/>
                                        </p:tgtEl>
                                      </p:cBhvr>
                                    </p:animEffect>
                                  </p:childTnLst>
                                </p:cTn>
                              </p:par>
                            </p:childTnLst>
                          </p:cTn>
                        </p:par>
                        <p:par>
                          <p:cTn id="32" fill="hold">
                            <p:stCondLst>
                              <p:cond delay="1500"/>
                            </p:stCondLst>
                            <p:childTnLst>
                              <p:par>
                                <p:cTn id="33" presetID="12" presetClass="entr" presetSubtype="4"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slide(fromBottom)">
                                      <p:cBhvr>
                                        <p:cTn id="35" dur="500"/>
                                        <p:tgtEl>
                                          <p:spTgt spid="20"/>
                                        </p:tgtEl>
                                      </p:cBhvr>
                                    </p:animEffect>
                                  </p:childTnLst>
                                </p:cTn>
                              </p:par>
                            </p:childTnLst>
                          </p:cTn>
                        </p:par>
                        <p:par>
                          <p:cTn id="36" fill="hold">
                            <p:stCondLst>
                              <p:cond delay="2000"/>
                            </p:stCondLst>
                            <p:childTnLst>
                              <p:par>
                                <p:cTn id="37" presetID="12" presetClass="entr" presetSubtype="4"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slide(fromBottom)">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8" grpId="0"/>
      <p:bldP spid="20"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31800" y="1100138"/>
            <a:ext cx="1230313" cy="522287"/>
          </a:xfrm>
          <a:prstGeom prst="rect">
            <a:avLst/>
          </a:prstGeom>
          <a:noFill/>
          <a:ln w="9525">
            <a:noFill/>
            <a:miter lim="800000"/>
            <a:headEnd/>
            <a:tailEnd/>
          </a:ln>
        </p:spPr>
      </p:pic>
      <p:grpSp>
        <p:nvGrpSpPr>
          <p:cNvPr id="2" name="组合 18"/>
          <p:cNvGrpSpPr>
            <a:grpSpLocks/>
          </p:cNvGrpSpPr>
          <p:nvPr/>
        </p:nvGrpSpPr>
        <p:grpSpPr bwMode="auto">
          <a:xfrm>
            <a:off x="252413" y="0"/>
            <a:ext cx="4140200"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0226" y="209398"/>
              <a:ext cx="418795" cy="0"/>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868" y="208295"/>
              <a:ext cx="418795" cy="2204"/>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4049712"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核裂变能及其利用</a:t>
            </a:r>
          </a:p>
        </p:txBody>
      </p:sp>
      <p:sp>
        <p:nvSpPr>
          <p:cNvPr id="14" name="矩形 13"/>
          <p:cNvSpPr>
            <a:spLocks noChangeArrowheads="1"/>
          </p:cNvSpPr>
          <p:nvPr/>
        </p:nvSpPr>
        <p:spPr bwMode="auto">
          <a:xfrm>
            <a:off x="885429" y="1779662"/>
            <a:ext cx="7014368" cy="2008242"/>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800" b="1" dirty="0">
                <a:latin typeface="微软雅黑" pitchFamily="34" charset="-122"/>
                <a:ea typeface="微软雅黑" pitchFamily="34" charset="-122"/>
              </a:rPr>
              <a:t>       核电站、原子弹是典型的核裂变的应用</a:t>
            </a:r>
            <a:r>
              <a:rPr lang="en-US" altLang="zh-CN" sz="2800" b="1" dirty="0">
                <a:latin typeface="微软雅黑" pitchFamily="34" charset="-122"/>
                <a:ea typeface="微软雅黑" pitchFamily="34" charset="-122"/>
              </a:rPr>
              <a:t>,</a:t>
            </a:r>
            <a:r>
              <a:rPr lang="zh-CN" altLang="en-US" sz="2800" b="1" dirty="0">
                <a:latin typeface="微软雅黑" pitchFamily="34" charset="-122"/>
                <a:ea typeface="微软雅黑" pitchFamily="34" charset="-122"/>
              </a:rPr>
              <a:t>但它们有着重要的区别</a:t>
            </a:r>
            <a:r>
              <a:rPr lang="en-US" altLang="zh-CN" sz="2800" b="1" dirty="0">
                <a:latin typeface="微软雅黑" pitchFamily="34" charset="-122"/>
                <a:ea typeface="微软雅黑" pitchFamily="34" charset="-122"/>
              </a:rPr>
              <a:t>,</a:t>
            </a:r>
            <a:r>
              <a:rPr lang="zh-CN" altLang="en-US" sz="2800" b="1" dirty="0">
                <a:latin typeface="微软雅黑" pitchFamily="34" charset="-122"/>
                <a:ea typeface="微软雅黑" pitchFamily="34" charset="-122"/>
              </a:rPr>
              <a:t>即核电站的链式反应是可控的</a:t>
            </a:r>
            <a:r>
              <a:rPr lang="en-US" altLang="zh-CN" sz="2800" b="1" dirty="0">
                <a:latin typeface="微软雅黑" pitchFamily="34" charset="-122"/>
                <a:ea typeface="微软雅黑" pitchFamily="34" charset="-122"/>
              </a:rPr>
              <a:t>,</a:t>
            </a:r>
            <a:r>
              <a:rPr lang="zh-CN" altLang="en-US" sz="2800" b="1" dirty="0">
                <a:latin typeface="微软雅黑" pitchFamily="34" charset="-122"/>
                <a:ea typeface="微软雅黑" pitchFamily="34" charset="-122"/>
              </a:rPr>
              <a:t>而原子弹的链式反应是不可控的</a:t>
            </a:r>
            <a:r>
              <a:rPr lang="en-US" altLang="zh-CN" sz="28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51518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96888" y="1106488"/>
            <a:ext cx="1250950" cy="546100"/>
          </a:xfrm>
          <a:prstGeom prst="rect">
            <a:avLst/>
          </a:prstGeom>
          <a:noFill/>
          <a:ln w="9525">
            <a:noFill/>
            <a:miter lim="800000"/>
            <a:headEnd/>
            <a:tailEnd/>
          </a:ln>
        </p:spPr>
      </p:pic>
      <p:pic>
        <p:nvPicPr>
          <p:cNvPr id="21" name="图片 20" descr="book3.png"/>
          <p:cNvPicPr>
            <a:picLocks noChangeAspect="1"/>
          </p:cNvPicPr>
          <p:nvPr/>
        </p:nvPicPr>
        <p:blipFill>
          <a:blip r:embed="rId3"/>
          <a:srcRect l="10980" t="7890" r="17050" b="13779"/>
          <a:stretch>
            <a:fillRect/>
          </a:stretch>
        </p:blipFill>
        <p:spPr bwMode="auto">
          <a:xfrm>
            <a:off x="7967663" y="3946525"/>
            <a:ext cx="971550" cy="1058863"/>
          </a:xfrm>
          <a:prstGeom prst="rect">
            <a:avLst/>
          </a:prstGeom>
          <a:noFill/>
          <a:ln w="9525">
            <a:noFill/>
            <a:miter lim="800000"/>
            <a:headEnd/>
            <a:tailEnd/>
          </a:ln>
        </p:spPr>
      </p:pic>
      <p:sp>
        <p:nvSpPr>
          <p:cNvPr id="9" name="矩形 8"/>
          <p:cNvSpPr>
            <a:spLocks noChangeArrowheads="1"/>
          </p:cNvSpPr>
          <p:nvPr/>
        </p:nvSpPr>
        <p:spPr bwMode="auto">
          <a:xfrm>
            <a:off x="306388" y="349250"/>
            <a:ext cx="2319337"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核聚变</a:t>
            </a:r>
          </a:p>
        </p:txBody>
      </p:sp>
      <p:sp>
        <p:nvSpPr>
          <p:cNvPr id="23" name="矩形 22"/>
          <p:cNvSpPr>
            <a:spLocks noChangeArrowheads="1"/>
          </p:cNvSpPr>
          <p:nvPr/>
        </p:nvSpPr>
        <p:spPr bwMode="auto">
          <a:xfrm>
            <a:off x="683568" y="1779662"/>
            <a:ext cx="7456488" cy="1454150"/>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b="1" dirty="0">
                <a:latin typeface="微软雅黑" pitchFamily="34" charset="-122"/>
                <a:ea typeface="微软雅黑" pitchFamily="34" charset="-122"/>
              </a:rPr>
              <a:t>核泄漏的防护</a:t>
            </a:r>
            <a:r>
              <a:rPr lang="en-US" altLang="zh-CN" sz="2000" b="1" dirty="0">
                <a:latin typeface="微软雅黑" pitchFamily="34" charset="-122"/>
                <a:ea typeface="微软雅黑" pitchFamily="34" charset="-122"/>
              </a:rPr>
              <a:t>.</a:t>
            </a:r>
          </a:p>
          <a:p>
            <a:pPr>
              <a:lnSpc>
                <a:spcPct val="150000"/>
              </a:lnSpc>
            </a:pPr>
            <a:r>
              <a:rPr lang="en-US" altLang="zh-CN" sz="2000" b="1" dirty="0">
                <a:latin typeface="微软雅黑" pitchFamily="34" charset="-122"/>
                <a:ea typeface="微软雅黑" pitchFamily="34" charset="-122"/>
              </a:rPr>
              <a:t>(1)</a:t>
            </a:r>
            <a:r>
              <a:rPr lang="zh-CN" altLang="en-US" sz="2000" b="1" dirty="0">
                <a:latin typeface="微软雅黑" pitchFamily="34" charset="-122"/>
                <a:ea typeface="微软雅黑" pitchFamily="34" charset="-122"/>
              </a:rPr>
              <a:t>防止放射性物质的扩散</a:t>
            </a:r>
            <a:r>
              <a:rPr lang="en-US" altLang="zh-CN" sz="2000" b="1" dirty="0">
                <a:latin typeface="微软雅黑" pitchFamily="34" charset="-122"/>
                <a:ea typeface="微软雅黑" pitchFamily="34" charset="-122"/>
              </a:rPr>
              <a:t>,</a:t>
            </a:r>
            <a:r>
              <a:rPr lang="zh-CN" altLang="en-US" sz="2000" b="1" dirty="0">
                <a:latin typeface="微软雅黑" pitchFamily="34" charset="-122"/>
                <a:ea typeface="微软雅黑" pitchFamily="34" charset="-122"/>
              </a:rPr>
              <a:t>人体切莫随便靠近</a:t>
            </a:r>
            <a:r>
              <a:rPr lang="en-US" altLang="zh-CN" sz="2000" b="1" dirty="0">
                <a:latin typeface="微软雅黑" pitchFamily="34" charset="-122"/>
                <a:ea typeface="微软雅黑" pitchFamily="34" charset="-122"/>
              </a:rPr>
              <a:t>;</a:t>
            </a:r>
          </a:p>
          <a:p>
            <a:pPr>
              <a:lnSpc>
                <a:spcPct val="150000"/>
              </a:lnSpc>
            </a:pPr>
            <a:r>
              <a:rPr lang="en-US" altLang="zh-CN" sz="2000" b="1" dirty="0">
                <a:latin typeface="微软雅黑" pitchFamily="34" charset="-122"/>
                <a:ea typeface="微软雅黑" pitchFamily="34" charset="-122"/>
              </a:rPr>
              <a:t>(2)</a:t>
            </a:r>
            <a:r>
              <a:rPr lang="zh-CN" altLang="en-US" sz="2000" b="1" dirty="0">
                <a:latin typeface="微软雅黑" pitchFamily="34" charset="-122"/>
                <a:ea typeface="微软雅黑" pitchFamily="34" charset="-122"/>
              </a:rPr>
              <a:t>在放射性实验室中</a:t>
            </a:r>
            <a:r>
              <a:rPr lang="en-US" altLang="zh-CN" sz="2000" b="1" dirty="0">
                <a:latin typeface="微软雅黑" pitchFamily="34" charset="-122"/>
                <a:ea typeface="微软雅黑" pitchFamily="34" charset="-122"/>
              </a:rPr>
              <a:t>,</a:t>
            </a:r>
            <a:r>
              <a:rPr lang="zh-CN" altLang="en-US" sz="2000" b="1" dirty="0">
                <a:latin typeface="微软雅黑" pitchFamily="34" charset="-122"/>
                <a:ea typeface="微软雅黑" pitchFamily="34" charset="-122"/>
              </a:rPr>
              <a:t>要用铅板、有机玻璃等材料做好隔离防护</a:t>
            </a:r>
            <a:r>
              <a:rPr lang="en-US" altLang="zh-CN" sz="20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5717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96888" y="1106488"/>
            <a:ext cx="1250950" cy="546100"/>
          </a:xfrm>
          <a:prstGeom prst="rect">
            <a:avLst/>
          </a:prstGeom>
          <a:noFill/>
          <a:ln w="9525">
            <a:noFill/>
            <a:miter lim="800000"/>
            <a:headEnd/>
            <a:tailEnd/>
          </a:ln>
        </p:spPr>
      </p:pic>
      <p:sp>
        <p:nvSpPr>
          <p:cNvPr id="9" name="矩形 8"/>
          <p:cNvSpPr>
            <a:spLocks noChangeArrowheads="1"/>
          </p:cNvSpPr>
          <p:nvPr/>
        </p:nvSpPr>
        <p:spPr bwMode="auto">
          <a:xfrm>
            <a:off x="306388" y="349250"/>
            <a:ext cx="2319337"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核聚变</a:t>
            </a:r>
          </a:p>
        </p:txBody>
      </p:sp>
      <p:sp>
        <p:nvSpPr>
          <p:cNvPr id="23" name="矩形 22"/>
          <p:cNvSpPr>
            <a:spLocks noChangeArrowheads="1"/>
          </p:cNvSpPr>
          <p:nvPr/>
        </p:nvSpPr>
        <p:spPr bwMode="auto">
          <a:xfrm>
            <a:off x="1069974" y="1652588"/>
            <a:ext cx="7032625" cy="2378075"/>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b="1" dirty="0">
                <a:latin typeface="微软雅黑" pitchFamily="34" charset="-122"/>
                <a:ea typeface="微软雅黑" pitchFamily="34" charset="-122"/>
              </a:rPr>
              <a:t>       一个氘核由一个质子和一个中子组成</a:t>
            </a:r>
            <a:r>
              <a:rPr lang="en-US" altLang="zh-CN" sz="2000" b="1" dirty="0">
                <a:latin typeface="微软雅黑" pitchFamily="34" charset="-122"/>
                <a:ea typeface="微软雅黑" pitchFamily="34" charset="-122"/>
              </a:rPr>
              <a:t>,</a:t>
            </a:r>
            <a:r>
              <a:rPr lang="zh-CN" altLang="en-US" sz="2000" b="1" dirty="0">
                <a:latin typeface="微软雅黑" pitchFamily="34" charset="-122"/>
                <a:ea typeface="微软雅黑" pitchFamily="34" charset="-122"/>
              </a:rPr>
              <a:t>一个氚核由一个质子和二个中子组成</a:t>
            </a:r>
            <a:r>
              <a:rPr lang="en-US" altLang="zh-CN" sz="2000" b="1" dirty="0">
                <a:latin typeface="微软雅黑" pitchFamily="34" charset="-122"/>
                <a:ea typeface="微软雅黑" pitchFamily="34" charset="-122"/>
              </a:rPr>
              <a:t>,</a:t>
            </a:r>
            <a:r>
              <a:rPr lang="zh-CN" altLang="en-US" sz="2000" b="1" dirty="0">
                <a:latin typeface="微软雅黑" pitchFamily="34" charset="-122"/>
                <a:ea typeface="微软雅黑" pitchFamily="34" charset="-122"/>
              </a:rPr>
              <a:t>它们发生聚变反应结合成由二个质子和二个中子组成的氦核时</a:t>
            </a:r>
            <a:r>
              <a:rPr lang="en-US" altLang="zh-CN" sz="2000" b="1" dirty="0">
                <a:latin typeface="微软雅黑" pitchFamily="34" charset="-122"/>
                <a:ea typeface="微软雅黑" pitchFamily="34" charset="-122"/>
              </a:rPr>
              <a:t>,</a:t>
            </a:r>
            <a:r>
              <a:rPr lang="zh-CN" altLang="en-US" sz="2000" b="1" dirty="0">
                <a:latin typeface="微软雅黑" pitchFamily="34" charset="-122"/>
                <a:ea typeface="微软雅黑" pitchFamily="34" charset="-122"/>
              </a:rPr>
              <a:t>要放出一个中子</a:t>
            </a:r>
            <a:r>
              <a:rPr lang="en-US" altLang="zh-CN" sz="2000" b="1" dirty="0">
                <a:latin typeface="微软雅黑" pitchFamily="34" charset="-122"/>
                <a:ea typeface="微软雅黑" pitchFamily="34" charset="-122"/>
              </a:rPr>
              <a:t>,</a:t>
            </a:r>
            <a:r>
              <a:rPr lang="zh-CN" altLang="en-US" sz="2000" b="1" dirty="0">
                <a:latin typeface="微软雅黑" pitchFamily="34" charset="-122"/>
                <a:ea typeface="微软雅黑" pitchFamily="34" charset="-122"/>
              </a:rPr>
              <a:t>并释放出核能</a:t>
            </a:r>
            <a:r>
              <a:rPr lang="en-US" altLang="zh-CN" sz="2000" b="1" dirty="0">
                <a:latin typeface="微软雅黑" pitchFamily="34" charset="-122"/>
                <a:ea typeface="微软雅黑" pitchFamily="34" charset="-122"/>
              </a:rPr>
              <a:t>.</a:t>
            </a:r>
          </a:p>
          <a:p>
            <a:pPr>
              <a:lnSpc>
                <a:spcPct val="150000"/>
              </a:lnSpc>
            </a:pPr>
            <a:r>
              <a:rPr lang="zh-CN" altLang="en-US" sz="2000" b="1" dirty="0">
                <a:latin typeface="微软雅黑" pitchFamily="34" charset="-122"/>
                <a:ea typeface="微软雅黑" pitchFamily="34" charset="-122"/>
              </a:rPr>
              <a:t>       聚变需要在几百万摄氏度的高温下才能发生</a:t>
            </a:r>
            <a:r>
              <a:rPr lang="en-US" altLang="zh-CN" sz="2000" b="1" dirty="0">
                <a:latin typeface="微软雅黑" pitchFamily="34" charset="-122"/>
                <a:ea typeface="微软雅黑" pitchFamily="34" charset="-122"/>
              </a:rPr>
              <a:t>,</a:t>
            </a:r>
            <a:r>
              <a:rPr lang="zh-CN" altLang="en-US" sz="2000" b="1" dirty="0">
                <a:latin typeface="微软雅黑" pitchFamily="34" charset="-122"/>
                <a:ea typeface="微软雅黑" pitchFamily="34" charset="-122"/>
              </a:rPr>
              <a:t>因此聚变又叫热核反应</a:t>
            </a:r>
            <a:r>
              <a:rPr lang="en-US" altLang="zh-CN" sz="20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slide(fromBottom)">
                                      <p:cBhvr>
                                        <p:cTn id="13" dur="500"/>
                                        <p:tgtEl>
                                          <p:spTgt spid="14"/>
                                        </p:tgtEl>
                                      </p:cBhvr>
                                    </p:animEffect>
                                  </p:childTnLst>
                                </p:cTn>
                              </p:par>
                            </p:childTnLst>
                          </p:cTn>
                        </p:par>
                        <p:par>
                          <p:cTn id="14" fill="hold">
                            <p:stCondLst>
                              <p:cond delay="500"/>
                            </p:stCondLst>
                            <p:childTnLst>
                              <p:par>
                                <p:cTn id="15" presetID="12" presetClass="entr" presetSubtype="4"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slide(fromBottom)">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61963" y="1112838"/>
            <a:ext cx="1169987" cy="495300"/>
          </a:xfrm>
          <a:prstGeom prst="rect">
            <a:avLst/>
          </a:prstGeom>
          <a:noFill/>
          <a:ln w="9525">
            <a:noFill/>
            <a:miter lim="800000"/>
            <a:headEnd/>
            <a:tailEnd/>
          </a:ln>
        </p:spPr>
      </p:pic>
      <p:grpSp>
        <p:nvGrpSpPr>
          <p:cNvPr id="2" name="组合 18"/>
          <p:cNvGrpSpPr>
            <a:grpSpLocks/>
          </p:cNvGrpSpPr>
          <p:nvPr/>
        </p:nvGrpSpPr>
        <p:grpSpPr bwMode="auto">
          <a:xfrm>
            <a:off x="252413" y="0"/>
            <a:ext cx="2443162"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1017" y="209398"/>
              <a:ext cx="418795" cy="0"/>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3101" y="209398"/>
              <a:ext cx="418795" cy="0"/>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2319337"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核聚变</a:t>
            </a:r>
          </a:p>
        </p:txBody>
      </p:sp>
      <p:sp>
        <p:nvSpPr>
          <p:cNvPr id="14" name="矩形 13"/>
          <p:cNvSpPr>
            <a:spLocks noChangeArrowheads="1"/>
          </p:cNvSpPr>
          <p:nvPr/>
        </p:nvSpPr>
        <p:spPr bwMode="auto">
          <a:xfrm>
            <a:off x="2124075" y="3498850"/>
            <a:ext cx="4822825" cy="993775"/>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a:latin typeface="微软雅黑" pitchFamily="34" charset="-122"/>
                <a:ea typeface="微软雅黑" pitchFamily="34" charset="-122"/>
              </a:rPr>
              <a:t>太阳内部进行着大规模的聚变</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并以电磁波的形式向外释放核能</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这就是太阳能的来历</a:t>
            </a:r>
            <a:r>
              <a:rPr lang="en-US" altLang="zh-CN" sz="2000">
                <a:latin typeface="微软雅黑" pitchFamily="34" charset="-122"/>
                <a:ea typeface="微软雅黑" pitchFamily="34" charset="-122"/>
              </a:rPr>
              <a:t>.</a:t>
            </a:r>
          </a:p>
        </p:txBody>
      </p:sp>
      <p:pic>
        <p:nvPicPr>
          <p:cNvPr id="13" name="tt333.jpg" descr="id:2147502817;FounderCES"/>
          <p:cNvPicPr>
            <a:picLocks noChangeAspect="1" noChangeArrowheads="1"/>
          </p:cNvPicPr>
          <p:nvPr/>
        </p:nvPicPr>
        <p:blipFill>
          <a:blip r:embed="rId5"/>
          <a:srcRect/>
          <a:stretch>
            <a:fillRect/>
          </a:stretch>
        </p:blipFill>
        <p:spPr bwMode="auto">
          <a:xfrm>
            <a:off x="3325813" y="1484313"/>
            <a:ext cx="2330450" cy="1736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par>
                                <p:cTn id="34" presetID="12" presetClass="entr" presetSubtype="4"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slide(fromBottom)">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179388" y="533400"/>
            <a:ext cx="8964612" cy="900113"/>
          </a:xfrm>
          <a:prstGeom prst="rect">
            <a:avLst/>
          </a:prstGeom>
          <a:noFill/>
          <a:ln w="9525">
            <a:noFill/>
            <a:miter lim="800000"/>
            <a:headEnd/>
            <a:tailEnd/>
          </a:ln>
        </p:spPr>
        <p:txBody>
          <a:bodyPr lIns="68580" tIns="34290" rIns="68580" bIns="34290">
            <a:spAutoFit/>
          </a:bodyPr>
          <a:lstStyle/>
          <a:p>
            <a:r>
              <a:rPr lang="zh-CN" altLang="en-US" sz="5400" b="1">
                <a:solidFill>
                  <a:schemeClr val="accent1"/>
                </a:solidFill>
                <a:latin typeface="隶书"/>
                <a:ea typeface="隶书"/>
                <a:cs typeface="隶书"/>
              </a:rPr>
              <a:t>第十一章 物理学与能源技术</a:t>
            </a:r>
          </a:p>
        </p:txBody>
      </p:sp>
      <p:sp>
        <p:nvSpPr>
          <p:cNvPr id="64" name="文本框 78"/>
          <p:cNvSpPr txBox="1">
            <a:spLocks noChangeArrowheads="1"/>
          </p:cNvSpPr>
          <p:nvPr/>
        </p:nvSpPr>
        <p:spPr bwMode="auto">
          <a:xfrm>
            <a:off x="1785938" y="1873250"/>
            <a:ext cx="5902325" cy="577850"/>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a:t>
            </a:r>
            <a:r>
              <a:rPr lang="en-US" altLang="zh-CN" sz="3300" b="1">
                <a:solidFill>
                  <a:schemeClr val="accent1"/>
                </a:solidFill>
                <a:latin typeface="微软雅黑" pitchFamily="34" charset="-122"/>
                <a:ea typeface="微软雅黑" pitchFamily="34" charset="-122"/>
              </a:rPr>
              <a:t>5</a:t>
            </a:r>
            <a:r>
              <a:rPr lang="zh-CN" altLang="en-US" sz="3300" b="1">
                <a:solidFill>
                  <a:schemeClr val="accent1"/>
                </a:solidFill>
                <a:latin typeface="微软雅黑" pitchFamily="34" charset="-122"/>
                <a:ea typeface="微软雅黑" pitchFamily="34" charset="-122"/>
              </a:rPr>
              <a:t>节　能源开发与可持续发展</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591826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81013" y="1106488"/>
            <a:ext cx="1284287" cy="544512"/>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6127750"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能源利用中的问题及相应对策　</a:t>
            </a:r>
          </a:p>
        </p:txBody>
      </p:sp>
      <p:sp>
        <p:nvSpPr>
          <p:cNvPr id="11" name="矩形 10"/>
          <p:cNvSpPr>
            <a:spLocks noChangeArrowheads="1"/>
          </p:cNvSpPr>
          <p:nvPr/>
        </p:nvSpPr>
        <p:spPr bwMode="auto">
          <a:xfrm>
            <a:off x="2876550" y="3679351"/>
            <a:ext cx="4359746" cy="623248"/>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400" b="1" dirty="0">
                <a:latin typeface="微软雅黑" pitchFamily="34" charset="-122"/>
                <a:ea typeface="微软雅黑" pitchFamily="34" charset="-122"/>
              </a:rPr>
              <a:t>没有被有效利用的内能</a:t>
            </a:r>
            <a:r>
              <a:rPr lang="en-US" altLang="zh-CN" sz="2400" b="1" dirty="0">
                <a:latin typeface="微软雅黑" pitchFamily="34" charset="-122"/>
                <a:ea typeface="微软雅黑" pitchFamily="34" charset="-122"/>
              </a:rPr>
              <a:t>.</a:t>
            </a:r>
          </a:p>
        </p:txBody>
      </p:sp>
      <p:pic>
        <p:nvPicPr>
          <p:cNvPr id="13" name="tt340.jpg" descr="id:2147503082;FounderCES"/>
          <p:cNvPicPr>
            <a:picLocks noChangeAspect="1" noChangeArrowheads="1"/>
          </p:cNvPicPr>
          <p:nvPr/>
        </p:nvPicPr>
        <p:blipFill>
          <a:blip r:embed="rId4"/>
          <a:srcRect/>
          <a:stretch>
            <a:fillRect/>
          </a:stretch>
        </p:blipFill>
        <p:spPr bwMode="auto">
          <a:xfrm>
            <a:off x="2923367" y="1059582"/>
            <a:ext cx="3166347" cy="257254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slide(fromBottom)">
                                      <p:cBhvr>
                                        <p:cTn id="20" dur="500"/>
                                        <p:tgtEl>
                                          <p:spTgt spid="13"/>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96539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500063" y="1106488"/>
            <a:ext cx="1244600" cy="544512"/>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6127750"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能源利用中的问题及相应对策　</a:t>
            </a:r>
          </a:p>
        </p:txBody>
      </p:sp>
      <p:sp>
        <p:nvSpPr>
          <p:cNvPr id="11" name="矩形 10"/>
          <p:cNvSpPr>
            <a:spLocks noChangeArrowheads="1"/>
          </p:cNvSpPr>
          <p:nvPr/>
        </p:nvSpPr>
        <p:spPr bwMode="auto">
          <a:xfrm>
            <a:off x="2486025" y="1558925"/>
            <a:ext cx="3725863" cy="3300413"/>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a:latin typeface="微软雅黑" pitchFamily="34" charset="-122"/>
                <a:ea typeface="微软雅黑" pitchFamily="34" charset="-122"/>
              </a:rPr>
              <a:t>能源利用对环境的影响</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重点</a:t>
            </a:r>
            <a:r>
              <a:rPr lang="en-US" altLang="zh-CN" sz="2000">
                <a:latin typeface="微软雅黑" pitchFamily="34" charset="-122"/>
                <a:ea typeface="微软雅黑" pitchFamily="34" charset="-122"/>
              </a:rPr>
              <a:t>).</a:t>
            </a:r>
          </a:p>
          <a:p>
            <a:pPr>
              <a:lnSpc>
                <a:spcPct val="150000"/>
              </a:lnSpc>
            </a:pPr>
            <a:r>
              <a:rPr lang="en-US" altLang="zh-CN" sz="2000">
                <a:latin typeface="微软雅黑" pitchFamily="34" charset="-122"/>
                <a:ea typeface="微软雅黑" pitchFamily="34" charset="-122"/>
              </a:rPr>
              <a:t>(1)</a:t>
            </a:r>
            <a:r>
              <a:rPr lang="zh-CN" altLang="en-US" sz="2000">
                <a:latin typeface="微软雅黑" pitchFamily="34" charset="-122"/>
                <a:ea typeface="微软雅黑" pitchFamily="34" charset="-122"/>
              </a:rPr>
              <a:t>热污染</a:t>
            </a:r>
            <a:r>
              <a:rPr lang="en-US" altLang="zh-CN" sz="2000">
                <a:latin typeface="微软雅黑" pitchFamily="34" charset="-122"/>
                <a:ea typeface="微软雅黑" pitchFamily="34" charset="-122"/>
              </a:rPr>
              <a:t>;</a:t>
            </a:r>
          </a:p>
          <a:p>
            <a:pPr>
              <a:lnSpc>
                <a:spcPct val="150000"/>
              </a:lnSpc>
            </a:pPr>
            <a:r>
              <a:rPr lang="en-US" altLang="zh-CN" sz="2000">
                <a:latin typeface="微软雅黑" pitchFamily="34" charset="-122"/>
                <a:ea typeface="微软雅黑" pitchFamily="34" charset="-122"/>
              </a:rPr>
              <a:t>(2)</a:t>
            </a:r>
            <a:r>
              <a:rPr lang="zh-CN" altLang="en-US" sz="2000">
                <a:latin typeface="微软雅黑" pitchFamily="34" charset="-122"/>
                <a:ea typeface="微软雅黑" pitchFamily="34" charset="-122"/>
              </a:rPr>
              <a:t>热岛效应</a:t>
            </a:r>
            <a:r>
              <a:rPr lang="en-US" altLang="zh-CN" sz="2000">
                <a:latin typeface="微软雅黑" pitchFamily="34" charset="-122"/>
                <a:ea typeface="微软雅黑" pitchFamily="34" charset="-122"/>
              </a:rPr>
              <a:t>;</a:t>
            </a:r>
          </a:p>
          <a:p>
            <a:pPr>
              <a:lnSpc>
                <a:spcPct val="150000"/>
              </a:lnSpc>
            </a:pPr>
            <a:r>
              <a:rPr lang="en-US" altLang="zh-CN" sz="2000">
                <a:latin typeface="微软雅黑" pitchFamily="34" charset="-122"/>
                <a:ea typeface="微软雅黑" pitchFamily="34" charset="-122"/>
              </a:rPr>
              <a:t>(3)</a:t>
            </a:r>
            <a:r>
              <a:rPr lang="zh-CN" altLang="en-US" sz="2000">
                <a:latin typeface="微软雅黑" pitchFamily="34" charset="-122"/>
                <a:ea typeface="微软雅黑" pitchFamily="34" charset="-122"/>
              </a:rPr>
              <a:t>温室效应</a:t>
            </a:r>
            <a:r>
              <a:rPr lang="en-US" altLang="zh-CN" sz="2000">
                <a:latin typeface="微软雅黑" pitchFamily="34" charset="-122"/>
                <a:ea typeface="微软雅黑" pitchFamily="34" charset="-122"/>
              </a:rPr>
              <a:t>;</a:t>
            </a:r>
          </a:p>
          <a:p>
            <a:pPr>
              <a:lnSpc>
                <a:spcPct val="150000"/>
              </a:lnSpc>
            </a:pPr>
            <a:r>
              <a:rPr lang="en-US" altLang="zh-CN" sz="2000">
                <a:latin typeface="微软雅黑" pitchFamily="34" charset="-122"/>
                <a:ea typeface="微软雅黑" pitchFamily="34" charset="-122"/>
              </a:rPr>
              <a:t>(4)</a:t>
            </a:r>
            <a:r>
              <a:rPr lang="zh-CN" altLang="en-US" sz="2000">
                <a:latin typeface="微软雅黑" pitchFamily="34" charset="-122"/>
                <a:ea typeface="微软雅黑" pitchFamily="34" charset="-122"/>
              </a:rPr>
              <a:t>酸雨</a:t>
            </a:r>
            <a:r>
              <a:rPr lang="en-US" altLang="zh-CN" sz="2000">
                <a:latin typeface="微软雅黑" pitchFamily="34" charset="-122"/>
                <a:ea typeface="微软雅黑" pitchFamily="34" charset="-122"/>
              </a:rPr>
              <a:t>;</a:t>
            </a:r>
          </a:p>
          <a:p>
            <a:pPr>
              <a:lnSpc>
                <a:spcPct val="150000"/>
              </a:lnSpc>
            </a:pPr>
            <a:r>
              <a:rPr lang="en-US" altLang="zh-CN" sz="2000">
                <a:latin typeface="微软雅黑" pitchFamily="34" charset="-122"/>
                <a:ea typeface="微软雅黑" pitchFamily="34" charset="-122"/>
              </a:rPr>
              <a:t>(5)</a:t>
            </a:r>
            <a:r>
              <a:rPr lang="zh-CN" altLang="en-US" sz="2000">
                <a:latin typeface="微软雅黑" pitchFamily="34" charset="-122"/>
                <a:ea typeface="微软雅黑" pitchFamily="34" charset="-122"/>
              </a:rPr>
              <a:t>空气污染</a:t>
            </a:r>
            <a:r>
              <a:rPr lang="en-US" altLang="zh-CN" sz="2000">
                <a:latin typeface="微软雅黑" pitchFamily="34" charset="-122"/>
                <a:ea typeface="微软雅黑" pitchFamily="34" charset="-122"/>
              </a:rPr>
              <a:t>;</a:t>
            </a:r>
          </a:p>
          <a:p>
            <a:pPr>
              <a:lnSpc>
                <a:spcPct val="150000"/>
              </a:lnSpc>
            </a:pPr>
            <a:r>
              <a:rPr lang="en-US" altLang="zh-CN" sz="2000">
                <a:latin typeface="微软雅黑" pitchFamily="34" charset="-122"/>
                <a:ea typeface="微软雅黑" pitchFamily="34" charset="-122"/>
              </a:rPr>
              <a:t>(6)</a:t>
            </a:r>
            <a:r>
              <a:rPr lang="zh-CN" altLang="en-US" sz="2000">
                <a:latin typeface="微软雅黑" pitchFamily="34" charset="-122"/>
                <a:ea typeface="微软雅黑" pitchFamily="34" charset="-122"/>
              </a:rPr>
              <a:t>水土流失、沙漠化</a:t>
            </a:r>
            <a:r>
              <a:rPr lang="en-US" altLang="zh-CN" sz="200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50850" y="1100138"/>
            <a:ext cx="1193800" cy="522287"/>
          </a:xfrm>
          <a:prstGeom prst="rect">
            <a:avLst/>
          </a:prstGeom>
          <a:noFill/>
          <a:ln w="9525">
            <a:noFill/>
            <a:miter lim="800000"/>
            <a:headEnd/>
            <a:tailEnd/>
          </a:ln>
        </p:spPr>
      </p:pic>
      <p:grpSp>
        <p:nvGrpSpPr>
          <p:cNvPr id="2" name="组合 18"/>
          <p:cNvGrpSpPr>
            <a:grpSpLocks/>
          </p:cNvGrpSpPr>
          <p:nvPr/>
        </p:nvGrpSpPr>
        <p:grpSpPr bwMode="auto">
          <a:xfrm>
            <a:off x="252413" y="0"/>
            <a:ext cx="4508500"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0257" y="208385"/>
              <a:ext cx="418795" cy="2026"/>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690" y="208385"/>
              <a:ext cx="418795" cy="2026"/>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新能源的开发与利用</a:t>
            </a:r>
          </a:p>
        </p:txBody>
      </p:sp>
      <p:sp>
        <p:nvSpPr>
          <p:cNvPr id="14" name="矩形 13"/>
          <p:cNvSpPr>
            <a:spLocks noChangeArrowheads="1"/>
          </p:cNvSpPr>
          <p:nvPr/>
        </p:nvSpPr>
        <p:spPr bwMode="auto">
          <a:xfrm>
            <a:off x="782638" y="2239963"/>
            <a:ext cx="7315200" cy="938212"/>
          </a:xfrm>
          <a:prstGeom prst="rect">
            <a:avLst/>
          </a:prstGeom>
          <a:noFill/>
          <a:ln w="9525">
            <a:noFill/>
            <a:miter lim="800000"/>
            <a:headEnd/>
            <a:tailEnd/>
          </a:ln>
        </p:spPr>
        <p:txBody>
          <a:bodyPr lIns="68580" tIns="34290" rIns="68580" bIns="34290">
            <a:spAutoFit/>
          </a:bodyPr>
          <a:lstStyle/>
          <a:p>
            <a:pPr algn="just">
              <a:lnSpc>
                <a:spcPct val="150000"/>
              </a:lnSpc>
            </a:pPr>
            <a:r>
              <a:rPr lang="zh-CN" altLang="en-US" sz="2000">
                <a:latin typeface="微软雅黑" pitchFamily="34" charset="-122"/>
                <a:ea typeface="微软雅黑" pitchFamily="34" charset="-122"/>
              </a:rPr>
              <a:t>       实现核能质的突破的关键在于解决核聚变的可控性</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因为核聚变所需的原料来源十分广泛</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可以解决人类数十亿年的能源需求</a:t>
            </a:r>
            <a:r>
              <a:rPr lang="en-US" altLang="zh-CN" sz="200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66450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81013" y="1106488"/>
            <a:ext cx="1284287" cy="544512"/>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新能源的开发与利用</a:t>
            </a:r>
          </a:p>
        </p:txBody>
      </p:sp>
      <p:sp>
        <p:nvSpPr>
          <p:cNvPr id="11" name="矩形 10"/>
          <p:cNvSpPr>
            <a:spLocks noChangeArrowheads="1"/>
          </p:cNvSpPr>
          <p:nvPr/>
        </p:nvSpPr>
        <p:spPr bwMode="auto">
          <a:xfrm>
            <a:off x="171450" y="1606550"/>
            <a:ext cx="5334000" cy="3300413"/>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a:latin typeface="微软雅黑" pitchFamily="34" charset="-122"/>
                <a:ea typeface="微软雅黑" pitchFamily="34" charset="-122"/>
              </a:rPr>
              <a:t>       一法国设计师设计出“太阳能树”</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它的外形与普通盆栽很像</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但“长”出来的是数块太阳能板叶子</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可根据太阳的方向调整每块太阳能板的位置</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从而确保最大限度地吸收太阳能</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最后将能量储存在太阳能树底座内的蓄电池内</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底座上还拥有一个</a:t>
            </a:r>
            <a:r>
              <a:rPr lang="en-US" altLang="zh-CN" sz="2000">
                <a:latin typeface="微软雅黑" pitchFamily="34" charset="-122"/>
                <a:ea typeface="微软雅黑" pitchFamily="34" charset="-122"/>
              </a:rPr>
              <a:t>USB</a:t>
            </a:r>
            <a:r>
              <a:rPr lang="zh-CN" altLang="en-US" sz="2000">
                <a:latin typeface="微软雅黑" pitchFamily="34" charset="-122"/>
                <a:ea typeface="微软雅黑" pitchFamily="34" charset="-122"/>
              </a:rPr>
              <a:t>输出口</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可以为手机充电</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且其输出电压可根据实际需要进行调节</a:t>
            </a:r>
            <a:r>
              <a:rPr lang="en-US" altLang="zh-CN" sz="2000">
                <a:latin typeface="微软雅黑" pitchFamily="34" charset="-122"/>
                <a:ea typeface="微软雅黑" pitchFamily="34" charset="-122"/>
              </a:rPr>
              <a:t>.</a:t>
            </a:r>
          </a:p>
        </p:txBody>
      </p:sp>
      <p:pic>
        <p:nvPicPr>
          <p:cNvPr id="13" name="tt341.jpg" descr="id:2147503147;FounderCES"/>
          <p:cNvPicPr>
            <a:picLocks noChangeAspect="1" noChangeArrowheads="1"/>
          </p:cNvPicPr>
          <p:nvPr/>
        </p:nvPicPr>
        <p:blipFill>
          <a:blip r:embed="rId4"/>
          <a:srcRect/>
          <a:stretch>
            <a:fillRect/>
          </a:stretch>
        </p:blipFill>
        <p:spPr bwMode="auto">
          <a:xfrm>
            <a:off x="6026150" y="1793875"/>
            <a:ext cx="2552700" cy="21193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par>
                                <p:cTn id="22" presetID="12" presetClass="entr" presetSubtype="4"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slide(fromBottom)">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97634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96888" y="906463"/>
            <a:ext cx="1250950" cy="531812"/>
          </a:xfrm>
          <a:prstGeom prst="rect">
            <a:avLst/>
          </a:prstGeom>
          <a:noFill/>
          <a:ln w="9525">
            <a:noFill/>
            <a:miter lim="800000"/>
            <a:headEnd/>
            <a:tailEnd/>
          </a:ln>
        </p:spPr>
      </p:pic>
      <p:pic>
        <p:nvPicPr>
          <p:cNvPr id="21" name="图片 20" descr="book3.png"/>
          <p:cNvPicPr>
            <a:picLocks noChangeAspect="1"/>
          </p:cNvPicPr>
          <p:nvPr/>
        </p:nvPicPr>
        <p:blipFill>
          <a:blip r:embed="rId3"/>
          <a:srcRect l="10980" t="7890" r="17050" b="13779"/>
          <a:stretch>
            <a:fillRect/>
          </a:stretch>
        </p:blipFill>
        <p:spPr bwMode="auto">
          <a:xfrm>
            <a:off x="7967663" y="3946525"/>
            <a:ext cx="971550" cy="1058863"/>
          </a:xfrm>
          <a:prstGeom prst="rect">
            <a:avLst/>
          </a:prstGeom>
          <a:noFill/>
          <a:ln w="9525">
            <a:noFill/>
            <a:miter lim="800000"/>
            <a:headEnd/>
            <a:tailEnd/>
          </a:ln>
        </p:spPr>
      </p:pic>
      <p:sp>
        <p:nvSpPr>
          <p:cNvPr id="9" name="矩形 8"/>
          <p:cNvSpPr>
            <a:spLocks noChangeArrowheads="1"/>
          </p:cNvSpPr>
          <p:nvPr/>
        </p:nvSpPr>
        <p:spPr bwMode="auto">
          <a:xfrm>
            <a:off x="306388" y="349250"/>
            <a:ext cx="4049712"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形形色色的能量　</a:t>
            </a:r>
          </a:p>
        </p:txBody>
      </p:sp>
      <p:sp>
        <p:nvSpPr>
          <p:cNvPr id="23" name="矩形 22"/>
          <p:cNvSpPr>
            <a:spLocks noChangeArrowheads="1"/>
          </p:cNvSpPr>
          <p:nvPr/>
        </p:nvSpPr>
        <p:spPr bwMode="auto">
          <a:xfrm>
            <a:off x="2195736" y="3363838"/>
            <a:ext cx="5400600" cy="1177245"/>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400" b="1" dirty="0">
                <a:latin typeface="微软雅黑" pitchFamily="34" charset="-122"/>
                <a:ea typeface="微软雅黑" pitchFamily="34" charset="-122"/>
              </a:rPr>
              <a:t>泥石流具有强大的机械能</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能冲垮房屋、</a:t>
            </a:r>
            <a:endParaRPr lang="en-US" altLang="zh-CN" sz="2400" b="1" dirty="0">
              <a:latin typeface="微软雅黑" pitchFamily="34" charset="-122"/>
              <a:ea typeface="微软雅黑" pitchFamily="34" charset="-122"/>
            </a:endParaRPr>
          </a:p>
          <a:p>
            <a:pPr>
              <a:lnSpc>
                <a:spcPct val="150000"/>
              </a:lnSpc>
            </a:pPr>
            <a:r>
              <a:rPr lang="zh-CN" altLang="en-US" sz="2400" b="1" dirty="0">
                <a:latin typeface="微软雅黑" pitchFamily="34" charset="-122"/>
                <a:ea typeface="微软雅黑" pitchFamily="34" charset="-122"/>
              </a:rPr>
              <a:t>堤坝、路面等</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产生巨大的破坏力</a:t>
            </a:r>
            <a:r>
              <a:rPr lang="en-US" altLang="zh-CN" sz="2400" b="1" dirty="0">
                <a:latin typeface="微软雅黑" pitchFamily="34" charset="-122"/>
                <a:ea typeface="微软雅黑" pitchFamily="34" charset="-122"/>
              </a:rPr>
              <a:t>.</a:t>
            </a:r>
            <a:endParaRPr lang="zh-CN" altLang="en-US" sz="2400" b="1" dirty="0">
              <a:latin typeface="微软雅黑" pitchFamily="34" charset="-122"/>
              <a:ea typeface="微软雅黑" pitchFamily="34" charset="-122"/>
            </a:endParaRPr>
          </a:p>
        </p:txBody>
      </p:sp>
      <p:pic>
        <p:nvPicPr>
          <p:cNvPr id="10" name="tt280.jpg" descr="id:2147501442;FounderCES"/>
          <p:cNvPicPr>
            <a:picLocks noChangeAspect="1" noChangeArrowheads="1"/>
          </p:cNvPicPr>
          <p:nvPr/>
        </p:nvPicPr>
        <p:blipFill>
          <a:blip r:embed="rId4"/>
          <a:srcRect/>
          <a:stretch>
            <a:fillRect/>
          </a:stretch>
        </p:blipFill>
        <p:spPr bwMode="auto">
          <a:xfrm>
            <a:off x="4067944" y="1059582"/>
            <a:ext cx="3245718" cy="217588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slide(fromBottom)">
                                      <p:cBhvr>
                                        <p:cTn id="20" dur="500"/>
                                        <p:tgtEl>
                                          <p:spTgt spid="10"/>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slide(fromBottom)">
                                      <p:cBhvr>
                                        <p:cTn id="2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50850" y="1100138"/>
            <a:ext cx="1193800" cy="522287"/>
          </a:xfrm>
          <a:prstGeom prst="rect">
            <a:avLst/>
          </a:prstGeom>
          <a:noFill/>
          <a:ln w="9525">
            <a:noFill/>
            <a:miter lim="800000"/>
            <a:headEnd/>
            <a:tailEnd/>
          </a:ln>
        </p:spPr>
      </p:pic>
      <p:grpSp>
        <p:nvGrpSpPr>
          <p:cNvPr id="2" name="组合 18"/>
          <p:cNvGrpSpPr>
            <a:grpSpLocks/>
          </p:cNvGrpSpPr>
          <p:nvPr/>
        </p:nvGrpSpPr>
        <p:grpSpPr bwMode="auto">
          <a:xfrm>
            <a:off x="252413" y="0"/>
            <a:ext cx="4489450"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0694" y="208381"/>
              <a:ext cx="418795" cy="2033"/>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3505" y="208381"/>
              <a:ext cx="418795" cy="2034"/>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新能源的开发与利用</a:t>
            </a:r>
          </a:p>
        </p:txBody>
      </p:sp>
      <p:sp>
        <p:nvSpPr>
          <p:cNvPr id="14" name="矩形 13"/>
          <p:cNvSpPr>
            <a:spLocks noChangeArrowheads="1"/>
          </p:cNvSpPr>
          <p:nvPr/>
        </p:nvSpPr>
        <p:spPr bwMode="auto">
          <a:xfrm>
            <a:off x="1536700" y="2170113"/>
            <a:ext cx="5942013" cy="938212"/>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a:latin typeface="微软雅黑" pitchFamily="34" charset="-122"/>
                <a:ea typeface="微软雅黑" pitchFamily="34" charset="-122"/>
              </a:rPr>
              <a:t>       太阳是个炽热的气体星球</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太阳大气的主要成分是氢</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质量约占</a:t>
            </a:r>
            <a:r>
              <a:rPr lang="en-US" altLang="zh-CN" sz="2000">
                <a:latin typeface="微软雅黑" pitchFamily="34" charset="-122"/>
                <a:ea typeface="微软雅黑" pitchFamily="34" charset="-122"/>
              </a:rPr>
              <a:t>71%)</a:t>
            </a:r>
            <a:r>
              <a:rPr lang="zh-CN" altLang="en-US" sz="2000">
                <a:latin typeface="微软雅黑" pitchFamily="34" charset="-122"/>
                <a:ea typeface="微软雅黑" pitchFamily="34" charset="-122"/>
              </a:rPr>
              <a:t>与氦</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质量约占</a:t>
            </a:r>
            <a:r>
              <a:rPr lang="en-US" altLang="zh-CN" sz="2000">
                <a:latin typeface="微软雅黑" pitchFamily="34" charset="-122"/>
                <a:ea typeface="微软雅黑" pitchFamily="34" charset="-122"/>
              </a:rPr>
              <a:t>27%).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57023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96888" y="1116013"/>
            <a:ext cx="1250950" cy="527050"/>
          </a:xfrm>
          <a:prstGeom prst="rect">
            <a:avLst/>
          </a:prstGeom>
          <a:noFill/>
          <a:ln w="9525">
            <a:noFill/>
            <a:miter lim="800000"/>
            <a:headEnd/>
            <a:tailEnd/>
          </a:ln>
        </p:spPr>
      </p:pic>
      <p:pic>
        <p:nvPicPr>
          <p:cNvPr id="21" name="图片 20" descr="book3.png"/>
          <p:cNvPicPr>
            <a:picLocks noChangeAspect="1"/>
          </p:cNvPicPr>
          <p:nvPr/>
        </p:nvPicPr>
        <p:blipFill>
          <a:blip r:embed="rId3"/>
          <a:srcRect l="10980" t="7890" r="17050" b="13779"/>
          <a:stretch>
            <a:fillRect/>
          </a:stretch>
        </p:blipFill>
        <p:spPr bwMode="auto">
          <a:xfrm>
            <a:off x="7967663" y="3946525"/>
            <a:ext cx="971550" cy="1058863"/>
          </a:xfrm>
          <a:prstGeom prst="rect">
            <a:avLst/>
          </a:prstGeom>
          <a:noFill/>
          <a:ln w="9525">
            <a:noFill/>
            <a:miter lim="800000"/>
            <a:headEnd/>
            <a:tailEnd/>
          </a:ln>
        </p:spPr>
      </p:pic>
      <p:sp>
        <p:nvSpPr>
          <p:cNvPr id="9" name="矩形 8"/>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新能源的开发与利用</a:t>
            </a:r>
          </a:p>
        </p:txBody>
      </p:sp>
      <p:sp>
        <p:nvSpPr>
          <p:cNvPr id="23" name="矩形 22"/>
          <p:cNvSpPr>
            <a:spLocks noChangeArrowheads="1"/>
          </p:cNvSpPr>
          <p:nvPr/>
        </p:nvSpPr>
        <p:spPr bwMode="auto">
          <a:xfrm>
            <a:off x="611560" y="1779662"/>
            <a:ext cx="7456488" cy="1111971"/>
          </a:xfrm>
          <a:prstGeom prst="rect">
            <a:avLst/>
          </a:prstGeom>
          <a:noFill/>
          <a:ln w="9525">
            <a:noFill/>
            <a:miter lim="800000"/>
            <a:headEnd/>
            <a:tailEnd/>
          </a:ln>
        </p:spPr>
        <p:txBody>
          <a:bodyPr lIns="68580" tIns="34290" rIns="68580" bIns="34290">
            <a:spAutoFit/>
          </a:bodyPr>
          <a:lstStyle/>
          <a:p>
            <a:pPr>
              <a:lnSpc>
                <a:spcPct val="150000"/>
              </a:lnSpc>
            </a:pPr>
            <a:r>
              <a:rPr lang="zh-CN" altLang="en-US" sz="2400" b="1" dirty="0">
                <a:latin typeface="微软雅黑" pitchFamily="34" charset="-122"/>
                <a:ea typeface="微软雅黑" pitchFamily="34" charset="-122"/>
              </a:rPr>
              <a:t>       太阳能的实质是太阳内部的氢原子核在超高温下发生聚变时释放出的核能</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而不是内能</a:t>
            </a:r>
            <a:r>
              <a:rPr lang="en-US" altLang="zh-CN" sz="24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458908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500063" y="1116013"/>
            <a:ext cx="1244600" cy="527050"/>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新能源的开发与利用</a:t>
            </a:r>
          </a:p>
        </p:txBody>
      </p:sp>
      <p:sp>
        <p:nvSpPr>
          <p:cNvPr id="11" name="矩形 10"/>
          <p:cNvSpPr>
            <a:spLocks noChangeArrowheads="1"/>
          </p:cNvSpPr>
          <p:nvPr/>
        </p:nvSpPr>
        <p:spPr bwMode="auto">
          <a:xfrm>
            <a:off x="2590800" y="4554538"/>
            <a:ext cx="3725863" cy="476250"/>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a:latin typeface="微软雅黑" pitchFamily="34" charset="-122"/>
                <a:ea typeface="微软雅黑" pitchFamily="34" charset="-122"/>
              </a:rPr>
              <a:t>太阳能、风能、水能的开发利用</a:t>
            </a:r>
            <a:r>
              <a:rPr lang="en-US" altLang="zh-CN" sz="2000">
                <a:latin typeface="微软雅黑" pitchFamily="34" charset="-122"/>
                <a:ea typeface="微软雅黑" pitchFamily="34" charset="-122"/>
              </a:rPr>
              <a:t>.</a:t>
            </a:r>
          </a:p>
        </p:txBody>
      </p:sp>
      <p:pic>
        <p:nvPicPr>
          <p:cNvPr id="10" name="tt347.jpg" descr="id:2147503175;FounderCES"/>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087688" y="952500"/>
            <a:ext cx="2530475" cy="3719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par>
                                <p:cTn id="22" presetID="12" presetClass="entr" presetSubtype="4"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slide(fromBottom)">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50850" y="1100138"/>
            <a:ext cx="1193800" cy="522287"/>
          </a:xfrm>
          <a:prstGeom prst="rect">
            <a:avLst/>
          </a:prstGeom>
          <a:noFill/>
          <a:ln w="9525">
            <a:noFill/>
            <a:miter lim="800000"/>
            <a:headEnd/>
            <a:tailEnd/>
          </a:ln>
        </p:spPr>
      </p:pic>
      <p:grpSp>
        <p:nvGrpSpPr>
          <p:cNvPr id="2" name="组合 18"/>
          <p:cNvGrpSpPr>
            <a:grpSpLocks/>
          </p:cNvGrpSpPr>
          <p:nvPr/>
        </p:nvGrpSpPr>
        <p:grpSpPr bwMode="auto">
          <a:xfrm>
            <a:off x="252413" y="0"/>
            <a:ext cx="4489450"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0694" y="208381"/>
              <a:ext cx="418795" cy="2033"/>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3505" y="208381"/>
              <a:ext cx="418795" cy="2034"/>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新能源的开发与利用</a:t>
            </a:r>
          </a:p>
        </p:txBody>
      </p:sp>
      <p:sp>
        <p:nvSpPr>
          <p:cNvPr id="14" name="矩形 13"/>
          <p:cNvSpPr>
            <a:spLocks noChangeArrowheads="1"/>
          </p:cNvSpPr>
          <p:nvPr/>
        </p:nvSpPr>
        <p:spPr bwMode="auto">
          <a:xfrm>
            <a:off x="1412875" y="1593850"/>
            <a:ext cx="6223000" cy="2840038"/>
          </a:xfrm>
          <a:prstGeom prst="rect">
            <a:avLst/>
          </a:prstGeom>
          <a:noFill/>
          <a:ln w="9525">
            <a:noFill/>
            <a:miter lim="800000"/>
            <a:headEnd/>
            <a:tailEnd/>
          </a:ln>
        </p:spPr>
        <p:txBody>
          <a:bodyPr lIns="68580" tIns="34290" rIns="68580" bIns="34290">
            <a:spAutoFit/>
          </a:bodyPr>
          <a:lstStyle/>
          <a:p>
            <a:pPr>
              <a:lnSpc>
                <a:spcPct val="150000"/>
              </a:lnSpc>
            </a:pPr>
            <a:r>
              <a:rPr lang="zh-CN" altLang="en-US" sz="2000" dirty="0">
                <a:latin typeface="微软雅黑" pitchFamily="34" charset="-122"/>
                <a:ea typeface="微软雅黑" pitchFamily="34" charset="-122"/>
              </a:rPr>
              <a:t>解决氢能的大规模应用的两大问题</a:t>
            </a:r>
            <a:r>
              <a:rPr lang="en-US" altLang="zh-CN" sz="2000" dirty="0">
                <a:latin typeface="微软雅黑" pitchFamily="34" charset="-122"/>
                <a:ea typeface="微软雅黑" pitchFamily="34" charset="-122"/>
              </a:rPr>
              <a:t>.</a:t>
            </a:r>
          </a:p>
          <a:p>
            <a:pPr>
              <a:lnSpc>
                <a:spcPct val="150000"/>
              </a:lnSpc>
            </a:pPr>
            <a:r>
              <a:rPr lang="en-US" altLang="zh-CN" sz="2000" dirty="0">
                <a:latin typeface="微软雅黑" pitchFamily="34" charset="-122"/>
                <a:ea typeface="微软雅黑" pitchFamily="34" charset="-122"/>
              </a:rPr>
              <a:t>(1)</a:t>
            </a:r>
            <a:r>
              <a:rPr lang="zh-CN" altLang="en-US" sz="2000" dirty="0">
                <a:latin typeface="微软雅黑" pitchFamily="34" charset="-122"/>
                <a:ea typeface="微软雅黑" pitchFamily="34" charset="-122"/>
              </a:rPr>
              <a:t>廉价的制氢技术</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因为氢是一种二次能源</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它的制取不但需要消耗大量的能量</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而且目前制氢效率很低</a:t>
            </a:r>
            <a:r>
              <a:rPr lang="en-US" altLang="zh-CN" sz="2000" dirty="0">
                <a:latin typeface="微软雅黑" pitchFamily="34" charset="-122"/>
                <a:ea typeface="微软雅黑" pitchFamily="34" charset="-122"/>
              </a:rPr>
              <a:t>;</a:t>
            </a:r>
          </a:p>
          <a:p>
            <a:pPr>
              <a:lnSpc>
                <a:spcPct val="150000"/>
              </a:lnSpc>
            </a:pPr>
            <a:r>
              <a:rPr lang="en-US" altLang="zh-CN" sz="2000" dirty="0">
                <a:latin typeface="微软雅黑" pitchFamily="34" charset="-122"/>
                <a:ea typeface="微软雅黑" pitchFamily="34" charset="-122"/>
              </a:rPr>
              <a:t>(2)</a:t>
            </a:r>
            <a:r>
              <a:rPr lang="zh-CN" altLang="en-US" sz="2000" dirty="0">
                <a:latin typeface="微软雅黑" pitchFamily="34" charset="-122"/>
                <a:ea typeface="微软雅黑" pitchFamily="34" charset="-122"/>
              </a:rPr>
              <a:t>安全可靠的贮氢和输氢方法</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由于氢易气化、着火、爆炸</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因此如何妥善解决氢能的贮存和运输问题成为开发氢能的关键</a:t>
            </a:r>
            <a:r>
              <a:rPr lang="en-US" altLang="zh-CN" sz="2000"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57023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96888" y="1116013"/>
            <a:ext cx="1250950" cy="527050"/>
          </a:xfrm>
          <a:prstGeom prst="rect">
            <a:avLst/>
          </a:prstGeom>
          <a:noFill/>
          <a:ln w="9525">
            <a:noFill/>
            <a:miter lim="800000"/>
            <a:headEnd/>
            <a:tailEnd/>
          </a:ln>
        </p:spPr>
      </p:pic>
      <p:pic>
        <p:nvPicPr>
          <p:cNvPr id="21" name="图片 20" descr="book3.png"/>
          <p:cNvPicPr>
            <a:picLocks noChangeAspect="1"/>
          </p:cNvPicPr>
          <p:nvPr/>
        </p:nvPicPr>
        <p:blipFill>
          <a:blip r:embed="rId3"/>
          <a:srcRect l="10980" t="7890" r="17050" b="13779"/>
          <a:stretch>
            <a:fillRect/>
          </a:stretch>
        </p:blipFill>
        <p:spPr bwMode="auto">
          <a:xfrm>
            <a:off x="7967663" y="3946525"/>
            <a:ext cx="971550" cy="1058863"/>
          </a:xfrm>
          <a:prstGeom prst="rect">
            <a:avLst/>
          </a:prstGeom>
          <a:noFill/>
          <a:ln w="9525">
            <a:noFill/>
            <a:miter lim="800000"/>
            <a:headEnd/>
            <a:tailEnd/>
          </a:ln>
        </p:spPr>
      </p:pic>
      <p:sp>
        <p:nvSpPr>
          <p:cNvPr id="9" name="矩形 8"/>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新能源的开发与利用</a:t>
            </a:r>
          </a:p>
        </p:txBody>
      </p:sp>
      <p:sp>
        <p:nvSpPr>
          <p:cNvPr id="23" name="矩形 22"/>
          <p:cNvSpPr>
            <a:spLocks noChangeArrowheads="1"/>
          </p:cNvSpPr>
          <p:nvPr/>
        </p:nvSpPr>
        <p:spPr bwMode="auto">
          <a:xfrm>
            <a:off x="1043608" y="1779662"/>
            <a:ext cx="7409830" cy="1177245"/>
          </a:xfrm>
          <a:prstGeom prst="rect">
            <a:avLst/>
          </a:prstGeom>
          <a:noFill/>
          <a:ln w="9525">
            <a:noFill/>
            <a:miter lim="800000"/>
            <a:headEnd/>
            <a:tailEnd/>
          </a:ln>
        </p:spPr>
        <p:txBody>
          <a:bodyPr wrap="square" lIns="68580" tIns="34290" rIns="68580" bIns="34290">
            <a:spAutoFit/>
          </a:bodyPr>
          <a:lstStyle/>
          <a:p>
            <a:pPr algn="just">
              <a:lnSpc>
                <a:spcPct val="150000"/>
              </a:lnSpc>
            </a:pPr>
            <a:r>
              <a:rPr lang="zh-CN" altLang="en-US" sz="2400" b="1" dirty="0">
                <a:latin typeface="微软雅黑" pitchFamily="34" charset="-122"/>
                <a:ea typeface="微软雅黑" pitchFamily="34" charset="-122"/>
              </a:rPr>
              <a:t>       严格地说</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除了地热能、核能、潮汐能以外</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地球上所有其他能源全部来自太阳能</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这是“广义太阳能”</a:t>
            </a:r>
            <a:r>
              <a:rPr lang="en-US" altLang="zh-CN" sz="24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spcFirstLastPara="1" wrap="none" lIns="68580" tIns="34290" rIns="68580" bIns="3429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spcBef>
                <a:spcPts val="0"/>
              </a:spcBef>
              <a:spcAft>
                <a:spcPts val="0"/>
              </a:spcAft>
              <a:defRPr/>
            </a:pPr>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3"/>
          <a:srcRect/>
          <a:stretch>
            <a:fillRect/>
          </a:stretch>
        </p:blipFill>
        <p:spPr bwMode="auto">
          <a:xfrm>
            <a:off x="5705475" y="123825"/>
            <a:ext cx="3228975" cy="611188"/>
          </a:xfrm>
          <a:prstGeom prst="rect">
            <a:avLst/>
          </a:prstGeom>
          <a:noFill/>
          <a:ln w="9525">
            <a:noFill/>
            <a:miter lim="800000"/>
            <a:headEnd/>
            <a:tailEnd/>
          </a:ln>
        </p:spPr>
      </p:pic>
      <p:pic>
        <p:nvPicPr>
          <p:cNvPr id="45" name="Picture 3" descr="field.png"/>
          <p:cNvPicPr>
            <a:picLocks noChangeAspect="1"/>
          </p:cNvPicPr>
          <p:nvPr/>
        </p:nvPicPr>
        <p:blipFill>
          <a:blip r:embed="rId4"/>
          <a:srcRect/>
          <a:stretch>
            <a:fillRect/>
          </a:stretch>
        </p:blipFill>
        <p:spPr bwMode="auto">
          <a:xfrm>
            <a:off x="0" y="4076700"/>
            <a:ext cx="9183688" cy="1066800"/>
          </a:xfrm>
          <a:prstGeom prst="rect">
            <a:avLst/>
          </a:prstGeom>
          <a:noFill/>
          <a:ln w="9525">
            <a:noFill/>
            <a:miter lim="800000"/>
            <a:headEnd/>
            <a:tailEnd/>
          </a:ln>
        </p:spPr>
      </p:pic>
      <p:pic>
        <p:nvPicPr>
          <p:cNvPr id="47" name="Picture 4" descr="cloud_ballon.png"/>
          <p:cNvPicPr>
            <a:picLocks noChangeAspect="1"/>
          </p:cNvPicPr>
          <p:nvPr/>
        </p:nvPicPr>
        <p:blipFill>
          <a:blip r:embed="rId5"/>
          <a:srcRect/>
          <a:stretch>
            <a:fillRect/>
          </a:stretch>
        </p:blipFill>
        <p:spPr bwMode="auto">
          <a:xfrm>
            <a:off x="7796213" y="5143500"/>
            <a:ext cx="842962" cy="690563"/>
          </a:xfrm>
          <a:prstGeom prst="rect">
            <a:avLst/>
          </a:prstGeom>
          <a:noFill/>
          <a:ln w="9525">
            <a:noFill/>
            <a:miter lim="800000"/>
            <a:headEnd/>
            <a:tailEnd/>
          </a:ln>
        </p:spPr>
      </p:pic>
      <p:pic>
        <p:nvPicPr>
          <p:cNvPr id="48" name="Picture 4" descr="clouds.png"/>
          <p:cNvPicPr>
            <a:picLocks noChangeAspect="1"/>
          </p:cNvPicPr>
          <p:nvPr/>
        </p:nvPicPr>
        <p:blipFill>
          <a:blip r:embed="rId3"/>
          <a:srcRect/>
          <a:stretch>
            <a:fillRect/>
          </a:stretch>
        </p:blipFill>
        <p:spPr bwMode="auto">
          <a:xfrm>
            <a:off x="323850" y="514350"/>
            <a:ext cx="5133975" cy="971550"/>
          </a:xfrm>
          <a:prstGeom prst="rect">
            <a:avLst/>
          </a:prstGeom>
          <a:noFill/>
          <a:ln w="9525">
            <a:noFill/>
            <a:miter lim="800000"/>
            <a:headEnd/>
            <a:tailEnd/>
          </a:ln>
        </p:spPr>
      </p:pic>
      <p:pic>
        <p:nvPicPr>
          <p:cNvPr id="49" name="Picture 10" descr="together.png"/>
          <p:cNvPicPr>
            <a:picLocks noChangeAspect="1"/>
          </p:cNvPicPr>
          <p:nvPr/>
        </p:nvPicPr>
        <p:blipFill>
          <a:blip r:embed="rId6"/>
          <a:srcRect/>
          <a:stretch>
            <a:fillRect/>
          </a:stretch>
        </p:blipFill>
        <p:spPr bwMode="auto">
          <a:xfrm>
            <a:off x="2654300" y="3448050"/>
            <a:ext cx="4251325" cy="1200150"/>
          </a:xfrm>
          <a:prstGeom prst="rect">
            <a:avLst/>
          </a:prstGeom>
          <a:noFill/>
          <a:ln w="9525">
            <a:noFill/>
            <a:miter lim="800000"/>
            <a:headEnd/>
            <a:tailEnd/>
          </a:ln>
        </p:spPr>
      </p:pic>
      <p:pic>
        <p:nvPicPr>
          <p:cNvPr id="50" name="Picture 2" descr="C:\Users\Administrator\Desktop\兔子.png"/>
          <p:cNvPicPr>
            <a:picLocks noChangeAspect="1" noChangeArrowheads="1"/>
          </p:cNvPicPr>
          <p:nvPr/>
        </p:nvPicPr>
        <p:blipFill>
          <a:blip r:embed="rId7"/>
          <a:srcRect/>
          <a:stretch>
            <a:fillRect/>
          </a:stretch>
        </p:blipFill>
        <p:spPr bwMode="auto">
          <a:xfrm>
            <a:off x="5876925" y="4352925"/>
            <a:ext cx="800100" cy="790575"/>
          </a:xfrm>
          <a:prstGeom prst="rect">
            <a:avLst/>
          </a:prstGeom>
          <a:noFill/>
          <a:ln w="9525">
            <a:noFill/>
            <a:miter lim="800000"/>
            <a:headEnd/>
            <a:tailEnd/>
          </a:ln>
        </p:spPr>
      </p:pic>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00" y="-33800"/>
                                    </p:animMotion>
                                  </p:childTnLst>
                                </p:cTn>
                              </p:par>
                            </p:childTnLst>
                          </p:cTn>
                        </p:par>
                        <p:par>
                          <p:cTn id="25" fill="hold">
                            <p:stCondLst>
                              <p:cond delay="5000"/>
                            </p:stCondLst>
                            <p:childTnLst>
                              <p:par>
                                <p:cTn id="26" presetID="23" presetClass="entr" presetSubtype="16" fill="hold" nodeType="afterEffect">
                                  <p:stCondLst>
                                    <p:cond delay="0"/>
                                  </p:stCondLst>
                                  <p:childTnLst>
                                    <p:set>
                                      <p:cBhvr>
                                        <p:cTn id="27" dur="1" fill="hold">
                                          <p:stCondLst>
                                            <p:cond delay="0"/>
                                          </p:stCondLst>
                                        </p:cTn>
                                        <p:tgtEl>
                                          <p:spTgt spid="49"/>
                                        </p:tgtEl>
                                        <p:attrNameLst>
                                          <p:attrName>style.visibility</p:attrName>
                                        </p:attrNameLst>
                                      </p:cBhvr>
                                      <p:to>
                                        <p:strVal val="visible"/>
                                      </p:to>
                                    </p:set>
                                    <p:anim calcmode="lin" valueType="num">
                                      <p:cBhvr>
                                        <p:cTn id="28" dur="500" fill="hold"/>
                                        <p:tgtEl>
                                          <p:spTgt spid="49"/>
                                        </p:tgtEl>
                                        <p:attrNameLst>
                                          <p:attrName>ppt_w</p:attrName>
                                        </p:attrNameLst>
                                      </p:cBhvr>
                                      <p:tavLst>
                                        <p:tav tm="0">
                                          <p:val>
                                            <p:fltVal val="0"/>
                                          </p:val>
                                        </p:tav>
                                        <p:tav tm="100000">
                                          <p:val>
                                            <p:strVal val="#ppt_w"/>
                                          </p:val>
                                        </p:tav>
                                      </p:tavLst>
                                    </p:anim>
                                    <p:anim calcmode="lin" valueType="num">
                                      <p:cBhvr>
                                        <p:cTn id="29" dur="500" fill="hold"/>
                                        <p:tgtEl>
                                          <p:spTgt spid="49"/>
                                        </p:tgtEl>
                                        <p:attrNameLst>
                                          <p:attrName>ppt_h</p:attrName>
                                        </p:attrNameLst>
                                      </p:cBhvr>
                                      <p:tavLst>
                                        <p:tav tm="0">
                                          <p:val>
                                            <p:fltVal val="0"/>
                                          </p:val>
                                        </p:tav>
                                        <p:tav tm="100000">
                                          <p:val>
                                            <p:strVal val="#ppt_h"/>
                                          </p:val>
                                        </p:tav>
                                      </p:tavLst>
                                    </p:anim>
                                  </p:childTnLst>
                                </p:cTn>
                              </p:par>
                              <p:par>
                                <p:cTn id="30" presetID="1" presetClass="entr" presetSubtype="0" fill="hold" nodeType="withEffect">
                                  <p:stCondLst>
                                    <p:cond delay="0"/>
                                  </p:stCondLst>
                                  <p:childTnLst>
                                    <p:set>
                                      <p:cBhvr>
                                        <p:cTn id="31" dur="1" fill="hold">
                                          <p:stCondLst>
                                            <p:cond delay="0"/>
                                          </p:stCondLst>
                                        </p:cTn>
                                        <p:tgtEl>
                                          <p:spTgt spid="50"/>
                                        </p:tgtEl>
                                        <p:attrNameLst>
                                          <p:attrName>style.visibility</p:attrName>
                                        </p:attrNameLst>
                                      </p:cBhvr>
                                      <p:to>
                                        <p:strVal val="visible"/>
                                      </p:to>
                                    </p:set>
                                  </p:childTnLst>
                                </p:cTn>
                              </p:par>
                              <p:par>
                                <p:cTn id="32"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33" dur="2000" fill="hold"/>
                                        <p:tgtEl>
                                          <p:spTgt spid="50"/>
                                        </p:tgtEl>
                                        <p:attrNameLst>
                                          <p:attrName>ppt_x</p:attrName>
                                          <p:attrName>ppt_y</p:attrName>
                                        </p:attrNameLst>
                                      </p:cBhvr>
                                      <p:rCtr x="-15500" y="-2100"/>
                                    </p:animMotion>
                                  </p:childTnLst>
                                </p:cTn>
                              </p:par>
                            </p:childTnLst>
                          </p:cTn>
                        </p:par>
                        <p:par>
                          <p:cTn id="34" fill="hold">
                            <p:stCondLst>
                              <p:cond delay="7000"/>
                            </p:stCondLst>
                            <p:childTnLst>
                              <p:par>
                                <p:cTn id="35" presetID="26" presetClass="entr" presetSubtype="0" fill="hold" nodeType="after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wipe(down)">
                                      <p:cBhvr>
                                        <p:cTn id="37" dur="580">
                                          <p:stCondLst>
                                            <p:cond delay="0"/>
                                          </p:stCondLst>
                                        </p:cTn>
                                        <p:tgtEl>
                                          <p:spTgt spid="64"/>
                                        </p:tgtEl>
                                      </p:cBhvr>
                                    </p:animEffect>
                                    <p:anim calcmode="lin" valueType="num">
                                      <p:cBhvr>
                                        <p:cTn id="38"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43" dur="26">
                                          <p:stCondLst>
                                            <p:cond delay="650"/>
                                          </p:stCondLst>
                                        </p:cTn>
                                        <p:tgtEl>
                                          <p:spTgt spid="64"/>
                                        </p:tgtEl>
                                      </p:cBhvr>
                                      <p:to x="100000" y="60000"/>
                                    </p:animScale>
                                    <p:animScale>
                                      <p:cBhvr>
                                        <p:cTn id="44" dur="166" decel="50000">
                                          <p:stCondLst>
                                            <p:cond delay="676"/>
                                          </p:stCondLst>
                                        </p:cTn>
                                        <p:tgtEl>
                                          <p:spTgt spid="64"/>
                                        </p:tgtEl>
                                      </p:cBhvr>
                                      <p:to x="100000" y="100000"/>
                                    </p:animScale>
                                    <p:animScale>
                                      <p:cBhvr>
                                        <p:cTn id="45" dur="26">
                                          <p:stCondLst>
                                            <p:cond delay="1312"/>
                                          </p:stCondLst>
                                        </p:cTn>
                                        <p:tgtEl>
                                          <p:spTgt spid="64"/>
                                        </p:tgtEl>
                                      </p:cBhvr>
                                      <p:to x="100000" y="80000"/>
                                    </p:animScale>
                                    <p:animScale>
                                      <p:cBhvr>
                                        <p:cTn id="46" dur="166" decel="50000">
                                          <p:stCondLst>
                                            <p:cond delay="1338"/>
                                          </p:stCondLst>
                                        </p:cTn>
                                        <p:tgtEl>
                                          <p:spTgt spid="64"/>
                                        </p:tgtEl>
                                      </p:cBhvr>
                                      <p:to x="100000" y="100000"/>
                                    </p:animScale>
                                    <p:animScale>
                                      <p:cBhvr>
                                        <p:cTn id="47" dur="26">
                                          <p:stCondLst>
                                            <p:cond delay="1642"/>
                                          </p:stCondLst>
                                        </p:cTn>
                                        <p:tgtEl>
                                          <p:spTgt spid="64"/>
                                        </p:tgtEl>
                                      </p:cBhvr>
                                      <p:to x="100000" y="90000"/>
                                    </p:animScale>
                                    <p:animScale>
                                      <p:cBhvr>
                                        <p:cTn id="48" dur="166" decel="50000">
                                          <p:stCondLst>
                                            <p:cond delay="1668"/>
                                          </p:stCondLst>
                                        </p:cTn>
                                        <p:tgtEl>
                                          <p:spTgt spid="64"/>
                                        </p:tgtEl>
                                      </p:cBhvr>
                                      <p:to x="100000" y="100000"/>
                                    </p:animScale>
                                    <p:animScale>
                                      <p:cBhvr>
                                        <p:cTn id="49" dur="26">
                                          <p:stCondLst>
                                            <p:cond delay="1808"/>
                                          </p:stCondLst>
                                        </p:cTn>
                                        <p:tgtEl>
                                          <p:spTgt spid="64"/>
                                        </p:tgtEl>
                                      </p:cBhvr>
                                      <p:to x="100000" y="95000"/>
                                    </p:animScale>
                                    <p:animScale>
                                      <p:cBhvr>
                                        <p:cTn id="50" dur="166" decel="50000">
                                          <p:stCondLst>
                                            <p:cond delay="1834"/>
                                          </p:stCondLst>
                                        </p:cTn>
                                        <p:tgtEl>
                                          <p:spTgt spid="6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23010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496888" y="1106488"/>
            <a:ext cx="1250950" cy="546100"/>
          </a:xfrm>
          <a:prstGeom prst="rect">
            <a:avLst/>
          </a:prstGeom>
          <a:noFill/>
          <a:ln w="9525">
            <a:noFill/>
            <a:miter lim="800000"/>
            <a:headEnd/>
            <a:tailEnd/>
          </a:ln>
        </p:spPr>
      </p:pic>
      <p:pic>
        <p:nvPicPr>
          <p:cNvPr id="21" name="图片 20" descr="book3.png"/>
          <p:cNvPicPr>
            <a:picLocks noChangeAspect="1"/>
          </p:cNvPicPr>
          <p:nvPr/>
        </p:nvPicPr>
        <p:blipFill>
          <a:blip r:embed="rId3"/>
          <a:srcRect l="10980" t="7890" r="17050" b="13779"/>
          <a:stretch>
            <a:fillRect/>
          </a:stretch>
        </p:blipFill>
        <p:spPr bwMode="auto">
          <a:xfrm>
            <a:off x="7967663" y="3946525"/>
            <a:ext cx="971550" cy="1058863"/>
          </a:xfrm>
          <a:prstGeom prst="rect">
            <a:avLst/>
          </a:prstGeom>
          <a:noFill/>
          <a:ln w="9525">
            <a:noFill/>
            <a:miter lim="800000"/>
            <a:headEnd/>
            <a:tailEnd/>
          </a:ln>
        </p:spPr>
      </p:pic>
      <p:sp>
        <p:nvSpPr>
          <p:cNvPr id="9" name="矩形 8"/>
          <p:cNvSpPr>
            <a:spLocks noChangeArrowheads="1"/>
          </p:cNvSpPr>
          <p:nvPr/>
        </p:nvSpPr>
        <p:spPr bwMode="auto">
          <a:xfrm>
            <a:off x="306388" y="349250"/>
            <a:ext cx="508952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不同形式能量的相互转化</a:t>
            </a:r>
          </a:p>
        </p:txBody>
      </p:sp>
      <p:sp>
        <p:nvSpPr>
          <p:cNvPr id="23" name="矩形 22"/>
          <p:cNvSpPr>
            <a:spLocks noChangeArrowheads="1"/>
          </p:cNvSpPr>
          <p:nvPr/>
        </p:nvSpPr>
        <p:spPr bwMode="auto">
          <a:xfrm>
            <a:off x="1122363" y="1995686"/>
            <a:ext cx="7074634" cy="1731243"/>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400" b="1" dirty="0">
                <a:latin typeface="微软雅黑" pitchFamily="34" charset="-122"/>
                <a:ea typeface="微软雅黑" pitchFamily="34" charset="-122"/>
              </a:rPr>
              <a:t>能量的转化和转移的区别</a:t>
            </a:r>
            <a:r>
              <a:rPr lang="en-US" altLang="zh-CN" sz="2400" b="1" dirty="0">
                <a:latin typeface="微软雅黑" pitchFamily="34" charset="-122"/>
                <a:ea typeface="微软雅黑" pitchFamily="34" charset="-122"/>
              </a:rPr>
              <a:t>:</a:t>
            </a:r>
          </a:p>
          <a:p>
            <a:pPr>
              <a:lnSpc>
                <a:spcPct val="150000"/>
              </a:lnSpc>
            </a:pPr>
            <a:r>
              <a:rPr lang="zh-CN" altLang="en-US" sz="2400" b="1" dirty="0">
                <a:latin typeface="微软雅黑" pitchFamily="34" charset="-122"/>
                <a:ea typeface="微软雅黑" pitchFamily="34" charset="-122"/>
              </a:rPr>
              <a:t>能量的转化是能量的形式发生了改变</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能量的转移是能量的形式不发生改变</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但能量的载体发生变化</a:t>
            </a:r>
            <a:r>
              <a:rPr lang="en-US" altLang="zh-CN" sz="24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31800" y="1187450"/>
            <a:ext cx="1230313" cy="346075"/>
          </a:xfrm>
          <a:prstGeom prst="rect">
            <a:avLst/>
          </a:prstGeom>
          <a:noFill/>
          <a:ln w="9525">
            <a:noFill/>
            <a:miter lim="800000"/>
            <a:headEnd/>
            <a:tailEnd/>
          </a:ln>
        </p:spPr>
      </p:pic>
      <p:grpSp>
        <p:nvGrpSpPr>
          <p:cNvPr id="2" name="组合 18"/>
          <p:cNvGrpSpPr>
            <a:grpSpLocks/>
          </p:cNvGrpSpPr>
          <p:nvPr/>
        </p:nvGrpSpPr>
        <p:grpSpPr bwMode="auto">
          <a:xfrm>
            <a:off x="252413" y="0"/>
            <a:ext cx="5224462"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0859" y="208524"/>
              <a:ext cx="418795" cy="174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878" y="208524"/>
              <a:ext cx="418795" cy="1747"/>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508952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不同形式能量的相互转化</a:t>
            </a:r>
          </a:p>
        </p:txBody>
      </p:sp>
      <p:sp>
        <p:nvSpPr>
          <p:cNvPr id="14" name="矩形 13"/>
          <p:cNvSpPr>
            <a:spLocks noChangeArrowheads="1"/>
          </p:cNvSpPr>
          <p:nvPr/>
        </p:nvSpPr>
        <p:spPr bwMode="auto">
          <a:xfrm>
            <a:off x="79375" y="1596093"/>
            <a:ext cx="5543550" cy="3302000"/>
          </a:xfrm>
          <a:prstGeom prst="rect">
            <a:avLst/>
          </a:prstGeom>
          <a:noFill/>
          <a:ln w="9525">
            <a:noFill/>
            <a:miter lim="800000"/>
            <a:headEnd/>
            <a:tailEnd/>
          </a:ln>
        </p:spPr>
        <p:txBody>
          <a:bodyPr lIns="68580" tIns="34290" rIns="68580" bIns="34290">
            <a:spAutoFit/>
          </a:bodyPr>
          <a:lstStyle/>
          <a:p>
            <a:pPr algn="just">
              <a:lnSpc>
                <a:spcPct val="150000"/>
              </a:lnSpc>
            </a:pPr>
            <a:r>
              <a:rPr lang="zh-CN" altLang="en-US" sz="2000" dirty="0">
                <a:latin typeface="微软雅黑" pitchFamily="34" charset="-122"/>
                <a:ea typeface="微软雅黑" pitchFamily="34" charset="-122"/>
              </a:rPr>
              <a:t>       妈妈骑电动车送小华上学</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小华问妈妈</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电动车为什么不用蹬就能向前运动</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实际上这是能量转化的结果</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原因是电动车的蓄电池放电时将化学能转化为电能</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电能又转化为机械能</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使电动车向前运动</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生活中能量转化的事例很多</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例如电灯发光将电能转化为光能</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电风扇转动将电能转化为机械能</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用电饭锅做饭将电能转化为内能等</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　</a:t>
            </a:r>
          </a:p>
        </p:txBody>
      </p:sp>
      <p:pic>
        <p:nvPicPr>
          <p:cNvPr id="11" name="tt281.jpg" descr="id:2147501472;FounderCES"/>
          <p:cNvPicPr>
            <a:picLocks noChangeAspect="1" noChangeArrowheads="1"/>
          </p:cNvPicPr>
          <p:nvPr/>
        </p:nvPicPr>
        <p:blipFill>
          <a:blip r:embed="rId5">
            <a:clrChange>
              <a:clrFrom>
                <a:srgbClr val="D7E9D9"/>
              </a:clrFrom>
              <a:clrTo>
                <a:srgbClr val="D7E9D9">
                  <a:alpha val="0"/>
                </a:srgbClr>
              </a:clrTo>
            </a:clrChange>
          </a:blip>
          <a:srcRect/>
          <a:stretch>
            <a:fillRect/>
          </a:stretch>
        </p:blipFill>
        <p:spPr bwMode="auto">
          <a:xfrm>
            <a:off x="5839447" y="1533525"/>
            <a:ext cx="3203609" cy="223252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par>
                                <p:cTn id="34" presetID="12" presetClass="entr" presetSubtype="4"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slide(fromBottom)">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31800" y="1100138"/>
            <a:ext cx="1230313" cy="522287"/>
          </a:xfrm>
          <a:prstGeom prst="rect">
            <a:avLst/>
          </a:prstGeom>
          <a:noFill/>
          <a:ln w="9525">
            <a:noFill/>
            <a:miter lim="800000"/>
            <a:headEnd/>
            <a:tailEnd/>
          </a:ln>
        </p:spPr>
      </p:pic>
      <p:grpSp>
        <p:nvGrpSpPr>
          <p:cNvPr id="2" name="组合 18"/>
          <p:cNvGrpSpPr>
            <a:grpSpLocks/>
          </p:cNvGrpSpPr>
          <p:nvPr/>
        </p:nvGrpSpPr>
        <p:grpSpPr bwMode="auto">
          <a:xfrm>
            <a:off x="252413" y="0"/>
            <a:ext cx="3452812"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1102" y="208076"/>
              <a:ext cx="418795" cy="2643"/>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353" y="209398"/>
              <a:ext cx="418795" cy="0"/>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3357562"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能量守恒定律</a:t>
            </a:r>
          </a:p>
        </p:txBody>
      </p:sp>
      <p:sp>
        <p:nvSpPr>
          <p:cNvPr id="14" name="矩形 13"/>
          <p:cNvSpPr>
            <a:spLocks noChangeArrowheads="1"/>
          </p:cNvSpPr>
          <p:nvPr/>
        </p:nvSpPr>
        <p:spPr bwMode="auto">
          <a:xfrm>
            <a:off x="601663" y="1622425"/>
            <a:ext cx="4421187" cy="2219967"/>
          </a:xfrm>
          <a:prstGeom prst="rect">
            <a:avLst/>
          </a:prstGeom>
          <a:noFill/>
          <a:ln w="9525">
            <a:noFill/>
            <a:miter lim="800000"/>
            <a:headEnd/>
            <a:tailEnd/>
          </a:ln>
        </p:spPr>
        <p:txBody>
          <a:bodyPr lIns="68580" tIns="34290" rIns="68580" bIns="34290">
            <a:spAutoFit/>
          </a:bodyPr>
          <a:lstStyle/>
          <a:p>
            <a:pPr algn="just">
              <a:lnSpc>
                <a:spcPct val="150000"/>
              </a:lnSpc>
            </a:pPr>
            <a:r>
              <a:rPr lang="zh-CN" altLang="en-US" sz="2400" b="1" dirty="0">
                <a:latin typeface="微软雅黑" pitchFamily="34" charset="-122"/>
                <a:ea typeface="微软雅黑" pitchFamily="34" charset="-122"/>
              </a:rPr>
              <a:t>       蹦极运动中</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人被拉起</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随后又落下</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这样反复多次直到人静止</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此过程中机械能减少</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但能量的总量保持不变</a:t>
            </a:r>
            <a:r>
              <a:rPr lang="en-US" altLang="zh-CN" sz="2400" b="1" dirty="0">
                <a:latin typeface="微软雅黑" pitchFamily="34" charset="-122"/>
                <a:ea typeface="微软雅黑" pitchFamily="34" charset="-122"/>
              </a:rPr>
              <a:t>.</a:t>
            </a:r>
          </a:p>
        </p:txBody>
      </p:sp>
      <p:pic>
        <p:nvPicPr>
          <p:cNvPr id="12" name="tt283.jpg" descr="id:2147501564;FounderCES"/>
          <p:cNvPicPr>
            <a:picLocks noChangeAspect="1" noChangeArrowheads="1"/>
          </p:cNvPicPr>
          <p:nvPr/>
        </p:nvPicPr>
        <p:blipFill>
          <a:blip r:embed="rId5"/>
          <a:srcRect/>
          <a:stretch>
            <a:fillRect/>
          </a:stretch>
        </p:blipFill>
        <p:spPr bwMode="auto">
          <a:xfrm>
            <a:off x="5364088" y="157162"/>
            <a:ext cx="3096344" cy="367529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500"/>
                            </p:stCondLst>
                            <p:childTnLst>
                              <p:par>
                                <p:cTn id="31" presetID="1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lide(fromBottom)">
                                      <p:cBhvr>
                                        <p:cTn id="33" dur="500"/>
                                        <p:tgtEl>
                                          <p:spTgt spid="14"/>
                                        </p:tgtEl>
                                      </p:cBhvr>
                                    </p:animEffect>
                                  </p:childTnLst>
                                </p:cTn>
                              </p:par>
                              <p:par>
                                <p:cTn id="34" presetID="12" presetClass="entr" presetSubtype="4"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slide(fromBottom)">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179388" y="533400"/>
            <a:ext cx="8964612" cy="900113"/>
          </a:xfrm>
          <a:prstGeom prst="rect">
            <a:avLst/>
          </a:prstGeom>
          <a:noFill/>
          <a:ln w="9525">
            <a:noFill/>
            <a:miter lim="800000"/>
            <a:headEnd/>
            <a:tailEnd/>
          </a:ln>
        </p:spPr>
        <p:txBody>
          <a:bodyPr lIns="68580" tIns="34290" rIns="68580" bIns="34290">
            <a:spAutoFit/>
          </a:bodyPr>
          <a:lstStyle/>
          <a:p>
            <a:r>
              <a:rPr lang="zh-CN" altLang="en-US" sz="5400" b="1">
                <a:solidFill>
                  <a:schemeClr val="accent1"/>
                </a:solidFill>
                <a:latin typeface="隶书"/>
                <a:ea typeface="隶书"/>
                <a:cs typeface="隶书"/>
              </a:rPr>
              <a:t>第十一章 物理学与能源技术</a:t>
            </a:r>
          </a:p>
        </p:txBody>
      </p:sp>
      <p:sp>
        <p:nvSpPr>
          <p:cNvPr id="64" name="文本框 78"/>
          <p:cNvSpPr txBox="1">
            <a:spLocks noChangeArrowheads="1"/>
          </p:cNvSpPr>
          <p:nvPr/>
        </p:nvSpPr>
        <p:spPr bwMode="auto">
          <a:xfrm>
            <a:off x="1541463" y="1846263"/>
            <a:ext cx="6324600" cy="576262"/>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a:t>
            </a:r>
            <a:r>
              <a:rPr lang="en-US" altLang="zh-CN" sz="3300" b="1">
                <a:solidFill>
                  <a:schemeClr val="accent1"/>
                </a:solidFill>
                <a:latin typeface="微软雅黑" pitchFamily="34" charset="-122"/>
                <a:ea typeface="微软雅黑" pitchFamily="34" charset="-122"/>
              </a:rPr>
              <a:t>2</a:t>
            </a:r>
            <a:r>
              <a:rPr lang="zh-CN" altLang="en-US" sz="3300" b="1">
                <a:solidFill>
                  <a:schemeClr val="accent1"/>
                </a:solidFill>
                <a:latin typeface="微软雅黑" pitchFamily="34" charset="-122"/>
                <a:ea typeface="微软雅黑" pitchFamily="34" charset="-122"/>
              </a:rPr>
              <a:t>节　能量转化的方向性和效率</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rcRect/>
          <a:stretch>
            <a:fillRect/>
          </a:stretch>
        </p:blipFill>
        <p:spPr bwMode="auto">
          <a:xfrm>
            <a:off x="8005763" y="4016375"/>
            <a:ext cx="1125537" cy="1127125"/>
          </a:xfrm>
          <a:prstGeom prst="rect">
            <a:avLst/>
          </a:prstGeom>
          <a:noFill/>
          <a:ln w="9525">
            <a:noFill/>
            <a:miter lim="800000"/>
            <a:headEnd/>
            <a:tailEnd/>
          </a:ln>
        </p:spPr>
      </p:pic>
      <p:pic>
        <p:nvPicPr>
          <p:cNvPr id="24" name="图片 23" descr="下方素材.png"/>
          <p:cNvPicPr>
            <a:picLocks noChangeAspect="1"/>
          </p:cNvPicPr>
          <p:nvPr/>
        </p:nvPicPr>
        <p:blipFill>
          <a:blip r:embed="rId3"/>
          <a:srcRect t="65517"/>
          <a:stretch>
            <a:fillRect/>
          </a:stretch>
        </p:blipFill>
        <p:spPr bwMode="auto">
          <a:xfrm>
            <a:off x="3967163" y="4652963"/>
            <a:ext cx="1895475" cy="490537"/>
          </a:xfrm>
          <a:prstGeom prst="rect">
            <a:avLst/>
          </a:prstGeom>
          <a:noFill/>
          <a:ln w="9525">
            <a:noFill/>
            <a:miter lim="800000"/>
            <a:headEnd/>
            <a:tailEnd/>
          </a:ln>
        </p:spPr>
      </p:pic>
      <p:pic>
        <p:nvPicPr>
          <p:cNvPr id="16" name="图片 15" descr="图片5.png"/>
          <p:cNvPicPr>
            <a:picLocks noChangeAspect="1"/>
          </p:cNvPicPr>
          <p:nvPr/>
        </p:nvPicPr>
        <p:blipFill>
          <a:blip r:embed="rId4"/>
          <a:srcRect/>
          <a:stretch>
            <a:fillRect/>
          </a:stretch>
        </p:blipFill>
        <p:spPr bwMode="auto">
          <a:xfrm>
            <a:off x="450850" y="1108075"/>
            <a:ext cx="1193800" cy="506413"/>
          </a:xfrm>
          <a:prstGeom prst="rect">
            <a:avLst/>
          </a:prstGeom>
          <a:noFill/>
          <a:ln w="9525">
            <a:noFill/>
            <a:miter lim="800000"/>
            <a:headEnd/>
            <a:tailEnd/>
          </a:ln>
        </p:spPr>
      </p:pic>
      <p:grpSp>
        <p:nvGrpSpPr>
          <p:cNvPr id="2" name="组合 18"/>
          <p:cNvGrpSpPr>
            <a:grpSpLocks/>
          </p:cNvGrpSpPr>
          <p:nvPr/>
        </p:nvGrpSpPr>
        <p:grpSpPr bwMode="auto">
          <a:xfrm>
            <a:off x="252413" y="0"/>
            <a:ext cx="4235450" cy="819150"/>
            <a:chOff x="337457" y="0"/>
            <a:chExt cx="5751109" cy="1091406"/>
          </a:xfrm>
        </p:grpSpPr>
        <p:sp>
          <p:nvSpPr>
            <p:cNvPr id="21" name="圆角矩形 20"/>
            <p:cNvSpPr/>
            <p:nvPr/>
          </p:nvSpPr>
          <p:spPr>
            <a:xfrm>
              <a:off x="337457" y="406105"/>
              <a:ext cx="5751109" cy="685301"/>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2" name="直接连接符 21"/>
            <p:cNvCxnSpPr/>
            <p:nvPr/>
          </p:nvCxnSpPr>
          <p:spPr>
            <a:xfrm rot="5400000">
              <a:off x="710067" y="209398"/>
              <a:ext cx="418795" cy="0"/>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856" y="208320"/>
              <a:ext cx="418795" cy="2155"/>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能量转化的方向性　</a:t>
            </a:r>
          </a:p>
        </p:txBody>
      </p:sp>
      <p:sp>
        <p:nvSpPr>
          <p:cNvPr id="14" name="矩形 13"/>
          <p:cNvSpPr>
            <a:spLocks noChangeArrowheads="1"/>
          </p:cNvSpPr>
          <p:nvPr/>
        </p:nvSpPr>
        <p:spPr bwMode="auto">
          <a:xfrm>
            <a:off x="4788024" y="3147814"/>
            <a:ext cx="3942804" cy="1177245"/>
          </a:xfrm>
          <a:prstGeom prst="rect">
            <a:avLst/>
          </a:prstGeom>
          <a:noFill/>
          <a:ln w="9525">
            <a:noFill/>
            <a:miter lim="800000"/>
            <a:headEnd/>
            <a:tailEnd/>
          </a:ln>
        </p:spPr>
        <p:txBody>
          <a:bodyPr wrap="square" lIns="68580" tIns="34290" rIns="68580" bIns="34290">
            <a:spAutoFit/>
          </a:bodyPr>
          <a:lstStyle/>
          <a:p>
            <a:pPr>
              <a:lnSpc>
                <a:spcPct val="150000"/>
              </a:lnSpc>
            </a:pPr>
            <a:r>
              <a:rPr lang="zh-CN" altLang="en-US" sz="2400" b="1" dirty="0">
                <a:latin typeface="微软雅黑" pitchFamily="34" charset="-122"/>
                <a:ea typeface="微软雅黑" pitchFamily="34" charset="-122"/>
              </a:rPr>
              <a:t>用抽水机就能实现</a:t>
            </a:r>
          </a:p>
          <a:p>
            <a:pPr>
              <a:lnSpc>
                <a:spcPct val="150000"/>
              </a:lnSpc>
            </a:pPr>
            <a:r>
              <a:rPr lang="zh-CN" altLang="en-US" sz="2400" b="1" dirty="0">
                <a:latin typeface="微软雅黑" pitchFamily="34" charset="-122"/>
                <a:ea typeface="微软雅黑" pitchFamily="34" charset="-122"/>
              </a:rPr>
              <a:t>水从低处往高处流</a:t>
            </a:r>
            <a:r>
              <a:rPr lang="en-US" altLang="zh-CN" sz="2400" b="1" dirty="0">
                <a:latin typeface="微软雅黑" pitchFamily="34" charset="-122"/>
                <a:ea typeface="微软雅黑" pitchFamily="34" charset="-122"/>
              </a:rPr>
              <a:t>.</a:t>
            </a:r>
          </a:p>
        </p:txBody>
      </p:sp>
      <p:pic>
        <p:nvPicPr>
          <p:cNvPr id="11" name="tt297.jpg" descr="id:2147501937;FounderCES"/>
          <p:cNvPicPr>
            <a:picLocks noChangeAspect="1" noChangeArrowheads="1"/>
          </p:cNvPicPr>
          <p:nvPr/>
        </p:nvPicPr>
        <p:blipFill>
          <a:blip r:embed="rId5"/>
          <a:srcRect/>
          <a:stretch>
            <a:fillRect/>
          </a:stretch>
        </p:blipFill>
        <p:spPr bwMode="auto">
          <a:xfrm>
            <a:off x="4644008" y="483518"/>
            <a:ext cx="3494186" cy="259933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par>
                                <p:cTn id="30" presetID="12" presetClass="entr" presetSubtype="4"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slide(fromBottom)">
                                      <p:cBhvr>
                                        <p:cTn id="32" dur="500"/>
                                        <p:tgtEl>
                                          <p:spTgt spid="11"/>
                                        </p:tgtEl>
                                      </p:cBhvr>
                                    </p:animEffect>
                                  </p:childTnLst>
                                </p:cTn>
                              </p:par>
                            </p:childTnLst>
                          </p:cTn>
                        </p:par>
                        <p:par>
                          <p:cTn id="33" fill="hold">
                            <p:stCondLst>
                              <p:cond delay="1500"/>
                            </p:stCondLst>
                            <p:childTnLst>
                              <p:par>
                                <p:cTn id="34" presetID="12" presetClass="entr" presetSubtype="4"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slide(fromBottom)">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240292"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rcRect/>
          <a:stretch>
            <a:fillRect/>
          </a:stretch>
        </p:blipFill>
        <p:spPr bwMode="auto">
          <a:xfrm>
            <a:off x="500063" y="1116013"/>
            <a:ext cx="1244600" cy="527050"/>
          </a:xfrm>
          <a:prstGeom prst="rect">
            <a:avLst/>
          </a:prstGeom>
          <a:noFill/>
          <a:ln w="9525">
            <a:noFill/>
            <a:miter lim="800000"/>
            <a:headEnd/>
            <a:tailEnd/>
          </a:ln>
        </p:spPr>
      </p:pic>
      <p:pic>
        <p:nvPicPr>
          <p:cNvPr id="21" name="图片 20" descr="book3.png"/>
          <p:cNvPicPr>
            <a:picLocks noChangeAspect="1"/>
          </p:cNvPicPr>
          <p:nvPr/>
        </p:nvPicPr>
        <p:blipFill>
          <a:blip r:embed="rId3"/>
          <a:srcRect/>
          <a:stretch>
            <a:fillRect/>
          </a:stretch>
        </p:blipFill>
        <p:spPr bwMode="auto">
          <a:xfrm>
            <a:off x="7967663" y="3990975"/>
            <a:ext cx="971550" cy="971550"/>
          </a:xfrm>
          <a:prstGeom prst="rect">
            <a:avLst/>
          </a:prstGeom>
          <a:noFill/>
          <a:ln w="9525">
            <a:noFill/>
            <a:miter lim="800000"/>
            <a:headEnd/>
            <a:tailEnd/>
          </a:ln>
        </p:spPr>
      </p:pic>
      <p:sp>
        <p:nvSpPr>
          <p:cNvPr id="9" name="矩形 8"/>
          <p:cNvSpPr>
            <a:spLocks noChangeArrowheads="1"/>
          </p:cNvSpPr>
          <p:nvPr/>
        </p:nvSpPr>
        <p:spPr bwMode="auto">
          <a:xfrm>
            <a:off x="306388" y="349250"/>
            <a:ext cx="43973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能量转化的方向性　</a:t>
            </a:r>
          </a:p>
        </p:txBody>
      </p:sp>
      <p:sp>
        <p:nvSpPr>
          <p:cNvPr id="11" name="矩形 10"/>
          <p:cNvSpPr>
            <a:spLocks noChangeArrowheads="1"/>
          </p:cNvSpPr>
          <p:nvPr/>
        </p:nvSpPr>
        <p:spPr bwMode="auto">
          <a:xfrm>
            <a:off x="755576" y="1779662"/>
            <a:ext cx="7550150" cy="1665969"/>
          </a:xfrm>
          <a:prstGeom prst="rect">
            <a:avLst/>
          </a:prstGeom>
          <a:noFill/>
          <a:ln w="9525">
            <a:noFill/>
            <a:miter lim="800000"/>
            <a:headEnd/>
            <a:tailEnd/>
          </a:ln>
        </p:spPr>
        <p:txBody>
          <a:bodyPr lIns="68580" tIns="34290" rIns="68580" bIns="34290">
            <a:spAutoFit/>
          </a:bodyPr>
          <a:lstStyle/>
          <a:p>
            <a:pPr>
              <a:lnSpc>
                <a:spcPct val="150000"/>
              </a:lnSpc>
            </a:pPr>
            <a:r>
              <a:rPr lang="zh-CN" altLang="en-US" sz="2400" b="1" dirty="0">
                <a:latin typeface="微软雅黑" pitchFamily="34" charset="-122"/>
                <a:ea typeface="微软雅黑" pitchFamily="34" charset="-122"/>
              </a:rPr>
              <a:t>       能量守恒定律告诉我们能量总量是不变的</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但能量转移与转化的方向性告诉我们有些有用能量是会越来越少的</a:t>
            </a:r>
            <a:r>
              <a:rPr lang="en-US" altLang="zh-CN" sz="2400" b="1" dirty="0">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1210</Words>
  <Application>Microsoft Office PowerPoint</Application>
  <PresentationFormat>全屏显示(16:9)</PresentationFormat>
  <Paragraphs>94</Paragraphs>
  <Slides>35</Slides>
  <Notes>7</Notes>
  <HiddenSlides>0</HiddenSlides>
  <MMClips>0</MMClips>
  <ScaleCrop>false</ScaleCrop>
  <HeadingPairs>
    <vt:vector size="4" baseType="variant">
      <vt:variant>
        <vt:lpstr>主题</vt:lpstr>
      </vt:variant>
      <vt:variant>
        <vt:i4>1</vt:i4>
      </vt:variant>
      <vt:variant>
        <vt:lpstr>幻灯片标题</vt:lpstr>
      </vt:variant>
      <vt:variant>
        <vt:i4>35</vt:i4>
      </vt:variant>
    </vt:vector>
  </HeadingPairs>
  <TitlesOfParts>
    <vt:vector size="3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User</cp:lastModifiedBy>
  <cp:revision>10</cp:revision>
  <dcterms:created xsi:type="dcterms:W3CDTF">2020-02-27T09:21:44Z</dcterms:created>
  <dcterms:modified xsi:type="dcterms:W3CDTF">2020-03-13T23:56:14Z</dcterms:modified>
</cp:coreProperties>
</file>