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8" r:id="rId3"/>
    <p:sldId id="259" r:id="rId4"/>
    <p:sldId id="260" r:id="rId5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5" Type="http://schemas.openxmlformats.org/officeDocument/2006/relationships/image" Target="../media/image16.wmf"/><Relationship Id="rId4" Type="http://schemas.openxmlformats.org/officeDocument/2006/relationships/image" Target="../media/image15.wmf"/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5" Type="http://schemas.openxmlformats.org/officeDocument/2006/relationships/image" Target="../media/image13.wmf"/><Relationship Id="rId4" Type="http://schemas.openxmlformats.org/officeDocument/2006/relationships/image" Target="../media/image22.wmf"/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7" Type="http://schemas.openxmlformats.org/officeDocument/2006/relationships/image" Target="../media/image37.wmf"/><Relationship Id="rId6" Type="http://schemas.openxmlformats.org/officeDocument/2006/relationships/image" Target="../media/image36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image" Target="../media/image12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wmf"/><Relationship Id="rId8" Type="http://schemas.openxmlformats.org/officeDocument/2006/relationships/oleObject" Target="../embeddings/oleObject12.bin"/><Relationship Id="rId7" Type="http://schemas.openxmlformats.org/officeDocument/2006/relationships/image" Target="../media/image19.wmf"/><Relationship Id="rId6" Type="http://schemas.openxmlformats.org/officeDocument/2006/relationships/oleObject" Target="../embeddings/oleObject11.bin"/><Relationship Id="rId5" Type="http://schemas.openxmlformats.org/officeDocument/2006/relationships/image" Target="file:///C:\Documents and Settings\Administrator\&#26700;&#38754;\&#27743;&#35199;&#29289;&#29702;(JK)\N314.TIF" TargetMode="External"/><Relationship Id="rId4" Type="http://schemas.openxmlformats.org/officeDocument/2006/relationships/image" Target="../media/image18.png"/><Relationship Id="rId3" Type="http://schemas.openxmlformats.org/officeDocument/2006/relationships/image" Target="file:///C:\Documents and Settings\Administrator\&#26700;&#38754;\&#27743;&#35199;&#29289;&#29702;(JK)\N313.TIF" TargetMode="External"/><Relationship Id="rId20" Type="http://schemas.openxmlformats.org/officeDocument/2006/relationships/notesSlide" Target="../notesSlides/notesSlide8.xml"/><Relationship Id="rId2" Type="http://schemas.openxmlformats.org/officeDocument/2006/relationships/image" Target="../media/image17.png"/><Relationship Id="rId19" Type="http://schemas.openxmlformats.org/officeDocument/2006/relationships/vmlDrawing" Target="../drawings/vmlDrawing5.vml"/><Relationship Id="rId18" Type="http://schemas.openxmlformats.org/officeDocument/2006/relationships/slideLayout" Target="../slideLayouts/slideLayout7.xml"/><Relationship Id="rId17" Type="http://schemas.openxmlformats.org/officeDocument/2006/relationships/tags" Target="../tags/tag16.xml"/><Relationship Id="rId16" Type="http://schemas.openxmlformats.org/officeDocument/2006/relationships/oleObject" Target="../embeddings/oleObject16.bin"/><Relationship Id="rId15" Type="http://schemas.openxmlformats.org/officeDocument/2006/relationships/image" Target="../media/image13.wmf"/><Relationship Id="rId14" Type="http://schemas.openxmlformats.org/officeDocument/2006/relationships/oleObject" Target="../embeddings/oleObject15.bin"/><Relationship Id="rId13" Type="http://schemas.openxmlformats.org/officeDocument/2006/relationships/image" Target="../media/image22.wmf"/><Relationship Id="rId12" Type="http://schemas.openxmlformats.org/officeDocument/2006/relationships/oleObject" Target="../embeddings/oleObject14.bin"/><Relationship Id="rId11" Type="http://schemas.openxmlformats.org/officeDocument/2006/relationships/image" Target="../media/image21.wmf"/><Relationship Id="rId10" Type="http://schemas.openxmlformats.org/officeDocument/2006/relationships/oleObject" Target="../embeddings/oleObject13.bin"/><Relationship Id="rId1" Type="http://schemas.openxmlformats.org/officeDocument/2006/relationships/tags" Target="../tags/tag15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7.xml"/><Relationship Id="rId3" Type="http://schemas.openxmlformats.org/officeDocument/2006/relationships/image" Target="../media/image2.tiff"/><Relationship Id="rId2" Type="http://schemas.openxmlformats.org/officeDocument/2006/relationships/image" Target="file:///C:\Documents and Settings\Administrator\&#26700;&#38754;\&#27743;&#35199;&#29289;&#29702;(JK)\N315.TIF" TargetMode="External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8.xml"/><Relationship Id="rId2" Type="http://schemas.openxmlformats.org/officeDocument/2006/relationships/image" Target="file:///C:\Documents and Settings\Administrator\&#26700;&#38754;\&#27743;&#35199;&#29289;&#29702;(JK)\N316.TIF" TargetMode="External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9.xml"/><Relationship Id="rId4" Type="http://schemas.openxmlformats.org/officeDocument/2006/relationships/image" Target="../media/image1.tiff"/><Relationship Id="rId3" Type="http://schemas.openxmlformats.org/officeDocument/2006/relationships/image" Target="file:///C:\Documents and Settings\Administrator\&#26700;&#38754;\&#27743;&#35199;&#29289;&#29702;(JK)\N317.TIF" TargetMode="External"/><Relationship Id="rId2" Type="http://schemas.openxmlformats.org/officeDocument/2006/relationships/image" Target="../media/image25.png"/><Relationship Id="rId1" Type="http://schemas.openxmlformats.org/officeDocument/2006/relationships/image" Target="../media/image3.tif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0.xml"/><Relationship Id="rId2" Type="http://schemas.openxmlformats.org/officeDocument/2006/relationships/image" Target="../media/image26.png"/><Relationship Id="rId1" Type="http://schemas.openxmlformats.org/officeDocument/2006/relationships/image" Target="../media/image4.tiff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3.xml"/><Relationship Id="rId8" Type="http://schemas.openxmlformats.org/officeDocument/2006/relationships/vmlDrawing" Target="../drawings/vmlDrawing6.v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21.xml"/><Relationship Id="rId5" Type="http://schemas.openxmlformats.org/officeDocument/2006/relationships/image" Target="../media/image28.wmf"/><Relationship Id="rId4" Type="http://schemas.openxmlformats.org/officeDocument/2006/relationships/oleObject" Target="../embeddings/oleObject17.bin"/><Relationship Id="rId3" Type="http://schemas.openxmlformats.org/officeDocument/2006/relationships/image" Target="file:///C:\Documents and Settings\Administrator\&#26700;&#38754;\&#27743;&#35199;&#29289;&#29702;(JK)\N319.TIF" TargetMode="External"/><Relationship Id="rId2" Type="http://schemas.openxmlformats.org/officeDocument/2006/relationships/image" Target="../media/image27.png"/><Relationship Id="rId1" Type="http://schemas.openxmlformats.org/officeDocument/2006/relationships/image" Target="../media/image3.tiff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2.xml"/><Relationship Id="rId2" Type="http://schemas.openxmlformats.org/officeDocument/2006/relationships/image" Target="../media/image29.png"/><Relationship Id="rId1" Type="http://schemas.openxmlformats.org/officeDocument/2006/relationships/image" Target="../media/image4.tiff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3.xml"/><Relationship Id="rId2" Type="http://schemas.openxmlformats.org/officeDocument/2006/relationships/image" Target="file:///C:\Documents and Settings\Administrator\&#26700;&#38754;\&#27743;&#35199;&#29289;&#29702;(JK)\N321.TIF" TargetMode="External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2.bin"/><Relationship Id="rId8" Type="http://schemas.openxmlformats.org/officeDocument/2006/relationships/image" Target="../media/image34.wmf"/><Relationship Id="rId7" Type="http://schemas.openxmlformats.org/officeDocument/2006/relationships/oleObject" Target="../embeddings/oleObject21.bin"/><Relationship Id="rId6" Type="http://schemas.openxmlformats.org/officeDocument/2006/relationships/image" Target="../media/image33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32.wmf"/><Relationship Id="rId3" Type="http://schemas.openxmlformats.org/officeDocument/2006/relationships/oleObject" Target="../embeddings/oleObject19.bin"/><Relationship Id="rId20" Type="http://schemas.openxmlformats.org/officeDocument/2006/relationships/notesSlide" Target="../notesSlides/notesSlide16.xml"/><Relationship Id="rId2" Type="http://schemas.openxmlformats.org/officeDocument/2006/relationships/image" Target="../media/image31.wmf"/><Relationship Id="rId19" Type="http://schemas.openxmlformats.org/officeDocument/2006/relationships/vmlDrawing" Target="../drawings/vmlDrawing7.vml"/><Relationship Id="rId18" Type="http://schemas.openxmlformats.org/officeDocument/2006/relationships/slideLayout" Target="../slideLayouts/slideLayout7.xml"/><Relationship Id="rId17" Type="http://schemas.openxmlformats.org/officeDocument/2006/relationships/tags" Target="../tags/tag24.xml"/><Relationship Id="rId16" Type="http://schemas.openxmlformats.org/officeDocument/2006/relationships/image" Target="../media/image38.wmf"/><Relationship Id="rId15" Type="http://schemas.openxmlformats.org/officeDocument/2006/relationships/oleObject" Target="../embeddings/oleObject25.bin"/><Relationship Id="rId14" Type="http://schemas.openxmlformats.org/officeDocument/2006/relationships/image" Target="../media/image37.wmf"/><Relationship Id="rId13" Type="http://schemas.openxmlformats.org/officeDocument/2006/relationships/oleObject" Target="../embeddings/oleObject24.bin"/><Relationship Id="rId12" Type="http://schemas.openxmlformats.org/officeDocument/2006/relationships/image" Target="../media/image36.wmf"/><Relationship Id="rId11" Type="http://schemas.openxmlformats.org/officeDocument/2006/relationships/oleObject" Target="../embeddings/oleObject23.bin"/><Relationship Id="rId10" Type="http://schemas.openxmlformats.org/officeDocument/2006/relationships/image" Target="../media/image35.wmf"/><Relationship Id="rId1" Type="http://schemas.openxmlformats.org/officeDocument/2006/relationships/oleObject" Target="../embeddings/oleObject18.bin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8.v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25.xml"/><Relationship Id="rId6" Type="http://schemas.openxmlformats.org/officeDocument/2006/relationships/image" Target="../media/image39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12.wmf"/><Relationship Id="rId3" Type="http://schemas.openxmlformats.org/officeDocument/2006/relationships/oleObject" Target="../embeddings/oleObject26.bin"/><Relationship Id="rId2" Type="http://schemas.openxmlformats.org/officeDocument/2006/relationships/image" Target="../media/image5.tiff"/><Relationship Id="rId10" Type="http://schemas.openxmlformats.org/officeDocument/2006/relationships/notesSlide" Target="../notesSlides/notesSlide17.xml"/><Relationship Id="rId1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4.xml"/><Relationship Id="rId6" Type="http://schemas.openxmlformats.org/officeDocument/2006/relationships/slide" Target="slide11.xml"/><Relationship Id="rId5" Type="http://schemas.openxmlformats.org/officeDocument/2006/relationships/tags" Target="../tags/tag3.xml"/><Relationship Id="rId4" Type="http://schemas.openxmlformats.org/officeDocument/2006/relationships/slide" Target="slide13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vmlDrawing" Target="../drawings/vmlDrawing9.v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8.xml"/><Relationship Id="rId2" Type="http://schemas.openxmlformats.org/officeDocument/2006/relationships/image" Target="../media/image40.wmf"/><Relationship Id="rId1" Type="http://schemas.openxmlformats.org/officeDocument/2006/relationships/oleObject" Target="../embeddings/oleObject28.bin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9.xml"/><Relationship Id="rId3" Type="http://schemas.openxmlformats.org/officeDocument/2006/relationships/image" Target="file:///C:\Documents and Settings\Administrator\&#26700;&#38754;\&#27743;&#35199;&#29289;&#29702;(JK)\N322.TIF" TargetMode="Externa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3.xml"/><Relationship Id="rId1" Type="http://schemas.openxmlformats.org/officeDocument/2006/relationships/image" Target="../media/image4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6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tags" Target="../tags/tag5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.xml"/><Relationship Id="rId3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.v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9.x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6.wmf"/><Relationship Id="rId3" Type="http://schemas.openxmlformats.org/officeDocument/2006/relationships/oleObject" Target="../embeddings/oleObject2.bin"/><Relationship Id="rId2" Type="http://schemas.openxmlformats.org/officeDocument/2006/relationships/image" Target="file:///C:\Documents and Settings\Administrator\&#26700;&#38754;\&#27743;&#35199;&#29289;&#29702;(JK)\N309.tif" TargetMode="External"/><Relationship Id="rId10" Type="http://schemas.openxmlformats.org/officeDocument/2006/relationships/notesSlide" Target="../notesSlides/notesSlide3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0.xml"/><Relationship Id="rId2" Type="http://schemas.openxmlformats.org/officeDocument/2006/relationships/image" Target="../media/image8.png"/><Relationship Id="rId1" Type="http://schemas.openxmlformats.org/officeDocument/2006/relationships/image" Target="../media/image3.tif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.xml"/><Relationship Id="rId1" Type="http://schemas.openxmlformats.org/officeDocument/2006/relationships/image" Target="../media/image3.tiff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2.xml"/><Relationship Id="rId2" Type="http://schemas.openxmlformats.org/officeDocument/2006/relationships/image" Target="../media/image9.wmf"/><Relationship Id="rId1" Type="http://schemas.openxmlformats.org/officeDocument/2006/relationships/oleObject" Target="../embeddings/oleObject4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wmf"/><Relationship Id="rId8" Type="http://schemas.openxmlformats.org/officeDocument/2006/relationships/oleObject" Target="../embeddings/oleObject6.bin"/><Relationship Id="rId7" Type="http://schemas.openxmlformats.org/officeDocument/2006/relationships/image" Target="../media/image12.wmf"/><Relationship Id="rId6" Type="http://schemas.openxmlformats.org/officeDocument/2006/relationships/oleObject" Target="../embeddings/oleObject5.bin"/><Relationship Id="rId5" Type="http://schemas.openxmlformats.org/officeDocument/2006/relationships/image" Target="file:///C:\Documents and Settings\Administrator\&#26700;&#38754;\&#27743;&#35199;&#29289;&#29702;(JK)\N312.TIF" TargetMode="External"/><Relationship Id="rId4" Type="http://schemas.openxmlformats.org/officeDocument/2006/relationships/image" Target="../media/image11.png"/><Relationship Id="rId3" Type="http://schemas.openxmlformats.org/officeDocument/2006/relationships/image" Target="file:///C:\Documents and Settings\Administrator\&#26700;&#38754;\&#27743;&#35199;&#29289;&#29702;(JK)\N311.TIF" TargetMode="External"/><Relationship Id="rId20" Type="http://schemas.openxmlformats.org/officeDocument/2006/relationships/notesSlide" Target="../notesSlides/notesSlide7.xml"/><Relationship Id="rId2" Type="http://schemas.openxmlformats.org/officeDocument/2006/relationships/image" Target="../media/image10.png"/><Relationship Id="rId19" Type="http://schemas.openxmlformats.org/officeDocument/2006/relationships/vmlDrawing" Target="../drawings/vmlDrawing4.vml"/><Relationship Id="rId18" Type="http://schemas.openxmlformats.org/officeDocument/2006/relationships/slideLayout" Target="../slideLayouts/slideLayout7.xml"/><Relationship Id="rId17" Type="http://schemas.openxmlformats.org/officeDocument/2006/relationships/tags" Target="../tags/tag14.xml"/><Relationship Id="rId16" Type="http://schemas.openxmlformats.org/officeDocument/2006/relationships/image" Target="../media/image16.wmf"/><Relationship Id="rId15" Type="http://schemas.openxmlformats.org/officeDocument/2006/relationships/oleObject" Target="../embeddings/oleObject10.bin"/><Relationship Id="rId14" Type="http://schemas.openxmlformats.org/officeDocument/2006/relationships/oleObject" Target="../embeddings/oleObject9.bin"/><Relationship Id="rId13" Type="http://schemas.openxmlformats.org/officeDocument/2006/relationships/image" Target="../media/image15.wmf"/><Relationship Id="rId12" Type="http://schemas.openxmlformats.org/officeDocument/2006/relationships/oleObject" Target="../embeddings/oleObject8.bin"/><Relationship Id="rId11" Type="http://schemas.openxmlformats.org/officeDocument/2006/relationships/image" Target="../media/image14.wmf"/><Relationship Id="rId10" Type="http://schemas.openxmlformats.org/officeDocument/2006/relationships/oleObject" Target="../embeddings/oleObject7.bin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1887855" y="2190750"/>
            <a:ext cx="870267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kumimoji="0" 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10</a:t>
            </a:r>
            <a:r>
              <a:rPr kumimoji="0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讲　</a:t>
            </a:r>
            <a:r>
              <a:rPr kumimoji="0" lang="zh-CN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简单机械</a:t>
            </a:r>
            <a:endParaRPr kumimoji="0" lang="zh-CN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58390" y="3437255"/>
            <a:ext cx="8232140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滑轮、滑轮组及机械效率</a:t>
            </a:r>
            <a:endParaRPr lang="zh-CN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842645" y="1247140"/>
          <a:ext cx="10507345" cy="47072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99460"/>
                <a:gridCol w="1985010"/>
                <a:gridCol w="2671445"/>
                <a:gridCol w="2551430"/>
              </a:tblGrid>
              <a:tr h="61912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简单机械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有用功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总功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机械效率/%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196405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fs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</a:t>
                      </a:r>
                      <a:endParaRPr lang="en-US" sz="2400" b="0" baseline="-250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总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Fs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＝</a:t>
                      </a:r>
                      <a:endParaRPr 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</a:t>
                      </a:r>
                      <a:endParaRPr lang="en-US" sz="2400" b="0" baseline="-250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407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sz="240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W</a:t>
                      </a:r>
                      <a:r>
                        <a:rPr lang="en-US" sz="240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有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＝</a:t>
                      </a:r>
                      <a:r>
                        <a:rPr lang="en-US" sz="240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Gh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W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总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Fs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781" descr="C:\Documents and Settings\Administrator\桌面\江西物理(JK)\N313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1251585" y="2260600"/>
            <a:ext cx="2763520" cy="9753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782" descr="C:\Documents and Settings\Administrator\桌面\江西物理(JK)\N314.TIF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1297940" y="4048760"/>
            <a:ext cx="2344420" cy="16662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8969375" y="2179955"/>
            <a:ext cx="2286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η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535797" y="2040255"/>
          <a:ext cx="454025" cy="740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6" imgW="279400" imgH="457200" progId="Equation.DSMT4">
                  <p:embed/>
                </p:oleObj>
              </mc:Choice>
              <mc:Fallback>
                <p:oleObj name="" r:id="rId6" imgW="279400" imgH="4572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535797" y="2040255"/>
                        <a:ext cx="454025" cy="7404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0052050" y="2226310"/>
            <a:ext cx="4114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＝</a:t>
            </a:r>
            <a:endParaRPr lang="zh-CN" altLang="en-US"/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463214" y="2081530"/>
          <a:ext cx="495300" cy="656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8" imgW="304800" imgH="405765" progId="Equation.DSMT4">
                  <p:embed/>
                </p:oleObj>
              </mc:Choice>
              <mc:Fallback>
                <p:oleObj name="" r:id="rId8" imgW="304800" imgH="405765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463214" y="2081530"/>
                        <a:ext cx="495300" cy="6565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380857" y="2738120"/>
          <a:ext cx="659765" cy="740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0" imgW="405765" imgH="457200" progId="Equation.DSMT4">
                  <p:embed/>
                </p:oleObj>
              </mc:Choice>
              <mc:Fallback>
                <p:oleObj name="" r:id="rId10" imgW="405765" imgH="4572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380857" y="2738120"/>
                        <a:ext cx="659765" cy="7404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8969375" y="2867660"/>
            <a:ext cx="4114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＝</a:t>
            </a:r>
            <a:endParaRPr lang="zh-CN" altLang="en-US"/>
          </a:p>
        </p:txBody>
      </p:sp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463532" y="2756218"/>
          <a:ext cx="413385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2" imgW="254000" imgH="393700" progId="Equation.DSMT4">
                  <p:embed/>
                </p:oleObj>
              </mc:Choice>
              <mc:Fallback>
                <p:oleObj name="" r:id="rId12" imgW="254000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463532" y="2756218"/>
                        <a:ext cx="413385" cy="638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10097770" y="2878455"/>
            <a:ext cx="5378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＝</a:t>
            </a: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8969375" y="4658360"/>
            <a:ext cx="2286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η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对象 2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451784" y="4579620"/>
          <a:ext cx="412750" cy="637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14" imgW="254000" imgH="393700" progId="Equation.DSMT4">
                  <p:embed/>
                </p:oleObj>
              </mc:Choice>
              <mc:Fallback>
                <p:oleObj name="" r:id="rId14" imgW="254000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451784" y="4579620"/>
                        <a:ext cx="412750" cy="6375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文本框 25"/>
          <p:cNvSpPr txBox="1"/>
          <p:nvPr/>
        </p:nvSpPr>
        <p:spPr>
          <a:xfrm flipV="1">
            <a:off x="10040620" y="4704715"/>
            <a:ext cx="4114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＝</a:t>
            </a:r>
            <a:endParaRPr lang="zh-CN" altLang="en-US"/>
          </a:p>
        </p:txBody>
      </p:sp>
      <p:graphicFrame>
        <p:nvGraphicFramePr>
          <p:cNvPr id="29" name="对象 2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586597" y="4579620"/>
          <a:ext cx="454025" cy="740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" name="" r:id="rId16" imgW="279400" imgH="457200" progId="Equation.DSMT4">
                  <p:embed/>
                </p:oleObj>
              </mc:Choice>
              <mc:Fallback>
                <p:oleObj name="" r:id="rId16" imgW="279400" imgH="4572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586597" y="4579620"/>
                        <a:ext cx="454025" cy="7404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45490" y="1710690"/>
            <a:ext cx="1091438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命题点：滑轮的特点及应用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1.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大人利用滑轮将重物吊到二楼，孩子想帮忙，却把自己提了上去，该滑轮是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滑轮，使用它可以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，孩子受到的重力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重物受到的重力．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718" descr="C:\Documents and Settings\Administrator\桌面\江西物理(JK)\N315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212965" y="3517265"/>
            <a:ext cx="2832100" cy="19646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513320" y="5746115"/>
            <a:ext cx="25946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(RJ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八下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P81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12.1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85850" y="2893060"/>
            <a:ext cx="7372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定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99940" y="2893060"/>
            <a:ext cx="22555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改变力的方向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80880" y="2893060"/>
            <a:ext cx="9474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小于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63270" y="1059180"/>
            <a:ext cx="4036060" cy="648335"/>
            <a:chOff x="1456" y="3050"/>
            <a:chExt cx="6356" cy="1021"/>
          </a:xfrm>
        </p:grpSpPr>
        <p:sp>
          <p:nvSpPr>
            <p:cNvPr id="8" name="文本框 7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sz="2800">
                  <a:ea typeface="黑体" panose="02010609060101010101" pitchFamily="49" charset="-122"/>
                </a:rPr>
                <a:t>图片解读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9" name="图片 8" descr="二级标（14磅）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57200" y="869315"/>
            <a:ext cx="1132141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命题点：滑轮的特点及应用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2.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两位大力士在比力气，一位聪明的孩子说：我一个人可以拉动你们两个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如图所示，他用一根结实的绳子在两根光滑木棒上绕几圈，用力一拉，两位大力士竟撞在一起了．这里面的奥秘是绳子在两根木棒上绕了几圈，就组成了一个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，该装置对于小孩来说可以省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，对于其中一位大力士来说可以省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719" descr="C:\Documents and Settings\Administrator\桌面\江西物理(JK)\N316.TIF"/>
          <p:cNvPicPr>
            <a:picLocks noChangeAspect="1"/>
          </p:cNvPicPr>
          <p:nvPr/>
        </p:nvPicPr>
        <p:blipFill>
          <a:blip r:embed="rId1" r:link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45120" y="3601720"/>
            <a:ext cx="2672080" cy="25571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144635" y="2590165"/>
            <a:ext cx="13995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滑轮组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43630" y="3141345"/>
            <a:ext cx="8826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力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75445" y="3141345"/>
            <a:ext cx="10985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距离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941705" y="1528445"/>
            <a:ext cx="10210800" cy="521970"/>
            <a:chOff x="894" y="3246"/>
            <a:chExt cx="16080" cy="822"/>
          </a:xfrm>
        </p:grpSpPr>
        <p:sp>
          <p:nvSpPr>
            <p:cNvPr id="13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滑轮、滑轮组的特点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(2019.14，2016.15AB)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836295" y="1967230"/>
            <a:ext cx="1021143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(2019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如图所示，物重为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的物体在不同简单机械中处于平衡状态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不计机械自重和摩擦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，拉力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的大小关系是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A.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B.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C.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D.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743" descr="C:\Documents and Settings\Administrator\桌面\江西物理(JK)\N317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3791585" y="3317875"/>
            <a:ext cx="4608830" cy="1611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396230" y="5100955"/>
            <a:ext cx="13995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41180" y="2664460"/>
            <a:ext cx="7531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8440" name="组合 4"/>
          <p:cNvGrpSpPr/>
          <p:nvPr/>
        </p:nvGrpSpPr>
        <p:grpSpPr>
          <a:xfrm>
            <a:off x="552311" y="883285"/>
            <a:ext cx="11087035" cy="645159"/>
            <a:chOff x="985" y="1190"/>
            <a:chExt cx="1754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4"/>
            <a:srcRect l="14198" t="-2712" r="11515" b="-4127"/>
            <a:stretch>
              <a:fillRect/>
            </a:stretch>
          </p:blipFill>
          <p:spPr>
            <a:xfrm>
              <a:off x="985" y="1244"/>
              <a:ext cx="17545" cy="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630" y="1190"/>
              <a:ext cx="770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江西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“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面对面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”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046480" y="106934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046480" y="1543685"/>
            <a:ext cx="1064895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如图所示，用四个滑轮组分别匀速提升重力均为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的物体，若不计滑轮重、绳重及轴摩擦，下列关系式正确的是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3</a:t>
            </a:r>
            <a:r>
              <a:rPr lang="zh-CN" alt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en-US" sz="2400" baseline="-250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zh-CN" alt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                                                              B. 3</a:t>
            </a:r>
            <a:r>
              <a:rPr lang="zh-CN" alt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en-US" sz="2400" baseline="-2500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zh-CN" alt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zh-CN" alt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en-US" sz="2400" baseline="-2500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＝2</a:t>
            </a:r>
            <a:r>
              <a:rPr lang="zh-CN" alt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D.</a:t>
            </a:r>
            <a:r>
              <a:rPr lang="zh-CN" alt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</a:t>
            </a:r>
            <a:r>
              <a:rPr lang="zh-CN" altLang="en-US" sz="2400" baseline="-25000"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＝2</a:t>
            </a:r>
            <a:r>
              <a:rPr lang="zh-CN" alt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-21474812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8840" y="2785110"/>
            <a:ext cx="5033645" cy="18243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6254750" y="2272665"/>
            <a:ext cx="8509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00345" y="4843145"/>
            <a:ext cx="12700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727710" y="930275"/>
            <a:ext cx="9998075" cy="521970"/>
            <a:chOff x="865" y="1510"/>
            <a:chExt cx="15745" cy="822"/>
          </a:xfrm>
        </p:grpSpPr>
        <p:grpSp>
          <p:nvGrpSpPr>
            <p:cNvPr id="14" name="组合 13"/>
            <p:cNvGrpSpPr/>
            <p:nvPr/>
          </p:nvGrpSpPr>
          <p:grpSpPr>
            <a:xfrm rot="0">
              <a:off x="865" y="1510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1" name="文本框 4"/>
            <p:cNvSpPr txBox="1"/>
            <p:nvPr/>
          </p:nvSpPr>
          <p:spPr>
            <a:xfrm>
              <a:off x="3530" y="1510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机械效率的理解及相关计算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(2016.15CD)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480695" y="1327785"/>
            <a:ext cx="1143127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(2016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不定项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滑轮组机械效率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的活动中，瑞瑞同学在与动滑轮相切的细绳上作一标记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如图甲所示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，然后用大小为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的拉力匀速竖直向上提升总重为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的钩码．当钩码上升的高度为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时，瑞瑞同学在与动滑轮相切的细绳上作另一标记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，并测得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两点间的距离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H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如图乙所示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，则以下所求物理量正确的是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A.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拉力所做的功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W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FH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B.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拉力所做的有用功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W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有用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GH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C.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该滑轮组的机械效率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&lt;1D.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该滑轮组的机械效率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η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＝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785" descr="C:\Documents and Settings\Administrator\桌面\江西物理(JK)\N319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9158605" y="3591560"/>
            <a:ext cx="1567180" cy="24790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290050" y="6036945"/>
            <a:ext cx="11576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0" name="对象 1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57664" y="5219065"/>
          <a:ext cx="412750" cy="637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4" imgW="254000" imgH="393700" progId="Equation.DSMT4">
                  <p:embed/>
                </p:oleObj>
              </mc:Choice>
              <mc:Fallback>
                <p:oleObj name="" r:id="rId4" imgW="254000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57664" y="5219065"/>
                        <a:ext cx="412750" cy="6375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0854690" y="3157855"/>
            <a:ext cx="884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BCD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969010" y="101854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58825" y="1471930"/>
            <a:ext cx="1083056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不定项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小刚利用如图所示的滑轮组使重物升高相同的高度，拉力所做的总功为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，滑轮组的机械效率为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不计绳重及轮与轴的摩擦，下图中关于物重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及对应的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η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的关系图像，其中正确的是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41060" y="2764790"/>
            <a:ext cx="9899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BD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" name="图片 -21474825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6470" y="3291205"/>
            <a:ext cx="7008495" cy="25425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49630" y="1098550"/>
            <a:ext cx="1030859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如图所示，拉力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 N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，物体重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180 N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，物体被匀速提升的距离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m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，不计绳重和摩擦，求：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拉力所做的总功；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当物体重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180 N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时，该滑轮组的机械效率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η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当物体重增加到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 N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内物体被匀速提高，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绳子移动距离为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m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，拉力做功的功率．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789" descr="C:\Documents and Settings\Administrator\桌面\江西物理(JK)\N321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9170670" y="1694180"/>
            <a:ext cx="1430655" cy="3714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192895" y="5600700"/>
            <a:ext cx="14084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54050" y="890270"/>
            <a:ext cx="1088453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sz="24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解：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由题图可知，滑轮组由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段绳子吊着物体，物体升高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m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，则拉力通过的距离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2×4 m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 m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，所以拉力做的总功为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Fs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 N×8 m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 J(2)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有用功为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Gh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180 N×4 m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720 J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，所以滑轮组的机械效率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η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     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×100%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          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×100%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90%(3)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所做的额外功为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额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 J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720 J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 J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，所以可知动滑轮重为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       ＝       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 N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，当物体重增加到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 N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时，拉力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′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              ＝                    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110 N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拉力此时做的功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′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′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′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110 N×10 m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1 100 J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拉力的功率为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     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110 W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990457" y="2006600"/>
          <a:ext cx="454025" cy="740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1" imgW="279400" imgH="457200" progId="Equation.DSMT4">
                  <p:embed/>
                </p:oleObj>
              </mc:Choice>
              <mc:Fallback>
                <p:oleObj name="" r:id="rId1" imgW="279400" imgH="4572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990457" y="2006600"/>
                        <a:ext cx="454025" cy="7404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06172" y="2561273"/>
          <a:ext cx="659765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405765" imgH="393700" progId="Equation.DSMT4">
                  <p:embed/>
                </p:oleObj>
              </mc:Choice>
              <mc:Fallback>
                <p:oleObj name="" r:id="rId3" imgW="405765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06172" y="2561273"/>
                        <a:ext cx="659765" cy="638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06172" y="3696653"/>
          <a:ext cx="454025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5" imgW="279400" imgH="405765" progId="Equation.DSMT4">
                  <p:embed/>
                </p:oleObj>
              </mc:Choice>
              <mc:Fallback>
                <p:oleObj name="" r:id="rId5" imgW="279400" imgH="405765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06172" y="3696653"/>
                        <a:ext cx="454025" cy="657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42137" y="3687128"/>
          <a:ext cx="514985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7" imgW="316865" imgH="393700" progId="Equation.DSMT4">
                  <p:embed/>
                </p:oleObj>
              </mc:Choice>
              <mc:Fallback>
                <p:oleObj name="" r:id="rId7" imgW="316865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42137" y="3687128"/>
                        <a:ext cx="514985" cy="638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400417" y="3687446"/>
          <a:ext cx="887095" cy="6578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9" imgW="545465" imgH="405765" progId="Equation.DSMT4">
                  <p:embed/>
                </p:oleObj>
              </mc:Choice>
              <mc:Fallback>
                <p:oleObj name="" r:id="rId9" imgW="545465" imgH="405765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400417" y="3687446"/>
                        <a:ext cx="887095" cy="6578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885365" y="3696971"/>
          <a:ext cx="1466850" cy="638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11" imgW="901700" imgH="393700" progId="Equation.DSMT4">
                  <p:embed/>
                </p:oleObj>
              </mc:Choice>
              <mc:Fallback>
                <p:oleObj name="" r:id="rId11" imgW="901700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885365" y="3696971"/>
                        <a:ext cx="1466850" cy="6388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123249" y="5329238"/>
          <a:ext cx="392430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3" imgW="241300" imgH="393700" progId="Equation.DSMT4">
                  <p:embed/>
                </p:oleObj>
              </mc:Choice>
              <mc:Fallback>
                <p:oleObj name="" r:id="rId13" imgW="241300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123249" y="5329238"/>
                        <a:ext cx="392430" cy="638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812542" y="5329238"/>
          <a:ext cx="805815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5" imgW="495300" imgH="393700" progId="Equation.DSMT4">
                  <p:embed/>
                </p:oleObj>
              </mc:Choice>
              <mc:Fallback>
                <p:oleObj name="" r:id="rId15" imgW="495300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812542" y="5329238"/>
                        <a:ext cx="805815" cy="638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1151599" y="890905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004570" y="1561465"/>
            <a:ext cx="8646160" cy="737235"/>
            <a:chOff x="1254" y="3694"/>
            <a:chExt cx="13616" cy="1161"/>
          </a:xfrm>
        </p:grpSpPr>
        <p:pic>
          <p:nvPicPr>
            <p:cNvPr id="9" name="图片 8" descr="考点·2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4" y="3996"/>
              <a:ext cx="2251" cy="78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33" y="3963"/>
              <a:ext cx="144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实验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7" name="文本框 4"/>
            <p:cNvSpPr txBox="1"/>
            <p:nvPr/>
          </p:nvSpPr>
          <p:spPr>
            <a:xfrm>
              <a:off x="3642" y="3694"/>
              <a:ext cx="11228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测量滑轮组的机械效率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(近6年未考)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004570" y="2298700"/>
            <a:ext cx="1068133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【设计与进行实验】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实验原理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η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     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×100%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________×100%2. 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实验主要仪器及作用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弹簧测力计的使用与读数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用弹簧测力计沿竖直方向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拉动绳子，此时拉力等于弹簧测力计的示数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刻度尺的使用和读数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测量钩码上升的距离和弹簧测力计移动的距离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469006" y="3410585"/>
          <a:ext cx="454025" cy="740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3" imgW="279400" imgH="457200" progId="Equation.DSMT4">
                  <p:embed/>
                </p:oleObj>
              </mc:Choice>
              <mc:Fallback>
                <p:oleObj name="" r:id="rId3" imgW="279400" imgH="4572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69006" y="3410585"/>
                        <a:ext cx="454025" cy="7404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40389" y="3288665"/>
          <a:ext cx="412750" cy="637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5" imgW="254000" imgH="393700" progId="Equation.DSMT4">
                  <p:embed/>
                </p:oleObj>
              </mc:Choice>
              <mc:Fallback>
                <p:oleObj name="" r:id="rId5" imgW="254000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40389" y="3288665"/>
                        <a:ext cx="412750" cy="6375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8426450" y="4559300"/>
            <a:ext cx="9696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匀速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9143514" y="2566058"/>
            <a:ext cx="1841404" cy="1666788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2" name="圆角矩形 1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3" name="流程图: 终止 2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247390" y="2197100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247390" y="3945255"/>
            <a:ext cx="6338936" cy="751205"/>
            <a:chOff x="3529" y="5686"/>
            <a:chExt cx="998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60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江西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endPara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3760470" y="3280410"/>
            <a:ext cx="1783715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考点梳理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6372225" y="3280410"/>
            <a:ext cx="198120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图片解读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7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43890" y="666115"/>
            <a:ext cx="11414125" cy="58464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3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控制变量法的应用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3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探究滑轮组的机械效率与物重的关系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同一滑轮组，改变滑轮组所吊钩码的数量，计算机械效率的大小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探究滑轮组的机械效率与动滑轮的重力大小的关系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控制滑轮组提升钩码的数量相同，改变动滑轮的重力，计算机械效率的大小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探究滑轮组的机械效率与所提重物高度的关系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控制同一滑轮组提升钩码的数量相同，改变提升钩码的高度，计算机械效率的大小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4. 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承担物重绳子段数的判断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在动滑轮和定滑轮之间画一条虚线，有几段绳子与动滑轮相连，就有几段绳子承担物重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3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5.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绳子自由端移动的距离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与物体上升高度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h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指动滑轮上绕线段数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6.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滑轮组的绕线作图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7.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实验表格设计及数据记录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974965" y="4987290"/>
            <a:ext cx="8115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nh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44525" y="2413635"/>
            <a:ext cx="1112012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【分析数据，总结结论】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表格数据错误分析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常见错误有：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长度、拉力测量错误；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滑轮组承担重物的段数看错，导致距离算错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9.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有用功、总功及机械效率的相关计算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87045" y="615315"/>
            <a:ext cx="11531600" cy="5775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4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【交流与反思】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10.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可以省略的工具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刻度尺，省略后用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η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＝    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×100%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计算，反而能够提高精度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滑轮组机械效率的影响因素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物体的重力、绳子与滑轮间的摩擦力、动滑轮的重力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12.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拉动时，弹簧测力计示数不稳定，改为使测力计静止时读数错误原因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没有考虑摩擦力对滑轮组机械效率的影响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13.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随着物重增大，额外功变大的原因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随着物重的增大，滑轮与轴之间的摩擦力增大，克服摩擦力做的额外功增加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14.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提高滑轮组机械效率的方法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用同一滑轮组，提升物体的重力越大，滑轮组的机械效率越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所挂重物相同时，动滑轮重力越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，滑轮组的机械效率越高；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减小机械摩擦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21470" y="4787900"/>
            <a:ext cx="874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高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68950" y="5248275"/>
            <a:ext cx="922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253480" y="1111250"/>
          <a:ext cx="469900" cy="729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254000" imgH="393700" progId="Equation.KSEE3">
                  <p:embed/>
                </p:oleObj>
              </mc:Choice>
              <mc:Fallback>
                <p:oleObj name="" r:id="rId1" imgW="254000" imgH="3937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253480" y="1111250"/>
                        <a:ext cx="469900" cy="7296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226185" y="855345"/>
            <a:ext cx="9739630" cy="584200"/>
            <a:chOff x="1640" y="1721"/>
            <a:chExt cx="15338" cy="920"/>
          </a:xfrm>
        </p:grpSpPr>
        <p:pic>
          <p:nvPicPr>
            <p:cNvPr id="4" name="图片 3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640" y="1721"/>
              <a:ext cx="15338" cy="9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32155" y="1439545"/>
            <a:ext cx="1086993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　【实验名称】测量滑轮组的机械效率．【实验装置】如图所示是某小组设计的实验装置图．除了如图甲所示器材和弹簧测力计外，还需要的器材是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795" descr="C:\Documents and Settings\Administrator\桌面\江西物理(JK)\N322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3768090" y="3365500"/>
            <a:ext cx="4419600" cy="25482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540375" y="6016625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楷体_GB2312" charset="0"/>
              </a:rPr>
              <a:t>例题图</a:t>
            </a:r>
            <a:endParaRPr lang="zh-CN" altLang="en-US" b="0">
              <a:latin typeface="Times New Roman" panose="02020603050405020304" pitchFamily="18" charset="0"/>
              <a:ea typeface="宋体" panose="02010600030101010101" pitchFamily="2" charset="-122"/>
              <a:cs typeface="楷体_GB231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61535" y="2627630"/>
            <a:ext cx="12509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刻度尺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94970" y="730250"/>
            <a:ext cx="1140269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【进行实验与收集证据】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实验中应沿竖直方向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缓慢拉动弹簧测力计．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用如图甲、乙、丙、丁四个装置测出了对应的机械效率．分析表中数据可知第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次实验是用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图所示装置做的实验，请将表中的数据填写完整．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结果保留整数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586740" y="3071495"/>
          <a:ext cx="10699115" cy="3291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5380"/>
                <a:gridCol w="1732915"/>
                <a:gridCol w="1861820"/>
                <a:gridCol w="2272030"/>
                <a:gridCol w="1678940"/>
                <a:gridCol w="2018030"/>
              </a:tblGrid>
              <a:tr h="10972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</a:t>
                      </a:r>
                      <a:endParaRPr 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次数</a:t>
                      </a:r>
                      <a:endParaRPr 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钩码重</a:t>
                      </a:r>
                      <a:endParaRPr 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/N</a:t>
                      </a:r>
                      <a:endParaRPr 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钩码上升</a:t>
                      </a:r>
                      <a:endParaRPr 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高度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/m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绳端拉</a:t>
                      </a:r>
                      <a:endParaRPr 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力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/N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绳端移动</a:t>
                      </a:r>
                      <a:endParaRPr 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距离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/m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机械效</a:t>
                      </a:r>
                      <a:endParaRPr 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率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η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67%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67%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74%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779520" y="1355725"/>
            <a:ext cx="10629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匀速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39925" y="2463800"/>
            <a:ext cx="621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乙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30130" y="5902960"/>
            <a:ext cx="10001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71%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23875" y="638810"/>
            <a:ext cx="11299190" cy="5775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4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【分析与论证】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通过比较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填实验次数的序号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两次实验数据可得出结论：使用同一滑轮组提升同一重物时，滑轮组的机械效率与绳子段数无关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(2)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通过比较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两次实验数据可得出结论：同一滑轮组提升重物时，物重越大，滑轮组的机械效率越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通过比较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两次实验数据可得出结论：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______________________. 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【交流反思】小组同学发现实验过程中边拉动边读数，弹簧测力计示数不稳定，应该静止读数．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4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你认为他的想法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正确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不正确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，因为他没有考虑到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对滑轮组机械效率的影响．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15540" y="1195070"/>
            <a:ext cx="9531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51860" y="2731770"/>
            <a:ext cx="749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高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4510" y="3070225"/>
            <a:ext cx="1129855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alt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        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不同滑轮组提升相同重物时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动滑轮越轻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滑轮组机械效率越高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16860" y="5318125"/>
            <a:ext cx="12509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不正确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1345" y="5149850"/>
            <a:ext cx="1098994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40000"/>
              </a:lnSpc>
            </a:pPr>
            <a:r>
              <a:rPr lang="en-US" alt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                                                                               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摩擦力</a:t>
            </a:r>
            <a:endParaRPr lang="zh-CN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fontAlgn="auto">
              <a:lnSpc>
                <a:spcPct val="140000"/>
              </a:lnSpc>
            </a:pP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或摩擦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5" grpId="0"/>
      <p:bldP spid="5" grpId="1"/>
      <p:bldP spid="6" grpId="0"/>
      <p:bldP spid="6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827405" y="92011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48030" y="1358265"/>
            <a:ext cx="1099375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次实验所用动滑轮的重力至少小于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________N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；第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次实验中，拉力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做的额外功为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__________J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，若第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次实验中，钩码上升的速度是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0.1 m/s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，则拉力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的功率为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________W. (2)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根据表格中的数据分析可知：随着钩码重力的增大，额外功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变大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，原因是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小明分析实验数据时，发现通过比较第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次实验数据，也能得出滑轮组机械效率与重物重力的关系．请你对小明同学的观点进行评估：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64300" y="1512570"/>
            <a:ext cx="7188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22830" y="1972945"/>
            <a:ext cx="10629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0.14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31315" y="2579370"/>
            <a:ext cx="10947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0.56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02750" y="3100705"/>
            <a:ext cx="10782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2480" y="3476625"/>
            <a:ext cx="108673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    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随着物重的增加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滑轮与轴之间的摩擦力增大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克服摩擦力做的额外功增加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2165" y="5112385"/>
            <a:ext cx="1086675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alt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                                      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没有控制动滑轮重力不变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结论不可靠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53770" y="2212340"/>
            <a:ext cx="1053973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汽车作为一种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机械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，提高效率对节能减排有重要意义．以下三种提高效率的方法中，方法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与滑轮组机械效率与重物重力的关系是同理的．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A.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鼓励人们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拼车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出行，使汽车尽量满载人员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B.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汽车制造厂用新材料减轻汽车重量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C.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经常给汽车做保养，保持良好润滑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54120" y="2833370"/>
            <a:ext cx="906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4"/>
          <p:cNvGrpSpPr/>
          <p:nvPr/>
        </p:nvGrpSpPr>
        <p:grpSpPr>
          <a:xfrm>
            <a:off x="632904" y="1128395"/>
            <a:ext cx="10515147" cy="645159"/>
            <a:chOff x="1208" y="1190"/>
            <a:chExt cx="16640" cy="1018"/>
          </a:xfrm>
        </p:grpSpPr>
        <p:pic>
          <p:nvPicPr>
            <p:cNvPr id="4" name="图片 1" descr="一级标"/>
            <p:cNvPicPr>
              <a:picLocks noChangeAspect="1"/>
            </p:cNvPicPr>
            <p:nvPr/>
          </p:nvPicPr>
          <p:blipFill>
            <a:blip r:embed="rId1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33095" y="1717040"/>
            <a:ext cx="4036060" cy="648335"/>
            <a:chOff x="1456" y="3050"/>
            <a:chExt cx="6356" cy="1021"/>
          </a:xfrm>
        </p:grpSpPr>
        <p:sp>
          <p:nvSpPr>
            <p:cNvPr id="7" name="文本框 6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altLang="en-US" sz="2800">
                  <a:ea typeface="黑体" panose="02010609060101010101" pitchFamily="49" charset="-122"/>
                </a:rPr>
                <a:t>考点梳理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8" name="图片 7" descr="二级标（14磅）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633095" y="2532380"/>
            <a:ext cx="10210800" cy="523080"/>
            <a:chOff x="894" y="3246"/>
            <a:chExt cx="16080" cy="824"/>
          </a:xfrm>
        </p:grpSpPr>
        <p:sp>
          <p:nvSpPr>
            <p:cNvPr id="10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滑轮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(6年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考)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1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4" name="图片 9" descr="考点2字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601345" y="318706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定滑轮和动滑轮</a:t>
            </a:r>
            <a:endParaRPr lang="zh-CN" altLang="en-US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7" name="表格 26"/>
          <p:cNvGraphicFramePr/>
          <p:nvPr>
            <p:custDataLst>
              <p:tags r:id="rId4"/>
            </p:custDataLst>
          </p:nvPr>
        </p:nvGraphicFramePr>
        <p:xfrm>
          <a:off x="633095" y="3647440"/>
          <a:ext cx="10890885" cy="25577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18310"/>
                <a:gridCol w="3494405"/>
                <a:gridCol w="5678170"/>
              </a:tblGrid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定滑轮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动滑轮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20091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图示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8" name="图片 -21474812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06140" y="4302760"/>
            <a:ext cx="1465580" cy="18719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" name="图片 -21474812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01635" y="4231005"/>
            <a:ext cx="1414145" cy="192849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001395" y="1176655"/>
          <a:ext cx="9715500" cy="4582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74900"/>
                <a:gridCol w="2837815"/>
                <a:gridCol w="4502785"/>
              </a:tblGrid>
              <a:tr h="64960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定滑轮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动滑轮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129857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________杠杆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动力臂是阻力臂______倍的省力杠杆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233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力的关系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(不计动滑轮重及摩擦)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＝      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(2019.14)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532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距离的关系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532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作用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改变________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4110990" y="2030095"/>
            <a:ext cx="9150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等臂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47125" y="1765935"/>
            <a:ext cx="6089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47210" y="3162935"/>
            <a:ext cx="9791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15605" y="3982720"/>
            <a:ext cx="14319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00550" y="4544060"/>
            <a:ext cx="15767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力的方向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77835" y="4544060"/>
            <a:ext cx="11087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省力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6155" y="5289550"/>
            <a:ext cx="68370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为绳端移动的距离，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为物体上升的高度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/>
          <p:nvPr/>
        </p:nvGraphicFramePr>
        <p:xfrm>
          <a:off x="7908925" y="3091180"/>
          <a:ext cx="280035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2" imgW="206375" imgH="538480" progId="Equation.DSMT4">
                  <p:embed/>
                </p:oleObj>
              </mc:Choice>
              <mc:Fallback>
                <p:oleObj name="" r:id="rId2" imgW="206375" imgH="53848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908925" y="3091180"/>
                        <a:ext cx="280035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6" grpId="0"/>
      <p:bldP spid="6" grpId="1"/>
      <p:bldP spid="5" grpId="0"/>
      <p:bldP spid="5" grpId="1"/>
      <p:bldP spid="7" grpId="0"/>
      <p:bldP spid="7" grpId="1"/>
      <p:bldP spid="8" grpId="0"/>
      <p:bldP spid="8" grpId="1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65150" y="673735"/>
            <a:ext cx="11423015" cy="58464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3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滑轮组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组合在一起构成滑轮组．滑轮组的省力情况与绕线情况有关，绳子段数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由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上的绳子段数决定．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．动滑轮上有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段绳子承担物重，提起物体的力就是物重的     ，即拉力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不考虑动滑轮重和摩擦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；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3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．绳子自由端移动的距离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与物体上升高度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的关系是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nh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c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．绳子自由端移动的速度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与物体移动的速度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的关系是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30000"/>
              </a:lnSpc>
            </a:pP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d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．滑轮组既可以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，又可以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___________________.(2)</a:t>
            </a: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滑轮组绳子段数判断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(2019.14BC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2016.15)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3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在动滑轮和定滑轮之间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或动滑轮上方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画一条虚线，与动滑轮相连接的绳子的段数即承担物重的绳子段数，如图所示，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5.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33805" y="3997960"/>
            <a:ext cx="10922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</a:t>
            </a:r>
            <a:endParaRPr lang="zh-CN" altLang="en-US" sz="2400" b="0" baseline="-25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77515" y="4458335"/>
            <a:ext cx="9480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省力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20690" y="4485005"/>
            <a:ext cx="2110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改变力的方向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pic>
        <p:nvPicPr>
          <p:cNvPr id="5" name="图片 710" descr="C:\Documents and Settings\Administrator\桌面\江西物理(JK)\N309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783320" y="2817495"/>
            <a:ext cx="2929890" cy="2622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1332865" y="1161415"/>
            <a:ext cx="1286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定滑轮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99715" y="1161415"/>
            <a:ext cx="13030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动滑轮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13075" y="1639570"/>
            <a:ext cx="13188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动滑轮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641330" y="1853565"/>
          <a:ext cx="281940" cy="728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3" imgW="152400" imgH="393700" progId="Equation.DSMT4">
                  <p:embed/>
                </p:oleObj>
              </mc:Choice>
              <mc:Fallback>
                <p:oleObj name="" r:id="rId3" imgW="152400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641330" y="1853565"/>
                        <a:ext cx="281940" cy="7283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10862945" y="2014855"/>
            <a:ext cx="6940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物</a:t>
            </a:r>
            <a:endParaRPr lang="zh-CN" altLang="en-US" sz="2400" b="0" baseline="-250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629015" y="2089150"/>
          <a:ext cx="281940" cy="728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5" imgW="152400" imgH="393700" progId="Equation.DSMT4">
                  <p:embed/>
                </p:oleObj>
              </mc:Choice>
              <mc:Fallback>
                <p:oleObj name="" r:id="rId5" imgW="152400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629015" y="2089150"/>
                        <a:ext cx="281940" cy="7283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796925" y="931545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其他简单机械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796925" y="1453515"/>
            <a:ext cx="1113345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斜面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：省力机械，省力费距离，高度相同的斜面，斜面越长越省力．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应用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：盘山公路．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2.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轮轴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特点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：如图所示，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为轮半径，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为轴半径，根据杠杆平衡条件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知，轮轴省力、但费距离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应用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：汽车方向盘、扳手、门把手等．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12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3690" y="4273550"/>
            <a:ext cx="1472565" cy="208470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57555" y="2437130"/>
            <a:ext cx="1089977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功的类型</a:t>
            </a:r>
            <a:endParaRPr lang="en-US" sz="24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有用功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：无论是否使用机械，必须要做的功，用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额外功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：使用简单机械时，并非我们需要又不得不做的功，即额外功，用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表示．如：对机械本身做功和克服摩擦做功．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总功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：有用功与额外功之和叫做总功，用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表示，即：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384665" y="4709795"/>
            <a:ext cx="17379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有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＋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额</a:t>
            </a:r>
            <a:endParaRPr lang="zh-CN" altLang="en-US" sz="2400" b="0" baseline="-250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10895" y="1873250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机械效率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(2016.15)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　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24230" y="1617345"/>
            <a:ext cx="1082230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机械效率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(2016.15D)(1)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定义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的比值叫做机械效率，用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η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公式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η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       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×100%(3)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规律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：利用机械对物体做功时，总存在额外功，有用功总是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总功，故机械效率总小于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(4)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提高方法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：增大物重、减小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的自重、减小摩擦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滑轮组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；增大倾角、减小摩擦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斜面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854326" y="2752725"/>
          <a:ext cx="452755" cy="7391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" imgW="279400" imgH="457200" progId="Equation.DSMT4">
                  <p:embed/>
                </p:oleObj>
              </mc:Choice>
              <mc:Fallback>
                <p:oleObj name="" r:id="rId1" imgW="279400" imgH="4572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54326" y="2752725"/>
                        <a:ext cx="452755" cy="7391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509520" y="2292350"/>
            <a:ext cx="11417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有用功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13225" y="2292350"/>
            <a:ext cx="10001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总功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97670" y="3371850"/>
            <a:ext cx="11410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小于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66335" y="4455160"/>
            <a:ext cx="12522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动滑轮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13435" y="98425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常考装置的机械效率计算方法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813435" y="1591945"/>
          <a:ext cx="10507345" cy="47072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99460"/>
                <a:gridCol w="1985010"/>
                <a:gridCol w="2671445"/>
                <a:gridCol w="2551430"/>
              </a:tblGrid>
              <a:tr h="61912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简单机械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有用功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总功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机械效率/%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196405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Gh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总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Fs</a:t>
                      </a:r>
                      <a:endParaRPr 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s＝h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407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W</a:t>
                      </a:r>
                      <a:r>
                        <a:rPr lang="en-US" sz="240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有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＝</a:t>
                      </a:r>
                      <a:r>
                        <a:rPr lang="en-US" sz="240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Gh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总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Fs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endParaRPr 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为承载重物绳子的</a:t>
                      </a:r>
                      <a:endParaRPr 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段数)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η=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779" descr="C:\Documents and Settings\Administrator\桌面\江西物理(JK)\N311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1894205" y="2367915"/>
            <a:ext cx="1050925" cy="16440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780" descr="C:\Documents and Settings\Administrator\桌面\江西物理(JK)\N312.TIF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1665605" y="4290060"/>
            <a:ext cx="1507490" cy="18808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8992235" y="2804795"/>
            <a:ext cx="2286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η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558656" y="2665095"/>
          <a:ext cx="454025" cy="740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6" imgW="279400" imgH="457200" progId="Equation.DSMT4">
                  <p:embed/>
                </p:oleObj>
              </mc:Choice>
              <mc:Fallback>
                <p:oleObj name="" r:id="rId6" imgW="279400" imgH="4572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558656" y="2665095"/>
                        <a:ext cx="454025" cy="7404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0074910" y="2851150"/>
            <a:ext cx="4114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＝</a:t>
            </a:r>
            <a:endParaRPr lang="zh-CN" altLang="en-US"/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381299" y="2707005"/>
          <a:ext cx="412750" cy="637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8" imgW="254000" imgH="393700" progId="Equation.DSMT4">
                  <p:embed/>
                </p:oleObj>
              </mc:Choice>
              <mc:Fallback>
                <p:oleObj name="" r:id="rId8" imgW="254000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381299" y="2707005"/>
                        <a:ext cx="412750" cy="6375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386889" y="3308350"/>
          <a:ext cx="309880" cy="637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10" imgW="190500" imgH="393700" progId="Equation.DSMT4">
                  <p:embed/>
                </p:oleObj>
              </mc:Choice>
              <mc:Fallback>
                <p:oleObj name="" r:id="rId10" imgW="190500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386889" y="3308350"/>
                        <a:ext cx="309880" cy="6375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文本框 14"/>
          <p:cNvSpPr txBox="1"/>
          <p:nvPr/>
        </p:nvSpPr>
        <p:spPr>
          <a:xfrm flipH="1">
            <a:off x="9022715" y="3378835"/>
            <a:ext cx="70485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＝</a:t>
            </a:r>
            <a:endParaRPr lang="zh-CN" altLang="en-US"/>
          </a:p>
        </p:txBody>
      </p:sp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356727" y="4991100"/>
          <a:ext cx="454025" cy="740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2" imgW="279400" imgH="457200" progId="Equation.DSMT4">
                  <p:embed/>
                </p:oleObj>
              </mc:Choice>
              <mc:Fallback>
                <p:oleObj name="" r:id="rId12" imgW="279400" imgH="4572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356727" y="4991100"/>
                        <a:ext cx="454025" cy="7404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9779635" y="5033010"/>
            <a:ext cx="337185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 algn="l" fontAlgn="auto">
              <a:lnSpc>
                <a:spcPct val="150000"/>
              </a:lnSpc>
              <a:buNone/>
            </a:pPr>
            <a:r>
              <a:rPr lang="en-US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=</a:t>
            </a:r>
            <a:endParaRPr lang="zh-CN" altLang="en-US"/>
          </a:p>
        </p:txBody>
      </p:sp>
      <p:graphicFrame>
        <p:nvGraphicFramePr>
          <p:cNvPr id="19" name="对象 1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115234" y="5052060"/>
          <a:ext cx="412750" cy="637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14" imgW="254000" imgH="393700" progId="Equation.DSMT4">
                  <p:embed/>
                </p:oleObj>
              </mc:Choice>
              <mc:Fallback>
                <p:oleObj name="" r:id="rId14" imgW="254000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115234" y="5052060"/>
                        <a:ext cx="412750" cy="6375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865486" y="5006023"/>
          <a:ext cx="413385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15" imgW="254000" imgH="393700" progId="Equation.DSMT4">
                  <p:embed/>
                </p:oleObj>
              </mc:Choice>
              <mc:Fallback>
                <p:oleObj name="" r:id="rId15" imgW="254000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865486" y="5006023"/>
                        <a:ext cx="413385" cy="638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文本框 22"/>
          <p:cNvSpPr txBox="1"/>
          <p:nvPr/>
        </p:nvSpPr>
        <p:spPr>
          <a:xfrm>
            <a:off x="10528300" y="5076190"/>
            <a:ext cx="337185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 algn="l" fontAlgn="auto">
              <a:lnSpc>
                <a:spcPct val="150000"/>
              </a:lnSpc>
              <a:buNone/>
            </a:pPr>
            <a:r>
              <a:rPr lang="en-US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=</a:t>
            </a:r>
            <a:endParaRPr lang="zh-CN" altLang="en-US"/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SLIDE_ITEM_CNT" val="4"/>
</p:tagLst>
</file>

<file path=ppt/tags/tag10.xml><?xml version="1.0" encoding="utf-8"?>
<p:tagLst xmlns:p="http://schemas.openxmlformats.org/presentationml/2006/main">
  <p:tag name="KSO_WM_SLIDE_ITEM_CNT" val="1"/>
  <p:tag name="KSO_WM_SLIDE_MODEL_TYPE" val="timeline"/>
</p:tagLst>
</file>

<file path=ppt/tags/tag11.xml><?xml version="1.0" encoding="utf-8"?>
<p:tagLst xmlns:p="http://schemas.openxmlformats.org/presentationml/2006/main">
  <p:tag name="KSO_WM_SLIDE_ITEM_CNT" val="1"/>
  <p:tag name="KSO_WM_SLIDE_MODEL_TYPE" val="timeline"/>
</p:tagLst>
</file>

<file path=ppt/tags/tag12.xml><?xml version="1.0" encoding="utf-8"?>
<p:tagLst xmlns:p="http://schemas.openxmlformats.org/presentationml/2006/main">
  <p:tag name="KSO_WM_SLIDE_ITEM_CNT" val="1"/>
  <p:tag name="KSO_WM_SLIDE_MODEL_TYPE" val="timeline"/>
</p:tagLst>
</file>

<file path=ppt/tags/tag13.xml><?xml version="1.0" encoding="utf-8"?>
<p:tagLst xmlns:p="http://schemas.openxmlformats.org/presentationml/2006/main">
  <p:tag name="KSO_WM_UNIT_TABLE_BEAUTIFY" val="smartTable{830666bc-8aba-4e99-b3b6-b28e615328cf}"/>
</p:tagLst>
</file>

<file path=ppt/tags/tag14.xml><?xml version="1.0" encoding="utf-8"?>
<p:tagLst xmlns:p="http://schemas.openxmlformats.org/presentationml/2006/main">
  <p:tag name="KSO_WM_SLIDE_ITEM_CNT" val="1"/>
  <p:tag name="KSO_WM_SLIDE_MODEL_TYPE" val="timeline"/>
</p:tagLst>
</file>

<file path=ppt/tags/tag15.xml><?xml version="1.0" encoding="utf-8"?>
<p:tagLst xmlns:p="http://schemas.openxmlformats.org/presentationml/2006/main">
  <p:tag name="KSO_WM_UNIT_TABLE_BEAUTIFY" val="smartTable{522f11b3-79c2-4991-8c4b-347c28964165}"/>
</p:tagLst>
</file>

<file path=ppt/tags/tag16.xml><?xml version="1.0" encoding="utf-8"?>
<p:tagLst xmlns:p="http://schemas.openxmlformats.org/presentationml/2006/main">
  <p:tag name="KSO_WM_SLIDE_ITEM_CNT" val="1"/>
  <p:tag name="KSO_WM_SLIDE_MODEL_TYPE" val="timeline"/>
</p:tagLst>
</file>

<file path=ppt/tags/tag17.xml><?xml version="1.0" encoding="utf-8"?>
<p:tagLst xmlns:p="http://schemas.openxmlformats.org/presentationml/2006/main">
  <p:tag name="KSO_WM_SLIDE_ITEM_CNT" val="1"/>
  <p:tag name="KSO_WM_SLIDE_MODEL_TYPE" val="timeline"/>
</p:tagLst>
</file>

<file path=ppt/tags/tag18.xml><?xml version="1.0" encoding="utf-8"?>
<p:tagLst xmlns:p="http://schemas.openxmlformats.org/presentationml/2006/main">
  <p:tag name="KSO_WM_SLIDE_ITEM_CNT" val="1"/>
  <p:tag name="KSO_WM_SLIDE_MODEL_TYPE" val="timeline"/>
</p:tagLst>
</file>

<file path=ppt/tags/tag19.xml><?xml version="1.0" encoding="utf-8"?>
<p:tagLst xmlns:p="http://schemas.openxmlformats.org/presentationml/2006/main">
  <p:tag name="KSO_WM_SLIDE_ITEM_CNT" val="1"/>
  <p:tag name="KSO_WM_SLIDE_MODEL_TYPE" val="timeline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20.xml><?xml version="1.0" encoding="utf-8"?>
<p:tagLst xmlns:p="http://schemas.openxmlformats.org/presentationml/2006/main">
  <p:tag name="KSO_WM_SLIDE_ITEM_CNT" val="1"/>
  <p:tag name="KSO_WM_SLIDE_MODEL_TYPE" val="timeline"/>
</p:tagLst>
</file>

<file path=ppt/tags/tag21.xml><?xml version="1.0" encoding="utf-8"?>
<p:tagLst xmlns:p="http://schemas.openxmlformats.org/presentationml/2006/main">
  <p:tag name="KSO_WM_SLIDE_ITEM_CNT" val="1"/>
  <p:tag name="KSO_WM_SLIDE_MODEL_TYPE" val="timeline"/>
</p:tagLst>
</file>

<file path=ppt/tags/tag22.xml><?xml version="1.0" encoding="utf-8"?>
<p:tagLst xmlns:p="http://schemas.openxmlformats.org/presentationml/2006/main">
  <p:tag name="KSO_WM_SLIDE_ITEM_CNT" val="1"/>
  <p:tag name="KSO_WM_SLIDE_MODEL_TYPE" val="timeline"/>
</p:tagLst>
</file>

<file path=ppt/tags/tag23.xml><?xml version="1.0" encoding="utf-8"?>
<p:tagLst xmlns:p="http://schemas.openxmlformats.org/presentationml/2006/main">
  <p:tag name="KSO_WM_SLIDE_ITEM_CNT" val="1"/>
  <p:tag name="KSO_WM_SLIDE_MODEL_TYPE" val="timeline"/>
</p:tagLst>
</file>

<file path=ppt/tags/tag24.xml><?xml version="1.0" encoding="utf-8"?>
<p:tagLst xmlns:p="http://schemas.openxmlformats.org/presentationml/2006/main">
  <p:tag name="KSO_WM_SLIDE_ITEM_CNT" val="1"/>
  <p:tag name="KSO_WM_SLIDE_MODEL_TYPE" val="timeline"/>
</p:tagLst>
</file>

<file path=ppt/tags/tag25.xml><?xml version="1.0" encoding="utf-8"?>
<p:tagLst xmlns:p="http://schemas.openxmlformats.org/presentationml/2006/main">
  <p:tag name="KSO_WM_SLIDE_ITEM_CNT" val="1"/>
  <p:tag name="KSO_WM_SLIDE_MODEL_TYPE" val="timeline"/>
</p:tagLst>
</file>

<file path=ppt/tags/tag26.xml><?xml version="1.0" encoding="utf-8"?>
<p:tagLst xmlns:p="http://schemas.openxmlformats.org/presentationml/2006/main">
  <p:tag name="KSO_WM_SLIDE_ITEM_CNT" val="1"/>
  <p:tag name="KSO_WM_SLIDE_MODEL_TYPE" val="timeline"/>
</p:tagLst>
</file>

<file path=ppt/tags/tag27.xml><?xml version="1.0" encoding="utf-8"?>
<p:tagLst xmlns:p="http://schemas.openxmlformats.org/presentationml/2006/main">
  <p:tag name="KSO_WM_SLIDE_ITEM_CNT" val="1"/>
  <p:tag name="KSO_WM_SLIDE_MODEL_TYPE" val="timeline"/>
</p:tagLst>
</file>

<file path=ppt/tags/tag28.xml><?xml version="1.0" encoding="utf-8"?>
<p:tagLst xmlns:p="http://schemas.openxmlformats.org/presentationml/2006/main">
  <p:tag name="KSO_WM_SLIDE_ITEM_CNT" val="1"/>
  <p:tag name="KSO_WM_SLIDE_MODEL_TYPE" val="timeline"/>
</p:tagLst>
</file>

<file path=ppt/tags/tag29.xml><?xml version="1.0" encoding="utf-8"?>
<p:tagLst xmlns:p="http://schemas.openxmlformats.org/presentationml/2006/main">
  <p:tag name="KSO_WM_SLIDE_ITEM_CNT" val="1"/>
  <p:tag name="KSO_WM_SLIDE_MODEL_TYPE" val="timeline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0.xml><?xml version="1.0" encoding="utf-8"?>
<p:tagLst xmlns:p="http://schemas.openxmlformats.org/presentationml/2006/main">
  <p:tag name="KSO_WM_UNIT_TABLE_BEAUTIFY" val="smartTable{48d41387-744c-475e-a5cf-b931f01424f3}"/>
</p:tagLst>
</file>

<file path=ppt/tags/tag31.xml><?xml version="1.0" encoding="utf-8"?>
<p:tagLst xmlns:p="http://schemas.openxmlformats.org/presentationml/2006/main">
  <p:tag name="KSO_WM_SLIDE_ITEM_CNT" val="1"/>
  <p:tag name="KSO_WM_SLIDE_MODEL_TYPE" val="timeline"/>
</p:tagLst>
</file>

<file path=ppt/tags/tag32.xml><?xml version="1.0" encoding="utf-8"?>
<p:tagLst xmlns:p="http://schemas.openxmlformats.org/presentationml/2006/main">
  <p:tag name="KSO_WM_SLIDE_ITEM_CNT" val="1"/>
  <p:tag name="KSO_WM_SLIDE_MODEL_TYPE" val="timeline"/>
</p:tagLst>
</file>

<file path=ppt/tags/tag33.xml><?xml version="1.0" encoding="utf-8"?>
<p:tagLst xmlns:p="http://schemas.openxmlformats.org/presentationml/2006/main">
  <p:tag name="KSO_WM_SLIDE_ITEM_CNT" val="1"/>
  <p:tag name="KSO_WM_SLIDE_MODEL_TYPE" val="timeline"/>
</p:tagLst>
</file>

<file path=ppt/tags/tag34.xml><?xml version="1.0" encoding="utf-8"?>
<p:tagLst xmlns:p="http://schemas.openxmlformats.org/presentationml/2006/main">
  <p:tag name="KSO_WM_SLIDE_ITEM_CNT" val="1"/>
  <p:tag name="KSO_WM_SLIDE_MODEL_TYPE" val="timeline"/>
</p:tagLst>
</file>

<file path=ppt/tags/tag4.xml><?xml version="1.0" encoding="utf-8"?>
<p:tagLst xmlns:p="http://schemas.openxmlformats.org/presentationml/2006/main">
  <p:tag name="KSO_WM_SLIDE_ITEM_CNT" val="4"/>
</p:tagLst>
</file>

<file path=ppt/tags/tag5.xml><?xml version="1.0" encoding="utf-8"?>
<p:tagLst xmlns:p="http://schemas.openxmlformats.org/presentationml/2006/main">
  <p:tag name="KSO_WM_UNIT_TABLE_BEAUTIFY" val="smartTable{3188baa9-8467-4d03-8fd5-ac4ad705caa1}"/>
</p:tagLst>
</file>

<file path=ppt/tags/tag6.xml><?xml version="1.0" encoding="utf-8"?>
<p:tagLst xmlns:p="http://schemas.openxmlformats.org/presentationml/2006/main">
  <p:tag name="KSO_WM_SLIDE_ITEM_CNT" val="1"/>
  <p:tag name="KSO_WM_SLIDE_MODEL_TYPE" val="timeline"/>
</p:tagLst>
</file>

<file path=ppt/tags/tag7.xml><?xml version="1.0" encoding="utf-8"?>
<p:tagLst xmlns:p="http://schemas.openxmlformats.org/presentationml/2006/main">
  <p:tag name="KSO_WM_UNIT_TABLE_BEAUTIFY" val="smartTable{f2b9ee97-7ff5-4509-b868-f5c547110db8}"/>
</p:tagLst>
</file>

<file path=ppt/tags/tag8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5400</Words>
  <Application>WPS 演示</Application>
  <PresentationFormat>宽屏</PresentationFormat>
  <Paragraphs>487</Paragraphs>
  <Slides>27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28</vt:i4>
      </vt:variant>
      <vt:variant>
        <vt:lpstr>幻灯片标题</vt:lpstr>
      </vt:variant>
      <vt:variant>
        <vt:i4>27</vt:i4>
      </vt:variant>
    </vt:vector>
  </HeadingPairs>
  <TitlesOfParts>
    <vt:vector size="64" baseType="lpstr">
      <vt:lpstr>Arial</vt:lpstr>
      <vt:lpstr>宋体</vt:lpstr>
      <vt:lpstr>Wingdings</vt:lpstr>
      <vt:lpstr>Times New Roman</vt:lpstr>
      <vt:lpstr>黑体</vt:lpstr>
      <vt:lpstr>微软雅黑</vt:lpstr>
      <vt:lpstr>楷体_GB2312</vt:lpstr>
      <vt:lpstr>新宋体</vt:lpstr>
      <vt:lpstr>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Equation.KSEE3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2020-01-10T16:12:17Z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