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1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7" r:id="rId2"/>
    <p:sldId id="382" r:id="rId3"/>
    <p:sldId id="383" r:id="rId4"/>
    <p:sldId id="320" r:id="rId5"/>
    <p:sldId id="384" r:id="rId6"/>
    <p:sldId id="385" r:id="rId7"/>
    <p:sldId id="386" r:id="rId8"/>
    <p:sldId id="387" r:id="rId9"/>
    <p:sldId id="388" r:id="rId10"/>
    <p:sldId id="420" r:id="rId11"/>
    <p:sldId id="421" r:id="rId12"/>
    <p:sldId id="422" r:id="rId13"/>
    <p:sldId id="423" r:id="rId14"/>
    <p:sldId id="424" r:id="rId15"/>
    <p:sldId id="425" r:id="rId16"/>
    <p:sldId id="428" r:id="rId17"/>
    <p:sldId id="427" r:id="rId18"/>
    <p:sldId id="429" r:id="rId19"/>
    <p:sldId id="430" r:id="rId20"/>
    <p:sldId id="431" r:id="rId21"/>
    <p:sldId id="432" r:id="rId22"/>
    <p:sldId id="433" r:id="rId23"/>
    <p:sldId id="434" r:id="rId24"/>
    <p:sldId id="437" r:id="rId25"/>
    <p:sldId id="435" r:id="rId26"/>
    <p:sldId id="268" r:id="rId27"/>
    <p:sldId id="442" r:id="rId28"/>
    <p:sldId id="438" r:id="rId29"/>
    <p:sldId id="439" r:id="rId30"/>
    <p:sldId id="440" r:id="rId31"/>
    <p:sldId id="441" r:id="rId32"/>
    <p:sldId id="443" r:id="rId33"/>
    <p:sldId id="338" r:id="rId34"/>
    <p:sldId id="444" r:id="rId35"/>
    <p:sldId id="445" r:id="rId36"/>
    <p:sldId id="446" r:id="rId37"/>
    <p:sldId id="342" r:id="rId38"/>
    <p:sldId id="343" r:id="rId39"/>
    <p:sldId id="448" r:id="rId40"/>
  </p:sldIdLst>
  <p:sldSz cx="12192000" cy="6858000"/>
  <p:notesSz cx="6858000" cy="9144000"/>
  <p:custDataLst>
    <p:tags r:id="rId4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250"/>
      </p:cViewPr>
      <p:guideLst>
        <p:guide orient="horz" pos="2112"/>
        <p:guide pos="384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页眉占位符 11265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1267" name="日期占位符 11266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3316" name="幻灯片图像占位符 11267"/>
          <p:cNvSpPr>
            <a:spLocks noGrp="1" noRot="1" noChangeAspec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317" name="文本占位符 11268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11270" name="页脚占位符 11269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1271" name="灯片编号占位符 11270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1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image" Target="../media/image1.png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文本占位符 1026"/>
          <p:cNvSpPr>
            <a:spLocks noGrp="1"/>
          </p:cNvSpPr>
          <p:nvPr>
            <p:ph type="body" idx="5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2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33.xml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13" Type="http://schemas.openxmlformats.org/officeDocument/2006/relationships/tags" Target="../tags/tag151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tags" Target="../tags/tag150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6" Type="http://schemas.openxmlformats.org/officeDocument/2006/relationships/tags" Target="../tags/tag154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tags" Target="../tags/tag149.xml"/><Relationship Id="rId5" Type="http://schemas.openxmlformats.org/officeDocument/2006/relationships/tags" Target="../tags/tag143.xml"/><Relationship Id="rId15" Type="http://schemas.openxmlformats.org/officeDocument/2006/relationships/tags" Target="../tags/tag153.xml"/><Relationship Id="rId10" Type="http://schemas.openxmlformats.org/officeDocument/2006/relationships/tags" Target="../tags/tag148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14" Type="http://schemas.openxmlformats.org/officeDocument/2006/relationships/tags" Target="../tags/tag1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8.mp4"/><Relationship Id="rId2" Type="http://schemas.microsoft.com/office/2007/relationships/media" Target="../media/media8.mp4"/><Relationship Id="rId1" Type="http://schemas.openxmlformats.org/officeDocument/2006/relationships/tags" Target="../tags/tag155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10" Type="http://schemas.openxmlformats.org/officeDocument/2006/relationships/image" Target="../media/image24.png"/><Relationship Id="rId4" Type="http://schemas.openxmlformats.org/officeDocument/2006/relationships/tags" Target="../tags/tag160.xml"/><Relationship Id="rId9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6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Relationship Id="rId9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3" Type="http://schemas.openxmlformats.org/officeDocument/2006/relationships/tags" Target="../tags/tag173.xml"/><Relationship Id="rId7" Type="http://schemas.openxmlformats.org/officeDocument/2006/relationships/video" Target="../media/media9.mp4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microsoft.com/office/2007/relationships/media" Target="../media/media9.mp4"/><Relationship Id="rId11" Type="http://schemas.openxmlformats.org/officeDocument/2006/relationships/image" Target="../media/image26.png"/><Relationship Id="rId5" Type="http://schemas.openxmlformats.org/officeDocument/2006/relationships/tags" Target="../tags/tag175.xml"/><Relationship Id="rId10" Type="http://schemas.openxmlformats.org/officeDocument/2006/relationships/image" Target="../media/image18.png"/><Relationship Id="rId4" Type="http://schemas.openxmlformats.org/officeDocument/2006/relationships/tags" Target="../tags/tag174.xml"/><Relationship Id="rId9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tags" Target="../tags/tag17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0.xml"/><Relationship Id="rId5" Type="http://schemas.openxmlformats.org/officeDocument/2006/relationships/video" Target="../media/media10.mp4"/><Relationship Id="rId4" Type="http://schemas.microsoft.com/office/2007/relationships/media" Target="../media/media10.mp4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11.mp4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video" Target="../media/media11.mp4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5" Type="http://schemas.openxmlformats.org/officeDocument/2006/relationships/tags" Target="../tags/tag189.xml"/><Relationship Id="rId10" Type="http://schemas.openxmlformats.org/officeDocument/2006/relationships/tags" Target="../tags/tag194.xml"/><Relationship Id="rId4" Type="http://schemas.openxmlformats.org/officeDocument/2006/relationships/tags" Target="../tags/tag188.xml"/><Relationship Id="rId9" Type="http://schemas.openxmlformats.org/officeDocument/2006/relationships/tags" Target="../tags/tag19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5.xml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2.mp4"/><Relationship Id="rId2" Type="http://schemas.microsoft.com/office/2007/relationships/media" Target="../media/media12.mp4"/><Relationship Id="rId1" Type="http://schemas.openxmlformats.org/officeDocument/2006/relationships/tags" Target="../tags/tag211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3" Type="http://schemas.openxmlformats.org/officeDocument/2006/relationships/tags" Target="../tags/tag215.xml"/><Relationship Id="rId7" Type="http://schemas.openxmlformats.org/officeDocument/2006/relationships/tags" Target="../tags/tag219.xml"/><Relationship Id="rId12" Type="http://schemas.openxmlformats.org/officeDocument/2006/relationships/image" Target="../media/image32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7.xml"/><Relationship Id="rId10" Type="http://schemas.openxmlformats.org/officeDocument/2006/relationships/tags" Target="../tags/tag222.xml"/><Relationship Id="rId4" Type="http://schemas.openxmlformats.org/officeDocument/2006/relationships/tags" Target="../tags/tag216.xml"/><Relationship Id="rId9" Type="http://schemas.openxmlformats.org/officeDocument/2006/relationships/tags" Target="../tags/tag2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tags" Target="../tags/tag235.xml"/><Relationship Id="rId18" Type="http://schemas.openxmlformats.org/officeDocument/2006/relationships/tags" Target="../tags/tag240.xml"/><Relationship Id="rId26" Type="http://schemas.openxmlformats.org/officeDocument/2006/relationships/tags" Target="../tags/tag248.xml"/><Relationship Id="rId3" Type="http://schemas.openxmlformats.org/officeDocument/2006/relationships/tags" Target="../tags/tag225.xml"/><Relationship Id="rId21" Type="http://schemas.openxmlformats.org/officeDocument/2006/relationships/tags" Target="../tags/tag243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17" Type="http://schemas.openxmlformats.org/officeDocument/2006/relationships/tags" Target="../tags/tag239.xml"/><Relationship Id="rId25" Type="http://schemas.openxmlformats.org/officeDocument/2006/relationships/tags" Target="../tags/tag247.xml"/><Relationship Id="rId2" Type="http://schemas.openxmlformats.org/officeDocument/2006/relationships/tags" Target="../tags/tag224.xml"/><Relationship Id="rId16" Type="http://schemas.openxmlformats.org/officeDocument/2006/relationships/tags" Target="../tags/tag238.xml"/><Relationship Id="rId20" Type="http://schemas.openxmlformats.org/officeDocument/2006/relationships/tags" Target="../tags/tag242.xml"/><Relationship Id="rId29" Type="http://schemas.openxmlformats.org/officeDocument/2006/relationships/image" Target="../media/image34.png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24" Type="http://schemas.openxmlformats.org/officeDocument/2006/relationships/tags" Target="../tags/tag246.xml"/><Relationship Id="rId5" Type="http://schemas.openxmlformats.org/officeDocument/2006/relationships/tags" Target="../tags/tag227.xml"/><Relationship Id="rId15" Type="http://schemas.openxmlformats.org/officeDocument/2006/relationships/tags" Target="../tags/tag237.xml"/><Relationship Id="rId23" Type="http://schemas.openxmlformats.org/officeDocument/2006/relationships/tags" Target="../tags/tag245.xml"/><Relationship Id="rId28" Type="http://schemas.openxmlformats.org/officeDocument/2006/relationships/image" Target="../media/image33.png"/><Relationship Id="rId10" Type="http://schemas.openxmlformats.org/officeDocument/2006/relationships/tags" Target="../tags/tag232.xml"/><Relationship Id="rId19" Type="http://schemas.openxmlformats.org/officeDocument/2006/relationships/tags" Target="../tags/tag241.xml"/><Relationship Id="rId31" Type="http://schemas.openxmlformats.org/officeDocument/2006/relationships/image" Target="../media/image36.png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tags" Target="../tags/tag236.xml"/><Relationship Id="rId22" Type="http://schemas.openxmlformats.org/officeDocument/2006/relationships/tags" Target="../tags/tag244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tags" Target="../tags/tag255.xml"/><Relationship Id="rId3" Type="http://schemas.microsoft.com/office/2007/relationships/media" Target="../media/media13.mp3"/><Relationship Id="rId7" Type="http://schemas.openxmlformats.org/officeDocument/2006/relationships/audio" Target="../media/media14.mp3"/><Relationship Id="rId12" Type="http://schemas.openxmlformats.org/officeDocument/2006/relationships/tags" Target="../tags/tag254.xml"/><Relationship Id="rId17" Type="http://schemas.openxmlformats.org/officeDocument/2006/relationships/image" Target="../media/image14.png"/><Relationship Id="rId2" Type="http://schemas.openxmlformats.org/officeDocument/2006/relationships/tags" Target="../tags/tag250.xml"/><Relationship Id="rId16" Type="http://schemas.microsoft.com/office/2007/relationships/hdphoto" Target="../media/hdphoto2.wdp"/><Relationship Id="rId1" Type="http://schemas.openxmlformats.org/officeDocument/2006/relationships/tags" Target="../tags/tag249.xml"/><Relationship Id="rId6" Type="http://schemas.microsoft.com/office/2007/relationships/media" Target="../media/media14.mp3"/><Relationship Id="rId11" Type="http://schemas.openxmlformats.org/officeDocument/2006/relationships/tags" Target="../tags/tag253.xml"/><Relationship Id="rId5" Type="http://schemas.openxmlformats.org/officeDocument/2006/relationships/tags" Target="../tags/tag251.xml"/><Relationship Id="rId15" Type="http://schemas.openxmlformats.org/officeDocument/2006/relationships/image" Target="../media/image37.png"/><Relationship Id="rId10" Type="http://schemas.openxmlformats.org/officeDocument/2006/relationships/audio" Target="../media/media15.mp3"/><Relationship Id="rId4" Type="http://schemas.openxmlformats.org/officeDocument/2006/relationships/audio" Target="../media/media13.mp3"/><Relationship Id="rId9" Type="http://schemas.microsoft.com/office/2007/relationships/media" Target="../media/media15.mp3"/><Relationship Id="rId1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7.xml"/><Relationship Id="rId1" Type="http://schemas.openxmlformats.org/officeDocument/2006/relationships/tags" Target="../tags/tag2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6.mp4"/><Relationship Id="rId2" Type="http://schemas.microsoft.com/office/2007/relationships/media" Target="../media/media16.mp4"/><Relationship Id="rId1" Type="http://schemas.openxmlformats.org/officeDocument/2006/relationships/tags" Target="../tags/tag258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tags" Target="../tags/tag275.xml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tags" Target="../tags/tag274.xml"/><Relationship Id="rId17" Type="http://schemas.openxmlformats.org/officeDocument/2006/relationships/image" Target="../media/image41.png"/><Relationship Id="rId2" Type="http://schemas.openxmlformats.org/officeDocument/2006/relationships/tags" Target="../tags/tag264.xml"/><Relationship Id="rId16" Type="http://schemas.openxmlformats.org/officeDocument/2006/relationships/tags" Target="../tags/tag312.xml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tags" Target="../tags/tag273.xml"/><Relationship Id="rId5" Type="http://schemas.openxmlformats.org/officeDocument/2006/relationships/tags" Target="../tags/tag26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2.xml"/><Relationship Id="rId4" Type="http://schemas.openxmlformats.org/officeDocument/2006/relationships/tags" Target="../tags/tag266.xml"/><Relationship Id="rId9" Type="http://schemas.openxmlformats.org/officeDocument/2006/relationships/tags" Target="../tags/tag271.xml"/><Relationship Id="rId14" Type="http://schemas.openxmlformats.org/officeDocument/2006/relationships/tags" Target="../tags/tag27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tags" Target="../tags/tag289.xml"/><Relationship Id="rId18" Type="http://schemas.openxmlformats.org/officeDocument/2006/relationships/tags" Target="../tags/tag294.xml"/><Relationship Id="rId3" Type="http://schemas.openxmlformats.org/officeDocument/2006/relationships/tags" Target="../tags/tag279.xml"/><Relationship Id="rId21" Type="http://schemas.openxmlformats.org/officeDocument/2006/relationships/hyperlink" Target="file:///E:\&#26032;&#24314;&#25991;&#20214;&#22841;\resource\8s22\swf\03402003.swf" TargetMode="External"/><Relationship Id="rId7" Type="http://schemas.openxmlformats.org/officeDocument/2006/relationships/tags" Target="../tags/tag283.xml"/><Relationship Id="rId12" Type="http://schemas.openxmlformats.org/officeDocument/2006/relationships/tags" Target="../tags/tag288.xml"/><Relationship Id="rId17" Type="http://schemas.openxmlformats.org/officeDocument/2006/relationships/tags" Target="../tags/tag293.xml"/><Relationship Id="rId2" Type="http://schemas.openxmlformats.org/officeDocument/2006/relationships/tags" Target="../tags/tag278.xml"/><Relationship Id="rId16" Type="http://schemas.openxmlformats.org/officeDocument/2006/relationships/tags" Target="../tags/tag292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24" Type="http://schemas.openxmlformats.org/officeDocument/2006/relationships/image" Target="../media/image43.png"/><Relationship Id="rId5" Type="http://schemas.openxmlformats.org/officeDocument/2006/relationships/tags" Target="../tags/tag281.xml"/><Relationship Id="rId15" Type="http://schemas.openxmlformats.org/officeDocument/2006/relationships/tags" Target="../tags/tag291.xml"/><Relationship Id="rId23" Type="http://schemas.openxmlformats.org/officeDocument/2006/relationships/image" Target="../media/image42.png"/><Relationship Id="rId10" Type="http://schemas.openxmlformats.org/officeDocument/2006/relationships/tags" Target="../tags/tag286.xml"/><Relationship Id="rId19" Type="http://schemas.openxmlformats.org/officeDocument/2006/relationships/tags" Target="../tags/tag295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tags" Target="../tags/tag290.xml"/><Relationship Id="rId22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03.xml"/><Relationship Id="rId13" Type="http://schemas.openxmlformats.org/officeDocument/2006/relationships/tags" Target="../tags/tag308.xml"/><Relationship Id="rId18" Type="http://schemas.openxmlformats.org/officeDocument/2006/relationships/tags" Target="../tags/tag314.xml"/><Relationship Id="rId26" Type="http://schemas.openxmlformats.org/officeDocument/2006/relationships/image" Target="../media/image40.png"/><Relationship Id="rId3" Type="http://schemas.openxmlformats.org/officeDocument/2006/relationships/tags" Target="../tags/tag298.xml"/><Relationship Id="rId21" Type="http://schemas.openxmlformats.org/officeDocument/2006/relationships/tags" Target="../tags/tag317.xml"/><Relationship Id="rId7" Type="http://schemas.openxmlformats.org/officeDocument/2006/relationships/tags" Target="../tags/tag302.xml"/><Relationship Id="rId12" Type="http://schemas.openxmlformats.org/officeDocument/2006/relationships/tags" Target="../tags/tag307.xml"/><Relationship Id="rId17" Type="http://schemas.openxmlformats.org/officeDocument/2006/relationships/tags" Target="../tags/tag313.xml"/><Relationship Id="rId25" Type="http://schemas.openxmlformats.org/officeDocument/2006/relationships/image" Target="../media/image45.png"/><Relationship Id="rId2" Type="http://schemas.openxmlformats.org/officeDocument/2006/relationships/tags" Target="../tags/tag297.xml"/><Relationship Id="rId16" Type="http://schemas.openxmlformats.org/officeDocument/2006/relationships/tags" Target="../tags/tag311.xml"/><Relationship Id="rId20" Type="http://schemas.openxmlformats.org/officeDocument/2006/relationships/tags" Target="../tags/tag316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tags" Target="../tags/tag306.xml"/><Relationship Id="rId24" Type="http://schemas.openxmlformats.org/officeDocument/2006/relationships/image" Target="../media/image44.png"/><Relationship Id="rId5" Type="http://schemas.openxmlformats.org/officeDocument/2006/relationships/tags" Target="../tags/tag300.xml"/><Relationship Id="rId15" Type="http://schemas.openxmlformats.org/officeDocument/2006/relationships/tags" Target="../tags/tag310.xml"/><Relationship Id="rId23" Type="http://schemas.openxmlformats.org/officeDocument/2006/relationships/hyperlink" Target="file:///E:\&#26032;&#24314;&#25991;&#20214;&#22841;\resource\8s22\swf\03402003.swf" TargetMode="External"/><Relationship Id="rId10" Type="http://schemas.openxmlformats.org/officeDocument/2006/relationships/tags" Target="../tags/tag305.xml"/><Relationship Id="rId19" Type="http://schemas.openxmlformats.org/officeDocument/2006/relationships/tags" Target="../tags/tag315.xml"/><Relationship Id="rId4" Type="http://schemas.openxmlformats.org/officeDocument/2006/relationships/tags" Target="../tags/tag299.xml"/><Relationship Id="rId9" Type="http://schemas.openxmlformats.org/officeDocument/2006/relationships/tags" Target="../tags/tag304.xml"/><Relationship Id="rId14" Type="http://schemas.openxmlformats.org/officeDocument/2006/relationships/tags" Target="../tags/tag309.xml"/><Relationship Id="rId2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85.xml"/><Relationship Id="rId18" Type="http://schemas.openxmlformats.org/officeDocument/2006/relationships/audio" Target="../media/media4.wma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79.xml"/><Relationship Id="rId21" Type="http://schemas.openxmlformats.org/officeDocument/2006/relationships/tags" Target="../tags/tag91.xml"/><Relationship Id="rId34" Type="http://schemas.openxmlformats.org/officeDocument/2006/relationships/image" Target="../media/image13.png"/><Relationship Id="rId7" Type="http://schemas.microsoft.com/office/2007/relationships/media" Target="../media/media2.mp3"/><Relationship Id="rId12" Type="http://schemas.openxmlformats.org/officeDocument/2006/relationships/audio" Target="../media/media3.wma"/><Relationship Id="rId17" Type="http://schemas.microsoft.com/office/2007/relationships/media" Target="../media/media4.wma"/><Relationship Id="rId25" Type="http://schemas.openxmlformats.org/officeDocument/2006/relationships/tags" Target="../tags/tag95.xml"/><Relationship Id="rId33" Type="http://schemas.openxmlformats.org/officeDocument/2006/relationships/image" Target="../media/image12.png"/><Relationship Id="rId2" Type="http://schemas.openxmlformats.org/officeDocument/2006/relationships/tags" Target="../tags/tag78.xml"/><Relationship Id="rId16" Type="http://schemas.openxmlformats.org/officeDocument/2006/relationships/tags" Target="../tags/tag88.xml"/><Relationship Id="rId20" Type="http://schemas.openxmlformats.org/officeDocument/2006/relationships/tags" Target="../tags/tag90.xml"/><Relationship Id="rId29" Type="http://schemas.openxmlformats.org/officeDocument/2006/relationships/image" Target="../media/image8.png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microsoft.com/office/2007/relationships/media" Target="../media/media3.wma"/><Relationship Id="rId24" Type="http://schemas.openxmlformats.org/officeDocument/2006/relationships/tags" Target="../tags/tag94.xml"/><Relationship Id="rId32" Type="http://schemas.openxmlformats.org/officeDocument/2006/relationships/image" Target="../media/image11.png"/><Relationship Id="rId5" Type="http://schemas.openxmlformats.org/officeDocument/2006/relationships/tags" Target="../tags/tag81.xml"/><Relationship Id="rId15" Type="http://schemas.openxmlformats.org/officeDocument/2006/relationships/tags" Target="../tags/tag87.xml"/><Relationship Id="rId23" Type="http://schemas.openxmlformats.org/officeDocument/2006/relationships/tags" Target="../tags/tag93.xml"/><Relationship Id="rId28" Type="http://schemas.openxmlformats.org/officeDocument/2006/relationships/image" Target="../media/image7.jpeg"/><Relationship Id="rId10" Type="http://schemas.openxmlformats.org/officeDocument/2006/relationships/tags" Target="../tags/tag84.xml"/><Relationship Id="rId19" Type="http://schemas.openxmlformats.org/officeDocument/2006/relationships/tags" Target="../tags/tag89.xml"/><Relationship Id="rId31" Type="http://schemas.openxmlformats.org/officeDocument/2006/relationships/image" Target="../media/image10.png"/><Relationship Id="rId4" Type="http://schemas.openxmlformats.org/officeDocument/2006/relationships/tags" Target="../tags/tag80.xml"/><Relationship Id="rId9" Type="http://schemas.openxmlformats.org/officeDocument/2006/relationships/tags" Target="../tags/tag83.xml"/><Relationship Id="rId14" Type="http://schemas.openxmlformats.org/officeDocument/2006/relationships/tags" Target="../tags/tag86.xml"/><Relationship Id="rId22" Type="http://schemas.openxmlformats.org/officeDocument/2006/relationships/tags" Target="../tags/tag92.xml"/><Relationship Id="rId27" Type="http://schemas.openxmlformats.org/officeDocument/2006/relationships/image" Target="../media/image6.jpeg"/><Relationship Id="rId30" Type="http://schemas.openxmlformats.org/officeDocument/2006/relationships/image" Target="../media/image9.png"/><Relationship Id="rId35" Type="http://schemas.openxmlformats.org/officeDocument/2006/relationships/image" Target="../media/image14.png"/><Relationship Id="rId8" Type="http://schemas.openxmlformats.org/officeDocument/2006/relationships/audio" Target="../media/media2.mp3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tags" Target="../tags/tag330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320.xml"/><Relationship Id="rId21" Type="http://schemas.openxmlformats.org/officeDocument/2006/relationships/image" Target="../media/image46.png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17" Type="http://schemas.openxmlformats.org/officeDocument/2006/relationships/tags" Target="../tags/tag334.xml"/><Relationship Id="rId2" Type="http://schemas.openxmlformats.org/officeDocument/2006/relationships/tags" Target="../tags/tag319.xml"/><Relationship Id="rId16" Type="http://schemas.openxmlformats.org/officeDocument/2006/relationships/tags" Target="../tags/tag333.xml"/><Relationship Id="rId20" Type="http://schemas.openxmlformats.org/officeDocument/2006/relationships/hyperlink" Target="file:///E:\&#26032;&#24314;&#25991;&#20214;&#22841;\resource\8s22\swf\03402003.swf" TargetMode="Externa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5" Type="http://schemas.openxmlformats.org/officeDocument/2006/relationships/tags" Target="../tags/tag322.xml"/><Relationship Id="rId15" Type="http://schemas.openxmlformats.org/officeDocument/2006/relationships/tags" Target="../tags/tag332.xml"/><Relationship Id="rId23" Type="http://schemas.openxmlformats.org/officeDocument/2006/relationships/image" Target="../media/image48.png"/><Relationship Id="rId10" Type="http://schemas.openxmlformats.org/officeDocument/2006/relationships/tags" Target="../tags/tag327.xml"/><Relationship Id="rId19" Type="http://schemas.openxmlformats.org/officeDocument/2006/relationships/image" Target="../media/image40.png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tags" Target="../tags/tag331.xml"/><Relationship Id="rId22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13" Type="http://schemas.openxmlformats.org/officeDocument/2006/relationships/tags" Target="../tags/tag347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337.xml"/><Relationship Id="rId21" Type="http://schemas.openxmlformats.org/officeDocument/2006/relationships/image" Target="../media/image49.png"/><Relationship Id="rId7" Type="http://schemas.openxmlformats.org/officeDocument/2006/relationships/tags" Target="../tags/tag341.xml"/><Relationship Id="rId12" Type="http://schemas.openxmlformats.org/officeDocument/2006/relationships/tags" Target="../tags/tag346.xml"/><Relationship Id="rId17" Type="http://schemas.openxmlformats.org/officeDocument/2006/relationships/tags" Target="../tags/tag351.xml"/><Relationship Id="rId2" Type="http://schemas.openxmlformats.org/officeDocument/2006/relationships/tags" Target="../tags/tag336.xml"/><Relationship Id="rId16" Type="http://schemas.openxmlformats.org/officeDocument/2006/relationships/tags" Target="../tags/tag350.xml"/><Relationship Id="rId20" Type="http://schemas.openxmlformats.org/officeDocument/2006/relationships/hyperlink" Target="file:///E:\&#26032;&#24314;&#25991;&#20214;&#22841;\resource\8s22\swf\03402003.swf" TargetMode="External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5" Type="http://schemas.openxmlformats.org/officeDocument/2006/relationships/tags" Target="../tags/tag339.xml"/><Relationship Id="rId15" Type="http://schemas.openxmlformats.org/officeDocument/2006/relationships/tags" Target="../tags/tag349.xml"/><Relationship Id="rId23" Type="http://schemas.openxmlformats.org/officeDocument/2006/relationships/image" Target="../media/image51.png"/><Relationship Id="rId10" Type="http://schemas.openxmlformats.org/officeDocument/2006/relationships/tags" Target="../tags/tag344.xml"/><Relationship Id="rId19" Type="http://schemas.openxmlformats.org/officeDocument/2006/relationships/image" Target="../media/image40.png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tags" Target="../tags/tag348.xml"/><Relationship Id="rId22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4" Type="http://schemas.openxmlformats.org/officeDocument/2006/relationships/tags" Target="../tags/tag35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4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4.xml"/><Relationship Id="rId4" Type="http://schemas.openxmlformats.org/officeDocument/2006/relationships/tags" Target="../tags/tag3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67.xml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4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tags" Target="../tags/tag389.xml"/><Relationship Id="rId18" Type="http://schemas.openxmlformats.org/officeDocument/2006/relationships/image" Target="../media/image52.png"/><Relationship Id="rId3" Type="http://schemas.openxmlformats.org/officeDocument/2006/relationships/tags" Target="../tags/tag379.xml"/><Relationship Id="rId21" Type="http://schemas.openxmlformats.org/officeDocument/2006/relationships/image" Target="../media/image54.png"/><Relationship Id="rId7" Type="http://schemas.openxmlformats.org/officeDocument/2006/relationships/tags" Target="../tags/tag383.xml"/><Relationship Id="rId12" Type="http://schemas.openxmlformats.org/officeDocument/2006/relationships/tags" Target="../tags/tag388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378.xml"/><Relationship Id="rId16" Type="http://schemas.openxmlformats.org/officeDocument/2006/relationships/tags" Target="../tags/tag392.xml"/><Relationship Id="rId20" Type="http://schemas.openxmlformats.org/officeDocument/2006/relationships/image" Target="../media/image53.pn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tags" Target="../tags/tag391.xml"/><Relationship Id="rId10" Type="http://schemas.openxmlformats.org/officeDocument/2006/relationships/tags" Target="../tags/tag386.xml"/><Relationship Id="rId19" Type="http://schemas.microsoft.com/office/2007/relationships/hdphoto" Target="../media/hdphoto3.wdp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tags" Target="../tags/tag390.xml"/><Relationship Id="rId22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6.jpeg"/><Relationship Id="rId4" Type="http://schemas.openxmlformats.org/officeDocument/2006/relationships/tags" Target="../tags/tag99.xml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7" Type="http://schemas.openxmlformats.org/officeDocument/2006/relationships/image" Target="../media/image17.png"/><Relationship Id="rId2" Type="http://schemas.microsoft.com/office/2007/relationships/media" Target="../media/media5.mp4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7" Type="http://schemas.openxmlformats.org/officeDocument/2006/relationships/image" Target="../media/image18.pn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0.xml"/><Relationship Id="rId4" Type="http://schemas.openxmlformats.org/officeDocument/2006/relationships/tags" Target="../tags/tag10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tags" Target="../tags/tag124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image" Target="../media/image20.png"/><Relationship Id="rId10" Type="http://schemas.openxmlformats.org/officeDocument/2006/relationships/tags" Target="../tags/tag121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tags" Target="../tags/tag12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28.xml"/><Relationship Id="rId5" Type="http://schemas.openxmlformats.org/officeDocument/2006/relationships/video" Target="../media/media7.mp4"/><Relationship Id="rId4" Type="http://schemas.microsoft.com/office/2007/relationships/media" Target="../media/media7.mp4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4487863" y="3100706"/>
            <a:ext cx="580390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2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声音的特性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2472978" y="3183366"/>
            <a:ext cx="8841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实验二的结论：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3143054" y="3881382"/>
            <a:ext cx="7136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橡皮筋振动得越快，发出声音的音调越高。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472978" y="1693069"/>
            <a:ext cx="2772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实验一的结论：</a:t>
            </a: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3143054" y="2348880"/>
            <a:ext cx="688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钢尺振动得越快，发出声音的音调越高。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  <p:sp>
        <p:nvSpPr>
          <p:cNvPr id="4" name="文本框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02822" y="1059498"/>
            <a:ext cx="342035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8080"/>
                </a:solidFill>
                <a:latin typeface="华文楷体" panose="02010600040101010101" charset="-122"/>
                <a:ea typeface="华文楷体" panose="02010600040101010101" charset="-122"/>
              </a:rPr>
              <a:t>探究音调的影响因素</a:t>
            </a: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2639695" y="5085080"/>
            <a:ext cx="888619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50000"/>
              </a:lnSpc>
            </a:pP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音调的高低与发声体振动的快慢有关</a:t>
            </a:r>
            <a:r>
              <a:rPr lang="en-US" sz="2800" u="none" spc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br>
              <a:rPr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</a:b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振动越快，音调越____；振动越慢，音调越____。</a:t>
            </a: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5600864" y="5809131"/>
            <a:ext cx="6480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高</a:t>
            </a: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9440770" y="5809131"/>
            <a:ext cx="5432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低</a:t>
            </a: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1017905" y="5517515"/>
            <a:ext cx="1454785" cy="521970"/>
          </a:xfrm>
          <a:prstGeom prst="rect">
            <a:avLst/>
          </a:prstGeom>
          <a:noFill/>
          <a:ln>
            <a:solidFill>
              <a:srgbClr val="01431D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  <p:bldP spid="25" grpId="0"/>
      <p:bldP spid="26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1700755" y="1237233"/>
            <a:ext cx="5400000" cy="509621"/>
            <a:chOff x="996173" y="2187553"/>
            <a:chExt cx="4779942" cy="541030"/>
          </a:xfrm>
        </p:grpSpPr>
        <p:grpSp>
          <p:nvGrpSpPr>
            <p:cNvPr id="24" name="组合 23"/>
            <p:cNvGrpSpPr/>
            <p:nvPr>
              <p:custDataLst>
                <p:tags r:id="rId13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6" name="圆角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16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文本框 24"/>
            <p:cNvSpPr txBox="1"/>
            <p:nvPr>
              <p:custDataLst>
                <p:tags r:id="rId14"/>
              </p:custDataLst>
            </p:nvPr>
          </p:nvSpPr>
          <p:spPr>
            <a:xfrm>
              <a:off x="1060994" y="2187553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频率（ </a:t>
              </a:r>
              <a:r>
                <a:rPr lang="en-US" altLang="zh-CN" sz="2800" b="1" i="1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f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）</a:t>
              </a:r>
            </a:p>
          </p:txBody>
        </p:sp>
      </p:grpSp>
      <p:sp>
        <p:nvSpPr>
          <p:cNvPr id="28" name="文本框 27"/>
          <p:cNvSpPr txBox="1"/>
          <p:nvPr>
            <p:custDataLst>
              <p:tags r:id="rId3"/>
            </p:custDataLst>
          </p:nvPr>
        </p:nvSpPr>
        <p:spPr>
          <a:xfrm>
            <a:off x="2168716" y="1820672"/>
            <a:ext cx="6520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）物理意义：描述物体振动的快慢。</a:t>
            </a:r>
          </a:p>
        </p:txBody>
      </p:sp>
      <p:grpSp>
        <p:nvGrpSpPr>
          <p:cNvPr id="30" name="组合 29"/>
          <p:cNvGrpSpPr/>
          <p:nvPr>
            <p:custDataLst>
              <p:tags r:id="rId4"/>
            </p:custDataLst>
          </p:nvPr>
        </p:nvGrpSpPr>
        <p:grpSpPr>
          <a:xfrm>
            <a:off x="1759551" y="4759573"/>
            <a:ext cx="5499583" cy="585213"/>
            <a:chOff x="996172" y="3505024"/>
            <a:chExt cx="4897879" cy="566600"/>
          </a:xfrm>
        </p:grpSpPr>
        <p:grpSp>
          <p:nvGrpSpPr>
            <p:cNvPr id="31" name="组合 30"/>
            <p:cNvGrpSpPr/>
            <p:nvPr>
              <p:custDataLst>
                <p:tags r:id="rId9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33" name="圆角矩形 28"/>
              <p:cNvSpPr/>
              <p:nvPr>
                <p:custDataLst>
                  <p:tags r:id="rId11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12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文本框 31"/>
            <p:cNvSpPr txBox="1"/>
            <p:nvPr>
              <p:custDataLst>
                <p:tags r:id="rId10"/>
              </p:custDataLst>
            </p:nvPr>
          </p:nvSpPr>
          <p:spPr>
            <a:xfrm>
              <a:off x="1084859" y="3548404"/>
              <a:ext cx="4809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音调与频率的关系</a:t>
              </a:r>
            </a:p>
          </p:txBody>
        </p:sp>
      </p:grpSp>
      <p:sp>
        <p:nvSpPr>
          <p:cNvPr id="35" name="文本框 34"/>
          <p:cNvSpPr txBox="1"/>
          <p:nvPr>
            <p:custDataLst>
              <p:tags r:id="rId5"/>
            </p:custDataLst>
          </p:nvPr>
        </p:nvSpPr>
        <p:spPr>
          <a:xfrm>
            <a:off x="2168716" y="2456017"/>
            <a:ext cx="7920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2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）定义：物体在每秒内振动的次数叫频率。</a:t>
            </a:r>
          </a:p>
        </p:txBody>
      </p:sp>
      <p:sp>
        <p:nvSpPr>
          <p:cNvPr id="36" name="文本框 35"/>
          <p:cNvSpPr txBox="1"/>
          <p:nvPr>
            <p:custDataLst>
              <p:tags r:id="rId6"/>
            </p:custDataLst>
          </p:nvPr>
        </p:nvSpPr>
        <p:spPr>
          <a:xfrm>
            <a:off x="2168716" y="3020509"/>
            <a:ext cx="7116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3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）单位：赫兹     简称：赫    符号：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Hz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7"/>
            </p:custDataLst>
          </p:nvPr>
        </p:nvSpPr>
        <p:spPr>
          <a:xfrm>
            <a:off x="2351274" y="5344787"/>
            <a:ext cx="7324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频率决定声音的音调，频率高则音调高，频率低则音调低。</a:t>
            </a:r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1920240" y="3789045"/>
            <a:ext cx="8053070" cy="591820"/>
          </a:xfrm>
          <a:prstGeom prst="rect">
            <a:avLst/>
          </a:prstGeom>
          <a:noFill/>
          <a:ln>
            <a:solidFill>
              <a:srgbClr val="0143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物体在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秒种内振动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100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次，频率为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100Hz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7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用示波器观察不同音调的波形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9" name="2.1.1音调3-0-观察声音的波形（人教社平台）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r="1474"/>
          <a:stretch>
            <a:fillRect/>
          </a:stretch>
        </p:blipFill>
        <p:spPr>
          <a:xfrm>
            <a:off x="2063934" y="1412667"/>
            <a:ext cx="8133715" cy="46436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8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3074804" y="1087881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声音的图像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133804" y="4852792"/>
            <a:ext cx="103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2173612" y="4821891"/>
            <a:ext cx="3844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低音调的波形比较稀疏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声音的频率较低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890663" y="4786265"/>
            <a:ext cx="3844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高音调的波形更密集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声音的频率较高</a:t>
            </a:r>
          </a:p>
        </p:txBody>
      </p: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2247272" y="1760211"/>
            <a:ext cx="7561322" cy="3045676"/>
            <a:chOff x="1619538" y="2489156"/>
            <a:chExt cx="6495368" cy="2469797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0" t="18334" r="6133" b="27786"/>
            <a:stretch>
              <a:fillRect/>
            </a:stretch>
          </p:blipFill>
          <p:spPr>
            <a:xfrm>
              <a:off x="1895002" y="2489156"/>
              <a:ext cx="5947128" cy="2067297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1619538" y="4584580"/>
              <a:ext cx="3374932" cy="374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甲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256Hz</a:t>
              </a:r>
              <a:r>
                <a:rPr lang="zh-CN" altLang="en-US" sz="2400" b="1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音叉声音的波形</a:t>
              </a:r>
            </a:p>
          </p:txBody>
        </p:sp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4739974" y="4584579"/>
              <a:ext cx="3374932" cy="374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乙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440Hz</a:t>
              </a:r>
              <a:r>
                <a:rPr lang="zh-CN" altLang="en-US" sz="2400" b="1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音叉声音的波形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225" y="260350"/>
            <a:ext cx="10226675" cy="59855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双括号 2"/>
          <p:cNvSpPr/>
          <p:nvPr>
            <p:custDataLst>
              <p:tags r:id="rId2"/>
            </p:custDataLst>
          </p:nvPr>
        </p:nvSpPr>
        <p:spPr>
          <a:xfrm>
            <a:off x="2602230" y="1124585"/>
            <a:ext cx="5895340" cy="893445"/>
          </a:xfrm>
          <a:prstGeom prst="bracketPair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663190" y="1124585"/>
            <a:ext cx="5793105" cy="491490"/>
          </a:xfrm>
          <a:prstGeom prst="rect">
            <a:avLst/>
          </a:prstGeom>
          <a:solidFill>
            <a:srgbClr val="83E5F1"/>
          </a:solidFill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人的听觉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频率范围在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20Hz——20000Hz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6040" y="1067435"/>
            <a:ext cx="2494915" cy="860425"/>
          </a:xfrm>
          <a:prstGeom prst="rect">
            <a:avLst/>
          </a:prstGeom>
          <a:solidFill>
            <a:srgbClr val="CDFAD4"/>
          </a:solidFill>
        </p:spPr>
        <p:txBody>
          <a:bodyPr wrap="square" rtlCol="0" anchor="t">
            <a:spAutoFit/>
          </a:bodyPr>
          <a:lstStyle/>
          <a:p>
            <a:pPr algn="r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kern="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次声波：</a:t>
            </a:r>
          </a:p>
          <a:p>
            <a:pPr algn="r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低于</a:t>
            </a: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20Hz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的声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519160" y="1085215"/>
            <a:ext cx="3402965" cy="860425"/>
          </a:xfrm>
          <a:prstGeom prst="rect">
            <a:avLst/>
          </a:prstGeom>
          <a:solidFill>
            <a:srgbClr val="CDFAD4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超声波：</a:t>
            </a:r>
          </a:p>
          <a:p>
            <a:pPr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高于</a:t>
            </a: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20000Hz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的声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583055" y="6255385"/>
            <a:ext cx="9027160" cy="629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25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地震、海啸、雪崩等自然灾害都伴随着强烈的次声波。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3118714" y="1150220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声音的大小（强弱）叫做响度。</a:t>
            </a:r>
          </a:p>
        </p:txBody>
      </p:sp>
      <p:sp>
        <p:nvSpPr>
          <p:cNvPr id="16" name="矩形 15"/>
          <p:cNvSpPr/>
          <p:nvPr>
            <p:custDataLst>
              <p:tags r:id="rId3"/>
            </p:custDataLst>
          </p:nvPr>
        </p:nvSpPr>
        <p:spPr>
          <a:xfrm>
            <a:off x="1112086" y="1845303"/>
            <a:ext cx="6228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想一想：</a:t>
            </a:r>
            <a:r>
              <a:rPr lang="zh-CN" altLang="zh-CN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什么因素决定</a:t>
            </a:r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声音的响度呢</a:t>
            </a:r>
            <a:r>
              <a:rPr lang="zh-CN" altLang="zh-CN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？</a:t>
            </a: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335280" y="2637155"/>
            <a:ext cx="4580890" cy="402209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实验三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</a:t>
            </a: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如图所示，将一把一端伸出桌边的钢尺紧按在桌面上，拨动钢尺，观察它振动的幅度，同时听它振动发声的响度。改变拨动钢尺的幅度，重复上述过程。比较钢尺每次振动幅度的大小和发声响度的大小。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88070" y="332562"/>
            <a:ext cx="3325611" cy="1705809"/>
          </a:xfrm>
          <a:prstGeom prst="rect">
            <a:avLst/>
          </a:prstGeom>
        </p:spPr>
      </p:pic>
      <p:pic>
        <p:nvPicPr>
          <p:cNvPr id="5" name="2.1.2响度-钢尺-振幅">
            <a:hlinkClick r:id="" action="ppaction://media"/>
          </p:cNvPr>
          <p:cNvPicPr>
            <a:picLocks noChangeAspect="1"/>
          </p:cNvPicPr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15865" y="2637155"/>
            <a:ext cx="7066280" cy="39751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indefinite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3387" r="10159" b="7512"/>
          <a:stretch>
            <a:fillRect/>
          </a:stretch>
        </p:blipFill>
        <p:spPr>
          <a:xfrm>
            <a:off x="2207895" y="4869180"/>
            <a:ext cx="1903095" cy="168465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119380" y="1484630"/>
            <a:ext cx="3992245" cy="379603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实验四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：如图所示，将皮筋套在大小合适的空盒子上。拨动绷紧的橡皮筋，观察它振动的幅度，同时听它振动发声的响度。改变拨动橡皮筋的幅度，重复上述过程。比较每次橡皮筋振动幅度的大小和发声响度的大小。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5" name="2.1.2响度-橡皮筋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10800000">
            <a:off x="4368165" y="1484630"/>
            <a:ext cx="7867015" cy="44253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263525" y="1341120"/>
            <a:ext cx="2884170" cy="388747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实验五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</a:t>
            </a: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如图所示，</a:t>
            </a: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将系在细绳上的乒乓球轻触正在发声的音叉，观察乒乓球被弹开的幅度。 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使音叉发出不同响度的声音，重做上面的实验。</a:t>
            </a:r>
          </a:p>
        </p:txBody>
      </p:sp>
      <p:pic>
        <p:nvPicPr>
          <p:cNvPr id="9" name="2.1.2响度3-音叉与乒乓球（人教社）">
            <a:hlinkClick r:id="" action="ppaction://media"/>
          </p:cNvPr>
          <p:cNvPicPr>
            <a:picLocks noChangeAspect="1"/>
          </p:cNvPicPr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15640" y="1340485"/>
            <a:ext cx="8180070" cy="46018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703705" y="5228590"/>
            <a:ext cx="1462405" cy="14624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9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sp>
        <p:nvSpPr>
          <p:cNvPr id="4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02822" y="1059498"/>
            <a:ext cx="342035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8080"/>
                </a:solidFill>
                <a:latin typeface="华文楷体" panose="02010600040101010101" charset="-122"/>
                <a:ea typeface="华文楷体" panose="02010600040101010101" charset="-122"/>
              </a:rPr>
              <a:t>探究响度的影响因素</a:t>
            </a: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2639695" y="5085080"/>
            <a:ext cx="935228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50000"/>
              </a:lnSpc>
            </a:pP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音调的高低与发声体振动的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有关</a:t>
            </a:r>
            <a:r>
              <a:rPr lang="en-US" sz="2800" u="none" spc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br>
              <a:rPr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</a:b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振动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幅度越大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响度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越____；振动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幅度越小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响度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越____。</a:t>
            </a:r>
          </a:p>
        </p:txBody>
      </p:sp>
      <p:sp>
        <p:nvSpPr>
          <p:cNvPr id="25" name="文本框 24"/>
          <p:cNvSpPr txBox="1"/>
          <p:nvPr>
            <p:custDataLst>
              <p:tags r:id="rId4"/>
            </p:custDataLst>
          </p:nvPr>
        </p:nvSpPr>
        <p:spPr>
          <a:xfrm>
            <a:off x="6240309" y="5805321"/>
            <a:ext cx="6480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大</a:t>
            </a: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10848565" y="5809131"/>
            <a:ext cx="5432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小</a:t>
            </a: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83615" y="5517515"/>
            <a:ext cx="1454785" cy="521970"/>
          </a:xfrm>
          <a:prstGeom prst="rect">
            <a:avLst/>
          </a:prstGeom>
          <a:noFill/>
          <a:ln>
            <a:solidFill>
              <a:srgbClr val="01431D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2275491" y="3718593"/>
            <a:ext cx="8491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实验五的结论：</a:t>
            </a:r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2948661" y="4197363"/>
            <a:ext cx="722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音叉振动幅度越大，发出声音的响度越大。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2275491" y="2690799"/>
            <a:ext cx="4215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实验四的结论：</a:t>
            </a:r>
          </a:p>
        </p:txBody>
      </p:sp>
      <p:sp>
        <p:nvSpPr>
          <p:cNvPr id="20" name="文本框 19"/>
          <p:cNvSpPr txBox="1"/>
          <p:nvPr>
            <p:custDataLst>
              <p:tags r:id="rId10"/>
            </p:custDataLst>
          </p:nvPr>
        </p:nvSpPr>
        <p:spPr>
          <a:xfrm>
            <a:off x="2948661" y="3189706"/>
            <a:ext cx="7221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橡皮筋振动幅度越大，发出声音的响度越大。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2275491" y="1777509"/>
            <a:ext cx="8491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实验三的结论：</a:t>
            </a: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2948660" y="2234598"/>
            <a:ext cx="698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钢尺振动幅度越大，发出声音的响度越大。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26" grpId="0"/>
      <p:bldP spid="5" grpId="0" animBg="1"/>
      <p:bldP spid="17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2616425" y="1560968"/>
            <a:ext cx="5400000" cy="557240"/>
            <a:chOff x="996173" y="2188583"/>
            <a:chExt cx="4779942" cy="557240"/>
          </a:xfrm>
        </p:grpSpPr>
        <p:grpSp>
          <p:nvGrpSpPr>
            <p:cNvPr id="23" name="组合 22"/>
            <p:cNvGrpSpPr/>
            <p:nvPr>
              <p:custDataLst>
                <p:tags r:id="rId11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5" name="圆角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矩形 25"/>
              <p:cNvSpPr/>
              <p:nvPr>
                <p:custDataLst>
                  <p:tags r:id="rId14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12"/>
              </p:custDataLst>
            </p:nvPr>
          </p:nvSpPr>
          <p:spPr>
            <a:xfrm>
              <a:off x="1060994" y="2222603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3132511" y="2265360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声音的强弱叫做响度。</a:t>
            </a:r>
          </a:p>
        </p:txBody>
      </p:sp>
      <p:sp>
        <p:nvSpPr>
          <p:cNvPr id="28" name="文本框 27"/>
          <p:cNvSpPr txBox="1"/>
          <p:nvPr>
            <p:custDataLst>
              <p:tags r:id="rId3"/>
            </p:custDataLst>
          </p:nvPr>
        </p:nvSpPr>
        <p:spPr>
          <a:xfrm>
            <a:off x="2976863" y="3894929"/>
            <a:ext cx="670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物体的振幅越大，产生声音的响度越大。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28"/>
          <p:cNvGrpSpPr/>
          <p:nvPr>
            <p:custDataLst>
              <p:tags r:id="rId4"/>
            </p:custDataLst>
          </p:nvPr>
        </p:nvGrpSpPr>
        <p:grpSpPr>
          <a:xfrm>
            <a:off x="2696682" y="2975289"/>
            <a:ext cx="5497104" cy="663150"/>
            <a:chOff x="996172" y="3505024"/>
            <a:chExt cx="5020734" cy="566600"/>
          </a:xfrm>
        </p:grpSpPr>
        <p:grpSp>
          <p:nvGrpSpPr>
            <p:cNvPr id="30" name="组合 29"/>
            <p:cNvGrpSpPr/>
            <p:nvPr>
              <p:custDataLst>
                <p:tags r:id="rId7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32" name="圆角矩形 28"/>
              <p:cNvSpPr/>
              <p:nvPr>
                <p:custDataLst>
                  <p:tags r:id="rId9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10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8"/>
              </p:custDataLst>
            </p:nvPr>
          </p:nvSpPr>
          <p:spPr>
            <a:xfrm>
              <a:off x="1084861" y="3548404"/>
              <a:ext cx="49320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响度与振幅的关系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6780530" y="3096895"/>
            <a:ext cx="4989195" cy="424815"/>
          </a:xfrm>
          <a:prstGeom prst="rect">
            <a:avLst/>
          </a:prstGeom>
          <a:ln w="12700">
            <a:solidFill>
              <a:srgbClr val="C6C6C6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振幅：</a:t>
            </a:r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描述物体振动的幅度。</a:t>
            </a:r>
            <a:endParaRPr lang="en-US" altLang="zh-CN" sz="2800">
              <a:solidFill>
                <a:srgbClr val="00206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3317630" y="1162663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听声音 感受声音的不同</a:t>
            </a:r>
          </a:p>
        </p:txBody>
      </p:sp>
      <p:pic>
        <p:nvPicPr>
          <p:cNvPr id="12" name="0各种声音-引入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t="13426" b="14835"/>
          <a:stretch>
            <a:fillRect/>
          </a:stretch>
        </p:blipFill>
        <p:spPr>
          <a:xfrm>
            <a:off x="2639823" y="1916172"/>
            <a:ext cx="6928861" cy="39765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用示波器观察不同响度的波形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9" name="8响度截取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t="16501" b="17209"/>
          <a:stretch>
            <a:fillRect/>
          </a:stretch>
        </p:blipFill>
        <p:spPr>
          <a:xfrm>
            <a:off x="2207673" y="1268521"/>
            <a:ext cx="8621203" cy="45720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119024" y="1385735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声音的图像</a:t>
            </a: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2088060" y="4927092"/>
            <a:ext cx="103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2854147" y="4927092"/>
            <a:ext cx="3374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声音图像振幅小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声音的响度较小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6055585" y="4927091"/>
            <a:ext cx="3374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声音图像振幅大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声音的响度较大</a:t>
            </a:r>
          </a:p>
        </p:txBody>
      </p:sp>
      <p:pic>
        <p:nvPicPr>
          <p:cNvPr id="17" name="Picture 2"/>
          <p:cNvPicPr>
            <a:picLocks noChangeArrowheads="1"/>
          </p:cNvPicPr>
          <p:nvPr>
            <p:custDataLst>
              <p:tags r:id="rId5"/>
            </p:custDataLst>
          </p:nvPr>
        </p:nvPicPr>
        <p:blipFill>
          <a:blip r:embed="rId12"/>
          <a:srcRect l="51904" t="50651" r="11475" b="22005"/>
          <a:stretch>
            <a:fillRect/>
          </a:stretch>
        </p:blipFill>
        <p:spPr bwMode="auto">
          <a:xfrm>
            <a:off x="6198738" y="2259409"/>
            <a:ext cx="2480691" cy="19101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8" name="Picture 2"/>
          <p:cNvPicPr>
            <a:picLocks noChangeArrowheads="1"/>
          </p:cNvPicPr>
          <p:nvPr>
            <p:custDataLst>
              <p:tags r:id="rId6"/>
            </p:custDataLst>
          </p:nvPr>
        </p:nvPicPr>
        <p:blipFill>
          <a:blip r:embed="rId12"/>
          <a:srcRect l="5127" t="50781" r="56787" b="21875"/>
          <a:stretch>
            <a:fillRect/>
          </a:stretch>
        </p:blipFill>
        <p:spPr bwMode="auto">
          <a:xfrm>
            <a:off x="3242116" y="2284429"/>
            <a:ext cx="2480691" cy="19101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19" name="文本占位符 1"/>
          <p:cNvSpPr txBox="1"/>
          <p:nvPr>
            <p:custDataLst>
              <p:tags r:id="rId7"/>
            </p:custDataLst>
          </p:nvPr>
        </p:nvSpPr>
        <p:spPr>
          <a:xfrm>
            <a:off x="6143066" y="4375482"/>
            <a:ext cx="253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b="1">
                <a:solidFill>
                  <a:srgbClr val="FF0000"/>
                </a:solidFill>
              </a:rPr>
              <a:t>乙</a:t>
            </a:r>
            <a:r>
              <a:rPr lang="zh-CN" altLang="en-US" b="1">
                <a:solidFill>
                  <a:schemeClr val="tx1"/>
                </a:solidFill>
              </a:rPr>
              <a:t>  响度大</a:t>
            </a:r>
          </a:p>
        </p:txBody>
      </p:sp>
      <p:sp>
        <p:nvSpPr>
          <p:cNvPr id="20" name="文本占位符 1"/>
          <p:cNvSpPr txBox="1"/>
          <p:nvPr>
            <p:custDataLst>
              <p:tags r:id="rId8"/>
            </p:custDataLst>
          </p:nvPr>
        </p:nvSpPr>
        <p:spPr>
          <a:xfrm>
            <a:off x="3123220" y="4360293"/>
            <a:ext cx="253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b="1">
                <a:solidFill>
                  <a:srgbClr val="FF0000"/>
                </a:solidFill>
              </a:rPr>
              <a:t>甲</a:t>
            </a:r>
            <a:r>
              <a:rPr lang="zh-CN" altLang="en-US" b="1">
                <a:solidFill>
                  <a:schemeClr val="tx1"/>
                </a:solidFill>
              </a:rPr>
              <a:t>  响度小</a:t>
            </a:r>
          </a:p>
        </p:txBody>
      </p:sp>
      <p:sp>
        <p:nvSpPr>
          <p:cNvPr id="21" name="文本占位符 1"/>
          <p:cNvSpPr txBox="1"/>
          <p:nvPr>
            <p:custDataLst>
              <p:tags r:id="rId9"/>
            </p:custDataLst>
          </p:nvPr>
        </p:nvSpPr>
        <p:spPr>
          <a:xfrm>
            <a:off x="6427834" y="2239289"/>
            <a:ext cx="1551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sz="2800" b="1">
                <a:solidFill>
                  <a:schemeClr val="bg1"/>
                </a:solidFill>
              </a:rPr>
              <a:t>振幅大</a:t>
            </a:r>
          </a:p>
        </p:txBody>
      </p:sp>
      <p:sp>
        <p:nvSpPr>
          <p:cNvPr id="22" name="文本占位符 1"/>
          <p:cNvSpPr txBox="1"/>
          <p:nvPr>
            <p:custDataLst>
              <p:tags r:id="rId10"/>
            </p:custDataLst>
          </p:nvPr>
        </p:nvSpPr>
        <p:spPr>
          <a:xfrm>
            <a:off x="3706531" y="2356316"/>
            <a:ext cx="1551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sz="2800" b="1">
                <a:solidFill>
                  <a:schemeClr val="bg1"/>
                </a:solidFill>
              </a:rPr>
              <a:t>振幅小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9556115" y="1727835"/>
            <a:ext cx="2145030" cy="1445260"/>
            <a:chOff x="657036" y="2862888"/>
            <a:chExt cx="2432848" cy="1547098"/>
          </a:xfrm>
        </p:grpSpPr>
        <p:grpSp>
          <p:nvGrpSpPr>
            <p:cNvPr id="31" name="组合 30"/>
            <p:cNvGrpSpPr/>
            <p:nvPr>
              <p:custDataLst>
                <p:tags r:id="rId23"/>
              </p:custDataLst>
            </p:nvPr>
          </p:nvGrpSpPr>
          <p:grpSpPr>
            <a:xfrm>
              <a:off x="707607" y="2862888"/>
              <a:ext cx="2382277" cy="1547098"/>
              <a:chOff x="707609" y="2864577"/>
              <a:chExt cx="2382277" cy="1547098"/>
            </a:xfrm>
          </p:grpSpPr>
          <p:pic>
            <p:nvPicPr>
              <p:cNvPr id="32" name="图片 31"/>
              <p:cNvPicPr/>
              <p:nvPr>
                <p:custDataLst>
                  <p:tags r:id="rId25"/>
                </p:custDataLst>
              </p:nvPr>
            </p:nvPicPr>
            <p:blipFill>
              <a:blip r:embed="rId28">
                <a:lum bright="-6000" contrast="18000"/>
              </a:blip>
              <a:stretch>
                <a:fillRect/>
              </a:stretch>
            </p:blipFill>
            <p:spPr bwMode="auto">
              <a:xfrm>
                <a:off x="707609" y="2864577"/>
                <a:ext cx="2382277" cy="1483801"/>
              </a:xfrm>
              <a:prstGeom prst="rect">
                <a:avLst/>
              </a:prstGeom>
              <a:noFill/>
              <a:ln>
                <a:solidFill>
                  <a:srgbClr val="000000">
                    <a:alpha val="0"/>
                  </a:srgb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图片 32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9">
                <a:lum bright="-6000" contrast="18000"/>
              </a:blip>
              <a:stretch>
                <a:fillRect/>
              </a:stretch>
            </p:blipFill>
            <p:spPr bwMode="auto">
              <a:xfrm>
                <a:off x="1950165" y="3746931"/>
                <a:ext cx="1139561" cy="664744"/>
              </a:xfrm>
              <a:prstGeom prst="rect">
                <a:avLst/>
              </a:prstGeom>
              <a:noFill/>
              <a:ln>
                <a:solidFill>
                  <a:srgbClr val="000000">
                    <a:alpha val="0"/>
                  </a:srgb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0" name="TextBox 10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657036" y="2903010"/>
              <a:ext cx="922047" cy="360944"/>
            </a:xfrm>
            <a:prstGeom prst="rect">
              <a:avLst/>
            </a:prstGeom>
            <a:noFill/>
            <a:ln>
              <a:solidFill>
                <a:srgbClr val="000000">
                  <a:alpha val="0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algn="l">
                <a:lnSpc>
                  <a:spcPct val="150000"/>
                </a:lnSpc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600"/>
                <a:t>听诊器  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1799614" y="1459335"/>
            <a:ext cx="5400000" cy="585429"/>
            <a:chOff x="996173" y="2188583"/>
            <a:chExt cx="4779942" cy="541198"/>
          </a:xfrm>
        </p:grpSpPr>
        <p:grpSp>
          <p:nvGrpSpPr>
            <p:cNvPr id="11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3" name="圆角矩形 18"/>
              <p:cNvSpPr/>
              <p:nvPr>
                <p:custDataLst>
                  <p:tags r:id="rId21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22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20"/>
              </p:custDataLst>
            </p:nvPr>
          </p:nvSpPr>
          <p:spPr>
            <a:xfrm>
              <a:off x="1060994" y="2206561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</a:t>
              </a:r>
            </a:p>
          </p:txBody>
        </p:sp>
      </p:grp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2361654" y="2048514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声音的强弱叫做响度。</a:t>
            </a: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2361654" y="3482924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物体的振幅越大，产生声音的响度越大。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1864434" y="2655542"/>
            <a:ext cx="5400000" cy="659336"/>
            <a:chOff x="996172" y="3505024"/>
            <a:chExt cx="4803810" cy="558060"/>
          </a:xfrm>
        </p:grpSpPr>
        <p:grpSp>
          <p:nvGrpSpPr>
            <p:cNvPr id="18" name="组合 17"/>
            <p:cNvGrpSpPr/>
            <p:nvPr>
              <p:custDataLst>
                <p:tags r:id="rId15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20" name="圆角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8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>
              <p:custDataLst>
                <p:tags r:id="rId16"/>
              </p:custDataLst>
            </p:nvPr>
          </p:nvSpPr>
          <p:spPr>
            <a:xfrm>
              <a:off x="1084861" y="3575560"/>
              <a:ext cx="4715121" cy="487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响度与振幅的关系</a:t>
              </a:r>
            </a:p>
          </p:txBody>
        </p:sp>
      </p:grp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2361654" y="4829798"/>
            <a:ext cx="70243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离发声体距离越远，声音越分散，响度越小。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3" name="Picture 1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0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7344" r="32570" b="13515"/>
          <a:stretch>
            <a:fillRect/>
          </a:stretch>
        </p:blipFill>
        <p:spPr bwMode="auto">
          <a:xfrm>
            <a:off x="6518670" y="1647735"/>
            <a:ext cx="3132371" cy="155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>
            <p:custDataLst>
              <p:tags r:id="rId8"/>
            </p:custDataLst>
          </p:nvPr>
        </p:nvGrpSpPr>
        <p:grpSpPr>
          <a:xfrm>
            <a:off x="1883410" y="4047490"/>
            <a:ext cx="5536565" cy="612140"/>
            <a:chOff x="3646" y="5898"/>
            <a:chExt cx="8719" cy="964"/>
          </a:xfrm>
        </p:grpSpPr>
        <p:grpSp>
          <p:nvGrpSpPr>
            <p:cNvPr id="25" name="组合 24"/>
            <p:cNvGrpSpPr/>
            <p:nvPr>
              <p:custDataLst>
                <p:tags r:id="rId11"/>
              </p:custDataLst>
            </p:nvPr>
          </p:nvGrpSpPr>
          <p:grpSpPr>
            <a:xfrm>
              <a:off x="3646" y="5898"/>
              <a:ext cx="8475" cy="964"/>
              <a:chOff x="1635965" y="1686127"/>
              <a:chExt cx="5333813" cy="601602"/>
            </a:xfrm>
          </p:grpSpPr>
          <p:sp>
            <p:nvSpPr>
              <p:cNvPr id="27" name="圆角矩形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1852463" y="1729812"/>
                <a:ext cx="5117315" cy="527962"/>
              </a:xfrm>
              <a:prstGeom prst="roundRect">
                <a:avLst/>
              </a:prstGeom>
              <a:solidFill>
                <a:srgbClr val="711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14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AF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12"/>
              </p:custDataLst>
            </p:nvPr>
          </p:nvSpPr>
          <p:spPr>
            <a:xfrm>
              <a:off x="3803" y="5975"/>
              <a:ext cx="856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3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响度与人距发声体远近的关系</a:t>
              </a:r>
            </a:p>
          </p:txBody>
        </p:sp>
      </p:grp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1"/>
          <a:stretch>
            <a:fillRect/>
          </a:stretch>
        </p:blipFill>
        <p:spPr>
          <a:xfrm flipH="1">
            <a:off x="11823700" y="11798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88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2805" b="12739"/>
          <a:stretch>
            <a:fillRect/>
          </a:stretch>
        </p:blipFill>
        <p:spPr>
          <a:xfrm>
            <a:off x="4224020" y="2204720"/>
            <a:ext cx="4254500" cy="219710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11480" y="4797425"/>
            <a:ext cx="11369040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indent="431800">
              <a:lnSpc>
                <a:spcPts val="3300"/>
              </a:lnSpc>
              <a:spcBef>
                <a:spcPct val="0"/>
              </a:spcBef>
              <a:defRPr/>
            </a:pPr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cs typeface="Helvetica" panose="020B0604020202020204" pitchFamily="34" charset="0"/>
              </a:rPr>
              <a:t>这是不同的乐器演奏同一首乐曲。在音调和响度差不多相同时，你会发现声音还是不同的，你能够分辨出它们是哪种乐器发出的吗？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Helvetica" panose="020B0604020202020204" pitchFamily="34" charset="0"/>
            </a:endParaRPr>
          </a:p>
        </p:txBody>
      </p:sp>
      <p:pic>
        <p:nvPicPr>
          <p:cNvPr id="15" name="小提琴">
            <a:hlinkClick r:id="" action="ppaction://media"/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32455" y="2047415"/>
            <a:ext cx="508737" cy="508737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17" name="钢琴曲">
            <a:hlinkClick r:id="" action="ppaction://media"/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32239" y="4041658"/>
            <a:ext cx="487363" cy="487363"/>
          </a:xfrm>
          <a:prstGeom prst="rect">
            <a:avLst/>
          </a:prstGeom>
          <a:solidFill>
            <a:srgbClr val="2EA2CF"/>
          </a:solidFill>
        </p:spPr>
      </p:pic>
      <p:pic>
        <p:nvPicPr>
          <p:cNvPr id="18" name="古筝曲 (2)">
            <a:hlinkClick r:id="" action="ppaction://media"/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44169" y="3055117"/>
            <a:ext cx="487363" cy="487363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9" name="圆角矩形 4"/>
          <p:cNvSpPr/>
          <p:nvPr>
            <p:custDataLst>
              <p:tags r:id="rId12"/>
            </p:custDataLst>
          </p:nvPr>
        </p:nvSpPr>
        <p:spPr>
          <a:xfrm>
            <a:off x="1571177" y="1285364"/>
            <a:ext cx="3791714" cy="5156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请欣赏古典音乐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《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梁祝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》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23" name="副标题 2"/>
          <p:cNvSpPr txBox="1"/>
          <p:nvPr>
            <p:custDataLst>
              <p:tags r:id="rId13"/>
            </p:custDataLst>
          </p:nvPr>
        </p:nvSpPr>
        <p:spPr>
          <a:xfrm>
            <a:off x="9120433" y="2555819"/>
            <a:ext cx="2442462" cy="6985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楷体" panose="02010600040101010101" charset="-122"/>
                <a:ea typeface="华文楷体" panose="02010600040101010101" charset="-122"/>
              </a:rPr>
              <a:t>三者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+mj-cs"/>
              </a:rPr>
              <a:t>音色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楷体" panose="02010600040101010101" charset="-122"/>
                <a:ea typeface="华文楷体" panose="02010600040101010101" charset="-122"/>
              </a:rPr>
              <a:t>不同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2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172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19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4" grpId="0"/>
      <p:bldP spid="9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三、音色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639721" y="1916460"/>
            <a:ext cx="6586191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音色不同是发声体本身的性质不同导致的。</a:t>
            </a:r>
          </a:p>
          <a:p>
            <a:pPr indent="457200"/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不同的发声体由于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材料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结构不同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，发出声音的音色也就不同，</a:t>
            </a:r>
          </a:p>
          <a:p>
            <a:pPr indent="457200"/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这样我们就可以通过音色的不同去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分辨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不同的发声体。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用示波器观察不同音色的波形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2" name="9音色-图像对比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t="14196" b="14593"/>
          <a:stretch>
            <a:fillRect/>
          </a:stretch>
        </p:blipFill>
        <p:spPr>
          <a:xfrm>
            <a:off x="2207902" y="1340557"/>
            <a:ext cx="8097445" cy="46130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31950" y="623697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t="62381" r="5173" b="5585"/>
          <a:stretch>
            <a:fillRect/>
          </a:stretch>
        </p:blipFill>
        <p:spPr>
          <a:xfrm>
            <a:off x="777240" y="476250"/>
            <a:ext cx="10201910" cy="50317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3343910" y="5876925"/>
            <a:ext cx="55784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波的形状不同，即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音色不同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。</a:t>
            </a:r>
            <a:endParaRPr lang="zh-CN" altLang="en-US" sz="320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"/>
          <p:cNvSpPr txBox="1"/>
          <p:nvPr>
            <p:custDataLst>
              <p:tags r:id="rId1"/>
            </p:custDataLst>
          </p:nvPr>
        </p:nvSpPr>
        <p:spPr>
          <a:xfrm>
            <a:off x="878799" y="3547826"/>
            <a:ext cx="997585" cy="52197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特性</a:t>
            </a:r>
          </a:p>
        </p:txBody>
      </p:sp>
      <p:sp>
        <p:nvSpPr>
          <p:cNvPr id="87" name="文本框 7"/>
          <p:cNvSpPr txBox="1"/>
          <p:nvPr>
            <p:custDataLst>
              <p:tags r:id="rId2"/>
            </p:custDataLst>
          </p:nvPr>
        </p:nvSpPr>
        <p:spPr>
          <a:xfrm>
            <a:off x="2783705" y="3068661"/>
            <a:ext cx="954083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音调</a:t>
            </a:r>
          </a:p>
        </p:txBody>
      </p:sp>
      <p:sp>
        <p:nvSpPr>
          <p:cNvPr id="88" name="文本框 7"/>
          <p:cNvSpPr txBox="1"/>
          <p:nvPr>
            <p:custDataLst>
              <p:tags r:id="rId3"/>
            </p:custDataLst>
          </p:nvPr>
        </p:nvSpPr>
        <p:spPr>
          <a:xfrm>
            <a:off x="2783707" y="3680910"/>
            <a:ext cx="954083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响度</a:t>
            </a:r>
          </a:p>
        </p:txBody>
      </p:sp>
      <p:sp>
        <p:nvSpPr>
          <p:cNvPr id="89" name="文本框 7"/>
          <p:cNvSpPr txBox="1"/>
          <p:nvPr>
            <p:custDataLst>
              <p:tags r:id="rId4"/>
            </p:custDataLst>
          </p:nvPr>
        </p:nvSpPr>
        <p:spPr>
          <a:xfrm>
            <a:off x="2783705" y="4273809"/>
            <a:ext cx="999209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音色</a:t>
            </a:r>
          </a:p>
        </p:txBody>
      </p:sp>
      <p:sp>
        <p:nvSpPr>
          <p:cNvPr id="90" name="文本框 45"/>
          <p:cNvSpPr txBox="1"/>
          <p:nvPr>
            <p:custDataLst>
              <p:tags r:id="rId5"/>
            </p:custDataLst>
          </p:nvPr>
        </p:nvSpPr>
        <p:spPr>
          <a:xfrm>
            <a:off x="3937635" y="3643630"/>
            <a:ext cx="1224915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振幅</a:t>
            </a:r>
          </a:p>
        </p:txBody>
      </p:sp>
      <p:sp>
        <p:nvSpPr>
          <p:cNvPr id="92" name="文本框 45"/>
          <p:cNvSpPr txBox="1"/>
          <p:nvPr>
            <p:custDataLst>
              <p:tags r:id="rId6"/>
            </p:custDataLst>
          </p:nvPr>
        </p:nvSpPr>
        <p:spPr>
          <a:xfrm>
            <a:off x="3926840" y="4273550"/>
            <a:ext cx="1479550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材料结构</a:t>
            </a:r>
          </a:p>
        </p:txBody>
      </p:sp>
      <p:sp>
        <p:nvSpPr>
          <p:cNvPr id="141" name="文本框 45"/>
          <p:cNvSpPr txBox="1"/>
          <p:nvPr>
            <p:custDataLst>
              <p:tags r:id="rId7"/>
            </p:custDataLst>
          </p:nvPr>
        </p:nvSpPr>
        <p:spPr>
          <a:xfrm>
            <a:off x="3926840" y="3030220"/>
            <a:ext cx="1210310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频率</a:t>
            </a:r>
          </a:p>
        </p:txBody>
      </p:sp>
      <p:sp>
        <p:nvSpPr>
          <p:cNvPr id="159" name=" 148"/>
          <p:cNvSpPr/>
          <p:nvPr>
            <p:custDataLst>
              <p:tags r:id="rId8"/>
            </p:custDataLst>
          </p:nvPr>
        </p:nvSpPr>
        <p:spPr>
          <a:xfrm rot="10800000">
            <a:off x="1981835" y="3709035"/>
            <a:ext cx="760095" cy="308610"/>
          </a:xfrm>
          <a:custGeom>
            <a:avLst/>
            <a:gdLst>
              <a:gd name="connsiteX0" fmla="*/ 360040 w 576064"/>
              <a:gd name="connsiteY0" fmla="*/ 0 h 250588"/>
              <a:gd name="connsiteX1" fmla="*/ 576064 w 576064"/>
              <a:gd name="connsiteY1" fmla="*/ 125294 h 250588"/>
              <a:gd name="connsiteX2" fmla="*/ 360040 w 576064"/>
              <a:gd name="connsiteY2" fmla="*/ 250588 h 250588"/>
              <a:gd name="connsiteX3" fmla="*/ 360040 w 576064"/>
              <a:gd name="connsiteY3" fmla="*/ 143294 h 250588"/>
              <a:gd name="connsiteX4" fmla="*/ 0 w 576064"/>
              <a:gd name="connsiteY4" fmla="*/ 143294 h 250588"/>
              <a:gd name="connsiteX5" fmla="*/ 0 w 576064"/>
              <a:gd name="connsiteY5" fmla="*/ 107294 h 250588"/>
              <a:gd name="connsiteX6" fmla="*/ 360040 w 576064"/>
              <a:gd name="connsiteY6" fmla="*/ 107294 h 25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064" h="250588">
                <a:moveTo>
                  <a:pt x="360040" y="0"/>
                </a:moveTo>
                <a:lnTo>
                  <a:pt x="576064" y="125294"/>
                </a:lnTo>
                <a:lnTo>
                  <a:pt x="360040" y="250588"/>
                </a:lnTo>
                <a:lnTo>
                  <a:pt x="360040" y="143294"/>
                </a:lnTo>
                <a:lnTo>
                  <a:pt x="0" y="143294"/>
                </a:lnTo>
                <a:lnTo>
                  <a:pt x="0" y="107294"/>
                </a:lnTo>
                <a:lnTo>
                  <a:pt x="360040" y="107294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8" name="组合 27"/>
          <p:cNvGrpSpPr/>
          <p:nvPr>
            <p:custDataLst>
              <p:tags r:id="rId9"/>
            </p:custDataLst>
          </p:nvPr>
        </p:nvGrpSpPr>
        <p:grpSpPr>
          <a:xfrm>
            <a:off x="5326380" y="3068955"/>
            <a:ext cx="5520055" cy="460375"/>
            <a:chOff x="7166" y="4459"/>
            <a:chExt cx="8693" cy="7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文本框 7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8239" y="4459"/>
                  <a:ext cx="7620" cy="72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ot"/>
                </a:ln>
                <a:extLst>
                  <a:ext uri="{909E8E84-426E-40DD-AFC4-6F175D3DCCD1}">
                    <a14:hiddenFill>
                      <a:solidFill>
                        <a:srgbClr val="00B0F0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421005" indent="-421005" algn="ctr"/>
                  <a:r>
                    <a: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次声波（</a:t>
                  </a:r>
                  <a14:m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20−20000</m:t>
                      </m:r>
                      <m:r>
                        <a:rPr lang="en-US" altLang="zh-CN" sz="2400" i="1" smtClean="0">
                          <a:solidFill>
                            <a:schemeClr val="tx1"/>
                          </a:solidFill>
                          <a:latin typeface="Cambria Math" panose="02040503050406030204" charset="0"/>
                          <a:ea typeface="华文楷体" panose="02010600040101010101" charset="-122"/>
                          <a:cs typeface="Cambria Math" panose="02040503050406030204" charset="0"/>
                        </a:rPr>
                        <m:t>𝐻𝑧</m:t>
                      </m:r>
                    </m:oMath>
                  </a14:m>
                  <a:r>
                    <a:rPr lang="zh-CN" altLang="en-US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）超声波</a:t>
                  </a: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154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6"/>
                  </p:custDataLst>
                </p:nvPr>
              </p:nvSpPr>
              <p:spPr>
                <a:xfrm>
                  <a:off x="8239" y="4459"/>
                  <a:ext cx="7620" cy="725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solidFill>
                    <a:schemeClr val="tx1"/>
                  </a:solidFill>
                  <a:prstDash val="sysDot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B0F0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0" name="燕尾形 159"/>
            <p:cNvSpPr/>
            <p:nvPr>
              <p:custDataLst>
                <p:tags r:id="rId14"/>
              </p:custDataLst>
            </p:nvPr>
          </p:nvSpPr>
          <p:spPr>
            <a:xfrm>
              <a:off x="7166" y="4459"/>
              <a:ext cx="643" cy="592"/>
            </a:xfrm>
            <a:prstGeom prst="chevron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1919422" y="1748279"/>
            <a:ext cx="967338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声音的特性分别是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矩形 13"/>
          <p:cNvSpPr/>
          <p:nvPr>
            <p:custDataLst>
              <p:tags r:id="rId12"/>
            </p:custDataLst>
          </p:nvPr>
        </p:nvSpPr>
        <p:spPr>
          <a:xfrm>
            <a:off x="5133596" y="1726606"/>
            <a:ext cx="47879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音调      响度     音色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7" grpId="0" animBg="1"/>
      <p:bldP spid="88" grpId="0" animBg="1"/>
      <p:bldP spid="89" grpId="0" animBg="1"/>
      <p:bldP spid="90" grpId="0" animBg="1"/>
      <p:bldP spid="92" grpId="0" animBg="1"/>
      <p:bldP spid="141" grpId="0" animBg="1"/>
      <p:bldP spid="159" grpId="0" animBg="1"/>
      <p:bldP spid="12" grpId="0" build="p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0065" y="1203325"/>
            <a:ext cx="11158855" cy="93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32385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乐音：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悠扬、悦耳，听起来很舒服的声音叫乐音。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  <a:p>
            <a:pPr marL="0" marR="0" lvl="0" indent="32385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从钢琴和长笛的波形图中可以看出，乐音的波形是有规则的。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21" action="ppaction://hlinkfile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10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6" name="组合 5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0" name="椭圆 7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" name="椭圆 8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" name="椭圆 9"/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4"/>
                  <p:cNvSpPr/>
                  <p:nvPr>
                    <p:custDataLst>
                      <p:tags r:id="rId18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TextBox 8"/>
                  <p:cNvSpPr txBox="1"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9" name="直接连接符 8"/>
                <p:cNvCxnSpPr/>
                <p:nvPr>
                  <p:custDataLst>
                    <p:tags r:id="rId14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839471" y="2867660"/>
            <a:ext cx="4860290" cy="3586480"/>
            <a:chOff x="233080" y="2170567"/>
            <a:chExt cx="4390242" cy="3322534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267494" y="2170567"/>
              <a:ext cx="4355253" cy="221165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233080" y="4382452"/>
              <a:ext cx="4390242" cy="1110649"/>
            </a:xfrm>
            <a:prstGeom prst="rect">
              <a:avLst/>
            </a:prstGeom>
            <a:solidFill>
              <a:srgbClr val="2EA2CF">
                <a:alpha val="68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编钟是我国春秋战国时代的乐器，敲击</a:t>
              </a:r>
              <a:endPara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大小不同的钟，能发出不同的音调。</a:t>
              </a:r>
            </a:p>
          </p:txBody>
        </p:sp>
      </p:grpSp>
      <p:grpSp>
        <p:nvGrpSpPr>
          <p:cNvPr id="18" name="组合 17"/>
          <p:cNvGrpSpPr/>
          <p:nvPr>
            <p:custDataLst>
              <p:tags r:id="rId4"/>
            </p:custDataLst>
          </p:nvPr>
        </p:nvGrpSpPr>
        <p:grpSpPr>
          <a:xfrm>
            <a:off x="5756910" y="2867025"/>
            <a:ext cx="4711065" cy="2977807"/>
            <a:chOff x="4680372" y="2157021"/>
            <a:chExt cx="4196134" cy="2682356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4"/>
            <a:srcRect l="19253" t="6794" r="20168" b="15597"/>
            <a:stretch>
              <a:fillRect/>
            </a:stretch>
          </p:blipFill>
          <p:spPr>
            <a:xfrm>
              <a:off x="4680373" y="2157021"/>
              <a:ext cx="4196133" cy="221165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4680372" y="4369196"/>
              <a:ext cx="4196133" cy="470181"/>
            </a:xfrm>
            <a:prstGeom prst="rect">
              <a:avLst/>
            </a:prstGeom>
            <a:solidFill>
              <a:srgbClr val="2EA2CF">
                <a:alpha val="6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大 型 乐 队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5179" y="1726385"/>
            <a:ext cx="7974330" cy="45021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 sz="2400">
                <a:solidFill>
                  <a:schemeClr val="bg1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32385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①打击乐器：锣、鼓等收受到打击时产生声音。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23" action="ppaction://hlinkfile"/>
            </a:endParaRPr>
          </a:p>
        </p:txBody>
      </p:sp>
      <p:grpSp>
        <p:nvGrpSpPr>
          <p:cNvPr id="39" name="组合 38"/>
          <p:cNvGrpSpPr/>
          <p:nvPr>
            <p:custDataLst>
              <p:tags r:id="rId2"/>
            </p:custDataLst>
          </p:nvPr>
        </p:nvGrpSpPr>
        <p:grpSpPr>
          <a:xfrm>
            <a:off x="6096212" y="2349013"/>
            <a:ext cx="3030277" cy="2347595"/>
            <a:chOff x="3908214" y="2067787"/>
            <a:chExt cx="3030277" cy="2347595"/>
          </a:xfrm>
        </p:grpSpPr>
        <p:pic>
          <p:nvPicPr>
            <p:cNvPr id="38" name="图片 37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3908214" y="2067787"/>
              <a:ext cx="3030277" cy="1999486"/>
            </a:xfrm>
            <a:prstGeom prst="rect">
              <a:avLst/>
            </a:prstGeom>
          </p:spPr>
        </p:pic>
        <p:sp>
          <p:nvSpPr>
            <p:cNvPr id="9" name="Text Box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480773" y="3893412"/>
              <a:ext cx="47988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1" hangingPunct="1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鼓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hlinkClick r:id="rId23" action="ppaction://hlinkfile"/>
              </a:endParaRPr>
            </a:p>
          </p:txBody>
        </p:sp>
      </p:grp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679112" y="1342735"/>
            <a:ext cx="5029835" cy="450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2385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乐器：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分为三种主要的类型</a:t>
            </a:r>
          </a:p>
        </p:txBody>
      </p:sp>
      <p:sp>
        <p:nvSpPr>
          <p:cNvPr id="11" name="矩形 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9470" y="5013325"/>
            <a:ext cx="10587990" cy="81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323850" algn="l" defTabSz="685800" rtl="0" eaLnBrk="0" fontAlgn="auto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以鼓为例，鼓皮绷得越紧，振动得越快，音调越高。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323850" algn="l" defTabSz="685800" rtl="0" eaLnBrk="0" fontAlgn="auto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击鼓的力量越大，鼓皮的振动幅度就越大，声音就越响亮。</a:t>
            </a:r>
          </a:p>
        </p:txBody>
      </p:sp>
      <p:grpSp>
        <p:nvGrpSpPr>
          <p:cNvPr id="37" name="组合 36"/>
          <p:cNvGrpSpPr/>
          <p:nvPr>
            <p:custDataLst>
              <p:tags r:id="rId5"/>
            </p:custDataLst>
          </p:nvPr>
        </p:nvGrpSpPr>
        <p:grpSpPr>
          <a:xfrm>
            <a:off x="2783573" y="2359441"/>
            <a:ext cx="1890995" cy="2176512"/>
            <a:chOff x="1738567" y="1967358"/>
            <a:chExt cx="1890995" cy="2176512"/>
          </a:xfrm>
        </p:grpSpPr>
        <p:pic>
          <p:nvPicPr>
            <p:cNvPr id="36" name="图片 35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1738567" y="1967358"/>
              <a:ext cx="1890995" cy="1785734"/>
            </a:xfrm>
            <a:prstGeom prst="rect">
              <a:avLst/>
            </a:prstGeom>
          </p:spPr>
        </p:pic>
        <p:sp>
          <p:nvSpPr>
            <p:cNvPr id="6" name="Text Box 10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474901" y="3621900"/>
              <a:ext cx="5397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锣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hlinkClick r:id="rId23" action="ppaction://hlinkfile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6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343660" y="583565"/>
            <a:ext cx="351917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①比较牛与蚊子发出的声音有什么不同？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135380" y="5229225"/>
            <a:ext cx="358775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牛发出的声音低沉，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蚊子发出的声音细高</a:t>
            </a:r>
          </a:p>
        </p:txBody>
      </p:sp>
      <p:grpSp>
        <p:nvGrpSpPr>
          <p:cNvPr id="23" name="组合 22"/>
          <p:cNvGrpSpPr/>
          <p:nvPr>
            <p:custDataLst>
              <p:tags r:id="rId3"/>
            </p:custDataLst>
          </p:nvPr>
        </p:nvGrpSpPr>
        <p:grpSpPr>
          <a:xfrm>
            <a:off x="1951355" y="1812290"/>
            <a:ext cx="2064385" cy="2985770"/>
            <a:chOff x="1778187" y="1402080"/>
            <a:chExt cx="1915989" cy="2720292"/>
          </a:xfrm>
        </p:grpSpPr>
        <p:grpSp>
          <p:nvGrpSpPr>
            <p:cNvPr id="8" name="组合 7"/>
            <p:cNvGrpSpPr/>
            <p:nvPr>
              <p:custDataLst>
                <p:tags r:id="rId20"/>
              </p:custDataLst>
            </p:nvPr>
          </p:nvGrpSpPr>
          <p:grpSpPr>
            <a:xfrm>
              <a:off x="1811387" y="1402080"/>
              <a:ext cx="1882789" cy="2720292"/>
              <a:chOff x="1433682" y="1183882"/>
              <a:chExt cx="2252595" cy="3090091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41769" y="2775394"/>
                <a:ext cx="2244508" cy="1498579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3682" y="1183882"/>
                <a:ext cx="2252595" cy="150173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</p:grpSp>
        <p:grpSp>
          <p:nvGrpSpPr>
            <p:cNvPr id="10" name="组合 9"/>
            <p:cNvGrpSpPr/>
            <p:nvPr>
              <p:custDataLst>
                <p:tags r:id="rId21"/>
              </p:custDataLst>
            </p:nvPr>
          </p:nvGrpSpPr>
          <p:grpSpPr>
            <a:xfrm>
              <a:off x="1778187" y="2302456"/>
              <a:ext cx="412213" cy="905340"/>
              <a:chOff x="1778187" y="2302456"/>
              <a:chExt cx="412213" cy="905340"/>
            </a:xfrm>
          </p:grpSpPr>
          <p:pic>
            <p:nvPicPr>
              <p:cNvPr id="5" name="Picture 2">
                <a:hlinkClick r:id="" action="ppaction://noaction"/>
              </p:cNvPr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5" b="615"/>
              <a:stretch>
                <a:fillRect/>
              </a:stretch>
            </p:blipFill>
            <p:spPr bwMode="auto">
              <a:xfrm>
                <a:off x="1798515" y="2302456"/>
                <a:ext cx="391885" cy="39188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9" name="Picture 3">
                <a:hlinkClick r:id="" action="ppaction://noaction"/>
              </p:cNvPr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83" b="1083"/>
              <a:stretch>
                <a:fillRect/>
              </a:stretch>
            </p:blipFill>
            <p:spPr bwMode="auto">
              <a:xfrm>
                <a:off x="1778187" y="2795583"/>
                <a:ext cx="412213" cy="41221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</p:grpSp>
      <p:sp>
        <p:nvSpPr>
          <p:cNvPr id="26" name="矩形 25"/>
          <p:cNvSpPr/>
          <p:nvPr>
            <p:custDataLst>
              <p:tags r:id="rId4"/>
            </p:custDataLst>
          </p:nvPr>
        </p:nvSpPr>
        <p:spPr>
          <a:xfrm>
            <a:off x="6456045" y="583565"/>
            <a:ext cx="437642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②比较两位歌唱家发出的声音有什么不同？</a:t>
            </a:r>
          </a:p>
        </p:txBody>
      </p:sp>
      <p:sp>
        <p:nvSpPr>
          <p:cNvPr id="30" name="矩形 29"/>
          <p:cNvSpPr/>
          <p:nvPr>
            <p:custDataLst>
              <p:tags r:id="rId5"/>
            </p:custDataLst>
          </p:nvPr>
        </p:nvSpPr>
        <p:spPr>
          <a:xfrm>
            <a:off x="6456045" y="5301615"/>
            <a:ext cx="486918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男低音发出的声音低沉浑厚，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女高音发出的声音婉转高亢</a:t>
            </a:r>
          </a:p>
        </p:txBody>
      </p: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7388860" y="1811655"/>
            <a:ext cx="2512060" cy="2865120"/>
            <a:chOff x="5318041" y="1372074"/>
            <a:chExt cx="2444967" cy="2651890"/>
          </a:xfrm>
        </p:grpSpPr>
        <p:grpSp>
          <p:nvGrpSpPr>
            <p:cNvPr id="22" name="组合 21"/>
            <p:cNvGrpSpPr/>
            <p:nvPr>
              <p:custDataLst>
                <p:tags r:id="rId10"/>
              </p:custDataLst>
            </p:nvPr>
          </p:nvGrpSpPr>
          <p:grpSpPr>
            <a:xfrm>
              <a:off x="5318041" y="1372074"/>
              <a:ext cx="2444967" cy="2651890"/>
              <a:chOff x="5131688" y="1111631"/>
              <a:chExt cx="2444967" cy="2651890"/>
            </a:xfrm>
          </p:grpSpPr>
          <p:grpSp>
            <p:nvGrpSpPr>
              <p:cNvPr id="17" name="组合 16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131688" y="2456206"/>
                <a:ext cx="2444967" cy="1307315"/>
                <a:chOff x="4791495" y="901235"/>
                <a:chExt cx="2444967" cy="1307315"/>
              </a:xfrm>
            </p:grpSpPr>
            <p:pic>
              <p:nvPicPr>
                <p:cNvPr id="13" name="图片 12"/>
                <p:cNvPicPr>
                  <a:picLocks noChangeAspect="1"/>
                </p:cNvPicPr>
                <p:nvPr>
                  <p:custDataLst>
                    <p:tags r:id="rId16"/>
                  </p:custDataLst>
                </p:nvPr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857101" y="958747"/>
                  <a:ext cx="2379361" cy="1249803"/>
                </a:xfrm>
                <a:prstGeom prst="rect">
                  <a:avLst/>
                </a:prstGeom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</p:pic>
            <p:pic>
              <p:nvPicPr>
                <p:cNvPr id="16" name="未命名_01">
                  <a:hlinkClick r:id="" action="ppaction://media"/>
                </p:cNvPr>
                <p:cNvPicPr>
                  <a:picLocks noChangeAspect="1"/>
                </p:cNvPicPr>
                <p:nvPr>
                  <a:audioFile r:link="rId18"/>
                  <p:custDataLst>
                    <p:tags r:id="rId19"/>
                  </p:custDataLst>
                  <p:extLst>
                    <p:ext uri="{DAA4B4D4-6D71-4841-9C94-3DE7FCFB9230}">
                      <p14:media xmlns:p14="http://schemas.microsoft.com/office/powerpoint/2010/main" r:embed="rId17"/>
                    </p:ext>
                  </p:extLst>
                </p:nvPr>
              </p:nvPicPr>
              <p:blipFill>
                <a:blip r:embed="rId3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91495" y="901235"/>
                  <a:ext cx="586695" cy="582283"/>
                </a:xfrm>
                <a:prstGeom prst="rect">
                  <a:avLst/>
                </a:prstGeom>
              </p:spPr>
            </p:pic>
          </p:grp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33"/>
              <a:stretch>
                <a:fillRect/>
              </a:stretch>
            </p:blipFill>
            <p:spPr>
              <a:xfrm>
                <a:off x="5184351" y="1111631"/>
                <a:ext cx="2379361" cy="132201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</p:grpSp>
        <p:pic>
          <p:nvPicPr>
            <p:cNvPr id="14" name="男低音">
              <a:hlinkClick r:id="" action="ppaction://media"/>
            </p:cNvPr>
            <p:cNvPicPr>
              <a:picLocks noChangeAspect="1"/>
            </p:cNvPicPr>
            <p:nvPr>
              <a:audioFile r:link="rId12"/>
              <p:custDataLst>
                <p:tags r:id="rId13"/>
              </p:custDataLst>
              <p:extLst>
                <p:ext uri="{DAA4B4D4-6D71-4841-9C94-3DE7FCFB9230}">
                  <p14:media xmlns:p14="http://schemas.microsoft.com/office/powerpoint/2010/main" r:embed="rId11"/>
                </p:ext>
              </p:ext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0704" y="2229286"/>
              <a:ext cx="481370" cy="487363"/>
            </a:xfrm>
            <a:prstGeom prst="rect">
              <a:avLst/>
            </a:prstGeom>
          </p:spPr>
        </p:pic>
      </p:grpSp>
      <p:pic>
        <p:nvPicPr>
          <p:cNvPr id="28" name="牛与蚊子">
            <a:hlinkClick r:id="" action="ppaction://media"/>
          </p:cNvPr>
          <p:cNvPicPr>
            <a:picLocks noChangeAspect="1"/>
          </p:cNvPicPr>
          <p:nvPr>
            <a:audi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415223" y="3068913"/>
            <a:ext cx="487363" cy="487363"/>
          </a:xfrm>
          <a:prstGeom prst="rect">
            <a:avLst/>
          </a:prstGeom>
          <a:solidFill>
            <a:srgbClr val="2EA2CF"/>
          </a:solidFill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52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7" grpId="0"/>
      <p:bldP spid="26" grpId="0"/>
      <p:bldP spid="3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9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19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12520" y="1581785"/>
            <a:ext cx="100310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②弦乐器：二胡、小提琴和钢琴等通过弦的振动发声。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20" action="ppaction://hlinkfile"/>
            </a:endParaRPr>
          </a:p>
        </p:txBody>
      </p:sp>
      <p:sp>
        <p:nvSpPr>
          <p:cNvPr id="20" name="矩形 19"/>
          <p:cNvSpPr/>
          <p:nvPr>
            <p:custDataLst>
              <p:tags r:id="rId3"/>
            </p:custDataLst>
          </p:nvPr>
        </p:nvSpPr>
        <p:spPr>
          <a:xfrm>
            <a:off x="479425" y="5373370"/>
            <a:ext cx="11313160" cy="886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弦乐器的音调高低取决于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弦的粗细、长短和松紧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sym typeface="+mn-ea"/>
            </a:endParaRPr>
          </a:p>
          <a:p>
            <a:pPr marL="0" marR="0" lvl="0" indent="45720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一般来说，弦乐器的弦越细、越短、越紧，其发声时的音调越高。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799992" y="2637470"/>
            <a:ext cx="1889096" cy="2328250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7464575" y="2703510"/>
            <a:ext cx="3679040" cy="233289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559379" y="2709014"/>
            <a:ext cx="1936506" cy="2327176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</a:p>
          </p:txBody>
        </p:sp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12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9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6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30655" y="5153660"/>
            <a:ext cx="8945245" cy="937260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    管乐器音调的高低取决于所含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空气柱的长短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0" marR="0" lvl="0" indent="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空气柱越长，音调越低。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hlinkClick r:id="rId20" action="ppaction://hlinkfile"/>
            </a:endParaRP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127955" y="1401312"/>
            <a:ext cx="10317480" cy="847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③管乐器：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0" marR="0" lvl="0" indent="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长笛、箫等乐器，包含一段空气柱，吹奏时空气柱振动发声。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rcRect r="17606"/>
          <a:stretch>
            <a:fillRect/>
          </a:stretch>
        </p:blipFill>
        <p:spPr>
          <a:xfrm>
            <a:off x="1213306" y="2654139"/>
            <a:ext cx="2455773" cy="2168212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2"/>
          <a:srcRect r="15855"/>
          <a:stretch>
            <a:fillRect/>
          </a:stretch>
        </p:blipFill>
        <p:spPr>
          <a:xfrm>
            <a:off x="5016109" y="2631876"/>
            <a:ext cx="2216964" cy="220493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184522" y="2667363"/>
            <a:ext cx="2370025" cy="2171888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343660" y="2061210"/>
            <a:ext cx="930910" cy="47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A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2" name="Text Box 1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135" y="1196975"/>
            <a:ext cx="11363960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、我们平时所说的“女高音”“男低音”，这里的“高”“低”指的是（          ）</a:t>
            </a:r>
          </a:p>
          <a:p>
            <a:pPr indent="457200">
              <a:lnSpc>
                <a:spcPct val="15000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A.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音调  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音色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速度</a:t>
            </a: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35890" y="4077335"/>
            <a:ext cx="11546840" cy="1583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388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、在公共场所“轻声”说话是文明的表现，在课堂上“大声”回答问题才能让老师和同学们都能听清楚。这里的“轻声”和“大声”是指声音的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1291660" y="5013606"/>
            <a:ext cx="982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响度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7815" y="1340485"/>
            <a:ext cx="11482705" cy="396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、在鼓面上撒一些细沙，敲鼓时会发现越使劲敲鼓，听到的声音与细沙的情况是（    ）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声音越响，振动得越快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声音越响，振动得越高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声音越响，振动得越慢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声音越响，振动得越低</a:t>
            </a:r>
          </a:p>
        </p:txBody>
      </p:sp>
      <p:sp>
        <p:nvSpPr>
          <p:cNvPr id="2" name="文本框 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5400" y="2132275"/>
            <a:ext cx="5651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16560" y="1700530"/>
            <a:ext cx="1143254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3600"/>
              </a:lnSpc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一台好的音响设备，不仅要起到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扩音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的作用，而且应有较高的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保真度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，从声学上讲，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扩音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是使声音的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变大，较高的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保真度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是要求能较好地保持原声的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；声音在传播过程中，响度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变大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变小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不变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248313" y="213273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响度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520266" y="256502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音色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767715" y="306874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变小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135" y="1475105"/>
            <a:ext cx="11614785" cy="2451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719455" algn="l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、小红同学喜欢利用复读机进行英语听力训练，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在音量不变的情况下，如果让复读机先正常播放一段录音，然后再快速播放同一段录音，则发出的声音（       ）</a:t>
            </a: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响度增大，音调不变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响度减小，音调不变</a:t>
            </a: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响度不变，音调升高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响度不变，音调降低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2495716" y="2492794"/>
            <a:ext cx="508045" cy="447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C</a:t>
            </a:r>
            <a:endParaRPr kumimoji="0" lang="zh-CN" altLang="en-US" sz="2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1135" y="1475105"/>
            <a:ext cx="11614785" cy="2451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719455" algn="l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、小红同学喜欢利用复读机进行英语听力训练，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在音量不变的情况下，如果让复读机先正常播放一段录音，然后再快速播放同一段录音，则发出的声音（       ）</a:t>
            </a: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响度增大，音调不变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响度减小，音调不变</a:t>
            </a: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响度不变，音调升高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响度不变，音调降低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2495716" y="2492794"/>
            <a:ext cx="508045" cy="447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C</a:t>
            </a:r>
            <a:endParaRPr kumimoji="0" lang="zh-CN" altLang="en-US" sz="2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0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7510" y="1340485"/>
            <a:ext cx="11329670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4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6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有一种专门存放贵重物品的“银行”，当人们存放了自己的贵重物品后，要用仪器记录下自己的“手纹”“眼纹”“声纹”等，以便今后用这些细节独有的特征才能亲自取走物品，防止被别人取走。这里的“声纹” 记录的是人说话的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)</a:t>
            </a:r>
          </a:p>
          <a:p>
            <a:pPr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A、音调           B、响度            C、音色             D、三者都有</a:t>
            </a:r>
          </a:p>
        </p:txBody>
      </p:sp>
      <p:sp>
        <p:nvSpPr>
          <p:cNvPr id="11" name="文本框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2005" y="3428885"/>
            <a:ext cx="7207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框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5325" y="1628775"/>
            <a:ext cx="9876155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4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7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、下列关于声音的说法中不正确的是  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  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、“震耳欲聋”主要说明声音的音调高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、“隔墙有耳”说明固体也能传声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、“闻其声而知其人”主要是根据音色来判断的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、“轻声细语”主要说明声音的响度小</a:t>
            </a:r>
          </a:p>
        </p:txBody>
      </p:sp>
      <p:sp>
        <p:nvSpPr>
          <p:cNvPr id="4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76150" y="1773060"/>
            <a:ext cx="7207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A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7248525" y="1340485"/>
            <a:ext cx="439420" cy="64135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839465" y="1289458"/>
            <a:ext cx="787400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ctr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下列有关声现象中，能改变响度是（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</a:p>
        </p:txBody>
      </p:sp>
      <p:grpSp>
        <p:nvGrpSpPr>
          <p:cNvPr id="29" name="组合 28"/>
          <p:cNvGrpSpPr/>
          <p:nvPr>
            <p:custDataLst>
              <p:tags r:id="rId4"/>
            </p:custDataLst>
          </p:nvPr>
        </p:nvGrpSpPr>
        <p:grpSpPr>
          <a:xfrm>
            <a:off x="8858101" y="2411706"/>
            <a:ext cx="3027680" cy="2213148"/>
            <a:chOff x="4719799" y="2249804"/>
            <a:chExt cx="3027680" cy="2213148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>
            <a:xfrm>
              <a:off x="4719799" y="3509817"/>
              <a:ext cx="302768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D.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改变钢尺伸出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桌面长度再次拨动</a:t>
              </a:r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aturation sat="33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6569" y="2249804"/>
              <a:ext cx="1851851" cy="1169828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>
            <p:custDataLst>
              <p:tags r:id="rId5"/>
            </p:custDataLst>
          </p:nvPr>
        </p:nvGrpSpPr>
        <p:grpSpPr>
          <a:xfrm>
            <a:off x="479635" y="2204803"/>
            <a:ext cx="2750820" cy="2528827"/>
            <a:chOff x="517732" y="954415"/>
            <a:chExt cx="2750820" cy="2528827"/>
          </a:xfrm>
        </p:grpSpPr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>
              <a:off x="517732" y="2530107"/>
              <a:ext cx="275082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A.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改变用力大小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algn="ctr"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敲击鼓面</a:t>
              </a: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0"/>
            <a:srcRect l="16916" t="19749" r="18027" b="24375"/>
            <a:stretch>
              <a:fillRect/>
            </a:stretch>
          </p:blipFill>
          <p:spPr>
            <a:xfrm>
              <a:off x="661242" y="954415"/>
              <a:ext cx="1934845" cy="1344930"/>
            </a:xfrm>
            <a:prstGeom prst="rect">
              <a:avLst/>
            </a:prstGeom>
          </p:spPr>
        </p:pic>
      </p:grp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3311722" y="2291595"/>
            <a:ext cx="2515870" cy="2522045"/>
            <a:chOff x="4396673" y="1454478"/>
            <a:chExt cx="2515870" cy="2522045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rcRect t="30600" r="48775" b="15455"/>
            <a:stretch>
              <a:fillRect/>
            </a:stretch>
          </p:blipFill>
          <p:spPr>
            <a:xfrm>
              <a:off x="4396673" y="1454478"/>
              <a:ext cx="2515870" cy="1258570"/>
            </a:xfrm>
            <a:prstGeom prst="rect">
              <a:avLst/>
            </a:prstGeom>
          </p:spPr>
        </p:pic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>
              <a:off x="4444759" y="3023388"/>
              <a:ext cx="202057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B.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敲击不同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水量的瓶子</a:t>
              </a:r>
            </a:p>
          </p:txBody>
        </p:sp>
      </p:grpSp>
      <p:grpSp>
        <p:nvGrpSpPr>
          <p:cNvPr id="28" name="组合 27"/>
          <p:cNvGrpSpPr/>
          <p:nvPr>
            <p:custDataLst>
              <p:tags r:id="rId7"/>
            </p:custDataLst>
          </p:nvPr>
        </p:nvGrpSpPr>
        <p:grpSpPr>
          <a:xfrm>
            <a:off x="5677917" y="2349111"/>
            <a:ext cx="3027680" cy="2351943"/>
            <a:chOff x="823090" y="1753726"/>
            <a:chExt cx="3027680" cy="2351943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1600965" y="1753726"/>
              <a:ext cx="1668145" cy="1358265"/>
            </a:xfrm>
            <a:prstGeom prst="rect">
              <a:avLst/>
            </a:prstGeom>
          </p:spPr>
        </p:pic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823090" y="3152534"/>
              <a:ext cx="302768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C.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改变管中水量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再次对着试管吹气</a:t>
              </a:r>
            </a:p>
          </p:txBody>
        </p:sp>
      </p:grp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1167686" y="4775273"/>
            <a:ext cx="8186089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 </a:t>
            </a:r>
            <a:r>
              <a:rPr lang="zh-CN" altLang="zh-CN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改变用力大小敲击鼓面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，使鼓面的振幅增大，响度变大，该选项符合题意。</a:t>
            </a:r>
            <a:endParaRPr lang="zh-CN" altLang="zh-CN" sz="2800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1991438" y="1268425"/>
            <a:ext cx="81913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rgbClr val="00808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五线谱中不同位置的音符表示声音的什么不同？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2999920" y="4148956"/>
            <a:ext cx="61055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latin typeface="Times New Roman" panose="02020603050405020304" pitchFamily="18" charset="0"/>
                <a:ea typeface="华文楷体" panose="02010600040101010101" charset="-122"/>
              </a:rPr>
              <a:t>表示声音的高低</a:t>
            </a:r>
            <a:r>
              <a:rPr lang="en-US" sz="2800" u="none" spc="0" err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（音调）</a:t>
            </a:r>
            <a:r>
              <a:rPr lang="en-US" sz="2800" u="none" spc="0" err="1">
                <a:latin typeface="Times New Roman" panose="02020603050405020304" pitchFamily="18" charset="0"/>
                <a:ea typeface="华文楷体" panose="02010600040101010101" charset="-122"/>
              </a:rPr>
              <a:t>不同。</a:t>
            </a:r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631315" y="1772920"/>
            <a:ext cx="8924925" cy="212725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2928639" y="5877017"/>
            <a:ext cx="5763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什么因素决定音调的高低？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2928639" y="4991208"/>
            <a:ext cx="55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声音为什么会有音调高低的不同？</a:t>
            </a:r>
          </a:p>
        </p:txBody>
      </p:sp>
      <p:pic>
        <p:nvPicPr>
          <p:cNvPr id="28676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248525" y="5445125"/>
            <a:ext cx="1236345" cy="1236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3008934" y="1112822"/>
            <a:ext cx="617413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观察弦的振动 感受音调的变化</a:t>
            </a:r>
          </a:p>
        </p:txBody>
      </p:sp>
      <p:pic>
        <p:nvPicPr>
          <p:cNvPr id="16" name="2.1.0调音调定稿">
            <a:hlinkClick r:id="" action="ppaction://media"/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11889" r="11889"/>
          <a:stretch>
            <a:fillRect/>
          </a:stretch>
        </p:blipFill>
        <p:spPr>
          <a:xfrm>
            <a:off x="3215944" y="1844595"/>
            <a:ext cx="5932677" cy="437818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9380" y="1268730"/>
            <a:ext cx="803465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实验一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：如图所示，将一把一端伸出桌边的钢尺紧按在桌面上，拨动钢尺，观察它振动的快慢，同时听它振动发声的音调高低。改变钢尺伸出桌边的长度，重复上述过程。比较钢尺每次振动的快慢和发出声音音调的高低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84410" y="1255848"/>
            <a:ext cx="3497275" cy="1793861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728210" y="4004945"/>
          <a:ext cx="6253480" cy="24149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3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8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04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振动部分长度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振动快慢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音调高低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3/4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2/4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1/4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文本框 28"/>
          <p:cNvSpPr txBox="1"/>
          <p:nvPr>
            <p:custDataLst>
              <p:tags r:id="rId5"/>
            </p:custDataLst>
          </p:nvPr>
        </p:nvSpPr>
        <p:spPr>
          <a:xfrm>
            <a:off x="263525" y="4509135"/>
            <a:ext cx="4078605" cy="120713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比较几种情况下钢尺振动的快慢和发声的音调，记录表中。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2.1.1音调1-钢尺">
            <a:hlinkClick r:id="" action="ppaction://media"/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91609" y="1052915"/>
            <a:ext cx="8277811" cy="46562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>
            <p:custDataLst>
              <p:tags r:id="rId1"/>
            </p:custDataLst>
          </p:nvPr>
        </p:nvSpPr>
        <p:spPr>
          <a:xfrm>
            <a:off x="911225" y="4941570"/>
            <a:ext cx="1087691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钢尺振动得越快，发出的声音音调 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</a:t>
            </a:r>
          </a:p>
          <a:p>
            <a:pPr marL="0" marR="0" lvl="0" indent="45720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振动得越慢，声音音调 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42670" y="1370965"/>
          <a:ext cx="7212330" cy="24777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11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2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8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329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振动部分长度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振动快慢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音调高低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3/4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2/4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1/4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4151908" y="2348586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慢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6455763" y="2348808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低</a:t>
            </a: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4151913" y="2871072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快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6455763" y="2853213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高</a:t>
            </a: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6744191" y="4869444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越高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5088118" y="5373634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越低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048369" y="1507616"/>
            <a:ext cx="2494632" cy="157435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4151679" y="3393064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更快</a:t>
            </a: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6311603" y="3357400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更高</a:t>
            </a:r>
          </a:p>
        </p:txBody>
      </p:sp>
      <p:sp>
        <p:nvSpPr>
          <p:cNvPr id="19" name="矩形 18"/>
          <p:cNvSpPr/>
          <p:nvPr>
            <p:custDataLst>
              <p:tags r:id="rId12"/>
            </p:custDataLst>
          </p:nvPr>
        </p:nvSpPr>
        <p:spPr>
          <a:xfrm>
            <a:off x="1316777" y="883626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</a:rPr>
              <a:t>实验记录</a:t>
            </a:r>
          </a:p>
        </p:txBody>
      </p:sp>
      <p:sp>
        <p:nvSpPr>
          <p:cNvPr id="23" name="矩形 22"/>
          <p:cNvSpPr/>
          <p:nvPr>
            <p:custDataLst>
              <p:tags r:id="rId13"/>
            </p:custDataLst>
          </p:nvPr>
        </p:nvSpPr>
        <p:spPr>
          <a:xfrm>
            <a:off x="1271062" y="4402107"/>
            <a:ext cx="16883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实验结论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/>
      <p:bldP spid="12" grpId="0"/>
      <p:bldP spid="13" grpId="0"/>
      <p:bldP spid="14" grpId="0"/>
      <p:bldP spid="17" grpId="0"/>
      <p:bldP spid="18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980440"/>
            <a:ext cx="116528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实验二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：如图所示，将皮筋套在大小合适的空盒子上。拨动绷紧的橡皮筋，观察它振动的快慢，同时听它振动发声的音调高低。改变橡皮筋绷紧的程度，重复上述过程。比较橡皮筋每次振动的快慢和发声音调的高低。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3387" r="10159" b="7512"/>
          <a:stretch>
            <a:fillRect/>
          </a:stretch>
        </p:blipFill>
        <p:spPr>
          <a:xfrm>
            <a:off x="9624465" y="2363893"/>
            <a:ext cx="2241789" cy="2220687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</a:p>
        </p:txBody>
      </p:sp>
      <p:pic>
        <p:nvPicPr>
          <p:cNvPr id="9" name="2.1.1音调2-橡皮筋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16200000">
            <a:off x="3060065" y="775970"/>
            <a:ext cx="4043680" cy="7188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  <p:tag name="KSO_WM_UNIT_TABLE_BEAUTIFY" val="smartTable{dd36fb8d-0cc6-4ef9-a906-6d2aa2e93929}"/>
  <p:tag name="TABLE_ENDDRAG_ORIGIN_RECT" val="492*179"/>
  <p:tag name="TABLE_ENDDRAG_RECT" val="332*344*492*17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  <p:tag name="KSO_WM_UNIT_TABLE_BEAUTIFY" val="smartTable{dd56586b-f4b2-406a-971f-d9369f91bebc}"/>
  <p:tag name="TABLE_ENDDRAG_ORIGIN_RECT" val="567*192"/>
  <p:tag name="TABLE_ENDDRAG_RECT" val="82*110*567*19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  <p:tag name="KSO_WM_DIAGRAM_VIRTUALLY_FRAME" val="{&quot;height&quot;:392.12496062992125,&quot;left&quot;:71.75,&quot;top&quot;:83.42503937007874,&quot;width&quot;:826.942519685039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  <p:tag name="KSO_WM_DIAGRAM_VIRTUALLY_FRAME" val="{&quot;height&quot;:392.12496062992125,&quot;left&quot;:71.75,&quot;top&quot;:83.42503937007874,&quot;width&quot;:826.9425196850394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  <p:tag name="KSO_WM_DIAGRAM_VIRTUALLY_FRAME" val="{&quot;height&quot;:392.12496062992125,&quot;left&quot;:71.75,&quot;top&quot;:83.42503937007874,&quot;width&quot;:826.9425196850394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  <p:tag name="KSO_WM_DIAGRAM_VIRTUALLY_FRAME" val="{&quot;height&quot;:392.12496062992125,&quot;left&quot;:71.75,&quot;top&quot;:83.42503937007874,&quot;width&quot;:826.9425196850394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  <p:tag name="KSO_WM_DIAGRAM_VIRTUALLY_FRAME" val="{&quot;height&quot;:392.12496062992125,&quot;left&quot;:71.75,&quot;top&quot;:83.42503937007874,&quot;width&quot;:826.9425196850394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  <p:tag name="KSO_WM_DIAGRAM_VIRTUALLY_FRAME" val="{&quot;height&quot;:392.12496062992125,&quot;left&quot;:71.75,&quot;top&quot;:83.42503937007874,&quot;width&quot;:826.9425196850394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  <p:tag name="KSO_WM_DIAGRAM_VIRTUALLY_FRAME" val="{&quot;height&quot;:330.7940157480315,&quot;left&quot;:134.0804724409449,&quot;top&quot;:83.42503937007874,&quot;width&quot;:764.6120472440946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  <p:tag name="KSO_WM_DIAGRAM_VIRTUALLY_FRAME" val="{&quot;height&quot;:330.7940157480315,&quot;left&quot;:134.0804724409449,&quot;top&quot;:83.42503937007874,&quot;width&quot;:764.6120472440946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  <p:tag name="KSO_WM_DIAGRAM_VIRTUALLY_FRAME" val="{&quot;height&quot;:231.7381102362205,&quot;left&quot;:179.1725196850394,&quot;top&quot;:185.86133858267718,&quot;width&quot;:668.6496850393702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  <p:tag name="KSO_WM_DIAGRAM_VIRTUALLY_FRAME" val="{&quot;height&quot;:231.7381102362205,&quot;left&quot;:179.1725196850394,&quot;top&quot;:185.86133858267718,&quot;width&quot;:668.6496850393702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  <p:tag name="KSO_WM_DIAGRAM_VIRTUALLY_FRAME" val="{&quot;height&quot;:231.7381102362205,&quot;left&quot;:179.1725196850394,&quot;top&quot;:185.86133858267718,&quot;width&quot;:668.6496850393702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  <p:tag name="KSO_WM_DIAGRAM_VIRTUALLY_FRAME" val="{&quot;height&quot;:231.7381102362205,&quot;left&quot;:179.1725196850394,&quot;top&quot;:185.86133858267718,&quot;width&quot;:668.6496850393702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  <p:tag name="KSO_WM_DIAGRAM_VIRTUALLY_FRAME" val="{&quot;height&quot;:231.7381102362205,&quot;left&quot;:179.1725196850394,&quot;top&quot;:185.86133858267718,&quot;width&quot;:668.6496850393702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  <p:tag name="KSO_WM_DIAGRAM_VIRTUALLY_FRAME" val="{&quot;height&quot;:231.7381102362205,&quot;left&quot;:179.1725196850394,&quot;top&quot;:185.86133858267718,&quot;width&quot;:668.6496850393702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  <p:tag name="KSO_WM_DIAGRAM_VIRTUALLY_FRAME" val="{&quot;height&quot;:286.7645669291338,&quot;left&quot;:224.73598425196852,&quot;top&quot;:176.321968503937,&quot;width&quot;:517.8244094488189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  <p:tag name="KSO_WM_DIAGRAM_VIRTUALLY_FRAME" val="{&quot;height&quot;:286.7645669291338,&quot;left&quot;:224.73598425196852,&quot;top&quot;:176.321968503937,&quot;width&quot;:517.8244094488189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  <p:tag name="KSO_WM_DIAGRAM_VIRTUALLY_FRAME" val="{&quot;height&quot;:286.7645669291338,&quot;left&quot;:224.73598425196852,&quot;top&quot;:176.321968503937,&quot;width&quot;:517.8244094488189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  <p:tag name="KSO_WM_DIAGRAM_VIRTUALLY_FRAME" val="{&quot;height&quot;:286.7645669291338,&quot;left&quot;:224.73598425196852,&quot;top&quot;:176.321968503937,&quot;width&quot;:517.8244094488189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  <p:tag name="KSO_WM_DIAGRAM_VIRTUALLY_FRAME" val="{&quot;height&quot;:286.7645669291338,&quot;left&quot;:224.73598425196852,&quot;top&quot;:176.321968503937,&quot;width&quot;:517.8244094488189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  <p:tag name="KSO_WM_DIAGRAM_VIRTUALLY_FRAME" val="{&quot;height&quot;:286.7645669291338,&quot;left&quot;:224.73598425196852,&quot;top&quot;:176.321968503937,&quot;width&quot;:517.8244094488189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  <p:tag name="KSO_WM_DIAGRAM_VIRTUALLY_FRAME" val="{&quot;height&quot;:286.7645669291338,&quot;left&quot;:224.73598425196852,&quot;top&quot;:176.321968503937,&quot;width&quot;:517.8244094488189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  <p:tag name="KSO_WM_DIAGRAM_VIRTUALLY_FRAME" val="{&quot;height&quot;:286.7645669291338,&quot;left&quot;:224.73598425196852,&quot;top&quot;:176.321968503937,&quot;width&quot;:517.8244094488189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312.xml><?xml version="1.0" encoding="utf-8"?>
<p:tagLst xmlns:p="http://schemas.openxmlformats.org/presentationml/2006/main">
  <p:tag name="AS_UNIQUEID" val="371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9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DIAGRAM_VIRTUALLY_FRAME" val="{&quot;height&quot;:281.87267716535433,&quot;left&quot;:42.69149606299213,&quot;top&quot;:37.948740157480316,&quot;width&quot;:596.9781102362205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  <p:tag name="KSO_WM_DIAGRAM_VIRTUALLY_FRAME" val="{&quot;height&quot;:281.87267716535433,&quot;left&quot;:42.69149606299213,&quot;top&quot;:37.948740157480316,&quot;width&quot;:596.9781102362205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DIAGRAM_VIRTUALLY_FRAME" val="{&quot;height&quot;:281.87267716535433,&quot;left&quot;:42.69149606299213,&quot;top&quot;:37.948740157480316,&quot;width&quot;:596.9781102362205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DIAGRAM_VIRTUALLY_FRAME" val="{&quot;height&quot;:281.87267716535433,&quot;left&quot;:42.69149606299213,&quot;top&quot;:37.948740157480316,&quot;width&quot;:596.9781102362205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  <p:tag name="KSO_WM_DIAGRAM_VIRTUALLY_FRAME" val="{&quot;height&quot;:281.87267716535433,&quot;left&quot;:42.69149606299213,&quot;top&quot;:37.948740157480316,&quot;width&quot;:596.9781102362205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DIAGRAM_VIRTUALLY_FRAME" val="{&quot;height&quot;:281.87267716535433,&quot;left&quot;:42.69149606299213,&quot;top&quot;:37.948740157480316,&quot;width&quot;:596.9781102362205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DIAGRAM_VIRTUALLY_FRAME" val="{&quot;height&quot;:281.87267716535433,&quot;left&quot;:42.69149606299213,&quot;top&quot;:37.948740157480316,&quot;width&quot;:596.9781102362205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  <p:tag name="KSO_WM_DIAGRAM_VIRTUALLY_FRAME" val="{&quot;height&quot;:281.87267716535433,&quot;left&quot;:42.69149606299213,&quot;top&quot;:37.948740157480316,&quot;width&quot;:596.9781102362205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DIAGRAM_VIRTUALLY_FRAME" val="{&quot;height&quot;:281.87267716535433,&quot;left&quot;:42.69149606299213,&quot;top&quot;:37.948740157480316,&quot;width&quot;:596.9781102362205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DIAGRAM_VIRTUALLY_FRAME" val="{&quot;height&quot;:281.87267716535433,&quot;left&quot;:42.69149606299213,&quot;top&quot;:37.948740157480316,&quot;width&quot;:596.9781102362205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1998</Words>
  <Application>Microsoft Office PowerPoint</Application>
  <PresentationFormat>宽屏</PresentationFormat>
  <Paragraphs>223</Paragraphs>
  <Slides>39</Slides>
  <Notes>0</Notes>
  <HiddenSlides>0</HiddenSlides>
  <MMClips>16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黑体</vt:lpstr>
      <vt:lpstr>华文楷体</vt:lpstr>
      <vt:lpstr>隶书</vt:lpstr>
      <vt:lpstr>Arial</vt:lpstr>
      <vt:lpstr>Cambria Math</vt:lpstr>
      <vt:lpstr>Times New Roman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2024-08-20T15:21:42Z</cp:lastPrinted>
  <dcterms:created xsi:type="dcterms:W3CDTF">2024-08-20T15:21:42Z</dcterms:created>
  <dcterms:modified xsi:type="dcterms:W3CDTF">2024-10-05T01:31:08Z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