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8" r:id="rId2"/>
    <p:sldId id="276" r:id="rId3"/>
    <p:sldId id="277" r:id="rId4"/>
    <p:sldId id="278" r:id="rId5"/>
    <p:sldId id="280" r:id="rId6"/>
    <p:sldId id="259" r:id="rId7"/>
    <p:sldId id="260" r:id="rId8"/>
    <p:sldId id="269" r:id="rId9"/>
    <p:sldId id="261" r:id="rId10"/>
    <p:sldId id="272" r:id="rId11"/>
    <p:sldId id="262" r:id="rId12"/>
    <p:sldId id="271" r:id="rId13"/>
    <p:sldId id="263" r:id="rId14"/>
    <p:sldId id="270" r:id="rId15"/>
    <p:sldId id="264" r:id="rId16"/>
    <p:sldId id="265" r:id="rId17"/>
    <p:sldId id="266" r:id="rId18"/>
    <p:sldId id="267" r:id="rId19"/>
    <p:sldId id="273" r:id="rId20"/>
    <p:sldId id="268" r:id="rId21"/>
    <p:sldId id="274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73B0"/>
    <a:srgbClr val="33CCCC"/>
    <a:srgbClr val="33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5" autoAdjust="0"/>
    <p:restoredTop sz="94660"/>
  </p:normalViewPr>
  <p:slideViewPr>
    <p:cSldViewPr>
      <p:cViewPr varScale="1">
        <p:scale>
          <a:sx n="65" d="100"/>
          <a:sy n="65" d="100"/>
        </p:scale>
        <p:origin x="-120" y="-114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21D6C-42E2-4D6B-B9F2-1C4A5999392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C04E4-14CD-4275-A0C4-9E266A4F59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过渡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图表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C04E4-14CD-4275-A0C4-9E266A4F59FF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4D73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平行四边形 24"/>
          <p:cNvSpPr/>
          <p:nvPr/>
        </p:nvSpPr>
        <p:spPr>
          <a:xfrm>
            <a:off x="395536" y="548680"/>
            <a:ext cx="849694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2"/>
          <p:cNvSpPr txBox="1"/>
          <p:nvPr/>
        </p:nvSpPr>
        <p:spPr>
          <a:xfrm>
            <a:off x="6948264" y="1628800"/>
            <a:ext cx="877163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第几章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7584" y="2132856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2"/>
                </a:solidFill>
              </a:rPr>
              <a:t>第十二章</a:t>
            </a:r>
            <a:endParaRPr lang="zh-CN" altLang="en-US" sz="2800" b="1" dirty="0">
              <a:solidFill>
                <a:schemeClr val="accent2"/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1403648" y="548681"/>
            <a:ext cx="748883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8748960" y="1914406"/>
            <a:ext cx="0" cy="2450698"/>
          </a:xfrm>
          <a:prstGeom prst="line">
            <a:avLst/>
          </a:prstGeom>
          <a:noFill/>
          <a:ln w="9525" cap="flat" cmpd="sng" algn="ctr">
            <a:solidFill>
              <a:srgbClr val="33CCCC"/>
            </a:solidFill>
            <a:prstDash val="solid"/>
          </a:ln>
          <a:effectLst/>
        </p:spPr>
      </p:cxnSp>
      <p:sp>
        <p:nvSpPr>
          <p:cNvPr id="15" name="矩形 14"/>
          <p:cNvSpPr/>
          <p:nvPr/>
        </p:nvSpPr>
        <p:spPr>
          <a:xfrm>
            <a:off x="2627784" y="2996952"/>
            <a:ext cx="38779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b="1" dirty="0" smtClean="0">
                <a:solidFill>
                  <a:schemeClr val="accent2"/>
                </a:solidFill>
              </a:rPr>
              <a:t>简单机械</a:t>
            </a:r>
            <a:endParaRPr lang="zh-CN" altLang="en-US" sz="7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6</a:t>
            </a:r>
            <a:r>
              <a:rPr lang="zh-CN" altLang="en-US" sz="2400" dirty="0"/>
              <a:t>．小梦在做探究杠杆平衡条件的实验时，先在杠杆两侧挂钩码进行实验探究，再用</a:t>
            </a:r>
            <a:r>
              <a:rPr lang="zh-CN" altLang="en-US" sz="2400" dirty="0" smtClean="0"/>
              <a:t>弹簧测力计</a:t>
            </a:r>
            <a:r>
              <a:rPr lang="zh-CN" altLang="en-US" sz="2400" dirty="0"/>
              <a:t>取代一侧的钩码继续探究，如图</a:t>
            </a:r>
            <a:r>
              <a:rPr lang="en-US" altLang="zh-CN" sz="2400" dirty="0"/>
              <a:t>12-6 </a:t>
            </a:r>
            <a:r>
              <a:rPr lang="zh-CN" altLang="en-US" sz="2400" dirty="0"/>
              <a:t>所示，他这样做的最终目的是（　　）。</a:t>
            </a:r>
          </a:p>
          <a:p>
            <a:r>
              <a:rPr lang="en-US" altLang="zh-CN" sz="2400" dirty="0"/>
              <a:t>A</a:t>
            </a:r>
            <a:r>
              <a:rPr lang="zh-CN" altLang="en-US" sz="2400" dirty="0"/>
              <a:t>．便于直接读出拉力的大小 </a:t>
            </a:r>
          </a:p>
          <a:p>
            <a:r>
              <a:rPr lang="en-US" altLang="zh-CN" sz="2400" dirty="0"/>
              <a:t>B</a:t>
            </a:r>
            <a:r>
              <a:rPr lang="zh-CN" altLang="en-US" sz="2400" dirty="0"/>
              <a:t>．便于提供不同方向的拉力</a:t>
            </a:r>
          </a:p>
          <a:p>
            <a:r>
              <a:rPr lang="en-US" altLang="zh-CN" sz="2400" dirty="0"/>
              <a:t>C</a:t>
            </a:r>
            <a:r>
              <a:rPr lang="zh-CN" altLang="en-US" sz="2400" dirty="0"/>
              <a:t>．便于正确认识力臂             </a:t>
            </a:r>
          </a:p>
          <a:p>
            <a:r>
              <a:rPr lang="en-US" altLang="zh-CN" sz="2400" dirty="0"/>
              <a:t>D</a:t>
            </a:r>
            <a:r>
              <a:rPr lang="zh-CN" altLang="en-US" sz="2400" dirty="0"/>
              <a:t>．便于测量力臂的大小</a:t>
            </a:r>
          </a:p>
        </p:txBody>
      </p:sp>
      <p:sp>
        <p:nvSpPr>
          <p:cNvPr id="19" name="矩形 18"/>
          <p:cNvSpPr/>
          <p:nvPr/>
        </p:nvSpPr>
        <p:spPr>
          <a:xfrm>
            <a:off x="7092280" y="2342758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0960" y="3513455"/>
            <a:ext cx="2180590" cy="191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1665" y="1628800"/>
            <a:ext cx="8038767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7</a:t>
            </a:r>
            <a:r>
              <a:rPr lang="zh-CN" altLang="en-US" sz="2400" dirty="0"/>
              <a:t>．如图</a:t>
            </a:r>
            <a:r>
              <a:rPr lang="en-US" altLang="zh-CN" sz="2400" dirty="0"/>
              <a:t>12-7 </a:t>
            </a:r>
            <a:r>
              <a:rPr lang="zh-CN" altLang="en-US" sz="2400" dirty="0"/>
              <a:t>所示，用滑轮组提升重物时，将重</a:t>
            </a:r>
            <a:r>
              <a:rPr lang="en-US" altLang="zh-CN" sz="2400" dirty="0"/>
              <a:t>600 N </a:t>
            </a:r>
            <a:r>
              <a:rPr lang="zh-CN" altLang="en-US" sz="2400" dirty="0"/>
              <a:t>的物体在</a:t>
            </a:r>
            <a:r>
              <a:rPr lang="en-US" altLang="zh-CN" sz="2400" dirty="0"/>
              <a:t>10 s </a:t>
            </a:r>
            <a:r>
              <a:rPr lang="zh-CN" altLang="en-US" sz="2400" dirty="0"/>
              <a:t>内</a:t>
            </a:r>
            <a:r>
              <a:rPr lang="zh-CN" altLang="en-US" sz="2400" dirty="0" smtClean="0"/>
              <a:t>匀速提升</a:t>
            </a:r>
            <a:r>
              <a:rPr lang="zh-CN" altLang="en-US" sz="2400" dirty="0"/>
              <a:t>了</a:t>
            </a:r>
            <a:r>
              <a:rPr lang="en-US" altLang="zh-CN" sz="2400" dirty="0"/>
              <a:t>2 m</a:t>
            </a:r>
            <a:r>
              <a:rPr lang="zh-CN" altLang="en-US" sz="2400" dirty="0"/>
              <a:t>，已知动滑轮重为</a:t>
            </a:r>
            <a:r>
              <a:rPr lang="en-US" altLang="zh-CN" sz="2400" dirty="0"/>
              <a:t>100 N</a:t>
            </a:r>
            <a:r>
              <a:rPr lang="zh-CN" altLang="en-US" sz="2400" dirty="0"/>
              <a:t>（不计绳重和摩擦），则提升重物</a:t>
            </a:r>
            <a:r>
              <a:rPr lang="zh-CN" altLang="en-US" sz="2400" dirty="0" smtClean="0"/>
              <a:t>的过程</a:t>
            </a:r>
            <a:r>
              <a:rPr lang="zh-CN" altLang="en-US" sz="2400" dirty="0"/>
              <a:t>中正确的是（　　）。</a:t>
            </a:r>
          </a:p>
          <a:p>
            <a:r>
              <a:rPr lang="en-US" altLang="zh-CN" sz="2400" dirty="0"/>
              <a:t>A</a:t>
            </a:r>
            <a:r>
              <a:rPr lang="zh-CN" altLang="en-US" sz="2400" dirty="0"/>
              <a:t>．绳子自由端拉力</a:t>
            </a:r>
            <a:r>
              <a:rPr lang="en-US" altLang="zh-CN" sz="2400" i="1" dirty="0"/>
              <a:t>F </a:t>
            </a:r>
            <a:r>
              <a:rPr lang="zh-CN" altLang="en-US" sz="2400" dirty="0"/>
              <a:t>的大小为</a:t>
            </a:r>
            <a:r>
              <a:rPr lang="en-US" altLang="zh-CN" sz="2400" dirty="0"/>
              <a:t>300 N</a:t>
            </a:r>
          </a:p>
          <a:p>
            <a:r>
              <a:rPr lang="en-US" altLang="zh-CN" sz="2400" dirty="0"/>
              <a:t>B</a:t>
            </a:r>
            <a:r>
              <a:rPr lang="zh-CN" altLang="en-US" sz="2400" dirty="0" smtClean="0"/>
              <a:t>．滑轮组</a:t>
            </a:r>
            <a:r>
              <a:rPr lang="zh-CN" altLang="en-US" sz="2400" dirty="0"/>
              <a:t>的机械效率为</a:t>
            </a:r>
            <a:r>
              <a:rPr lang="en-US" altLang="zh-CN" sz="2400" dirty="0"/>
              <a:t>60 %</a:t>
            </a:r>
          </a:p>
          <a:p>
            <a:r>
              <a:rPr lang="en-US" altLang="zh-CN" sz="2400" dirty="0"/>
              <a:t>C</a:t>
            </a:r>
            <a:r>
              <a:rPr lang="zh-CN" altLang="en-US" sz="2400" dirty="0"/>
              <a:t>．提升物体的过程中，额外功为</a:t>
            </a:r>
            <a:r>
              <a:rPr lang="en-US" altLang="zh-CN" sz="2400" dirty="0"/>
              <a:t>200 J</a:t>
            </a:r>
          </a:p>
          <a:p>
            <a:r>
              <a:rPr lang="en-US" altLang="zh-CN" sz="2400" dirty="0"/>
              <a:t>D</a:t>
            </a:r>
            <a:r>
              <a:rPr lang="zh-CN" altLang="en-US" sz="2400" dirty="0" smtClean="0"/>
              <a:t>．绳子</a:t>
            </a:r>
            <a:r>
              <a:rPr lang="zh-CN" altLang="en-US" sz="2400" dirty="0"/>
              <a:t>自由端拉力</a:t>
            </a:r>
            <a:r>
              <a:rPr lang="en-US" altLang="zh-CN" sz="2400" i="1" dirty="0"/>
              <a:t>F </a:t>
            </a:r>
            <a:r>
              <a:rPr lang="zh-CN" altLang="en-US" sz="2400" dirty="0"/>
              <a:t>的功率为</a:t>
            </a:r>
            <a:r>
              <a:rPr lang="en-US" altLang="zh-CN" sz="2400" dirty="0"/>
              <a:t>150 W</a:t>
            </a:r>
          </a:p>
          <a:p>
            <a:endParaRPr lang="zh-CN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00" y="3467100"/>
            <a:ext cx="924560" cy="2553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308304" y="234888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1665" y="1628800"/>
            <a:ext cx="8038767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8</a:t>
            </a:r>
            <a:r>
              <a:rPr lang="zh-CN" altLang="en-US" sz="2400" dirty="0"/>
              <a:t>．相同的滑轮，组成不同的滑轮组如图</a:t>
            </a:r>
            <a:r>
              <a:rPr lang="en-US" altLang="zh-CN" sz="2400" dirty="0"/>
              <a:t>12-8 </a:t>
            </a:r>
            <a:r>
              <a:rPr lang="zh-CN" altLang="en-US" sz="2400" dirty="0"/>
              <a:t>所示，分别将同一物体匀速提高到相同高度</a:t>
            </a:r>
            <a:r>
              <a:rPr lang="zh-CN" altLang="en-US" sz="2400" dirty="0" smtClean="0"/>
              <a:t>，绳子</a:t>
            </a:r>
            <a:r>
              <a:rPr lang="zh-CN" altLang="en-US" sz="2400" dirty="0"/>
              <a:t>的自由端移动的距离为</a:t>
            </a:r>
            <a:r>
              <a:rPr lang="en-US" altLang="zh-CN" sz="2400" i="1" dirty="0"/>
              <a:t>s </a:t>
            </a:r>
            <a:r>
              <a:rPr lang="en-US" altLang="zh-CN" sz="2400" baseline="-25000" dirty="0"/>
              <a:t>1</a:t>
            </a:r>
            <a:r>
              <a:rPr lang="zh-CN" altLang="en-US" sz="2400" dirty="0"/>
              <a:t>、</a:t>
            </a:r>
            <a:r>
              <a:rPr lang="en-US" altLang="zh-CN" sz="2400" i="1" dirty="0"/>
              <a:t>s </a:t>
            </a:r>
            <a:r>
              <a:rPr lang="en-US" altLang="zh-CN" sz="2400" baseline="-25000" dirty="0"/>
              <a:t>2</a:t>
            </a:r>
            <a:r>
              <a:rPr lang="zh-CN" altLang="en-US" sz="2400" dirty="0"/>
              <a:t>，图中左、右滑轮组的机械效率分别为</a:t>
            </a:r>
            <a:r>
              <a:rPr lang="en-US" altLang="zh-CN" sz="2400" i="1" dirty="0"/>
              <a:t>η </a:t>
            </a:r>
            <a:r>
              <a:rPr lang="en-US" altLang="zh-CN" sz="2400" baseline="-25000" dirty="0"/>
              <a:t>1</a:t>
            </a:r>
            <a:r>
              <a:rPr lang="zh-CN" altLang="en-US" sz="2400" dirty="0"/>
              <a:t>、</a:t>
            </a:r>
            <a:r>
              <a:rPr lang="en-US" altLang="zh-CN" sz="2400" i="1" dirty="0"/>
              <a:t>η </a:t>
            </a:r>
            <a:r>
              <a:rPr lang="en-US" altLang="zh-CN" sz="2400" baseline="-25000" dirty="0"/>
              <a:t>2</a:t>
            </a:r>
            <a:r>
              <a:rPr lang="zh-CN" altLang="en-US" sz="2400" dirty="0"/>
              <a:t>，</a:t>
            </a:r>
            <a:r>
              <a:rPr lang="zh-CN" altLang="en-US" sz="2400" dirty="0" smtClean="0"/>
              <a:t>下列</a:t>
            </a:r>
            <a:r>
              <a:rPr lang="zh-CN" altLang="en-US" sz="2400" dirty="0"/>
              <a:t>关系正确的是（　　）。（忽略绳重及摩擦）</a:t>
            </a:r>
          </a:p>
          <a:p>
            <a:r>
              <a:rPr lang="en-US" altLang="zh-CN" sz="2400" dirty="0"/>
              <a:t>A</a:t>
            </a:r>
            <a:r>
              <a:rPr lang="zh-CN" altLang="en-US" sz="2400" dirty="0"/>
              <a:t>．</a:t>
            </a:r>
            <a:r>
              <a:rPr lang="en-US" altLang="zh-CN" sz="2400" i="1" dirty="0"/>
              <a:t>s </a:t>
            </a:r>
            <a:r>
              <a:rPr lang="en-US" altLang="zh-CN" sz="2400" baseline="-25000" dirty="0"/>
              <a:t>1</a:t>
            </a:r>
            <a:r>
              <a:rPr lang="en-US" altLang="zh-CN" sz="2400" dirty="0"/>
              <a:t> </a:t>
            </a:r>
            <a:r>
              <a:rPr lang="zh-CN" altLang="en-US" sz="2400" dirty="0"/>
              <a:t>＞ </a:t>
            </a:r>
            <a:r>
              <a:rPr lang="en-US" altLang="zh-CN" sz="2400" i="1" dirty="0"/>
              <a:t>s </a:t>
            </a:r>
            <a:r>
              <a:rPr lang="en-US" altLang="zh-CN" sz="2400" baseline="-25000" dirty="0"/>
              <a:t>2</a:t>
            </a:r>
            <a:r>
              <a:rPr lang="zh-CN" altLang="en-US" sz="2400" dirty="0"/>
              <a:t>，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1</a:t>
            </a:r>
            <a:r>
              <a:rPr lang="el-GR" altLang="zh-CN" sz="2400" dirty="0"/>
              <a:t> </a:t>
            </a:r>
            <a:r>
              <a:rPr lang="zh-CN" altLang="el-GR" sz="2400" dirty="0"/>
              <a:t>＝ 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2</a:t>
            </a:r>
            <a:endParaRPr lang="el-GR" altLang="zh-CN" sz="2400" dirty="0"/>
          </a:p>
          <a:p>
            <a:r>
              <a:rPr lang="en-US" altLang="zh-CN" sz="2400" dirty="0"/>
              <a:t>B</a:t>
            </a:r>
            <a:r>
              <a:rPr lang="zh-CN" altLang="en-US" sz="2400" dirty="0"/>
              <a:t>．</a:t>
            </a:r>
            <a:r>
              <a:rPr lang="en-US" altLang="zh-CN" sz="2400" i="1" dirty="0"/>
              <a:t>s </a:t>
            </a:r>
            <a:r>
              <a:rPr lang="en-US" altLang="zh-CN" sz="2400" baseline="-25000" dirty="0">
                <a:sym typeface="+mn-ea"/>
              </a:rPr>
              <a:t>1</a:t>
            </a:r>
            <a:r>
              <a:rPr lang="en-US" altLang="zh-CN" sz="2400" dirty="0"/>
              <a:t> </a:t>
            </a:r>
            <a:r>
              <a:rPr lang="zh-CN" altLang="en-US" sz="2400" dirty="0"/>
              <a:t>＞ </a:t>
            </a:r>
            <a:r>
              <a:rPr lang="en-US" altLang="zh-CN" sz="2400" i="1" dirty="0"/>
              <a:t>s </a:t>
            </a:r>
            <a:r>
              <a:rPr lang="en-US" altLang="zh-CN" sz="2400" baseline="-25000" dirty="0">
                <a:sym typeface="+mn-ea"/>
              </a:rPr>
              <a:t>2</a:t>
            </a:r>
            <a:r>
              <a:rPr lang="zh-CN" altLang="en-US" sz="2400" dirty="0"/>
              <a:t>，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1</a:t>
            </a:r>
            <a:r>
              <a:rPr lang="el-GR" altLang="zh-CN" sz="2400" dirty="0"/>
              <a:t> </a:t>
            </a:r>
            <a:r>
              <a:rPr lang="zh-CN" altLang="el-GR" sz="2400" dirty="0"/>
              <a:t>＞ 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2</a:t>
            </a:r>
            <a:endParaRPr lang="el-GR" altLang="zh-CN" sz="2400" dirty="0"/>
          </a:p>
          <a:p>
            <a:r>
              <a:rPr lang="en-US" altLang="zh-CN" sz="2400" dirty="0"/>
              <a:t>C</a:t>
            </a:r>
            <a:r>
              <a:rPr lang="zh-CN" altLang="en-US" sz="2400" dirty="0"/>
              <a:t>．</a:t>
            </a:r>
            <a:r>
              <a:rPr lang="en-US" altLang="zh-CN" sz="2400" i="1" dirty="0"/>
              <a:t>s </a:t>
            </a:r>
            <a:r>
              <a:rPr lang="en-US" altLang="zh-CN" sz="2400" baseline="-25000" dirty="0">
                <a:sym typeface="+mn-ea"/>
              </a:rPr>
              <a:t>1</a:t>
            </a:r>
            <a:r>
              <a:rPr lang="en-US" altLang="zh-CN" sz="2400" dirty="0"/>
              <a:t> </a:t>
            </a:r>
            <a:r>
              <a:rPr lang="zh-CN" altLang="en-US" sz="2400" dirty="0"/>
              <a:t>＜ </a:t>
            </a:r>
            <a:r>
              <a:rPr lang="en-US" altLang="zh-CN" sz="2400" i="1" dirty="0"/>
              <a:t>s </a:t>
            </a:r>
            <a:r>
              <a:rPr lang="en-US" altLang="zh-CN" sz="2400" baseline="-25000" dirty="0">
                <a:sym typeface="+mn-ea"/>
              </a:rPr>
              <a:t>2</a:t>
            </a:r>
            <a:r>
              <a:rPr lang="zh-CN" altLang="en-US" sz="2400" dirty="0"/>
              <a:t>，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1</a:t>
            </a:r>
            <a:r>
              <a:rPr lang="el-GR" altLang="zh-CN" sz="2400" dirty="0"/>
              <a:t> </a:t>
            </a:r>
            <a:r>
              <a:rPr lang="zh-CN" altLang="el-GR" sz="2400" dirty="0"/>
              <a:t>＝ 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2</a:t>
            </a:r>
            <a:endParaRPr lang="el-GR" altLang="zh-CN" sz="2400" dirty="0"/>
          </a:p>
          <a:p>
            <a:r>
              <a:rPr lang="en-US" altLang="zh-CN" sz="2400" dirty="0"/>
              <a:t>D</a:t>
            </a:r>
            <a:r>
              <a:rPr lang="zh-CN" altLang="en-US" sz="2400" dirty="0"/>
              <a:t>．</a:t>
            </a:r>
            <a:r>
              <a:rPr lang="en-US" altLang="zh-CN" sz="2400" i="1" dirty="0"/>
              <a:t>s </a:t>
            </a:r>
            <a:r>
              <a:rPr lang="en-US" altLang="zh-CN" sz="2400" baseline="-25000" dirty="0">
                <a:sym typeface="+mn-ea"/>
              </a:rPr>
              <a:t>1</a:t>
            </a:r>
            <a:r>
              <a:rPr lang="en-US" altLang="zh-CN" sz="2400" dirty="0"/>
              <a:t> </a:t>
            </a:r>
            <a:r>
              <a:rPr lang="zh-CN" altLang="en-US" sz="2400" dirty="0"/>
              <a:t>＜ </a:t>
            </a:r>
            <a:r>
              <a:rPr lang="en-US" altLang="zh-CN" sz="2400" i="1" dirty="0"/>
              <a:t>s </a:t>
            </a:r>
            <a:r>
              <a:rPr lang="en-US" altLang="zh-CN" sz="2400" baseline="-25000" dirty="0">
                <a:sym typeface="+mn-ea"/>
              </a:rPr>
              <a:t>2</a:t>
            </a:r>
            <a:r>
              <a:rPr lang="zh-CN" altLang="en-US" sz="2400" dirty="0"/>
              <a:t>，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1</a:t>
            </a:r>
            <a:r>
              <a:rPr lang="el-GR" altLang="zh-CN" sz="2400" dirty="0"/>
              <a:t> </a:t>
            </a:r>
            <a:r>
              <a:rPr lang="zh-CN" altLang="el-GR" sz="2400" dirty="0"/>
              <a:t>＞ </a:t>
            </a:r>
            <a:r>
              <a:rPr lang="el-GR" altLang="zh-CN" sz="2400" i="1" dirty="0"/>
              <a:t>η </a:t>
            </a:r>
            <a:r>
              <a:rPr lang="en-US" altLang="zh-CN" sz="2400" baseline="-25000" dirty="0">
                <a:sym typeface="+mn-ea"/>
              </a:rPr>
              <a:t>2</a:t>
            </a:r>
            <a:endParaRPr lang="zh-CN" altLang="en-US" sz="2400" dirty="0"/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735" y="3817620"/>
            <a:ext cx="1998980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矩形 19"/>
          <p:cNvSpPr/>
          <p:nvPr/>
        </p:nvSpPr>
        <p:spPr>
          <a:xfrm>
            <a:off x="3347864" y="270892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1665" y="1628800"/>
            <a:ext cx="8038767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9</a:t>
            </a:r>
            <a:r>
              <a:rPr lang="zh-CN" altLang="en-US" sz="2400" dirty="0"/>
              <a:t>．如图</a:t>
            </a:r>
            <a:r>
              <a:rPr lang="en-US" altLang="zh-CN" sz="2400" dirty="0"/>
              <a:t>12-9 </a:t>
            </a:r>
            <a:r>
              <a:rPr lang="zh-CN" altLang="en-US" sz="2400" dirty="0"/>
              <a:t>所示，重力为</a:t>
            </a:r>
            <a:r>
              <a:rPr lang="en-US" altLang="zh-CN" sz="2400" i="1" dirty="0"/>
              <a:t>G </a:t>
            </a:r>
            <a:r>
              <a:rPr lang="zh-CN" altLang="en-US" sz="2400" dirty="0"/>
              <a:t>的均匀木棒竖直悬于</a:t>
            </a:r>
            <a:r>
              <a:rPr lang="en-US" altLang="zh-CN" sz="2400" i="1" dirty="0"/>
              <a:t>O </a:t>
            </a:r>
            <a:r>
              <a:rPr lang="zh-CN" altLang="en-US" sz="2400" dirty="0"/>
              <a:t>点，在其下端施一始终垂直于</a:t>
            </a:r>
            <a:r>
              <a:rPr lang="zh-CN" altLang="en-US" sz="2400" dirty="0" smtClean="0"/>
              <a:t>木棒的</a:t>
            </a:r>
            <a:r>
              <a:rPr lang="zh-CN" altLang="en-US" sz="2400" dirty="0"/>
              <a:t>拉力</a:t>
            </a:r>
            <a:r>
              <a:rPr lang="en-US" altLang="zh-CN" sz="2400" i="1" dirty="0"/>
              <a:t>F</a:t>
            </a:r>
            <a:r>
              <a:rPr lang="zh-CN" altLang="en-US" sz="2400" dirty="0"/>
              <a:t>，让木棒缓慢转到图中虚线所示位置，在转动的过程中（　　）。</a:t>
            </a:r>
          </a:p>
          <a:p>
            <a:r>
              <a:rPr lang="en-US" altLang="zh-CN" sz="2400" dirty="0"/>
              <a:t>A</a:t>
            </a:r>
            <a:r>
              <a:rPr lang="zh-CN" altLang="en-US" sz="2400" dirty="0"/>
              <a:t>．动力臂逐渐变大</a:t>
            </a:r>
          </a:p>
          <a:p>
            <a:r>
              <a:rPr lang="en-US" altLang="zh-CN" sz="2400" dirty="0"/>
              <a:t>B</a:t>
            </a:r>
            <a:r>
              <a:rPr lang="zh-CN" altLang="en-US" sz="2400" dirty="0"/>
              <a:t>．阻力臂逐渐变大</a:t>
            </a:r>
          </a:p>
          <a:p>
            <a:r>
              <a:rPr lang="en-US" altLang="zh-CN" sz="2400" dirty="0"/>
              <a:t>C</a:t>
            </a:r>
            <a:r>
              <a:rPr lang="zh-CN" altLang="en-US" sz="2400" dirty="0"/>
              <a:t>．动力</a:t>
            </a:r>
            <a:r>
              <a:rPr lang="en-US" altLang="zh-CN" sz="2400" i="1" dirty="0"/>
              <a:t>F </a:t>
            </a:r>
            <a:r>
              <a:rPr lang="zh-CN" altLang="en-US" sz="2400" dirty="0"/>
              <a:t>保持不变</a:t>
            </a:r>
          </a:p>
          <a:p>
            <a:r>
              <a:rPr lang="en-US" altLang="zh-CN" sz="2400" dirty="0"/>
              <a:t>D</a:t>
            </a:r>
            <a:r>
              <a:rPr lang="zh-CN" altLang="en-US" sz="2400" dirty="0"/>
              <a:t>．动力</a:t>
            </a:r>
            <a:r>
              <a:rPr lang="en-US" altLang="zh-CN" sz="2400" i="1" dirty="0"/>
              <a:t>F </a:t>
            </a:r>
            <a:r>
              <a:rPr lang="zh-CN" altLang="en-US" sz="2400" dirty="0"/>
              <a:t>逐渐</a:t>
            </a:r>
            <a:r>
              <a:rPr lang="zh-CN" altLang="en-US" sz="2400" dirty="0" smtClean="0"/>
              <a:t>减小</a:t>
            </a:r>
            <a:endParaRPr lang="zh-CN" alt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75" y="3357245"/>
            <a:ext cx="2154555" cy="1823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220072" y="234888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1665" y="1628800"/>
            <a:ext cx="8038767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/>
              <a:t>10．如图12-10所示，图甲中力F1水平拉动重为G的物体A在水平路面匀速移动了距离s。图乙中改用滑轮组拉动物体A在同一路面匀速移动了距离s，拉力为F2。此过程滑轮组（　　）。</a:t>
            </a:r>
          </a:p>
          <a:p>
            <a:r>
              <a:rPr lang="zh-CN" altLang="en-US" sz="2400" dirty="0"/>
              <a:t>A．总功为F2s                         B．额外功为F1s</a:t>
            </a:r>
          </a:p>
          <a:p>
            <a:endParaRPr lang="zh-CN" altLang="en-US" sz="2400" dirty="0"/>
          </a:p>
          <a:p>
            <a:r>
              <a:rPr lang="zh-CN" altLang="en-US" sz="2400" dirty="0"/>
              <a:t>C．机械效率为                       D．额外功为3F2s－F1s</a:t>
            </a:r>
          </a:p>
        </p:txBody>
      </p:sp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958695" y="2715076"/>
            <a:ext cx="38036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070" y="3764915"/>
            <a:ext cx="1160145" cy="685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785" y="4500880"/>
            <a:ext cx="4851400" cy="1520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557045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557045"/>
            <a:ext cx="803876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11</a:t>
            </a:r>
            <a:r>
              <a:rPr lang="zh-CN" altLang="en-US" sz="2400" dirty="0"/>
              <a:t>．如图</a:t>
            </a:r>
            <a:r>
              <a:rPr lang="en-US" altLang="zh-CN" sz="2400" dirty="0"/>
              <a:t>12-11 </a:t>
            </a:r>
            <a:r>
              <a:rPr lang="zh-CN" altLang="en-US" sz="2400" dirty="0"/>
              <a:t>所示的装置中，两支笔构成了一</a:t>
            </a:r>
            <a:r>
              <a:rPr lang="zh-CN" altLang="en-US" sz="2400" dirty="0" smtClean="0"/>
              <a:t>个</a:t>
            </a:r>
            <a:r>
              <a:rPr lang="zh-CN" altLang="en-US" sz="2400" u="sng" dirty="0" smtClean="0"/>
              <a:t>          </a:t>
            </a:r>
            <a:r>
              <a:rPr lang="zh-CN" altLang="en-US" sz="2400" dirty="0" smtClean="0"/>
              <a:t>，</a:t>
            </a:r>
            <a:r>
              <a:rPr lang="zh-CN" altLang="en-US" sz="2400" dirty="0"/>
              <a:t>可以轻松地撬起很重的书</a:t>
            </a:r>
            <a:r>
              <a:rPr lang="zh-CN" altLang="en-US" sz="2400" dirty="0" smtClean="0"/>
              <a:t>，小指</a:t>
            </a:r>
            <a:r>
              <a:rPr lang="zh-CN" altLang="en-US" sz="2400" dirty="0"/>
              <a:t>离支点越远，所用的力</a:t>
            </a:r>
            <a:r>
              <a:rPr lang="zh-CN" altLang="en-US" sz="2400" dirty="0" smtClean="0"/>
              <a:t>越</a:t>
            </a:r>
            <a:r>
              <a:rPr lang="zh-CN" altLang="en-US" sz="2400" u="sng" dirty="0" smtClean="0"/>
              <a:t>                      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r>
              <a:rPr lang="en-US" altLang="zh-CN" sz="2400" dirty="0"/>
              <a:t>12</a:t>
            </a:r>
            <a:r>
              <a:rPr lang="zh-CN" altLang="en-US" sz="2400" dirty="0"/>
              <a:t>． 图</a:t>
            </a:r>
            <a:r>
              <a:rPr lang="en-US" altLang="zh-CN" sz="2400" dirty="0"/>
              <a:t>12-12 </a:t>
            </a:r>
            <a:r>
              <a:rPr lang="zh-CN" altLang="en-US" sz="2400" dirty="0"/>
              <a:t>是自行车手闸示意图， 手闸是一个简单机械， 这种简单机械的名称</a:t>
            </a:r>
            <a:r>
              <a:rPr lang="zh-CN" altLang="en-US" sz="2400" dirty="0" smtClean="0"/>
              <a:t>是</a:t>
            </a:r>
            <a:r>
              <a:rPr lang="zh-CN" altLang="en-US" sz="2400" u="sng" dirty="0" smtClean="0"/>
              <a:t>              </a:t>
            </a:r>
            <a:r>
              <a:rPr lang="zh-CN" altLang="en-US" sz="2400" dirty="0" smtClean="0"/>
              <a:t>， </a:t>
            </a:r>
            <a:r>
              <a:rPr lang="zh-CN" altLang="en-US" sz="2400" dirty="0"/>
              <a:t>当图中手对车闸的作用力</a:t>
            </a:r>
            <a:r>
              <a:rPr lang="en-US" altLang="zh-CN" sz="2400" i="1" dirty="0"/>
              <a:t>F</a:t>
            </a:r>
            <a:r>
              <a:rPr lang="zh-CN" altLang="en-US" sz="2400" dirty="0"/>
              <a:t>＝ </a:t>
            </a:r>
            <a:r>
              <a:rPr lang="en-US" altLang="zh-CN" sz="2400" dirty="0"/>
              <a:t>10 N </a:t>
            </a:r>
            <a:r>
              <a:rPr lang="zh-CN" altLang="en-US" sz="2400" dirty="0"/>
              <a:t>时， 刹车拉线受到力的大小</a:t>
            </a:r>
            <a:r>
              <a:rPr lang="zh-CN" altLang="en-US" sz="2400" dirty="0" smtClean="0"/>
              <a:t>为</a:t>
            </a:r>
            <a:r>
              <a:rPr lang="zh-CN" altLang="en-US" sz="2400" u="sng" dirty="0" smtClean="0"/>
              <a:t>                  </a:t>
            </a:r>
            <a:r>
              <a:rPr lang="en-US" altLang="zh-CN" sz="2400" dirty="0" smtClean="0"/>
              <a:t>N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13</a:t>
            </a:r>
            <a:r>
              <a:rPr lang="zh-CN" altLang="en-US" sz="2400" dirty="0"/>
              <a:t>．如图</a:t>
            </a:r>
            <a:r>
              <a:rPr lang="en-US" altLang="zh-CN" sz="2400" dirty="0"/>
              <a:t>12-13 </a:t>
            </a:r>
            <a:r>
              <a:rPr lang="zh-CN" altLang="en-US" sz="2400" dirty="0"/>
              <a:t>所示，手用</a:t>
            </a:r>
            <a:r>
              <a:rPr lang="en-US" altLang="zh-CN" sz="2400" i="1" dirty="0"/>
              <a:t>F</a:t>
            </a:r>
            <a:r>
              <a:rPr lang="en-US" altLang="zh-CN" sz="2400" dirty="0"/>
              <a:t>1 </a:t>
            </a:r>
            <a:r>
              <a:rPr lang="zh-CN" altLang="en-US" sz="2400" dirty="0"/>
              <a:t>的力直接将物体</a:t>
            </a:r>
            <a:r>
              <a:rPr lang="en-US" altLang="zh-CN" sz="2400" dirty="0"/>
              <a:t>B </a:t>
            </a:r>
            <a:r>
              <a:rPr lang="zh-CN" altLang="en-US" sz="2400" dirty="0"/>
              <a:t>匀速提升</a:t>
            </a:r>
            <a:r>
              <a:rPr lang="en-US" altLang="zh-CN" sz="2400" i="1" dirty="0"/>
              <a:t>h</a:t>
            </a:r>
            <a:r>
              <a:rPr lang="zh-CN" altLang="en-US" sz="2400" dirty="0"/>
              <a:t>，</a:t>
            </a:r>
            <a:r>
              <a:rPr lang="en-US" altLang="zh-CN" sz="2400" i="1" dirty="0"/>
              <a:t>F</a:t>
            </a:r>
            <a:r>
              <a:rPr lang="en-US" altLang="zh-CN" sz="2400" dirty="0"/>
              <a:t>1 </a:t>
            </a:r>
            <a:r>
              <a:rPr lang="zh-CN" altLang="en-US" sz="2400" dirty="0"/>
              <a:t>做功为</a:t>
            </a:r>
            <a:r>
              <a:rPr lang="en-US" altLang="zh-CN" sz="2400" dirty="0"/>
              <a:t>300 J</a:t>
            </a:r>
            <a:r>
              <a:rPr lang="zh-CN" altLang="en-US" sz="2400" dirty="0"/>
              <a:t>；若借助</a:t>
            </a:r>
            <a:r>
              <a:rPr lang="zh-CN" altLang="en-US" sz="2400" dirty="0" smtClean="0"/>
              <a:t>滑轮组</a:t>
            </a:r>
            <a:r>
              <a:rPr lang="zh-CN" altLang="en-US" sz="2400" dirty="0"/>
              <a:t>把</a:t>
            </a:r>
            <a:r>
              <a:rPr lang="en-US" altLang="zh-CN" sz="2400" dirty="0"/>
              <a:t>B </a:t>
            </a:r>
            <a:r>
              <a:rPr lang="zh-CN" altLang="en-US" sz="2400" dirty="0"/>
              <a:t>匀速提升相同高度，滑轮组机械效率是</a:t>
            </a:r>
            <a:r>
              <a:rPr lang="en-US" altLang="zh-CN" sz="2400" dirty="0"/>
              <a:t>30 %</a:t>
            </a:r>
            <a:r>
              <a:rPr lang="zh-CN" altLang="en-US" sz="2400" dirty="0"/>
              <a:t>，则</a:t>
            </a:r>
            <a:r>
              <a:rPr lang="en-US" altLang="zh-CN" sz="2400" i="1" dirty="0"/>
              <a:t>F</a:t>
            </a:r>
            <a:r>
              <a:rPr lang="en-US" altLang="zh-CN" sz="2400" dirty="0"/>
              <a:t>2 </a:t>
            </a:r>
            <a:r>
              <a:rPr lang="zh-CN" altLang="en-US" sz="2400" dirty="0"/>
              <a:t>做功</a:t>
            </a:r>
            <a:r>
              <a:rPr lang="zh-CN" altLang="en-US" sz="2400" dirty="0" smtClean="0"/>
              <a:t>为</a:t>
            </a:r>
            <a:r>
              <a:rPr lang="zh-CN" altLang="en-US" sz="2400" u="sng" dirty="0" smtClean="0"/>
              <a:t>                       </a:t>
            </a:r>
            <a:r>
              <a:rPr lang="zh-CN" altLang="en-US" sz="2400" dirty="0" smtClean="0"/>
              <a:t>。</a:t>
            </a:r>
            <a:endParaRPr lang="zh-CN" alt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5" y="2462530"/>
            <a:ext cx="5192395" cy="1494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矩形 17"/>
          <p:cNvSpPr/>
          <p:nvPr/>
        </p:nvSpPr>
        <p:spPr>
          <a:xfrm>
            <a:off x="7236296" y="152086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杠杆</a:t>
            </a:r>
          </a:p>
        </p:txBody>
      </p:sp>
      <p:sp>
        <p:nvSpPr>
          <p:cNvPr id="19" name="矩形 18"/>
          <p:cNvSpPr/>
          <p:nvPr/>
        </p:nvSpPr>
        <p:spPr>
          <a:xfrm>
            <a:off x="1331640" y="227687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小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640829" y="443736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杠杆</a:t>
            </a:r>
          </a:p>
        </p:txBody>
      </p:sp>
      <p:sp>
        <p:nvSpPr>
          <p:cNvPr id="21" name="矩形 20"/>
          <p:cNvSpPr/>
          <p:nvPr/>
        </p:nvSpPr>
        <p:spPr>
          <a:xfrm>
            <a:off x="6168355" y="4827655"/>
            <a:ext cx="546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40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507598" y="5934724"/>
            <a:ext cx="1014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1000J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8" name="泪滴形 37"/>
          <p:cNvSpPr/>
          <p:nvPr/>
        </p:nvSpPr>
        <p:spPr>
          <a:xfrm>
            <a:off x="611560" y="260648"/>
            <a:ext cx="1224136" cy="1224136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泪滴形 25"/>
          <p:cNvSpPr/>
          <p:nvPr/>
        </p:nvSpPr>
        <p:spPr>
          <a:xfrm>
            <a:off x="395536" y="260648"/>
            <a:ext cx="1224136" cy="1224136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907704" y="529516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accent2"/>
                </a:solidFill>
              </a:rPr>
              <a:t>三、作图与实验题</a:t>
            </a:r>
          </a:p>
        </p:txBody>
      </p:sp>
      <p:sp>
        <p:nvSpPr>
          <p:cNvPr id="37" name="矩形 36"/>
          <p:cNvSpPr/>
          <p:nvPr/>
        </p:nvSpPr>
        <p:spPr>
          <a:xfrm>
            <a:off x="1933833" y="105273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第十二章</a:t>
            </a:r>
            <a:endParaRPr lang="zh-CN" altLang="en-US" dirty="0">
              <a:solidFill>
                <a:srgbClr val="33CCCC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048858" y="10446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2"/>
                </a:solidFill>
              </a:rPr>
              <a:t>简单机械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14</a:t>
            </a:r>
            <a:r>
              <a:rPr lang="zh-CN" altLang="en-US" sz="2400" dirty="0"/>
              <a:t>．请在图</a:t>
            </a:r>
            <a:r>
              <a:rPr lang="en-US" altLang="zh-CN" sz="2400" dirty="0"/>
              <a:t>12-14 </a:t>
            </a:r>
            <a:r>
              <a:rPr lang="zh-CN" altLang="en-US" sz="2400" dirty="0"/>
              <a:t>中用笔画线，画出用滑轮组提升重物最省力的绕法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en-US" altLang="zh-CN" sz="2400" dirty="0" smtClean="0"/>
              <a:t>15</a:t>
            </a:r>
            <a:r>
              <a:rPr lang="zh-CN" altLang="en-US" sz="2400" dirty="0"/>
              <a:t>．图</a:t>
            </a:r>
            <a:r>
              <a:rPr lang="en-US" altLang="zh-CN" sz="2400" dirty="0"/>
              <a:t>12-15 </a:t>
            </a:r>
            <a:r>
              <a:rPr lang="zh-CN" altLang="en-US" sz="2400" dirty="0"/>
              <a:t>是一种活塞式抽水机示意图，请在图中画出手柄所受动力</a:t>
            </a:r>
            <a:r>
              <a:rPr lang="en-US" altLang="zh-CN" sz="2400" i="1" dirty="0"/>
              <a:t>F</a:t>
            </a:r>
            <a:r>
              <a:rPr lang="en-US" altLang="zh-CN" sz="2400" dirty="0"/>
              <a:t>1 </a:t>
            </a:r>
            <a:r>
              <a:rPr lang="zh-CN" altLang="en-US" sz="2400" dirty="0"/>
              <a:t>的力臂及</a:t>
            </a:r>
            <a:r>
              <a:rPr lang="zh-CN" altLang="en-US" sz="2400" dirty="0" smtClean="0"/>
              <a:t>阻力</a:t>
            </a:r>
            <a:r>
              <a:rPr lang="en-US" altLang="zh-CN" sz="2400" i="1" dirty="0" smtClean="0"/>
              <a:t>F</a:t>
            </a:r>
            <a:r>
              <a:rPr lang="en-US" altLang="zh-CN" sz="2400" dirty="0" smtClean="0"/>
              <a:t>2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16</a:t>
            </a:r>
            <a:r>
              <a:rPr lang="zh-CN" altLang="en-US" sz="2400" dirty="0"/>
              <a:t>．如图</a:t>
            </a:r>
            <a:r>
              <a:rPr lang="en-US" altLang="zh-CN" sz="2400" dirty="0"/>
              <a:t>12-16 </a:t>
            </a:r>
            <a:r>
              <a:rPr lang="zh-CN" altLang="en-US" sz="2400" dirty="0"/>
              <a:t>所示，杠杆在力</a:t>
            </a:r>
            <a:r>
              <a:rPr lang="en-US" altLang="zh-CN" sz="2400" i="1" dirty="0"/>
              <a:t>F</a:t>
            </a:r>
            <a:r>
              <a:rPr lang="en-US" altLang="zh-CN" sz="2400" dirty="0"/>
              <a:t>1</a:t>
            </a:r>
            <a:r>
              <a:rPr lang="zh-CN" altLang="en-US" sz="2400" dirty="0"/>
              <a:t>、</a:t>
            </a:r>
            <a:r>
              <a:rPr lang="en-US" altLang="zh-CN" sz="2400" i="1" dirty="0"/>
              <a:t>F</a:t>
            </a:r>
            <a:r>
              <a:rPr lang="en-US" altLang="zh-CN" sz="2400" dirty="0"/>
              <a:t>2 </a:t>
            </a:r>
            <a:r>
              <a:rPr lang="zh-CN" altLang="en-US" sz="2400" dirty="0"/>
              <a:t>的作用下（</a:t>
            </a:r>
            <a:r>
              <a:rPr lang="en-US" altLang="zh-CN" sz="2400" i="1" dirty="0"/>
              <a:t>F</a:t>
            </a:r>
            <a:r>
              <a:rPr lang="en-US" altLang="zh-CN" sz="2400" dirty="0"/>
              <a:t>2 </a:t>
            </a:r>
            <a:r>
              <a:rPr lang="zh-CN" altLang="en-US" sz="2400" dirty="0"/>
              <a:t>未画出）处于平衡状态。</a:t>
            </a:r>
            <a:r>
              <a:rPr lang="en-US" altLang="zh-CN" sz="2400" i="1" dirty="0"/>
              <a:t>O </a:t>
            </a:r>
            <a:r>
              <a:rPr lang="zh-CN" altLang="en-US" sz="2400" dirty="0"/>
              <a:t>为支点</a:t>
            </a:r>
            <a:r>
              <a:rPr lang="zh-CN" altLang="en-US" sz="2400" dirty="0" smtClean="0"/>
              <a:t>，</a:t>
            </a:r>
            <a:r>
              <a:rPr lang="en-US" altLang="zh-CN" sz="2400" i="1" dirty="0" smtClean="0"/>
              <a:t>L </a:t>
            </a:r>
            <a:r>
              <a:rPr lang="en-US" altLang="zh-CN" sz="2400" dirty="0"/>
              <a:t>2 </a:t>
            </a:r>
            <a:r>
              <a:rPr lang="zh-CN" altLang="en-US" sz="2400" dirty="0"/>
              <a:t>是力</a:t>
            </a:r>
            <a:r>
              <a:rPr lang="en-US" altLang="zh-CN" sz="2400" i="1" dirty="0"/>
              <a:t>F</a:t>
            </a:r>
            <a:r>
              <a:rPr lang="en-US" altLang="zh-CN" sz="2400" dirty="0"/>
              <a:t>2 </a:t>
            </a:r>
            <a:r>
              <a:rPr lang="zh-CN" altLang="en-US" sz="2400" dirty="0"/>
              <a:t>的力臂，请在图中画出</a:t>
            </a:r>
            <a:r>
              <a:rPr lang="en-US" altLang="zh-CN" sz="2400" i="1" dirty="0"/>
              <a:t>F</a:t>
            </a:r>
            <a:r>
              <a:rPr lang="en-US" altLang="zh-CN" sz="2400" dirty="0"/>
              <a:t>1 </a:t>
            </a:r>
            <a:r>
              <a:rPr lang="zh-CN" altLang="en-US" sz="2400" dirty="0"/>
              <a:t>的力臂</a:t>
            </a:r>
            <a:r>
              <a:rPr lang="en-US" altLang="zh-CN" sz="2400" i="1" dirty="0"/>
              <a:t>L </a:t>
            </a:r>
            <a:r>
              <a:rPr lang="en-US" altLang="zh-CN" sz="2400" dirty="0"/>
              <a:t>1 </a:t>
            </a:r>
            <a:r>
              <a:rPr lang="zh-CN" altLang="en-US" sz="2400" dirty="0"/>
              <a:t>和力</a:t>
            </a:r>
            <a:r>
              <a:rPr lang="en-US" altLang="zh-CN" sz="2400" i="1" dirty="0"/>
              <a:t>F</a:t>
            </a:r>
            <a:r>
              <a:rPr lang="en-US" altLang="zh-CN" sz="2400" dirty="0"/>
              <a:t>2 </a:t>
            </a:r>
            <a:r>
              <a:rPr lang="zh-CN" altLang="en-US" sz="2400" dirty="0"/>
              <a:t>的示意图。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98" y="4309646"/>
            <a:ext cx="56007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4397757"/>
            <a:ext cx="6309897" cy="1695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5949533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877525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557045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557045"/>
            <a:ext cx="803876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17</a:t>
            </a:r>
            <a:r>
              <a:rPr lang="zh-CN" altLang="en-US" sz="2400" dirty="0"/>
              <a:t>．在“探究影响滑轮组机械效率的因素”实验中，某实验小组用如图</a:t>
            </a:r>
            <a:r>
              <a:rPr lang="en-US" altLang="zh-CN" sz="2400" dirty="0"/>
              <a:t>12-17 </a:t>
            </a:r>
            <a:r>
              <a:rPr lang="zh-CN" altLang="en-US" sz="2400" dirty="0"/>
              <a:t>所示的同</a:t>
            </a:r>
            <a:r>
              <a:rPr lang="zh-CN" altLang="en-US" sz="2400" dirty="0" smtClean="0"/>
              <a:t>一滑轮组</a:t>
            </a:r>
            <a:r>
              <a:rPr lang="zh-CN" altLang="en-US" sz="2400" dirty="0"/>
              <a:t>提升不同的钩码，分别做了三次实验，实验数据记录在表</a:t>
            </a:r>
            <a:r>
              <a:rPr lang="en-US" altLang="zh-CN" sz="2400" dirty="0"/>
              <a:t>12-1 </a:t>
            </a:r>
            <a:r>
              <a:rPr lang="zh-CN" altLang="en-US" sz="2400" dirty="0"/>
              <a:t>中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）在实验过程中，应沿竖直</a:t>
            </a:r>
            <a:r>
              <a:rPr lang="zh-CN" altLang="en-US" sz="2400" dirty="0" smtClean="0"/>
              <a:t>方向</a:t>
            </a:r>
            <a:r>
              <a:rPr lang="zh-CN" altLang="en-US" sz="2400" u="sng" dirty="0" smtClean="0"/>
              <a:t>           </a:t>
            </a:r>
            <a:r>
              <a:rPr lang="zh-CN" altLang="en-US" sz="2400" dirty="0" smtClean="0"/>
              <a:t>拉动</a:t>
            </a:r>
            <a:r>
              <a:rPr lang="zh-CN" altLang="en-US" sz="2400" dirty="0"/>
              <a:t>弹簧测力计。</a:t>
            </a:r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）在第</a:t>
            </a:r>
            <a:r>
              <a:rPr lang="en-US" altLang="zh-CN" sz="2400" dirty="0"/>
              <a:t>3 </a:t>
            </a:r>
            <a:r>
              <a:rPr lang="zh-CN" altLang="en-US" sz="2400" dirty="0"/>
              <a:t>次测量中，滑轮组做的有用功</a:t>
            </a:r>
            <a:r>
              <a:rPr lang="zh-CN" altLang="en-US" sz="2400" dirty="0" smtClean="0"/>
              <a:t>是</a:t>
            </a:r>
            <a:r>
              <a:rPr lang="zh-CN" altLang="en-US" sz="2400" u="sng" dirty="0" smtClean="0"/>
              <a:t>            </a:t>
            </a:r>
            <a:r>
              <a:rPr lang="en-US" altLang="zh-CN" sz="2400" dirty="0" smtClean="0"/>
              <a:t>J</a:t>
            </a:r>
            <a:r>
              <a:rPr lang="zh-CN" altLang="en-US" sz="2400" dirty="0"/>
              <a:t>，机械效率</a:t>
            </a:r>
            <a:r>
              <a:rPr lang="zh-CN" altLang="en-US" sz="2400" dirty="0" smtClean="0"/>
              <a:t>为</a:t>
            </a:r>
            <a:r>
              <a:rPr lang="zh-CN" altLang="en-US" sz="2400" u="sng" dirty="0" smtClean="0"/>
              <a:t>             </a:t>
            </a:r>
            <a:r>
              <a:rPr lang="zh-CN" altLang="en-US" sz="2400" dirty="0" smtClean="0"/>
              <a:t>。（</a:t>
            </a:r>
            <a:r>
              <a:rPr lang="en-US" altLang="zh-CN" sz="2400" dirty="0"/>
              <a:t>3</a:t>
            </a:r>
            <a:r>
              <a:rPr lang="zh-CN" altLang="en-US" sz="2400" dirty="0"/>
              <a:t>）分析表中数据可得出：同一滑轮组，提升钩码越重，机械效率</a:t>
            </a:r>
            <a:r>
              <a:rPr lang="zh-CN" altLang="en-US" sz="2400" dirty="0" smtClean="0"/>
              <a:t>越 </a:t>
            </a:r>
            <a:r>
              <a:rPr lang="zh-CN" altLang="en-US" sz="2400" u="sng" dirty="0" smtClean="0"/>
              <a:t>                   </a:t>
            </a:r>
            <a:r>
              <a:rPr lang="zh-CN" altLang="en-US" sz="2400" dirty="0" smtClean="0"/>
              <a:t>（填“高”</a:t>
            </a:r>
            <a:r>
              <a:rPr lang="zh-CN" altLang="en-US" sz="2400" dirty="0"/>
              <a:t>或“低”）。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2757374"/>
            <a:ext cx="6324672" cy="1679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矩形 17"/>
          <p:cNvSpPr/>
          <p:nvPr/>
        </p:nvSpPr>
        <p:spPr>
          <a:xfrm>
            <a:off x="5220578" y="443736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匀速</a:t>
            </a:r>
          </a:p>
        </p:txBody>
      </p:sp>
      <p:sp>
        <p:nvSpPr>
          <p:cNvPr id="19" name="矩形 18"/>
          <p:cNvSpPr/>
          <p:nvPr/>
        </p:nvSpPr>
        <p:spPr>
          <a:xfrm>
            <a:off x="6587465" y="4803196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0.6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687612" y="5193106"/>
            <a:ext cx="10262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83.3%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218807" y="555962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8" name="泪滴形 37"/>
          <p:cNvSpPr/>
          <p:nvPr/>
        </p:nvSpPr>
        <p:spPr>
          <a:xfrm>
            <a:off x="611560" y="260648"/>
            <a:ext cx="1224136" cy="1224136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泪滴形 25"/>
          <p:cNvSpPr/>
          <p:nvPr/>
        </p:nvSpPr>
        <p:spPr>
          <a:xfrm>
            <a:off x="395536" y="260648"/>
            <a:ext cx="1224136" cy="1224136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907704" y="529516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accent2"/>
                </a:solidFill>
              </a:rPr>
              <a:t>四、计算题</a:t>
            </a:r>
          </a:p>
        </p:txBody>
      </p:sp>
      <p:sp>
        <p:nvSpPr>
          <p:cNvPr id="37" name="矩形 36"/>
          <p:cNvSpPr/>
          <p:nvPr/>
        </p:nvSpPr>
        <p:spPr>
          <a:xfrm>
            <a:off x="1933833" y="105273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第十二章</a:t>
            </a:r>
            <a:endParaRPr lang="zh-CN" altLang="en-US" dirty="0">
              <a:solidFill>
                <a:srgbClr val="33CCCC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048858" y="10446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2"/>
                </a:solidFill>
              </a:rPr>
              <a:t>简单机械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2400" dirty="0"/>
              <a:t>18．如图12-18所示，某人通过滑轮组将深井中的物体拉至井口。已知物体在10 s内被提升了2 m，物体所受重力G＝720 N，人对绳子水平向右的拉力F＝300 N。求：</a:t>
            </a:r>
          </a:p>
          <a:p>
            <a:r>
              <a:rPr sz="2400" dirty="0"/>
              <a:t>（1）物体上升的速度；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29910" y="2947670"/>
            <a:ext cx="2542540" cy="19234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8070" y="5199380"/>
            <a:ext cx="6214745" cy="821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2400" dirty="0"/>
              <a:t>（2）人匀速拉动绳子的功率；</a:t>
            </a:r>
          </a:p>
          <a:p>
            <a:r>
              <a:rPr sz="2400" dirty="0"/>
              <a:t>（3）人拉起货物时的机械效率。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455" y="2978785"/>
            <a:ext cx="7671435" cy="22739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830" name="Text Box 78"/>
          <p:cNvSpPr txBox="1">
            <a:spLocks noChangeArrowheads="1"/>
          </p:cNvSpPr>
          <p:nvPr/>
        </p:nvSpPr>
        <p:spPr bwMode="auto">
          <a:xfrm>
            <a:off x="251520" y="404664"/>
            <a:ext cx="5400600" cy="62555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 dirty="0" smtClean="0">
                <a:latin typeface="宋体" pitchFamily="2" charset="-122"/>
              </a:rPr>
              <a:t>1</a:t>
            </a:r>
            <a:r>
              <a:rPr lang="en-US" altLang="zh-CN" sz="2800" b="1" dirty="0">
                <a:latin typeface="宋体" pitchFamily="2" charset="-122"/>
              </a:rPr>
              <a:t>. </a:t>
            </a:r>
            <a:r>
              <a:rPr lang="zh-CN" altLang="en-US" sz="2800" b="1" dirty="0">
                <a:latin typeface="宋体" pitchFamily="2" charset="-122"/>
              </a:rPr>
              <a:t>杠杆的五要素和平衡条件：</a:t>
            </a: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0" y="1340768"/>
            <a:ext cx="9217026" cy="4086225"/>
            <a:chOff x="-23" y="1389"/>
            <a:chExt cx="5806" cy="2574"/>
          </a:xfrm>
        </p:grpSpPr>
        <p:pic>
          <p:nvPicPr>
            <p:cNvPr id="970831" name="Picture 7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23" y="1389"/>
              <a:ext cx="5806" cy="2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70832" name="Rectangle 80"/>
            <p:cNvSpPr>
              <a:spLocks noChangeArrowheads="1"/>
            </p:cNvSpPr>
            <p:nvPr/>
          </p:nvSpPr>
          <p:spPr bwMode="auto">
            <a:xfrm>
              <a:off x="3028" y="1462"/>
              <a:ext cx="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固定点</a:t>
              </a:r>
              <a:r>
                <a:rPr lang="en-US" altLang="zh-CN" sz="2000" b="1" i="1">
                  <a:solidFill>
                    <a:srgbClr val="FF0000"/>
                  </a:solidFill>
                  <a:latin typeface="宋体" pitchFamily="2" charset="-122"/>
                </a:rPr>
                <a:t>O</a:t>
              </a:r>
              <a:endParaRPr lang="zh-CN" altLang="en-US" sz="2000" b="1" i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970833" name="Rectangle 81"/>
            <p:cNvSpPr>
              <a:spLocks noChangeArrowheads="1"/>
            </p:cNvSpPr>
            <p:nvPr/>
          </p:nvSpPr>
          <p:spPr bwMode="auto">
            <a:xfrm>
              <a:off x="3648" y="1776"/>
              <a:ext cx="7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转动的点</a:t>
              </a:r>
            </a:p>
          </p:txBody>
        </p:sp>
        <p:sp>
          <p:nvSpPr>
            <p:cNvPr id="970834" name="Rectangle 82"/>
            <p:cNvSpPr>
              <a:spLocks noChangeArrowheads="1"/>
            </p:cNvSpPr>
            <p:nvPr/>
          </p:nvSpPr>
          <p:spPr bwMode="auto">
            <a:xfrm>
              <a:off x="4848" y="1780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 i="1">
                  <a:solidFill>
                    <a:srgbClr val="FF0000"/>
                  </a:solidFill>
                  <a:latin typeface="宋体" pitchFamily="2" charset="-122"/>
                </a:rPr>
                <a:t>O</a:t>
              </a:r>
              <a:endParaRPr lang="zh-CN" altLang="en-US" sz="2000" b="1" i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970835" name="Rectangle 83"/>
            <p:cNvSpPr>
              <a:spLocks noChangeArrowheads="1"/>
            </p:cNvSpPr>
            <p:nvPr/>
          </p:nvSpPr>
          <p:spPr bwMode="auto">
            <a:xfrm>
              <a:off x="3572" y="2087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转动</a:t>
              </a:r>
            </a:p>
          </p:txBody>
        </p:sp>
        <p:sp>
          <p:nvSpPr>
            <p:cNvPr id="970836" name="Rectangle 84"/>
            <p:cNvSpPr>
              <a:spLocks noChangeArrowheads="1"/>
            </p:cNvSpPr>
            <p:nvPr/>
          </p:nvSpPr>
          <p:spPr bwMode="auto">
            <a:xfrm>
              <a:off x="4746" y="2069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 i="1">
                  <a:solidFill>
                    <a:srgbClr val="FF0000"/>
                  </a:solidFill>
                  <a:latin typeface="宋体" pitchFamily="2" charset="-122"/>
                </a:rPr>
                <a:t>F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宋体" pitchFamily="2" charset="-122"/>
                </a:rPr>
                <a:t>1</a:t>
              </a:r>
              <a:endParaRPr lang="zh-CN" altLang="en-US" sz="2000" b="1" baseline="-25000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970837" name="Rectangle 85"/>
            <p:cNvSpPr>
              <a:spLocks noChangeArrowheads="1"/>
            </p:cNvSpPr>
            <p:nvPr/>
          </p:nvSpPr>
          <p:spPr bwMode="auto">
            <a:xfrm>
              <a:off x="3198" y="2375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阻碍</a:t>
              </a:r>
            </a:p>
          </p:txBody>
        </p:sp>
        <p:sp>
          <p:nvSpPr>
            <p:cNvPr id="970838" name="Rectangle 86"/>
            <p:cNvSpPr>
              <a:spLocks noChangeArrowheads="1"/>
            </p:cNvSpPr>
            <p:nvPr/>
          </p:nvSpPr>
          <p:spPr bwMode="auto">
            <a:xfrm>
              <a:off x="4852" y="2375"/>
              <a:ext cx="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 i="1">
                  <a:solidFill>
                    <a:srgbClr val="FF0000"/>
                  </a:solidFill>
                  <a:latin typeface="宋体" pitchFamily="2" charset="-122"/>
                </a:rPr>
                <a:t>F</a:t>
              </a:r>
              <a:r>
                <a:rPr lang="en-US" altLang="zh-CN" sz="2000" b="1" baseline="-25000">
                  <a:solidFill>
                    <a:srgbClr val="FF0000"/>
                  </a:solidFill>
                  <a:latin typeface="宋体" pitchFamily="2" charset="-122"/>
                </a:rPr>
                <a:t>2</a:t>
              </a:r>
              <a:endParaRPr lang="zh-CN" altLang="en-US" sz="2000" b="1" baseline="-25000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970839" name="Rectangle 87"/>
            <p:cNvSpPr>
              <a:spLocks noChangeArrowheads="1"/>
            </p:cNvSpPr>
            <p:nvPr/>
          </p:nvSpPr>
          <p:spPr bwMode="auto">
            <a:xfrm>
              <a:off x="3518" y="2705"/>
              <a:ext cx="8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动力作用线</a:t>
              </a:r>
            </a:p>
          </p:txBody>
        </p:sp>
        <p:sp>
          <p:nvSpPr>
            <p:cNvPr id="970840" name="Rectangle 88"/>
            <p:cNvSpPr>
              <a:spLocks noChangeArrowheads="1"/>
            </p:cNvSpPr>
            <p:nvPr/>
          </p:nvSpPr>
          <p:spPr bwMode="auto">
            <a:xfrm>
              <a:off x="4422" y="2699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距离</a:t>
              </a:r>
            </a:p>
          </p:txBody>
        </p:sp>
        <p:sp>
          <p:nvSpPr>
            <p:cNvPr id="970841" name="Rectangle 89"/>
            <p:cNvSpPr>
              <a:spLocks noChangeArrowheads="1"/>
            </p:cNvSpPr>
            <p:nvPr/>
          </p:nvSpPr>
          <p:spPr bwMode="auto">
            <a:xfrm>
              <a:off x="3514" y="3019"/>
              <a:ext cx="8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阻力作用线</a:t>
              </a:r>
            </a:p>
          </p:txBody>
        </p:sp>
        <p:sp>
          <p:nvSpPr>
            <p:cNvPr id="970842" name="Rectangle 90"/>
            <p:cNvSpPr>
              <a:spLocks noChangeArrowheads="1"/>
            </p:cNvSpPr>
            <p:nvPr/>
          </p:nvSpPr>
          <p:spPr bwMode="auto">
            <a:xfrm>
              <a:off x="4428" y="2998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距离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888" y="2456661"/>
            <a:ext cx="28479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平行四边形 30"/>
          <p:cNvSpPr/>
          <p:nvPr/>
        </p:nvSpPr>
        <p:spPr>
          <a:xfrm>
            <a:off x="1377519" y="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46271" y="547260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46271" y="547260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02255" y="540060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22335" y="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5536" y="578706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17479" y="586865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04412" y="578706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69407" y="108012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95536" y="1080120"/>
            <a:ext cx="8038767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19</a:t>
            </a:r>
            <a:r>
              <a:rPr lang="zh-CN" altLang="en-US" sz="2400" dirty="0"/>
              <a:t>．深圳某体育场馆建设工地上，工人用如图</a:t>
            </a:r>
            <a:r>
              <a:rPr lang="en-US" altLang="zh-CN" sz="2400" dirty="0"/>
              <a:t>12-19 </a:t>
            </a:r>
            <a:r>
              <a:rPr lang="zh-CN" altLang="en-US" sz="2400" dirty="0"/>
              <a:t>所示的滑轮组将重</a:t>
            </a:r>
            <a:r>
              <a:rPr lang="en-US" altLang="zh-CN" sz="2400" dirty="0"/>
              <a:t>2000 N </a:t>
            </a:r>
            <a:r>
              <a:rPr lang="zh-CN" altLang="en-US" sz="2400" dirty="0"/>
              <a:t>的物体</a:t>
            </a:r>
            <a:r>
              <a:rPr lang="en-US" altLang="zh-CN" sz="2400" dirty="0"/>
              <a:t>A 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0.4 </a:t>
            </a:r>
            <a:r>
              <a:rPr lang="en-US" altLang="zh-CN" sz="2400" dirty="0"/>
              <a:t>m/s </a:t>
            </a:r>
            <a:r>
              <a:rPr lang="zh-CN" altLang="en-US" sz="2400" dirty="0"/>
              <a:t>的速度沿水平方向匀速向前拉动</a:t>
            </a:r>
            <a:r>
              <a:rPr lang="en-US" altLang="zh-CN" sz="2400" dirty="0"/>
              <a:t>2 m</a:t>
            </a:r>
            <a:r>
              <a:rPr lang="zh-CN" altLang="en-US" sz="2400" dirty="0"/>
              <a:t>，拉力</a:t>
            </a:r>
            <a:r>
              <a:rPr lang="en-US" altLang="zh-CN" sz="2400" i="1" dirty="0"/>
              <a:t>F </a:t>
            </a:r>
            <a:r>
              <a:rPr lang="zh-CN" altLang="en-US" sz="2400" dirty="0"/>
              <a:t>大小为</a:t>
            </a:r>
            <a:r>
              <a:rPr lang="en-US" altLang="zh-CN" sz="2400" dirty="0"/>
              <a:t>250 N</a:t>
            </a:r>
            <a:r>
              <a:rPr lang="zh-CN" altLang="en-US" sz="2400" dirty="0"/>
              <a:t>，物体</a:t>
            </a:r>
            <a:r>
              <a:rPr lang="en-US" altLang="zh-CN" sz="2400" dirty="0"/>
              <a:t>A </a:t>
            </a:r>
            <a:r>
              <a:rPr lang="zh-CN" altLang="en-US" sz="2400" dirty="0"/>
              <a:t>与地面</a:t>
            </a:r>
            <a:r>
              <a:rPr lang="zh-CN" altLang="en-US" sz="2400" dirty="0" smtClean="0"/>
              <a:t>间的</a:t>
            </a:r>
            <a:r>
              <a:rPr lang="zh-CN" altLang="en-US" sz="2400" dirty="0"/>
              <a:t>滑动摩擦力大小是物体</a:t>
            </a:r>
            <a:r>
              <a:rPr lang="en-US" altLang="zh-CN" sz="2400" dirty="0"/>
              <a:t>A </a:t>
            </a:r>
            <a:r>
              <a:rPr lang="zh-CN" altLang="en-US" sz="2400" dirty="0"/>
              <a:t>重力的</a:t>
            </a:r>
            <a:r>
              <a:rPr lang="en-US" altLang="zh-CN" sz="2400" dirty="0"/>
              <a:t>0.2 </a:t>
            </a:r>
            <a:r>
              <a:rPr lang="zh-CN" altLang="en-US" sz="2400" dirty="0"/>
              <a:t>倍。</a:t>
            </a:r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）物体</a:t>
            </a:r>
            <a:r>
              <a:rPr lang="en-US" altLang="zh-CN" sz="2400" dirty="0"/>
              <a:t>A </a:t>
            </a:r>
            <a:r>
              <a:rPr lang="zh-CN" altLang="en-US" sz="2400" dirty="0"/>
              <a:t>与地面间的滑动摩擦力</a:t>
            </a:r>
          </a:p>
          <a:p>
            <a:r>
              <a:rPr lang="zh-CN" altLang="en-US" sz="2400" dirty="0"/>
              <a:t>           大小是多少？</a:t>
            </a:r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2</a:t>
            </a:r>
            <a:r>
              <a:rPr lang="zh-CN" altLang="en-US" sz="2400" dirty="0"/>
              <a:t>）该滑轮组的机械效率是多少？</a:t>
            </a:r>
          </a:p>
          <a:p>
            <a:endParaRPr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0006" y="3787100"/>
            <a:ext cx="6679565" cy="473075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871761" y="4404320"/>
            <a:ext cx="5996305" cy="1448435"/>
            <a:chOff x="1414" y="7800"/>
            <a:chExt cx="9443" cy="228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14" y="7800"/>
              <a:ext cx="8399" cy="1005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43" y="9031"/>
              <a:ext cx="5414" cy="105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8" name="泪滴形 37"/>
          <p:cNvSpPr/>
          <p:nvPr/>
        </p:nvSpPr>
        <p:spPr>
          <a:xfrm>
            <a:off x="611560" y="260648"/>
            <a:ext cx="1224136" cy="1224136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泪滴形 25"/>
          <p:cNvSpPr/>
          <p:nvPr/>
        </p:nvSpPr>
        <p:spPr>
          <a:xfrm>
            <a:off x="395536" y="260648"/>
            <a:ext cx="1224136" cy="1224136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907704" y="529516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accent2"/>
                </a:solidFill>
              </a:rPr>
              <a:t>四、计算题</a:t>
            </a:r>
          </a:p>
        </p:txBody>
      </p:sp>
      <p:sp>
        <p:nvSpPr>
          <p:cNvPr id="37" name="矩形 36"/>
          <p:cNvSpPr/>
          <p:nvPr/>
        </p:nvSpPr>
        <p:spPr>
          <a:xfrm>
            <a:off x="1933833" y="105273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第十二章</a:t>
            </a:r>
            <a:endParaRPr lang="zh-CN" altLang="en-US" dirty="0">
              <a:solidFill>
                <a:srgbClr val="33CCCC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048858" y="10446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2"/>
                </a:solidFill>
              </a:rPr>
              <a:t>简单机械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/>
              <a:t>（</a:t>
            </a:r>
            <a:r>
              <a:rPr lang="en-US" altLang="zh-CN" sz="2400" dirty="0"/>
              <a:t>3</a:t>
            </a:r>
            <a:r>
              <a:rPr lang="zh-CN" altLang="en-US" sz="2400" dirty="0"/>
              <a:t>）拉力</a:t>
            </a:r>
            <a:r>
              <a:rPr lang="en-US" altLang="zh-CN" sz="2400" i="1" dirty="0"/>
              <a:t>F </a:t>
            </a:r>
            <a:r>
              <a:rPr lang="zh-CN" altLang="en-US" sz="2400" dirty="0"/>
              <a:t>做功的功率是多少？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2535" y="2647950"/>
            <a:ext cx="5988050" cy="1863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3786" name="Rectangle 10"/>
          <p:cNvSpPr>
            <a:spLocks noChangeArrowheads="1"/>
          </p:cNvSpPr>
          <p:nvPr/>
        </p:nvSpPr>
        <p:spPr bwMode="auto">
          <a:xfrm>
            <a:off x="0" y="692150"/>
            <a:ext cx="2882520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sz="2800" b="1" dirty="0">
                <a:latin typeface="宋体" pitchFamily="2" charset="-122"/>
              </a:rPr>
              <a:t>2. </a:t>
            </a:r>
            <a:r>
              <a:rPr lang="zh-CN" altLang="en-US" sz="2800" b="1" dirty="0">
                <a:latin typeface="宋体" pitchFamily="2" charset="-122"/>
              </a:rPr>
              <a:t>杠杆的分类：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2225" y="1484313"/>
            <a:ext cx="9144000" cy="2016125"/>
            <a:chOff x="14" y="935"/>
            <a:chExt cx="5760" cy="1270"/>
          </a:xfrm>
        </p:grpSpPr>
        <p:pic>
          <p:nvPicPr>
            <p:cNvPr id="1483785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" y="935"/>
              <a:ext cx="5760" cy="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83787" name="Rectangle 11"/>
            <p:cNvSpPr>
              <a:spLocks noChangeArrowheads="1"/>
            </p:cNvSpPr>
            <p:nvPr/>
          </p:nvSpPr>
          <p:spPr bwMode="auto">
            <a:xfrm>
              <a:off x="946" y="1290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＞</a:t>
              </a:r>
            </a:p>
          </p:txBody>
        </p:sp>
        <p:sp>
          <p:nvSpPr>
            <p:cNvPr id="1483788" name="Rectangle 12"/>
            <p:cNvSpPr>
              <a:spLocks noChangeArrowheads="1"/>
            </p:cNvSpPr>
            <p:nvPr/>
          </p:nvSpPr>
          <p:spPr bwMode="auto">
            <a:xfrm>
              <a:off x="1758" y="1281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＜</a:t>
              </a:r>
            </a:p>
          </p:txBody>
        </p:sp>
        <p:sp>
          <p:nvSpPr>
            <p:cNvPr id="1483789" name="Rectangle 13"/>
            <p:cNvSpPr>
              <a:spLocks noChangeArrowheads="1"/>
            </p:cNvSpPr>
            <p:nvPr/>
          </p:nvSpPr>
          <p:spPr bwMode="auto">
            <a:xfrm>
              <a:off x="2764" y="1287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费</a:t>
              </a:r>
            </a:p>
          </p:txBody>
        </p:sp>
        <p:sp>
          <p:nvSpPr>
            <p:cNvPr id="1483790" name="Rectangle 14"/>
            <p:cNvSpPr>
              <a:spLocks noChangeArrowheads="1"/>
            </p:cNvSpPr>
            <p:nvPr/>
          </p:nvSpPr>
          <p:spPr bwMode="auto">
            <a:xfrm>
              <a:off x="942" y="1584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＜</a:t>
              </a:r>
            </a:p>
          </p:txBody>
        </p:sp>
        <p:sp>
          <p:nvSpPr>
            <p:cNvPr id="1483791" name="Rectangle 15"/>
            <p:cNvSpPr>
              <a:spLocks noChangeArrowheads="1"/>
            </p:cNvSpPr>
            <p:nvPr/>
          </p:nvSpPr>
          <p:spPr bwMode="auto">
            <a:xfrm>
              <a:off x="1742" y="1582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＞</a:t>
              </a:r>
            </a:p>
          </p:txBody>
        </p:sp>
        <p:sp>
          <p:nvSpPr>
            <p:cNvPr id="1483792" name="Rectangle 16"/>
            <p:cNvSpPr>
              <a:spLocks noChangeArrowheads="1"/>
            </p:cNvSpPr>
            <p:nvPr/>
          </p:nvSpPr>
          <p:spPr bwMode="auto">
            <a:xfrm>
              <a:off x="2444" y="1578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宋体" pitchFamily="2" charset="-122"/>
                </a:rPr>
                <a:t>费力</a:t>
              </a:r>
            </a:p>
          </p:txBody>
        </p:sp>
        <p:sp>
          <p:nvSpPr>
            <p:cNvPr id="1483793" name="Rectangle 17"/>
            <p:cNvSpPr>
              <a:spLocks noChangeArrowheads="1"/>
            </p:cNvSpPr>
            <p:nvPr/>
          </p:nvSpPr>
          <p:spPr bwMode="auto">
            <a:xfrm>
              <a:off x="994" y="188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宋体" pitchFamily="2" charset="-122"/>
                </a:rPr>
                <a:t>=</a:t>
              </a:r>
              <a:endParaRPr lang="zh-CN" altLang="en-US" sz="2000" b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1483794" name="Rectangle 18"/>
            <p:cNvSpPr>
              <a:spLocks noChangeArrowheads="1"/>
            </p:cNvSpPr>
            <p:nvPr/>
          </p:nvSpPr>
          <p:spPr bwMode="auto">
            <a:xfrm>
              <a:off x="1785" y="1888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0000"/>
                  </a:solidFill>
                  <a:latin typeface="宋体" pitchFamily="2" charset="-122"/>
                </a:rPr>
                <a:t>=</a:t>
              </a:r>
              <a:endParaRPr lang="zh-CN" altLang="en-US" sz="2000" b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266" name="Text Box 2"/>
          <p:cNvSpPr txBox="1">
            <a:spLocks noChangeArrowheads="1"/>
          </p:cNvSpPr>
          <p:nvPr/>
        </p:nvSpPr>
        <p:spPr bwMode="auto">
          <a:xfrm>
            <a:off x="323528" y="404664"/>
            <a:ext cx="2880444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宋体" pitchFamily="2" charset="-122"/>
              </a:rPr>
              <a:t>4</a:t>
            </a:r>
            <a:r>
              <a:rPr lang="zh-CN" altLang="en-US" sz="2800" b="1" dirty="0" smtClean="0">
                <a:latin typeface="宋体" pitchFamily="2" charset="-122"/>
              </a:rPr>
              <a:t>、滑</a:t>
            </a:r>
            <a:r>
              <a:rPr lang="zh-CN" altLang="en-US" sz="2800" b="1" dirty="0">
                <a:latin typeface="宋体" pitchFamily="2" charset="-122"/>
              </a:rPr>
              <a:t>轮和滑轮</a:t>
            </a:r>
            <a:r>
              <a:rPr lang="zh-CN" altLang="en-US" sz="2800" b="1" dirty="0" smtClean="0">
                <a:latin typeface="宋体" pitchFamily="2" charset="-122"/>
              </a:rPr>
              <a:t>组</a:t>
            </a:r>
            <a:endParaRPr lang="zh-CN" altLang="en-US" sz="2800" b="1" dirty="0">
              <a:latin typeface="宋体" pitchFamily="2" charset="-122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82550" y="1087438"/>
            <a:ext cx="8986838" cy="5715000"/>
            <a:chOff x="52" y="685"/>
            <a:chExt cx="5661" cy="3600"/>
          </a:xfrm>
        </p:grpSpPr>
        <p:pic>
          <p:nvPicPr>
            <p:cNvPr id="154726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" y="685"/>
              <a:ext cx="5661" cy="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47268" name="Rectangle 4"/>
            <p:cNvSpPr>
              <a:spLocks noChangeArrowheads="1"/>
            </p:cNvSpPr>
            <p:nvPr/>
          </p:nvSpPr>
          <p:spPr bwMode="auto">
            <a:xfrm>
              <a:off x="1429" y="2296"/>
              <a:ext cx="72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1900" b="1">
                  <a:solidFill>
                    <a:srgbClr val="FF0000"/>
                  </a:solidFill>
                  <a:latin typeface="宋体" pitchFamily="2" charset="-122"/>
                </a:rPr>
                <a:t>固定不动</a:t>
              </a:r>
            </a:p>
          </p:txBody>
        </p:sp>
        <p:sp>
          <p:nvSpPr>
            <p:cNvPr id="1547269" name="Rectangle 5"/>
            <p:cNvSpPr>
              <a:spLocks noChangeArrowheads="1"/>
            </p:cNvSpPr>
            <p:nvPr/>
          </p:nvSpPr>
          <p:spPr bwMode="auto">
            <a:xfrm>
              <a:off x="3522" y="2219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移动</a:t>
              </a:r>
            </a:p>
          </p:txBody>
        </p:sp>
        <p:sp>
          <p:nvSpPr>
            <p:cNvPr id="1547270" name="Rectangle 6"/>
            <p:cNvSpPr>
              <a:spLocks noChangeArrowheads="1"/>
            </p:cNvSpPr>
            <p:nvPr/>
          </p:nvSpPr>
          <p:spPr bwMode="auto">
            <a:xfrm>
              <a:off x="1422" y="2809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等臂</a:t>
              </a:r>
            </a:p>
          </p:txBody>
        </p:sp>
        <p:sp>
          <p:nvSpPr>
            <p:cNvPr id="1547271" name="Rectangle 7"/>
            <p:cNvSpPr>
              <a:spLocks noChangeArrowheads="1"/>
            </p:cNvSpPr>
            <p:nvPr/>
          </p:nvSpPr>
          <p:spPr bwMode="auto">
            <a:xfrm>
              <a:off x="3644" y="271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b="1">
                  <a:solidFill>
                    <a:srgbClr val="FF0000"/>
                  </a:solidFill>
                  <a:latin typeface="宋体" pitchFamily="2" charset="-122"/>
                </a:rPr>
                <a:t>2</a:t>
              </a:r>
              <a:endParaRPr lang="zh-CN" altLang="en-US" b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1547272" name="Rectangle 8"/>
            <p:cNvSpPr>
              <a:spLocks noChangeArrowheads="1"/>
            </p:cNvSpPr>
            <p:nvPr/>
          </p:nvSpPr>
          <p:spPr bwMode="auto">
            <a:xfrm>
              <a:off x="2821" y="2896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省力</a:t>
              </a:r>
            </a:p>
          </p:txBody>
        </p:sp>
        <p:sp>
          <p:nvSpPr>
            <p:cNvPr id="1547273" name="Rectangle 9"/>
            <p:cNvSpPr>
              <a:spLocks noChangeArrowheads="1"/>
            </p:cNvSpPr>
            <p:nvPr/>
          </p:nvSpPr>
          <p:spPr bwMode="auto">
            <a:xfrm>
              <a:off x="1039" y="3277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省力</a:t>
              </a:r>
            </a:p>
          </p:txBody>
        </p:sp>
        <p:sp>
          <p:nvSpPr>
            <p:cNvPr id="1547274" name="Rectangle 10"/>
            <p:cNvSpPr>
              <a:spLocks noChangeArrowheads="1"/>
            </p:cNvSpPr>
            <p:nvPr/>
          </p:nvSpPr>
          <p:spPr bwMode="auto">
            <a:xfrm>
              <a:off x="2043" y="3266"/>
              <a:ext cx="6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动力的方</a:t>
              </a:r>
            </a:p>
          </p:txBody>
        </p:sp>
        <p:sp>
          <p:nvSpPr>
            <p:cNvPr id="1547275" name="Rectangle 11"/>
            <p:cNvSpPr>
              <a:spLocks noChangeArrowheads="1"/>
            </p:cNvSpPr>
            <p:nvPr/>
          </p:nvSpPr>
          <p:spPr bwMode="auto">
            <a:xfrm>
              <a:off x="762" y="345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向</a:t>
              </a:r>
            </a:p>
          </p:txBody>
        </p:sp>
        <p:sp>
          <p:nvSpPr>
            <p:cNvPr id="1547276" name="Rectangle 12"/>
            <p:cNvSpPr>
              <a:spLocks noChangeArrowheads="1"/>
            </p:cNvSpPr>
            <p:nvPr/>
          </p:nvSpPr>
          <p:spPr bwMode="auto">
            <a:xfrm>
              <a:off x="3047" y="3259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一半</a:t>
              </a:r>
            </a:p>
          </p:txBody>
        </p:sp>
        <p:sp>
          <p:nvSpPr>
            <p:cNvPr id="1547277" name="Rectangle 13"/>
            <p:cNvSpPr>
              <a:spLocks noChangeArrowheads="1"/>
            </p:cNvSpPr>
            <p:nvPr/>
          </p:nvSpPr>
          <p:spPr bwMode="auto">
            <a:xfrm>
              <a:off x="3114" y="3461"/>
              <a:ext cx="8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动力的方向</a:t>
              </a:r>
            </a:p>
          </p:txBody>
        </p:sp>
        <p:pic>
          <p:nvPicPr>
            <p:cNvPr id="1547278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6" y="3496"/>
              <a:ext cx="317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47279" name="Rectangle 15"/>
            <p:cNvSpPr>
              <a:spLocks noChangeArrowheads="1"/>
            </p:cNvSpPr>
            <p:nvPr/>
          </p:nvSpPr>
          <p:spPr bwMode="auto">
            <a:xfrm>
              <a:off x="1550" y="3898"/>
              <a:ext cx="33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b="1" i="1">
                  <a:solidFill>
                    <a:srgbClr val="FF0000"/>
                  </a:solidFill>
                  <a:latin typeface="宋体" pitchFamily="2" charset="-122"/>
                </a:rPr>
                <a:t>s=h</a:t>
              </a:r>
              <a:endParaRPr lang="zh-CN" altLang="en-US" b="1" i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1547280" name="Rectangle 16"/>
            <p:cNvSpPr>
              <a:spLocks noChangeArrowheads="1"/>
            </p:cNvSpPr>
            <p:nvPr/>
          </p:nvSpPr>
          <p:spPr bwMode="auto">
            <a:xfrm>
              <a:off x="3237" y="3905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b="1" i="1">
                  <a:solidFill>
                    <a:srgbClr val="FF0000"/>
                  </a:solidFill>
                  <a:latin typeface="宋体" pitchFamily="2" charset="-122"/>
                </a:rPr>
                <a:t>s</a:t>
              </a:r>
              <a:r>
                <a:rPr lang="en-US" altLang="zh-CN" b="1">
                  <a:solidFill>
                    <a:srgbClr val="FF0000"/>
                  </a:solidFill>
                  <a:latin typeface="宋体" pitchFamily="2" charset="-122"/>
                </a:rPr>
                <a:t>=2</a:t>
              </a:r>
              <a:r>
                <a:rPr lang="en-US" altLang="zh-CN" b="1" i="1">
                  <a:solidFill>
                    <a:srgbClr val="FF0000"/>
                  </a:solidFill>
                  <a:latin typeface="宋体" pitchFamily="2" charset="-122"/>
                </a:rPr>
                <a:t>h</a:t>
              </a:r>
              <a:endParaRPr lang="zh-CN" altLang="en-US" b="1" i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  <p:sp>
          <p:nvSpPr>
            <p:cNvPr id="1547281" name="Rectangle 17"/>
            <p:cNvSpPr>
              <a:spLocks noChangeArrowheads="1"/>
            </p:cNvSpPr>
            <p:nvPr/>
          </p:nvSpPr>
          <p:spPr bwMode="auto">
            <a:xfrm>
              <a:off x="4680" y="3912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b="1" i="1">
                  <a:solidFill>
                    <a:srgbClr val="FF0000"/>
                  </a:solidFill>
                  <a:latin typeface="宋体" pitchFamily="2" charset="-122"/>
                </a:rPr>
                <a:t>s=nh</a:t>
              </a:r>
              <a:endParaRPr lang="zh-CN" altLang="en-US" b="1" i="1">
                <a:solidFill>
                  <a:srgbClr val="FF0000"/>
                </a:solidFill>
                <a:latin typeface="宋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219" name="Rectangle 3"/>
          <p:cNvSpPr>
            <a:spLocks noChangeArrowheads="1"/>
          </p:cNvSpPr>
          <p:nvPr/>
        </p:nvSpPr>
        <p:spPr bwMode="auto">
          <a:xfrm>
            <a:off x="251520" y="764704"/>
            <a:ext cx="6192688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宋体" pitchFamily="2" charset="-122"/>
              </a:rPr>
              <a:t>5</a:t>
            </a:r>
            <a:r>
              <a:rPr lang="zh-CN" altLang="en-US" sz="2800" dirty="0" smtClean="0">
                <a:solidFill>
                  <a:schemeClr val="bg1"/>
                </a:solidFill>
                <a:latin typeface="宋体" pitchFamily="2" charset="-122"/>
              </a:rPr>
              <a:t>、其</a:t>
            </a:r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</a:rPr>
              <a:t>他简单机</a:t>
            </a:r>
            <a:r>
              <a:rPr lang="zh-CN" altLang="en-US" sz="2800" dirty="0" smtClean="0">
                <a:solidFill>
                  <a:schemeClr val="bg1"/>
                </a:solidFill>
                <a:latin typeface="宋体" pitchFamily="2" charset="-122"/>
              </a:rPr>
              <a:t>械：斜</a:t>
            </a:r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</a:rPr>
              <a:t>面与轮轴的比较：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513" y="1844675"/>
            <a:ext cx="9144000" cy="4432300"/>
            <a:chOff x="23" y="1162"/>
            <a:chExt cx="5760" cy="2792"/>
          </a:xfrm>
        </p:grpSpPr>
        <p:pic>
          <p:nvPicPr>
            <p:cNvPr id="15452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" y="1162"/>
              <a:ext cx="5760" cy="2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45220" name="Rectangle 4"/>
            <p:cNvSpPr>
              <a:spLocks noChangeArrowheads="1"/>
            </p:cNvSpPr>
            <p:nvPr/>
          </p:nvSpPr>
          <p:spPr bwMode="auto">
            <a:xfrm>
              <a:off x="3081" y="2638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轮</a:t>
              </a:r>
            </a:p>
          </p:txBody>
        </p:sp>
        <p:sp>
          <p:nvSpPr>
            <p:cNvPr id="1545221" name="Rectangle 5"/>
            <p:cNvSpPr>
              <a:spLocks noChangeArrowheads="1"/>
            </p:cNvSpPr>
            <p:nvPr/>
          </p:nvSpPr>
          <p:spPr bwMode="auto">
            <a:xfrm>
              <a:off x="3567" y="2638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轴</a:t>
              </a:r>
            </a:p>
          </p:txBody>
        </p:sp>
        <p:sp>
          <p:nvSpPr>
            <p:cNvPr id="1545222" name="Rectangle 6"/>
            <p:cNvSpPr>
              <a:spLocks noChangeArrowheads="1"/>
            </p:cNvSpPr>
            <p:nvPr/>
          </p:nvSpPr>
          <p:spPr bwMode="auto">
            <a:xfrm>
              <a:off x="5295" y="2642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简单</a:t>
              </a:r>
            </a:p>
          </p:txBody>
        </p:sp>
        <p:sp>
          <p:nvSpPr>
            <p:cNvPr id="1545223" name="Rectangle 7"/>
            <p:cNvSpPr>
              <a:spLocks noChangeArrowheads="1"/>
            </p:cNvSpPr>
            <p:nvPr/>
          </p:nvSpPr>
          <p:spPr bwMode="auto">
            <a:xfrm>
              <a:off x="2901" y="2840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机械</a:t>
              </a:r>
            </a:p>
          </p:txBody>
        </p:sp>
        <p:sp>
          <p:nvSpPr>
            <p:cNvPr id="1545224" name="Rectangle 8"/>
            <p:cNvSpPr>
              <a:spLocks noChangeArrowheads="1"/>
            </p:cNvSpPr>
            <p:nvPr/>
          </p:nvSpPr>
          <p:spPr bwMode="auto">
            <a:xfrm>
              <a:off x="3826" y="3165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杠杆</a:t>
              </a:r>
            </a:p>
          </p:txBody>
        </p:sp>
        <p:sp>
          <p:nvSpPr>
            <p:cNvPr id="1545225" name="Rectangle 9"/>
            <p:cNvSpPr>
              <a:spLocks noChangeArrowheads="1"/>
            </p:cNvSpPr>
            <p:nvPr/>
          </p:nvSpPr>
          <p:spPr bwMode="auto">
            <a:xfrm>
              <a:off x="4890" y="3158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轴线</a:t>
              </a:r>
            </a:p>
          </p:txBody>
        </p:sp>
        <p:sp>
          <p:nvSpPr>
            <p:cNvPr id="1545226" name="Rectangle 10"/>
            <p:cNvSpPr>
              <a:spLocks noChangeArrowheads="1"/>
            </p:cNvSpPr>
            <p:nvPr/>
          </p:nvSpPr>
          <p:spPr bwMode="auto">
            <a:xfrm>
              <a:off x="4209" y="3364"/>
              <a:ext cx="4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00"/>
                  </a:solidFill>
                  <a:latin typeface="宋体" pitchFamily="2" charset="-122"/>
                </a:rPr>
                <a:t>转速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4892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1</a:t>
            </a:r>
            <a:r>
              <a:rPr lang="zh-CN" altLang="en-US" sz="2400" dirty="0"/>
              <a:t>．校工用如图</a:t>
            </a:r>
            <a:r>
              <a:rPr lang="en-US" altLang="zh-CN" sz="2400" dirty="0"/>
              <a:t>12-1 </a:t>
            </a:r>
            <a:r>
              <a:rPr lang="zh-CN" altLang="en-US" sz="2400" dirty="0"/>
              <a:t>所示的剪刀修剪树枝时，常把树枝尽量往剪刀的轴处靠近，这样做</a:t>
            </a:r>
            <a:r>
              <a:rPr lang="zh-CN" altLang="en-US" sz="2400" dirty="0" smtClean="0"/>
              <a:t>是为了</a:t>
            </a:r>
            <a:r>
              <a:rPr lang="zh-CN" altLang="en-US" sz="2400" dirty="0"/>
              <a:t>（　　）。</a:t>
            </a:r>
          </a:p>
          <a:p>
            <a:r>
              <a:rPr lang="en-US" altLang="zh-CN" sz="2400" dirty="0"/>
              <a:t>A</a:t>
            </a:r>
            <a:r>
              <a:rPr lang="zh-CN" altLang="en-US" sz="2400" dirty="0"/>
              <a:t>．增大阻力臂，省力           </a:t>
            </a:r>
            <a:r>
              <a:rPr lang="en-US" altLang="zh-CN" sz="2400" dirty="0"/>
              <a:t>B</a:t>
            </a:r>
            <a:r>
              <a:rPr lang="zh-CN" altLang="en-US" sz="2400" dirty="0"/>
              <a:t>．减小阻力臂，省力</a:t>
            </a:r>
          </a:p>
          <a:p>
            <a:r>
              <a:rPr lang="en-US" altLang="zh-CN" sz="2400" dirty="0"/>
              <a:t>C</a:t>
            </a:r>
            <a:r>
              <a:rPr lang="zh-CN" altLang="en-US" sz="2400" dirty="0"/>
              <a:t>．增大动力臂，方便           </a:t>
            </a:r>
            <a:r>
              <a:rPr lang="en-US" altLang="zh-CN" sz="2400" dirty="0"/>
              <a:t>D</a:t>
            </a:r>
            <a:r>
              <a:rPr lang="zh-CN" altLang="en-US" sz="2400" dirty="0"/>
              <a:t>．减小动力臂，</a:t>
            </a:r>
            <a:r>
              <a:rPr lang="zh-CN" altLang="en-US" sz="2400" dirty="0" smtClean="0"/>
              <a:t>方便</a:t>
            </a:r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r>
              <a:rPr lang="en-US" altLang="zh-CN" sz="2400" dirty="0"/>
              <a:t>2</a:t>
            </a:r>
            <a:r>
              <a:rPr lang="zh-CN" altLang="en-US" sz="2400" dirty="0"/>
              <a:t>．如图</a:t>
            </a:r>
            <a:r>
              <a:rPr lang="en-US" altLang="zh-CN" sz="2400" dirty="0"/>
              <a:t>12-2 </a:t>
            </a:r>
            <a:r>
              <a:rPr lang="zh-CN" altLang="en-US" sz="2400" dirty="0"/>
              <a:t>所示，用开瓶器在</a:t>
            </a:r>
            <a:r>
              <a:rPr lang="en-US" altLang="zh-CN" sz="2400" i="1" dirty="0"/>
              <a:t>A </a:t>
            </a:r>
            <a:r>
              <a:rPr lang="zh-CN" altLang="en-US" sz="2400" dirty="0"/>
              <a:t>处用力开启瓶盖，下列说法正确的是（　　）。</a:t>
            </a:r>
          </a:p>
          <a:p>
            <a:r>
              <a:rPr lang="en-US" altLang="zh-CN" sz="2400" dirty="0"/>
              <a:t>A</a:t>
            </a:r>
            <a:r>
              <a:rPr lang="zh-CN" altLang="en-US" sz="2400" dirty="0"/>
              <a:t>．</a:t>
            </a:r>
            <a:r>
              <a:rPr lang="en-US" altLang="zh-CN" sz="2400" i="1" dirty="0"/>
              <a:t>B </a:t>
            </a:r>
            <a:r>
              <a:rPr lang="zh-CN" altLang="en-US" sz="2400" dirty="0"/>
              <a:t>点为开瓶器的支点</a:t>
            </a:r>
          </a:p>
          <a:p>
            <a:r>
              <a:rPr lang="en-US" altLang="zh-CN" sz="2400" dirty="0"/>
              <a:t>B</a:t>
            </a:r>
            <a:r>
              <a:rPr lang="zh-CN" altLang="en-US" sz="2400" dirty="0"/>
              <a:t>．开瓶器受到的阻力方向为竖直向上</a:t>
            </a:r>
          </a:p>
          <a:p>
            <a:r>
              <a:rPr lang="en-US" altLang="zh-CN" sz="2400" dirty="0"/>
              <a:t>C</a:t>
            </a:r>
            <a:r>
              <a:rPr lang="zh-CN" altLang="en-US" sz="2400" dirty="0"/>
              <a:t>．使用开瓶器能省力                 </a:t>
            </a:r>
            <a:r>
              <a:rPr lang="en-US" altLang="zh-CN" sz="2400" dirty="0"/>
              <a:t>D</a:t>
            </a:r>
            <a:r>
              <a:rPr lang="zh-CN" altLang="en-US" sz="2400" dirty="0"/>
              <a:t>．使用开瓶器能省功</a:t>
            </a:r>
          </a:p>
        </p:txBody>
      </p:sp>
      <p:sp>
        <p:nvSpPr>
          <p:cNvPr id="2" name="矩形 1"/>
          <p:cNvSpPr/>
          <p:nvPr/>
        </p:nvSpPr>
        <p:spPr>
          <a:xfrm>
            <a:off x="5795630" y="198884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476251" y="4941168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18920" y="3223260"/>
            <a:ext cx="2095500" cy="1311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4680" y="3225165"/>
            <a:ext cx="1827530" cy="1381125"/>
          </a:xfrm>
          <a:prstGeom prst="rect">
            <a:avLst/>
          </a:prstGeom>
        </p:spPr>
      </p:pic>
      <p:sp>
        <p:nvSpPr>
          <p:cNvPr id="21" name="泪滴形 20"/>
          <p:cNvSpPr/>
          <p:nvPr/>
        </p:nvSpPr>
        <p:spPr>
          <a:xfrm>
            <a:off x="611560" y="260648"/>
            <a:ext cx="1224136" cy="1224136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泪滴形 21"/>
          <p:cNvSpPr/>
          <p:nvPr/>
        </p:nvSpPr>
        <p:spPr>
          <a:xfrm>
            <a:off x="395536" y="260648"/>
            <a:ext cx="1224136" cy="1224136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7704" y="529516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2"/>
                </a:solidFill>
              </a:rPr>
              <a:t>二、基础知识训练</a:t>
            </a:r>
            <a:endParaRPr lang="zh-CN" altLang="en-US" sz="2800" b="1" dirty="0">
              <a:solidFill>
                <a:schemeClr val="accent2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933833" y="105273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第十二章</a:t>
            </a:r>
            <a:endParaRPr lang="zh-CN" altLang="en-US" dirty="0">
              <a:solidFill>
                <a:srgbClr val="33CCCC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048858" y="10446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2"/>
                </a:solidFill>
              </a:rPr>
              <a:t>简单机械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2400" dirty="0"/>
              <a:t>3．如图12-3所示，一根木棒在水平动力（拉力）F的作用下以O点为轴，由竖直位置逆时针匀速转到水平位置的过程中，若动力臂为L，动力与动力臂的乘积为M，则（　　）。   </a:t>
            </a:r>
          </a:p>
          <a:p>
            <a:r>
              <a:rPr sz="2400" dirty="0"/>
              <a:t>A．F增大，L增大，M增大           B．F增大，L减小，M减小</a:t>
            </a:r>
          </a:p>
          <a:p>
            <a:r>
              <a:rPr sz="2400" dirty="0"/>
              <a:t>C．F增大，L减小，M增大           D．F减小，L增大，M增大</a:t>
            </a:r>
          </a:p>
        </p:txBody>
      </p:sp>
      <p:sp>
        <p:nvSpPr>
          <p:cNvPr id="19" name="矩形 18"/>
          <p:cNvSpPr/>
          <p:nvPr/>
        </p:nvSpPr>
        <p:spPr>
          <a:xfrm>
            <a:off x="7409511" y="2360415"/>
            <a:ext cx="35941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C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635" y="4130040"/>
            <a:ext cx="2164715" cy="1662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2400" dirty="0"/>
              <a:t>4．在水平桌面上放一个重300N的物体，物体与桌面的摩擦力为60N，如图12-4所示，若不考虑绳的重力和摩擦，使物体以0.1m/s匀速移动时，水平拉力F及其功率的大小分别为（　　）。</a:t>
            </a:r>
          </a:p>
          <a:p>
            <a:r>
              <a:rPr sz="2400" dirty="0"/>
              <a:t>A．20N，2W	         B．30N，6W</a:t>
            </a:r>
          </a:p>
          <a:p>
            <a:r>
              <a:rPr sz="2400" dirty="0"/>
              <a:t>C．60N，2W	         D．20N，6W</a:t>
            </a:r>
          </a:p>
        </p:txBody>
      </p:sp>
      <p:sp>
        <p:nvSpPr>
          <p:cNvPr id="19" name="矩形 18"/>
          <p:cNvSpPr/>
          <p:nvPr/>
        </p:nvSpPr>
        <p:spPr>
          <a:xfrm>
            <a:off x="1547664" y="2708920"/>
            <a:ext cx="383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8635" y="3221990"/>
            <a:ext cx="2188210" cy="1330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平行四边形 30"/>
          <p:cNvSpPr/>
          <p:nvPr/>
        </p:nvSpPr>
        <p:spPr>
          <a:xfrm>
            <a:off x="1403648" y="548680"/>
            <a:ext cx="7416824" cy="504056"/>
          </a:xfrm>
          <a:prstGeom prst="parallelogram">
            <a:avLst/>
          </a:prstGeom>
          <a:gradFill>
            <a:gsLst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泪滴形 22"/>
          <p:cNvSpPr/>
          <p:nvPr/>
        </p:nvSpPr>
        <p:spPr>
          <a:xfrm>
            <a:off x="8172400" y="6021288"/>
            <a:ext cx="576064" cy="576064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24" name="泪滴形 47"/>
          <p:cNvSpPr/>
          <p:nvPr/>
        </p:nvSpPr>
        <p:spPr>
          <a:xfrm>
            <a:off x="8172400" y="6021288"/>
            <a:ext cx="432048" cy="504056"/>
          </a:xfrm>
          <a:custGeom>
            <a:avLst/>
            <a:gdLst/>
            <a:ahLst/>
            <a:cxnLst/>
            <a:rect l="l" t="t" r="r" b="b"/>
            <a:pathLst>
              <a:path w="432048" h="504056">
                <a:moveTo>
                  <a:pt x="288032" y="0"/>
                </a:moveTo>
                <a:lnTo>
                  <a:pt x="432048" y="0"/>
                </a:lnTo>
                <a:lnTo>
                  <a:pt x="432048" y="216024"/>
                </a:lnTo>
                <a:cubicBezTo>
                  <a:pt x="432048" y="375100"/>
                  <a:pt x="303092" y="504056"/>
                  <a:pt x="144016" y="504056"/>
                </a:cubicBezTo>
                <a:lnTo>
                  <a:pt x="93118" y="498925"/>
                </a:lnTo>
                <a:cubicBezTo>
                  <a:pt x="35629" y="446940"/>
                  <a:pt x="0" y="371647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泪滴形 24"/>
          <p:cNvSpPr/>
          <p:nvPr/>
        </p:nvSpPr>
        <p:spPr>
          <a:xfrm>
            <a:off x="8028384" y="5949280"/>
            <a:ext cx="576064" cy="576064"/>
          </a:xfrm>
          <a:prstGeom prst="teardrop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8748464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665" y="63357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33CCCC"/>
                </a:solidFill>
              </a:rPr>
              <a:t>正文</a:t>
            </a:r>
            <a:endParaRPr lang="zh-CN" altLang="en-US" dirty="0">
              <a:solidFill>
                <a:srgbClr val="33CCCC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043608" y="6417332"/>
            <a:ext cx="0" cy="2160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030541" y="633574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accent2"/>
                </a:solidFill>
              </a:rPr>
              <a:t>测试题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95536" y="1628800"/>
            <a:ext cx="8064896" cy="4788532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1665" y="1628800"/>
            <a:ext cx="8038767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5</a:t>
            </a:r>
            <a:r>
              <a:rPr lang="zh-CN" altLang="en-US" sz="2400" dirty="0"/>
              <a:t>．如图</a:t>
            </a:r>
            <a:r>
              <a:rPr lang="en-US" altLang="zh-CN" sz="2400" dirty="0"/>
              <a:t>12-5 </a:t>
            </a:r>
            <a:r>
              <a:rPr lang="zh-CN" altLang="en-US" sz="2400" dirty="0"/>
              <a:t>所示，用甲乙两种装置匀速提升同一重物，若每个滑轮重相同，不计摩擦</a:t>
            </a:r>
            <a:r>
              <a:rPr lang="zh-CN" altLang="en-US" sz="2400" dirty="0" smtClean="0"/>
              <a:t>及绳</a:t>
            </a:r>
            <a:r>
              <a:rPr lang="zh-CN" altLang="en-US" sz="2400" dirty="0"/>
              <a:t>重，则下列说法正确的是（　　）。</a:t>
            </a:r>
          </a:p>
          <a:p>
            <a:r>
              <a:rPr lang="en-US" altLang="zh-CN" sz="2400" dirty="0"/>
              <a:t>A</a:t>
            </a:r>
            <a:r>
              <a:rPr lang="zh-CN" altLang="en-US" sz="2400" dirty="0"/>
              <a:t>．甲较省力，机械效率较低</a:t>
            </a:r>
          </a:p>
          <a:p>
            <a:r>
              <a:rPr lang="zh-CN" altLang="en-US" sz="2400" dirty="0"/>
              <a:t> </a:t>
            </a:r>
            <a:r>
              <a:rPr lang="en-US" altLang="zh-CN" sz="2400" dirty="0"/>
              <a:t>B</a:t>
            </a:r>
            <a:r>
              <a:rPr lang="zh-CN" altLang="en-US" sz="2400" dirty="0"/>
              <a:t>．乙较省力，机械效率较低</a:t>
            </a:r>
          </a:p>
          <a:p>
            <a:r>
              <a:rPr lang="en-US" altLang="zh-CN" sz="2400" dirty="0"/>
              <a:t>C</a:t>
            </a:r>
            <a:r>
              <a:rPr lang="zh-CN" altLang="en-US" sz="2400" dirty="0"/>
              <a:t>．甲较省力，机械效率较高</a:t>
            </a:r>
          </a:p>
          <a:p>
            <a:r>
              <a:rPr lang="zh-CN" altLang="en-US" sz="2400" dirty="0"/>
              <a:t> </a:t>
            </a:r>
            <a:r>
              <a:rPr lang="en-US" altLang="zh-CN" sz="2400" dirty="0"/>
              <a:t>D</a:t>
            </a:r>
            <a:r>
              <a:rPr lang="zh-CN" altLang="en-US" sz="2400" dirty="0"/>
              <a:t>．乙较省力，机械效率</a:t>
            </a:r>
            <a:r>
              <a:rPr lang="zh-CN" altLang="en-US" sz="2400" dirty="0" smtClean="0"/>
              <a:t>较高</a:t>
            </a:r>
            <a:endParaRPr lang="en-US" altLang="zh-CN" sz="2400" dirty="0" smtClean="0"/>
          </a:p>
          <a:p>
            <a:endParaRPr lang="zh-CN" altLang="en-US" sz="2400" dirty="0"/>
          </a:p>
        </p:txBody>
      </p:sp>
      <p:sp>
        <p:nvSpPr>
          <p:cNvPr id="18" name="矩形 17"/>
          <p:cNvSpPr/>
          <p:nvPr/>
        </p:nvSpPr>
        <p:spPr>
          <a:xfrm>
            <a:off x="1212060" y="2365369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7955" y="3150235"/>
            <a:ext cx="2451100" cy="1524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主题">
  <a:themeElements>
    <a:clrScheme name="元素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全都是微软雅黑">
      <a:majorFont>
        <a:latin typeface="Franklin Gothic Medium"/>
        <a:ea typeface="微软雅黑"/>
        <a:cs typeface=""/>
      </a:majorFont>
      <a:minorFont>
        <a:latin typeface="Franklin Gothic Book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1517</Words>
  <Application>Microsoft Office PowerPoint</Application>
  <PresentationFormat>全屏显示(4:3)</PresentationFormat>
  <Paragraphs>216</Paragraphs>
  <Slides>21</Slides>
  <Notes>17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166</cp:revision>
  <dcterms:created xsi:type="dcterms:W3CDTF">2018-03-23T00:16:19Z</dcterms:created>
  <dcterms:modified xsi:type="dcterms:W3CDTF">2018-05-26T12:56:12Z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