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308" r:id="rId3"/>
    <p:sldId id="299" r:id="rId4"/>
    <p:sldId id="310" r:id="rId5"/>
    <p:sldId id="309" r:id="rId6"/>
    <p:sldId id="301" r:id="rId7"/>
    <p:sldId id="318" r:id="rId8"/>
    <p:sldId id="311" r:id="rId9"/>
    <p:sldId id="313" r:id="rId10"/>
    <p:sldId id="314" r:id="rId11"/>
    <p:sldId id="303" r:id="rId12"/>
    <p:sldId id="315" r:id="rId13"/>
    <p:sldId id="317" r:id="rId14"/>
    <p:sldId id="305" r:id="rId15"/>
    <p:sldId id="327" r:id="rId16"/>
    <p:sldId id="306" r:id="rId17"/>
    <p:sldId id="316" r:id="rId18"/>
    <p:sldId id="307" r:id="rId19"/>
    <p:sldId id="326" r:id="rId20"/>
    <p:sldId id="319" r:id="rId21"/>
    <p:sldId id="320" r:id="rId22"/>
    <p:sldId id="321" r:id="rId23"/>
    <p:sldId id="322" r:id="rId24"/>
    <p:sldId id="323" r:id="rId25"/>
    <p:sldId id="324" r:id="rId26"/>
    <p:sldId id="325" r:id="rId27"/>
  </p:sldIdLst>
  <p:sldSz cx="9144000" cy="6858000" type="screen4x3"/>
  <p:notesSz cx="6858000" cy="9144000"/>
  <p:custDataLst>
    <p:tags r:id="rId29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Times New Roman" panose="02020603050405020304" pitchFamily="18" charset="0"/>
        <a:ea typeface="楷体_GB2312" pitchFamily="49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Times New Roman" panose="02020603050405020304" pitchFamily="18" charset="0"/>
        <a:ea typeface="楷体_GB2312" pitchFamily="49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Times New Roman" panose="02020603050405020304" pitchFamily="18" charset="0"/>
        <a:ea typeface="楷体_GB2312" pitchFamily="49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Times New Roman" panose="02020603050405020304" pitchFamily="18" charset="0"/>
        <a:ea typeface="楷体_GB2312" pitchFamily="49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Times New Roman" panose="02020603050405020304" pitchFamily="18" charset="0"/>
        <a:ea typeface="楷体_GB2312" pitchFamily="49" charset="-122"/>
        <a:cs typeface="+mn-cs"/>
      </a:defRPr>
    </a:lvl5pPr>
    <a:lvl6pPr marL="2286000" algn="l" defTabSz="914400" rtl="0" eaLnBrk="1" latinLnBrk="0" hangingPunct="1">
      <a:defRPr sz="5400" kern="1200">
        <a:solidFill>
          <a:schemeClr val="tx1"/>
        </a:solidFill>
        <a:latin typeface="Times New Roman" panose="02020603050405020304" pitchFamily="18" charset="0"/>
        <a:ea typeface="楷体_GB2312" pitchFamily="49" charset="-122"/>
        <a:cs typeface="+mn-cs"/>
      </a:defRPr>
    </a:lvl6pPr>
    <a:lvl7pPr marL="2743200" algn="l" defTabSz="914400" rtl="0" eaLnBrk="1" latinLnBrk="0" hangingPunct="1">
      <a:defRPr sz="5400" kern="1200">
        <a:solidFill>
          <a:schemeClr val="tx1"/>
        </a:solidFill>
        <a:latin typeface="Times New Roman" panose="02020603050405020304" pitchFamily="18" charset="0"/>
        <a:ea typeface="楷体_GB2312" pitchFamily="49" charset="-122"/>
        <a:cs typeface="+mn-cs"/>
      </a:defRPr>
    </a:lvl7pPr>
    <a:lvl8pPr marL="3200400" algn="l" defTabSz="914400" rtl="0" eaLnBrk="1" latinLnBrk="0" hangingPunct="1">
      <a:defRPr sz="5400" kern="1200">
        <a:solidFill>
          <a:schemeClr val="tx1"/>
        </a:solidFill>
        <a:latin typeface="Times New Roman" panose="02020603050405020304" pitchFamily="18" charset="0"/>
        <a:ea typeface="楷体_GB2312" pitchFamily="49" charset="-122"/>
        <a:cs typeface="+mn-cs"/>
      </a:defRPr>
    </a:lvl8pPr>
    <a:lvl9pPr marL="3657600" algn="l" defTabSz="914400" rtl="0" eaLnBrk="1" latinLnBrk="0" hangingPunct="1">
      <a:defRPr sz="5400" kern="1200">
        <a:solidFill>
          <a:schemeClr val="tx1"/>
        </a:solidFill>
        <a:latin typeface="Times New Roman" panose="02020603050405020304" pitchFamily="18" charset="0"/>
        <a:ea typeface="楷体_GB2312" pitchFamily="49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0000"/>
    <a:srgbClr val="0033CC"/>
    <a:srgbClr val="02AA36"/>
    <a:srgbClr val="008000"/>
    <a:srgbClr val="00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35" autoAdjust="0"/>
    <p:restoredTop sz="94660"/>
  </p:normalViewPr>
  <p:slideViewPr>
    <p:cSldViewPr>
      <p:cViewPr varScale="1">
        <p:scale>
          <a:sx n="108" d="100"/>
          <a:sy n="108" d="100"/>
        </p:scale>
        <p:origin x="-17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pPr>
              <a:defRPr/>
            </a:pPr>
            <a:fld id="{29D721B5-241D-4082-A6F4-521D7C8BD5EB}" type="datetimeFigureOut">
              <a:rPr lang="zh-CN" altLang="en-US"/>
              <a:t>2020/11/2</a:t>
            </a:fld>
            <a:endParaRPr lang="en-US" altLang="zh-CN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</p:spPr>
      </p:sp>
      <p:sp>
        <p:nvSpPr>
          <p:cNvPr id="132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132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32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0" hangingPunct="0">
              <a:defRPr sz="1200"/>
            </a:lvl1pPr>
          </a:lstStyle>
          <a:p>
            <a:pPr>
              <a:defRPr/>
            </a:pPr>
            <a:fld id="{6780506B-F2E7-4DC8-9864-A5DABD62589F}" type="slidenum">
              <a:rPr lang="zh-CN" altLang="en-US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64244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BA273-283D-4CAA-98F3-75B938B0C5D4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CCCEE-6D13-46DF-B529-AF54102C9C89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4A30B-740E-4EB5-B54B-929D881A9A4C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3A52B-87A2-4B58-82D1-91CC51233F9F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E312E-B31A-4DDB-B935-70B4A273E716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9A77B-4EF7-4A98-9585-F3798ACA2241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28C3A-B68C-4DA6-94F9-A26787F87E02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07BF3-2B38-4855-B344-835E980BDBC4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D05A2-5634-4977-85B0-6730BCEB5E30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FDEC8-307F-4699-BD7E-A262C00B6A01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913D4-6FAC-4B38-8AC1-BEC4ACCB3556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AFB87-8938-459C-A86D-39A8B33839AC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fld id="{69829420-DBA1-4073-BA48-76871F0C7B0F}" type="slidenum">
              <a:rPr lang="en-US" altLang="zh-CN"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4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5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990600"/>
            <a:ext cx="8610600" cy="1470025"/>
          </a:xfrm>
        </p:spPr>
        <p:txBody>
          <a:bodyPr/>
          <a:lstStyle/>
          <a:p>
            <a:pPr eaLnBrk="1" hangingPunct="1"/>
            <a:r>
              <a:rPr lang="zh-CN" alt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第二十一章 信息的传递</a:t>
            </a:r>
            <a:r>
              <a:rPr lang="zh-C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/>
            </a:r>
            <a:br>
              <a:rPr lang="zh-C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</a:br>
            <a:endParaRPr lang="en-US" altLang="zh-CN" b="1" dirty="0" smtClean="0">
              <a:solidFill>
                <a:srgbClr val="FF0000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2" name="副标题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52400" y="152400"/>
            <a:ext cx="5105401" cy="29718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30726" name="Picture 6" descr="https://timgsa.baidu.com/timg?image&amp;quality=80&amp;size=b9999_10000&amp;sec=1597759786287&amp;di=783b07ca212e2a2ce6ecde6272856436&amp;imgtype=0&amp;src=http%3A%2F%2Fpic.baike.soso.com%2Fp%2F20130801%2F20130801100131-1557371692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495800" y="2364576"/>
            <a:ext cx="4495800" cy="435562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CN" sz="36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第</a:t>
            </a:r>
            <a:r>
              <a:rPr lang="en-US" altLang="zh-CN" sz="36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2</a:t>
            </a:r>
            <a:r>
              <a:rPr lang="zh-CN" sz="36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节 电磁波的海洋</a:t>
            </a:r>
            <a:endParaRPr lang="zh-CN" altLang="en-US" sz="3600" b="1" spc="5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</p:txBody>
      </p:sp>
      <p:sp>
        <p:nvSpPr>
          <p:cNvPr id="5123" name="内容占位符 2"/>
          <p:cNvSpPr>
            <a:spLocks noGrp="1"/>
          </p:cNvSpPr>
          <p:nvPr>
            <p:ph idx="1"/>
          </p:nvPr>
        </p:nvSpPr>
        <p:spPr>
          <a:xfrm>
            <a:off x="457200" y="990600"/>
            <a:ext cx="4572000" cy="5135563"/>
          </a:xfrm>
        </p:spPr>
        <p:txBody>
          <a:bodyPr/>
          <a:lstStyle/>
          <a:p>
            <a:pPr>
              <a:buFontTx/>
              <a:buNone/>
            </a:pPr>
            <a:r>
              <a:rPr lang="zh-CN" sz="3000" b="1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一、电磁波是怎样产生的</a:t>
            </a:r>
          </a:p>
          <a:p>
            <a:pPr>
              <a:buFontTx/>
              <a:buNone/>
            </a:pPr>
            <a:r>
              <a:rPr lang="en-US" altLang="zh-CN" sz="2400" b="1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1</a:t>
            </a:r>
            <a:r>
              <a:rPr lang="zh-CN" sz="2400" b="1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．</a:t>
            </a:r>
            <a:r>
              <a:rPr lang="zh-CN" altLang="en-US" sz="2400" b="1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实验：</a:t>
            </a:r>
            <a:endParaRPr lang="en-US" altLang="zh-CN" sz="2400" b="1" smtClean="0"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zh-CN" altLang="en-US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结论</a:t>
            </a:r>
            <a:r>
              <a:rPr lang="zh-CN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zh-CN" altLang="en-US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迅速变化的电流能在周围产生电磁波。</a:t>
            </a:r>
            <a:endParaRPr lang="en-US" altLang="zh-CN" sz="2400" b="1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altLang="zh-CN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．</a:t>
            </a:r>
            <a:r>
              <a:rPr lang="zh-CN" altLang="en-US" sz="2400" b="1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实质：电磁场能量由近及远的传播。</a:t>
            </a:r>
          </a:p>
          <a:p>
            <a:pPr>
              <a:buNone/>
            </a:pPr>
            <a:endParaRPr lang="zh-CN" altLang="en-US" sz="2400" b="1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altLang="zh-CN" sz="2400" b="1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．类比法：木棍在水面振动产生水波（机械波），说话时声带振动在空气中产生声波，导线中电流迅速变化会在空间激起电磁波。</a:t>
            </a:r>
          </a:p>
          <a:p>
            <a:pPr>
              <a:buFontTx/>
              <a:buNone/>
            </a:pPr>
            <a:endParaRPr lang="zh-CN" b="1" smtClean="0"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  <a:p>
            <a:endParaRPr lang="zh-CN" altLang="en-US" b="1" smtClean="0"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57800" y="1066800"/>
            <a:ext cx="2590800" cy="213360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5257800" y="3352800"/>
            <a:ext cx="3132137" cy="40075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2075" tIns="46038" rIns="92075" bIns="46038" anchor="b">
            <a:spAutoFit/>
          </a:bodyPr>
          <a:lstStyle/>
          <a:p>
            <a:r>
              <a:rPr lang="zh-CN" altLang="en-US" sz="2000" b="1">
                <a:solidFill>
                  <a:schemeClr val="tx2"/>
                </a:solidFill>
                <a:latin typeface="宋体" panose="02010600030101010101" pitchFamily="2" charset="-122"/>
              </a:rPr>
              <a:t>连续调节台灯亮度旋钮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105400" y="6019800"/>
            <a:ext cx="3781425" cy="4269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2075" tIns="46038" rIns="92075" bIns="46038" anchor="b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>
                <a:solidFill>
                  <a:schemeClr val="tx2"/>
                </a:solidFill>
                <a:latin typeface="Times New Roman" panose="02020603050405020304" pitchFamily="18" charset="0"/>
              </a:rPr>
              <a:t>导线时断时续接触电池的一极</a:t>
            </a:r>
          </a:p>
        </p:txBody>
      </p:sp>
      <p:pic>
        <p:nvPicPr>
          <p:cNvPr id="7" name="Picture 8" descr="E:\教科研、论文资料\人教版教学参考编制\21图\21图\21-2-2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334000" y="3886200"/>
            <a:ext cx="2514600" cy="2049838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43600" cy="715962"/>
          </a:xfrm>
        </p:spPr>
        <p:txBody>
          <a:bodyPr/>
          <a:lstStyle/>
          <a:p>
            <a:pPr algn="l"/>
            <a:r>
              <a:rPr lang="zh-CN" altLang="en-US" sz="3200" b="1" smtClean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二、电磁波是怎样传播的</a:t>
            </a:r>
            <a:endParaRPr lang="zh-CN" altLang="en-US" sz="3200" b="1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876800" cy="5638800"/>
          </a:xfrm>
        </p:spPr>
        <p:txBody>
          <a:bodyPr/>
          <a:lstStyle/>
          <a:p>
            <a:pPr>
              <a:buNone/>
            </a:pPr>
            <a:r>
              <a:rPr lang="en-US" altLang="zh-CN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．实验：把手机放入真空罩中，拨打号码，手机有反应吗？</a:t>
            </a:r>
          </a:p>
          <a:p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结论：电磁波的传播不需要介质。</a:t>
            </a:r>
            <a:endParaRPr lang="en-US" altLang="zh-CN" sz="2000" b="1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altLang="zh-CN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．电磁波可以在真空中传播。</a:t>
            </a:r>
          </a:p>
          <a:p>
            <a:pPr>
              <a:buNone/>
            </a:pPr>
            <a:r>
              <a:rPr lang="en-US" altLang="zh-CN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．电磁波几个要素</a:t>
            </a:r>
          </a:p>
          <a:p>
            <a:pPr>
              <a:buNone/>
            </a:pPr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zh-CN" alt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波长</a:t>
            </a:r>
            <a:r>
              <a:rPr lang="en-US" altLang="zh-CN" sz="2000" b="1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λ</a:t>
            </a:r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：指电流每振荡一次，电磁波向前传播的距离，或两个相邻的波峰（或波谷）之间的距离。单位：</a:t>
            </a:r>
            <a:r>
              <a:rPr lang="en-US" altLang="zh-CN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</a:t>
            </a:r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2000" b="1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zh-CN" alt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频率</a:t>
            </a:r>
            <a:r>
              <a:rPr lang="en-US" altLang="zh-CN" sz="2000" b="1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：指</a:t>
            </a:r>
            <a:r>
              <a:rPr lang="en-US" altLang="zh-CN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1s</a:t>
            </a:r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内电流振荡的次数，或在</a:t>
            </a:r>
            <a:r>
              <a:rPr lang="en-US" altLang="zh-CN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 s</a:t>
            </a:r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内出现波峰或波谷的个数。单位：赫兹</a:t>
            </a:r>
            <a:r>
              <a:rPr lang="en-US" altLang="zh-CN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Hz</a:t>
            </a:r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 千赫</a:t>
            </a:r>
            <a:r>
              <a:rPr lang="en-US" altLang="zh-CN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kHz</a:t>
            </a:r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、兆赫</a:t>
            </a:r>
            <a:r>
              <a:rPr lang="en-US" altLang="zh-CN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MHz</a:t>
            </a:r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2000" b="1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zh-CN" alt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波速</a:t>
            </a:r>
            <a:r>
              <a:rPr lang="en-US" altLang="zh-CN" sz="2000" b="1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：波传播的快慢。 单位：</a:t>
            </a:r>
            <a:r>
              <a:rPr lang="en-US" altLang="zh-CN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m/s</a:t>
            </a:r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。电磁波是向空间各个方向传播的，它在真空中传播的波速约为</a:t>
            </a:r>
            <a:r>
              <a:rPr lang="en-US" altLang="zh-CN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3×10</a:t>
            </a:r>
            <a:r>
              <a:rPr lang="en-US" altLang="zh-CN" sz="2000" b="1" baseline="3000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8</a:t>
            </a:r>
            <a:r>
              <a:rPr lang="en-US" altLang="zh-CN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m/s</a:t>
            </a:r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2000" b="1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zh-CN" alt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周期</a:t>
            </a:r>
            <a:r>
              <a:rPr lang="en-US" altLang="zh-CN" sz="2000" b="1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：振动一次所需要的时间。每个周期内，振动方向</a:t>
            </a:r>
            <a:r>
              <a:rPr lang="zh-CN" alt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改变</a:t>
            </a:r>
            <a:r>
              <a:rPr lang="en-US" altLang="zh-CN" sz="2000" b="1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次</a:t>
            </a:r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  <a:p>
            <a:pPr>
              <a:buNone/>
            </a:pPr>
            <a:endParaRPr lang="en-US" altLang="zh-CN" sz="2000" b="1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buNone/>
            </a:pPr>
            <a:endParaRPr lang="zh-CN" altLang="en-US" sz="2000" b="1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buNone/>
            </a:pPr>
            <a:endParaRPr lang="zh-CN" altLang="en-US" sz="20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half" idx="2"/>
          </p:nvPr>
        </p:nvSpPr>
        <p:spPr>
          <a:xfrm>
            <a:off x="5562600" y="4343400"/>
            <a:ext cx="3124200" cy="1782763"/>
          </a:xfrm>
        </p:spPr>
        <p:txBody>
          <a:bodyPr/>
          <a:lstStyle/>
          <a:p>
            <a:pPr>
              <a:buNone/>
            </a:pPr>
            <a:r>
              <a:rPr lang="en-US" altLang="zh-CN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．波速公式：</a:t>
            </a:r>
            <a:endParaRPr lang="en-US" altLang="zh-CN" sz="2000" b="1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波速</a:t>
            </a:r>
            <a:r>
              <a:rPr lang="en-US" altLang="zh-CN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=</a:t>
            </a:r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波长</a:t>
            </a:r>
            <a:r>
              <a:rPr lang="en-US" altLang="zh-CN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×</a:t>
            </a:r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频率，</a:t>
            </a:r>
            <a:endParaRPr lang="en-US" altLang="zh-CN" sz="2000" b="1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即   </a:t>
            </a:r>
            <a:r>
              <a:rPr lang="en-US" altLang="zh-CN" sz="4000" b="1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c=λf</a:t>
            </a:r>
            <a:endParaRPr lang="zh-CN" altLang="en-US" sz="4000" b="1" smtClean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endParaRPr lang="zh-CN" altLang="en-US" sz="2000"/>
          </a:p>
        </p:txBody>
      </p:sp>
      <p:pic>
        <p:nvPicPr>
          <p:cNvPr id="31746" name="Picture 2" descr="èä¼ç½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096000" y="304800"/>
            <a:ext cx="1447800" cy="1783523"/>
          </a:xfrm>
          <a:prstGeom prst="rect">
            <a:avLst/>
          </a:prstGeom>
          <a:noFill/>
        </p:spPr>
      </p:pic>
      <p:pic>
        <p:nvPicPr>
          <p:cNvPr id="31748" name="Picture 4" descr="C:\Users\Administrator\Desktop\九下物理（人教）教案２０１５邹梨花√\4.TIF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410201" y="2286000"/>
            <a:ext cx="3352800" cy="18288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6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课堂练习</a:t>
            </a:r>
            <a:endParaRPr lang="zh-CN" alt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2971800"/>
            <a:ext cx="8229600" cy="3154363"/>
          </a:xfrm>
        </p:spPr>
        <p:txBody>
          <a:bodyPr/>
          <a:lstStyle/>
          <a:p>
            <a:pPr latinLnBrk="1"/>
            <a:r>
              <a:rPr lang="zh-CN" altLang="en-US" sz="2800" b="1" smtClean="0">
                <a:solidFill>
                  <a:srgbClr val="000099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如图是一台收音机的刻度板，表明它能接收电磁波的频率范围。广播电台靠迅速变化的电流发射电磁波。当广播电台发射</a:t>
            </a:r>
            <a:r>
              <a:rPr lang="en-US" altLang="zh-CN" sz="2800" b="1" smtClean="0">
                <a:solidFill>
                  <a:srgbClr val="000099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FM100MHz</a:t>
            </a:r>
            <a:r>
              <a:rPr lang="zh-CN" altLang="en-US" sz="2800" b="1" smtClean="0">
                <a:solidFill>
                  <a:srgbClr val="000099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的电磁波时，线路中的电流方向每秒钟变化</a:t>
            </a:r>
            <a:r>
              <a:rPr lang="en-US" altLang="zh-CN" sz="2800" b="1" smtClean="0">
                <a:solidFill>
                  <a:srgbClr val="000099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_______</a:t>
            </a:r>
            <a:r>
              <a:rPr lang="zh-CN" altLang="en-US" sz="2800" b="1" smtClean="0">
                <a:solidFill>
                  <a:srgbClr val="000099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次，电磁波在真空中的波速为</a:t>
            </a:r>
            <a:r>
              <a:rPr lang="en-US" altLang="zh-CN" sz="2800" b="1" smtClean="0">
                <a:solidFill>
                  <a:srgbClr val="000099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_______m/s</a:t>
            </a:r>
            <a:r>
              <a:rPr lang="zh-CN" altLang="en-US" sz="2800" b="1" smtClean="0">
                <a:solidFill>
                  <a:srgbClr val="000099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。</a:t>
            </a:r>
            <a:endParaRPr lang="en-US" altLang="zh-CN" sz="2800" b="1" smtClean="0">
              <a:solidFill>
                <a:srgbClr val="000099"/>
              </a:solidFill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  <a:p>
            <a:pPr latinLnBrk="1">
              <a:buFont typeface="Arial" panose="020B0604020202020204" pitchFamily="34" charset="0"/>
              <a:buNone/>
            </a:pPr>
            <a:r>
              <a:rPr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答案： </a:t>
            </a:r>
            <a:r>
              <a:rPr lang="en-US" altLang="zh-CN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2×10</a:t>
            </a:r>
            <a:r>
              <a:rPr lang="en-US" altLang="zh-CN" sz="2800" b="1" baseline="30000" smtClean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8</a:t>
            </a:r>
            <a:r>
              <a:rPr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； </a:t>
            </a:r>
            <a:r>
              <a:rPr lang="en-US" altLang="zh-CN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3×10</a:t>
            </a:r>
            <a:r>
              <a:rPr lang="en-US" altLang="zh-CN" sz="2800" b="1" baseline="30000" smtClean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8</a:t>
            </a:r>
            <a:endParaRPr lang="en-US" altLang="zh-CN" sz="2800" b="1" smtClean="0">
              <a:solidFill>
                <a:srgbClr val="FF0000"/>
              </a:solidFill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  <a:p>
            <a:endParaRPr lang="zh-CN" altLang="en-US" sz="2800"/>
          </a:p>
        </p:txBody>
      </p:sp>
      <p:pic>
        <p:nvPicPr>
          <p:cNvPr id="4" name="Picture 2" descr="èä¼ç½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14400" y="1219200"/>
            <a:ext cx="7142163" cy="1643063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algn="l"/>
            <a:r>
              <a:rPr lang="zh-CN" altLang="en-US" sz="36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三、电磁波家族</a:t>
            </a:r>
          </a:p>
        </p:txBody>
      </p:sp>
      <p:sp>
        <p:nvSpPr>
          <p:cNvPr id="8195" name="内容占位符 2"/>
          <p:cNvSpPr>
            <a:spLocks noGrp="1"/>
          </p:cNvSpPr>
          <p:nvPr>
            <p:ph idx="1"/>
          </p:nvPr>
        </p:nvSpPr>
        <p:spPr>
          <a:xfrm>
            <a:off x="457200" y="4114800"/>
            <a:ext cx="8229600" cy="2590800"/>
          </a:xfrm>
        </p:spPr>
        <p:txBody>
          <a:bodyPr/>
          <a:lstStyle/>
          <a:p>
            <a:pPr>
              <a:buNone/>
            </a:pPr>
            <a:r>
              <a:rPr lang="zh-CN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）分类：电磁波按波长由大到小分为长波、中波、短波、微波、红外线、可见光、紫外线、</a:t>
            </a:r>
            <a:r>
              <a:rPr lang="en-US" altLang="zh-CN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lang="zh-CN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射线、</a:t>
            </a:r>
            <a:r>
              <a:rPr lang="en-US" altLang="zh-CN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γ</a:t>
            </a:r>
            <a:r>
              <a:rPr lang="zh-CN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射线。</a:t>
            </a:r>
          </a:p>
          <a:p>
            <a:pPr>
              <a:buNone/>
            </a:pPr>
            <a:r>
              <a:rPr lang="zh-CN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）无线电波：用于广播、电视和移动电话，频率为数百千赫至数百兆赫。</a:t>
            </a:r>
          </a:p>
          <a:p>
            <a:pPr>
              <a:buNone/>
            </a:pPr>
            <a:r>
              <a:rPr lang="zh-CN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）所有射线：如</a:t>
            </a:r>
            <a:r>
              <a:rPr lang="en-US" altLang="zh-CN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lang="zh-CN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射线、</a:t>
            </a:r>
            <a:r>
              <a:rPr lang="en-US" altLang="zh-CN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γ</a:t>
            </a:r>
            <a:r>
              <a:rPr lang="zh-CN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射线用于医学、农业、工业等。</a:t>
            </a:r>
            <a:endParaRPr lang="en-US" altLang="zh-CN" sz="2000" b="1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）光是一种电磁波，光速即为电磁波传播速度。</a:t>
            </a:r>
          </a:p>
          <a:p>
            <a:pPr>
              <a:buNone/>
            </a:pPr>
            <a:endParaRPr lang="zh-CN" altLang="en-US" sz="2000" b="1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3553" name="Picture 1" descr="D:\我的文档\Pictures\115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85800" y="1066800"/>
            <a:ext cx="7848600" cy="28956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mc:AlternateContent xmlns:mc="http://schemas.openxmlformats.org/markup-compatibility/2006">
        <mc:Choice xmlns:v="urn:schemas-microsoft-com:vml" Requires="v">
          <p:control spid="3074" name="ShockwaveFlash1" r:id="rId2" imgW="8153400" imgH="6019800"/>
        </mc:Choice>
        <mc:Fallback>
          <p:control name="ShockwaveFlash1" r:id="rId2" imgW="8153400" imgH="6019800">
            <p:pic>
              <p:nvPicPr>
                <p:cNvPr id="0" name="ShockwaveFlash1"/>
                <p:cNvPicPr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7200" y="381000"/>
                  <a:ext cx="8153400" cy="60198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algn="l"/>
            <a:r>
              <a:rPr lang="zh-CN" altLang="en-US" sz="3600" b="1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四、电磁波与我们的生活</a:t>
            </a:r>
          </a:p>
        </p:txBody>
      </p:sp>
      <p:sp>
        <p:nvSpPr>
          <p:cNvPr id="9219" name="内容占位符 2"/>
          <p:cNvSpPr>
            <a:spLocks noGrp="1"/>
          </p:cNvSpPr>
          <p:nvPr>
            <p:ph idx="1"/>
          </p:nvPr>
        </p:nvSpPr>
        <p:spPr>
          <a:xfrm>
            <a:off x="457200" y="1066800"/>
            <a:ext cx="5410200" cy="5638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zh-CN" sz="2200" b="1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2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．</a:t>
            </a:r>
            <a:r>
              <a:rPr lang="zh-CN" altLang="en-US" sz="2200" b="1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雷达：</a:t>
            </a:r>
            <a:endParaRPr lang="en-US" altLang="zh-CN" sz="2200" b="1" smtClean="0"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zh-CN" altLang="en-US" sz="2200" b="1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雷达工作依靠</a:t>
            </a:r>
            <a:r>
              <a:rPr lang="zh-CN" altLang="en-US" sz="2200" b="1" smtClean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电磁波</a:t>
            </a:r>
            <a:r>
              <a:rPr lang="zh-CN" altLang="en-US" sz="2200" b="1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，</a:t>
            </a:r>
            <a:endParaRPr lang="en-US" altLang="zh-CN" sz="2200" b="1" smtClean="0"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zh-CN" altLang="en-US" sz="2200" b="1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倒车雷达依靠</a:t>
            </a:r>
            <a:r>
              <a:rPr lang="zh-CN" altLang="en-US" sz="2200" b="1" smtClean="0">
                <a:solidFill>
                  <a:srgbClr val="0033CC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超声波</a:t>
            </a:r>
            <a:r>
              <a:rPr lang="zh-CN" altLang="en-US" sz="2200" b="1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。</a:t>
            </a:r>
            <a:endParaRPr lang="en-US" altLang="zh-CN" sz="2200" b="1" smtClean="0"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altLang="zh-CN" sz="2200" b="1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2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．</a:t>
            </a:r>
            <a:r>
              <a:rPr lang="zh-CN" altLang="en-US" sz="2200" b="1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微波炉：</a:t>
            </a:r>
          </a:p>
          <a:p>
            <a:pPr>
              <a:buFontTx/>
              <a:buNone/>
            </a:pPr>
            <a:r>
              <a:rPr lang="zh-CN" altLang="en-US" sz="2200" b="1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原理：食物</a:t>
            </a:r>
            <a:r>
              <a:rPr lang="zh-CN" altLang="en-US" sz="2200" b="1" smtClean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表面</a:t>
            </a:r>
            <a:r>
              <a:rPr lang="zh-CN" altLang="en-US" sz="2200" b="1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和</a:t>
            </a:r>
            <a:r>
              <a:rPr lang="zh-CN" altLang="en-US" sz="2200" b="1" smtClean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内部</a:t>
            </a:r>
            <a:r>
              <a:rPr lang="zh-CN" altLang="en-US" sz="2200" b="1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的分子在微波的作用下</a:t>
            </a:r>
            <a:r>
              <a:rPr lang="zh-CN" altLang="en-US" sz="2200" b="1" smtClean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同时剧烈振动</a:t>
            </a:r>
            <a:r>
              <a:rPr lang="zh-CN" altLang="en-US" sz="2200" b="1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，使得</a:t>
            </a:r>
            <a:r>
              <a:rPr lang="zh-CN" altLang="en-US" sz="2200" b="1" smtClean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内能增加</a:t>
            </a:r>
            <a:r>
              <a:rPr lang="zh-CN" altLang="en-US" sz="2200" b="1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，温度升高（水分子共振）；将电磁波的能量转化为食物的内能。</a:t>
            </a:r>
          </a:p>
          <a:p>
            <a:pPr>
              <a:buFontTx/>
              <a:buNone/>
            </a:pPr>
            <a:r>
              <a:rPr lang="zh-CN" altLang="en-US" sz="2200" b="1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特点：</a:t>
            </a:r>
          </a:p>
          <a:p>
            <a:pPr>
              <a:buFontTx/>
              <a:buNone/>
            </a:pPr>
            <a:r>
              <a:rPr lang="zh-CN" altLang="en-US" sz="2200" b="1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200" b="1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200" b="1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）微波可穿透某些非金属材料，如玻璃、陶瓷、塑料，不会吸收微波，不会被加热。</a:t>
            </a:r>
          </a:p>
          <a:p>
            <a:pPr>
              <a:buFontTx/>
              <a:buNone/>
            </a:pPr>
            <a:r>
              <a:rPr lang="zh-CN" altLang="en-US" sz="2200" b="1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200" b="1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200" b="1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）微波不能穿透金属网，而被反射回去（屏蔽作用）。</a:t>
            </a:r>
          </a:p>
          <a:p>
            <a:pPr>
              <a:buFontTx/>
              <a:buNone/>
            </a:pPr>
            <a:endParaRPr lang="zh-CN" altLang="zh-CN" sz="2200" b="1" smtClean="0"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  <a:p>
            <a:endParaRPr lang="zh-CN" altLang="en-US" sz="2200" b="1" smtClean="0"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2529" name="Picture 1" descr="D:\搜狗高速下载\电磁波_军用雷达01.gif"/>
          <p:cNvPicPr>
            <a:picLocks noChangeAspect="1" noChangeArrowheads="1" noCrop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733800" y="990600"/>
            <a:ext cx="2971800" cy="1443789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705600" y="1066800"/>
            <a:ext cx="2215474" cy="14478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019800" y="3200400"/>
            <a:ext cx="3028950" cy="2967037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231601"/>
          </a:xfrm>
        </p:spPr>
        <p:txBody>
          <a:bodyPr/>
          <a:lstStyle/>
          <a:p>
            <a:r>
              <a:rPr lang="zh-CN" altLang="en-US" b="1" smtClean="0">
                <a:solidFill>
                  <a:srgbClr val="0000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科学世界</a:t>
            </a:r>
            <a:endParaRPr lang="zh-CN" altLang="en-US" b="1">
              <a:solidFill>
                <a:srgbClr val="000099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b="1" smtClean="0">
                <a:solidFill>
                  <a:srgbClr val="0000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为什么微波炉外壳使用金属材料？</a:t>
            </a:r>
            <a:endParaRPr lang="en-US" altLang="zh-CN" b="1" smtClean="0">
              <a:solidFill>
                <a:srgbClr val="000099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zh-CN" altLang="en-US" b="1" smtClean="0">
                <a:solidFill>
                  <a:srgbClr val="0000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答：金属材料对电磁波有屏蔽作用，可防止微波泄漏对人体造成伤害。</a:t>
            </a:r>
            <a:endParaRPr lang="en-US" altLang="zh-CN" b="1" smtClean="0">
              <a:solidFill>
                <a:srgbClr val="000099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zh-CN" altLang="en-US" b="1" smtClean="0">
                <a:solidFill>
                  <a:srgbClr val="0000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为什么微波炉不能使用金属器皿？</a:t>
            </a:r>
            <a:endParaRPr lang="en-US" altLang="zh-CN" b="1" smtClean="0">
              <a:solidFill>
                <a:srgbClr val="000099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zh-CN" altLang="en-US" b="1" smtClean="0">
                <a:solidFill>
                  <a:srgbClr val="0000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答：金属容器对电磁波有屏蔽作用，导致金属容器内食物无法被微波加热。而且金属中激发电子产生大电流，在金属器皿与微波炉体间产生大电流放电火花，烧坏炉体或器皿。</a:t>
            </a:r>
            <a:endParaRPr lang="zh-CN" altLang="en-US" b="1">
              <a:solidFill>
                <a:srgbClr val="000099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2204700" y="11836400"/>
            <a:ext cx="317500" cy="241300"/>
          </a:xfrm>
          <a:prstGeom prst="cube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CN" altLang="en-US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第</a:t>
            </a:r>
            <a:r>
              <a:rPr lang="en-US" altLang="zh-CN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节 广播、电视和移动通信 </a:t>
            </a:r>
            <a:endParaRPr lang="zh-CN" altLang="en-US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243" name="内容占位符 2"/>
          <p:cNvSpPr>
            <a:spLocks noGrp="1"/>
          </p:cNvSpPr>
          <p:nvPr>
            <p:ph idx="1"/>
          </p:nvPr>
        </p:nvSpPr>
        <p:spPr>
          <a:xfrm>
            <a:off x="457200" y="1066800"/>
            <a:ext cx="4800600" cy="5638800"/>
          </a:xfrm>
        </p:spPr>
        <p:txBody>
          <a:bodyPr/>
          <a:lstStyle/>
          <a:p>
            <a:pPr>
              <a:buNone/>
            </a:pPr>
            <a:r>
              <a:rPr lang="zh-CN" altLang="en-US" sz="28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一、无线电广播信号的发射和接收</a:t>
            </a:r>
          </a:p>
          <a:p>
            <a:pPr>
              <a:buNone/>
            </a:pPr>
            <a:r>
              <a:rPr lang="en-US" altLang="zh-CN" sz="22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2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．无线电广播信号的发射由广播电台完成</a:t>
            </a:r>
          </a:p>
          <a:p>
            <a:pPr>
              <a:buNone/>
            </a:pPr>
            <a:r>
              <a:rPr lang="zh-CN" altLang="en-US" sz="2200" b="1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麦克风</a:t>
            </a:r>
            <a:r>
              <a:rPr lang="zh-CN" altLang="en-US" sz="22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：将声信号转换成电信号。</a:t>
            </a:r>
          </a:p>
          <a:p>
            <a:pPr>
              <a:buNone/>
            </a:pPr>
            <a:r>
              <a:rPr lang="zh-CN" altLang="en-US" sz="22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调制器：将音频电信号加载到高频电流上。</a:t>
            </a:r>
          </a:p>
          <a:p>
            <a:pPr>
              <a:buNone/>
            </a:pPr>
            <a:r>
              <a:rPr lang="en-US" altLang="zh-CN" sz="22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2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．收音机负责信号的接收与还原</a:t>
            </a:r>
          </a:p>
          <a:p>
            <a:pPr>
              <a:buNone/>
            </a:pPr>
            <a:r>
              <a:rPr lang="zh-CN" altLang="en-US" sz="2200" b="1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天线</a:t>
            </a:r>
            <a:r>
              <a:rPr lang="zh-CN" altLang="en-US" sz="22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：接收各种各样的电磁波。</a:t>
            </a:r>
          </a:p>
          <a:p>
            <a:pPr>
              <a:buNone/>
            </a:pPr>
            <a:r>
              <a:rPr lang="zh-CN" altLang="en-US" sz="22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调谐器：选择需要电台的载波信号（解调）。</a:t>
            </a:r>
          </a:p>
          <a:p>
            <a:pPr>
              <a:buNone/>
            </a:pPr>
            <a:r>
              <a:rPr lang="zh-CN" altLang="en-US" sz="22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解调：从载波信号中复原音频信号。</a:t>
            </a:r>
          </a:p>
          <a:p>
            <a:pPr>
              <a:buNone/>
            </a:pPr>
            <a:r>
              <a:rPr lang="zh-CN" altLang="en-US" sz="2200" b="1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扬声器</a:t>
            </a:r>
            <a:r>
              <a:rPr lang="zh-CN" altLang="en-US" sz="22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：将音频电信号转换成声音。</a:t>
            </a:r>
          </a:p>
          <a:p>
            <a:endParaRPr lang="zh-CN" altLang="en-US" sz="2000" b="1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2" descr="E:\教科研、论文资料\人教版教学参考编制\21图\21图\21-3-1a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062510" y="1285860"/>
            <a:ext cx="3929090" cy="2155236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8" name="Picture 2" descr="E:\教科研、论文资料\人教版教学参考编制\21图\21图\21-3-1b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142429" y="3654416"/>
            <a:ext cx="3925371" cy="2365384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mc:AlternateContent xmlns:mc="http://schemas.openxmlformats.org/markup-compatibility/2006">
        <mc:Choice xmlns:v="urn:schemas-microsoft-com:vml" Requires="v">
          <p:control spid="4098" name="ShockwaveFlash1" r:id="rId2" imgW="8686800" imgH="6248400"/>
        </mc:Choice>
        <mc:Fallback>
          <p:control name="ShockwaveFlash1" r:id="rId2" imgW="8686800" imgH="6248400">
            <p:pic>
              <p:nvPicPr>
                <p:cNvPr id="0" name="ShockwaveFlash1"/>
                <p:cNvPicPr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8600" y="228600"/>
                  <a:ext cx="8686800" cy="6248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21-1d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953000" y="1981200"/>
            <a:ext cx="3430736" cy="209075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5" name="Picture 2" descr="E:\教科研、论文资料\人教版教学参考编制\21图\21图\21-1a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04800" y="2057400"/>
            <a:ext cx="3966148" cy="19812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6" name="Picture 4" descr="21-1b"/>
          <p:cNvPicPr>
            <a:picLocks noChangeAspect="1" noChangeArrowheads="1"/>
          </p:cNvPicPr>
          <p:nvPr/>
        </p:nvPicPr>
        <p:blipFill>
          <a:blip r:embed="rId4"/>
          <a:srcRect t="3654"/>
          <a:stretch>
            <a:fillRect/>
          </a:stretch>
        </p:blipFill>
        <p:spPr bwMode="auto">
          <a:xfrm>
            <a:off x="5257800" y="152400"/>
            <a:ext cx="2971800" cy="2056587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25602" name="Picture 2" descr="D:\我的文档\Pictures\114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33400" y="457200"/>
            <a:ext cx="2702040" cy="1676400"/>
          </a:xfrm>
          <a:prstGeom prst="rect">
            <a:avLst/>
          </a:prstGeom>
          <a:noFill/>
        </p:spPr>
      </p:pic>
      <p:sp>
        <p:nvSpPr>
          <p:cNvPr id="10" name="内容占位符 9"/>
          <p:cNvSpPr>
            <a:spLocks noGrp="1"/>
          </p:cNvSpPr>
          <p:nvPr>
            <p:ph sz="half" idx="1"/>
          </p:nvPr>
        </p:nvSpPr>
        <p:spPr>
          <a:xfrm>
            <a:off x="457200" y="4114800"/>
            <a:ext cx="4114800" cy="2438400"/>
          </a:xfrm>
        </p:spPr>
        <p:txBody>
          <a:bodyPr/>
          <a:lstStyle/>
          <a:p>
            <a:r>
              <a:rPr lang="zh-CN" altLang="en-US" sz="1800" b="1" smtClean="0">
                <a:solidFill>
                  <a:srgbClr val="008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古代传递信息</a:t>
            </a:r>
            <a:endParaRPr lang="en-US" altLang="zh-CN" sz="1800" b="1" smtClean="0">
              <a:solidFill>
                <a:srgbClr val="008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1"/>
            <a:r>
              <a:rPr lang="zh-CN" altLang="en-US" sz="1800" b="1" smtClean="0">
                <a:solidFill>
                  <a:srgbClr val="008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飞鸽传书  </a:t>
            </a:r>
          </a:p>
          <a:p>
            <a:pPr lvl="1"/>
            <a:r>
              <a:rPr lang="zh-CN" altLang="en-US" sz="1800" b="1" smtClean="0">
                <a:solidFill>
                  <a:srgbClr val="008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驿站、书信 </a:t>
            </a:r>
          </a:p>
          <a:p>
            <a:pPr lvl="1"/>
            <a:r>
              <a:rPr lang="zh-CN" altLang="en-US" sz="1800" b="1" smtClean="0">
                <a:solidFill>
                  <a:srgbClr val="008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以特殊声音，如钟声，鼓声，鞭炮声等传递信息 </a:t>
            </a:r>
          </a:p>
          <a:p>
            <a:pPr lvl="1"/>
            <a:r>
              <a:rPr lang="zh-CN" altLang="en-US" sz="1800" b="1" smtClean="0">
                <a:solidFill>
                  <a:srgbClr val="008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以灯光，火光，如孔明灯，烽火等传递信息</a:t>
            </a:r>
          </a:p>
          <a:p>
            <a:endParaRPr lang="zh-CN" altLang="en-US" sz="1800">
              <a:solidFill>
                <a:srgbClr val="008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内容占位符 10"/>
          <p:cNvSpPr>
            <a:spLocks noGrp="1"/>
          </p:cNvSpPr>
          <p:nvPr>
            <p:ph sz="half" idx="2"/>
          </p:nvPr>
        </p:nvSpPr>
        <p:spPr>
          <a:xfrm>
            <a:off x="4419600" y="4160837"/>
            <a:ext cx="4724400" cy="2163763"/>
          </a:xfrm>
        </p:spPr>
        <p:txBody>
          <a:bodyPr/>
          <a:lstStyle/>
          <a:p>
            <a:r>
              <a:rPr lang="zh-CN" altLang="en-US" sz="1800" b="1" smtClean="0">
                <a:solidFill>
                  <a:srgbClr val="0033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现代传递信息</a:t>
            </a:r>
            <a:endParaRPr lang="en-US" altLang="zh-CN" sz="1800" b="1" smtClean="0">
              <a:solidFill>
                <a:srgbClr val="0033CC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1"/>
            <a:r>
              <a:rPr lang="zh-CN" altLang="en-US" sz="1800" b="1" smtClean="0">
                <a:solidFill>
                  <a:srgbClr val="0033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有线通信：电话、电报、电视</a:t>
            </a:r>
          </a:p>
          <a:p>
            <a:pPr lvl="1"/>
            <a:r>
              <a:rPr lang="zh-CN" altLang="en-US" sz="1800" b="1" smtClean="0">
                <a:solidFill>
                  <a:srgbClr val="0033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无线通信：收音机、对讲机、手机</a:t>
            </a:r>
          </a:p>
          <a:p>
            <a:pPr lvl="1"/>
            <a:r>
              <a:rPr lang="zh-CN" altLang="en-US" sz="1800" b="1" smtClean="0">
                <a:solidFill>
                  <a:srgbClr val="0033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数字化通信：互联网、数字电视</a:t>
            </a:r>
          </a:p>
          <a:p>
            <a:pPr lvl="1"/>
            <a:r>
              <a:rPr lang="zh-CN" altLang="en-US" sz="1800" b="1" smtClean="0">
                <a:solidFill>
                  <a:srgbClr val="0033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纸张通信：书信、报纸</a:t>
            </a:r>
            <a:endParaRPr lang="zh-CN" altLang="en-US" sz="1800">
              <a:solidFill>
                <a:srgbClr val="0033CC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4800" y="228600"/>
            <a:ext cx="5257800" cy="6400800"/>
          </a:xfrm>
        </p:spPr>
        <p:txBody>
          <a:bodyPr/>
          <a:lstStyle/>
          <a:p>
            <a:pPr>
              <a:buNone/>
            </a:pPr>
            <a:r>
              <a:rPr lang="zh-CN" altLang="en-US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二、电视的发射和接收</a:t>
            </a:r>
          </a:p>
          <a:p>
            <a:pPr>
              <a:buNone/>
            </a:pPr>
            <a:r>
              <a:rPr lang="en-US" altLang="zh-CN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．图像信号工作过程（音频与收音机相同）</a:t>
            </a:r>
          </a:p>
          <a:p>
            <a:pPr>
              <a:buNone/>
            </a:pPr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摄像机：将图像转换成电信号</a:t>
            </a:r>
          </a:p>
          <a:p>
            <a:pPr>
              <a:buNone/>
            </a:pPr>
            <a:r>
              <a:rPr lang="zh-CN" alt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发射机</a:t>
            </a:r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：将电信号加载到频率很高的电流上</a:t>
            </a:r>
          </a:p>
          <a:p>
            <a:pPr>
              <a:buNone/>
            </a:pPr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天线：将高频信号发射到空中</a:t>
            </a:r>
          </a:p>
          <a:p>
            <a:pPr>
              <a:buNone/>
            </a:pPr>
            <a:r>
              <a:rPr lang="en-US" altLang="zh-CN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．电视接收机工作过程</a:t>
            </a:r>
          </a:p>
          <a:p>
            <a:pPr>
              <a:buNone/>
            </a:pPr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天线：接收包含声、像信息的高频信号。</a:t>
            </a:r>
          </a:p>
          <a:p>
            <a:pPr>
              <a:buNone/>
            </a:pPr>
            <a:r>
              <a:rPr lang="zh-CN" alt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接收机</a:t>
            </a:r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：取出并放大图像和音频电信号。</a:t>
            </a:r>
          </a:p>
          <a:p>
            <a:pPr>
              <a:buNone/>
            </a:pPr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显示器：复原图像信号。</a:t>
            </a:r>
          </a:p>
          <a:p>
            <a:pPr>
              <a:buNone/>
            </a:pPr>
            <a:r>
              <a:rPr lang="zh-CN" alt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音频放大</a:t>
            </a:r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：将微弱音频电信号放大并输出。</a:t>
            </a:r>
            <a:endParaRPr lang="en-US" altLang="zh-CN" sz="2000" b="1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三、移动电话</a:t>
            </a:r>
          </a:p>
          <a:p>
            <a:pPr>
              <a:buNone/>
            </a:pPr>
            <a:r>
              <a:rPr lang="en-US" altLang="zh-CN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．移动电话：（发射接收二合一）</a:t>
            </a:r>
          </a:p>
          <a:p>
            <a:pPr>
              <a:buNone/>
            </a:pPr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手机既是无线电发射台又是无线电接收台。</a:t>
            </a:r>
          </a:p>
          <a:p>
            <a:pPr>
              <a:buNone/>
            </a:pPr>
            <a:r>
              <a:rPr lang="en-US" altLang="zh-CN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．无绳电话：座机接在市话网上，相当于小型基地台。工作区域在几十米至几百米的范围。</a:t>
            </a:r>
          </a:p>
          <a:p>
            <a:endParaRPr lang="zh-CN" altLang="en-US" sz="2000"/>
          </a:p>
        </p:txBody>
      </p:sp>
      <p:pic>
        <p:nvPicPr>
          <p:cNvPr id="4" name="Picture 2" descr="E:\教科研、论文资料\人教版教学参考编制\21图\21图\21-3-4a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286380" y="285728"/>
            <a:ext cx="3571900" cy="1865182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5" name="Picture 2" descr="E:\教科研、论文资料\人教版教学参考编制\21图\21图\21-3-4b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429256" y="2214554"/>
            <a:ext cx="3570396" cy="1857388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429256" y="4357694"/>
            <a:ext cx="3534808" cy="2214578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CN" altLang="en-US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第</a:t>
            </a:r>
            <a:r>
              <a:rPr lang="en-US" altLang="zh-CN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节 越来越宽的信息之路</a:t>
            </a:r>
            <a:endParaRPr lang="zh-CN" altLang="en-US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243" name="内容占位符 2"/>
          <p:cNvSpPr>
            <a:spLocks noGrp="1"/>
          </p:cNvSpPr>
          <p:nvPr>
            <p:ph idx="1"/>
          </p:nvPr>
        </p:nvSpPr>
        <p:spPr>
          <a:xfrm>
            <a:off x="457200" y="1066800"/>
            <a:ext cx="5257800" cy="5638800"/>
          </a:xfrm>
        </p:spPr>
        <p:txBody>
          <a:bodyPr/>
          <a:lstStyle/>
          <a:p>
            <a:pPr>
              <a:lnSpc>
                <a:spcPct val="120000"/>
              </a:lnSpc>
              <a:buNone/>
            </a:pPr>
            <a:r>
              <a:rPr lang="zh-CN" altLang="en-US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信息理论：作为载体的电磁波，频率越高，相同时间内传输的信息就越多。</a:t>
            </a:r>
            <a:endParaRPr lang="en-US" altLang="zh-CN" sz="2400" b="1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zh-CN" altLang="en-US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一、微波通信</a:t>
            </a:r>
            <a:endParaRPr lang="en-US" altLang="zh-CN" b="1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altLang="zh-CN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．微波几乎沿直线传播。必须每隔</a:t>
            </a:r>
            <a:r>
              <a:rPr lang="en-US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50km</a:t>
            </a:r>
            <a:r>
              <a:rPr lang="zh-CN" altLang="en-US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左右建一个中继站，经很多中继站把信息传到远方</a:t>
            </a:r>
            <a:r>
              <a:rPr lang="zh-CN" altLang="en-US" sz="2400" smtClean="0"/>
              <a:t>。</a:t>
            </a:r>
            <a:endParaRPr lang="en-US" altLang="zh-CN" sz="2400" smtClean="0"/>
          </a:p>
          <a:p>
            <a:pPr>
              <a:buNone/>
            </a:pPr>
            <a:r>
              <a:rPr lang="en-US" altLang="zh-CN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．讨论月亮做中继站可行性。</a:t>
            </a:r>
          </a:p>
          <a:p>
            <a:pPr>
              <a:buNone/>
            </a:pPr>
            <a:r>
              <a:rPr lang="zh-CN" altLang="en-US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结论：太远，不方便；还自转，信号不稳定。</a:t>
            </a:r>
          </a:p>
          <a:p>
            <a:pPr>
              <a:buNone/>
            </a:pPr>
            <a:r>
              <a:rPr lang="zh-CN" altLang="en-US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解决方案：人造卫星通信</a:t>
            </a:r>
          </a:p>
          <a:p>
            <a:pPr>
              <a:buNone/>
            </a:pPr>
            <a:endParaRPr lang="zh-CN" altLang="en-US" sz="2400" b="1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buNone/>
            </a:pPr>
            <a:endParaRPr lang="zh-CN" altLang="en-US" sz="2400" b="1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2" descr="E:\教科研、论文资料\人教版教学参考编制\21图\21图\21-4-1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486400" y="990599"/>
            <a:ext cx="3503052" cy="2479473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0" name="Picture 2" descr="E:\教科研、论文资料\人教版教学参考编制\21图\21图\21-4-2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715000" y="3733800"/>
            <a:ext cx="3022348" cy="26670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457200"/>
            <a:ext cx="4800600" cy="5668963"/>
          </a:xfrm>
        </p:spPr>
        <p:txBody>
          <a:bodyPr/>
          <a:lstStyle/>
          <a:p>
            <a:pPr>
              <a:buNone/>
            </a:pPr>
            <a:r>
              <a:rPr lang="zh-CN" altLang="en-US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二、卫星通信</a:t>
            </a:r>
          </a:p>
          <a:p>
            <a:pPr>
              <a:buNone/>
            </a:pPr>
            <a:r>
              <a:rPr lang="zh-CN" altLang="en-US" sz="28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同步卫星：通信卫星</a:t>
            </a:r>
            <a:r>
              <a:rPr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相对地球“静止”</a:t>
            </a:r>
            <a:r>
              <a:rPr lang="zh-CN" altLang="en-US" sz="28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  <a:p>
            <a:pPr>
              <a:buNone/>
            </a:pPr>
            <a:r>
              <a:rPr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三颗同步卫星</a:t>
            </a:r>
            <a:r>
              <a:rPr lang="zh-CN" altLang="en-US" sz="28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可以实现全球通信</a:t>
            </a:r>
          </a:p>
          <a:p>
            <a:endParaRPr lang="zh-CN" altLang="en-US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2" descr="D:\物理\物理gif\GIF21信息的传递\通信_地球同步卫星03.gif"/>
          <p:cNvPicPr>
            <a:picLocks noChangeAspect="1" noChangeArrowheads="1" noCrop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410200" y="2514600"/>
            <a:ext cx="3276600" cy="19050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35843" name="Picture 3" descr="E:\物理素材 GIF动画\GIF21信息的传递\电磁波_军用雷达02.gif"/>
          <p:cNvPicPr>
            <a:picLocks noChangeAspect="1" noChangeArrowheads="1" noCrop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876800" y="4495800"/>
            <a:ext cx="3810000" cy="2056793"/>
          </a:xfrm>
          <a:prstGeom prst="rect">
            <a:avLst/>
          </a:prstGeom>
          <a:noFill/>
        </p:spPr>
      </p:pic>
      <p:pic>
        <p:nvPicPr>
          <p:cNvPr id="35844" name="Picture 4" descr="D:\搜狗高速下载\三颗地球同步卫星实现全球通信01.gif"/>
          <p:cNvPicPr>
            <a:picLocks noChangeAspect="1" noChangeArrowheads="1" noCrop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04800" y="3200400"/>
            <a:ext cx="4495800" cy="3352800"/>
          </a:xfrm>
          <a:prstGeom prst="rect">
            <a:avLst/>
          </a:prstGeom>
          <a:noFill/>
        </p:spPr>
      </p:pic>
      <p:pic>
        <p:nvPicPr>
          <p:cNvPr id="35845" name="Picture 5" descr="E:\物理素材 GIF动画\GIF21信息的传递\地球同步卫星03.gif"/>
          <p:cNvPicPr>
            <a:picLocks noChangeAspect="1" noChangeArrowheads="1" noCrop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410200" y="228600"/>
            <a:ext cx="3276600" cy="22098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mc:AlternateContent xmlns:mc="http://schemas.openxmlformats.org/markup-compatibility/2006">
        <mc:Choice xmlns:v="urn:schemas-microsoft-com:vml" Requires="v">
          <p:control spid="5122" name="ShockwaveFlash1" r:id="rId2" imgW="8534400" imgH="6172200"/>
        </mc:Choice>
        <mc:Fallback>
          <p:control name="ShockwaveFlash1" r:id="rId2" imgW="8534400" imgH="6172200">
            <p:pic>
              <p:nvPicPr>
                <p:cNvPr id="0" name="ShockwaveFlash1"/>
                <p:cNvPicPr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8600" y="304800"/>
                  <a:ext cx="8534400" cy="6172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www.tibet.cn/cn/politics/201911/W020191106464854310572.gif"/>
          <p:cNvPicPr>
            <a:picLocks noChangeAspect="1" noChangeArrowheads="1" noCrop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28600" y="1143000"/>
            <a:ext cx="4495800" cy="2590800"/>
          </a:xfrm>
          <a:prstGeom prst="rect">
            <a:avLst/>
          </a:prstGeom>
          <a:noFill/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zh-CN" altLang="en-US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中国北斗卫星导航系统</a:t>
            </a:r>
            <a:endParaRPr lang="zh-CN" altLang="en-US"/>
          </a:p>
        </p:txBody>
      </p:sp>
      <p:pic>
        <p:nvPicPr>
          <p:cNvPr id="37891" name="Picture 3" descr="E:\物理素材 GIF动画\GIF21信息的传递\全球卫星定位系统01.gif"/>
          <p:cNvPicPr>
            <a:picLocks noChangeAspect="1" noChangeArrowheads="1" noCrop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876800" y="1143000"/>
            <a:ext cx="4114800" cy="4114800"/>
          </a:xfrm>
          <a:prstGeom prst="rect">
            <a:avLst/>
          </a:prstGeom>
          <a:noFill/>
        </p:spPr>
      </p:pic>
      <p:pic>
        <p:nvPicPr>
          <p:cNvPr id="37893" name="Picture 5" descr="https://ss3.bdstatic.com/70cFv8Sh_Q1YnxGkpoWK1HF6hhy/it/u=17672799,4090217730&amp;fm=26&amp;gp=0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28600" y="3886200"/>
            <a:ext cx="4540577" cy="256720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algn="l"/>
            <a:r>
              <a:rPr lang="zh-CN" altLang="en-US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三、光纤通信</a:t>
            </a:r>
            <a:endParaRPr lang="zh-CN" altLang="en-US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3733800" cy="4525963"/>
          </a:xfrm>
        </p:spPr>
        <p:txBody>
          <a:bodyPr/>
          <a:lstStyle/>
          <a:p>
            <a:pPr>
              <a:buNone/>
            </a:pPr>
            <a:r>
              <a:rPr lang="zh-CN" altLang="en-US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光在光导纤维中的传播，</a:t>
            </a:r>
            <a:r>
              <a:rPr lang="zh-CN" alt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光的反射</a:t>
            </a:r>
            <a:r>
              <a:rPr lang="zh-CN" altLang="en-US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  <a:p>
            <a:pPr>
              <a:buNone/>
            </a:pPr>
            <a:r>
              <a:rPr lang="zh-CN" altLang="en-US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优点：</a:t>
            </a:r>
            <a:endParaRPr lang="en-US" altLang="zh-CN" sz="2400" b="1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zh-CN" altLang="en-US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）传输频带极宽，通信容量很大；</a:t>
            </a:r>
          </a:p>
          <a:p>
            <a:pPr>
              <a:buNone/>
            </a:pPr>
            <a:r>
              <a:rPr lang="zh-CN" altLang="en-US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）光纤衰减小，无中继设备，传输距离远；</a:t>
            </a:r>
          </a:p>
          <a:p>
            <a:pPr>
              <a:buNone/>
            </a:pPr>
            <a:r>
              <a:rPr lang="zh-CN" altLang="en-US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）频率稳定，信号传输质量高；</a:t>
            </a:r>
            <a:endParaRPr lang="zh-CN" altLang="en-US" sz="2400" b="1" i="1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zh-CN" altLang="en-US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）光纤抗电磁干扰，保密性好。</a:t>
            </a:r>
            <a:endParaRPr lang="zh-CN" altLang="en-US" sz="2400"/>
          </a:p>
        </p:txBody>
      </p:sp>
      <p:pic>
        <p:nvPicPr>
          <p:cNvPr id="4" name="Picture 7" descr="D:\物理\物理gif\GIF21信息的传递\通信_光纤全反射_激光笔.gif"/>
          <p:cNvPicPr>
            <a:picLocks noChangeAspect="1" noChangeArrowheads="1" noCrop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419600" y="381000"/>
            <a:ext cx="4038600" cy="2278077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5" name="Picture 2" descr="E:\教科研、论文资料\人教版教学参考编制\21图\21图\21-4-8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343400" y="2514600"/>
            <a:ext cx="4513814" cy="16764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6" name="Picture 2" descr="E:\教科研、论文资料\人教版教学参考编制\21图\21图\21-4-7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343400" y="4267200"/>
            <a:ext cx="1936150" cy="1870844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7" name="Picture 29" descr="56855-0l"/>
          <p:cNvPicPr>
            <a:picLocks noChangeAspect="1" noChangeArrowheads="1"/>
          </p:cNvPicPr>
          <p:nvPr/>
        </p:nvPicPr>
        <p:blipFill>
          <a:blip r:embed="rId5"/>
          <a:srcRect t="10567" b="12300"/>
          <a:stretch>
            <a:fillRect/>
          </a:stretch>
        </p:blipFill>
        <p:spPr bwMode="auto">
          <a:xfrm>
            <a:off x="6324600" y="4267200"/>
            <a:ext cx="2551661" cy="1857375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四、网络通信</a:t>
            </a:r>
            <a:endParaRPr lang="zh-CN" altLang="en-US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利用因特网实现资源共享和信息传递。</a:t>
            </a:r>
          </a:p>
          <a:p>
            <a:r>
              <a:rPr lang="zh-CN" altLang="en-US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网址：</a:t>
            </a:r>
            <a:r>
              <a:rPr lang="en-US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www.163.com</a:t>
            </a:r>
            <a:endParaRPr lang="zh-CN" altLang="en-US" b="1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电子邮箱地址：</a:t>
            </a:r>
            <a:r>
              <a:rPr lang="en-US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xyzabc@163.com</a:t>
            </a:r>
            <a:endParaRPr lang="zh-CN" altLang="en-US" b="1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endParaRPr lang="zh-CN" altLang="en-US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33400" y="3581400"/>
            <a:ext cx="7561262" cy="2773362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CN" altLang="en-US" sz="40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第</a:t>
            </a:r>
            <a:r>
              <a:rPr lang="en-US" altLang="zh-CN" sz="40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40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节 现代顺风耳</a:t>
            </a:r>
            <a:r>
              <a:rPr lang="en-US" sz="40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──</a:t>
            </a:r>
            <a:r>
              <a:rPr lang="zh-CN" altLang="en-US" sz="40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电话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4800" y="1219200"/>
            <a:ext cx="4267200" cy="54864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zh-CN" sz="2400" b="1" smtClean="0">
                <a:solidFill>
                  <a:srgbClr val="000099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1876</a:t>
            </a:r>
            <a:r>
              <a:rPr lang="zh-CN" sz="2400" b="1" smtClean="0">
                <a:solidFill>
                  <a:srgbClr val="000099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年贝尔</a:t>
            </a:r>
            <a:r>
              <a:rPr lang="zh-CN" altLang="en-US" sz="2400" b="1" smtClean="0">
                <a:solidFill>
                  <a:srgbClr val="000099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发明电话</a:t>
            </a:r>
            <a:endParaRPr lang="en-US" altLang="zh-CN" sz="2400" b="1" smtClean="0">
              <a:solidFill>
                <a:srgbClr val="000099"/>
              </a:solidFill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zh-CN" altLang="en-US" sz="2800" b="1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一</a:t>
            </a:r>
            <a:r>
              <a:rPr lang="zh-CN" sz="2800" b="1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、电流把信息传到远方</a:t>
            </a:r>
          </a:p>
          <a:p>
            <a:pPr>
              <a:buFontTx/>
              <a:buNone/>
            </a:pPr>
            <a:r>
              <a:rPr lang="en-US" altLang="zh-CN" sz="2800" b="1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1</a:t>
            </a:r>
            <a:r>
              <a:rPr lang="zh-CN" sz="2800" b="1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．组成：由话筒、听筒、电话线组成。</a:t>
            </a:r>
          </a:p>
          <a:p>
            <a:pPr>
              <a:buFontTx/>
              <a:buNone/>
            </a:pPr>
            <a:r>
              <a:rPr lang="en-US" altLang="zh-CN" sz="2800" b="1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2</a:t>
            </a:r>
            <a:r>
              <a:rPr lang="zh-CN" sz="2800" b="1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．原理：</a:t>
            </a:r>
            <a:endParaRPr lang="en-US" altLang="zh-CN" sz="2800" b="1" smtClean="0"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  <a:p>
            <a:r>
              <a:rPr lang="zh-CN" sz="2800" b="1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话筒把声音转换成变化的电流（磁生电，电磁感应），</a:t>
            </a:r>
            <a:endParaRPr lang="en-US" altLang="zh-CN" sz="2800" b="1" smtClean="0"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  <a:p>
            <a:r>
              <a:rPr lang="zh-CN" sz="2800" b="1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听筒把变化的电流转换成声音（电生磁，电流磁效应）。</a:t>
            </a:r>
          </a:p>
        </p:txBody>
      </p:sp>
      <p:pic>
        <p:nvPicPr>
          <p:cNvPr id="4" name="Picture 4" descr="21-1-3"/>
          <p:cNvPicPr>
            <a:picLocks noChangeAspect="1" noChangeArrowheads="1"/>
          </p:cNvPicPr>
          <p:nvPr/>
        </p:nvPicPr>
        <p:blipFill>
          <a:blip r:embed="rId2"/>
          <a:srcRect r="2492"/>
          <a:stretch>
            <a:fillRect/>
          </a:stretch>
        </p:blipFill>
        <p:spPr bwMode="auto">
          <a:xfrm>
            <a:off x="4572000" y="1371600"/>
            <a:ext cx="4304347" cy="3997325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81000" y="1676400"/>
            <a:ext cx="5546725" cy="396240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1833563" y="755650"/>
            <a:ext cx="2000250" cy="571500"/>
          </a:xfrm>
          <a:prstGeom prst="flowChartProcess">
            <a:avLst/>
          </a:prstGeom>
          <a:gradFill rotWithShape="1">
            <a:gsLst>
              <a:gs pos="0">
                <a:srgbClr val="A3EDA3"/>
              </a:gs>
              <a:gs pos="35001">
                <a:srgbClr val="BFF1BF"/>
              </a:gs>
              <a:gs pos="100000">
                <a:srgbClr val="E6FAE6"/>
              </a:gs>
            </a:gsLst>
            <a:lin ang="5400000" scaled="1"/>
          </a:gradFill>
          <a:ln w="9525">
            <a:solidFill>
              <a:srgbClr val="009900"/>
            </a:solidFill>
            <a:miter lim="800000"/>
          </a:ln>
          <a:effectLst>
            <a:outerShdw dist="20000" dir="5400000" algn="ctr" rotWithShape="0">
              <a:srgbClr val="000000">
                <a:alpha val="34000"/>
              </a:srgbClr>
            </a:outerShdw>
          </a:effec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</a:rPr>
              <a:t>女孩说话</a:t>
            </a: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4405313" y="684212"/>
            <a:ext cx="2643187" cy="566738"/>
          </a:xfrm>
          <a:prstGeom prst="flowChartProcess">
            <a:avLst/>
          </a:prstGeom>
          <a:gradFill rotWithShape="1">
            <a:gsLst>
              <a:gs pos="0">
                <a:srgbClr val="A3EDA3"/>
              </a:gs>
              <a:gs pos="35001">
                <a:srgbClr val="BFF1BF"/>
              </a:gs>
              <a:gs pos="100000">
                <a:srgbClr val="E6FAE6"/>
              </a:gs>
            </a:gsLst>
            <a:lin ang="5400000" scaled="1"/>
          </a:gradFill>
          <a:ln w="9525">
            <a:solidFill>
              <a:srgbClr val="009900"/>
            </a:solidFill>
            <a:miter lim="800000"/>
          </a:ln>
          <a:effectLst>
            <a:outerShdw dist="20000" dir="5400000" algn="ctr" rotWithShape="0">
              <a:srgbClr val="000000">
                <a:alpha val="34000"/>
              </a:srgbClr>
            </a:outerShdw>
          </a:effec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</a:rPr>
              <a:t>话筒膜片振动</a:t>
            </a: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6054725" y="1600200"/>
            <a:ext cx="2643188" cy="571500"/>
          </a:xfrm>
          <a:prstGeom prst="flowChartProcess">
            <a:avLst/>
          </a:prstGeom>
          <a:gradFill rotWithShape="1">
            <a:gsLst>
              <a:gs pos="0">
                <a:srgbClr val="A3EDA3"/>
              </a:gs>
              <a:gs pos="35001">
                <a:srgbClr val="BFF1BF"/>
              </a:gs>
              <a:gs pos="100000">
                <a:srgbClr val="E6FAE6"/>
              </a:gs>
            </a:gsLst>
            <a:lin ang="5400000" scaled="1"/>
          </a:gradFill>
          <a:ln w="9525">
            <a:solidFill>
              <a:srgbClr val="009900"/>
            </a:solidFill>
            <a:miter lim="800000"/>
          </a:ln>
          <a:effectLst>
            <a:outerShdw dist="20000" dir="5400000" algn="ctr" rotWithShape="0">
              <a:srgbClr val="000000">
                <a:alpha val="34000"/>
              </a:srgbClr>
            </a:outerShdw>
          </a:effec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</a:rPr>
              <a:t>炭盒电阻变化</a:t>
            </a: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6048375" y="2933700"/>
            <a:ext cx="2643188" cy="566738"/>
          </a:xfrm>
          <a:prstGeom prst="flowChartProcess">
            <a:avLst/>
          </a:prstGeom>
          <a:gradFill rotWithShape="1">
            <a:gsLst>
              <a:gs pos="0">
                <a:srgbClr val="A3EDA3"/>
              </a:gs>
              <a:gs pos="35001">
                <a:srgbClr val="BFF1BF"/>
              </a:gs>
              <a:gs pos="100000">
                <a:srgbClr val="E6FAE6"/>
              </a:gs>
            </a:gsLst>
            <a:lin ang="5400000" scaled="1"/>
          </a:gradFill>
          <a:ln w="9525">
            <a:solidFill>
              <a:srgbClr val="009900"/>
            </a:solidFill>
            <a:miter lim="800000"/>
          </a:ln>
          <a:effectLst>
            <a:outerShdw dist="20000" dir="5400000" algn="ctr" rotWithShape="0">
              <a:srgbClr val="000000">
                <a:alpha val="34000"/>
              </a:srgbClr>
            </a:outerShdw>
          </a:effec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</a:rPr>
              <a:t>回路电流变化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 rot="16200000" flipH="1">
            <a:off x="7175502" y="5153026"/>
            <a:ext cx="657224" cy="409577"/>
          </a:xfrm>
          <a:prstGeom prst="rightArrow">
            <a:avLst>
              <a:gd name="adj1" fmla="val 50000"/>
              <a:gd name="adj2" fmla="val 49632"/>
            </a:avLst>
          </a:prstGeom>
          <a:solidFill>
            <a:srgbClr val="C00000"/>
          </a:solidFill>
          <a:ln w="19050">
            <a:solidFill>
              <a:srgbClr val="C00000"/>
            </a:solidFill>
            <a:miter lim="800000"/>
          </a:ln>
        </p:spPr>
        <p:txBody>
          <a:bodyPr vert="eaVert" wrap="none" anchor="ctr"/>
          <a:lstStyle/>
          <a:p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5976938" y="4305300"/>
            <a:ext cx="2786062" cy="571500"/>
          </a:xfrm>
          <a:prstGeom prst="flowChartProcess">
            <a:avLst/>
          </a:prstGeom>
          <a:gradFill rotWithShape="1">
            <a:gsLst>
              <a:gs pos="0">
                <a:srgbClr val="A3EDA3"/>
              </a:gs>
              <a:gs pos="35001">
                <a:srgbClr val="BFF1BF"/>
              </a:gs>
              <a:gs pos="100000">
                <a:srgbClr val="E6FAE6"/>
              </a:gs>
            </a:gsLst>
            <a:lin ang="5400000" scaled="1"/>
          </a:gradFill>
          <a:ln w="9525">
            <a:solidFill>
              <a:srgbClr val="009900"/>
            </a:solidFill>
            <a:miter lim="800000"/>
          </a:ln>
          <a:effectLst>
            <a:outerShdw dist="20000" dir="5400000" algn="ctr" rotWithShape="0">
              <a:srgbClr val="000000">
                <a:alpha val="34000"/>
              </a:srgbClr>
            </a:outerShdw>
          </a:effec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</a:rPr>
              <a:t>磁性强弱变化</a:t>
            </a:r>
          </a:p>
        </p:txBody>
      </p:sp>
      <p:sp>
        <p:nvSpPr>
          <p:cNvPr id="11" name="AutoShape 13"/>
          <p:cNvSpPr>
            <a:spLocks noChangeArrowheads="1"/>
          </p:cNvSpPr>
          <p:nvPr/>
        </p:nvSpPr>
        <p:spPr bwMode="auto">
          <a:xfrm>
            <a:off x="5905500" y="5753100"/>
            <a:ext cx="2857500" cy="571500"/>
          </a:xfrm>
          <a:prstGeom prst="flowChartProcess">
            <a:avLst/>
          </a:prstGeom>
          <a:gradFill rotWithShape="1">
            <a:gsLst>
              <a:gs pos="0">
                <a:srgbClr val="A3EDA3"/>
              </a:gs>
              <a:gs pos="35001">
                <a:srgbClr val="BFF1BF"/>
              </a:gs>
              <a:gs pos="100000">
                <a:srgbClr val="E6FAE6"/>
              </a:gs>
            </a:gsLst>
            <a:lin ang="5400000" scaled="1"/>
          </a:gradFill>
          <a:ln w="9525">
            <a:solidFill>
              <a:srgbClr val="009900"/>
            </a:solidFill>
            <a:miter lim="800000"/>
          </a:ln>
          <a:effectLst>
            <a:outerShdw dist="20000" dir="5400000" algn="ctr" rotWithShape="0">
              <a:srgbClr val="000000">
                <a:alpha val="34000"/>
              </a:srgbClr>
            </a:outerShdw>
          </a:effec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sz="2800" b="1">
                <a:solidFill>
                  <a:srgbClr val="000000"/>
                </a:solidFill>
                <a:latin typeface="楷体" panose="02010609060101010101" pitchFamily="49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</a:rPr>
              <a:t>听筒膜片振动</a:t>
            </a:r>
          </a:p>
        </p:txBody>
      </p:sp>
      <p:sp>
        <p:nvSpPr>
          <p:cNvPr id="12" name="AutoShape 14"/>
          <p:cNvSpPr>
            <a:spLocks noChangeArrowheads="1"/>
          </p:cNvSpPr>
          <p:nvPr/>
        </p:nvSpPr>
        <p:spPr bwMode="auto">
          <a:xfrm>
            <a:off x="2047875" y="5824538"/>
            <a:ext cx="2643188" cy="571500"/>
          </a:xfrm>
          <a:prstGeom prst="flowChartProcess">
            <a:avLst/>
          </a:prstGeom>
          <a:gradFill rotWithShape="1">
            <a:gsLst>
              <a:gs pos="0">
                <a:srgbClr val="A3EDA3"/>
              </a:gs>
              <a:gs pos="35001">
                <a:srgbClr val="BFF1BF"/>
              </a:gs>
              <a:gs pos="100000">
                <a:srgbClr val="E6FAE6"/>
              </a:gs>
            </a:gsLst>
            <a:lin ang="5400000" scaled="1"/>
          </a:gradFill>
          <a:ln w="9525">
            <a:solidFill>
              <a:srgbClr val="009900"/>
            </a:solidFill>
            <a:miter lim="800000"/>
          </a:ln>
          <a:effectLst>
            <a:outerShdw dist="20000" dir="5400000" algn="ctr" rotWithShape="0">
              <a:srgbClr val="000000">
                <a:alpha val="34000"/>
              </a:srgbClr>
            </a:outerShdw>
          </a:effec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</a:rPr>
              <a:t>男孩听到声音</a:t>
            </a:r>
          </a:p>
        </p:txBody>
      </p:sp>
      <p:sp>
        <p:nvSpPr>
          <p:cNvPr id="13" name="AutoShape 15"/>
          <p:cNvSpPr>
            <a:spLocks noChangeArrowheads="1"/>
          </p:cNvSpPr>
          <p:nvPr/>
        </p:nvSpPr>
        <p:spPr bwMode="auto">
          <a:xfrm rot="5400000" flipH="1">
            <a:off x="7215981" y="2456656"/>
            <a:ext cx="635000" cy="293687"/>
          </a:xfrm>
          <a:prstGeom prst="leftArrow">
            <a:avLst>
              <a:gd name="adj1" fmla="val 50000"/>
              <a:gd name="adj2" fmla="val 74013"/>
            </a:avLst>
          </a:prstGeom>
          <a:solidFill>
            <a:srgbClr val="C00000"/>
          </a:solidFill>
          <a:ln w="19050">
            <a:solidFill>
              <a:srgbClr val="C00000"/>
            </a:solidFill>
            <a:miter lim="800000"/>
          </a:ln>
        </p:spPr>
        <p:txBody>
          <a:bodyPr rot="10800000" vert="eaVert" wrap="none" anchor="ctr"/>
          <a:lstStyle/>
          <a:p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14" name="AutoShape 16"/>
          <p:cNvSpPr>
            <a:spLocks noChangeArrowheads="1"/>
          </p:cNvSpPr>
          <p:nvPr/>
        </p:nvSpPr>
        <p:spPr bwMode="auto">
          <a:xfrm flipH="1">
            <a:off x="3859213" y="946150"/>
            <a:ext cx="476250" cy="180975"/>
          </a:xfrm>
          <a:prstGeom prst="leftArrow">
            <a:avLst>
              <a:gd name="adj1" fmla="val 50000"/>
              <a:gd name="adj2" fmla="val 79764"/>
            </a:avLst>
          </a:prstGeom>
          <a:solidFill>
            <a:srgbClr val="C00000"/>
          </a:solidFill>
          <a:ln w="19050">
            <a:solidFill>
              <a:srgbClr val="C00000"/>
            </a:solidFill>
            <a:miter lim="800000"/>
          </a:ln>
        </p:spPr>
        <p:txBody>
          <a:bodyPr wrap="none" anchor="ctr"/>
          <a:lstStyle/>
          <a:p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15" name="AutoShape 15"/>
          <p:cNvSpPr>
            <a:spLocks noChangeArrowheads="1"/>
          </p:cNvSpPr>
          <p:nvPr/>
        </p:nvSpPr>
        <p:spPr bwMode="auto">
          <a:xfrm rot="16200000">
            <a:off x="7231063" y="3725862"/>
            <a:ext cx="622299" cy="333375"/>
          </a:xfrm>
          <a:prstGeom prst="leftArrow">
            <a:avLst>
              <a:gd name="adj1" fmla="val 50000"/>
              <a:gd name="adj2" fmla="val 62040"/>
            </a:avLst>
          </a:prstGeom>
          <a:solidFill>
            <a:srgbClr val="C00000"/>
          </a:solidFill>
          <a:ln w="19050">
            <a:solidFill>
              <a:srgbClr val="C00000"/>
            </a:solidFill>
            <a:miter lim="800000"/>
          </a:ln>
        </p:spPr>
        <p:txBody>
          <a:bodyPr vert="eaVert" wrap="none" anchor="ctr"/>
          <a:lstStyle/>
          <a:p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16" name="AutoShape 16"/>
          <p:cNvSpPr>
            <a:spLocks noChangeArrowheads="1"/>
          </p:cNvSpPr>
          <p:nvPr/>
        </p:nvSpPr>
        <p:spPr bwMode="auto">
          <a:xfrm rot="10800000" flipH="1">
            <a:off x="4975225" y="5867399"/>
            <a:ext cx="800100" cy="398463"/>
          </a:xfrm>
          <a:prstGeom prst="leftArrow">
            <a:avLst>
              <a:gd name="adj1" fmla="val 50000"/>
              <a:gd name="adj2" fmla="val 65487"/>
            </a:avLst>
          </a:prstGeom>
          <a:solidFill>
            <a:srgbClr val="C00000"/>
          </a:solidFill>
          <a:ln w="19050">
            <a:solidFill>
              <a:srgbClr val="C00000"/>
            </a:solidFill>
            <a:miter lim="800000"/>
          </a:ln>
        </p:spPr>
        <p:txBody>
          <a:bodyPr rot="10800000" wrap="none" anchor="ctr"/>
          <a:lstStyle/>
          <a:p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17" name="直角上箭头 23"/>
          <p:cNvSpPr>
            <a:spLocks noChangeArrowheads="1"/>
          </p:cNvSpPr>
          <p:nvPr/>
        </p:nvSpPr>
        <p:spPr bwMode="auto">
          <a:xfrm flipV="1">
            <a:off x="7207250" y="984249"/>
            <a:ext cx="431800" cy="539750"/>
          </a:xfrm>
          <a:custGeom>
            <a:avLst/>
            <a:gdLst>
              <a:gd name="T0" fmla="*/ 334645 w 714375"/>
              <a:gd name="T1" fmla="*/ 0 h 642937"/>
              <a:gd name="T2" fmla="*/ 237490 w 714375"/>
              <a:gd name="T3" fmla="*/ 89694 h 642937"/>
              <a:gd name="T4" fmla="*/ 0 w 714375"/>
              <a:gd name="T5" fmla="*/ 313928 h 642937"/>
              <a:gd name="T6" fmla="*/ 191611 w 714375"/>
              <a:gd name="T7" fmla="*/ 358775 h 642937"/>
              <a:gd name="T8" fmla="*/ 383223 w 714375"/>
              <a:gd name="T9" fmla="*/ 224234 h 642937"/>
              <a:gd name="T10" fmla="*/ 431800 w 714375"/>
              <a:gd name="T11" fmla="*/ 89694 h 642937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714375"/>
              <a:gd name="T19" fmla="*/ 482202 h 642937"/>
              <a:gd name="T20" fmla="*/ 634009 w 714375"/>
              <a:gd name="T21" fmla="*/ 642937 h 64293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14375" h="642937">
                <a:moveTo>
                  <a:pt x="0" y="482203"/>
                </a:moveTo>
                <a:lnTo>
                  <a:pt x="473274" y="482203"/>
                </a:lnTo>
                <a:lnTo>
                  <a:pt x="473274" y="160734"/>
                </a:lnTo>
                <a:lnTo>
                  <a:pt x="392907" y="160734"/>
                </a:lnTo>
                <a:lnTo>
                  <a:pt x="553641" y="0"/>
                </a:lnTo>
                <a:lnTo>
                  <a:pt x="714375" y="160734"/>
                </a:lnTo>
                <a:lnTo>
                  <a:pt x="634008" y="160734"/>
                </a:lnTo>
                <a:lnTo>
                  <a:pt x="634008" y="642937"/>
                </a:lnTo>
                <a:lnTo>
                  <a:pt x="0" y="642937"/>
                </a:lnTo>
                <a:close/>
              </a:path>
            </a:pathLst>
          </a:custGeom>
          <a:solidFill>
            <a:srgbClr val="C00000"/>
          </a:solidFill>
          <a:ln w="19050">
            <a:solidFill>
              <a:srgbClr val="C00000"/>
            </a:solidFill>
            <a:miter lim="800000"/>
          </a:ln>
        </p:spPr>
        <p:txBody>
          <a:bodyPr rot="10800000" wrap="none" anchor="ctr"/>
          <a:lstStyle/>
          <a:p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1" animBg="1"/>
      <p:bldP spid="7" grpId="2" animBg="1"/>
      <p:bldP spid="8" grpId="3" animBg="1"/>
      <p:bldP spid="9" grpId="4" animBg="1"/>
      <p:bldP spid="10" grpId="5" animBg="1"/>
      <p:bldP spid="11" grpId="6" animBg="1"/>
      <p:bldP spid="12" grpId="7" animBg="1"/>
      <p:bldP spid="13" grpId="8" animBg="1"/>
      <p:bldP spid="15" grpId="9" animBg="1"/>
      <p:bldP spid="16" grpId="10" animBg="1"/>
      <p:bldP spid="17" grpId="1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mc:AlternateContent xmlns:mc="http://schemas.openxmlformats.org/markup-compatibility/2006">
        <mc:Choice xmlns:v="urn:schemas-microsoft-com:vml" Requires="v">
          <p:control spid="1041" name="ShockwaveFlash1" r:id="rId2" imgW="8820150" imgH="6561137"/>
        </mc:Choice>
        <mc:Fallback>
          <p:control name="ShockwaveFlash1" r:id="rId2" imgW="8820150" imgH="6561137">
            <p:pic>
              <p:nvPicPr>
                <p:cNvPr id="0" name="ShockwaveFlash1"/>
                <p:cNvPicPr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463" y="107950"/>
                  <a:ext cx="8820150" cy="6561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algn="l"/>
            <a:r>
              <a:rPr lang="zh-CN" altLang="en-US" sz="3600" b="1" smtClean="0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二</a:t>
            </a:r>
            <a:r>
              <a:rPr lang="zh-CN" sz="3600" b="1" smtClean="0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、电话交换机</a:t>
            </a:r>
            <a:endParaRPr lang="zh-CN" altLang="en-US" sz="3600" b="1" smtClean="0"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</p:txBody>
      </p:sp>
      <p:sp>
        <p:nvSpPr>
          <p:cNvPr id="4099" name="内容占位符 2"/>
          <p:cNvSpPr>
            <a:spLocks noGrp="1"/>
          </p:cNvSpPr>
          <p:nvPr>
            <p:ph idx="1"/>
          </p:nvPr>
        </p:nvSpPr>
        <p:spPr>
          <a:xfrm>
            <a:off x="5257800" y="3962400"/>
            <a:ext cx="3886200" cy="2209800"/>
          </a:xfrm>
        </p:spPr>
        <p:txBody>
          <a:bodyPr/>
          <a:lstStyle/>
          <a:p>
            <a:pPr>
              <a:buFontTx/>
              <a:buNone/>
            </a:pPr>
            <a:r>
              <a:rPr lang="zh-CN" sz="2400" b="1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作用：</a:t>
            </a:r>
            <a:endParaRPr lang="en-US" altLang="zh-CN" sz="2400" b="1" smtClean="0"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zh-CN" sz="2400" b="1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实现任意用户之间的通话，</a:t>
            </a:r>
            <a:endParaRPr lang="en-US" altLang="zh-CN" sz="2400" b="1" smtClean="0"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zh-CN" sz="2400" b="1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尽量减少线路数量，</a:t>
            </a:r>
            <a:endParaRPr lang="en-US" altLang="zh-CN" sz="2400" b="1" smtClean="0"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zh-CN" sz="2400" b="1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提高线路利用率。</a:t>
            </a:r>
            <a:endParaRPr lang="zh-CN" altLang="en-US" sz="2400" b="1" smtClean="0"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1" descr="E:\教科研、论文资料\人教版教学参考编制\21图\21图\21-1-4a.jpg"/>
          <p:cNvPicPr preferRelativeResize="0"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32865" y="1022350"/>
            <a:ext cx="2924735" cy="2235797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5" name="Picture 2" descr="E:\教科研、论文资料\人教版教学参考编制\21图\21图\21-1-4b.jpg"/>
          <p:cNvPicPr preferRelativeResize="0"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824414" y="990601"/>
            <a:ext cx="2652940" cy="2209799"/>
          </a:xfrm>
          <a:prstGeom prst="rect">
            <a:avLst/>
          </a:prstGeom>
          <a:noFill/>
          <a:ln w="9525">
            <a:noFill/>
            <a:miter lim="800000"/>
          </a:ln>
        </p:spPr>
      </p:pic>
      <p:grpSp>
        <p:nvGrpSpPr>
          <p:cNvPr id="6" name="Group 7"/>
          <p:cNvGrpSpPr/>
          <p:nvPr/>
        </p:nvGrpSpPr>
        <p:grpSpPr>
          <a:xfrm>
            <a:off x="1371600" y="1219200"/>
            <a:ext cx="1635486" cy="1581128"/>
            <a:chOff x="0" y="0"/>
            <a:chExt cx="1384" cy="1338"/>
          </a:xfrm>
        </p:grpSpPr>
        <p:sp>
          <p:nvSpPr>
            <p:cNvPr id="7" name="Line 8"/>
            <p:cNvSpPr>
              <a:spLocks noChangeShapeType="1"/>
            </p:cNvSpPr>
            <p:nvPr/>
          </p:nvSpPr>
          <p:spPr bwMode="auto">
            <a:xfrm>
              <a:off x="0" y="408"/>
              <a:ext cx="1361" cy="23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</a:ln>
          </p:spPr>
          <p:txBody>
            <a:bodyPr/>
            <a:lstStyle/>
            <a:p>
              <a:endParaRPr lang="zh-CN" altLang="en-US" sz="2000"/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0" y="408"/>
              <a:ext cx="1089" cy="884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</a:ln>
          </p:spPr>
          <p:txBody>
            <a:bodyPr/>
            <a:lstStyle/>
            <a:p>
              <a:endParaRPr lang="zh-CN" altLang="en-US" sz="2000"/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>
              <a:off x="23" y="385"/>
              <a:ext cx="23" cy="907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</a:ln>
          </p:spPr>
          <p:txBody>
            <a:bodyPr/>
            <a:lstStyle/>
            <a:p>
              <a:endParaRPr lang="zh-CN" altLang="en-US" sz="2000"/>
            </a:p>
          </p:txBody>
        </p: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 flipV="1">
              <a:off x="0" y="0"/>
              <a:ext cx="681" cy="408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</a:ln>
          </p:spPr>
          <p:txBody>
            <a:bodyPr/>
            <a:lstStyle/>
            <a:p>
              <a:endParaRPr lang="zh-CN" altLang="en-US" sz="2000"/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>
              <a:off x="46" y="1270"/>
              <a:ext cx="1043" cy="22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</a:ln>
          </p:spPr>
          <p:txBody>
            <a:bodyPr/>
            <a:lstStyle/>
            <a:p>
              <a:endParaRPr lang="zh-CN" altLang="en-US" sz="2000"/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>
              <a:off x="681" y="0"/>
              <a:ext cx="385" cy="1292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</a:ln>
          </p:spPr>
          <p:txBody>
            <a:bodyPr/>
            <a:lstStyle/>
            <a:p>
              <a:endParaRPr lang="zh-CN" altLang="en-US" sz="2000"/>
            </a:p>
          </p:txBody>
        </p:sp>
        <p:sp>
          <p:nvSpPr>
            <p:cNvPr id="13" name="Line 14"/>
            <p:cNvSpPr>
              <a:spLocks noChangeShapeType="1"/>
            </p:cNvSpPr>
            <p:nvPr/>
          </p:nvSpPr>
          <p:spPr bwMode="auto">
            <a:xfrm flipH="1">
              <a:off x="1066" y="431"/>
              <a:ext cx="295" cy="907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</a:ln>
          </p:spPr>
          <p:txBody>
            <a:bodyPr/>
            <a:lstStyle/>
            <a:p>
              <a:endParaRPr lang="zh-CN" altLang="en-US" sz="2000"/>
            </a:p>
          </p:txBody>
        </p: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 flipH="1">
              <a:off x="46" y="431"/>
              <a:ext cx="1338" cy="839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</a:ln>
          </p:spPr>
          <p:txBody>
            <a:bodyPr/>
            <a:lstStyle/>
            <a:p>
              <a:endParaRPr lang="zh-CN" altLang="en-US" sz="2000"/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 flipH="1" flipV="1">
              <a:off x="681" y="0"/>
              <a:ext cx="680" cy="431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</a:ln>
          </p:spPr>
          <p:txBody>
            <a:bodyPr/>
            <a:lstStyle/>
            <a:p>
              <a:endParaRPr lang="zh-CN" altLang="en-US" sz="2000"/>
            </a:p>
          </p:txBody>
        </p: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 flipV="1">
              <a:off x="46" y="0"/>
              <a:ext cx="635" cy="127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</a:ln>
          </p:spPr>
          <p:txBody>
            <a:bodyPr/>
            <a:lstStyle/>
            <a:p>
              <a:endParaRPr lang="zh-CN" altLang="en-US" sz="2000"/>
            </a:p>
          </p:txBody>
        </p:sp>
      </p:grpSp>
      <p:grpSp>
        <p:nvGrpSpPr>
          <p:cNvPr id="17" name="Group 18"/>
          <p:cNvGrpSpPr/>
          <p:nvPr/>
        </p:nvGrpSpPr>
        <p:grpSpPr>
          <a:xfrm>
            <a:off x="5446219" y="1332724"/>
            <a:ext cx="1635488" cy="1447595"/>
            <a:chOff x="0" y="0"/>
            <a:chExt cx="1384" cy="1225"/>
          </a:xfrm>
        </p:grpSpPr>
        <p:sp>
          <p:nvSpPr>
            <p:cNvPr id="18" name="Line 19"/>
            <p:cNvSpPr>
              <a:spLocks noChangeShapeType="1"/>
            </p:cNvSpPr>
            <p:nvPr/>
          </p:nvSpPr>
          <p:spPr bwMode="auto">
            <a:xfrm flipH="1">
              <a:off x="681" y="0"/>
              <a:ext cx="0" cy="59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</a:ln>
          </p:spPr>
          <p:txBody>
            <a:bodyPr/>
            <a:lstStyle/>
            <a:p>
              <a:endParaRPr lang="zh-CN" altLang="en-US" sz="2000"/>
            </a:p>
          </p:txBody>
        </p:sp>
        <p:sp>
          <p:nvSpPr>
            <p:cNvPr id="19" name="Line 20"/>
            <p:cNvSpPr>
              <a:spLocks noChangeShapeType="1"/>
            </p:cNvSpPr>
            <p:nvPr/>
          </p:nvSpPr>
          <p:spPr bwMode="auto">
            <a:xfrm>
              <a:off x="681" y="590"/>
              <a:ext cx="363" cy="635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</a:ln>
          </p:spPr>
          <p:txBody>
            <a:bodyPr/>
            <a:lstStyle/>
            <a:p>
              <a:endParaRPr lang="zh-CN" altLang="en-US" sz="2000"/>
            </a:p>
          </p:txBody>
        </p:sp>
        <p:sp>
          <p:nvSpPr>
            <p:cNvPr id="20" name="Line 21"/>
            <p:cNvSpPr>
              <a:spLocks noChangeShapeType="1"/>
            </p:cNvSpPr>
            <p:nvPr/>
          </p:nvSpPr>
          <p:spPr bwMode="auto">
            <a:xfrm flipH="1">
              <a:off x="46" y="590"/>
              <a:ext cx="612" cy="544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</a:ln>
          </p:spPr>
          <p:txBody>
            <a:bodyPr/>
            <a:lstStyle/>
            <a:p>
              <a:endParaRPr lang="zh-CN" altLang="en-US" sz="2000"/>
            </a:p>
          </p:txBody>
        </p:sp>
        <p:sp>
          <p:nvSpPr>
            <p:cNvPr id="21" name="Line 22"/>
            <p:cNvSpPr>
              <a:spLocks noChangeShapeType="1"/>
            </p:cNvSpPr>
            <p:nvPr/>
          </p:nvSpPr>
          <p:spPr bwMode="auto">
            <a:xfrm flipH="1">
              <a:off x="681" y="341"/>
              <a:ext cx="703" cy="226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</a:ln>
          </p:spPr>
          <p:txBody>
            <a:bodyPr/>
            <a:lstStyle/>
            <a:p>
              <a:endParaRPr lang="zh-CN" altLang="en-US" sz="2000"/>
            </a:p>
          </p:txBody>
        </p:sp>
        <p:sp>
          <p:nvSpPr>
            <p:cNvPr id="22" name="Line 23"/>
            <p:cNvSpPr>
              <a:spLocks noChangeShapeType="1"/>
            </p:cNvSpPr>
            <p:nvPr/>
          </p:nvSpPr>
          <p:spPr bwMode="auto">
            <a:xfrm>
              <a:off x="0" y="363"/>
              <a:ext cx="658" cy="204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</a:ln>
          </p:spPr>
          <p:txBody>
            <a:bodyPr/>
            <a:lstStyle/>
            <a:p>
              <a:endParaRPr lang="zh-CN" altLang="en-US" sz="2000"/>
            </a:p>
          </p:txBody>
        </p:sp>
      </p:grpSp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1600200" y="2952690"/>
            <a:ext cx="444323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b="1">
                <a:solidFill>
                  <a:schemeClr val="tx2"/>
                </a:solidFill>
              </a:rPr>
              <a:t>甲</a:t>
            </a:r>
          </a:p>
        </p:txBody>
      </p:sp>
      <p:sp>
        <p:nvSpPr>
          <p:cNvPr id="24" name="Text Box 28"/>
          <p:cNvSpPr txBox="1">
            <a:spLocks noChangeArrowheads="1"/>
          </p:cNvSpPr>
          <p:nvPr/>
        </p:nvSpPr>
        <p:spPr bwMode="auto">
          <a:xfrm>
            <a:off x="5867400" y="2876490"/>
            <a:ext cx="444323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b="1">
                <a:solidFill>
                  <a:schemeClr val="tx2"/>
                </a:solidFill>
              </a:rPr>
              <a:t>乙</a:t>
            </a:r>
          </a:p>
        </p:txBody>
      </p:sp>
      <p:pic>
        <p:nvPicPr>
          <p:cNvPr id="25" name="Picture 2" descr="E:\教科研、论文资料\人教版教学参考编制\21图\21图\21-1-5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28600" y="3505200"/>
            <a:ext cx="4933634" cy="28194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mc:AlternateContent xmlns:mc="http://schemas.openxmlformats.org/markup-compatibility/2006">
        <mc:Choice xmlns:v="urn:schemas-microsoft-com:vml" Requires="v">
          <p:control spid="2050" name="ShockwaveFlash1" r:id="rId2" imgW="7924800" imgH="5791200"/>
        </mc:Choice>
        <mc:Fallback>
          <p:control name="ShockwaveFlash1" r:id="rId2" imgW="7924800" imgH="5791200">
            <p:pic>
              <p:nvPicPr>
                <p:cNvPr id="0" name="ShockwaveFlash1"/>
                <p:cNvPicPr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9600" y="609600"/>
                  <a:ext cx="7924800" cy="5791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algn="l"/>
            <a:r>
              <a:rPr lang="zh-CN" altLang="en-US" sz="3600" b="1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三、模拟通信和数字通信：</a:t>
            </a:r>
            <a:endParaRPr lang="zh-CN" altLang="en-US" sz="36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4800" y="1066800"/>
            <a:ext cx="4572000" cy="55626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zh-CN" sz="2400" b="1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．</a:t>
            </a:r>
            <a:r>
              <a:rPr lang="zh-CN" alt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模拟信号</a:t>
            </a:r>
            <a:r>
              <a:rPr lang="zh-CN" altLang="en-US" sz="2400" b="1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：</a:t>
            </a:r>
            <a:endParaRPr lang="en-US" altLang="zh-CN" sz="2400" b="1" smtClean="0"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  <a:p>
            <a:r>
              <a:rPr lang="zh-CN" altLang="en-US" sz="2000" b="1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模仿声信号一举一动的电流传递的信号。</a:t>
            </a:r>
            <a:endParaRPr lang="en-US" altLang="zh-CN" sz="2000" b="1" smtClean="0"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  <a:p>
            <a:r>
              <a:rPr lang="zh-CN" altLang="en-US" sz="2000" b="1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以电话信号为例：在话筒将声音转换成信号电流时，电流的频率、振幅变化的情况跟声音的频率、振幅变化的情况完全一样。</a:t>
            </a:r>
            <a:endParaRPr lang="en-US" altLang="zh-CN" sz="2000" b="1" smtClean="0"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altLang="zh-CN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．</a:t>
            </a:r>
            <a:r>
              <a:rPr lang="zh-CN" alt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数字信号</a:t>
            </a:r>
            <a:r>
              <a:rPr lang="zh-CN" altLang="en-US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endParaRPr lang="en-US" altLang="zh-CN" sz="2400" b="1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用不同符号不同组合表示的信号。</a:t>
            </a:r>
            <a:endParaRPr lang="en-US" altLang="zh-CN" sz="2000" b="1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以电报信号为例：用点“ </a:t>
            </a:r>
            <a:r>
              <a:rPr lang="en-US" altLang="zh-CN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· ”</a:t>
            </a:r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和画“</a:t>
            </a:r>
            <a:r>
              <a:rPr lang="en-US" altLang="zh-CN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—” </a:t>
            </a:r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的组合代表各种数字，一定的数字组合代表一个汉字。</a:t>
            </a:r>
            <a:endParaRPr lang="en-US" altLang="zh-CN" sz="2000" b="1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发声、发光的长短，电压、电流的有无，数字</a:t>
            </a:r>
            <a:r>
              <a:rPr lang="en-US" altLang="zh-CN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</a:t>
            </a:r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和</a:t>
            </a:r>
            <a:r>
              <a:rPr lang="en-US" altLang="zh-CN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，磁体的</a:t>
            </a:r>
            <a:r>
              <a:rPr lang="en-US" altLang="zh-CN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lang="zh-CN" altLang="en-US" sz="20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极等不同符号信息都可组成数字信号。</a:t>
            </a:r>
            <a:endParaRPr lang="zh-CN" altLang="en-US" sz="2000" b="1" smtClean="0"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800600" y="1219200"/>
            <a:ext cx="1981200" cy="15240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6" name="Picture 6" descr="https://timgsa.baidu.com/timg?image&amp;quality=80&amp;size=b9999_10000&amp;sec=1597746281177&amp;di=92ffa99c18b3084ae07347f9bcebc4fe&amp;imgtype=0&amp;src=http%3A%2F%2Fp2.ssl.cdn.btime.com%2Ft015fcc2c1d845f183c.jpg%3Fsize%3D640x435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800600" y="2895600"/>
            <a:ext cx="1981200" cy="1447800"/>
          </a:xfrm>
          <a:prstGeom prst="rect">
            <a:avLst/>
          </a:prstGeom>
          <a:noFill/>
        </p:spPr>
      </p:pic>
      <p:pic>
        <p:nvPicPr>
          <p:cNvPr id="7" name="Picture 8" descr="https://ss1.bdstatic.com/70cFuXSh_Q1YnxGkpoWK1HF6hhy/it/u=879478723,1293043570&amp;fm=26&amp;gp=0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858000" y="2895599"/>
            <a:ext cx="2040467" cy="1465897"/>
          </a:xfrm>
          <a:prstGeom prst="rect">
            <a:avLst/>
          </a:prstGeom>
          <a:noFill/>
        </p:spPr>
      </p:pic>
      <p:pic>
        <p:nvPicPr>
          <p:cNvPr id="28677" name="Picture 5" descr="D:\我的文档\Pictures\115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800600" y="4419600"/>
            <a:ext cx="4114800" cy="1905000"/>
          </a:xfrm>
          <a:prstGeom prst="rect">
            <a:avLst/>
          </a:prstGeom>
          <a:noFill/>
        </p:spPr>
      </p:pic>
      <p:pic>
        <p:nvPicPr>
          <p:cNvPr id="28679" name="Picture 7" descr="https://ss1.bdstatic.com/70cFvXSh_Q1YnxGkpoWK1HF6hhy/it/u=2458219565,2377797972&amp;fm=26&amp;gp=0.jp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858000" y="1219200"/>
            <a:ext cx="2050620" cy="1524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533400"/>
            <a:ext cx="5486400" cy="60960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zh-CN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．信号的传输 </a:t>
            </a:r>
          </a:p>
          <a:p>
            <a:pPr>
              <a:buNone/>
            </a:pPr>
            <a:r>
              <a:rPr lang="zh-CN" altLang="en-US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）模拟信号通信只能用来传输语音信号（</a:t>
            </a:r>
            <a:r>
              <a:rPr lang="en-US" altLang="zh-CN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1G</a:t>
            </a:r>
            <a:r>
              <a:rPr lang="zh-CN" altLang="en-US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sz="2400" b="1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zh-CN" altLang="en-US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）数字信号通信传输语音信号外，</a:t>
            </a:r>
            <a:r>
              <a:rPr lang="en-US" altLang="zh-CN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2G</a:t>
            </a:r>
            <a:r>
              <a:rPr lang="zh-CN" altLang="en-US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还能传输文字、图片，</a:t>
            </a:r>
            <a:r>
              <a:rPr lang="en-US" altLang="zh-CN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3G</a:t>
            </a:r>
            <a:r>
              <a:rPr lang="zh-CN" altLang="en-US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4G</a:t>
            </a:r>
            <a:r>
              <a:rPr lang="zh-CN" altLang="en-US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还能传输视频信号，</a:t>
            </a:r>
            <a:r>
              <a:rPr lang="en-US" altLang="zh-CN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5G </a:t>
            </a:r>
            <a:r>
              <a:rPr lang="zh-CN" altLang="en-US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传输高清视频信号。</a:t>
            </a:r>
            <a:endParaRPr lang="en-US" altLang="zh-CN" sz="2400" b="1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zh-CN" altLang="en-US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）比较两种信号传输的优缺点</a:t>
            </a:r>
            <a:endParaRPr lang="en-US" altLang="zh-CN" sz="2400" b="1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buNone/>
            </a:pPr>
            <a:endParaRPr lang="en-US" altLang="zh-CN" sz="2400" b="1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altLang="zh-CN" sz="28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28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．数字通信是通信发展方向</a:t>
            </a:r>
            <a:endParaRPr lang="en-US" altLang="zh-CN" sz="2800" b="1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发展方向：</a:t>
            </a:r>
            <a:r>
              <a:rPr lang="en-US" altLang="zh-CN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1G</a:t>
            </a:r>
            <a:r>
              <a:rPr lang="zh-CN" altLang="en-US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2G</a:t>
            </a:r>
            <a:r>
              <a:rPr lang="zh-CN" altLang="en-US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3G</a:t>
            </a:r>
            <a:r>
              <a:rPr lang="zh-CN" altLang="en-US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4G</a:t>
            </a:r>
            <a:r>
              <a:rPr lang="zh-CN" altLang="en-US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5G</a:t>
            </a:r>
            <a:endParaRPr lang="zh-CN" altLang="en-US" sz="2400" b="1" smtClean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当今</a:t>
            </a:r>
            <a:r>
              <a:rPr lang="en-US" altLang="zh-CN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4G</a:t>
            </a:r>
            <a:r>
              <a:rPr lang="zh-CN" altLang="en-US" sz="2400" b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未来</a:t>
            </a:r>
            <a:r>
              <a:rPr lang="en-US" altLang="zh-CN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5G</a:t>
            </a:r>
            <a:endParaRPr lang="zh-CN" altLang="en-US" sz="2400" b="1" smtClean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buNone/>
            </a:pPr>
            <a:endParaRPr lang="zh-CN" altLang="en-US" sz="2400" b="1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endParaRPr lang="zh-CN" altLang="en-US" sz="240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943600" y="2514600"/>
            <a:ext cx="2819400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模拟通信的缺点：</a:t>
            </a:r>
          </a:p>
          <a:p>
            <a:pPr>
              <a:lnSpc>
                <a:spcPct val="120000"/>
              </a:lnSpc>
            </a:pPr>
            <a:r>
              <a:rPr lang="zh-CN" altLang="en-US" sz="2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　　易受干扰</a:t>
            </a:r>
          </a:p>
          <a:p>
            <a:pPr>
              <a:lnSpc>
                <a:spcPct val="120000"/>
              </a:lnSpc>
            </a:pPr>
            <a:r>
              <a:rPr lang="zh-CN" altLang="en-US" sz="2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　　放大失真</a:t>
            </a:r>
          </a:p>
          <a:p>
            <a:pPr>
              <a:lnSpc>
                <a:spcPct val="120000"/>
              </a:lnSpc>
            </a:pPr>
            <a:r>
              <a:rPr lang="zh-CN" altLang="en-US" sz="2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　　形成噪音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943600" y="4419600"/>
            <a:ext cx="2819400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数字通信的优点：</a:t>
            </a:r>
          </a:p>
          <a:p>
            <a:pPr>
              <a:lnSpc>
                <a:spcPct val="120000"/>
              </a:lnSpc>
            </a:pPr>
            <a:r>
              <a:rPr lang="zh-CN" altLang="en-US" sz="2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　　信号失真小</a:t>
            </a:r>
          </a:p>
          <a:p>
            <a:pPr>
              <a:lnSpc>
                <a:spcPct val="120000"/>
              </a:lnSpc>
            </a:pPr>
            <a:r>
              <a:rPr lang="zh-CN" altLang="en-US" sz="2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　　便于存储</a:t>
            </a:r>
          </a:p>
          <a:p>
            <a:pPr>
              <a:lnSpc>
                <a:spcPct val="120000"/>
              </a:lnSpc>
            </a:pPr>
            <a:r>
              <a:rPr lang="zh-CN" altLang="en-US" sz="2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　　传输数据处理简便</a:t>
            </a:r>
          </a:p>
        </p:txBody>
      </p:sp>
      <p:pic>
        <p:nvPicPr>
          <p:cNvPr id="20481" name="Picture 1" descr="D:\我的文档\Pictures\115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 rot="5400000">
            <a:off x="5259153" y="770126"/>
            <a:ext cx="2211495" cy="995000"/>
          </a:xfrm>
          <a:prstGeom prst="rect">
            <a:avLst/>
          </a:prstGeom>
          <a:noFill/>
        </p:spPr>
      </p:pic>
      <p:pic>
        <p:nvPicPr>
          <p:cNvPr id="20482" name="Picture 2" descr="D:\我的文档\Pictures\117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898085" y="152400"/>
            <a:ext cx="1947962" cy="2209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17.06.20"/>
  <p:tag name="AS_TITLE" val="Aspose.Slides for Java"/>
  <p:tag name="AS_VERSION" val="17.6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:r="http://schemas.openxmlformats.org/officeDocument/2006/relationships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r="http://schemas.openxmlformats.org/officeDocument/2006/relationships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2284</Words>
  <Application>Microsoft Office PowerPoint</Application>
  <PresentationFormat>全屏显示(4:3)</PresentationFormat>
  <Paragraphs>146</Paragraphs>
  <Slides>26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27" baseType="lpstr">
      <vt:lpstr>默认设计模板</vt:lpstr>
      <vt:lpstr>第二十一章 信息的传递 </vt:lpstr>
      <vt:lpstr>PowerPoint 演示文稿</vt:lpstr>
      <vt:lpstr>第1节 现代顺风耳──电话</vt:lpstr>
      <vt:lpstr>PowerPoint 演示文稿</vt:lpstr>
      <vt:lpstr>PowerPoint 演示文稿</vt:lpstr>
      <vt:lpstr>二、电话交换机</vt:lpstr>
      <vt:lpstr>PowerPoint 演示文稿</vt:lpstr>
      <vt:lpstr>三、模拟通信和数字通信：</vt:lpstr>
      <vt:lpstr>PowerPoint 演示文稿</vt:lpstr>
      <vt:lpstr>PowerPoint 演示文稿</vt:lpstr>
      <vt:lpstr>第2节 电磁波的海洋</vt:lpstr>
      <vt:lpstr>二、电磁波是怎样传播的</vt:lpstr>
      <vt:lpstr>课堂练习</vt:lpstr>
      <vt:lpstr>三、电磁波家族</vt:lpstr>
      <vt:lpstr>PowerPoint 演示文稿</vt:lpstr>
      <vt:lpstr>四、电磁波与我们的生活</vt:lpstr>
      <vt:lpstr>科学世界</vt:lpstr>
      <vt:lpstr>第3节 广播、电视和移动通信 </vt:lpstr>
      <vt:lpstr>PowerPoint 演示文稿</vt:lpstr>
      <vt:lpstr>PowerPoint 演示文稿</vt:lpstr>
      <vt:lpstr>第4节 越来越宽的信息之路</vt:lpstr>
      <vt:lpstr>PowerPoint 演示文稿</vt:lpstr>
      <vt:lpstr>PowerPoint 演示文稿</vt:lpstr>
      <vt:lpstr>中国北斗卫星导航系统</vt:lpstr>
      <vt:lpstr>三、光纤通信</vt:lpstr>
      <vt:lpstr>四、网络通信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第二十一章 信息的传递 </dc:title>
  <cp:lastModifiedBy>User</cp:lastModifiedBy>
  <cp:revision>1</cp:revision>
  <cp:lastPrinted>2020-10-09T17:03:05Z</cp:lastPrinted>
  <dcterms:created xsi:type="dcterms:W3CDTF">2020-10-09T17:03:05Z</dcterms:created>
  <dcterms:modified xsi:type="dcterms:W3CDTF">2020-11-02T14:39:39Z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