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805745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127455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018402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40594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48118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7153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712229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0219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94838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895001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896324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113172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105204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788301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77083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71392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../&#231;&#142;&#187;&#231;&#146;&#131;&#228;&#184;&#142;&#230;&#176;&#180;&#233;&#151;&#180;&#229;&#188;&#149;&#229;&#138;&#155;.wmv" TargetMode="External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01421" y="1977193"/>
            <a:ext cx="142303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" y="813539"/>
            <a:ext cx="4411980" cy="4301316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3892551" y="1812320"/>
            <a:ext cx="5333365" cy="1721927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苏科版•物理</a:t>
            </a:r>
            <a:endParaRPr lang="zh-CN" altLang="en-US" sz="4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4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八年级下册</a:t>
            </a: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401212" y="1515826"/>
            <a:ext cx="3538656" cy="264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/>
          <p:nvPr/>
        </p:nvSpPr>
        <p:spPr>
          <a:xfrm>
            <a:off x="1878331" y="2950369"/>
            <a:ext cx="5548865" cy="1063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>
                <a:latin typeface="宋体" panose="02010600030101010101" pitchFamily="2" charset="-122"/>
                <a:ea typeface="华文新魏" pitchFamily="3" charset="-122"/>
              </a:rPr>
              <a:t>上面是关于物质微观结构的三种模型。你认为，哪种模型能够解释上述活动中看到的现象？请选择一种模型，并尝试解释。</a:t>
            </a:r>
          </a:p>
        </p:txBody>
      </p:sp>
      <p:pic>
        <p:nvPicPr>
          <p:cNvPr id="11266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9091" y="394038"/>
            <a:ext cx="746125" cy="9892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2225" y="1437084"/>
            <a:ext cx="586716" cy="9894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 Box 7"/>
          <p:cNvSpPr txBox="1"/>
          <p:nvPr/>
        </p:nvSpPr>
        <p:spPr>
          <a:xfrm>
            <a:off x="1159569" y="698013"/>
            <a:ext cx="5529862" cy="7390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>
                <a:solidFill>
                  <a:schemeClr val="accent2">
                    <a:lumMod val="40000"/>
                    <a:lumOff val="60000"/>
                  </a:schemeClr>
                </a:solidFill>
                <a:latin typeface="宋体" panose="02010600030101010101" pitchFamily="2" charset="-122"/>
                <a:ea typeface="华文新魏" pitchFamily="3" charset="-122"/>
              </a:rPr>
              <a:t>模型</a:t>
            </a:r>
            <a:r>
              <a:rPr lang="en-US" altLang="zh-CN" sz="2095">
                <a:solidFill>
                  <a:schemeClr val="accent2">
                    <a:lumMod val="40000"/>
                    <a:lumOff val="60000"/>
                  </a:schemeClr>
                </a:solidFill>
                <a:latin typeface="宋体" panose="02010600030101010101" pitchFamily="2" charset="-122"/>
                <a:ea typeface="华文新魏" pitchFamily="3" charset="-122"/>
              </a:rPr>
              <a:t>1</a:t>
            </a:r>
            <a:r>
              <a:rPr lang="zh-CN" altLang="en-US" sz="2095">
                <a:solidFill>
                  <a:schemeClr val="accent2">
                    <a:lumMod val="40000"/>
                    <a:lumOff val="60000"/>
                  </a:schemeClr>
                </a:solidFill>
                <a:latin typeface="宋体" panose="02010600030101010101" pitchFamily="2" charset="-122"/>
                <a:ea typeface="华文新魏" pitchFamily="3" charset="-122"/>
              </a:rPr>
              <a:t>：</a:t>
            </a:r>
            <a:r>
              <a:rPr lang="zh-CN" altLang="en-US" sz="2095" b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物质是由微粒组成的，各个微粒紧靠</a:t>
            </a:r>
            <a:r>
              <a:rPr lang="en-US" altLang="zh-CN" sz="2095" b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en-US" altLang="zh-CN" sz="2095" b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095" b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在一起，形成了我们所看到的连续体。</a:t>
            </a:r>
            <a:endParaRPr lang="en-US" altLang="zh-CN" sz="2095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03" name="Text Box 11"/>
          <p:cNvSpPr txBox="1"/>
          <p:nvPr/>
        </p:nvSpPr>
        <p:spPr>
          <a:xfrm>
            <a:off x="1159510" y="1437379"/>
            <a:ext cx="5751830" cy="415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>
                <a:solidFill>
                  <a:schemeClr val="accent6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华文新魏" pitchFamily="3" charset="-122"/>
              </a:rPr>
              <a:t>模型</a:t>
            </a:r>
            <a:r>
              <a:rPr lang="en-US" altLang="zh-CN" sz="2095">
                <a:solidFill>
                  <a:schemeClr val="accent6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华文新魏" pitchFamily="3" charset="-122"/>
              </a:rPr>
              <a:t>2</a:t>
            </a:r>
            <a:r>
              <a:rPr lang="zh-CN" altLang="en-US" sz="2095">
                <a:solidFill>
                  <a:schemeClr val="accent6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华文新魏" pitchFamily="3" charset="-122"/>
              </a:rPr>
              <a:t>：</a:t>
            </a:r>
            <a:r>
              <a:rPr lang="zh-CN" altLang="en-US" sz="2095">
                <a:solidFill>
                  <a:srgbClr val="FF0000"/>
                </a:solidFill>
                <a:latin typeface="宋体" panose="02010600030101010101" pitchFamily="2" charset="-122"/>
                <a:ea typeface="华文新魏" pitchFamily="3" charset="-122"/>
              </a:rPr>
              <a:t>物质是由微粒组成的，微粒之间有空隙</a:t>
            </a:r>
            <a:endParaRPr lang="zh-CN" altLang="en-US" sz="2095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0" name="矩形 1"/>
          <p:cNvSpPr/>
          <p:nvPr/>
        </p:nvSpPr>
        <p:spPr>
          <a:xfrm>
            <a:off x="1195129" y="2104837"/>
            <a:ext cx="5494232" cy="7390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>
                <a:solidFill>
                  <a:srgbClr val="002699"/>
                </a:solidFill>
                <a:latin typeface="宋体" panose="02010600030101010101" pitchFamily="2" charset="-122"/>
                <a:ea typeface="华文新魏" pitchFamily="3" charset="-122"/>
              </a:rPr>
              <a:t>模型</a:t>
            </a:r>
            <a:r>
              <a:rPr lang="en-US" altLang="zh-CN" sz="2095">
                <a:solidFill>
                  <a:srgbClr val="002699"/>
                </a:solidFill>
                <a:latin typeface="宋体" panose="02010600030101010101" pitchFamily="2" charset="-122"/>
                <a:ea typeface="华文新魏" pitchFamily="3" charset="-122"/>
              </a:rPr>
              <a:t>3</a:t>
            </a:r>
            <a:r>
              <a:rPr lang="zh-CN" altLang="en-US" sz="2095">
                <a:solidFill>
                  <a:srgbClr val="002699"/>
                </a:solidFill>
                <a:latin typeface="宋体" panose="02010600030101010101" pitchFamily="2" charset="-122"/>
                <a:ea typeface="华文新魏" pitchFamily="3" charset="-122"/>
              </a:rPr>
              <a:t>：</a:t>
            </a:r>
            <a:r>
              <a:rPr lang="zh-CN" altLang="en-US" sz="2095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固体是由微小颗粒组成的，液体是连</a:t>
            </a:r>
            <a:r>
              <a:rPr lang="en-US" altLang="zh-CN" sz="2095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en-US" altLang="zh-CN" sz="2095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095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成一片的。</a:t>
            </a:r>
          </a:p>
        </p:txBody>
      </p:sp>
      <p:sp>
        <p:nvSpPr>
          <p:cNvPr id="3" name="矩形 2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4985823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20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4"/>
          <p:cNvSpPr txBox="1"/>
          <p:nvPr/>
        </p:nvSpPr>
        <p:spPr>
          <a:xfrm>
            <a:off x="2833229" y="1246585"/>
            <a:ext cx="184731" cy="3685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endParaRPr lang="zh-CN" altLang="en-US" sz="1795">
              <a:latin typeface="Times New Roman" panose="02020603050405020304" pitchFamily="3" charset="0"/>
              <a:ea typeface="华文新魏" pitchFamily="3" charset="-122"/>
            </a:endParaRPr>
          </a:p>
        </p:txBody>
      </p:sp>
      <p:graphicFrame>
        <p:nvGraphicFramePr>
          <p:cNvPr id="12290" name="Object 5"/>
          <p:cNvGraphicFramePr>
            <a:graphicFrameLocks noChangeAspect="1"/>
          </p:cNvGraphicFramePr>
          <p:nvPr/>
        </p:nvGraphicFramePr>
        <p:xfrm>
          <a:off x="2685957" y="66675"/>
          <a:ext cx="3867103" cy="507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r:id="rId3" imgW="1323975" imgH="1733550" progId="MSPhotoEd.3">
                  <p:embed/>
                </p:oleObj>
              </mc:Choice>
              <mc:Fallback>
                <p:oleObj r:id="rId3" imgW="1323975" imgH="1733550" progId="MSPhotoEd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85957" y="66675"/>
                        <a:ext cx="3867103" cy="5076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493431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/>
          <p:nvPr/>
        </p:nvSpPr>
        <p:spPr>
          <a:xfrm>
            <a:off x="1498811" y="685800"/>
            <a:ext cx="645561" cy="3886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9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探测微观世界的工具</a:t>
            </a:r>
          </a:p>
        </p:txBody>
      </p:sp>
      <p:pic>
        <p:nvPicPr>
          <p:cNvPr id="13314" name="Picture 4" descr="胡克显微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7540" y="0"/>
            <a:ext cx="1669885" cy="22014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5" descr="生物显微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3350" y="141685"/>
            <a:ext cx="1298140" cy="21597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6" name="AutoShape 8"/>
          <p:cNvSpPr>
            <a:spLocks noChangeArrowheads="1"/>
          </p:cNvSpPr>
          <p:nvPr/>
        </p:nvSpPr>
        <p:spPr bwMode="auto">
          <a:xfrm>
            <a:off x="4396223" y="1059657"/>
            <a:ext cx="680544" cy="270272"/>
          </a:xfrm>
          <a:prstGeom prst="rightArrow">
            <a:avLst>
              <a:gd name="adj1" fmla="val 50000"/>
              <a:gd name="adj2" fmla="val 74890"/>
            </a:avLst>
          </a:prstGeom>
          <a:solidFill>
            <a:schemeClr val="tx2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4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317" name="文本框 2"/>
          <p:cNvSpPr txBox="1"/>
          <p:nvPr/>
        </p:nvSpPr>
        <p:spPr>
          <a:xfrm>
            <a:off x="2524432" y="2301479"/>
            <a:ext cx="1724519" cy="4150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095">
                <a:latin typeface="Arial" panose="020B0604020202020204" pitchFamily="34" charset="0"/>
                <a:ea typeface="宋体" panose="02010600030101010101" pitchFamily="2" charset="-122"/>
              </a:rPr>
              <a:t>显微镜</a:t>
            </a:r>
          </a:p>
        </p:txBody>
      </p:sp>
      <p:sp>
        <p:nvSpPr>
          <p:cNvPr id="13318" name="文本框 3"/>
          <p:cNvSpPr txBox="1"/>
          <p:nvPr/>
        </p:nvSpPr>
        <p:spPr>
          <a:xfrm>
            <a:off x="5056576" y="2356247"/>
            <a:ext cx="1886044" cy="4150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095">
                <a:latin typeface="Arial" panose="020B0604020202020204" pitchFamily="34" charset="0"/>
                <a:ea typeface="宋体" panose="02010600030101010101" pitchFamily="2" charset="-122"/>
              </a:rPr>
              <a:t>光学显微镜</a:t>
            </a:r>
          </a:p>
        </p:txBody>
      </p:sp>
      <p:pic>
        <p:nvPicPr>
          <p:cNvPr id="13319" name="图片 1" descr="屏幕快照 2015-02-25 下午3.50.4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6576" y="2733675"/>
            <a:ext cx="2039256" cy="17942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0" name="文本框 12"/>
          <p:cNvSpPr txBox="1"/>
          <p:nvPr/>
        </p:nvSpPr>
        <p:spPr>
          <a:xfrm>
            <a:off x="5164656" y="4569619"/>
            <a:ext cx="1723331" cy="4150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095">
                <a:latin typeface="Arial" panose="020B0604020202020204" pitchFamily="34" charset="0"/>
                <a:ea typeface="宋体" panose="02010600030101010101" pitchFamily="2" charset="-122"/>
              </a:rPr>
              <a:t>细胞</a:t>
            </a:r>
          </a:p>
        </p:txBody>
      </p:sp>
      <p:pic>
        <p:nvPicPr>
          <p:cNvPr id="13321" name="图片 4" descr="屏幕快照 2015-02-25 下午3.39.0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6014" y="2842023"/>
            <a:ext cx="2489388" cy="180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071262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/>
          <p:nvPr/>
        </p:nvSpPr>
        <p:spPr>
          <a:xfrm>
            <a:off x="1498811" y="685800"/>
            <a:ext cx="645561" cy="3886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9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探测微观世界的工具</a:t>
            </a:r>
          </a:p>
        </p:txBody>
      </p:sp>
      <p:pic>
        <p:nvPicPr>
          <p:cNvPr id="14338" name="Picture 6" descr="扫描电子显微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015" y="195262"/>
            <a:ext cx="2154461" cy="21943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7" descr="原子力显微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9460" y="2950369"/>
            <a:ext cx="2162774" cy="1484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8" name="AutoShape 10"/>
          <p:cNvSpPr>
            <a:spLocks noChangeArrowheads="1"/>
          </p:cNvSpPr>
          <p:nvPr/>
        </p:nvSpPr>
        <p:spPr bwMode="auto">
          <a:xfrm rot="16200000">
            <a:off x="2329031" y="2498333"/>
            <a:ext cx="501254" cy="324238"/>
          </a:xfrm>
          <a:prstGeom prst="leftArrow">
            <a:avLst>
              <a:gd name="adj1" fmla="val 35879"/>
              <a:gd name="adj2" fmla="val 49227"/>
            </a:avLst>
          </a:prstGeom>
          <a:solidFill>
            <a:schemeClr val="tx2"/>
          </a:solidFill>
          <a:ln w="9525" cmpd="sng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4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341" name="文本框 2"/>
          <p:cNvSpPr txBox="1"/>
          <p:nvPr/>
        </p:nvSpPr>
        <p:spPr>
          <a:xfrm>
            <a:off x="2632511" y="2463403"/>
            <a:ext cx="1724519" cy="4150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095">
                <a:latin typeface="Arial" panose="020B0604020202020204" pitchFamily="34" charset="0"/>
                <a:ea typeface="宋体" panose="02010600030101010101" pitchFamily="2" charset="-122"/>
              </a:rPr>
              <a:t>电子显微镜</a:t>
            </a:r>
          </a:p>
        </p:txBody>
      </p:sp>
      <p:sp>
        <p:nvSpPr>
          <p:cNvPr id="14342" name="文本框 3"/>
          <p:cNvSpPr txBox="1"/>
          <p:nvPr/>
        </p:nvSpPr>
        <p:spPr>
          <a:xfrm>
            <a:off x="2470986" y="4462462"/>
            <a:ext cx="2101015" cy="4150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095">
                <a:latin typeface="Arial" panose="020B0604020202020204" pitchFamily="34" charset="0"/>
                <a:ea typeface="宋体" panose="02010600030101010101" pitchFamily="2" charset="-122"/>
              </a:rPr>
              <a:t>隧道扫描显微镜</a:t>
            </a:r>
          </a:p>
        </p:txBody>
      </p:sp>
      <p:sp>
        <p:nvSpPr>
          <p:cNvPr id="14343" name="文本框 6"/>
          <p:cNvSpPr txBox="1"/>
          <p:nvPr/>
        </p:nvSpPr>
        <p:spPr>
          <a:xfrm>
            <a:off x="5379626" y="2085974"/>
            <a:ext cx="1616440" cy="4150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095">
                <a:latin typeface="Arial" panose="020B0604020202020204" pitchFamily="34" charset="0"/>
                <a:ea typeface="宋体" panose="02010600030101010101" pitchFamily="2" charset="-122"/>
              </a:rPr>
              <a:t>益生菌</a:t>
            </a:r>
          </a:p>
        </p:txBody>
      </p:sp>
      <p:sp>
        <p:nvSpPr>
          <p:cNvPr id="14344" name="文本框 7"/>
          <p:cNvSpPr txBox="1"/>
          <p:nvPr/>
        </p:nvSpPr>
        <p:spPr>
          <a:xfrm>
            <a:off x="5434259" y="4462462"/>
            <a:ext cx="1939490" cy="4150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095">
                <a:latin typeface="Arial" panose="020B0604020202020204" pitchFamily="34" charset="0"/>
                <a:ea typeface="宋体" panose="02010600030101010101" pitchFamily="2" charset="-122"/>
              </a:rPr>
              <a:t>  分子</a:t>
            </a:r>
          </a:p>
        </p:txBody>
      </p:sp>
      <p:pic>
        <p:nvPicPr>
          <p:cNvPr id="14345" name="图片 8" descr="屏幕快照 2015-02-25 下午4.05.4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5446" y="250032"/>
            <a:ext cx="2755430" cy="179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6" name="图片 9" descr="屏幕快照 2015-02-25 下午4.08.5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2735" y="2463404"/>
            <a:ext cx="1543991" cy="2049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1385603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2"/>
          <p:cNvSpPr txBox="1"/>
          <p:nvPr/>
        </p:nvSpPr>
        <p:spPr>
          <a:xfrm>
            <a:off x="1664548" y="342900"/>
            <a:ext cx="2908641" cy="50798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en-US" altLang="zh-CN" sz="26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6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分子的定义</a:t>
            </a:r>
            <a:r>
              <a:rPr lang="zh-CN" altLang="en-US" sz="2695" b="1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9219" name="Text Box 3"/>
          <p:cNvSpPr txBox="1"/>
          <p:nvPr/>
        </p:nvSpPr>
        <p:spPr>
          <a:xfrm>
            <a:off x="1721556" y="971550"/>
            <a:ext cx="5765024" cy="46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>
                <a:solidFill>
                  <a:schemeClr val="accent2"/>
                </a:solidFill>
                <a:latin typeface="Arial" panose="020B0604020202020204" pitchFamily="34" charset="0"/>
                <a:ea typeface="华文新魏" pitchFamily="3" charset="-122"/>
              </a:rPr>
              <a:t>把</a:t>
            </a:r>
            <a:r>
              <a:rPr lang="zh-CN" altLang="en-US" sz="2395">
                <a:solidFill>
                  <a:srgbClr val="FF3300"/>
                </a:solidFill>
                <a:latin typeface="Arial" panose="020B0604020202020204" pitchFamily="34" charset="0"/>
                <a:ea typeface="华文新魏" pitchFamily="3" charset="-122"/>
              </a:rPr>
              <a:t>保持物质化学性质</a:t>
            </a:r>
            <a:r>
              <a:rPr lang="zh-CN" altLang="en-US" sz="2395">
                <a:solidFill>
                  <a:schemeClr val="accent2"/>
                </a:solidFill>
                <a:latin typeface="Arial" panose="020B0604020202020204" pitchFamily="34" charset="0"/>
                <a:ea typeface="华文新魏" pitchFamily="3" charset="-122"/>
              </a:rPr>
              <a:t>的</a:t>
            </a:r>
            <a:r>
              <a:rPr lang="zh-CN" altLang="en-US" sz="2395">
                <a:solidFill>
                  <a:srgbClr val="FF3300"/>
                </a:solidFill>
                <a:latin typeface="Arial" panose="020B0604020202020204" pitchFamily="34" charset="0"/>
                <a:ea typeface="华文新魏" pitchFamily="3" charset="-122"/>
              </a:rPr>
              <a:t>最小颗粒</a:t>
            </a:r>
            <a:r>
              <a:rPr lang="zh-CN" altLang="en-US" sz="2395">
                <a:solidFill>
                  <a:schemeClr val="accent2"/>
                </a:solidFill>
                <a:latin typeface="Arial" panose="020B0604020202020204" pitchFamily="34" charset="0"/>
                <a:ea typeface="华文新魏" pitchFamily="3" charset="-122"/>
              </a:rPr>
              <a:t>称分子。</a:t>
            </a:r>
          </a:p>
        </p:txBody>
      </p:sp>
      <p:grpSp>
        <p:nvGrpSpPr>
          <p:cNvPr id="9220" name="Group 4"/>
          <p:cNvGrpSpPr/>
          <p:nvPr/>
        </p:nvGrpSpPr>
        <p:grpSpPr>
          <a:xfrm>
            <a:off x="1501834" y="1762125"/>
            <a:ext cx="6140332" cy="2807494"/>
            <a:chOff x="0" y="0"/>
            <a:chExt cx="5170" cy="2358"/>
          </a:xfrm>
        </p:grpSpPr>
        <p:pic>
          <p:nvPicPr>
            <p:cNvPr id="15364" name="Picture 5" descr="氢气由氢气分子组成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93" y="0"/>
              <a:ext cx="1848" cy="213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5365" name="Group 6"/>
            <p:cNvGrpSpPr/>
            <p:nvPr/>
          </p:nvGrpSpPr>
          <p:grpSpPr>
            <a:xfrm>
              <a:off x="0" y="0"/>
              <a:ext cx="2313" cy="2358"/>
              <a:chOff x="0" y="0"/>
              <a:chExt cx="2313" cy="2358"/>
            </a:xfrm>
          </p:grpSpPr>
          <p:pic>
            <p:nvPicPr>
              <p:cNvPr id="15366" name="Picture 7" descr="水由水分子组成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2162" cy="21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367" name="Text Box 8"/>
              <p:cNvSpPr txBox="1"/>
              <p:nvPr/>
            </p:nvSpPr>
            <p:spPr>
              <a:xfrm>
                <a:off x="181" y="2268"/>
                <a:ext cx="2132" cy="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00">
                    <a:latin typeface="Arial" panose="020B0604020202020204" pitchFamily="34" charset="0"/>
                    <a:ea typeface="宋体" panose="02010600030101010101" pitchFamily="2" charset="-122"/>
                  </a:rPr>
                  <a:t>水是由有水分子组成的</a:t>
                </a:r>
              </a:p>
            </p:txBody>
          </p:sp>
        </p:grpSp>
        <p:sp>
          <p:nvSpPr>
            <p:cNvPr id="15368" name="Text Box 9"/>
            <p:cNvSpPr txBox="1"/>
            <p:nvPr/>
          </p:nvSpPr>
          <p:spPr>
            <a:xfrm>
              <a:off x="3084" y="2268"/>
              <a:ext cx="2086" cy="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">
                  <a:latin typeface="Arial" panose="020B0604020202020204" pitchFamily="34" charset="0"/>
                  <a:ea typeface="宋体" panose="02010600030101010101" pitchFamily="2" charset="-122"/>
                </a:rPr>
                <a:t>氧气是由氧分子组成的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852937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/>
          <p:nvPr/>
        </p:nvSpPr>
        <p:spPr>
          <a:xfrm>
            <a:off x="1436511" y="514633"/>
            <a:ext cx="6156960" cy="194281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例：若把水分子与乒乓球相比，他们的比例就好像乒乓球与地球之比。</a:t>
            </a:r>
            <a:r>
              <a:rPr lang="en-US" altLang="zh-CN" sz="23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3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标准大气压下，</a:t>
            </a:r>
            <a:r>
              <a:rPr lang="en-US" altLang="zh-CN" sz="23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1cm</a:t>
            </a:r>
            <a:r>
              <a:rPr lang="en-US" altLang="zh-CN" sz="2395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3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的任何气体约有</a:t>
            </a:r>
            <a:r>
              <a:rPr lang="en-US" altLang="zh-CN" sz="23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2.7×10</a:t>
            </a:r>
            <a:r>
              <a:rPr lang="en-US" altLang="zh-CN" sz="2395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23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个分子，让这些气体分子从容器中跑出，如果</a:t>
            </a:r>
            <a:r>
              <a:rPr lang="en-US" altLang="zh-CN" sz="23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1s</a:t>
            </a:r>
            <a:r>
              <a:rPr lang="zh-CN" altLang="en-US" sz="23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跑出</a:t>
            </a:r>
            <a:r>
              <a:rPr lang="en-US" altLang="zh-CN" sz="23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3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亿个，则约需多少年才能跑完？</a:t>
            </a:r>
          </a:p>
        </p:txBody>
      </p:sp>
      <p:sp>
        <p:nvSpPr>
          <p:cNvPr id="11267" name="Text Box 3"/>
          <p:cNvSpPr txBox="1"/>
          <p:nvPr/>
        </p:nvSpPr>
        <p:spPr>
          <a:xfrm>
            <a:off x="1436511" y="2457450"/>
            <a:ext cx="6042942" cy="157233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解：</a:t>
            </a:r>
            <a:r>
              <a:rPr lang="en-US" altLang="zh-CN" sz="2395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t=</a:t>
            </a:r>
            <a:r>
              <a:rPr lang="en-US" altLang="zh-CN" sz="1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395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2.7×10</a:t>
            </a:r>
            <a:r>
              <a:rPr lang="en-US" altLang="zh-CN" sz="2395" b="1" baseline="300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19</a:t>
            </a:r>
            <a:r>
              <a:rPr lang="en-US" altLang="zh-CN" sz="2395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÷10</a:t>
            </a:r>
            <a:r>
              <a:rPr lang="en-US" altLang="zh-CN" sz="2395" b="1" baseline="300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en-US" altLang="zh-CN" sz="2395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s= 2.7×10</a:t>
            </a:r>
            <a:r>
              <a:rPr lang="en-US" altLang="zh-CN" sz="2395" b="1" baseline="300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</a:t>
            </a:r>
            <a:r>
              <a:rPr lang="en-US" altLang="zh-CN" sz="2395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</a:p>
          <a:p>
            <a:pPr>
              <a:spcBef>
                <a:spcPct val="50000"/>
              </a:spcBef>
            </a:pPr>
            <a:r>
              <a:rPr lang="en-US" altLang="zh-CN" sz="2395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= 2.7×10</a:t>
            </a:r>
            <a:r>
              <a:rPr lang="en-US" altLang="zh-CN" sz="2395" b="1" baseline="300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 </a:t>
            </a:r>
            <a:r>
              <a:rPr lang="en-US" altLang="zh-CN" sz="2395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÷(365×24×60×60)</a:t>
            </a:r>
            <a:r>
              <a:rPr lang="zh-CN" altLang="en-US" sz="2395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endParaRPr lang="en-US" altLang="zh-CN" sz="2395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395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≈9000</a:t>
            </a:r>
            <a:r>
              <a:rPr lang="zh-CN" altLang="en-US" sz="2395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</a:p>
        </p:txBody>
      </p:sp>
      <p:sp>
        <p:nvSpPr>
          <p:cNvPr id="11268" name="Text Box 4"/>
          <p:cNvSpPr txBox="1"/>
          <p:nvPr/>
        </p:nvSpPr>
        <p:spPr>
          <a:xfrm>
            <a:off x="1550530" y="4171950"/>
            <a:ext cx="3933613" cy="46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>
                <a:solidFill>
                  <a:srgbClr val="8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答：约需</a:t>
            </a:r>
            <a:r>
              <a:rPr lang="en-US" altLang="zh-CN" sz="2395" b="1">
                <a:solidFill>
                  <a:srgbClr val="8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9000</a:t>
            </a:r>
            <a:r>
              <a:rPr lang="zh-CN" altLang="en-US" sz="2395" b="1">
                <a:solidFill>
                  <a:srgbClr val="8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年才能跑完。</a:t>
            </a:r>
          </a:p>
        </p:txBody>
      </p:sp>
      <p:sp>
        <p:nvSpPr>
          <p:cNvPr id="2" name="矩形 1"/>
          <p:cNvSpPr/>
          <p:nvPr/>
        </p:nvSpPr>
        <p:spPr>
          <a:xfrm>
            <a:off x="34290" y="52836"/>
            <a:ext cx="1402080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典例解析</a:t>
            </a:r>
          </a:p>
        </p:txBody>
      </p:sp>
    </p:spTree>
    <p:extLst>
      <p:ext uri="{BB962C8B-B14F-4D97-AF65-F5344CB8AC3E}">
        <p14:creationId xmlns:p14="http://schemas.microsoft.com/office/powerpoint/2010/main" val="3887117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/>
          <p:nvPr/>
        </p:nvSpPr>
        <p:spPr>
          <a:xfrm>
            <a:off x="1501834" y="1545431"/>
            <a:ext cx="6194966" cy="4150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095" b="1">
                <a:latin typeface="Arial" panose="020B0604020202020204" pitchFamily="34" charset="0"/>
                <a:ea typeface="宋体" panose="02010600030101010101" pitchFamily="2" charset="-122"/>
              </a:rPr>
              <a:t>2500</a:t>
            </a:r>
            <a:r>
              <a:rPr lang="zh-CN" altLang="en-US" sz="2095" b="1">
                <a:latin typeface="Arial" panose="020B0604020202020204" pitchFamily="34" charset="0"/>
                <a:ea typeface="宋体" panose="02010600030101010101" pitchFamily="2" charset="-122"/>
              </a:rPr>
              <a:t>万个水分子一个挨一个排成一列，长约</a:t>
            </a:r>
            <a:r>
              <a:rPr lang="en-US" altLang="zh-CN" sz="2095" b="1">
                <a:latin typeface="Arial" panose="020B0604020202020204" pitchFamily="34" charset="0"/>
                <a:ea typeface="宋体" panose="02010600030101010101" pitchFamily="2" charset="-122"/>
              </a:rPr>
              <a:t>1cm</a:t>
            </a:r>
            <a:endParaRPr lang="zh-CN" altLang="en-US" sz="2095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7201" y="2356247"/>
            <a:ext cx="6194966" cy="7390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095" b="1">
                <a:latin typeface="Arial" panose="020B0604020202020204" pitchFamily="34" charset="0"/>
                <a:ea typeface="宋体" panose="02010600030101010101" pitchFamily="2" charset="-122"/>
              </a:rPr>
              <a:t>28g</a:t>
            </a:r>
            <a:r>
              <a:rPr lang="zh-CN" altLang="en-US" sz="2095" b="1">
                <a:latin typeface="Arial" panose="020B0604020202020204" pitchFamily="34" charset="0"/>
                <a:ea typeface="宋体" panose="02010600030101010101" pitchFamily="2" charset="-122"/>
              </a:rPr>
              <a:t>金可以拉伸为</a:t>
            </a:r>
            <a:r>
              <a:rPr lang="en-US" altLang="zh-CN" sz="2095" b="1">
                <a:latin typeface="Arial" panose="020B0604020202020204" pitchFamily="34" charset="0"/>
                <a:ea typeface="宋体" panose="02010600030101010101" pitchFamily="2" charset="-122"/>
              </a:rPr>
              <a:t>65km</a:t>
            </a:r>
            <a:r>
              <a:rPr lang="zh-CN" altLang="en-US" sz="2095" b="1">
                <a:latin typeface="Arial" panose="020B0604020202020204" pitchFamily="34" charset="0"/>
                <a:ea typeface="宋体" panose="02010600030101010101" pitchFamily="2" charset="-122"/>
              </a:rPr>
              <a:t>长的极细金丝，而金丝的直径仍笔金分子的直径要大多了</a:t>
            </a:r>
          </a:p>
        </p:txBody>
      </p:sp>
      <p:sp>
        <p:nvSpPr>
          <p:cNvPr id="2" name="矩形 1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491896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2"/>
          <p:cNvSpPr txBox="1"/>
          <p:nvPr/>
        </p:nvSpPr>
        <p:spPr>
          <a:xfrm>
            <a:off x="2417540" y="9525"/>
            <a:ext cx="3534551" cy="64484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359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3" charset="0"/>
                <a:ea typeface="宋体" panose="02010600030101010101" pitchFamily="2" charset="-122"/>
                <a:cs typeface="楷体_GB2312" panose="02010609030101010101" charset="-122"/>
              </a:rPr>
              <a:t>一、分子</a:t>
            </a:r>
          </a:p>
        </p:txBody>
      </p:sp>
      <p:sp>
        <p:nvSpPr>
          <p:cNvPr id="18434" name="Text Box 3"/>
          <p:cNvSpPr txBox="1"/>
          <p:nvPr/>
        </p:nvSpPr>
        <p:spPr>
          <a:xfrm>
            <a:off x="1447201" y="735806"/>
            <a:ext cx="5928924" cy="101724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342900" indent="-342900">
              <a:spcBef>
                <a:spcPct val="50000"/>
              </a:spcBef>
              <a:buAutoNum type="arabicPeriod"/>
            </a:pPr>
            <a:r>
              <a:rPr lang="zh-CN" altLang="en-US" sz="29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定义：</a:t>
            </a:r>
            <a:r>
              <a:rPr lang="zh-CN" altLang="en-US" sz="29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能保持物质化学性质的</a:t>
            </a:r>
            <a:endParaRPr lang="en-US" altLang="zh-CN" sz="2995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None/>
            </a:pPr>
            <a:r>
              <a:rPr lang="en-US" altLang="zh-CN" sz="29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29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最小微粒</a:t>
            </a:r>
          </a:p>
        </p:txBody>
      </p:sp>
      <p:sp>
        <p:nvSpPr>
          <p:cNvPr id="18435" name="Text Box 4"/>
          <p:cNvSpPr txBox="1"/>
          <p:nvPr/>
        </p:nvSpPr>
        <p:spPr>
          <a:xfrm>
            <a:off x="1285676" y="1707357"/>
            <a:ext cx="6249599" cy="101724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29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9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特点：</a:t>
            </a:r>
            <a:r>
              <a:rPr lang="zh-CN" altLang="en-US" sz="29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分子很小，物质是由大量</a:t>
            </a:r>
            <a:r>
              <a:rPr lang="en-US" altLang="zh-CN" sz="29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</a:t>
            </a:r>
            <a:r>
              <a:rPr lang="zh-CN" altLang="en-US" sz="29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分子构成</a:t>
            </a:r>
            <a:r>
              <a:rPr lang="en-US" altLang="zh-CN" sz="29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9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分子间有空隙</a:t>
            </a:r>
          </a:p>
        </p:txBody>
      </p:sp>
      <p:sp>
        <p:nvSpPr>
          <p:cNvPr id="18436" name="Rectangle 5"/>
          <p:cNvSpPr/>
          <p:nvPr/>
        </p:nvSpPr>
        <p:spPr>
          <a:xfrm>
            <a:off x="1393755" y="2950369"/>
            <a:ext cx="6495689" cy="55322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9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（一般分子直径的数量级为</a:t>
            </a:r>
            <a:r>
              <a:rPr lang="en-US" altLang="zh-CN" sz="29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en-US" altLang="zh-CN" sz="2995" b="1" baseline="300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-10 </a:t>
            </a:r>
            <a:r>
              <a:rPr lang="en-US" altLang="zh-CN" sz="29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zh-CN" altLang="en-US" sz="29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995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" name="矩形 2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400550690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2"/>
          <p:cNvGrpSpPr/>
          <p:nvPr/>
        </p:nvGrpSpPr>
        <p:grpSpPr>
          <a:xfrm>
            <a:off x="1555280" y="141685"/>
            <a:ext cx="6194966" cy="4881562"/>
            <a:chOff x="0" y="0"/>
            <a:chExt cx="5216" cy="4100"/>
          </a:xfrm>
        </p:grpSpPr>
        <p:sp>
          <p:nvSpPr>
            <p:cNvPr id="19458" name="AutoShape 3">
              <a:hlinkClick r:id="rId2" action="ppaction://hlinksldjump"/>
            </p:cNvPr>
            <p:cNvSpPr/>
            <p:nvPr/>
          </p:nvSpPr>
          <p:spPr>
            <a:xfrm>
              <a:off x="1270" y="0"/>
              <a:ext cx="3946" cy="2177"/>
            </a:xfrm>
            <a:prstGeom prst="cloudCallout">
              <a:avLst>
                <a:gd name="adj1" fmla="val -49292"/>
                <a:gd name="adj2" fmla="val 76181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 anchorCtr="0"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490" b="1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Verdana" panose="020B0604030504040204" pitchFamily="3" charset="0"/>
                  <a:ea typeface="楷体_GB2312" panose="02010609030101010101" charset="-122"/>
                </a:rPr>
                <a:t>分子是否会运动呢？？</a:t>
              </a:r>
            </a:p>
          </p:txBody>
        </p:sp>
        <p:pic>
          <p:nvPicPr>
            <p:cNvPr id="19459" name="Picture 4" descr="j030525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041"/>
              <a:ext cx="1281" cy="205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212154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3"/>
          <p:cNvSpPr txBox="1"/>
          <p:nvPr/>
        </p:nvSpPr>
        <p:spPr>
          <a:xfrm>
            <a:off x="1166965" y="1120238"/>
            <a:ext cx="5013220" cy="831999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3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华文新魏" pitchFamily="3" charset="-122"/>
              </a:rPr>
              <a:t>活动</a:t>
            </a:r>
            <a:r>
              <a:rPr lang="zh-CN" altLang="zh-CN" sz="23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华文新魏" pitchFamily="3" charset="-122"/>
              </a:rPr>
              <a:t>3</a:t>
            </a:r>
            <a:r>
              <a:rPr lang="zh-CN" altLang="en-US" sz="23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华文新魏" pitchFamily="3" charset="-122"/>
              </a:rPr>
              <a:t>：</a:t>
            </a:r>
            <a:r>
              <a:rPr lang="zh-CN" altLang="en-US" sz="2395" b="1">
                <a:latin typeface="宋体" panose="02010600030101010101" pitchFamily="2" charset="-122"/>
                <a:ea typeface="华文新魏" pitchFamily="3" charset="-122"/>
              </a:rPr>
              <a:t>将讲台上的醋瓶子打开，倒</a:t>
            </a:r>
            <a:r>
              <a:rPr lang="en-US" altLang="zh-CN" sz="2395" b="1">
                <a:latin typeface="宋体" panose="02010600030101010101" pitchFamily="2" charset="-122"/>
                <a:ea typeface="华文新魏" pitchFamily="3" charset="-122"/>
              </a:rPr>
              <a:t/>
            </a:r>
            <a:br>
              <a:rPr lang="en-US" altLang="zh-CN" sz="2395" b="1">
                <a:latin typeface="宋体" panose="02010600030101010101" pitchFamily="2" charset="-122"/>
                <a:ea typeface="华文新魏" pitchFamily="3" charset="-122"/>
              </a:rPr>
            </a:br>
            <a:r>
              <a:rPr lang="zh-CN" altLang="en-US" sz="2395" b="1">
                <a:latin typeface="宋体" panose="02010600030101010101" pitchFamily="2" charset="-122"/>
                <a:ea typeface="华文新魏" pitchFamily="3" charset="-122"/>
              </a:rPr>
              <a:t>       入烧杯内。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1151468" y="2085975"/>
            <a:ext cx="4713923" cy="831999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现象：讲台下地学生也能闻到醋味</a:t>
            </a:r>
          </a:p>
        </p:txBody>
      </p:sp>
      <p:sp>
        <p:nvSpPr>
          <p:cNvPr id="5126" name="Text Box 6"/>
          <p:cNvSpPr txBox="1"/>
          <p:nvPr/>
        </p:nvSpPr>
        <p:spPr>
          <a:xfrm>
            <a:off x="1141966" y="2733675"/>
            <a:ext cx="4095139" cy="46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说明：分子在不停的运动。</a:t>
            </a:r>
          </a:p>
        </p:txBody>
      </p:sp>
      <p:sp>
        <p:nvSpPr>
          <p:cNvPr id="20" name="Text Box 6"/>
          <p:cNvSpPr txBox="1"/>
          <p:nvPr/>
        </p:nvSpPr>
        <p:spPr>
          <a:xfrm>
            <a:off x="1166908" y="3543300"/>
            <a:ext cx="3249507" cy="46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你能举例证明吗？</a:t>
            </a:r>
          </a:p>
        </p:txBody>
      </p:sp>
      <p:sp>
        <p:nvSpPr>
          <p:cNvPr id="2" name="矩形 1"/>
          <p:cNvSpPr/>
          <p:nvPr/>
        </p:nvSpPr>
        <p:spPr>
          <a:xfrm>
            <a:off x="51435" y="80208"/>
            <a:ext cx="1527810" cy="46151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探究活动</a:t>
            </a:r>
          </a:p>
        </p:txBody>
      </p:sp>
    </p:spTree>
    <p:extLst>
      <p:ext uri="{BB962C8B-B14F-4D97-AF65-F5344CB8AC3E}">
        <p14:creationId xmlns:p14="http://schemas.microsoft.com/office/powerpoint/2010/main" val="2644837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31546" y="1534138"/>
            <a:ext cx="7295515" cy="966953"/>
          </a:xfrm>
        </p:spPr>
        <p:txBody>
          <a:bodyPr>
            <a:normAutofit/>
          </a:bodyPr>
          <a:lstStyle/>
          <a:p>
            <a:r>
              <a:rPr lang="en-US" altLang="zh-CN" sz="494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7.1 </a:t>
            </a:r>
            <a:r>
              <a:rPr lang="zh-CN" altLang="zh-CN" sz="4940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走进分子的世界</a:t>
            </a:r>
          </a:p>
        </p:txBody>
      </p:sp>
      <p:sp>
        <p:nvSpPr>
          <p:cNvPr id="4" name="矩形 3"/>
          <p:cNvSpPr/>
          <p:nvPr/>
        </p:nvSpPr>
        <p:spPr>
          <a:xfrm>
            <a:off x="813840" y="171969"/>
            <a:ext cx="4288353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苏科版八年级物理下册</a:t>
            </a:r>
          </a:p>
        </p:txBody>
      </p:sp>
      <p:pic>
        <p:nvPicPr>
          <p:cNvPr id="5" name="图片 4" descr="a6e2f1a70deca4f27df01f097953438a\insertfil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9" y="4059083"/>
            <a:ext cx="9121422" cy="10687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6794" y="4235583"/>
            <a:ext cx="8507457" cy="714042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40" b="1">
                <a:solidFill>
                  <a:srgbClr val="FFC227"/>
                </a:solidFill>
                <a:effectLst>
                  <a:outerShdw blurRad="50800" dist="63500" dir="18900000" algn="bl" rotWithShape="0">
                    <a:prstClr val="black">
                      <a:alpha val="40000"/>
                    </a:prstClr>
                  </a:outerShdw>
                </a:effectLst>
                <a:latin typeface="汉仪雅酷黑-75J" panose="00020600040101010101" charset="-122"/>
                <a:ea typeface="汉仪雅酷黑-75J" panose="00020600040101010101" charset="-122"/>
              </a:rPr>
              <a:t>知识梳理    </a:t>
            </a:r>
            <a:r>
              <a:rPr lang="zh-CN" altLang="en-US" sz="4040" b="1">
                <a:solidFill>
                  <a:srgbClr val="0070C0"/>
                </a:solidFill>
                <a:effectLst>
                  <a:outerShdw blurRad="50800" dist="63500" dir="18900000" algn="bl" rotWithShape="0">
                    <a:prstClr val="black">
                      <a:alpha val="40000"/>
                    </a:prstClr>
                  </a:outerShdw>
                </a:effectLst>
                <a:latin typeface="汉仪雅酷黑-75J" panose="00020600040101010101" charset="-122"/>
                <a:ea typeface="汉仪雅酷黑-75J" panose="00020600040101010101" charset="-122"/>
              </a:rPr>
              <a:t>基础达标</a:t>
            </a:r>
            <a:r>
              <a:rPr lang="zh-CN" altLang="en-US" sz="4040" b="1">
                <a:solidFill>
                  <a:srgbClr val="FFC227"/>
                </a:solidFill>
                <a:effectLst>
                  <a:outerShdw blurRad="50800" dist="63500" dir="18900000" algn="bl" rotWithShape="0">
                    <a:prstClr val="black">
                      <a:alpha val="40000"/>
                    </a:prstClr>
                  </a:outerShdw>
                </a:effectLst>
                <a:latin typeface="汉仪雅酷黑-75J" panose="00020600040101010101" charset="-122"/>
                <a:ea typeface="汉仪雅酷黑-75J" panose="00020600040101010101" charset="-122"/>
              </a:rPr>
              <a:t>    </a:t>
            </a:r>
            <a:r>
              <a:rPr lang="zh-CN" altLang="en-US" sz="4040" b="1">
                <a:solidFill>
                  <a:srgbClr val="00B050"/>
                </a:solidFill>
                <a:effectLst>
                  <a:outerShdw blurRad="50800" dist="63500" dir="18900000" algn="bl" rotWithShape="0">
                    <a:prstClr val="black">
                      <a:alpha val="40000"/>
                    </a:prstClr>
                  </a:outerShdw>
                </a:effectLst>
                <a:latin typeface="汉仪雅酷黑-75J" panose="00020600040101010101" charset="-122"/>
                <a:ea typeface="汉仪雅酷黑-75J" panose="00020600040101010101" charset="-122"/>
              </a:rPr>
              <a:t>技能强化</a:t>
            </a:r>
          </a:p>
        </p:txBody>
      </p:sp>
      <p:sp>
        <p:nvSpPr>
          <p:cNvPr id="3" name="太阳形 2"/>
          <p:cNvSpPr/>
          <p:nvPr/>
        </p:nvSpPr>
        <p:spPr>
          <a:xfrm>
            <a:off x="1206500" y="3014977"/>
            <a:ext cx="948690" cy="1037267"/>
          </a:xfrm>
          <a:prstGeom prst="sun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太阳形 6"/>
          <p:cNvSpPr/>
          <p:nvPr/>
        </p:nvSpPr>
        <p:spPr>
          <a:xfrm>
            <a:off x="3936365" y="3120648"/>
            <a:ext cx="948690" cy="1037267"/>
          </a:xfrm>
          <a:prstGeom prst="sun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太阳形 7"/>
          <p:cNvSpPr/>
          <p:nvPr/>
        </p:nvSpPr>
        <p:spPr>
          <a:xfrm>
            <a:off x="6703695" y="3120648"/>
            <a:ext cx="948690" cy="1037267"/>
          </a:xfrm>
          <a:prstGeom prst="sun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2091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AutoShape 2"/>
          <p:cNvSpPr/>
          <p:nvPr/>
        </p:nvSpPr>
        <p:spPr>
          <a:xfrm>
            <a:off x="3063640" y="141685"/>
            <a:ext cx="3878980" cy="2159794"/>
          </a:xfrm>
          <a:prstGeom prst="cloudCallout">
            <a:avLst>
              <a:gd name="adj1" fmla="val -43694"/>
              <a:gd name="adj2" fmla="val 78958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 anchorCtr="0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9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Verdana" panose="020B0604030504040204" pitchFamily="3" charset="0"/>
                <a:ea typeface="楷体_GB2312" panose="02010609030101010101" charset="-122"/>
              </a:rPr>
              <a:t>什么会影响分子运动慢？？？</a:t>
            </a:r>
          </a:p>
        </p:txBody>
      </p:sp>
      <p:pic>
        <p:nvPicPr>
          <p:cNvPr id="21506" name="Picture 3" descr="j03052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281" y="2571750"/>
            <a:ext cx="1521425" cy="24514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1"/>
          <p:cNvSpPr txBox="1"/>
          <p:nvPr/>
        </p:nvSpPr>
        <p:spPr>
          <a:xfrm>
            <a:off x="3832790" y="2874228"/>
            <a:ext cx="1077231" cy="46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395">
                <a:latin typeface="Arial" panose="020B0604020202020204" pitchFamily="34" charset="0"/>
                <a:ea typeface="宋体" panose="02010600030101010101" pitchFamily="2" charset="-122"/>
              </a:rPr>
              <a:t>猜想：</a:t>
            </a:r>
          </a:p>
        </p:txBody>
      </p:sp>
      <p:sp>
        <p:nvSpPr>
          <p:cNvPr id="21508" name="文本框 4"/>
          <p:cNvSpPr txBox="1"/>
          <p:nvPr/>
        </p:nvSpPr>
        <p:spPr>
          <a:xfrm>
            <a:off x="5020851" y="2874228"/>
            <a:ext cx="1078418" cy="46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395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温度</a:t>
            </a:r>
          </a:p>
        </p:txBody>
      </p:sp>
      <p:sp>
        <p:nvSpPr>
          <p:cNvPr id="21509" name="文本框 5"/>
          <p:cNvSpPr txBox="1"/>
          <p:nvPr/>
        </p:nvSpPr>
        <p:spPr>
          <a:xfrm>
            <a:off x="3881685" y="3769707"/>
            <a:ext cx="1077231" cy="46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395">
                <a:latin typeface="Arial" panose="020B0604020202020204" pitchFamily="34" charset="0"/>
                <a:ea typeface="宋体" panose="02010600030101010101" pitchFamily="2" charset="-122"/>
              </a:rPr>
              <a:t>设计：</a:t>
            </a:r>
          </a:p>
        </p:txBody>
      </p:sp>
      <p:sp>
        <p:nvSpPr>
          <p:cNvPr id="21510" name="文本框 2"/>
          <p:cNvSpPr txBox="1"/>
          <p:nvPr/>
        </p:nvSpPr>
        <p:spPr>
          <a:xfrm>
            <a:off x="5020945" y="3865265"/>
            <a:ext cx="4048125" cy="83199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395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395">
                <a:latin typeface="Arial" panose="020B0604020202020204" pitchFamily="34" charset="0"/>
                <a:ea typeface="宋体" panose="02010600030101010101" pitchFamily="2" charset="-122"/>
              </a:rPr>
              <a:t>、等质量的温度 不同的水</a:t>
            </a:r>
            <a:endParaRPr lang="en-US" altLang="zh-CN" sz="2395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395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395">
                <a:latin typeface="Arial" panose="020B0604020202020204" pitchFamily="34" charset="0"/>
                <a:ea typeface="宋体" panose="02010600030101010101" pitchFamily="2" charset="-122"/>
              </a:rPr>
              <a:t>、等质量的红墨水同时滴入</a:t>
            </a:r>
          </a:p>
        </p:txBody>
      </p:sp>
      <p:sp>
        <p:nvSpPr>
          <p:cNvPr id="3" name="矩形 2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680881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3"/>
          <p:cNvSpPr txBox="1"/>
          <p:nvPr/>
        </p:nvSpPr>
        <p:spPr>
          <a:xfrm>
            <a:off x="1447202" y="1113235"/>
            <a:ext cx="6033441" cy="831999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3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华文新魏" pitchFamily="3" charset="-122"/>
              </a:rPr>
              <a:t>活动</a:t>
            </a:r>
            <a:r>
              <a:rPr lang="zh-CN" altLang="zh-CN" sz="23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华文新魏" pitchFamily="3" charset="-122"/>
              </a:rPr>
              <a:t>4</a:t>
            </a:r>
            <a:r>
              <a:rPr lang="zh-CN" altLang="en-US" sz="23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华文新魏" pitchFamily="3" charset="-122"/>
              </a:rPr>
              <a:t>：</a:t>
            </a:r>
            <a:r>
              <a:rPr lang="zh-CN" altLang="en-US" sz="2395" b="1">
                <a:latin typeface="宋体" panose="02010600030101010101" pitchFamily="2" charset="-122"/>
                <a:ea typeface="华文新魏" pitchFamily="3" charset="-122"/>
              </a:rPr>
              <a:t>将等质量的红墨水分别同时滴入相</a:t>
            </a:r>
            <a:r>
              <a:rPr lang="en-US" altLang="zh-CN" sz="2395" b="1">
                <a:latin typeface="宋体" panose="02010600030101010101" pitchFamily="2" charset="-122"/>
                <a:ea typeface="华文新魏" pitchFamily="3" charset="-122"/>
              </a:rPr>
              <a:t/>
            </a:r>
            <a:br>
              <a:rPr lang="en-US" altLang="zh-CN" sz="2395" b="1">
                <a:latin typeface="宋体" panose="02010600030101010101" pitchFamily="2" charset="-122"/>
                <a:ea typeface="华文新魏" pitchFamily="3" charset="-122"/>
              </a:rPr>
            </a:br>
            <a:r>
              <a:rPr lang="zh-CN" altLang="en-US" sz="2395" b="1">
                <a:latin typeface="宋体" panose="02010600030101010101" pitchFamily="2" charset="-122"/>
                <a:ea typeface="华文新魏" pitchFamily="3" charset="-122"/>
              </a:rPr>
              <a:t>       同烧杯内等质量的冷水和热水中</a:t>
            </a:r>
          </a:p>
        </p:txBody>
      </p:sp>
      <p:sp>
        <p:nvSpPr>
          <p:cNvPr id="5124" name="Text Box 4"/>
          <p:cNvSpPr txBox="1"/>
          <p:nvPr/>
        </p:nvSpPr>
        <p:spPr>
          <a:xfrm>
            <a:off x="1447202" y="2247901"/>
            <a:ext cx="1453727" cy="157233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现象：</a:t>
            </a:r>
            <a:endParaRPr lang="en-US" altLang="zh-CN" sz="2395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395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39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说明：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2483486" y="2247736"/>
            <a:ext cx="5117465" cy="83199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红墨水在水中扩散开，热水中扩散得更快</a:t>
            </a:r>
          </a:p>
        </p:txBody>
      </p:sp>
      <p:sp>
        <p:nvSpPr>
          <p:cNvPr id="5126" name="Text Box 6"/>
          <p:cNvSpPr txBox="1"/>
          <p:nvPr/>
        </p:nvSpPr>
        <p:spPr>
          <a:xfrm>
            <a:off x="2362906" y="3219451"/>
            <a:ext cx="5010844" cy="831999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分子在不停的运动，温度越高，分子运动越剧烈</a:t>
            </a:r>
          </a:p>
        </p:txBody>
      </p:sp>
      <p:sp>
        <p:nvSpPr>
          <p:cNvPr id="20" name="Text Box 6"/>
          <p:cNvSpPr txBox="1"/>
          <p:nvPr/>
        </p:nvSpPr>
        <p:spPr>
          <a:xfrm>
            <a:off x="1447165" y="4083609"/>
            <a:ext cx="6744970" cy="83199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总结：大量实验证明，分子处在永不停息的无</a:t>
            </a:r>
            <a:r>
              <a:rPr lang="en-US" altLang="zh-CN" sz="2395" b="1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en-US" altLang="zh-CN" sz="2395" b="1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395" b="1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规则运动中</a:t>
            </a:r>
          </a:p>
        </p:txBody>
      </p:sp>
      <p:sp>
        <p:nvSpPr>
          <p:cNvPr id="2" name="矩形 1"/>
          <p:cNvSpPr/>
          <p:nvPr/>
        </p:nvSpPr>
        <p:spPr>
          <a:xfrm>
            <a:off x="51435" y="80208"/>
            <a:ext cx="1527810" cy="46151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探究活动</a:t>
            </a:r>
          </a:p>
        </p:txBody>
      </p:sp>
    </p:spTree>
    <p:extLst>
      <p:ext uri="{BB962C8B-B14F-4D97-AF65-F5344CB8AC3E}">
        <p14:creationId xmlns:p14="http://schemas.microsoft.com/office/powerpoint/2010/main" val="2282678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6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359" y="681038"/>
            <a:ext cx="5681886" cy="19359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文本框 2"/>
          <p:cNvSpPr txBox="1"/>
          <p:nvPr/>
        </p:nvSpPr>
        <p:spPr>
          <a:xfrm>
            <a:off x="1139826" y="3072095"/>
            <a:ext cx="7033895" cy="120184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395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395">
                <a:latin typeface="Arial" panose="020B0604020202020204" pitchFamily="34" charset="0"/>
                <a:ea typeface="宋体" panose="02010600030101010101" pitchFamily="2" charset="-122"/>
              </a:rPr>
              <a:t>图</a:t>
            </a:r>
            <a:r>
              <a:rPr lang="en-US" altLang="zh-CN" sz="2395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395">
                <a:latin typeface="Arial" panose="020B0604020202020204" pitchFamily="34" charset="0"/>
                <a:ea typeface="宋体" panose="02010600030101010101" pitchFamily="2" charset="-122"/>
              </a:rPr>
              <a:t>中二氧化氮的密度</a:t>
            </a:r>
            <a:r>
              <a:rPr lang="zh-CN" altLang="en-US" sz="2395" u="sng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2395">
                <a:latin typeface="Arial" panose="020B0604020202020204" pitchFamily="34" charset="0"/>
                <a:ea typeface="宋体" panose="02010600030101010101" pitchFamily="2" charset="-122"/>
              </a:rPr>
              <a:t>空气，</a:t>
            </a:r>
            <a:endParaRPr lang="en-US" altLang="zh-CN" sz="2395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395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  <a:p>
            <a:r>
              <a:rPr lang="zh-CN" altLang="en-US" sz="2395">
                <a:latin typeface="Arial" panose="020B0604020202020204" pitchFamily="34" charset="0"/>
                <a:ea typeface="宋体" panose="02010600030101010101" pitchFamily="2" charset="-122"/>
              </a:rPr>
              <a:t> 图</a:t>
            </a:r>
            <a:r>
              <a:rPr lang="en-US" altLang="zh-CN" sz="2395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395">
                <a:latin typeface="Arial" panose="020B0604020202020204" pitchFamily="34" charset="0"/>
                <a:ea typeface="宋体" panose="02010600030101010101" pitchFamily="2" charset="-122"/>
              </a:rPr>
              <a:t>中硫酸铜的密度</a:t>
            </a:r>
            <a:r>
              <a:rPr lang="zh-CN" altLang="en-US" sz="2395" u="sng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395">
                <a:latin typeface="Arial" panose="020B0604020202020204" pitchFamily="34" charset="0"/>
                <a:ea typeface="宋体" panose="02010600030101010101" pitchFamily="2" charset="-122"/>
              </a:rPr>
              <a:t>水，两个实验现象说明了</a:t>
            </a:r>
            <a:r>
              <a:rPr lang="zh-CN" altLang="en-US" sz="2395" u="sng">
                <a:latin typeface="Arial" panose="020B0604020202020204" pitchFamily="34" charset="0"/>
                <a:ea typeface="宋体" panose="02010600030101010101" pitchFamily="2" charset="-122"/>
              </a:rPr>
              <a:t>                          </a:t>
            </a:r>
            <a:endParaRPr lang="zh-CN" altLang="en-US" sz="2395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2699683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431" y="1977629"/>
            <a:ext cx="3712704" cy="23931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Text Box 3"/>
          <p:cNvSpPr txBox="1"/>
          <p:nvPr/>
        </p:nvSpPr>
        <p:spPr>
          <a:xfrm>
            <a:off x="2147935" y="519113"/>
            <a:ext cx="5387340" cy="831999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3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分析</a:t>
            </a:r>
            <a:r>
              <a:rPr lang="zh-CN" altLang="en-US" sz="23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：为什么长期堆煤的墙角侧壁上用小刀刮开，会看到里面有黑色的煤粒。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27000" y="84664"/>
            <a:ext cx="1479550" cy="4615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举一反三</a:t>
            </a:r>
          </a:p>
        </p:txBody>
      </p:sp>
    </p:spTree>
    <p:extLst>
      <p:ext uri="{BB962C8B-B14F-4D97-AF65-F5344CB8AC3E}">
        <p14:creationId xmlns:p14="http://schemas.microsoft.com/office/powerpoint/2010/main" val="3802950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3036630" y="311650"/>
            <a:ext cx="3070167" cy="554454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995" b="1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二</a:t>
            </a:r>
            <a:r>
              <a:rPr lang="en-US" altLang="zh-CN" sz="2995" b="1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 </a:t>
            </a:r>
            <a:r>
              <a:rPr lang="zh-CN" altLang="en-US" sz="2995" b="1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分子的运动</a:t>
            </a:r>
          </a:p>
        </p:txBody>
      </p:sp>
      <p:sp>
        <p:nvSpPr>
          <p:cNvPr id="49157" name="Text Box 5"/>
          <p:cNvSpPr txBox="1"/>
          <p:nvPr/>
        </p:nvSpPr>
        <p:spPr>
          <a:xfrm>
            <a:off x="1390415" y="1181913"/>
            <a:ext cx="6088074" cy="92430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1.</a:t>
            </a:r>
            <a:r>
              <a:rPr lang="zh-CN" altLang="en-US" sz="26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大量实验证明：分子在永不停息的作无规则运动</a:t>
            </a:r>
            <a:r>
              <a:rPr lang="en-US" altLang="zh-CN" sz="26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2695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49158" name="Text Box 6"/>
          <p:cNvSpPr txBox="1"/>
          <p:nvPr/>
        </p:nvSpPr>
        <p:spPr>
          <a:xfrm>
            <a:off x="1197610" y="2400512"/>
            <a:ext cx="7545070" cy="92430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95">
                <a:solidFill>
                  <a:srgbClr val="FF0000"/>
                </a:solidFill>
                <a:latin typeface="华文新魏" pitchFamily="3" charset="-122"/>
                <a:ea typeface="华文新魏" pitchFamily="3" charset="-122"/>
              </a:rPr>
              <a:t>    </a:t>
            </a:r>
            <a:r>
              <a:rPr lang="en-US" altLang="zh-CN" sz="26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6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分子运动的快慢与温度有关、温度越  高，  分子运动越剧烈</a:t>
            </a:r>
            <a:r>
              <a:rPr lang="en-US" altLang="zh-CN" sz="26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.</a:t>
            </a:r>
          </a:p>
        </p:txBody>
      </p:sp>
      <p:sp>
        <p:nvSpPr>
          <p:cNvPr id="49163" name="Text Box 11"/>
          <p:cNvSpPr txBox="1"/>
          <p:nvPr/>
        </p:nvSpPr>
        <p:spPr>
          <a:xfrm>
            <a:off x="1716805" y="3690278"/>
            <a:ext cx="6088074" cy="92430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95" b="1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（由于分子的运动跟</a:t>
            </a:r>
            <a:r>
              <a:rPr lang="zh-CN" altLang="en-US" sz="2695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温度</a:t>
            </a:r>
            <a:r>
              <a:rPr lang="zh-CN" altLang="en-US" sz="2695" b="1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有关，所以）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分子无规则运动叫做分子热运动</a:t>
            </a:r>
            <a:r>
              <a:rPr lang="zh-CN" altLang="en-US" sz="2695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26233659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  <p:bldP spid="49158" grpId="0"/>
      <p:bldP spid="491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1555280" y="1059657"/>
            <a:ext cx="6088074" cy="92430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3" charset="0"/>
                <a:ea typeface="宋体" panose="02010600030101010101" pitchFamily="2" charset="-122"/>
                <a:cs typeface="+mn-cs"/>
              </a:rPr>
              <a:t>      </a:t>
            </a:r>
            <a:r>
              <a:rPr lang="en-US" altLang="zh-CN" sz="2695" b="1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3" charset="0"/>
                <a:ea typeface="宋体" panose="02010600030101010101" pitchFamily="2" charset="-122"/>
                <a:cs typeface="+mn-cs"/>
              </a:rPr>
              <a:t>3. </a:t>
            </a:r>
            <a:r>
              <a:rPr lang="zh-CN" altLang="en-US" sz="2695" b="1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3" charset="0"/>
                <a:ea typeface="宋体" panose="02010600030101010101" pitchFamily="2" charset="-122"/>
                <a:cs typeface="+mn-cs"/>
              </a:rPr>
              <a:t>扩散现象</a:t>
            </a:r>
            <a:r>
              <a:rPr lang="en-US" altLang="zh-CN" sz="2695" b="1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3" charset="0"/>
                <a:ea typeface="宋体" panose="02010600030101010101" pitchFamily="2" charset="-122"/>
                <a:cs typeface="+mn-cs"/>
              </a:rPr>
              <a:t>:</a:t>
            </a:r>
            <a:r>
              <a:rPr lang="zh-CN" altLang="en-US" sz="2695" b="1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3" charset="0"/>
                <a:ea typeface="宋体" panose="02010600030101010101" pitchFamily="2" charset="-122"/>
                <a:cs typeface="+mn-cs"/>
              </a:rPr>
              <a:t>不同的物质在互相接触时，彼此进入对方的现象。</a:t>
            </a:r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1608726" y="2193131"/>
            <a:ext cx="5871916" cy="507984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95" b="1" noProof="1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3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2695" b="1" noProof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3" charset="0"/>
                <a:ea typeface="宋体" panose="02010600030101010101" pitchFamily="2" charset="-122"/>
                <a:cs typeface="+mn-cs"/>
              </a:rPr>
              <a:t>气体、液体、固体都会发生扩散</a:t>
            </a:r>
          </a:p>
        </p:txBody>
      </p:sp>
      <p:sp>
        <p:nvSpPr>
          <p:cNvPr id="60422" name="Rectangle 6"/>
          <p:cNvSpPr/>
          <p:nvPr/>
        </p:nvSpPr>
        <p:spPr>
          <a:xfrm>
            <a:off x="1824886" y="3003947"/>
            <a:ext cx="5382589" cy="92430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95" b="1">
                <a:solidFill>
                  <a:srgbClr val="000000"/>
                </a:solidFill>
                <a:latin typeface="Times New Roman" panose="02020603050405020304" pitchFamily="3" charset="0"/>
                <a:ea typeface="宋体" panose="02010600030101010101" pitchFamily="2" charset="-122"/>
              </a:rPr>
              <a:t>温度</a:t>
            </a:r>
            <a:r>
              <a:rPr lang="zh-CN" altLang="en-US" sz="2695" b="1">
                <a:solidFill>
                  <a:schemeClr val="hlink"/>
                </a:solidFill>
                <a:latin typeface="Times New Roman" panose="02020603050405020304" pitchFamily="3" charset="0"/>
                <a:ea typeface="宋体" panose="02010600030101010101" pitchFamily="2" charset="-122"/>
              </a:rPr>
              <a:t>越高</a:t>
            </a:r>
            <a:r>
              <a:rPr lang="zh-CN" altLang="en-US" sz="2695" b="1">
                <a:latin typeface="Times New Roman" panose="02020603050405020304" pitchFamily="3" charset="0"/>
                <a:ea typeface="宋体" panose="02010600030101010101" pitchFamily="2" charset="-122"/>
              </a:rPr>
              <a:t>，</a:t>
            </a:r>
            <a:r>
              <a:rPr lang="zh-CN" altLang="en-US" sz="2695" b="1">
                <a:solidFill>
                  <a:srgbClr val="000000"/>
                </a:solidFill>
                <a:latin typeface="Times New Roman" panose="02020603050405020304" pitchFamily="3" charset="0"/>
                <a:ea typeface="宋体" panose="02010600030101010101" pitchFamily="2" charset="-122"/>
              </a:rPr>
              <a:t>分子运动</a:t>
            </a:r>
            <a:r>
              <a:rPr lang="zh-CN" altLang="en-US" sz="2695" b="1">
                <a:solidFill>
                  <a:schemeClr val="hlink"/>
                </a:solidFill>
                <a:latin typeface="Times New Roman" panose="02020603050405020304" pitchFamily="3" charset="0"/>
                <a:ea typeface="宋体" panose="02010600030101010101" pitchFamily="2" charset="-122"/>
              </a:rPr>
              <a:t>越剧烈</a:t>
            </a:r>
            <a:r>
              <a:rPr lang="zh-CN" altLang="en-US" sz="2695" b="1">
                <a:latin typeface="Times New Roman" panose="02020603050405020304" pitchFamily="3" charset="0"/>
                <a:ea typeface="宋体" panose="02010600030101010101" pitchFamily="2" charset="-122"/>
              </a:rPr>
              <a:t>，</a:t>
            </a:r>
            <a:r>
              <a:rPr lang="zh-CN" altLang="en-US" sz="2695" b="1">
                <a:solidFill>
                  <a:srgbClr val="000000"/>
                </a:solidFill>
                <a:latin typeface="Times New Roman" panose="02020603050405020304" pitchFamily="3" charset="0"/>
                <a:ea typeface="宋体" panose="02010600030101010101" pitchFamily="2" charset="-122"/>
              </a:rPr>
              <a:t>扩散</a:t>
            </a:r>
            <a:r>
              <a:rPr lang="zh-CN" altLang="en-US" sz="2695" b="1">
                <a:solidFill>
                  <a:schemeClr val="hlink"/>
                </a:solidFill>
                <a:latin typeface="Times New Roman" panose="02020603050405020304" pitchFamily="3" charset="0"/>
                <a:ea typeface="宋体" panose="02010600030101010101" pitchFamily="2" charset="-122"/>
              </a:rPr>
              <a:t>越快</a:t>
            </a:r>
            <a:r>
              <a:rPr lang="zh-CN" altLang="en-US" sz="2695" b="1">
                <a:latin typeface="Times New Roman" panose="02020603050405020304" pitchFamily="3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23034487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1" grpId="0"/>
      <p:bldP spid="60422" grpId="0"/>
      <p:bldP spid="6042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/>
          </p:cNvSpPr>
          <p:nvPr>
            <p:ph idx="4294967295"/>
          </p:nvPr>
        </p:nvSpPr>
        <p:spPr>
          <a:xfrm>
            <a:off x="1151467" y="573881"/>
            <a:ext cx="6653412" cy="2700338"/>
          </a:xfrm>
        </p:spPr>
        <p:txBody>
          <a:bodyPr vert="horz" wrap="square" lIns="68410" tIns="34205" rIns="68410" bIns="34205" anchor="t" anchorCtr="0"/>
          <a:lstStyle/>
          <a:p>
            <a:pPr marL="0" indent="0">
              <a:buNone/>
            </a:pP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</a:rPr>
              <a:t>一、填空题</a:t>
            </a:r>
            <a:endParaRPr lang="en-US" altLang="zh-CN" sz="2695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995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995" b="1">
                <a:solidFill>
                  <a:srgbClr val="000000"/>
                </a:solidFill>
                <a:latin typeface="宋体" panose="02010600030101010101" pitchFamily="2" charset="-122"/>
              </a:rPr>
              <a:t>、“墙内开花墙外香”主要涉及的物理知识是：</a:t>
            </a:r>
            <a:r>
              <a:rPr lang="en-US" altLang="zh-CN" sz="2995" b="1" u="sng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2995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53251" name="Line 3"/>
          <p:cNvSpPr>
            <a:spLocks noChangeShapeType="1"/>
          </p:cNvSpPr>
          <p:nvPr/>
        </p:nvSpPr>
        <p:spPr bwMode="auto">
          <a:xfrm flipH="1">
            <a:off x="7308427" y="188595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4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2039855" y="2301479"/>
            <a:ext cx="4256664" cy="148002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fontAlgn="base"/>
            <a:r>
              <a:rPr lang="en-US" altLang="zh-CN" sz="2695" b="1" strike="noStrike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995" b="1" strike="noStrike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分子处在永不停息的无规则运动中。</a:t>
            </a:r>
            <a:endParaRPr lang="en-US" altLang="zh-CN" sz="2995" b="1" strike="noStrike" noProof="1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 fontAlgn="base"/>
            <a:r>
              <a:rPr lang="en-US" altLang="zh-CN" sz="2995" b="1" strike="noStrike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(</a:t>
            </a:r>
            <a:r>
              <a:rPr lang="zh-CN" altLang="en-US" sz="2995" b="1" strike="noStrike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或气体扩散现象</a:t>
            </a:r>
            <a:r>
              <a:rPr lang="en-US" altLang="zh-CN" sz="2995" b="1" strike="noStrike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)</a:t>
            </a:r>
            <a:endParaRPr lang="en-US" altLang="zh-CN" sz="2995" b="1" strike="noStrike" noProof="1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000" y="84664"/>
            <a:ext cx="1479550" cy="4615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巩固提升</a:t>
            </a:r>
          </a:p>
        </p:txBody>
      </p:sp>
    </p:spTree>
    <p:extLst>
      <p:ext uri="{BB962C8B-B14F-4D97-AF65-F5344CB8AC3E}">
        <p14:creationId xmlns:p14="http://schemas.microsoft.com/office/powerpoint/2010/main" val="1848226619"/>
      </p:ext>
    </p:extLst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/>
          </p:cNvSpPr>
          <p:nvPr>
            <p:ph idx="4294967295"/>
          </p:nvPr>
        </p:nvSpPr>
        <p:spPr>
          <a:xfrm>
            <a:off x="1151468" y="876065"/>
            <a:ext cx="6841067" cy="3771900"/>
          </a:xfrm>
        </p:spPr>
        <p:txBody>
          <a:bodyPr vert="horz" wrap="square" lIns="68410" tIns="34205" rIns="68410" bIns="34205" anchor="t" anchorCtr="0"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二、选择题</a:t>
            </a: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、下列现象中不能说明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3" charset="0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一切物质的分子都在不停地做无规则运动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3" charset="0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的是（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   A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、在房间里喷洒一些香水，整个房间会闻到香味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   B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、长期堆放煤的墙角，墙壁内较深的地方也会发黑</a:t>
            </a: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   C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、早晨扫地时，常常看到室内阳光下尘土飞扬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   D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、开水中放一块糖，整杯水都会变甜</a:t>
            </a:r>
          </a:p>
        </p:txBody>
      </p:sp>
      <p:sp>
        <p:nvSpPr>
          <p:cNvPr id="54275" name="Line 3"/>
          <p:cNvSpPr>
            <a:spLocks noChangeShapeType="1"/>
          </p:cNvSpPr>
          <p:nvPr/>
        </p:nvSpPr>
        <p:spPr bwMode="auto">
          <a:xfrm flipH="1">
            <a:off x="7308427" y="188595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</a:ln>
          <a:effectLst/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4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4277" name="Text Box 5"/>
          <p:cNvSpPr txBox="1"/>
          <p:nvPr/>
        </p:nvSpPr>
        <p:spPr>
          <a:xfrm>
            <a:off x="4890677" y="1544855"/>
            <a:ext cx="1156805" cy="55445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en-US" altLang="zh-CN" sz="299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" name="矩形 2"/>
          <p:cNvSpPr/>
          <p:nvPr/>
        </p:nvSpPr>
        <p:spPr>
          <a:xfrm>
            <a:off x="127000" y="84664"/>
            <a:ext cx="1479550" cy="4615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巩固提升</a:t>
            </a:r>
          </a:p>
        </p:txBody>
      </p:sp>
    </p:spTree>
    <p:extLst>
      <p:ext uri="{BB962C8B-B14F-4D97-AF65-F5344CB8AC3E}">
        <p14:creationId xmlns:p14="http://schemas.microsoft.com/office/powerpoint/2010/main" val="1085756914"/>
      </p:ext>
    </p:extLst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Rot="1"/>
          </p:cNvSpPr>
          <p:nvPr>
            <p:ph idx="4294967295"/>
          </p:nvPr>
        </p:nvSpPr>
        <p:spPr>
          <a:xfrm>
            <a:off x="1393754" y="1006078"/>
            <a:ext cx="6389746" cy="2914650"/>
          </a:xfrm>
        </p:spPr>
        <p:txBody>
          <a:bodyPr vert="horz" wrap="square" lIns="68410" tIns="34205" rIns="68410" bIns="34205" anchor="t" anchorCtr="0"/>
          <a:lstStyle/>
          <a:p>
            <a:pPr marL="0" indent="0">
              <a:buNone/>
            </a:pPr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</a:rPr>
              <a:t>、物体中大量分子做热运动的速度，跟下列因素有关的是（</a:t>
            </a:r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en-US" altLang="zh-CN" sz="2695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</a:rPr>
              <a:t> A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</a:rPr>
              <a:t>、物体温度的高低</a:t>
            </a:r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</a:p>
          <a:p>
            <a:pPr marL="0" indent="0">
              <a:buNone/>
            </a:pPr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</a:rPr>
              <a:t> B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</a:rPr>
              <a:t>、物体运动速度的大小</a:t>
            </a:r>
            <a:endParaRPr lang="en-US" altLang="zh-CN" sz="2695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</a:rPr>
              <a:t> C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</a:rPr>
              <a:t>、物体密度的大小</a:t>
            </a:r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</a:p>
          <a:p>
            <a:pPr marL="0" indent="0">
              <a:buNone/>
            </a:pPr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</a:rPr>
              <a:t> D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</a:rPr>
              <a:t>、物体机械能的大小</a:t>
            </a:r>
            <a:endParaRPr lang="en-US" altLang="zh-CN" sz="2695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endParaRPr lang="zh-CN" altLang="en-US" sz="2695"/>
          </a:p>
        </p:txBody>
      </p:sp>
      <p:sp>
        <p:nvSpPr>
          <p:cNvPr id="61444" name="Text Box 4"/>
          <p:cNvSpPr txBox="1"/>
          <p:nvPr/>
        </p:nvSpPr>
        <p:spPr>
          <a:xfrm>
            <a:off x="4924625" y="1349238"/>
            <a:ext cx="323050" cy="55445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en-US" altLang="zh-CN" sz="299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3" name="矩形 2"/>
          <p:cNvSpPr/>
          <p:nvPr/>
        </p:nvSpPr>
        <p:spPr>
          <a:xfrm>
            <a:off x="127000" y="84664"/>
            <a:ext cx="1479550" cy="4615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巩固提升</a:t>
            </a:r>
          </a:p>
        </p:txBody>
      </p:sp>
    </p:spTree>
    <p:extLst>
      <p:ext uri="{BB962C8B-B14F-4D97-AF65-F5344CB8AC3E}">
        <p14:creationId xmlns:p14="http://schemas.microsoft.com/office/powerpoint/2010/main" val="21601123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3"/>
          <p:cNvSpPr txBox="1"/>
          <p:nvPr/>
        </p:nvSpPr>
        <p:spPr>
          <a:xfrm>
            <a:off x="1447201" y="1113235"/>
            <a:ext cx="4956210" cy="831999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3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华文新魏" pitchFamily="3" charset="-122"/>
              </a:rPr>
              <a:t>活动</a:t>
            </a:r>
            <a:r>
              <a:rPr lang="en-US" altLang="zh-CN" sz="23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华文新魏" pitchFamily="3" charset="-122"/>
              </a:rPr>
              <a:t>5</a:t>
            </a:r>
            <a:r>
              <a:rPr lang="zh-CN" altLang="en-US" sz="23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华文新魏" pitchFamily="3" charset="-122"/>
              </a:rPr>
              <a:t>：</a:t>
            </a:r>
            <a:r>
              <a:rPr lang="zh-CN" altLang="en-US" sz="2395" b="1">
                <a:latin typeface="宋体" panose="02010600030101010101" pitchFamily="2" charset="-122"/>
                <a:ea typeface="华文新魏" pitchFamily="3" charset="-122"/>
              </a:rPr>
              <a:t>将两个表面光滑的铅块相互紧压，它们会黏在一起吗？</a:t>
            </a:r>
          </a:p>
        </p:txBody>
      </p:sp>
      <p:sp>
        <p:nvSpPr>
          <p:cNvPr id="5124" name="Text Box 4"/>
          <p:cNvSpPr txBox="1"/>
          <p:nvPr/>
        </p:nvSpPr>
        <p:spPr>
          <a:xfrm>
            <a:off x="1447202" y="2247901"/>
            <a:ext cx="1453727" cy="157233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>
                <a:solidFill>
                  <a:srgbClr val="92D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现象：</a:t>
            </a:r>
            <a:endParaRPr lang="en-US" altLang="zh-CN" sz="2395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395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39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说明：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2256014" y="2247901"/>
            <a:ext cx="3819596" cy="46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SzTx/>
            </a:pPr>
            <a:r>
              <a:rPr lang="zh-CN" altLang="en-US" sz="23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松手后黏在一起</a:t>
            </a:r>
          </a:p>
        </p:txBody>
      </p:sp>
      <p:sp>
        <p:nvSpPr>
          <p:cNvPr id="5126" name="Text Box 6"/>
          <p:cNvSpPr txBox="1"/>
          <p:nvPr/>
        </p:nvSpPr>
        <p:spPr>
          <a:xfrm>
            <a:off x="2361636" y="3358860"/>
            <a:ext cx="5010844" cy="4615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95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分子间存在引力</a:t>
            </a:r>
          </a:p>
        </p:txBody>
      </p:sp>
      <p:sp>
        <p:nvSpPr>
          <p:cNvPr id="2" name="矩形 1"/>
          <p:cNvSpPr/>
          <p:nvPr/>
        </p:nvSpPr>
        <p:spPr>
          <a:xfrm>
            <a:off x="51435" y="80208"/>
            <a:ext cx="1527810" cy="46151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探究活动</a:t>
            </a:r>
          </a:p>
        </p:txBody>
      </p:sp>
    </p:spTree>
    <p:extLst>
      <p:ext uri="{BB962C8B-B14F-4D97-AF65-F5344CB8AC3E}">
        <p14:creationId xmlns:p14="http://schemas.microsoft.com/office/powerpoint/2010/main" val="1308391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4097"/>
          <p:cNvSpPr>
            <a:spLocks noGrp="1"/>
          </p:cNvSpPr>
          <p:nvPr>
            <p:ph type="title"/>
          </p:nvPr>
        </p:nvSpPr>
        <p:spPr/>
        <p:txBody>
          <a:bodyPr anchor="ctr" anchorCtr="0"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ea typeface="黑体" panose="02010609060101010101" charset="-122"/>
              </a:rPr>
              <a:t>学习目标：</a:t>
            </a:r>
          </a:p>
        </p:txBody>
      </p:sp>
      <p:sp>
        <p:nvSpPr>
          <p:cNvPr id="4099" name="文本占位符 4098"/>
          <p:cNvSpPr>
            <a:spLocks noGrp="1"/>
          </p:cNvSpPr>
          <p:nvPr>
            <p:ph type="body" idx="4294967295"/>
          </p:nvPr>
        </p:nvSpPr>
        <p:spPr>
          <a:xfrm>
            <a:off x="1322494" y="1257301"/>
            <a:ext cx="6499013" cy="2914650"/>
          </a:xfrm>
        </p:spPr>
        <p:txBody>
          <a:bodyPr/>
          <a:lstStyle/>
          <a:p>
            <a:pPr>
              <a:buNone/>
            </a:pPr>
            <a:r>
              <a:rPr lang="en-US" altLang="zh-CN" sz="2400" b="1">
                <a:solidFill>
                  <a:srgbClr val="FF0000"/>
                </a:solidFill>
              </a:rPr>
              <a:t>1</a:t>
            </a:r>
            <a:r>
              <a:rPr lang="zh-CN" altLang="en-US" sz="2400" b="1">
                <a:solidFill>
                  <a:srgbClr val="FF0000"/>
                </a:solidFill>
              </a:rPr>
              <a:t>、了解分子模型的主要内容，知道分子是保持</a:t>
            </a:r>
          </a:p>
          <a:p>
            <a:pPr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      物质化学性质的最小微粒（单元）。</a:t>
            </a:r>
          </a:p>
          <a:p>
            <a:pPr>
              <a:buNone/>
            </a:pPr>
            <a:r>
              <a:rPr lang="en-US" altLang="zh-CN" sz="2400" b="1">
                <a:solidFill>
                  <a:srgbClr val="FF0000"/>
                </a:solidFill>
              </a:rPr>
              <a:t>2</a:t>
            </a:r>
            <a:r>
              <a:rPr lang="zh-CN" altLang="en-US" sz="2400" b="1">
                <a:solidFill>
                  <a:srgbClr val="FF0000"/>
                </a:solidFill>
              </a:rPr>
              <a:t>、对分子大小有感性的认识。</a:t>
            </a:r>
          </a:p>
          <a:p>
            <a:pPr>
              <a:buNone/>
            </a:pPr>
            <a:r>
              <a:rPr lang="en-US" altLang="zh-CN" sz="2400" b="1">
                <a:solidFill>
                  <a:srgbClr val="FF0000"/>
                </a:solidFill>
              </a:rPr>
              <a:t>3</a:t>
            </a:r>
            <a:r>
              <a:rPr lang="zh-CN" altLang="en-US" sz="2400" b="1">
                <a:solidFill>
                  <a:srgbClr val="FF0000"/>
                </a:solidFill>
              </a:rPr>
              <a:t>、了解分子动理论的主要内容。</a:t>
            </a:r>
          </a:p>
          <a:p>
            <a:pPr>
              <a:buNone/>
            </a:pPr>
            <a:r>
              <a:rPr lang="en-US" altLang="zh-CN" sz="2400" b="1">
                <a:solidFill>
                  <a:srgbClr val="FF0000"/>
                </a:solidFill>
              </a:rPr>
              <a:t>4</a:t>
            </a:r>
            <a:r>
              <a:rPr lang="zh-CN" altLang="en-US" sz="2400" b="1">
                <a:solidFill>
                  <a:srgbClr val="FF0000"/>
                </a:solidFill>
              </a:rPr>
              <a:t>、能从微观分子运动的角度定性地解释一些物</a:t>
            </a:r>
          </a:p>
          <a:p>
            <a:pPr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      理现象。</a:t>
            </a:r>
          </a:p>
        </p:txBody>
      </p:sp>
    </p:spTree>
    <p:extLst>
      <p:ext uri="{BB962C8B-B14F-4D97-AF65-F5344CB8AC3E}">
        <p14:creationId xmlns:p14="http://schemas.microsoft.com/office/powerpoint/2010/main" val="3627145550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/>
          </p:cNvSpPr>
          <p:nvPr>
            <p:ph type="title"/>
          </p:nvPr>
        </p:nvSpPr>
        <p:spPr>
          <a:xfrm>
            <a:off x="1721556" y="400050"/>
            <a:ext cx="5705640" cy="206335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68410" tIns="34205" rIns="68410" bIns="34205" anchor="ctr" anchorCtr="0">
            <a:normAutofit fontScale="90000"/>
          </a:bodyPr>
          <a:lstStyle/>
          <a:p>
            <a:pPr algn="l"/>
            <a:r>
              <a:rPr lang="zh-CN" altLang="en-US" sz="2695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宋体" panose="02010600030101010101" pitchFamily="2" charset="-122"/>
              </a:rPr>
              <a:t>问题</a:t>
            </a:r>
            <a:r>
              <a:rPr lang="en-US" altLang="zh-CN" sz="2695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宋体" panose="02010600030101010101" pitchFamily="2" charset="-122"/>
              </a:rPr>
              <a:t>1</a:t>
            </a:r>
            <a:r>
              <a:rPr lang="zh-CN" altLang="en-US" sz="2395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宋体" panose="02010600030101010101" pitchFamily="2" charset="-122"/>
              </a:rPr>
              <a:t>：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</a:rPr>
              <a:t>既然分子在运动，那么固体和液体中的分子为什么不会飞散开，而总是聚合在一起，保持一定的体积呢？</a:t>
            </a:r>
            <a:r>
              <a:rPr lang="en-US" altLang="zh-CN" sz="2395" b="1">
                <a:solidFill>
                  <a:srgbClr val="231094"/>
                </a:solidFill>
                <a:latin typeface="宋体" panose="02010600030101010101" pitchFamily="2" charset="-122"/>
              </a:rPr>
              <a:t/>
            </a:r>
            <a:br>
              <a:rPr lang="en-US" altLang="zh-CN" sz="2395" b="1">
                <a:solidFill>
                  <a:srgbClr val="231094"/>
                </a:solidFill>
                <a:latin typeface="宋体" panose="02010600030101010101" pitchFamily="2" charset="-122"/>
              </a:rPr>
            </a:br>
            <a:endParaRPr lang="en-US" altLang="zh-CN" sz="2395" b="1">
              <a:solidFill>
                <a:srgbClr val="231094"/>
              </a:solidFill>
              <a:latin typeface="宋体" panose="02010600030101010101" pitchFamily="2" charset="-122"/>
            </a:endParaRPr>
          </a:p>
        </p:txBody>
      </p:sp>
      <p:sp>
        <p:nvSpPr>
          <p:cNvPr id="57347" name="Rectangle 3"/>
          <p:cNvSpPr>
            <a:spLocks noGrp="1" noRot="1"/>
          </p:cNvSpPr>
          <p:nvPr>
            <p:ph idx="4294967295"/>
          </p:nvPr>
        </p:nvSpPr>
        <p:spPr>
          <a:xfrm>
            <a:off x="1770251" y="1977628"/>
            <a:ext cx="3389654" cy="457200"/>
          </a:xfrm>
        </p:spPr>
        <p:txBody>
          <a:bodyPr vert="horz" wrap="square" lIns="68410" tIns="34205" rIns="68410" bIns="34205" anchor="t" anchorCtr="0"/>
          <a:lstStyle/>
          <a:p>
            <a:pPr>
              <a:lnSpc>
                <a:spcPct val="90000"/>
              </a:lnSpc>
              <a:buNone/>
            </a:pPr>
            <a:r>
              <a:rPr lang="en-US" altLang="zh-CN" sz="1795" b="1">
                <a:solidFill>
                  <a:srgbClr val="FF0000"/>
                </a:solidFill>
              </a:rPr>
              <a:t>☆</a:t>
            </a:r>
            <a:r>
              <a:rPr lang="zh-CN" altLang="en-US" sz="1795" b="1">
                <a:solidFill>
                  <a:srgbClr val="FF0000"/>
                </a:solidFill>
              </a:rPr>
              <a:t>　</a:t>
            </a:r>
            <a:r>
              <a:rPr lang="zh-CN" altLang="en-US" sz="2695" b="1">
                <a:solidFill>
                  <a:srgbClr val="FF0000"/>
                </a:solidFill>
              </a:rPr>
              <a:t>分子之间存在引力</a:t>
            </a:r>
          </a:p>
        </p:txBody>
      </p:sp>
      <p:sp>
        <p:nvSpPr>
          <p:cNvPr id="31747" name="Text Box 4"/>
          <p:cNvSpPr txBox="1"/>
          <p:nvPr/>
        </p:nvSpPr>
        <p:spPr>
          <a:xfrm>
            <a:off x="1716805" y="2842022"/>
            <a:ext cx="5818470" cy="129478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t" anchorCtr="0">
            <a:spAutoFit/>
          </a:bodyPr>
          <a:lstStyle/>
          <a:p>
            <a:r>
              <a:rPr lang="zh-CN" altLang="en-US" sz="2695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问题</a:t>
            </a:r>
            <a:r>
              <a:rPr lang="en-US" altLang="zh-CN" sz="2695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695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2695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既然分子之间有间隙，为什么压缩固体和液体很困难？</a:t>
            </a:r>
            <a:endParaRPr lang="en-US" altLang="zh-CN" sz="2695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395" b="1">
              <a:solidFill>
                <a:srgbClr val="23109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49" name="Text Box 5"/>
          <p:cNvSpPr txBox="1"/>
          <p:nvPr/>
        </p:nvSpPr>
        <p:spPr>
          <a:xfrm>
            <a:off x="1824885" y="3682604"/>
            <a:ext cx="3553460" cy="507984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395" b="1">
                <a:solidFill>
                  <a:srgbClr val="FF0000"/>
                </a:solidFill>
                <a:latin typeface="Comic Sans MS" panose="030F0702030302020204" pitchFamily="3" charset="0"/>
                <a:ea typeface="宋体" panose="02010600030101010101" pitchFamily="2" charset="-122"/>
              </a:rPr>
              <a:t>☆</a:t>
            </a:r>
            <a:r>
              <a:rPr lang="zh-CN" altLang="en-US" sz="2395" b="1">
                <a:solidFill>
                  <a:srgbClr val="FF0000"/>
                </a:solidFill>
                <a:latin typeface="Comic Sans MS" panose="030F0702030302020204" pitchFamily="3" charset="0"/>
                <a:ea typeface="宋体" panose="02010600030101010101" pitchFamily="2" charset="-122"/>
              </a:rPr>
              <a:t>　</a:t>
            </a:r>
            <a:r>
              <a:rPr lang="zh-CN" altLang="en-US" sz="2695" b="1">
                <a:solidFill>
                  <a:srgbClr val="FF0000"/>
                </a:solidFill>
                <a:latin typeface="Comic Sans MS" panose="030F0702030302020204" pitchFamily="3" charset="0"/>
                <a:ea typeface="宋体" panose="02010600030101010101" pitchFamily="2" charset="-122"/>
              </a:rPr>
              <a:t>分子之间存在斥力</a:t>
            </a:r>
          </a:p>
        </p:txBody>
      </p:sp>
      <p:sp>
        <p:nvSpPr>
          <p:cNvPr id="2" name="矩形 1"/>
          <p:cNvSpPr/>
          <p:nvPr/>
        </p:nvSpPr>
        <p:spPr>
          <a:xfrm>
            <a:off x="51435" y="80208"/>
            <a:ext cx="1527810" cy="46151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探究活动</a:t>
            </a:r>
          </a:p>
        </p:txBody>
      </p:sp>
    </p:spTree>
    <p:extLst>
      <p:ext uri="{BB962C8B-B14F-4D97-AF65-F5344CB8AC3E}">
        <p14:creationId xmlns:p14="http://schemas.microsoft.com/office/powerpoint/2010/main" val="22513185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  <p:bldP spid="5734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Text Box 3"/>
          <p:cNvSpPr txBox="1">
            <a:spLocks noGrp="1" noChangeArrowheads="1"/>
          </p:cNvSpPr>
          <p:nvPr>
            <p:ph idx="4294967295"/>
          </p:nvPr>
        </p:nvSpPr>
        <p:spPr>
          <a:xfrm>
            <a:off x="4421305" y="639213"/>
            <a:ext cx="3564244" cy="1890712"/>
          </a:xfrm>
        </p:spPr>
        <p:txBody>
          <a:bodyPr vert="horz" wrap="square" lIns="68410" tIns="34205" rIns="68410" bIns="34205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charset="0"/>
              <a:buChar char="v"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当</a:t>
            </a: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r=r</a:t>
            </a:r>
            <a:r>
              <a:rPr kumimoji="0" lang="en-US" altLang="zh-CN" sz="2400" b="0" i="0" u="none" strike="noStrike" kern="0" cap="none" spc="0" normalizeH="0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 </a:t>
            </a: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引力</a:t>
            </a: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=   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斥力</a:t>
            </a:r>
            <a:endParaRPr kumimoji="0" lang="en-US" altLang="zh-CN" sz="24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charset="0"/>
              <a:buChar char="v"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当</a:t>
            </a: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r&gt;r</a:t>
            </a:r>
            <a:r>
              <a:rPr kumimoji="0" lang="en-US" altLang="zh-CN" sz="2400" b="0" i="0" u="none" strike="noStrike" kern="0" cap="none" spc="0" normalizeH="0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      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引力</a:t>
            </a: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&gt;   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斥力</a:t>
            </a:r>
            <a:endParaRPr kumimoji="0" lang="en-US" altLang="zh-CN" sz="24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charset="0"/>
              <a:buChar char="v"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当</a:t>
            </a: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r&lt;r</a:t>
            </a:r>
            <a:r>
              <a:rPr kumimoji="0" lang="en-US" altLang="zh-CN" sz="2400" b="0" i="0" u="none" strike="noStrike" kern="0" cap="none" spc="0" normalizeH="0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      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引力</a:t>
            </a: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&lt;   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斥力</a:t>
            </a:r>
            <a:endParaRPr kumimoji="0" lang="en-US" altLang="zh-CN" sz="24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charset="0"/>
              <a:buChar char="v"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当</a:t>
            </a: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r&gt;10r</a:t>
            </a:r>
            <a:r>
              <a:rPr kumimoji="0" lang="en-US" altLang="zh-CN" sz="2400" b="0" i="0" u="none" strike="noStrike" kern="0" cap="none" spc="0" normalizeH="0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      </a:t>
            </a: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无作用力</a:t>
            </a:r>
            <a:endParaRPr kumimoji="0" lang="en-US" altLang="zh-CN" sz="24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chemeClr val="bg1"/>
              </a:buClr>
              <a:buSzPct val="70000"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3" charset="0"/>
              <a:ea typeface="+mn-ea"/>
              <a:cs typeface="+mn-cs"/>
            </a:endParaRPr>
          </a:p>
        </p:txBody>
      </p:sp>
      <p:pic>
        <p:nvPicPr>
          <p:cNvPr id="32771" name="Picture 4" descr="分子作用力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468" y="250032"/>
            <a:ext cx="3097483" cy="248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Picture 5" descr="分子作用力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90" y="2856297"/>
            <a:ext cx="2127250" cy="20637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Picture 6" descr="分子作用力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7036" y="2856935"/>
            <a:ext cx="2262505" cy="20631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Picture 7" descr="分子作用力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2885" y="2856793"/>
            <a:ext cx="2235224" cy="206335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351667542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Text Box 4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2872012" y="358756"/>
            <a:ext cx="3555929" cy="554454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995" b="1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三</a:t>
            </a:r>
            <a:r>
              <a:rPr lang="en-US" altLang="zh-CN" sz="2995" b="1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 </a:t>
            </a:r>
            <a:r>
              <a:rPr lang="zh-CN" altLang="en-US" sz="2995" b="1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分子间的作用力</a:t>
            </a:r>
          </a:p>
        </p:txBody>
      </p:sp>
      <p:sp>
        <p:nvSpPr>
          <p:cNvPr id="56327" name="Text Box 7"/>
          <p:cNvSpPr txBox="1"/>
          <p:nvPr/>
        </p:nvSpPr>
        <p:spPr>
          <a:xfrm>
            <a:off x="1610020" y="1119022"/>
            <a:ext cx="5925361" cy="92430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1.</a:t>
            </a:r>
            <a:r>
              <a:rPr lang="zh-CN" altLang="en-US" sz="26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分子间不仅存在吸引力</a:t>
            </a:r>
            <a:r>
              <a:rPr lang="en-US" altLang="zh-CN" sz="26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6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而且还存在排斥力</a:t>
            </a:r>
            <a:r>
              <a:rPr lang="en-US" altLang="zh-CN" sz="26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56328" name="Rectangle 8"/>
          <p:cNvSpPr/>
          <p:nvPr/>
        </p:nvSpPr>
        <p:spPr>
          <a:xfrm>
            <a:off x="1585889" y="2509567"/>
            <a:ext cx="6213969" cy="50798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r>
              <a:rPr lang="en-US" altLang="zh-CN" sz="26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2.</a:t>
            </a:r>
            <a:r>
              <a:rPr lang="zh-CN" altLang="en-US" sz="26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分子间的引力和斥力同时存在</a:t>
            </a:r>
            <a:r>
              <a:rPr lang="en-US" altLang="zh-CN" sz="269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56329" name="Text Box 9"/>
          <p:cNvSpPr>
            <a:spLocks noGrp="1" noRot="1"/>
          </p:cNvSpPr>
          <p:nvPr>
            <p:ph type="title"/>
          </p:nvPr>
        </p:nvSpPr>
        <p:spPr>
          <a:xfrm>
            <a:off x="1662830" y="3349536"/>
            <a:ext cx="6389746" cy="857250"/>
          </a:xfrm>
        </p:spPr>
        <p:txBody>
          <a:bodyPr vert="horz" wrap="square" lIns="68410" tIns="34205" rIns="68410" bIns="34205" anchor="ctr" anchorCtr="0"/>
          <a:lstStyle/>
          <a:p>
            <a:pPr algn="l">
              <a:spcBef>
                <a:spcPct val="50000"/>
              </a:spcBef>
            </a:pPr>
            <a:r>
              <a:rPr lang="en-US" altLang="zh-CN" sz="2395"/>
              <a:t> </a:t>
            </a:r>
            <a:r>
              <a:rPr lang="en-US" altLang="zh-CN" sz="2695">
                <a:solidFill>
                  <a:srgbClr val="FF0000"/>
                </a:solidFill>
              </a:rPr>
              <a:t>3.</a:t>
            </a:r>
            <a:r>
              <a:rPr lang="zh-CN" altLang="en-US" sz="2695" b="1">
                <a:solidFill>
                  <a:srgbClr val="FF0000"/>
                </a:solidFill>
              </a:rPr>
              <a:t>分子间作用力与分子之间的距离有关。</a:t>
            </a:r>
          </a:p>
        </p:txBody>
      </p:sp>
      <p:sp>
        <p:nvSpPr>
          <p:cNvPr id="3" name="矩形 2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6630808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7" grpId="0"/>
      <p:bldP spid="56328" grpId="0"/>
      <p:bldP spid="5632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3"/>
          <p:cNvSpPr txBox="1"/>
          <p:nvPr/>
        </p:nvSpPr>
        <p:spPr>
          <a:xfrm>
            <a:off x="1420496" y="546179"/>
            <a:ext cx="6652895" cy="259084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、铁棒很难被压缩，也很难被拉伸，原因是（</a:t>
            </a:r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695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、分子间的距离小</a:t>
            </a:r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</a:p>
          <a:p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、固体分子不能做无规则运动</a:t>
            </a:r>
            <a:endParaRPr lang="en-US" altLang="zh-CN" sz="2695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、分子间存在相互作用的引力</a:t>
            </a:r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</a:p>
          <a:p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、分子间同时存在相互作用的斥力和引力</a:t>
            </a:r>
          </a:p>
        </p:txBody>
      </p:sp>
      <p:sp>
        <p:nvSpPr>
          <p:cNvPr id="6" name="Text Box 8"/>
          <p:cNvSpPr txBox="1"/>
          <p:nvPr/>
        </p:nvSpPr>
        <p:spPr>
          <a:xfrm>
            <a:off x="1420401" y="3503020"/>
            <a:ext cx="6653412" cy="13870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“破镜不能重圆”是因为将破镜合起来</a:t>
            </a:r>
            <a:endParaRPr lang="en-US" altLang="zh-CN" sz="2695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r>
              <a:rPr lang="en-US" altLang="zh-CN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镜子断裂处的绝大多数分子之间距</a:t>
            </a:r>
            <a:endParaRPr lang="en-US" altLang="zh-CN" sz="2695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695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离</a:t>
            </a:r>
            <a:r>
              <a:rPr lang="en-US" altLang="zh-CN" sz="2695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26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分子间几乎没有</a:t>
            </a:r>
            <a:r>
              <a:rPr lang="en-US" altLang="zh-CN" sz="2695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zh-CN" altLang="en-US" sz="2695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2995" b="1" u="sng">
                <a:solidFill>
                  <a:srgbClr val="000000"/>
                </a:solidFill>
                <a:latin typeface="华文中宋" pitchFamily="3" charset="-122"/>
                <a:ea typeface="华文中宋" pitchFamily="3" charset="-122"/>
              </a:rPr>
              <a:t>        </a:t>
            </a:r>
            <a:endParaRPr lang="en-US" altLang="zh-CN" sz="2995" b="1">
              <a:solidFill>
                <a:srgbClr val="000000"/>
              </a:solidFill>
              <a:latin typeface="华文中宋" pitchFamily="3" charset="-122"/>
              <a:ea typeface="华文中宋" pitchFamily="3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000" y="84664"/>
            <a:ext cx="1479550" cy="4615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巩固提升</a:t>
            </a:r>
          </a:p>
        </p:txBody>
      </p:sp>
    </p:spTree>
    <p:extLst>
      <p:ext uri="{BB962C8B-B14F-4D97-AF65-F5344CB8AC3E}">
        <p14:creationId xmlns:p14="http://schemas.microsoft.com/office/powerpoint/2010/main" val="39772254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 txBox="1"/>
          <p:nvPr/>
        </p:nvSpPr>
        <p:spPr>
          <a:xfrm>
            <a:off x="1501835" y="951310"/>
            <a:ext cx="6490699" cy="3888581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26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6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下列现象不能说明分子间存在着作用力的是</a:t>
            </a:r>
            <a:r>
              <a:rPr lang="en-US" altLang="zh-CN" sz="26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)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26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A.</a:t>
            </a:r>
            <a:r>
              <a:rPr lang="zh-CN" altLang="en-US" sz="26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用胶水把邮票黏在信封上</a:t>
            </a:r>
            <a:endParaRPr lang="en-US" altLang="zh-CN" sz="2695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26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B.</a:t>
            </a:r>
            <a:r>
              <a:rPr lang="zh-CN" altLang="en-US" sz="26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用很大的力才能把铅丝折断</a:t>
            </a:r>
            <a:endParaRPr lang="en-US" altLang="zh-CN" sz="2695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26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C.</a:t>
            </a:r>
            <a:r>
              <a:rPr lang="zh-CN" altLang="en-US" sz="26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两滴水银靠近时能自动结合成较大</a:t>
            </a:r>
            <a:r>
              <a:rPr lang="en-US" altLang="zh-CN" sz="26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6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的一滴水银</a:t>
            </a:r>
            <a:endParaRPr lang="en-US" altLang="zh-CN" sz="2695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26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D.</a:t>
            </a:r>
            <a:r>
              <a:rPr lang="zh-CN" altLang="en-US" sz="26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磁铁能吸引铁钉</a:t>
            </a:r>
          </a:p>
        </p:txBody>
      </p:sp>
      <p:sp>
        <p:nvSpPr>
          <p:cNvPr id="3" name="矩形 2"/>
          <p:cNvSpPr/>
          <p:nvPr/>
        </p:nvSpPr>
        <p:spPr>
          <a:xfrm>
            <a:off x="127000" y="84664"/>
            <a:ext cx="1479550" cy="4615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巩固提升</a:t>
            </a:r>
          </a:p>
        </p:txBody>
      </p:sp>
    </p:spTree>
    <p:extLst>
      <p:ext uri="{BB962C8B-B14F-4D97-AF65-F5344CB8AC3E}">
        <p14:creationId xmlns:p14="http://schemas.microsoft.com/office/powerpoint/2010/main" val="784540223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3" descr="006"/>
          <p:cNvPicPr>
            <a:picLocks noChangeAspect="1"/>
          </p:cNvPicPr>
          <p:nvPr/>
        </p:nvPicPr>
        <p:blipFill>
          <a:blip r:embed="rId2"/>
          <a:srcRect b="21933"/>
          <a:stretch>
            <a:fillRect/>
          </a:stretch>
        </p:blipFill>
        <p:spPr>
          <a:xfrm>
            <a:off x="1177596" y="1006078"/>
            <a:ext cx="6814938" cy="21062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1151467" y="2950369"/>
            <a:ext cx="2288670" cy="161880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r>
              <a:rPr lang="zh-CN" altLang="en-US" sz="2695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固态</a:t>
            </a:r>
            <a:r>
              <a:rPr lang="zh-CN" altLang="en-US" sz="2395" b="1" noProof="1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物质的分子排列规则，就像坐在座位上的学生。</a:t>
            </a:r>
            <a:endParaRPr lang="zh-CN" altLang="en-US" sz="2395" b="1" noProof="1">
              <a:solidFill>
                <a:srgbClr val="0000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3386690" y="3112294"/>
            <a:ext cx="2370620" cy="161880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r>
              <a:rPr lang="zh-CN" altLang="en-US" sz="2695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液态</a:t>
            </a:r>
            <a:r>
              <a:rPr lang="zh-CN" altLang="en-US" sz="2395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物质的分子可以移动，就像课间教室中的学生。</a:t>
            </a:r>
            <a:endParaRPr lang="zh-CN" altLang="en-US" sz="2395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5703865" y="2950369"/>
            <a:ext cx="2086763" cy="19886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r>
              <a:rPr lang="zh-CN" altLang="en-US" sz="2695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气态</a:t>
            </a:r>
            <a:r>
              <a:rPr lang="zh-CN" altLang="en-US" sz="2395" b="1" noProof="1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物质的分子几乎不受力的约束，就像操场上乱跑的学生。</a:t>
            </a:r>
            <a:endParaRPr lang="zh-CN" altLang="en-US" sz="2395" b="1" noProof="1">
              <a:solidFill>
                <a:srgbClr val="000066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6869" name="Text Box 8"/>
          <p:cNvSpPr txBox="1"/>
          <p:nvPr/>
        </p:nvSpPr>
        <p:spPr>
          <a:xfrm>
            <a:off x="1338486" y="195262"/>
            <a:ext cx="6653412" cy="523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en-US" altLang="zh-CN" sz="2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用分子模型解释固体、液体、气体</a:t>
            </a:r>
          </a:p>
        </p:txBody>
      </p:sp>
    </p:spTree>
    <p:extLst>
      <p:ext uri="{BB962C8B-B14F-4D97-AF65-F5344CB8AC3E}">
        <p14:creationId xmlns:p14="http://schemas.microsoft.com/office/powerpoint/2010/main" val="2280904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2"/>
          <p:cNvSpPr txBox="1"/>
          <p:nvPr/>
        </p:nvSpPr>
        <p:spPr>
          <a:xfrm>
            <a:off x="2201381" y="195263"/>
            <a:ext cx="1831411" cy="600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1645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一、 走进分子世界</a:t>
            </a:r>
          </a:p>
        </p:txBody>
      </p:sp>
      <p:pic>
        <p:nvPicPr>
          <p:cNvPr id="8223" name="Picture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202" y="1383506"/>
            <a:ext cx="6199717" cy="2964656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27000" y="84664"/>
            <a:ext cx="1479550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知识梳理</a:t>
            </a:r>
          </a:p>
        </p:txBody>
      </p:sp>
    </p:spTree>
    <p:extLst>
      <p:ext uri="{BB962C8B-B14F-4D97-AF65-F5344CB8AC3E}">
        <p14:creationId xmlns:p14="http://schemas.microsoft.com/office/powerpoint/2010/main" val="2777872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Text Box 2"/>
          <p:cNvSpPr txBox="1"/>
          <p:nvPr/>
        </p:nvSpPr>
        <p:spPr>
          <a:xfrm>
            <a:off x="2201380" y="195263"/>
            <a:ext cx="3878980" cy="34565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1645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rPr>
              <a:t>一、 走进分子世界</a:t>
            </a:r>
          </a:p>
        </p:txBody>
      </p:sp>
      <p:sp>
        <p:nvSpPr>
          <p:cNvPr id="20494" name="Text Box 14"/>
          <p:cNvSpPr txBox="1"/>
          <p:nvPr/>
        </p:nvSpPr>
        <p:spPr>
          <a:xfrm>
            <a:off x="1285675" y="1221582"/>
            <a:ext cx="6519204" cy="965679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627380">
              <a:lnSpc>
                <a:spcPct val="135000"/>
              </a:lnSpc>
            </a:pPr>
            <a:r>
              <a:rPr lang="en-US" altLang="zh-CN" sz="20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1．物质是由__________组成的，它是极小的微粒，其直径的数量级一般为__________m。</a:t>
            </a:r>
            <a:endParaRPr lang="zh-CN" altLang="en-US" sz="2095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3" charset="0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1285675" y="2463404"/>
            <a:ext cx="6519204" cy="183969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627380">
              <a:lnSpc>
                <a:spcPct val="135000"/>
              </a:lnSpc>
            </a:pPr>
            <a:r>
              <a:rPr lang="en-US" altLang="zh-CN" sz="20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．在封闭的场所里，只要有人吸烟，场所内的其他人就会闻到烟味，从而损害他人健康。从物理学角度来看，场所里烟雾弥漫属于</a:t>
            </a:r>
            <a:r>
              <a:rPr lang="en-US" altLang="zh-CN" sz="20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20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现象，这个现象表明</a:t>
            </a:r>
            <a:r>
              <a:rPr lang="en-US" altLang="zh-CN" sz="20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</a:t>
            </a:r>
            <a:r>
              <a:rPr lang="zh-CN" altLang="en-US" sz="2095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095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3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000" y="84664"/>
            <a:ext cx="1479550" cy="4615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巩固提升</a:t>
            </a:r>
          </a:p>
        </p:txBody>
      </p:sp>
    </p:spTree>
    <p:extLst>
      <p:ext uri="{BB962C8B-B14F-4D97-AF65-F5344CB8AC3E}">
        <p14:creationId xmlns:p14="http://schemas.microsoft.com/office/powerpoint/2010/main" val="33332183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4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2"/>
          <p:cNvSpPr>
            <a:spLocks noGrp="1" noRot="1"/>
          </p:cNvSpPr>
          <p:nvPr>
            <p:ph type="title"/>
          </p:nvPr>
        </p:nvSpPr>
        <p:spPr>
          <a:xfrm>
            <a:off x="708072" y="903791"/>
            <a:ext cx="6389746" cy="857250"/>
          </a:xfrm>
        </p:spPr>
        <p:txBody>
          <a:bodyPr vert="horz" wrap="square" lIns="68410" tIns="34205" rIns="68410" bIns="34205" anchor="ctr" anchorCtr="0"/>
          <a:lstStyle/>
          <a:p>
            <a:pPr algn="l"/>
            <a:r>
              <a:rPr lang="zh-CN" altLang="en-US" sz="2995">
                <a:solidFill>
                  <a:srgbClr val="FF0000"/>
                </a:solidFill>
                <a:ea typeface="华文中宋" pitchFamily="3" charset="-122"/>
              </a:rPr>
              <a:t>重点：分子动理论</a:t>
            </a:r>
          </a:p>
        </p:txBody>
      </p:sp>
      <p:sp>
        <p:nvSpPr>
          <p:cNvPr id="4098" name="Rectangle 3"/>
          <p:cNvSpPr>
            <a:spLocks noGrp="1" noRot="1"/>
          </p:cNvSpPr>
          <p:nvPr>
            <p:ph idx="4294967295"/>
          </p:nvPr>
        </p:nvSpPr>
        <p:spPr>
          <a:xfrm>
            <a:off x="541656" y="1247044"/>
            <a:ext cx="8060055" cy="3025626"/>
          </a:xfrm>
        </p:spPr>
        <p:txBody>
          <a:bodyPr vert="horz" wrap="square" lIns="68410" tIns="34205" rIns="68410" bIns="34205" anchor="t" anchorCtr="0">
            <a:normAutofit fontScale="92500" lnSpcReduction="10000"/>
            <a:scene3d>
              <a:camera prst="orthographicFront"/>
              <a:lightRig rig="threePt" dir="t"/>
            </a:scene3d>
          </a:bodyPr>
          <a:lstStyle/>
          <a:p>
            <a:pPr>
              <a:buNone/>
            </a:pPr>
            <a:endParaRPr lang="en-US" altLang="zh-CN" b="1"/>
          </a:p>
          <a:p>
            <a:pPr marL="0" indent="0">
              <a:buNone/>
            </a:pPr>
            <a:r>
              <a:rPr lang="zh-CN" altLang="en-US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学生实验：</a:t>
            </a:r>
            <a:r>
              <a:rPr lang="en-US" altLang="zh-CN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</a:t>
            </a:r>
            <a:r>
              <a:rPr lang="zh-CN" altLang="en-US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、放大镜下看炭笔笔迹</a:t>
            </a:r>
            <a:endParaRPr lang="en-US" altLang="zh-CN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marL="0" indent="0">
              <a:buNone/>
            </a:pPr>
            <a:r>
              <a:rPr lang="zh-CN" altLang="en-US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                 </a:t>
            </a:r>
            <a:r>
              <a:rPr lang="en-US" altLang="zh-CN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2</a:t>
            </a:r>
            <a:r>
              <a:rPr lang="zh-CN" altLang="en-US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、酒精与水混合</a:t>
            </a:r>
            <a:endParaRPr lang="en-US" altLang="zh-CN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marL="0" indent="0">
              <a:buNone/>
            </a:pPr>
            <a:r>
              <a:rPr lang="zh-CN" altLang="en-US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                 </a:t>
            </a:r>
            <a:r>
              <a:rPr lang="zh-CN" altLang="zh-CN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3</a:t>
            </a:r>
            <a:r>
              <a:rPr lang="zh-CN" altLang="en-US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、红墨水在冷水和热水中扩散</a:t>
            </a:r>
            <a:endParaRPr lang="en-US" altLang="zh-CN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>
              <a:buNone/>
            </a:pPr>
            <a:endParaRPr lang="en-US" altLang="zh-CN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marL="0" indent="0">
              <a:buNone/>
            </a:pPr>
            <a:r>
              <a:rPr lang="zh-CN" altLang="en-US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演示实验：</a:t>
            </a:r>
            <a:r>
              <a:rPr lang="en-US" altLang="zh-CN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</a:t>
            </a:r>
            <a:r>
              <a:rPr lang="zh-CN" altLang="en-US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、铅块相吸</a:t>
            </a:r>
          </a:p>
        </p:txBody>
      </p:sp>
      <p:sp>
        <p:nvSpPr>
          <p:cNvPr id="3" name="矩形 2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188657520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/>
          <p:cNvSpPr>
            <a:spLocks noGrp="1" noRot="1"/>
          </p:cNvSpPr>
          <p:nvPr>
            <p:ph type="title"/>
          </p:nvPr>
        </p:nvSpPr>
        <p:spPr>
          <a:xfrm>
            <a:off x="628650" y="284548"/>
            <a:ext cx="7886700" cy="1098086"/>
          </a:xfrm>
        </p:spPr>
        <p:txBody>
          <a:bodyPr vert="horz" wrap="square" lIns="68410" tIns="34205" rIns="68410" bIns="34205" anchor="ctr" anchorCtr="0"/>
          <a:lstStyle/>
          <a:p>
            <a:r>
              <a:rPr lang="zh-CN" altLang="en-US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华文中宋" pitchFamily="3" charset="-122"/>
              </a:rPr>
              <a:t>走进分子世界</a:t>
            </a:r>
          </a:p>
        </p:txBody>
      </p:sp>
      <p:sp>
        <p:nvSpPr>
          <p:cNvPr id="6146" name="Rectangle 3"/>
          <p:cNvSpPr>
            <a:spLocks noGrp="1" noRot="1"/>
          </p:cNvSpPr>
          <p:nvPr>
            <p:ph idx="4294967295"/>
          </p:nvPr>
        </p:nvSpPr>
        <p:spPr>
          <a:xfrm>
            <a:off x="1608726" y="1491854"/>
            <a:ext cx="6088074" cy="3025378"/>
          </a:xfrm>
        </p:spPr>
        <p:txBody>
          <a:bodyPr vert="horz" wrap="square" lIns="68410" tIns="34205" rIns="68410" bIns="34205" anchor="t" anchorCtr="0"/>
          <a:lstStyle/>
          <a:p>
            <a:pPr>
              <a:buNone/>
            </a:pPr>
            <a:endParaRPr lang="en-US" altLang="zh-CN" b="1"/>
          </a:p>
          <a:p>
            <a:r>
              <a:rPr lang="zh-CN" altLang="en-US" sz="2695" b="1">
                <a:solidFill>
                  <a:srgbClr val="FF0000"/>
                </a:solidFill>
              </a:rPr>
              <a:t>世界万物是由什么构成的？</a:t>
            </a:r>
            <a:endParaRPr lang="en-US" altLang="zh-CN" sz="2695" b="1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sz="2695" b="1">
                <a:solidFill>
                  <a:srgbClr val="FF0000"/>
                </a:solidFill>
              </a:rPr>
              <a:t>它们有最小的结构吗？如果有，那是什么呢？</a:t>
            </a:r>
          </a:p>
        </p:txBody>
      </p:sp>
      <p:sp>
        <p:nvSpPr>
          <p:cNvPr id="3" name="矩形 2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225060966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3"/>
          <p:cNvSpPr>
            <a:spLocks noGrp="1" noRot="1"/>
          </p:cNvSpPr>
          <p:nvPr>
            <p:ph idx="4294967295"/>
          </p:nvPr>
        </p:nvSpPr>
        <p:spPr>
          <a:xfrm>
            <a:off x="1664547" y="789385"/>
            <a:ext cx="6156960" cy="3782615"/>
          </a:xfrm>
        </p:spPr>
        <p:txBody>
          <a:bodyPr vert="horz" wrap="square" lIns="68410" tIns="34205" rIns="68410" bIns="34205" anchor="t" anchorCtr="0"/>
          <a:lstStyle/>
          <a:p>
            <a:r>
              <a:rPr lang="zh-CN" altLang="en-US" sz="2695" b="1">
                <a:solidFill>
                  <a:srgbClr val="000066"/>
                </a:solidFill>
              </a:rPr>
              <a:t>我国古代的哲学家认为：万物是由</a:t>
            </a:r>
            <a:r>
              <a:rPr lang="zh-CN" altLang="en-US" sz="2695" b="1">
                <a:solidFill>
                  <a:srgbClr val="FF0000"/>
                </a:solidFill>
              </a:rPr>
              <a:t>金、木、水、火、土</a:t>
            </a:r>
            <a:r>
              <a:rPr lang="zh-CN" altLang="en-US" sz="2695" b="1">
                <a:solidFill>
                  <a:srgbClr val="000066"/>
                </a:solidFill>
              </a:rPr>
              <a:t>五种物质构成。</a:t>
            </a:r>
            <a:endParaRPr lang="en-US" altLang="zh-CN" sz="2695" b="1">
              <a:solidFill>
                <a:srgbClr val="000066"/>
              </a:solidFill>
            </a:endParaRPr>
          </a:p>
          <a:p>
            <a:endParaRPr lang="en-US" altLang="zh-CN" sz="2695" b="1">
              <a:solidFill>
                <a:srgbClr val="000066"/>
              </a:solidFill>
            </a:endParaRPr>
          </a:p>
          <a:p>
            <a:endParaRPr lang="en-US" altLang="zh-CN" sz="2695" b="1">
              <a:solidFill>
                <a:srgbClr val="000066"/>
              </a:solidFill>
            </a:endParaRPr>
          </a:p>
          <a:p>
            <a:r>
              <a:rPr lang="zh-CN" altLang="en-US" sz="2695" b="1">
                <a:solidFill>
                  <a:srgbClr val="000066"/>
                </a:solidFill>
              </a:rPr>
              <a:t>古希腊的哲学家认为：</a:t>
            </a:r>
            <a:r>
              <a:rPr lang="zh-CN" altLang="en-US" sz="2695" b="1">
                <a:solidFill>
                  <a:srgbClr val="FF0000"/>
                </a:solidFill>
              </a:rPr>
              <a:t>水、火、空气、土</a:t>
            </a:r>
            <a:r>
              <a:rPr lang="zh-CN" altLang="en-US" sz="2695" b="1">
                <a:solidFill>
                  <a:srgbClr val="000066"/>
                </a:solidFill>
              </a:rPr>
              <a:t>是构成物质的基本元素。</a:t>
            </a:r>
          </a:p>
        </p:txBody>
      </p:sp>
      <p:sp>
        <p:nvSpPr>
          <p:cNvPr id="3" name="矩形 2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345055109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2"/>
          <p:cNvSpPr txBox="1"/>
          <p:nvPr/>
        </p:nvSpPr>
        <p:spPr>
          <a:xfrm>
            <a:off x="1937714" y="701278"/>
            <a:ext cx="184731" cy="3685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endParaRPr lang="zh-CN" altLang="en-US" sz="1795">
              <a:latin typeface="Times New Roman" panose="02020603050405020304" pitchFamily="3" charset="0"/>
              <a:ea typeface="宋体" panose="02010600030101010101" pitchFamily="2" charset="-122"/>
            </a:endParaRPr>
          </a:p>
        </p:txBody>
      </p:sp>
      <p:sp>
        <p:nvSpPr>
          <p:cNvPr id="8194" name="Text Box 3"/>
          <p:cNvSpPr txBox="1"/>
          <p:nvPr/>
        </p:nvSpPr>
        <p:spPr>
          <a:xfrm>
            <a:off x="1555280" y="627459"/>
            <a:ext cx="4255476" cy="50798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SzTx/>
            </a:pPr>
            <a:r>
              <a:rPr lang="zh-CN" altLang="en-US" sz="2695" b="1">
                <a:solidFill>
                  <a:srgbClr val="000000"/>
                </a:solidFill>
                <a:latin typeface="Times New Roman" panose="02020603050405020304" pitchFamily="3" charset="0"/>
                <a:ea typeface="宋体" panose="02010600030101010101" pitchFamily="2" charset="-122"/>
              </a:rPr>
              <a:t>科学家的研究方法：</a:t>
            </a:r>
          </a:p>
        </p:txBody>
      </p:sp>
      <p:sp>
        <p:nvSpPr>
          <p:cNvPr id="8195" name="Text Box 4"/>
          <p:cNvSpPr txBox="1"/>
          <p:nvPr/>
        </p:nvSpPr>
        <p:spPr>
          <a:xfrm>
            <a:off x="4895050" y="1545431"/>
            <a:ext cx="1886044" cy="50798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SzTx/>
            </a:pPr>
            <a:r>
              <a:rPr lang="zh-CN" altLang="en-US" sz="2695" b="1">
                <a:solidFill>
                  <a:srgbClr val="000066"/>
                </a:solidFill>
                <a:latin typeface="Times New Roman" panose="02020603050405020304" pitchFamily="3" charset="0"/>
                <a:ea typeface="宋体" panose="02010600030101010101" pitchFamily="2" charset="-122"/>
              </a:rPr>
              <a:t>提出猜想</a:t>
            </a:r>
          </a:p>
        </p:txBody>
      </p:sp>
      <p:sp>
        <p:nvSpPr>
          <p:cNvPr id="8196" name="Text Box 5"/>
          <p:cNvSpPr txBox="1"/>
          <p:nvPr/>
        </p:nvSpPr>
        <p:spPr>
          <a:xfrm>
            <a:off x="3117087" y="2625328"/>
            <a:ext cx="1724519" cy="50798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695" b="1">
                <a:solidFill>
                  <a:srgbClr val="000066"/>
                </a:solidFill>
                <a:latin typeface="Times New Roman" panose="02020603050405020304" pitchFamily="3" charset="0"/>
                <a:ea typeface="宋体" panose="02010600030101010101" pitchFamily="2" charset="-122"/>
              </a:rPr>
              <a:t>验证猜想</a:t>
            </a:r>
          </a:p>
        </p:txBody>
      </p:sp>
      <p:sp>
        <p:nvSpPr>
          <p:cNvPr id="8197" name="Text Box 6"/>
          <p:cNvSpPr txBox="1"/>
          <p:nvPr/>
        </p:nvSpPr>
        <p:spPr>
          <a:xfrm>
            <a:off x="2147936" y="1491854"/>
            <a:ext cx="1669885" cy="50798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695" b="1">
                <a:solidFill>
                  <a:srgbClr val="000066"/>
                </a:solidFill>
                <a:latin typeface="Times New Roman" panose="02020603050405020304" pitchFamily="3" charset="0"/>
                <a:ea typeface="宋体" panose="02010600030101010101" pitchFamily="2" charset="-122"/>
              </a:rPr>
              <a:t>观察现象</a:t>
            </a:r>
          </a:p>
        </p:txBody>
      </p:sp>
      <p:sp>
        <p:nvSpPr>
          <p:cNvPr id="8198" name="Text Box 7"/>
          <p:cNvSpPr txBox="1"/>
          <p:nvPr/>
        </p:nvSpPr>
        <p:spPr>
          <a:xfrm>
            <a:off x="3077892" y="1501378"/>
            <a:ext cx="184731" cy="3685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endParaRPr lang="zh-CN" altLang="en-US" sz="1795">
              <a:latin typeface="Times New Roman" panose="02020603050405020304" pitchFamily="3" charset="0"/>
              <a:ea typeface="宋体" panose="02010600030101010101" pitchFamily="2" charset="-122"/>
            </a:endParaRPr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3764375" y="1762125"/>
            <a:ext cx="979841" cy="95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4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200" name="Text Box 9"/>
          <p:cNvSpPr txBox="1"/>
          <p:nvPr/>
        </p:nvSpPr>
        <p:spPr>
          <a:xfrm>
            <a:off x="4275079" y="3101578"/>
            <a:ext cx="184731" cy="3685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endParaRPr lang="zh-CN" altLang="en-US" sz="1795">
              <a:latin typeface="Times New Roman" panose="02020603050405020304" pitchFamily="3" charset="0"/>
              <a:ea typeface="宋体" panose="02010600030101010101" pitchFamily="2" charset="-122"/>
            </a:endParaRPr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>
            <a:off x="2256014" y="2895600"/>
            <a:ext cx="91214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4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>
            <a:off x="4625446" y="2895600"/>
            <a:ext cx="102022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4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203" name="Text Box 12"/>
          <p:cNvSpPr txBox="1"/>
          <p:nvPr/>
        </p:nvSpPr>
        <p:spPr>
          <a:xfrm>
            <a:off x="5595786" y="2625328"/>
            <a:ext cx="1884857" cy="50798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695" b="1">
                <a:solidFill>
                  <a:srgbClr val="000066"/>
                </a:solidFill>
                <a:latin typeface="Times New Roman" panose="02020603050405020304" pitchFamily="3" charset="0"/>
                <a:ea typeface="宋体" panose="02010600030101010101" pitchFamily="2" charset="-122"/>
              </a:rPr>
              <a:t>得到结论</a:t>
            </a:r>
          </a:p>
        </p:txBody>
      </p:sp>
      <p:sp>
        <p:nvSpPr>
          <p:cNvPr id="5133" name="Text Box 13"/>
          <p:cNvSpPr txBox="1"/>
          <p:nvPr/>
        </p:nvSpPr>
        <p:spPr>
          <a:xfrm>
            <a:off x="3440137" y="1977628"/>
            <a:ext cx="4204335" cy="507984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69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69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提出有关结构模型的猜想</a:t>
            </a:r>
            <a:r>
              <a:rPr lang="en-US" altLang="zh-CN" sz="269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5134" name="Text Box 14"/>
          <p:cNvSpPr txBox="1"/>
          <p:nvPr/>
        </p:nvSpPr>
        <p:spPr>
          <a:xfrm>
            <a:off x="3602849" y="3436143"/>
            <a:ext cx="3016720" cy="507984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SzTx/>
            </a:pPr>
            <a:r>
              <a:rPr lang="zh-CN" altLang="en-US" sz="2695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建立模型的方法</a:t>
            </a:r>
          </a:p>
        </p:txBody>
      </p:sp>
      <p:sp>
        <p:nvSpPr>
          <p:cNvPr id="5135" name="Text Box 15"/>
          <p:cNvSpPr txBox="1"/>
          <p:nvPr/>
        </p:nvSpPr>
        <p:spPr>
          <a:xfrm>
            <a:off x="1824885" y="3436143"/>
            <a:ext cx="1676400" cy="507984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zh-CN" altLang="en-US" sz="269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物理方法</a:t>
            </a:r>
            <a:r>
              <a:rPr lang="en-US" altLang="zh-CN" sz="269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3" name="矩形 2"/>
          <p:cNvSpPr/>
          <p:nvPr/>
        </p:nvSpPr>
        <p:spPr>
          <a:xfrm>
            <a:off x="127001" y="84664"/>
            <a:ext cx="1403985" cy="461515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新知教授</a:t>
            </a:r>
          </a:p>
        </p:txBody>
      </p:sp>
    </p:spTree>
    <p:extLst>
      <p:ext uri="{BB962C8B-B14F-4D97-AF65-F5344CB8AC3E}">
        <p14:creationId xmlns:p14="http://schemas.microsoft.com/office/powerpoint/2010/main" val="2875484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3" grpId="0"/>
      <p:bldP spid="5134" grpId="0"/>
      <p:bldP spid="51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3864" y="681038"/>
            <a:ext cx="1701952" cy="222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Text Box 3"/>
          <p:cNvSpPr txBox="1"/>
          <p:nvPr/>
        </p:nvSpPr>
        <p:spPr>
          <a:xfrm>
            <a:off x="1479116" y="1006078"/>
            <a:ext cx="4040505" cy="120184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3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华文新魏" pitchFamily="3" charset="-122"/>
              </a:rPr>
              <a:t>活动</a:t>
            </a:r>
            <a:r>
              <a:rPr lang="en-US" altLang="zh-CN" sz="23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华文新魏" pitchFamily="3" charset="-122"/>
              </a:rPr>
              <a:t>1</a:t>
            </a:r>
            <a:r>
              <a:rPr lang="zh-CN" altLang="en-US" sz="23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华文新魏" pitchFamily="3" charset="-122"/>
              </a:rPr>
              <a:t>：</a:t>
            </a:r>
            <a:r>
              <a:rPr lang="zh-CN" altLang="en-US" sz="2395" b="1">
                <a:latin typeface="宋体" panose="02010600030101010101" pitchFamily="2" charset="-122"/>
                <a:ea typeface="华文新魏" pitchFamily="3" charset="-122"/>
              </a:rPr>
              <a:t>用木炭在纸上画一笔，再用放大镜对笔迹仔细观察，你会看到什么？</a:t>
            </a:r>
          </a:p>
        </p:txBody>
      </p:sp>
      <p:sp>
        <p:nvSpPr>
          <p:cNvPr id="5124" name="Text Box 4"/>
          <p:cNvSpPr txBox="1"/>
          <p:nvPr/>
        </p:nvSpPr>
        <p:spPr>
          <a:xfrm>
            <a:off x="1607539" y="3371850"/>
            <a:ext cx="1453727" cy="13870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>
                <a:latin typeface="Arial" panose="020B0604020202020204" pitchFamily="34" charset="0"/>
                <a:ea typeface="宋体" panose="02010600030101010101" pitchFamily="2" charset="-122"/>
              </a:rPr>
              <a:t>现象：</a:t>
            </a:r>
            <a:endParaRPr lang="en-US" altLang="zh-CN" sz="2095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095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95" b="1">
                <a:latin typeface="Arial" panose="020B0604020202020204" pitchFamily="34" charset="0"/>
                <a:ea typeface="宋体" panose="02010600030101010101" pitchFamily="2" charset="-122"/>
              </a:rPr>
              <a:t>说明：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2405662" y="3348038"/>
            <a:ext cx="3819596" cy="7390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会看到木炭形成的笔迹是由一个个小颗粒组成的。</a:t>
            </a:r>
          </a:p>
        </p:txBody>
      </p:sp>
      <p:sp>
        <p:nvSpPr>
          <p:cNvPr id="5126" name="Text Box 6"/>
          <p:cNvSpPr txBox="1"/>
          <p:nvPr/>
        </p:nvSpPr>
        <p:spPr>
          <a:xfrm>
            <a:off x="2519681" y="4354116"/>
            <a:ext cx="3249507" cy="4150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物质是由小颗粒组成的。</a:t>
            </a:r>
          </a:p>
        </p:txBody>
      </p:sp>
      <p:sp>
        <p:nvSpPr>
          <p:cNvPr id="2" name="矩形 1"/>
          <p:cNvSpPr/>
          <p:nvPr/>
        </p:nvSpPr>
        <p:spPr>
          <a:xfrm>
            <a:off x="51435" y="80208"/>
            <a:ext cx="1527810" cy="46151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探究活动</a:t>
            </a:r>
          </a:p>
        </p:txBody>
      </p:sp>
    </p:spTree>
    <p:extLst>
      <p:ext uri="{BB962C8B-B14F-4D97-AF65-F5344CB8AC3E}">
        <p14:creationId xmlns:p14="http://schemas.microsoft.com/office/powerpoint/2010/main" val="3487192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2"/>
          <p:cNvSpPr txBox="1"/>
          <p:nvPr/>
        </p:nvSpPr>
        <p:spPr>
          <a:xfrm>
            <a:off x="2309460" y="465535"/>
            <a:ext cx="5386152" cy="2312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3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华文新魏" pitchFamily="3" charset="-122"/>
              </a:rPr>
              <a:t>活动</a:t>
            </a:r>
            <a:r>
              <a:rPr lang="en-US" altLang="zh-CN" sz="23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华文新魏" pitchFamily="3" charset="-122"/>
              </a:rPr>
              <a:t>2</a:t>
            </a:r>
            <a:r>
              <a:rPr lang="zh-CN" altLang="en-US" sz="2395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华文新魏" pitchFamily="3" charset="-122"/>
              </a:rPr>
              <a:t>：</a:t>
            </a:r>
            <a:r>
              <a:rPr lang="zh-CN" altLang="en-US" sz="2395" b="1">
                <a:latin typeface="宋体" panose="02010600030101010101" pitchFamily="2" charset="-122"/>
                <a:ea typeface="华文新魏" pitchFamily="3" charset="-122"/>
              </a:rPr>
              <a:t>向一端封闭的玻璃管中注水至一半位置，再注入酒精，在液面最高处做一标记，然后封闭管口，并将玻璃管反复翻转，使水和酒精充分混合，观察液面的位置，混合后和混合前相比的总体积有什么变化？</a:t>
            </a:r>
          </a:p>
        </p:txBody>
      </p:sp>
      <p:pic>
        <p:nvPicPr>
          <p:cNvPr id="1024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841" y="928758"/>
            <a:ext cx="1122362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 Box 4"/>
          <p:cNvSpPr txBox="1"/>
          <p:nvPr/>
        </p:nvSpPr>
        <p:spPr>
          <a:xfrm>
            <a:off x="1931776" y="2950369"/>
            <a:ext cx="798124" cy="13870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现象</a:t>
            </a:r>
            <a:r>
              <a:rPr lang="zh-CN" altLang="en-US" sz="2095" b="1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en-US" altLang="zh-CN" sz="2095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095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9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说明</a:t>
            </a:r>
            <a:r>
              <a:rPr lang="zh-CN" altLang="en-US" sz="2095" b="1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</a:p>
        </p:txBody>
      </p:sp>
      <p:sp>
        <p:nvSpPr>
          <p:cNvPr id="7173" name="Text Box 5"/>
          <p:cNvSpPr txBox="1"/>
          <p:nvPr/>
        </p:nvSpPr>
        <p:spPr>
          <a:xfrm>
            <a:off x="2794036" y="3706416"/>
            <a:ext cx="4845756" cy="7390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水与水（小颗粒）之间有空隙，酒精与酒精之间有空隙。</a:t>
            </a:r>
          </a:p>
        </p:txBody>
      </p:sp>
      <p:sp>
        <p:nvSpPr>
          <p:cNvPr id="7174" name="Text Box 6"/>
          <p:cNvSpPr txBox="1"/>
          <p:nvPr/>
        </p:nvSpPr>
        <p:spPr>
          <a:xfrm>
            <a:off x="2794037" y="2950369"/>
            <a:ext cx="4959773" cy="7390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95" b="1">
                <a:solidFill>
                  <a:srgbClr val="000000"/>
                </a:solidFill>
                <a:latin typeface="华文新魏" pitchFamily="3" charset="-122"/>
                <a:ea typeface="宋体" panose="02010600030101010101" pitchFamily="2" charset="-122"/>
              </a:rPr>
              <a:t>水与酒精混合后的总体积小于混合前的体积之和。</a:t>
            </a:r>
          </a:p>
        </p:txBody>
      </p:sp>
      <p:sp>
        <p:nvSpPr>
          <p:cNvPr id="2" name="矩形 1"/>
          <p:cNvSpPr/>
          <p:nvPr/>
        </p:nvSpPr>
        <p:spPr>
          <a:xfrm>
            <a:off x="51435" y="80208"/>
            <a:ext cx="1527810" cy="46151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探究活动</a:t>
            </a:r>
          </a:p>
        </p:txBody>
      </p:sp>
    </p:spTree>
    <p:extLst>
      <p:ext uri="{BB962C8B-B14F-4D97-AF65-F5344CB8AC3E}">
        <p14:creationId xmlns:p14="http://schemas.microsoft.com/office/powerpoint/2010/main" val="596780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2417</Words>
  <Application>Microsoft Office PowerPoint</Application>
  <PresentationFormat>全屏显示(16:9)</PresentationFormat>
  <Paragraphs>196</Paragraphs>
  <Slides>37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Office 主题</vt:lpstr>
      <vt:lpstr>MSPhotoEd.3</vt:lpstr>
      <vt:lpstr>PowerPoint 演示文稿</vt:lpstr>
      <vt:lpstr>7.1 走进分子的世界</vt:lpstr>
      <vt:lpstr>学习目标：</vt:lpstr>
      <vt:lpstr>重点：分子动理论</vt:lpstr>
      <vt:lpstr>走进分子世界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问题1：既然分子在运动，那么固体和液体中的分子为什么不会飞散开，而总是聚合在一起，保持一定的体积呢？ </vt:lpstr>
      <vt:lpstr>PowerPoint 演示文稿</vt:lpstr>
      <vt:lpstr> 3.分子间作用力与分子之间的距离有关。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6</cp:revision>
  <dcterms:created xsi:type="dcterms:W3CDTF">2021-02-22T07:19:52Z</dcterms:created>
  <dcterms:modified xsi:type="dcterms:W3CDTF">2021-02-22T07:28:25Z</dcterms:modified>
</cp:coreProperties>
</file>