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  <p:sldMasterId id="2147483692" r:id="rId3"/>
    <p:sldMasterId id="2147483702" r:id="rId4"/>
  </p:sldMasterIdLst>
  <p:notesMasterIdLst>
    <p:notesMasterId r:id="rId26"/>
  </p:notesMasterIdLst>
  <p:handoutMasterIdLst>
    <p:handoutMasterId r:id="rId27"/>
  </p:handoutMasterIdLst>
  <p:sldIdLst>
    <p:sldId id="351" r:id="rId5"/>
    <p:sldId id="290" r:id="rId6"/>
    <p:sldId id="332" r:id="rId7"/>
    <p:sldId id="348" r:id="rId8"/>
    <p:sldId id="358" r:id="rId9"/>
    <p:sldId id="379" r:id="rId10"/>
    <p:sldId id="380" r:id="rId11"/>
    <p:sldId id="372" r:id="rId12"/>
    <p:sldId id="375" r:id="rId13"/>
    <p:sldId id="374" r:id="rId14"/>
    <p:sldId id="376" r:id="rId15"/>
    <p:sldId id="377" r:id="rId16"/>
    <p:sldId id="381" r:id="rId17"/>
    <p:sldId id="383" r:id="rId18"/>
    <p:sldId id="350" r:id="rId19"/>
    <p:sldId id="342" r:id="rId20"/>
    <p:sldId id="343" r:id="rId21"/>
    <p:sldId id="378" r:id="rId22"/>
    <p:sldId id="280" r:id="rId23"/>
    <p:sldId id="301" r:id="rId24"/>
    <p:sldId id="352" r:id="rId25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BA5"/>
    <a:srgbClr val="203092"/>
    <a:srgbClr val="002EC2"/>
    <a:srgbClr val="0000CC"/>
    <a:srgbClr val="D5ECFA"/>
    <a:srgbClr val="CCE4F7"/>
    <a:srgbClr val="F9B03C"/>
    <a:srgbClr val="FBA10F"/>
    <a:srgbClr val="F8AF3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94185" autoAdjust="0"/>
  </p:normalViewPr>
  <p:slideViewPr>
    <p:cSldViewPr snapToGrid="0">
      <p:cViewPr varScale="1">
        <p:scale>
          <a:sx n="86" d="100"/>
          <a:sy n="86" d="100"/>
        </p:scale>
        <p:origin x="533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-1064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435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762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064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0675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227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92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651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8662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8403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18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670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83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486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63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24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50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324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19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90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45104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632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2111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23009279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918091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850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7252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1389561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162686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90993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73762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09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58"/>
            <a:ext cx="12194059" cy="685684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7566819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857527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9668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17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1300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797246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2024/4/2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76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188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13.png"/><Relationship Id="rId4" Type="http://schemas.openxmlformats.org/officeDocument/2006/relationships/image" Target="../media/image37.jpe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 anchor="ctr">
            <a:normAutofit fontScale="90000"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第二十一章 信息的传递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543066" y="4045975"/>
            <a:ext cx="6372639" cy="1200329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广播、电视和移动通信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047" y="-15359"/>
            <a:ext cx="5853954" cy="687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68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606331" y="2111811"/>
            <a:ext cx="2407191" cy="978729"/>
            <a:chOff x="2606331" y="2111811"/>
            <a:chExt cx="2407191" cy="978729"/>
          </a:xfrm>
        </p:grpSpPr>
        <p:sp>
          <p:nvSpPr>
            <p:cNvPr id="78" name="矩形 77"/>
            <p:cNvSpPr/>
            <p:nvPr/>
          </p:nvSpPr>
          <p:spPr>
            <a:xfrm>
              <a:off x="2606331" y="2114273"/>
              <a:ext cx="2395975" cy="92004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 Box 4">
              <a:extLst>
                <a:ext uri="{FF2B5EF4-FFF2-40B4-BE49-F238E27FC236}">
                  <a16:creationId xmlns:a16="http://schemas.microsoft.com/office/drawing/2014/main" id="{AE85C863-1D5F-4A52-8DA2-4FF63922D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3397" y="2111811"/>
              <a:ext cx="2370125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摄像机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：把图像转换成电信号。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816464" y="403136"/>
            <a:ext cx="4613036" cy="899144"/>
            <a:chOff x="2816464" y="403136"/>
            <a:chExt cx="4613036" cy="899144"/>
          </a:xfrm>
        </p:grpSpPr>
        <p:sp>
          <p:nvSpPr>
            <p:cNvPr id="26" name="圆角矩形 25"/>
            <p:cNvSpPr/>
            <p:nvPr/>
          </p:nvSpPr>
          <p:spPr>
            <a:xfrm>
              <a:off x="3131464" y="598277"/>
              <a:ext cx="429803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8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29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3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3701259" y="617043"/>
              <a:ext cx="362444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电视的发射和接收</a:t>
              </a:r>
            </a:p>
          </p:txBody>
        </p:sp>
        <p:sp>
          <p:nvSpPr>
            <p:cNvPr id="3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75744" y="3201425"/>
            <a:ext cx="9466531" cy="2653003"/>
            <a:chOff x="2448850" y="2513232"/>
            <a:chExt cx="9466531" cy="26530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8850" y="2583015"/>
              <a:ext cx="4620768" cy="242620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9061" y="2654683"/>
              <a:ext cx="4846320" cy="251155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701259" y="3145963"/>
              <a:ext cx="11217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摄像机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07376" y="3145962"/>
              <a:ext cx="11217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发射机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213963" y="4116042"/>
              <a:ext cx="13085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音频放大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727480" y="3128032"/>
              <a:ext cx="11217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接收机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367267" y="3128032"/>
              <a:ext cx="112175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显示器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634067" y="4108126"/>
              <a:ext cx="13085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音频放大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62135" y="4610387"/>
              <a:ext cx="8601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话筒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016388" y="4610387"/>
              <a:ext cx="103523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扬声器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496252" y="2513232"/>
              <a:ext cx="145244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发射天线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189882" y="2514774"/>
              <a:ext cx="145244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</a:rPr>
                <a:t>接收天线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80482" y="2111511"/>
            <a:ext cx="2808394" cy="978729"/>
            <a:chOff x="5280482" y="2111511"/>
            <a:chExt cx="2808394" cy="978729"/>
          </a:xfrm>
        </p:grpSpPr>
        <p:sp>
          <p:nvSpPr>
            <p:cNvPr id="21" name="矩形 20"/>
            <p:cNvSpPr/>
            <p:nvPr/>
          </p:nvSpPr>
          <p:spPr>
            <a:xfrm>
              <a:off x="5280482" y="2114274"/>
              <a:ext cx="2808394" cy="92004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Text Box 4">
              <a:extLst>
                <a:ext uri="{FF2B5EF4-FFF2-40B4-BE49-F238E27FC236}">
                  <a16:creationId xmlns:a16="http://schemas.microsoft.com/office/drawing/2014/main" id="{AE85C863-1D5F-4A52-8DA2-4FF63922D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4788" y="2111511"/>
              <a:ext cx="2635545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发射机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：把电信号加载到高频电流上。</a:t>
              </a:r>
            </a:p>
          </p:txBody>
        </p:sp>
      </p:grpSp>
      <p:sp>
        <p:nvSpPr>
          <p:cNvPr id="54" name="椭圆 53"/>
          <p:cNvSpPr/>
          <p:nvPr/>
        </p:nvSpPr>
        <p:spPr>
          <a:xfrm>
            <a:off x="3707739" y="3727423"/>
            <a:ext cx="1157545" cy="68723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298478" y="3717462"/>
            <a:ext cx="1157545" cy="68723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9358369" y="3717461"/>
            <a:ext cx="1157545" cy="68723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749734" y="3724829"/>
            <a:ext cx="1157545" cy="68723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8741357" y="2104039"/>
            <a:ext cx="2767910" cy="978729"/>
            <a:chOff x="8741357" y="2104039"/>
            <a:chExt cx="2767910" cy="978729"/>
          </a:xfrm>
        </p:grpSpPr>
        <p:sp>
          <p:nvSpPr>
            <p:cNvPr id="75" name="矩形 74"/>
            <p:cNvSpPr/>
            <p:nvPr/>
          </p:nvSpPr>
          <p:spPr>
            <a:xfrm>
              <a:off x="8741357" y="2114274"/>
              <a:ext cx="2643819" cy="92004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 Box 4">
              <a:extLst>
                <a:ext uri="{FF2B5EF4-FFF2-40B4-BE49-F238E27FC236}">
                  <a16:creationId xmlns:a16="http://schemas.microsoft.com/office/drawing/2014/main" id="{AE85C863-1D5F-4A52-8DA2-4FF63922D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41357" y="2104039"/>
              <a:ext cx="2767910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显示器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：把图像信号还原成图像。</a:t>
              </a:r>
            </a:p>
          </p:txBody>
        </p:sp>
      </p:grpSp>
      <p:cxnSp>
        <p:nvCxnSpPr>
          <p:cNvPr id="59" name="直接箭头连接符 58"/>
          <p:cNvCxnSpPr/>
          <p:nvPr/>
        </p:nvCxnSpPr>
        <p:spPr>
          <a:xfrm flipH="1" flipV="1">
            <a:off x="4160810" y="3125021"/>
            <a:ext cx="177541" cy="496913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/>
          <p:nvPr/>
        </p:nvCxnSpPr>
        <p:spPr>
          <a:xfrm flipH="1" flipV="1">
            <a:off x="5554719" y="3092054"/>
            <a:ext cx="41463" cy="559613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/>
          <p:nvPr/>
        </p:nvCxnSpPr>
        <p:spPr>
          <a:xfrm flipH="1" flipV="1">
            <a:off x="9699812" y="3133079"/>
            <a:ext cx="255227" cy="488856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/>
          <p:cNvSpPr txBox="1"/>
          <p:nvPr/>
        </p:nvSpPr>
        <p:spPr>
          <a:xfrm>
            <a:off x="4052640" y="5820892"/>
            <a:ext cx="1594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发射过程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8769941" y="5834797"/>
            <a:ext cx="1497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接收过程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132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2816464" y="403136"/>
            <a:ext cx="3109207" cy="899144"/>
            <a:chOff x="2816464" y="403136"/>
            <a:chExt cx="3109207" cy="899144"/>
          </a:xfrm>
        </p:grpSpPr>
        <p:sp>
          <p:nvSpPr>
            <p:cNvPr id="38" name="圆角矩形 37"/>
            <p:cNvSpPr/>
            <p:nvPr/>
          </p:nvSpPr>
          <p:spPr>
            <a:xfrm>
              <a:off x="3131464" y="598277"/>
              <a:ext cx="279420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40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41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5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3602648" y="618419"/>
              <a:ext cx="232302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移动电话</a:t>
              </a:r>
            </a:p>
          </p:txBody>
        </p:sp>
        <p:sp>
          <p:nvSpPr>
            <p:cNvPr id="43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50" name="Rectangle 44"/>
          <p:cNvSpPr>
            <a:spLocks noChangeArrowheads="1"/>
          </p:cNvSpPr>
          <p:nvPr/>
        </p:nvSpPr>
        <p:spPr bwMode="auto">
          <a:xfrm>
            <a:off x="2966587" y="1767650"/>
            <a:ext cx="82572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移动电话与固定电话的工作原理基本一样，只是声音信息不是由导线中的电流来传递，而是由空间的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电磁波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来传递。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Rectangle 44"/>
          <p:cNvSpPr>
            <a:spLocks noChangeArrowheads="1"/>
          </p:cNvSpPr>
          <p:nvPr/>
        </p:nvSpPr>
        <p:spPr bwMode="auto">
          <a:xfrm>
            <a:off x="3790664" y="5740979"/>
            <a:ext cx="27649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固定电话</a:t>
            </a:r>
          </a:p>
        </p:txBody>
      </p:sp>
      <p:sp>
        <p:nvSpPr>
          <p:cNvPr id="52" name="Rectangle 44"/>
          <p:cNvSpPr>
            <a:spLocks noChangeArrowheads="1"/>
          </p:cNvSpPr>
          <p:nvPr/>
        </p:nvSpPr>
        <p:spPr bwMode="auto">
          <a:xfrm>
            <a:off x="8235468" y="5740979"/>
            <a:ext cx="27649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移动电话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46364" y="3371229"/>
            <a:ext cx="2464612" cy="2117003"/>
            <a:chOff x="8246364" y="3371229"/>
            <a:chExt cx="2464612" cy="2117003"/>
          </a:xfrm>
        </p:grpSpPr>
        <p:pic>
          <p:nvPicPr>
            <p:cNvPr id="54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46364" y="4239328"/>
              <a:ext cx="944228" cy="1248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9293053" y="3371229"/>
              <a:ext cx="1417923" cy="2078547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6061" y="3357823"/>
            <a:ext cx="3883668" cy="210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2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2816464" y="403136"/>
            <a:ext cx="3109207" cy="899144"/>
            <a:chOff x="2816464" y="403136"/>
            <a:chExt cx="3109207" cy="899144"/>
          </a:xfrm>
        </p:grpSpPr>
        <p:sp>
          <p:nvSpPr>
            <p:cNvPr id="88" name="圆角矩形 87"/>
            <p:cNvSpPr/>
            <p:nvPr/>
          </p:nvSpPr>
          <p:spPr>
            <a:xfrm>
              <a:off x="3131464" y="598277"/>
              <a:ext cx="279420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1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114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7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18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3602648" y="618419"/>
              <a:ext cx="232302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移动电话</a:t>
              </a:r>
            </a:p>
          </p:txBody>
        </p:sp>
        <p:sp>
          <p:nvSpPr>
            <p:cNvPr id="116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9" name="Picture 4">
            <a:extLst>
              <a:ext uri="{FF2B5EF4-FFF2-40B4-BE49-F238E27FC236}">
                <a16:creationId xmlns:a16="http://schemas.microsoft.com/office/drawing/2014/main" id="{80843B64-63E5-4639-8E2F-B8AE7942EE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" t="2269" r="11934" b="13052"/>
          <a:stretch/>
        </p:blipFill>
        <p:spPr bwMode="auto">
          <a:xfrm>
            <a:off x="2628205" y="2823914"/>
            <a:ext cx="2372696" cy="21960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" name="Picture 2" descr="无标题1">
            <a:extLst>
              <a:ext uri="{FF2B5EF4-FFF2-40B4-BE49-F238E27FC236}">
                <a16:creationId xmlns:a16="http://schemas.microsoft.com/office/drawing/2014/main" id="{EC7EA21D-C9E9-43F7-AA4C-F6CC2399A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0" b="15759"/>
          <a:stretch>
            <a:fillRect/>
          </a:stretch>
        </p:blipFill>
        <p:spPr>
          <a:xfrm>
            <a:off x="5737412" y="2347324"/>
            <a:ext cx="5210935" cy="2816115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V="1">
            <a:off x="6148405" y="3720904"/>
            <a:ext cx="512371" cy="98359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9843247" y="3720903"/>
            <a:ext cx="609600" cy="983597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Box 4">
            <a:extLst>
              <a:ext uri="{FF2B5EF4-FFF2-40B4-BE49-F238E27FC236}">
                <a16:creationId xmlns:a16="http://schemas.microsoft.com/office/drawing/2014/main" id="{AE85C863-1D5F-4A52-8DA2-4FF63922D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5900" y="5110585"/>
            <a:ext cx="269956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它用电磁波把讲话的信息发射到空中。</a:t>
            </a:r>
          </a:p>
        </p:txBody>
      </p:sp>
      <p:sp>
        <p:nvSpPr>
          <p:cNvPr id="56" name="Text Box 4">
            <a:extLst>
              <a:ext uri="{FF2B5EF4-FFF2-40B4-BE49-F238E27FC236}">
                <a16:creationId xmlns:a16="http://schemas.microsoft.com/office/drawing/2014/main" id="{AE85C863-1D5F-4A52-8DA2-4FF63922D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829" y="5063549"/>
            <a:ext cx="339902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它又在空中捕获电磁波，得到对方讲话的信息。</a:t>
            </a:r>
          </a:p>
        </p:txBody>
      </p:sp>
      <p:sp>
        <p:nvSpPr>
          <p:cNvPr id="57" name="Rectangle 44"/>
          <p:cNvSpPr>
            <a:spLocks noChangeArrowheads="1"/>
          </p:cNvSpPr>
          <p:nvPr/>
        </p:nvSpPr>
        <p:spPr bwMode="auto">
          <a:xfrm>
            <a:off x="2966587" y="1617723"/>
            <a:ext cx="82572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移动电话机既是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无线电发射台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又是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无线电接收台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74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2816464" y="403136"/>
            <a:ext cx="3109207" cy="899144"/>
            <a:chOff x="2816464" y="403136"/>
            <a:chExt cx="3109207" cy="899144"/>
          </a:xfrm>
        </p:grpSpPr>
        <p:sp>
          <p:nvSpPr>
            <p:cNvPr id="88" name="圆角矩形 87"/>
            <p:cNvSpPr/>
            <p:nvPr/>
          </p:nvSpPr>
          <p:spPr>
            <a:xfrm>
              <a:off x="3131464" y="598277"/>
              <a:ext cx="279420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1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114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7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18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3602648" y="618419"/>
              <a:ext cx="232302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移动电话</a:t>
              </a:r>
            </a:p>
          </p:txBody>
        </p:sp>
        <p:sp>
          <p:nvSpPr>
            <p:cNvPr id="116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7" name="Picture 3">
            <a:extLst>
              <a:ext uri="{FF2B5EF4-FFF2-40B4-BE49-F238E27FC236}">
                <a16:creationId xmlns:a16="http://schemas.microsoft.com/office/drawing/2014/main" id="{127CF081-71B1-49B4-8C6D-E0A049DF3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71"/>
          <a:stretch>
            <a:fillRect/>
          </a:stretch>
        </p:blipFill>
        <p:spPr bwMode="auto">
          <a:xfrm>
            <a:off x="7488709" y="1978523"/>
            <a:ext cx="2396571" cy="267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3B293EEB-F598-4D18-B003-397FECDC426D}"/>
              </a:ext>
            </a:extLst>
          </p:cNvPr>
          <p:cNvCxnSpPr>
            <a:cxnSpLocks/>
          </p:cNvCxnSpPr>
          <p:nvPr/>
        </p:nvCxnSpPr>
        <p:spPr>
          <a:xfrm flipV="1">
            <a:off x="7201083" y="2801994"/>
            <a:ext cx="1476407" cy="283063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77BDCBDD-94A1-4C6F-AC97-EF02CE1C88C0}"/>
              </a:ext>
            </a:extLst>
          </p:cNvPr>
          <p:cNvCxnSpPr>
            <a:cxnSpLocks/>
          </p:cNvCxnSpPr>
          <p:nvPr/>
        </p:nvCxnSpPr>
        <p:spPr>
          <a:xfrm flipV="1">
            <a:off x="7294539" y="2874741"/>
            <a:ext cx="1382951" cy="1517623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C7E9E6DA-2402-419E-B0BA-64B39D0FD13D}"/>
              </a:ext>
            </a:extLst>
          </p:cNvPr>
          <p:cNvCxnSpPr>
            <a:cxnSpLocks/>
          </p:cNvCxnSpPr>
          <p:nvPr/>
        </p:nvCxnSpPr>
        <p:spPr>
          <a:xfrm flipH="1" flipV="1">
            <a:off x="8791303" y="2930813"/>
            <a:ext cx="66370" cy="1929598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5A02696C-A451-462A-9CC8-7EDCAFF43864}"/>
              </a:ext>
            </a:extLst>
          </p:cNvPr>
          <p:cNvCxnSpPr>
            <a:cxnSpLocks/>
          </p:cNvCxnSpPr>
          <p:nvPr/>
        </p:nvCxnSpPr>
        <p:spPr>
          <a:xfrm flipH="1" flipV="1">
            <a:off x="8943698" y="2874741"/>
            <a:ext cx="1315291" cy="1004255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0E7D1DCA-F9B2-4254-8389-79F6C5917073}"/>
              </a:ext>
            </a:extLst>
          </p:cNvPr>
          <p:cNvCxnSpPr>
            <a:cxnSpLocks/>
          </p:cNvCxnSpPr>
          <p:nvPr/>
        </p:nvCxnSpPr>
        <p:spPr>
          <a:xfrm flipH="1" flipV="1">
            <a:off x="8943701" y="2773928"/>
            <a:ext cx="1502461" cy="28064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Picture 4">
            <a:extLst>
              <a:ext uri="{FF2B5EF4-FFF2-40B4-BE49-F238E27FC236}">
                <a16:creationId xmlns:a16="http://schemas.microsoft.com/office/drawing/2014/main" id="{095325E3-DD3D-438F-982C-F4EA3DB072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" t="2269" r="11934" b="13052"/>
          <a:stretch/>
        </p:blipFill>
        <p:spPr bwMode="auto">
          <a:xfrm rot="3303223">
            <a:off x="5880430" y="2530430"/>
            <a:ext cx="1346294" cy="1246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2" name="Picture 4">
            <a:extLst>
              <a:ext uri="{FF2B5EF4-FFF2-40B4-BE49-F238E27FC236}">
                <a16:creationId xmlns:a16="http://schemas.microsoft.com/office/drawing/2014/main" id="{EA2A39FB-AA5E-41BF-9691-9AED61F5D4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" t="2269" r="11934" b="13052"/>
          <a:stretch/>
        </p:blipFill>
        <p:spPr bwMode="auto">
          <a:xfrm rot="2112041">
            <a:off x="6019424" y="4083992"/>
            <a:ext cx="1359664" cy="1258446"/>
          </a:xfrm>
          <a:prstGeom prst="roundRect">
            <a:avLst>
              <a:gd name="adj" fmla="val 1230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3" name="Picture 4">
            <a:extLst>
              <a:ext uri="{FF2B5EF4-FFF2-40B4-BE49-F238E27FC236}">
                <a16:creationId xmlns:a16="http://schemas.microsoft.com/office/drawing/2014/main" id="{35FB58FC-9EAD-4A80-9AEC-B316E6D84A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" t="2269" r="11934" b="13052"/>
          <a:stretch/>
        </p:blipFill>
        <p:spPr bwMode="auto">
          <a:xfrm rot="19820290">
            <a:off x="8163767" y="4901536"/>
            <a:ext cx="1321441" cy="1223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4" name="Picture 4">
            <a:extLst>
              <a:ext uri="{FF2B5EF4-FFF2-40B4-BE49-F238E27FC236}">
                <a16:creationId xmlns:a16="http://schemas.microsoft.com/office/drawing/2014/main" id="{75337AA7-5DDD-4C33-8919-069613DC11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" t="2269" r="11934" b="13052"/>
          <a:stretch/>
        </p:blipFill>
        <p:spPr bwMode="auto">
          <a:xfrm rot="15953168">
            <a:off x="10209174" y="3613146"/>
            <a:ext cx="1288606" cy="1192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5" name="Picture 4">
            <a:extLst>
              <a:ext uri="{FF2B5EF4-FFF2-40B4-BE49-F238E27FC236}">
                <a16:creationId xmlns:a16="http://schemas.microsoft.com/office/drawing/2014/main" id="{3A9CD8F0-5BBA-4BC1-B7ED-3ADBE50AB0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" t="2269" r="11934" b="13052"/>
          <a:stretch/>
        </p:blipFill>
        <p:spPr bwMode="auto">
          <a:xfrm rot="14489645">
            <a:off x="10460812" y="2231936"/>
            <a:ext cx="1389011" cy="12856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2618576" y="1893837"/>
            <a:ext cx="329886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移动电话的体积很小，发射功率不大；它的天线也很简单，灵敏度不高。因此，它跟其他用户的通话要靠较大的固定无线电台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基地台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转接。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238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2816464" y="403136"/>
            <a:ext cx="3109207" cy="899144"/>
            <a:chOff x="2816464" y="403136"/>
            <a:chExt cx="3109207" cy="899144"/>
          </a:xfrm>
        </p:grpSpPr>
        <p:sp>
          <p:nvSpPr>
            <p:cNvPr id="88" name="圆角矩形 87"/>
            <p:cNvSpPr/>
            <p:nvPr/>
          </p:nvSpPr>
          <p:spPr>
            <a:xfrm>
              <a:off x="3131464" y="598277"/>
              <a:ext cx="2794207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1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114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7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18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3602648" y="618419"/>
              <a:ext cx="232302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移动电话</a:t>
              </a:r>
            </a:p>
          </p:txBody>
        </p:sp>
        <p:sp>
          <p:nvSpPr>
            <p:cNvPr id="116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3" name="Picture 6" descr="D:\工作文件夹\专题建设\21.3广播、电视和移动通信\教材插图\原图\1560400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6066" y="1960295"/>
            <a:ext cx="5124449" cy="355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44"/>
          <p:cNvSpPr>
            <a:spLocks noChangeArrowheads="1"/>
          </p:cNvSpPr>
          <p:nvPr/>
        </p:nvSpPr>
        <p:spPr bwMode="auto">
          <a:xfrm>
            <a:off x="7745794" y="5641124"/>
            <a:ext cx="27649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无绳电话</a:t>
            </a:r>
          </a:p>
        </p:txBody>
      </p:sp>
      <p:sp>
        <p:nvSpPr>
          <p:cNvPr id="35" name="Rectangle 44"/>
          <p:cNvSpPr>
            <a:spLocks noChangeArrowheads="1"/>
          </p:cNvSpPr>
          <p:nvPr/>
        </p:nvSpPr>
        <p:spPr bwMode="auto">
          <a:xfrm>
            <a:off x="2704690" y="2578156"/>
            <a:ext cx="364775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无绳电话的座机和手机之间没有电话线相连。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无绳电话的座机和手机上各有一个天线，它们通过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无线电波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来沟通。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687671" y="1960295"/>
            <a:ext cx="941294" cy="64423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749221" y="2074271"/>
            <a:ext cx="941294" cy="64423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910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907766" y="4527927"/>
            <a:ext cx="8532805" cy="180577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906717" y="5005077"/>
            <a:ext cx="692320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通过对无线电广播接收过程的学习，我们知道这个过程的合理顺序是②①③④。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03565" y="4170195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3094" y="860927"/>
            <a:ext cx="7792225" cy="33239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下面是无线电广播接收过程的几个程序：</a:t>
            </a:r>
            <a:endParaRPr lang="en-US" altLang="zh-CN" sz="2400" b="1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①调谐器选择所要接收的特定频率的信号</a:t>
            </a:r>
            <a:endParaRPr lang="en-US" altLang="zh-CN" sz="2400" b="1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②接收各种无线电波</a:t>
            </a:r>
            <a:endParaRPr lang="en-US" altLang="zh-CN" sz="2400" b="1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③电子线路获得音频信号</a:t>
            </a:r>
            <a:endParaRPr lang="en-US" altLang="zh-CN" sz="2400" b="1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④耳机放音</a:t>
            </a:r>
            <a:endParaRPr lang="en-US" altLang="zh-CN" sz="2400" b="1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这个过程的合理顺序是（         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992472" y="3696797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②①③④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981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704413" y="4405507"/>
            <a:ext cx="9008532" cy="1718855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944849" y="4854892"/>
            <a:ext cx="728792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转动收音机调谐器的旋钮是为了从接收的电磁波中，选出需要的某一频率的电磁波。故选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4413" y="3860256"/>
            <a:ext cx="1543461" cy="2046058"/>
            <a:chOff x="2606903" y="4615026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903" y="4615026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031531" y="5752467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851763" y="1280237"/>
            <a:ext cx="7085179" cy="276998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转动收音机调谐器的旋钮是为了（　　）</a:t>
            </a: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选定某一频率的电台信号</a:t>
            </a:r>
            <a:endParaRPr lang="en-US" altLang="zh-CN" sz="24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调节收音机的音量</a:t>
            </a:r>
            <a:endParaRPr lang="en-US" altLang="zh-CN" sz="24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把音频信号转换成声音</a:t>
            </a:r>
            <a:endParaRPr lang="en-US" altLang="zh-CN" sz="24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把声音信号从高频调制信号中检出来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298442" y="1363823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170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748156" y="4019878"/>
            <a:ext cx="8817995" cy="256640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863405" y="4104712"/>
            <a:ext cx="770274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利用微波雷达跟踪飞行目标，微波属于电磁波，是利用电磁波工作的；利用北斗导航系统进行定位和导航，是利用电磁波工作的；手机可以发出电磁波，也可以接收电磁波；故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不符合题意。​​​​​​​利用声呐系统探测海底深度，声呐发出的是超声波，故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符合题意。</a:t>
            </a:r>
            <a:endParaRPr kumimoji="1"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86998" y="3816297"/>
            <a:ext cx="1543461" cy="2046058"/>
            <a:chOff x="2606903" y="4615026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903" y="4615026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031531" y="5752467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381438" y="1058071"/>
            <a:ext cx="7745442" cy="276998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下列技术应用中，不是利用电磁波工作的是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利用微波雷达跟踪飞行目标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利用北斗导航系统进行定位和导航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用手机打电话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利用声呐系统探测海底深度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48982" y="1091760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868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>
            <a:spLocks noChangeAspect="1"/>
          </p:cNvSpPr>
          <p:nvPr/>
        </p:nvSpPr>
        <p:spPr>
          <a:xfrm flipH="1">
            <a:off x="2566583" y="785584"/>
            <a:ext cx="9453608" cy="5544185"/>
          </a:xfrm>
          <a:prstGeom prst="roundRect">
            <a:avLst>
              <a:gd name="adj" fmla="val 8840"/>
            </a:avLst>
          </a:prstGeom>
          <a:noFill/>
          <a:ln w="19050">
            <a:solidFill>
              <a:srgbClr val="0F3552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0375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2948680" y="554751"/>
            <a:ext cx="2869413" cy="461665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移动通信的方式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702802" y="4045186"/>
            <a:ext cx="91811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基地台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电话交换机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相连。图中，手机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发射的信号被离它最近的基地台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接收，然后由光缆把信号传到交换中心，寻找到选定的通话对象，再由光缆把信号传到离通话对象最近的基地台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，最后由这个基地台把信号传给通话对象（手机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079" y="1231468"/>
            <a:ext cx="4986615" cy="281371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9896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9597" y="1652107"/>
            <a:ext cx="8507296" cy="3646015"/>
            <a:chOff x="3597298" y="1338890"/>
            <a:chExt cx="8507296" cy="3646015"/>
          </a:xfrm>
        </p:grpSpPr>
        <p:sp>
          <p:nvSpPr>
            <p:cNvPr id="140" name="圆角矩形 139"/>
            <p:cNvSpPr/>
            <p:nvPr/>
          </p:nvSpPr>
          <p:spPr>
            <a:xfrm>
              <a:off x="3597298" y="2618741"/>
              <a:ext cx="2660005" cy="1139058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广播、电视和移动通信</a:t>
              </a:r>
              <a:endPara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41" name="圆角矩形 140"/>
            <p:cNvSpPr/>
            <p:nvPr/>
          </p:nvSpPr>
          <p:spPr>
            <a:xfrm>
              <a:off x="7172875" y="1338890"/>
              <a:ext cx="4931719" cy="645093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无线电广播信号的发射和接收</a:t>
              </a:r>
            </a:p>
          </p:txBody>
        </p:sp>
        <p:cxnSp>
          <p:nvCxnSpPr>
            <p:cNvPr id="144" name="直接箭头连接符 143"/>
            <p:cNvCxnSpPr/>
            <p:nvPr/>
          </p:nvCxnSpPr>
          <p:spPr>
            <a:xfrm>
              <a:off x="6707366" y="1672325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5" name="直接箭头连接符 144"/>
            <p:cNvCxnSpPr/>
            <p:nvPr/>
          </p:nvCxnSpPr>
          <p:spPr>
            <a:xfrm>
              <a:off x="6724545" y="4740157"/>
              <a:ext cx="448331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6732465" y="1661437"/>
              <a:ext cx="0" cy="309599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7" name="直接箭头连接符 146"/>
            <p:cNvCxnSpPr/>
            <p:nvPr/>
          </p:nvCxnSpPr>
          <p:spPr>
            <a:xfrm>
              <a:off x="6163155" y="3257749"/>
              <a:ext cx="5693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9" name="圆角矩形 38"/>
            <p:cNvSpPr/>
            <p:nvPr/>
          </p:nvSpPr>
          <p:spPr>
            <a:xfrm>
              <a:off x="7172876" y="4415177"/>
              <a:ext cx="1794072" cy="569728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移动电话</a:t>
              </a: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7197976" y="2944077"/>
              <a:ext cx="3158502" cy="571501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电视的发射和接收</a:t>
              </a:r>
            </a:p>
          </p:txBody>
        </p:sp>
        <p:cxnSp>
          <p:nvCxnSpPr>
            <p:cNvPr id="28" name="直接箭头连接符 27"/>
            <p:cNvCxnSpPr/>
            <p:nvPr/>
          </p:nvCxnSpPr>
          <p:spPr>
            <a:xfrm>
              <a:off x="6722812" y="3253674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729" y="4726724"/>
            <a:ext cx="1501192" cy="1844505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28128" y="1570011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28128" y="3623389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623096" y="165528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3797454" y="3362619"/>
            <a:ext cx="4360427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5" name="矩形 54"/>
          <p:cNvSpPr/>
          <p:nvPr/>
        </p:nvSpPr>
        <p:spPr>
          <a:xfrm rot="20913814">
            <a:off x="7670350" y="2486810"/>
            <a:ext cx="700834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56" name="矩形 55"/>
          <p:cNvSpPr/>
          <p:nvPr/>
        </p:nvSpPr>
        <p:spPr>
          <a:xfrm>
            <a:off x="2871650" y="4260678"/>
            <a:ext cx="74533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    3.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了解移动电话是怎样工作的。</a:t>
            </a:r>
          </a:p>
        </p:txBody>
      </p:sp>
      <p:sp>
        <p:nvSpPr>
          <p:cNvPr id="57" name="内容占位符 1"/>
          <p:cNvSpPr txBox="1">
            <a:spLocks/>
          </p:cNvSpPr>
          <p:nvPr/>
        </p:nvSpPr>
        <p:spPr>
          <a:xfrm>
            <a:off x="2871650" y="2821065"/>
            <a:ext cx="8204122" cy="643638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了解无线电广播的大致工作过程。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 rot="20913814">
            <a:off x="6787724" y="2517693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59" name="内容占位符 1"/>
          <p:cNvSpPr txBox="1">
            <a:spLocks/>
          </p:cNvSpPr>
          <p:nvPr/>
        </p:nvSpPr>
        <p:spPr>
          <a:xfrm>
            <a:off x="2871650" y="3500312"/>
            <a:ext cx="8204122" cy="643638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大致了解电视的工作过程。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4" name="文本框 11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/>
      <p:bldP spid="57" grpId="0"/>
      <p:bldP spid="58" grpId="0" animBg="1"/>
      <p:bldP spid="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525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6583" y="554751"/>
            <a:ext cx="9453608" cy="5775018"/>
            <a:chOff x="2566583" y="554751"/>
            <a:chExt cx="9453608" cy="5775018"/>
          </a:xfrm>
        </p:grpSpPr>
        <p:sp>
          <p:nvSpPr>
            <p:cNvPr id="34" name="圆角矩形 33"/>
            <p:cNvSpPr>
              <a:spLocks noChangeAspect="1"/>
            </p:cNvSpPr>
            <p:nvPr/>
          </p:nvSpPr>
          <p:spPr>
            <a:xfrm flipH="1">
              <a:off x="2566583" y="785584"/>
              <a:ext cx="9453608" cy="5544185"/>
            </a:xfrm>
            <a:prstGeom prst="roundRect">
              <a:avLst>
                <a:gd name="adj" fmla="val 8840"/>
              </a:avLst>
            </a:prstGeom>
            <a:noFill/>
            <a:ln w="19050">
              <a:solidFill>
                <a:srgbClr val="0F3552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03755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2948683" y="554751"/>
              <a:ext cx="2318642" cy="461665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思考与讨论</a:t>
              </a:r>
              <a:endPara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881621" y="4433727"/>
            <a:ext cx="87758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生活中，我们经常会听广播、看电视。随着科技的发展，移动电话也成为了我们日常生活中必不可少的通信工具。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739" y="1543392"/>
            <a:ext cx="2779659" cy="20847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621" y="1543392"/>
            <a:ext cx="2780317" cy="20892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200" y="1545926"/>
            <a:ext cx="2776280" cy="2082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3671425" y="3794253"/>
            <a:ext cx="11896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收音机</a:t>
            </a:r>
          </a:p>
        </p:txBody>
      </p:sp>
      <p:sp>
        <p:nvSpPr>
          <p:cNvPr id="25" name="Rectangle 44"/>
          <p:cNvSpPr>
            <a:spLocks noChangeArrowheads="1"/>
          </p:cNvSpPr>
          <p:nvPr/>
        </p:nvSpPr>
        <p:spPr bwMode="auto">
          <a:xfrm>
            <a:off x="6698583" y="3794253"/>
            <a:ext cx="11896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电视机</a:t>
            </a:r>
          </a:p>
        </p:txBody>
      </p:sp>
      <p:sp>
        <p:nvSpPr>
          <p:cNvPr id="36" name="Rectangle 44"/>
          <p:cNvSpPr>
            <a:spLocks noChangeArrowheads="1"/>
          </p:cNvSpPr>
          <p:nvPr/>
        </p:nvSpPr>
        <p:spPr bwMode="auto">
          <a:xfrm>
            <a:off x="9530561" y="3794253"/>
            <a:ext cx="14775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移动电话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881621" y="5512062"/>
            <a:ext cx="8775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那么，这些声音和图像是怎么传过来的呢？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600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4" grpId="0"/>
      <p:bldP spid="2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16464" y="403136"/>
            <a:ext cx="5915160" cy="899144"/>
            <a:chOff x="2816464" y="403136"/>
            <a:chExt cx="5915160" cy="899144"/>
          </a:xfrm>
        </p:grpSpPr>
        <p:sp>
          <p:nvSpPr>
            <p:cNvPr id="12" name="圆角矩形 11"/>
            <p:cNvSpPr/>
            <p:nvPr/>
          </p:nvSpPr>
          <p:spPr>
            <a:xfrm>
              <a:off x="3131463" y="598277"/>
              <a:ext cx="560016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0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13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7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701259" y="617043"/>
              <a:ext cx="503036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无线电广播信号的发射与接收</a:t>
              </a:r>
            </a:p>
          </p:txBody>
        </p:sp>
        <p:sp>
          <p:nvSpPr>
            <p:cNvPr id="15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53" name="Rectangle 44"/>
          <p:cNvSpPr>
            <a:spLocks noChangeArrowheads="1"/>
          </p:cNvSpPr>
          <p:nvPr/>
        </p:nvSpPr>
        <p:spPr bwMode="auto">
          <a:xfrm>
            <a:off x="3005219" y="1745058"/>
            <a:ext cx="48698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无线电广播信号的发射由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广播电台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0" name="Rectangle 44"/>
          <p:cNvSpPr>
            <a:spLocks noChangeArrowheads="1"/>
          </p:cNvSpPr>
          <p:nvPr/>
        </p:nvSpPr>
        <p:spPr bwMode="auto">
          <a:xfrm>
            <a:off x="8456915" y="6037856"/>
            <a:ext cx="27649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广播电台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915" y="2024902"/>
            <a:ext cx="2764991" cy="38932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584" y="3201828"/>
            <a:ext cx="4811236" cy="27100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" name="Rectangle 44"/>
          <p:cNvSpPr>
            <a:spLocks noChangeArrowheads="1"/>
          </p:cNvSpPr>
          <p:nvPr/>
        </p:nvSpPr>
        <p:spPr bwMode="auto">
          <a:xfrm>
            <a:off x="4023495" y="6037856"/>
            <a:ext cx="27649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广播电台录音室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733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90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23" y="1823942"/>
            <a:ext cx="8254948" cy="4643408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784705" y="2731924"/>
            <a:ext cx="1427292" cy="84738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397439" y="5026484"/>
            <a:ext cx="1427292" cy="84738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005219" y="6059192"/>
            <a:ext cx="4270947" cy="535531"/>
            <a:chOff x="3005219" y="6059192"/>
            <a:chExt cx="4270947" cy="535531"/>
          </a:xfrm>
        </p:grpSpPr>
        <p:sp>
          <p:nvSpPr>
            <p:cNvPr id="7" name="矩形 6"/>
            <p:cNvSpPr/>
            <p:nvPr/>
          </p:nvSpPr>
          <p:spPr>
            <a:xfrm>
              <a:off x="3083464" y="6059192"/>
              <a:ext cx="4192702" cy="535531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 Box 4">
              <a:extLst>
                <a:ext uri="{FF2B5EF4-FFF2-40B4-BE49-F238E27FC236}">
                  <a16:creationId xmlns:a16="http://schemas.microsoft.com/office/drawing/2014/main" id="{AE85C863-1D5F-4A52-8DA2-4FF63922D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5219" y="6059192"/>
              <a:ext cx="4270947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话筒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：将声信号转换成电信号。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05219" y="1941647"/>
            <a:ext cx="4035563" cy="535531"/>
            <a:chOff x="3005219" y="1941647"/>
            <a:chExt cx="4035563" cy="535531"/>
          </a:xfrm>
        </p:grpSpPr>
        <p:sp>
          <p:nvSpPr>
            <p:cNvPr id="2" name="矩形 1"/>
            <p:cNvSpPr/>
            <p:nvPr/>
          </p:nvSpPr>
          <p:spPr>
            <a:xfrm>
              <a:off x="3053218" y="1941647"/>
              <a:ext cx="3876500" cy="51051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 Box 4">
              <a:extLst>
                <a:ext uri="{FF2B5EF4-FFF2-40B4-BE49-F238E27FC236}">
                  <a16:creationId xmlns:a16="http://schemas.microsoft.com/office/drawing/2014/main" id="{AE85C863-1D5F-4A52-8DA2-4FF63922D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5219" y="1941647"/>
              <a:ext cx="403556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载波发生器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：产生高频电流。</a:t>
              </a:r>
            </a:p>
          </p:txBody>
        </p:sp>
      </p:grpSp>
      <p:sp>
        <p:nvSpPr>
          <p:cNvPr id="56" name="椭圆 55"/>
          <p:cNvSpPr/>
          <p:nvPr/>
        </p:nvSpPr>
        <p:spPr>
          <a:xfrm>
            <a:off x="6222231" y="4261285"/>
            <a:ext cx="1427292" cy="84738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053219" y="3955008"/>
            <a:ext cx="3293794" cy="978729"/>
            <a:chOff x="3053219" y="3955008"/>
            <a:chExt cx="3293794" cy="978729"/>
          </a:xfrm>
        </p:grpSpPr>
        <p:sp>
          <p:nvSpPr>
            <p:cNvPr id="6" name="矩形 5"/>
            <p:cNvSpPr/>
            <p:nvPr/>
          </p:nvSpPr>
          <p:spPr>
            <a:xfrm>
              <a:off x="3083859" y="3994254"/>
              <a:ext cx="3132582" cy="85946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 Box 4">
              <a:extLst>
                <a:ext uri="{FF2B5EF4-FFF2-40B4-BE49-F238E27FC236}">
                  <a16:creationId xmlns:a16="http://schemas.microsoft.com/office/drawing/2014/main" id="{AE85C863-1D5F-4A52-8DA2-4FF63922D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3219" y="3955008"/>
              <a:ext cx="3293794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调制器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：将音频电信号加载到高频电流上。</a:t>
              </a:r>
            </a:p>
          </p:txBody>
        </p:sp>
      </p:grpSp>
      <p:sp>
        <p:nvSpPr>
          <p:cNvPr id="58" name="椭圆 57"/>
          <p:cNvSpPr/>
          <p:nvPr/>
        </p:nvSpPr>
        <p:spPr>
          <a:xfrm>
            <a:off x="8690285" y="2617177"/>
            <a:ext cx="1427292" cy="84738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791309" y="1473432"/>
            <a:ext cx="3396389" cy="978729"/>
            <a:chOff x="7791309" y="1473432"/>
            <a:chExt cx="3396389" cy="978729"/>
          </a:xfrm>
        </p:grpSpPr>
        <p:sp>
          <p:nvSpPr>
            <p:cNvPr id="4" name="矩形 3"/>
            <p:cNvSpPr/>
            <p:nvPr/>
          </p:nvSpPr>
          <p:spPr>
            <a:xfrm>
              <a:off x="7791309" y="1515976"/>
              <a:ext cx="3396389" cy="90126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 Box 4">
              <a:extLst>
                <a:ext uri="{FF2B5EF4-FFF2-40B4-BE49-F238E27FC236}">
                  <a16:creationId xmlns:a16="http://schemas.microsoft.com/office/drawing/2014/main" id="{AE85C863-1D5F-4A52-8DA2-4FF63922D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91309" y="1473432"/>
              <a:ext cx="3396389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天线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：产生电磁波将高频载波信号发射到空中。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816464" y="403136"/>
            <a:ext cx="5915160" cy="899144"/>
            <a:chOff x="2816464" y="403136"/>
            <a:chExt cx="5915160" cy="899144"/>
          </a:xfrm>
        </p:grpSpPr>
        <p:sp>
          <p:nvSpPr>
            <p:cNvPr id="72" name="圆角矩形 71"/>
            <p:cNvSpPr/>
            <p:nvPr/>
          </p:nvSpPr>
          <p:spPr>
            <a:xfrm>
              <a:off x="3131463" y="598277"/>
              <a:ext cx="560016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74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75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8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9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76" name="文本框 75"/>
            <p:cNvSpPr txBox="1"/>
            <p:nvPr/>
          </p:nvSpPr>
          <p:spPr>
            <a:xfrm>
              <a:off x="3701259" y="617043"/>
              <a:ext cx="503036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无线电广播信号的发射与接收</a:t>
              </a:r>
            </a:p>
          </p:txBody>
        </p:sp>
        <p:sp>
          <p:nvSpPr>
            <p:cNvPr id="77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600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2" grpId="0" animBg="1"/>
      <p:bldP spid="56" grpId="0" animBg="1"/>
      <p:bldP spid="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8184993" y="4430233"/>
            <a:ext cx="2752192" cy="9787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698357" y="2808989"/>
            <a:ext cx="2752192" cy="9787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816464" y="403136"/>
            <a:ext cx="5915160" cy="899144"/>
            <a:chOff x="2816464" y="403136"/>
            <a:chExt cx="5915160" cy="899144"/>
          </a:xfrm>
        </p:grpSpPr>
        <p:sp>
          <p:nvSpPr>
            <p:cNvPr id="40" name="圆角矩形 39"/>
            <p:cNvSpPr/>
            <p:nvPr/>
          </p:nvSpPr>
          <p:spPr>
            <a:xfrm>
              <a:off x="3131463" y="598277"/>
              <a:ext cx="560016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1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53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3701259" y="617043"/>
              <a:ext cx="503036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无线电广播信号的发射与接收</a:t>
              </a:r>
            </a:p>
          </p:txBody>
        </p:sp>
        <p:sp>
          <p:nvSpPr>
            <p:cNvPr id="6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66" name="Picture 15" descr="http://bbs.tecsun.com.cn/201009011829/2010112123341599817.jpg">
            <a:extLst>
              <a:ext uri="{FF2B5EF4-FFF2-40B4-BE49-F238E27FC236}">
                <a16:creationId xmlns:a16="http://schemas.microsoft.com/office/drawing/2014/main" id="{AFB40D24-4B88-43F4-96F0-A13DAD9B9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3" t="2908" r="5882" b="4002"/>
          <a:stretch>
            <a:fillRect/>
          </a:stretch>
        </p:blipFill>
        <p:spPr bwMode="auto">
          <a:xfrm>
            <a:off x="3310019" y="2808989"/>
            <a:ext cx="4428175" cy="322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7" name="Text Box 5">
            <a:extLst>
              <a:ext uri="{FF2B5EF4-FFF2-40B4-BE49-F238E27FC236}">
                <a16:creationId xmlns:a16="http://schemas.microsoft.com/office/drawing/2014/main" id="{231BBDAB-3991-4310-ABC7-1F4B2FA6F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8520" y="2808989"/>
            <a:ext cx="283186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接收天线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接收到各种各样的电磁波。</a:t>
            </a:r>
          </a:p>
        </p:txBody>
      </p:sp>
      <p:sp>
        <p:nvSpPr>
          <p:cNvPr id="71" name="Text Box 5">
            <a:extLst>
              <a:ext uri="{FF2B5EF4-FFF2-40B4-BE49-F238E27FC236}">
                <a16:creationId xmlns:a16="http://schemas.microsoft.com/office/drawing/2014/main" id="{231BBDAB-3991-4310-ABC7-1F4B2FA6F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4993" y="4470829"/>
            <a:ext cx="2998121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调谐器的旋钮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选出特定频率的信号。</a:t>
            </a:r>
          </a:p>
        </p:txBody>
      </p:sp>
      <p:cxnSp>
        <p:nvCxnSpPr>
          <p:cNvPr id="4" name="直接箭头连接符 3"/>
          <p:cNvCxnSpPr/>
          <p:nvPr/>
        </p:nvCxnSpPr>
        <p:spPr>
          <a:xfrm flipH="1" flipV="1">
            <a:off x="6705600" y="3074018"/>
            <a:ext cx="812800" cy="138987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 flipH="1" flipV="1">
            <a:off x="7252120" y="4769420"/>
            <a:ext cx="812800" cy="138987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44"/>
          <p:cNvSpPr>
            <a:spLocks noChangeArrowheads="1"/>
          </p:cNvSpPr>
          <p:nvPr/>
        </p:nvSpPr>
        <p:spPr bwMode="auto">
          <a:xfrm>
            <a:off x="3005219" y="1745058"/>
            <a:ext cx="48698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信号的接收由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收音机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202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" grpId="0" animBg="1"/>
      <p:bldP spid="67" grpId="0"/>
      <p:bldP spid="71" grpId="0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39617" y="1600764"/>
            <a:ext cx="5233818" cy="535531"/>
            <a:chOff x="5550723" y="1600764"/>
            <a:chExt cx="5233818" cy="535531"/>
          </a:xfrm>
        </p:grpSpPr>
        <p:sp>
          <p:nvSpPr>
            <p:cNvPr id="3" name="矩形 2"/>
            <p:cNvSpPr/>
            <p:nvPr/>
          </p:nvSpPr>
          <p:spPr>
            <a:xfrm>
              <a:off x="5634744" y="1607886"/>
              <a:ext cx="5149797" cy="5284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 Box 4">
              <a:extLst>
                <a:ext uri="{FF2B5EF4-FFF2-40B4-BE49-F238E27FC236}">
                  <a16:creationId xmlns:a16="http://schemas.microsoft.com/office/drawing/2014/main" id="{AE85C863-1D5F-4A52-8DA2-4FF63922D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50723" y="1600764"/>
              <a:ext cx="4960820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调谐器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：选择需要电台的载波信号。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816464" y="403136"/>
            <a:ext cx="5915160" cy="899144"/>
            <a:chOff x="2816464" y="403136"/>
            <a:chExt cx="5915160" cy="899144"/>
          </a:xfrm>
        </p:grpSpPr>
        <p:sp>
          <p:nvSpPr>
            <p:cNvPr id="40" name="圆角矩形 39"/>
            <p:cNvSpPr/>
            <p:nvPr/>
          </p:nvSpPr>
          <p:spPr>
            <a:xfrm>
              <a:off x="3131463" y="598277"/>
              <a:ext cx="560016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1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53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3701259" y="617043"/>
              <a:ext cx="503036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无线电广播信号的发射与接收</a:t>
              </a:r>
            </a:p>
          </p:txBody>
        </p:sp>
        <p:sp>
          <p:nvSpPr>
            <p:cNvPr id="6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064" y="1521681"/>
            <a:ext cx="9039069" cy="5089161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2682359" y="1805501"/>
            <a:ext cx="1046055" cy="621043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99907" y="1607886"/>
            <a:ext cx="2383257" cy="990765"/>
            <a:chOff x="3799907" y="1607886"/>
            <a:chExt cx="2383257" cy="990765"/>
          </a:xfrm>
        </p:grpSpPr>
        <p:sp>
          <p:nvSpPr>
            <p:cNvPr id="7" name="矩形 6"/>
            <p:cNvSpPr/>
            <p:nvPr/>
          </p:nvSpPr>
          <p:spPr>
            <a:xfrm>
              <a:off x="3817804" y="1607886"/>
              <a:ext cx="2365360" cy="97027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 Box 5">
              <a:extLst>
                <a:ext uri="{FF2B5EF4-FFF2-40B4-BE49-F238E27FC236}">
                  <a16:creationId xmlns:a16="http://schemas.microsoft.com/office/drawing/2014/main" id="{231BBDAB-3991-4310-ABC7-1F4B2FA6F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9907" y="1619922"/>
              <a:ext cx="2383257" cy="978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天线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：接收各种各样的电磁波。</a:t>
              </a:r>
            </a:p>
          </p:txBody>
        </p:sp>
      </p:grpSp>
      <p:sp>
        <p:nvSpPr>
          <p:cNvPr id="42" name="椭圆 41"/>
          <p:cNvSpPr/>
          <p:nvPr/>
        </p:nvSpPr>
        <p:spPr>
          <a:xfrm>
            <a:off x="5786306" y="3146140"/>
            <a:ext cx="1427292" cy="84738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351322" y="2100970"/>
            <a:ext cx="5334598" cy="576089"/>
            <a:chOff x="5562428" y="2100970"/>
            <a:chExt cx="5334598" cy="576089"/>
          </a:xfrm>
        </p:grpSpPr>
        <p:sp>
          <p:nvSpPr>
            <p:cNvPr id="45" name="矩形 44"/>
            <p:cNvSpPr/>
            <p:nvPr/>
          </p:nvSpPr>
          <p:spPr>
            <a:xfrm>
              <a:off x="5634744" y="2100970"/>
              <a:ext cx="5149797" cy="5284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 Box 4">
              <a:extLst>
                <a:ext uri="{FF2B5EF4-FFF2-40B4-BE49-F238E27FC236}">
                  <a16:creationId xmlns:a16="http://schemas.microsoft.com/office/drawing/2014/main" id="{AE85C863-1D5F-4A52-8DA2-4FF63922D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2428" y="2141528"/>
              <a:ext cx="5334598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解调器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：从载波信号中复原音频信号。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018621" y="4404899"/>
            <a:ext cx="2554814" cy="978729"/>
            <a:chOff x="9018621" y="4404899"/>
            <a:chExt cx="2554814" cy="978729"/>
          </a:xfrm>
        </p:grpSpPr>
        <p:sp>
          <p:nvSpPr>
            <p:cNvPr id="9" name="矩形 8"/>
            <p:cNvSpPr/>
            <p:nvPr/>
          </p:nvSpPr>
          <p:spPr>
            <a:xfrm>
              <a:off x="9018621" y="4404899"/>
              <a:ext cx="2554814" cy="9787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 Box 4">
              <a:extLst>
                <a:ext uri="{FF2B5EF4-FFF2-40B4-BE49-F238E27FC236}">
                  <a16:creationId xmlns:a16="http://schemas.microsoft.com/office/drawing/2014/main" id="{AE85C863-1D5F-4A52-8DA2-4FF63922D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28126" y="4404899"/>
              <a:ext cx="2522829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扬声器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：将音频信号转换成声音。</a:t>
              </a:r>
            </a:p>
          </p:txBody>
        </p:sp>
      </p:grpSp>
      <p:sp>
        <p:nvSpPr>
          <p:cNvPr id="47" name="椭圆 46"/>
          <p:cNvSpPr/>
          <p:nvPr/>
        </p:nvSpPr>
        <p:spPr>
          <a:xfrm>
            <a:off x="9255647" y="3201300"/>
            <a:ext cx="1427292" cy="84738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412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2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图片 1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9871">
            <a:off x="6751045" y="5623342"/>
            <a:ext cx="1245945" cy="676554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9871">
            <a:off x="3886322" y="2537929"/>
            <a:ext cx="1245945" cy="6765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501" y="5413310"/>
            <a:ext cx="847073" cy="743596"/>
          </a:xfrm>
          <a:prstGeom prst="rect">
            <a:avLst/>
          </a:prstGeom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349" y="5403381"/>
            <a:ext cx="847073" cy="74359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721171" y="1641382"/>
            <a:ext cx="1553590" cy="973395"/>
            <a:chOff x="9692414" y="1783801"/>
            <a:chExt cx="1553590" cy="973395"/>
          </a:xfrm>
        </p:grpSpPr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99871">
              <a:off x="9692414" y="2080642"/>
              <a:ext cx="1245945" cy="676554"/>
            </a:xfrm>
            <a:prstGeom prst="rect">
              <a:avLst/>
            </a:prstGeom>
          </p:spPr>
        </p:pic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1724" y="1783801"/>
              <a:ext cx="814280" cy="714809"/>
            </a:xfrm>
            <a:prstGeom prst="rect">
              <a:avLst/>
            </a:prstGeom>
          </p:spPr>
        </p:pic>
      </p:grpSp>
      <p:grpSp>
        <p:nvGrpSpPr>
          <p:cNvPr id="151" name="组合 150"/>
          <p:cNvGrpSpPr/>
          <p:nvPr/>
        </p:nvGrpSpPr>
        <p:grpSpPr>
          <a:xfrm>
            <a:off x="9717003" y="1610958"/>
            <a:ext cx="1586937" cy="992443"/>
            <a:chOff x="3867060" y="5227468"/>
            <a:chExt cx="1586937" cy="992443"/>
          </a:xfrm>
        </p:grpSpPr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99871">
              <a:off x="3867060" y="5543357"/>
              <a:ext cx="1245945" cy="676554"/>
            </a:xfrm>
            <a:prstGeom prst="rect">
              <a:avLst/>
            </a:prstGeom>
          </p:spPr>
        </p:pic>
        <p:pic>
          <p:nvPicPr>
            <p:cNvPr id="153" name="图片 15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6924" y="5227468"/>
              <a:ext cx="847073" cy="743596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2816464" y="403136"/>
            <a:ext cx="5915160" cy="899144"/>
            <a:chOff x="2816464" y="403136"/>
            <a:chExt cx="5915160" cy="899144"/>
          </a:xfrm>
        </p:grpSpPr>
        <p:sp>
          <p:nvSpPr>
            <p:cNvPr id="48" name="圆角矩形 47"/>
            <p:cNvSpPr/>
            <p:nvPr/>
          </p:nvSpPr>
          <p:spPr>
            <a:xfrm>
              <a:off x="3131463" y="598277"/>
              <a:ext cx="560016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0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51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57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701259" y="617043"/>
              <a:ext cx="503036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无线电广播信号的发射与接收</a:t>
              </a:r>
            </a:p>
          </p:txBody>
        </p:sp>
        <p:sp>
          <p:nvSpPr>
            <p:cNvPr id="55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50725" y="2079307"/>
            <a:ext cx="9339987" cy="3299610"/>
            <a:chOff x="2350725" y="2079307"/>
            <a:chExt cx="9339987" cy="3299610"/>
          </a:xfrm>
        </p:grpSpPr>
        <p:grpSp>
          <p:nvGrpSpPr>
            <p:cNvPr id="41" name="组合 40"/>
            <p:cNvGrpSpPr/>
            <p:nvPr/>
          </p:nvGrpSpPr>
          <p:grpSpPr>
            <a:xfrm>
              <a:off x="2350725" y="2207503"/>
              <a:ext cx="9227919" cy="3171414"/>
              <a:chOff x="2341761" y="2090041"/>
              <a:chExt cx="9227919" cy="317141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3005219" y="4066262"/>
                <a:ext cx="651266" cy="1185265"/>
                <a:chOff x="3166061" y="3668458"/>
                <a:chExt cx="651266" cy="1185265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3166061" y="3668458"/>
                  <a:ext cx="587205" cy="1185265"/>
                </a:xfrm>
                <a:prstGeom prst="rect">
                  <a:avLst/>
                </a:prstGeom>
                <a:noFill/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" name="文本框 2"/>
                <p:cNvSpPr txBox="1"/>
                <p:nvPr/>
              </p:nvSpPr>
              <p:spPr>
                <a:xfrm>
                  <a:off x="3189463" y="3678386"/>
                  <a:ext cx="627864" cy="1165408"/>
                </a:xfrm>
                <a:prstGeom prst="rect">
                  <a:avLst/>
                </a:prstGeom>
                <a:noFill/>
              </p:spPr>
              <p:txBody>
                <a:bodyPr vert="eaVert" wrap="square" rtlCol="0" anchor="ctr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2400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振荡器</a:t>
                  </a: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4143736" y="4066262"/>
                <a:ext cx="651266" cy="1185265"/>
                <a:chOff x="3166061" y="3668458"/>
                <a:chExt cx="651266" cy="1185265"/>
              </a:xfrm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3166061" y="3668458"/>
                  <a:ext cx="587205" cy="1185265"/>
                </a:xfrm>
                <a:prstGeom prst="rect">
                  <a:avLst/>
                </a:prstGeom>
                <a:noFill/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文本框 60"/>
                <p:cNvSpPr txBox="1"/>
                <p:nvPr/>
              </p:nvSpPr>
              <p:spPr>
                <a:xfrm>
                  <a:off x="3189463" y="3678386"/>
                  <a:ext cx="627864" cy="1165408"/>
                </a:xfrm>
                <a:prstGeom prst="rect">
                  <a:avLst/>
                </a:prstGeom>
                <a:noFill/>
              </p:spPr>
              <p:txBody>
                <a:bodyPr vert="eaVert" wrap="square" rtlCol="0" anchor="ctr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2400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调制器</a:t>
                  </a: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5282253" y="4076190"/>
                <a:ext cx="651266" cy="1185265"/>
                <a:chOff x="3166061" y="3668458"/>
                <a:chExt cx="651266" cy="1185265"/>
              </a:xfrm>
            </p:grpSpPr>
            <p:sp>
              <p:nvSpPr>
                <p:cNvPr id="63" name="矩形 62"/>
                <p:cNvSpPr/>
                <p:nvPr/>
              </p:nvSpPr>
              <p:spPr>
                <a:xfrm>
                  <a:off x="3166061" y="3668458"/>
                  <a:ext cx="587205" cy="1185265"/>
                </a:xfrm>
                <a:prstGeom prst="rect">
                  <a:avLst/>
                </a:prstGeom>
                <a:noFill/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3189463" y="3678386"/>
                  <a:ext cx="627864" cy="1165408"/>
                </a:xfrm>
                <a:prstGeom prst="rect">
                  <a:avLst/>
                </a:prstGeom>
                <a:noFill/>
              </p:spPr>
              <p:txBody>
                <a:bodyPr vert="eaVert" wrap="square" rtlCol="0" anchor="ctr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2400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放大器</a:t>
                  </a:r>
                </a:p>
              </p:txBody>
            </p:sp>
          </p:grpSp>
          <p:cxnSp>
            <p:nvCxnSpPr>
              <p:cNvPr id="6" name="直接连接符 5"/>
              <p:cNvCxnSpPr>
                <a:endCxn id="60" idx="1"/>
              </p:cNvCxnSpPr>
              <p:nvPr/>
            </p:nvCxnSpPr>
            <p:spPr>
              <a:xfrm>
                <a:off x="3592424" y="4658894"/>
                <a:ext cx="551312" cy="1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>
                <a:off x="4730941" y="4658893"/>
                <a:ext cx="551312" cy="1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5869458" y="4658893"/>
                <a:ext cx="424288" cy="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60" idx="0"/>
              </p:cNvCxnSpPr>
              <p:nvPr/>
            </p:nvCxnSpPr>
            <p:spPr>
              <a:xfrm flipV="1">
                <a:off x="4437339" y="3165329"/>
                <a:ext cx="8447" cy="900933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3747770" y="3175258"/>
                <a:ext cx="689568" cy="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组合 31"/>
              <p:cNvGrpSpPr/>
              <p:nvPr/>
            </p:nvGrpSpPr>
            <p:grpSpPr>
              <a:xfrm>
                <a:off x="3396418" y="3009799"/>
                <a:ext cx="351351" cy="339230"/>
                <a:chOff x="3557260" y="3371904"/>
                <a:chExt cx="351351" cy="339230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3616871" y="3391493"/>
                  <a:ext cx="291740" cy="291740"/>
                </a:xfrm>
                <a:prstGeom prst="ellipse">
                  <a:avLst/>
                </a:prstGeom>
                <a:noFill/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3557260" y="3371904"/>
                  <a:ext cx="45719" cy="339230"/>
                </a:xfrm>
                <a:prstGeom prst="rect">
                  <a:avLst/>
                </a:prstGeom>
                <a:solidFill>
                  <a:srgbClr val="203092"/>
                </a:solidFill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 rot="5400000">
                <a:off x="2492612" y="2732696"/>
                <a:ext cx="600422" cy="902124"/>
                <a:chOff x="8201810" y="3401621"/>
                <a:chExt cx="798756" cy="1155110"/>
              </a:xfrm>
            </p:grpSpPr>
            <p:sp>
              <p:nvSpPr>
                <p:cNvPr id="26" name="弧形 25"/>
                <p:cNvSpPr/>
                <p:nvPr/>
              </p:nvSpPr>
              <p:spPr>
                <a:xfrm>
                  <a:off x="8201810" y="3401621"/>
                  <a:ext cx="798756" cy="731108"/>
                </a:xfrm>
                <a:prstGeom prst="arc">
                  <a:avLst>
                    <a:gd name="adj1" fmla="val 13058680"/>
                    <a:gd name="adj2" fmla="val 19171277"/>
                  </a:avLst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8209967" y="3565986"/>
                  <a:ext cx="790598" cy="781896"/>
                </a:xfrm>
                <a:prstGeom prst="arc">
                  <a:avLst>
                    <a:gd name="adj1" fmla="val 14162074"/>
                    <a:gd name="adj2" fmla="val 18368678"/>
                  </a:avLst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>
                  <a:off x="8209967" y="3688314"/>
                  <a:ext cx="790598" cy="781896"/>
                </a:xfrm>
                <a:prstGeom prst="arc">
                  <a:avLst>
                    <a:gd name="adj1" fmla="val 14643369"/>
                    <a:gd name="adj2" fmla="val 17708859"/>
                  </a:avLst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8209967" y="3774835"/>
                  <a:ext cx="790598" cy="781896"/>
                </a:xfrm>
                <a:prstGeom prst="arc">
                  <a:avLst>
                    <a:gd name="adj1" fmla="val 15067521"/>
                    <a:gd name="adj2" fmla="val 17257692"/>
                  </a:avLst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6159276" y="2090041"/>
                <a:ext cx="268940" cy="2568853"/>
                <a:chOff x="6320118" y="2094815"/>
                <a:chExt cx="268940" cy="2568853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 flipV="1">
                  <a:off x="6454588" y="2102244"/>
                  <a:ext cx="0" cy="2561424"/>
                </a:xfrm>
                <a:prstGeom prst="line">
                  <a:avLst/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H="1" flipV="1">
                  <a:off x="6320118" y="2102244"/>
                  <a:ext cx="134470" cy="318227"/>
                </a:xfrm>
                <a:prstGeom prst="line">
                  <a:avLst/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6454588" y="2094815"/>
                  <a:ext cx="134470" cy="318227"/>
                </a:xfrm>
                <a:prstGeom prst="line">
                  <a:avLst/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4" name="组合 123"/>
              <p:cNvGrpSpPr/>
              <p:nvPr/>
            </p:nvGrpSpPr>
            <p:grpSpPr>
              <a:xfrm>
                <a:off x="6848845" y="2099969"/>
                <a:ext cx="268940" cy="2568853"/>
                <a:chOff x="6320118" y="2094815"/>
                <a:chExt cx="268940" cy="2568853"/>
              </a:xfrm>
            </p:grpSpPr>
            <p:cxnSp>
              <p:nvCxnSpPr>
                <p:cNvPr id="125" name="直接连接符 124"/>
                <p:cNvCxnSpPr/>
                <p:nvPr/>
              </p:nvCxnSpPr>
              <p:spPr>
                <a:xfrm flipV="1">
                  <a:off x="6454588" y="2102244"/>
                  <a:ext cx="0" cy="2561424"/>
                </a:xfrm>
                <a:prstGeom prst="line">
                  <a:avLst/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/>
                <p:cNvCxnSpPr/>
                <p:nvPr/>
              </p:nvCxnSpPr>
              <p:spPr>
                <a:xfrm flipH="1" flipV="1">
                  <a:off x="6320118" y="2102244"/>
                  <a:ext cx="134470" cy="318227"/>
                </a:xfrm>
                <a:prstGeom prst="line">
                  <a:avLst/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/>
                <p:cNvCxnSpPr/>
                <p:nvPr/>
              </p:nvCxnSpPr>
              <p:spPr>
                <a:xfrm flipV="1">
                  <a:off x="6454588" y="2094815"/>
                  <a:ext cx="134470" cy="318227"/>
                </a:xfrm>
                <a:prstGeom prst="line">
                  <a:avLst/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8" name="直接连接符 127"/>
              <p:cNvCxnSpPr/>
              <p:nvPr/>
            </p:nvCxnSpPr>
            <p:spPr>
              <a:xfrm>
                <a:off x="6983315" y="4668822"/>
                <a:ext cx="424288" cy="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9" name="组合 128"/>
              <p:cNvGrpSpPr/>
              <p:nvPr/>
            </p:nvGrpSpPr>
            <p:grpSpPr>
              <a:xfrm>
                <a:off x="7407603" y="4066261"/>
                <a:ext cx="651266" cy="1185265"/>
                <a:chOff x="3166061" y="3668458"/>
                <a:chExt cx="651266" cy="1185265"/>
              </a:xfrm>
            </p:grpSpPr>
            <p:sp>
              <p:nvSpPr>
                <p:cNvPr id="130" name="矩形 129"/>
                <p:cNvSpPr/>
                <p:nvPr/>
              </p:nvSpPr>
              <p:spPr>
                <a:xfrm>
                  <a:off x="3166061" y="3668458"/>
                  <a:ext cx="587205" cy="1185265"/>
                </a:xfrm>
                <a:prstGeom prst="rect">
                  <a:avLst/>
                </a:prstGeom>
                <a:noFill/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文本框 130"/>
                <p:cNvSpPr txBox="1"/>
                <p:nvPr/>
              </p:nvSpPr>
              <p:spPr>
                <a:xfrm>
                  <a:off x="3189463" y="3678386"/>
                  <a:ext cx="627864" cy="1165408"/>
                </a:xfrm>
                <a:prstGeom prst="rect">
                  <a:avLst/>
                </a:prstGeom>
                <a:noFill/>
              </p:spPr>
              <p:txBody>
                <a:bodyPr vert="eaVert" wrap="square" rtlCol="0" anchor="ctr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2400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调谐器</a:t>
                  </a:r>
                </a:p>
              </p:txBody>
            </p:sp>
          </p:grpSp>
          <p:grpSp>
            <p:nvGrpSpPr>
              <p:cNvPr id="132" name="组合 131"/>
              <p:cNvGrpSpPr/>
              <p:nvPr/>
            </p:nvGrpSpPr>
            <p:grpSpPr>
              <a:xfrm>
                <a:off x="8546120" y="4066261"/>
                <a:ext cx="651266" cy="1185265"/>
                <a:chOff x="3166061" y="3668458"/>
                <a:chExt cx="651266" cy="1185265"/>
              </a:xfrm>
            </p:grpSpPr>
            <p:sp>
              <p:nvSpPr>
                <p:cNvPr id="133" name="矩形 132"/>
                <p:cNvSpPr/>
                <p:nvPr/>
              </p:nvSpPr>
              <p:spPr>
                <a:xfrm>
                  <a:off x="3166061" y="3668458"/>
                  <a:ext cx="587205" cy="1185265"/>
                </a:xfrm>
                <a:prstGeom prst="rect">
                  <a:avLst/>
                </a:prstGeom>
                <a:noFill/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文本框 133"/>
                <p:cNvSpPr txBox="1"/>
                <p:nvPr/>
              </p:nvSpPr>
              <p:spPr>
                <a:xfrm>
                  <a:off x="3189463" y="3678386"/>
                  <a:ext cx="627864" cy="1165408"/>
                </a:xfrm>
                <a:prstGeom prst="rect">
                  <a:avLst/>
                </a:prstGeom>
                <a:noFill/>
              </p:spPr>
              <p:txBody>
                <a:bodyPr vert="eaVert" wrap="square" rtlCol="0" anchor="ctr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2400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解调器</a:t>
                  </a:r>
                </a:p>
              </p:txBody>
            </p:sp>
          </p:grpSp>
          <p:grpSp>
            <p:nvGrpSpPr>
              <p:cNvPr id="135" name="组合 134"/>
              <p:cNvGrpSpPr/>
              <p:nvPr/>
            </p:nvGrpSpPr>
            <p:grpSpPr>
              <a:xfrm>
                <a:off x="9684637" y="4076189"/>
                <a:ext cx="651266" cy="1185265"/>
                <a:chOff x="3166061" y="3668458"/>
                <a:chExt cx="651266" cy="1185265"/>
              </a:xfrm>
            </p:grpSpPr>
            <p:sp>
              <p:nvSpPr>
                <p:cNvPr id="136" name="矩形 135"/>
                <p:cNvSpPr/>
                <p:nvPr/>
              </p:nvSpPr>
              <p:spPr>
                <a:xfrm>
                  <a:off x="3166061" y="3668458"/>
                  <a:ext cx="587205" cy="1185265"/>
                </a:xfrm>
                <a:prstGeom prst="rect">
                  <a:avLst/>
                </a:prstGeom>
                <a:noFill/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文本框 136"/>
                <p:cNvSpPr txBox="1"/>
                <p:nvPr/>
              </p:nvSpPr>
              <p:spPr>
                <a:xfrm>
                  <a:off x="3189463" y="3678386"/>
                  <a:ext cx="627864" cy="1165408"/>
                </a:xfrm>
                <a:prstGeom prst="rect">
                  <a:avLst/>
                </a:prstGeom>
                <a:noFill/>
              </p:spPr>
              <p:txBody>
                <a:bodyPr vert="eaVert" wrap="square" rtlCol="0" anchor="ctr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2400" dirty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放大器</a:t>
                  </a:r>
                </a:p>
              </p:txBody>
            </p:sp>
          </p:grpSp>
          <p:cxnSp>
            <p:nvCxnSpPr>
              <p:cNvPr id="138" name="直接连接符 137"/>
              <p:cNvCxnSpPr>
                <a:endCxn id="133" idx="1"/>
              </p:cNvCxnSpPr>
              <p:nvPr/>
            </p:nvCxnSpPr>
            <p:spPr>
              <a:xfrm>
                <a:off x="7994808" y="4658893"/>
                <a:ext cx="551312" cy="1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>
                <a:off x="9133325" y="4658892"/>
                <a:ext cx="551312" cy="1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/>
            </p:nvCxnSpPr>
            <p:spPr>
              <a:xfrm>
                <a:off x="10285272" y="4658892"/>
                <a:ext cx="424288" cy="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组合 39"/>
              <p:cNvGrpSpPr/>
              <p:nvPr/>
            </p:nvGrpSpPr>
            <p:grpSpPr>
              <a:xfrm>
                <a:off x="10710485" y="4363071"/>
                <a:ext cx="408133" cy="569668"/>
                <a:chOff x="9224681" y="2318652"/>
                <a:chExt cx="408133" cy="569668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9224681" y="2465926"/>
                  <a:ext cx="86839" cy="273055"/>
                </a:xfrm>
                <a:prstGeom prst="rect">
                  <a:avLst/>
                </a:prstGeom>
                <a:noFill/>
                <a:ln w="28575"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梯形 35"/>
                <p:cNvSpPr/>
                <p:nvPr/>
              </p:nvSpPr>
              <p:spPr>
                <a:xfrm rot="16200000">
                  <a:off x="9187333" y="2442839"/>
                  <a:ext cx="569668" cy="321294"/>
                </a:xfrm>
                <a:prstGeom prst="trapezoid">
                  <a:avLst>
                    <a:gd name="adj" fmla="val 46555"/>
                  </a:avLst>
                </a:prstGeom>
                <a:noFill/>
                <a:ln>
                  <a:solidFill>
                    <a:srgbClr val="0020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 rot="5400000">
                <a:off x="10818407" y="4217759"/>
                <a:ext cx="600422" cy="902124"/>
                <a:chOff x="8201810" y="3401621"/>
                <a:chExt cx="798756" cy="1155110"/>
              </a:xfrm>
            </p:grpSpPr>
            <p:sp>
              <p:nvSpPr>
                <p:cNvPr id="143" name="弧形 142"/>
                <p:cNvSpPr/>
                <p:nvPr/>
              </p:nvSpPr>
              <p:spPr>
                <a:xfrm>
                  <a:off x="8201810" y="3401621"/>
                  <a:ext cx="798756" cy="731108"/>
                </a:xfrm>
                <a:prstGeom prst="arc">
                  <a:avLst>
                    <a:gd name="adj1" fmla="val 13058680"/>
                    <a:gd name="adj2" fmla="val 19171277"/>
                  </a:avLst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弧形 143"/>
                <p:cNvSpPr/>
                <p:nvPr/>
              </p:nvSpPr>
              <p:spPr>
                <a:xfrm>
                  <a:off x="8209967" y="3565986"/>
                  <a:ext cx="790598" cy="781896"/>
                </a:xfrm>
                <a:prstGeom prst="arc">
                  <a:avLst>
                    <a:gd name="adj1" fmla="val 14162074"/>
                    <a:gd name="adj2" fmla="val 18368678"/>
                  </a:avLst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弧形 144"/>
                <p:cNvSpPr/>
                <p:nvPr/>
              </p:nvSpPr>
              <p:spPr>
                <a:xfrm>
                  <a:off x="8209967" y="3688314"/>
                  <a:ext cx="790598" cy="781896"/>
                </a:xfrm>
                <a:prstGeom prst="arc">
                  <a:avLst>
                    <a:gd name="adj1" fmla="val 14643369"/>
                    <a:gd name="adj2" fmla="val 17708859"/>
                  </a:avLst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弧形 145"/>
                <p:cNvSpPr/>
                <p:nvPr/>
              </p:nvSpPr>
              <p:spPr>
                <a:xfrm>
                  <a:off x="8209967" y="3774835"/>
                  <a:ext cx="790598" cy="781896"/>
                </a:xfrm>
                <a:prstGeom prst="arc">
                  <a:avLst>
                    <a:gd name="adj1" fmla="val 15067521"/>
                    <a:gd name="adj2" fmla="val 17257692"/>
                  </a:avLst>
                </a:prstGeom>
                <a:ln w="28575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2" name="文本框 41"/>
            <p:cNvSpPr txBox="1"/>
            <p:nvPr/>
          </p:nvSpPr>
          <p:spPr>
            <a:xfrm>
              <a:off x="3056912" y="2564147"/>
              <a:ext cx="8051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话筒</a:t>
              </a: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10460734" y="3939561"/>
              <a:ext cx="1229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扬声器</a:t>
              </a: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4631214" y="2079307"/>
              <a:ext cx="1452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发射天线</a:t>
              </a: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7204423" y="2079307"/>
              <a:ext cx="14524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接收天线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9871">
            <a:off x="3889463" y="2521290"/>
            <a:ext cx="1245945" cy="6765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486" y="1834211"/>
            <a:ext cx="940381" cy="968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矩形 36"/>
          <p:cNvSpPr/>
          <p:nvPr/>
        </p:nvSpPr>
        <p:spPr>
          <a:xfrm>
            <a:off x="10721624" y="5192755"/>
            <a:ext cx="773758" cy="446442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030" y="5121931"/>
            <a:ext cx="1094615" cy="1163518"/>
          </a:xfrm>
          <a:prstGeom prst="rect">
            <a:avLst/>
          </a:prstGeom>
        </p:spPr>
      </p:pic>
      <p:grpSp>
        <p:nvGrpSpPr>
          <p:cNvPr id="113" name="组合 112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16" name="文本框 11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3" name="文本框 1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55" name="文本框 1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57" name="图片 15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58" name="文本框 1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60" name="图片 15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1" name="文本框 1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63" name="图片 16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4" name="文本框 1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91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0.00026 0.44445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222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0.1431 -0.02593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48" y="-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44444E-6 L -0.24557 0.53263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70" y="2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72 -0.01898 L 0.12383 -0.01458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9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816464" y="403136"/>
            <a:ext cx="4613036" cy="899144"/>
            <a:chOff x="2816464" y="403136"/>
            <a:chExt cx="4613036" cy="899144"/>
          </a:xfrm>
        </p:grpSpPr>
        <p:sp>
          <p:nvSpPr>
            <p:cNvPr id="41" name="圆角矩形 40"/>
            <p:cNvSpPr/>
            <p:nvPr/>
          </p:nvSpPr>
          <p:spPr>
            <a:xfrm>
              <a:off x="3131464" y="598277"/>
              <a:ext cx="4298036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4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44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52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3701259" y="617043"/>
              <a:ext cx="362444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电视的发射和接收</a:t>
              </a:r>
            </a:p>
          </p:txBody>
        </p:sp>
        <p:sp>
          <p:nvSpPr>
            <p:cNvPr id="46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518" y="1644989"/>
            <a:ext cx="7055224" cy="3968564"/>
          </a:xfrm>
          <a:prstGeom prst="rect">
            <a:avLst/>
          </a:prstGeom>
        </p:spPr>
      </p:pic>
      <p:sp>
        <p:nvSpPr>
          <p:cNvPr id="54" name="Rectangle 44"/>
          <p:cNvSpPr>
            <a:spLocks noChangeArrowheads="1"/>
          </p:cNvSpPr>
          <p:nvPr/>
        </p:nvSpPr>
        <p:spPr bwMode="auto">
          <a:xfrm>
            <a:off x="4226362" y="5512062"/>
            <a:ext cx="54515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电视用电磁波传递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图像信号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声音信号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375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4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10703</TotalTime>
  <Words>1128</Words>
  <PresentationFormat>宽屏</PresentationFormat>
  <Paragraphs>243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2_主题1</vt:lpstr>
      <vt:lpstr>1_主题1</vt:lpstr>
      <vt:lpstr>第二十一章 信息的传递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2021-03-01T08:24:18Z</cp:lastPrinted>
  <dcterms:created xsi:type="dcterms:W3CDTF">2018-12-13T05:08:29Z</dcterms:created>
  <dcterms:modified xsi:type="dcterms:W3CDTF">2024-04-02T09:06:10Z</dcterms:modified>
</cp:coreProperties>
</file>