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0723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hyperlink" Target="&#21333;&#25670;&#19982;&#28378;&#25670;.swf" TargetMode="Externa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control" Target="../activeX/activeX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25745;&#26438;&#36339;.m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3130550" y="1557338"/>
            <a:ext cx="5897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6000" dirty="0">
                <a:latin typeface="黑体" panose="02010609060101010101" pitchFamily="49" charset="-122"/>
                <a:ea typeface="黑体" panose="02010609060101010101" pitchFamily="49" charset="-122"/>
              </a:rPr>
              <a:t>第十章 机械与人</a:t>
            </a:r>
            <a:endParaRPr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Box 2"/>
          <p:cNvSpPr txBox="1"/>
          <p:nvPr/>
        </p:nvSpPr>
        <p:spPr>
          <a:xfrm>
            <a:off x="2373313" y="3357563"/>
            <a:ext cx="7469187" cy="20853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5400" dirty="0">
                <a:latin typeface="Times New Roman" panose="02020603050405020304" pitchFamily="18" charset="0"/>
                <a:ea typeface="黑体" panose="02010609060101010101" pitchFamily="49" charset="-122"/>
              </a:rPr>
              <a:t>第六节  合理利用机械能</a:t>
            </a:r>
            <a:endParaRPr lang="en-US" altLang="zh-CN" sz="5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5400" dirty="0">
                <a:latin typeface="Times New Roman" panose="02020603050405020304" pitchFamily="18" charset="0"/>
                <a:ea typeface="黑体" panose="02010609060101010101" pitchFamily="49" charset="-122"/>
              </a:rPr>
              <a:t>第二课时</a:t>
            </a:r>
            <a:endParaRPr lang="zh-CN" altLang="en-US" sz="5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6"/>
          <p:cNvSpPr txBox="1"/>
          <p:nvPr/>
        </p:nvSpPr>
        <p:spPr>
          <a:xfrm>
            <a:off x="5354638" y="10414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 Italic" pitchFamily="18" charset="0"/>
                <a:ea typeface="黑体" panose="02010609060101010101" pitchFamily="49" charset="-122"/>
              </a:rPr>
              <a:t>随堂练习</a:t>
            </a:r>
            <a:endParaRPr lang="zh-CN" altLang="en-US" sz="2800" dirty="0">
              <a:solidFill>
                <a:srgbClr val="FF0000"/>
              </a:solidFill>
              <a:latin typeface="Times New Roman Italic" pitchFamily="18" charset="0"/>
              <a:ea typeface="黑体" panose="02010609060101010101" pitchFamily="49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495550" y="1639888"/>
            <a:ext cx="7102475" cy="1420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、如图是跳水运动员跳板跳水时的情景，从运动员腾空跳起向上运动后再向下落入水中，若不计空气阻力，则在整个过程中（    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6629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9863" y="3284538"/>
            <a:ext cx="3155950" cy="2214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6"/>
          <p:cNvSpPr txBox="1"/>
          <p:nvPr/>
        </p:nvSpPr>
        <p:spPr>
          <a:xfrm>
            <a:off x="5878513" y="2535238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1" name="Text Box 4"/>
          <p:cNvSpPr txBox="1"/>
          <p:nvPr/>
        </p:nvSpPr>
        <p:spPr>
          <a:xfrm>
            <a:off x="2495550" y="3284538"/>
            <a:ext cx="69913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、运动员的动能一直增大，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机械能不变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、运动员的重力势能一直减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小，机械能减小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、运动员的动能先减小后增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大，机械能不变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、运动员的重力势能先减小后增大，机械能增大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Box 6"/>
          <p:cNvSpPr txBox="1"/>
          <p:nvPr/>
        </p:nvSpPr>
        <p:spPr>
          <a:xfrm>
            <a:off x="5302250" y="106521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 Italic" pitchFamily="18" charset="0"/>
                <a:ea typeface="黑体" panose="02010609060101010101" pitchFamily="49" charset="-122"/>
              </a:rPr>
              <a:t>随堂练习</a:t>
            </a:r>
            <a:endParaRPr lang="zh-CN" altLang="en-US" sz="2800" dirty="0">
              <a:solidFill>
                <a:srgbClr val="FF0000"/>
              </a:solidFill>
              <a:latin typeface="Times New Roman Italic" pitchFamily="18" charset="0"/>
              <a:ea typeface="黑体" panose="02010609060101010101" pitchFamily="49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2566988" y="1836738"/>
            <a:ext cx="7129462" cy="4078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、如图所示，置于斜面顶端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的物体，分别沿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三个不同路径滑落到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  个位置时，若不计摩擦和空气阻力，则比较它们动能的大小，正确的是（    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点的动能大        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点的动能大 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点的动能大        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、三点的动能一样大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7653" name="Picture 4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0" y="3573463"/>
            <a:ext cx="3141663" cy="227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5"/>
          <p:cNvSpPr txBox="1"/>
          <p:nvPr/>
        </p:nvSpPr>
        <p:spPr>
          <a:xfrm>
            <a:off x="3530600" y="3149600"/>
            <a:ext cx="644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文本框 30722"/>
          <p:cNvSpPr txBox="1"/>
          <p:nvPr/>
        </p:nvSpPr>
        <p:spPr>
          <a:xfrm>
            <a:off x="1524000" y="1125538"/>
            <a:ext cx="14456410" cy="45231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判断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只要是弹簧就具有弹性势能 。                                                   （      ）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在高空飞行的小鸟，只具有动能。                                           （      ）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速度大的物体动能一定大。                                                       （      ）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4. 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用细线挂在天花板上的物体，没有做功，但它也具有能量  （      ）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5. 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运动的物体一定具有动能。                                                        （      ）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6. 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二楼的东西一定比三楼的东西重力势能小。                            （      ）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0724" name="组合 30723"/>
          <p:cNvGrpSpPr/>
          <p:nvPr/>
        </p:nvGrpSpPr>
        <p:grpSpPr>
          <a:xfrm>
            <a:off x="9983788" y="1412875"/>
            <a:ext cx="381000" cy="381000"/>
            <a:chOff x="5088" y="912"/>
            <a:chExt cx="240" cy="240"/>
          </a:xfrm>
        </p:grpSpPr>
        <p:sp>
          <p:nvSpPr>
            <p:cNvPr id="30725" name="直接连接符 30724"/>
            <p:cNvSpPr/>
            <p:nvPr/>
          </p:nvSpPr>
          <p:spPr>
            <a:xfrm>
              <a:off x="5136" y="912"/>
              <a:ext cx="144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26" name="直接连接符 30725"/>
            <p:cNvSpPr/>
            <p:nvPr/>
          </p:nvSpPr>
          <p:spPr>
            <a:xfrm flipH="1">
              <a:off x="5088" y="912"/>
              <a:ext cx="240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27" name="组合 30726"/>
          <p:cNvGrpSpPr/>
          <p:nvPr/>
        </p:nvGrpSpPr>
        <p:grpSpPr>
          <a:xfrm>
            <a:off x="9983788" y="2205038"/>
            <a:ext cx="381000" cy="381000"/>
            <a:chOff x="5088" y="912"/>
            <a:chExt cx="240" cy="240"/>
          </a:xfrm>
        </p:grpSpPr>
        <p:sp>
          <p:nvSpPr>
            <p:cNvPr id="30728" name="直接连接符 30727"/>
            <p:cNvSpPr/>
            <p:nvPr/>
          </p:nvSpPr>
          <p:spPr>
            <a:xfrm>
              <a:off x="5136" y="912"/>
              <a:ext cx="144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29" name="直接连接符 30728"/>
            <p:cNvSpPr/>
            <p:nvPr/>
          </p:nvSpPr>
          <p:spPr>
            <a:xfrm flipH="1">
              <a:off x="5088" y="912"/>
              <a:ext cx="240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30" name="组合 30729"/>
          <p:cNvGrpSpPr/>
          <p:nvPr/>
        </p:nvGrpSpPr>
        <p:grpSpPr>
          <a:xfrm>
            <a:off x="9912350" y="2924175"/>
            <a:ext cx="381000" cy="381000"/>
            <a:chOff x="5088" y="912"/>
            <a:chExt cx="240" cy="240"/>
          </a:xfrm>
        </p:grpSpPr>
        <p:sp>
          <p:nvSpPr>
            <p:cNvPr id="30731" name="直接连接符 30730"/>
            <p:cNvSpPr/>
            <p:nvPr/>
          </p:nvSpPr>
          <p:spPr>
            <a:xfrm>
              <a:off x="5136" y="912"/>
              <a:ext cx="144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2" name="直接连接符 30731"/>
            <p:cNvSpPr/>
            <p:nvPr/>
          </p:nvSpPr>
          <p:spPr>
            <a:xfrm flipH="1">
              <a:off x="5088" y="912"/>
              <a:ext cx="240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33" name="组合 30732"/>
          <p:cNvGrpSpPr/>
          <p:nvPr/>
        </p:nvGrpSpPr>
        <p:grpSpPr>
          <a:xfrm>
            <a:off x="9983788" y="3644900"/>
            <a:ext cx="457200" cy="457200"/>
            <a:chOff x="5088" y="2592"/>
            <a:chExt cx="288" cy="288"/>
          </a:xfrm>
        </p:grpSpPr>
        <p:sp>
          <p:nvSpPr>
            <p:cNvPr id="30734" name="直接连接符 30733"/>
            <p:cNvSpPr/>
            <p:nvPr/>
          </p:nvSpPr>
          <p:spPr>
            <a:xfrm>
              <a:off x="5088" y="2688"/>
              <a:ext cx="96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5" name="直接连接符 30734"/>
            <p:cNvSpPr/>
            <p:nvPr/>
          </p:nvSpPr>
          <p:spPr>
            <a:xfrm flipV="1">
              <a:off x="5184" y="2592"/>
              <a:ext cx="192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36" name="组合 30735"/>
          <p:cNvGrpSpPr/>
          <p:nvPr/>
        </p:nvGrpSpPr>
        <p:grpSpPr>
          <a:xfrm>
            <a:off x="10056813" y="4292600"/>
            <a:ext cx="457200" cy="457200"/>
            <a:chOff x="5088" y="2592"/>
            <a:chExt cx="288" cy="288"/>
          </a:xfrm>
        </p:grpSpPr>
        <p:sp>
          <p:nvSpPr>
            <p:cNvPr id="30737" name="直接连接符 30736"/>
            <p:cNvSpPr/>
            <p:nvPr/>
          </p:nvSpPr>
          <p:spPr>
            <a:xfrm>
              <a:off x="5088" y="2688"/>
              <a:ext cx="96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8" name="直接连接符 30737"/>
            <p:cNvSpPr/>
            <p:nvPr/>
          </p:nvSpPr>
          <p:spPr>
            <a:xfrm flipV="1">
              <a:off x="5184" y="2592"/>
              <a:ext cx="192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39" name="组合 30738"/>
          <p:cNvGrpSpPr/>
          <p:nvPr/>
        </p:nvGrpSpPr>
        <p:grpSpPr>
          <a:xfrm>
            <a:off x="10056813" y="5157788"/>
            <a:ext cx="381000" cy="381000"/>
            <a:chOff x="5088" y="912"/>
            <a:chExt cx="240" cy="240"/>
          </a:xfrm>
        </p:grpSpPr>
        <p:sp>
          <p:nvSpPr>
            <p:cNvPr id="30740" name="直接连接符 30739"/>
            <p:cNvSpPr/>
            <p:nvPr/>
          </p:nvSpPr>
          <p:spPr>
            <a:xfrm>
              <a:off x="5136" y="912"/>
              <a:ext cx="144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1" name="直接连接符 30740"/>
            <p:cNvSpPr/>
            <p:nvPr/>
          </p:nvSpPr>
          <p:spPr>
            <a:xfrm flipH="1">
              <a:off x="5088" y="912"/>
              <a:ext cx="240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7650" name="TextBox 6"/>
          <p:cNvSpPr txBox="1"/>
          <p:nvPr/>
        </p:nvSpPr>
        <p:spPr>
          <a:xfrm>
            <a:off x="5293360" y="60356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 Italic" pitchFamily="18" charset="0"/>
                <a:ea typeface="黑体" panose="02010609060101010101" pitchFamily="49" charset="-122"/>
              </a:rPr>
              <a:t>随堂练习</a:t>
            </a:r>
            <a:endParaRPr lang="zh-CN" altLang="en-US" sz="2800" dirty="0">
              <a:solidFill>
                <a:srgbClr val="FF0000"/>
              </a:solidFill>
              <a:latin typeface="Times New Roman Italic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直接连接符 31745"/>
          <p:cNvSpPr/>
          <p:nvPr/>
        </p:nvSpPr>
        <p:spPr>
          <a:xfrm>
            <a:off x="5591175" y="692150"/>
            <a:ext cx="525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31747" name="组合 31746"/>
          <p:cNvGrpSpPr/>
          <p:nvPr/>
        </p:nvGrpSpPr>
        <p:grpSpPr>
          <a:xfrm>
            <a:off x="7004050" y="2060575"/>
            <a:ext cx="431800" cy="1079500"/>
            <a:chOff x="4175" y="3795"/>
            <a:chExt cx="725" cy="1938"/>
          </a:xfrm>
        </p:grpSpPr>
        <p:sp>
          <p:nvSpPr>
            <p:cNvPr id="31748" name="任意多边形 31747" descr="栎木"/>
            <p:cNvSpPr/>
            <p:nvPr/>
          </p:nvSpPr>
          <p:spPr>
            <a:xfrm>
              <a:off x="4254" y="3795"/>
              <a:ext cx="400" cy="1839"/>
            </a:xfrm>
            <a:custGeom>
              <a:avLst/>
              <a:gdLst/>
              <a:ahLst/>
              <a:cxnLst/>
              <a:pathLst>
                <a:path w="400" h="400">
                  <a:moveTo>
                    <a:pt x="0" y="0"/>
                  </a:moveTo>
                  <a:lnTo>
                    <a:pt x="400" y="0"/>
                  </a:lnTo>
                  <a:lnTo>
                    <a:pt x="400" y="400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</a:blip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49" name="矩形 31748"/>
            <p:cNvSpPr/>
            <p:nvPr/>
          </p:nvSpPr>
          <p:spPr>
            <a:xfrm rot="-1522665">
              <a:off x="4175" y="5150"/>
              <a:ext cx="194" cy="58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0" name="矩形 31749"/>
            <p:cNvSpPr/>
            <p:nvPr/>
          </p:nvSpPr>
          <p:spPr>
            <a:xfrm rot="1484462">
              <a:off x="4572" y="5145"/>
              <a:ext cx="328" cy="58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1751" name="矩形 31750"/>
          <p:cNvSpPr/>
          <p:nvPr/>
        </p:nvSpPr>
        <p:spPr>
          <a:xfrm>
            <a:off x="6978650" y="765175"/>
            <a:ext cx="431800" cy="433388"/>
          </a:xfrm>
          <a:prstGeom prst="rect">
            <a:avLst/>
          </a:prstGeom>
          <a:solidFill>
            <a:srgbClr val="DDDDDD"/>
          </a:solidFill>
          <a:ln w="190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52" name="矩形 31751"/>
          <p:cNvSpPr/>
          <p:nvPr/>
        </p:nvSpPr>
        <p:spPr>
          <a:xfrm>
            <a:off x="9120188" y="620713"/>
            <a:ext cx="573087" cy="574675"/>
          </a:xfrm>
          <a:prstGeom prst="rect">
            <a:avLst/>
          </a:prstGeom>
          <a:solidFill>
            <a:srgbClr val="DDDDDD"/>
          </a:solidFill>
          <a:ln w="190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53" name="矩形 31752"/>
          <p:cNvSpPr/>
          <p:nvPr/>
        </p:nvSpPr>
        <p:spPr>
          <a:xfrm>
            <a:off x="8040688" y="260350"/>
            <a:ext cx="431800" cy="433388"/>
          </a:xfrm>
          <a:prstGeom prst="rect">
            <a:avLst/>
          </a:prstGeom>
          <a:solidFill>
            <a:srgbClr val="DDDDDD"/>
          </a:solidFill>
          <a:ln w="190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54" name="直接连接符 31753"/>
          <p:cNvSpPr/>
          <p:nvPr/>
        </p:nvSpPr>
        <p:spPr>
          <a:xfrm>
            <a:off x="5951538" y="2678113"/>
            <a:ext cx="4464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1755" name="组合 31754"/>
          <p:cNvGrpSpPr/>
          <p:nvPr/>
        </p:nvGrpSpPr>
        <p:grpSpPr>
          <a:xfrm>
            <a:off x="8069263" y="2060575"/>
            <a:ext cx="431800" cy="1079500"/>
            <a:chOff x="4175" y="3795"/>
            <a:chExt cx="725" cy="1938"/>
          </a:xfrm>
        </p:grpSpPr>
        <p:sp>
          <p:nvSpPr>
            <p:cNvPr id="31756" name="任意多边形 31755" descr="栎木"/>
            <p:cNvSpPr/>
            <p:nvPr/>
          </p:nvSpPr>
          <p:spPr>
            <a:xfrm>
              <a:off x="4254" y="3795"/>
              <a:ext cx="400" cy="1839"/>
            </a:xfrm>
            <a:custGeom>
              <a:avLst/>
              <a:gdLst/>
              <a:ahLst/>
              <a:cxnLst/>
              <a:pathLst>
                <a:path w="400" h="400">
                  <a:moveTo>
                    <a:pt x="0" y="0"/>
                  </a:moveTo>
                  <a:lnTo>
                    <a:pt x="400" y="0"/>
                  </a:lnTo>
                  <a:lnTo>
                    <a:pt x="400" y="400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</a:blip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7" name="矩形 31756"/>
            <p:cNvSpPr/>
            <p:nvPr/>
          </p:nvSpPr>
          <p:spPr>
            <a:xfrm rot="-1522665">
              <a:off x="4175" y="5150"/>
              <a:ext cx="194" cy="58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8" name="矩形 31757"/>
            <p:cNvSpPr/>
            <p:nvPr/>
          </p:nvSpPr>
          <p:spPr>
            <a:xfrm rot="1484462">
              <a:off x="4572" y="5145"/>
              <a:ext cx="328" cy="58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1759" name="组合 31758"/>
          <p:cNvGrpSpPr/>
          <p:nvPr/>
        </p:nvGrpSpPr>
        <p:grpSpPr>
          <a:xfrm>
            <a:off x="9248775" y="2060575"/>
            <a:ext cx="431800" cy="1079500"/>
            <a:chOff x="4175" y="3795"/>
            <a:chExt cx="725" cy="1938"/>
          </a:xfrm>
        </p:grpSpPr>
        <p:sp>
          <p:nvSpPr>
            <p:cNvPr id="31760" name="任意多边形 31759" descr="栎木"/>
            <p:cNvSpPr/>
            <p:nvPr/>
          </p:nvSpPr>
          <p:spPr>
            <a:xfrm>
              <a:off x="4254" y="3795"/>
              <a:ext cx="400" cy="1839"/>
            </a:xfrm>
            <a:custGeom>
              <a:avLst/>
              <a:gdLst/>
              <a:ahLst/>
              <a:cxnLst/>
              <a:pathLst>
                <a:path w="400" h="400">
                  <a:moveTo>
                    <a:pt x="0" y="0"/>
                  </a:moveTo>
                  <a:lnTo>
                    <a:pt x="400" y="0"/>
                  </a:lnTo>
                  <a:lnTo>
                    <a:pt x="400" y="400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</a:blip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1" name="矩形 31760"/>
            <p:cNvSpPr/>
            <p:nvPr/>
          </p:nvSpPr>
          <p:spPr>
            <a:xfrm rot="-1522665">
              <a:off x="4175" y="5150"/>
              <a:ext cx="194" cy="58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2" name="矩形 31761"/>
            <p:cNvSpPr/>
            <p:nvPr/>
          </p:nvSpPr>
          <p:spPr>
            <a:xfrm rot="1484462">
              <a:off x="4572" y="5145"/>
              <a:ext cx="328" cy="58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1763" name="直接连接符 31762"/>
          <p:cNvSpPr/>
          <p:nvPr/>
        </p:nvSpPr>
        <p:spPr>
          <a:xfrm>
            <a:off x="6096000" y="2693988"/>
            <a:ext cx="4392613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64" name="直接连接符 31763"/>
          <p:cNvSpPr/>
          <p:nvPr/>
        </p:nvSpPr>
        <p:spPr>
          <a:xfrm>
            <a:off x="6051550" y="2722563"/>
            <a:ext cx="4392613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65" name="直接连接符 31764"/>
          <p:cNvSpPr/>
          <p:nvPr/>
        </p:nvSpPr>
        <p:spPr>
          <a:xfrm>
            <a:off x="6081713" y="2751138"/>
            <a:ext cx="4392612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66" name="直接连接符 31765"/>
          <p:cNvSpPr/>
          <p:nvPr/>
        </p:nvSpPr>
        <p:spPr>
          <a:xfrm>
            <a:off x="6096000" y="2779713"/>
            <a:ext cx="4392613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67" name="直接连接符 31766"/>
          <p:cNvSpPr/>
          <p:nvPr/>
        </p:nvSpPr>
        <p:spPr>
          <a:xfrm>
            <a:off x="6096000" y="2924175"/>
            <a:ext cx="4392613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68" name="直接连接符 31767"/>
          <p:cNvSpPr/>
          <p:nvPr/>
        </p:nvSpPr>
        <p:spPr>
          <a:xfrm>
            <a:off x="6096000" y="2852738"/>
            <a:ext cx="4392613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69" name="直接连接符 31768"/>
          <p:cNvSpPr/>
          <p:nvPr/>
        </p:nvSpPr>
        <p:spPr>
          <a:xfrm>
            <a:off x="5980113" y="3009900"/>
            <a:ext cx="4392612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70" name="直接连接符 31769"/>
          <p:cNvSpPr/>
          <p:nvPr/>
        </p:nvSpPr>
        <p:spPr>
          <a:xfrm>
            <a:off x="6124575" y="3109913"/>
            <a:ext cx="4392613" cy="0"/>
          </a:xfrm>
          <a:prstGeom prst="line">
            <a:avLst/>
          </a:prstGeom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71" name="直接连接符 31770"/>
          <p:cNvSpPr/>
          <p:nvPr/>
        </p:nvSpPr>
        <p:spPr>
          <a:xfrm>
            <a:off x="6067425" y="3225800"/>
            <a:ext cx="4392613" cy="0"/>
          </a:xfrm>
          <a:prstGeom prst="line">
            <a:avLst/>
          </a:prstGeom>
          <a:ln w="2857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72" name="直接连接符 31771"/>
          <p:cNvSpPr/>
          <p:nvPr/>
        </p:nvSpPr>
        <p:spPr>
          <a:xfrm>
            <a:off x="6096000" y="3355975"/>
            <a:ext cx="4392613" cy="0"/>
          </a:xfrm>
          <a:prstGeom prst="line">
            <a:avLst/>
          </a:prstGeom>
          <a:ln w="2857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1773" name="矩形 31772"/>
          <p:cNvSpPr/>
          <p:nvPr/>
        </p:nvSpPr>
        <p:spPr>
          <a:xfrm>
            <a:off x="6973888" y="763588"/>
            <a:ext cx="431800" cy="433387"/>
          </a:xfrm>
          <a:prstGeom prst="rect">
            <a:avLst/>
          </a:prstGeom>
          <a:solidFill>
            <a:srgbClr val="969696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4" name="矩形 31773"/>
          <p:cNvSpPr/>
          <p:nvPr/>
        </p:nvSpPr>
        <p:spPr>
          <a:xfrm>
            <a:off x="8040688" y="260350"/>
            <a:ext cx="431800" cy="433388"/>
          </a:xfrm>
          <a:prstGeom prst="rect">
            <a:avLst/>
          </a:prstGeom>
          <a:solidFill>
            <a:srgbClr val="969696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5" name="矩形 31774"/>
          <p:cNvSpPr/>
          <p:nvPr/>
        </p:nvSpPr>
        <p:spPr>
          <a:xfrm>
            <a:off x="9120188" y="620713"/>
            <a:ext cx="574675" cy="576262"/>
          </a:xfrm>
          <a:prstGeom prst="rect">
            <a:avLst/>
          </a:prstGeom>
          <a:solidFill>
            <a:srgbClr val="969696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6" name="直接连接符 31775"/>
          <p:cNvSpPr/>
          <p:nvPr/>
        </p:nvSpPr>
        <p:spPr>
          <a:xfrm>
            <a:off x="5591175" y="1195388"/>
            <a:ext cx="525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1777" name="文本框 31776"/>
          <p:cNvSpPr txBox="1"/>
          <p:nvPr/>
        </p:nvSpPr>
        <p:spPr>
          <a:xfrm>
            <a:off x="6886575" y="3313113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A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1778" name="文本框 31777"/>
          <p:cNvSpPr txBox="1"/>
          <p:nvPr/>
        </p:nvSpPr>
        <p:spPr>
          <a:xfrm>
            <a:off x="8039100" y="3328988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B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1779" name="文本框 31778"/>
          <p:cNvSpPr txBox="1"/>
          <p:nvPr/>
        </p:nvSpPr>
        <p:spPr>
          <a:xfrm>
            <a:off x="9191625" y="3341688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C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1780" name="文本框 31779"/>
          <p:cNvSpPr txBox="1"/>
          <p:nvPr/>
        </p:nvSpPr>
        <p:spPr>
          <a:xfrm>
            <a:off x="1847850" y="3919538"/>
            <a:ext cx="88153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质量相同时</a:t>
            </a:r>
            <a:r>
              <a:rPr lang="en-US" altLang="zh-CN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物体被举得越高重力势能越大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81" name="文本框 31780"/>
          <p:cNvSpPr txBox="1"/>
          <p:nvPr/>
        </p:nvSpPr>
        <p:spPr>
          <a:xfrm>
            <a:off x="2278063" y="5513388"/>
            <a:ext cx="79946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被举高度相同时</a:t>
            </a:r>
            <a:r>
              <a:rPr lang="en-US" altLang="zh-CN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物体的质量越大重力势能越大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82" name="文本框 31781"/>
          <p:cNvSpPr txBox="1"/>
          <p:nvPr/>
        </p:nvSpPr>
        <p:spPr>
          <a:xfrm>
            <a:off x="1919288" y="2598738"/>
            <a:ext cx="37449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(1)</a:t>
            </a:r>
            <a:r>
              <a:rPr lang="zh-CN" altLang="en-US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比较图中</a:t>
            </a:r>
            <a:r>
              <a:rPr lang="en-US" altLang="zh-CN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en-US" altLang="zh-CN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两个实验可得</a:t>
            </a:r>
            <a:endParaRPr lang="zh-CN" altLang="en-US" sz="3600" dirty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783" name="文本框 31782"/>
          <p:cNvSpPr txBox="1"/>
          <p:nvPr/>
        </p:nvSpPr>
        <p:spPr>
          <a:xfrm>
            <a:off x="1992313" y="4797425"/>
            <a:ext cx="76327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(2)</a:t>
            </a:r>
            <a:r>
              <a:rPr lang="zh-CN" altLang="en-US" sz="3600" dirty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比较图中＿、＿两个实验可得：</a:t>
            </a:r>
            <a:endParaRPr lang="zh-CN" altLang="en-US" sz="3600" dirty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785" name="文本框 31784"/>
          <p:cNvSpPr txBox="1"/>
          <p:nvPr/>
        </p:nvSpPr>
        <p:spPr>
          <a:xfrm>
            <a:off x="4395788" y="4797425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A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1786" name="文本框 31785"/>
          <p:cNvSpPr txBox="1"/>
          <p:nvPr/>
        </p:nvSpPr>
        <p:spPr>
          <a:xfrm>
            <a:off x="5332413" y="4797425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C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1787" name="文本框 31786"/>
          <p:cNvSpPr txBox="1"/>
          <p:nvPr/>
        </p:nvSpPr>
        <p:spPr>
          <a:xfrm>
            <a:off x="1919288" y="1014413"/>
            <a:ext cx="35290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6</a:t>
            </a:r>
            <a:r>
              <a:rPr lang="zh-CN" altLang="en-US" sz="3600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、在右图所示的实验中</a:t>
            </a:r>
            <a:endParaRPr lang="zh-CN" altLang="en-US" sz="3600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20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2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20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0417 L 4.16667E-6 0.1619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44444E-6 -0.00834 L -4.44444E-6 0.03894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93511E-6 L -2.5E-6 0.2681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5E-6 -0.00208 L 2.5E-6 0.06628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835 L -5.55556E-7 0.20394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3 -0.00834 L -0.00539 0.07045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7" grpId="0"/>
      <p:bldP spid="31778" grpId="0"/>
      <p:bldP spid="31779" grpId="0"/>
      <p:bldP spid="31780" grpId="0"/>
      <p:bldP spid="31785" grpId="0"/>
      <p:bldP spid="317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53249"/>
          <p:cNvSpPr/>
          <p:nvPr/>
        </p:nvSpPr>
        <p:spPr>
          <a:xfrm>
            <a:off x="2279650" y="255588"/>
            <a:ext cx="7913688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 sz="3200" b="1">
                <a:latin typeface="宋体" panose="02010600030101010101" pitchFamily="2" charset="-122"/>
                <a:cs typeface="Times New Roman" panose="02020603050405020304" pitchFamily="18" charset="0"/>
              </a:rPr>
              <a:t>下表中给出了一头牛慢步行走和一颗飞行的子弹的一些数据：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graphicFrame>
        <p:nvGraphicFramePr>
          <p:cNvPr id="53251" name="表格 53250"/>
          <p:cNvGraphicFramePr/>
          <p:nvPr/>
        </p:nvGraphicFramePr>
        <p:xfrm>
          <a:off x="2782888" y="1557338"/>
          <a:ext cx="6911975" cy="2070100"/>
        </p:xfrm>
        <a:graphic>
          <a:graphicData uri="http://schemas.openxmlformats.org/drawingml/2006/table">
            <a:tbl>
              <a:tblPr/>
              <a:tblGrid>
                <a:gridCol w="1506855"/>
                <a:gridCol w="1417320"/>
                <a:gridCol w="1684655"/>
                <a:gridCol w="2303145"/>
              </a:tblGrid>
              <a:tr h="10337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质量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m(Kg)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速度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v(m/s)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动能</a:t>
                      </a:r>
                      <a:endParaRPr lang="zh-CN" altLang="en-US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altLang="zh-CN" b="1" baseline="-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(J)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牛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子弹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5×103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273" name="矩形 53272"/>
          <p:cNvSpPr/>
          <p:nvPr/>
        </p:nvSpPr>
        <p:spPr>
          <a:xfrm>
            <a:off x="1992313" y="3826828"/>
            <a:ext cx="8351837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析数据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可以看出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对物体动能大小影响较大的因素是</a:t>
            </a:r>
            <a:r>
              <a:rPr lang="zh-CN" altLang="en-US" sz="3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你这样判断的依据是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　　　　　　　　　　                                                              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53275" name="文本框 53274"/>
          <p:cNvSpPr txBox="1"/>
          <p:nvPr/>
        </p:nvSpPr>
        <p:spPr>
          <a:xfrm>
            <a:off x="4511675" y="4292600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物体的速度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53276" name="文本框 53275"/>
          <p:cNvSpPr txBox="1"/>
          <p:nvPr/>
        </p:nvSpPr>
        <p:spPr>
          <a:xfrm>
            <a:off x="2351088" y="5303838"/>
            <a:ext cx="83169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latin typeface="Arial" panose="020B0604020202020204" pitchFamily="34" charset="0"/>
              </a:rPr>
              <a:t>牛的质量较大，但速度较慢，动能并不大；子弹尽管质量不大，但速度大，动能大。</a:t>
            </a:r>
            <a:endParaRPr lang="zh-CN" altLang="en-US" sz="3200" b="1">
              <a:latin typeface="Arial" panose="020B0604020202020204" pitchFamily="34" charset="0"/>
            </a:endParaRPr>
          </a:p>
          <a:p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5" grpId="0"/>
      <p:bldP spid="532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8"/>
          <p:cNvSpPr txBox="1"/>
          <p:nvPr/>
        </p:nvSpPr>
        <p:spPr>
          <a:xfrm>
            <a:off x="3328988" y="5732463"/>
            <a:ext cx="56975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上图中有没有发生能量的变化呢？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1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988" y="1052513"/>
            <a:ext cx="3457575" cy="2293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38" y="1052513"/>
            <a:ext cx="3394075" cy="2263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963" y="3416300"/>
            <a:ext cx="3384550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988" y="3416300"/>
            <a:ext cx="3457575" cy="221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6"/>
          <p:cNvSpPr txBox="1"/>
          <p:nvPr/>
        </p:nvSpPr>
        <p:spPr>
          <a:xfrm>
            <a:off x="5207000" y="1557338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 bwMode="auto">
          <a:xfrm>
            <a:off x="5710238" y="234950"/>
            <a:ext cx="1071563" cy="373761"/>
          </a:xfrm>
          <a:prstGeom prst="roundRect">
            <a:avLst/>
          </a:prstGeom>
          <a:noFill/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学习目标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2351088" y="2676525"/>
            <a:ext cx="6337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知道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各类机械能可以相互转化；</a:t>
            </a:r>
            <a:endParaRPr lang="zh-CN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2495550" y="3541713"/>
            <a:ext cx="68897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掌握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判断机械能转化的标准；</a:t>
            </a:r>
            <a:endParaRPr lang="zh-CN" altLang="en-US" sz="28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519363" y="4405313"/>
            <a:ext cx="720090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理解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机械能守恒。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占位符 40961"/>
          <p:cNvSpPr>
            <a:spLocks noGrp="1"/>
          </p:cNvSpPr>
          <p:nvPr>
            <p:ph type="body" idx="1"/>
          </p:nvPr>
        </p:nvSpPr>
        <p:spPr>
          <a:xfrm>
            <a:off x="1524000" y="260350"/>
            <a:ext cx="8964613" cy="647700"/>
          </a:xfrm>
        </p:spPr>
        <p:txBody>
          <a:bodyPr/>
          <a:p>
            <a:r>
              <a:rPr lang="zh-CN" altLang="en-US" b="1" dirty="0"/>
              <a:t>小孩从滑梯高处滑下</a:t>
            </a:r>
            <a:r>
              <a:rPr lang="en-US" altLang="zh-CN" b="1" dirty="0"/>
              <a:t>,</a:t>
            </a:r>
            <a:r>
              <a:rPr lang="zh-CN" altLang="en-US" b="1" dirty="0"/>
              <a:t>为什么会越来越快</a:t>
            </a:r>
            <a:r>
              <a:rPr lang="en-US" altLang="zh-CN" b="1"/>
              <a:t>?</a:t>
            </a:r>
            <a:endParaRPr lang="en-US" altLang="zh-CN" b="1"/>
          </a:p>
        </p:txBody>
      </p:sp>
      <p:sp>
        <p:nvSpPr>
          <p:cNvPr id="40964" name="文本框 40963"/>
          <p:cNvSpPr txBox="1"/>
          <p:nvPr/>
        </p:nvSpPr>
        <p:spPr>
          <a:xfrm>
            <a:off x="2495550" y="5876925"/>
            <a:ext cx="6985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这与机械能的转化有关。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6387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4225" y="908685"/>
            <a:ext cx="7985760" cy="4655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2279650" y="1700213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</a:rPr>
              <a:t>单摆实验：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11268" name="对象 11267"/>
          <p:cNvGraphicFramePr/>
          <p:nvPr/>
        </p:nvGraphicFramePr>
        <p:xfrm>
          <a:off x="3825875" y="1268730"/>
          <a:ext cx="2914650" cy="2909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77340" imgH="1713865" progId="Flash.Movie">
                  <p:embed/>
                </p:oleObj>
              </mc:Choice>
              <mc:Fallback>
                <p:oleObj name="" r:id="rId1" imgW="1577340" imgH="171386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25875" y="1268730"/>
                        <a:ext cx="2914650" cy="29095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9" name="文本框 11268"/>
          <p:cNvSpPr txBox="1"/>
          <p:nvPr/>
        </p:nvSpPr>
        <p:spPr>
          <a:xfrm>
            <a:off x="4124960" y="4615180"/>
            <a:ext cx="11245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Times New Roman" panose="02020603050405020304" pitchFamily="18" charset="0"/>
              </a:rPr>
              <a:t>A---B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B---C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C---B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B---A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5911533" y="4496118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重力势能转化为动能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5911533" y="5062538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动能转化为重力势能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5911533" y="5983288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动能转化为重力势能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5911533" y="5522913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重力势能转化为动能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6" name="文本框 11285"/>
          <p:cNvSpPr txBox="1"/>
          <p:nvPr/>
        </p:nvSpPr>
        <p:spPr>
          <a:xfrm>
            <a:off x="1847850" y="260350"/>
            <a:ext cx="84124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hlinkClick r:id="rId3" action="ppaction://hlinkfile"/>
              </a:rPr>
              <a:t>动能和重力势能的相互转化</a:t>
            </a:r>
            <a:endParaRPr lang="zh-CN" altLang="en-US" sz="5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06260" y="1856740"/>
            <a:ext cx="39827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A.C</a:t>
            </a:r>
            <a:r>
              <a:rPr lang="zh-CN" altLang="en-US" sz="3200"/>
              <a:t>最高重力势能最大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906260" y="2686050"/>
            <a:ext cx="48742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>
                <a:sym typeface="+mn-ea"/>
              </a:rPr>
              <a:t>B</a:t>
            </a:r>
            <a:r>
              <a:rPr lang="zh-CN" altLang="en-US" sz="3200">
                <a:sym typeface="+mn-ea"/>
              </a:rPr>
              <a:t>点</a:t>
            </a:r>
            <a:r>
              <a:rPr lang="zh-CN" altLang="en-US" sz="3200"/>
              <a:t>最低速度最快动能最大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  <p:bldP spid="11272" grpId="0"/>
      <p:bldP spid="11273" grpId="0"/>
      <p:bldP spid="2" grpId="0"/>
      <p:bldP spid="4" grpId="0"/>
      <p:bldP spid="112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17130" y="1405890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上升时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604760" y="4131945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下降时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9455785" y="759460"/>
            <a:ext cx="231648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速度越来越慢</a:t>
            </a:r>
            <a:endParaRPr lang="zh-CN" altLang="en-US" sz="2800"/>
          </a:p>
          <a:p>
            <a:r>
              <a:rPr lang="zh-CN" altLang="en-US" sz="2800"/>
              <a:t>高度越来越高</a:t>
            </a:r>
            <a:endParaRPr lang="zh-CN" altLang="en-US" sz="2800"/>
          </a:p>
          <a:p>
            <a:r>
              <a:rPr lang="zh-CN" altLang="en-US" sz="2800"/>
              <a:t>动能减小</a:t>
            </a:r>
            <a:endParaRPr lang="zh-CN" altLang="en-US" sz="2800"/>
          </a:p>
          <a:p>
            <a:r>
              <a:rPr lang="zh-CN" altLang="en-US" sz="2800"/>
              <a:t>重力势能增加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9373235" y="3892550"/>
            <a:ext cx="24822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速度越来越快</a:t>
            </a:r>
            <a:endParaRPr lang="zh-CN" altLang="en-US" sz="2800"/>
          </a:p>
          <a:p>
            <a:r>
              <a:rPr lang="zh-CN" altLang="en-US" sz="2800"/>
              <a:t>高度越来越小</a:t>
            </a:r>
            <a:endParaRPr lang="zh-CN" altLang="en-US" sz="2800"/>
          </a:p>
          <a:p>
            <a:r>
              <a:rPr lang="zh-CN" altLang="en-US" sz="2800"/>
              <a:t>动能增加</a:t>
            </a:r>
            <a:endParaRPr lang="zh-CN" altLang="en-US" sz="2800"/>
          </a:p>
          <a:p>
            <a:r>
              <a:rPr lang="zh-CN" altLang="en-US" sz="2800"/>
              <a:t>重力势能减小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8649335" y="316801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动能转化为重力势能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8649335" y="585914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重力势能转化为动能</a:t>
            </a:r>
            <a:endParaRPr lang="zh-CN" altLang="en-US" sz="2800"/>
          </a:p>
        </p:txBody>
      </p:sp>
      <p:sp>
        <p:nvSpPr>
          <p:cNvPr id="11267" name="文本框 11266"/>
          <p:cNvSpPr txBox="1"/>
          <p:nvPr/>
        </p:nvSpPr>
        <p:spPr>
          <a:xfrm>
            <a:off x="7604760" y="11113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</a:rPr>
              <a:t>滚摆实验：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" r:id="rId1" imgW="7054215" imgH="6496685"/>
        </mc:Choice>
        <mc:Fallback>
          <p:control name="" r:id="rId1" imgW="7054215" imgH="6496685">
            <p:pic>
              <p:nvPicPr>
                <p:cNvPr id="0" name="Host Control  1026"/>
                <p:cNvPicPr/>
                <p:nvPr>
                  <p:ph idx="1"/>
                </p:nvPr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33375" y="186055"/>
                  <a:ext cx="7054215" cy="649668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  <p:bldP spid="2" grpId="0"/>
      <p:bldP spid="3" grpId="0"/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84" name="文本框 11283"/>
          <p:cNvSpPr txBox="1"/>
          <p:nvPr/>
        </p:nvSpPr>
        <p:spPr>
          <a:xfrm>
            <a:off x="5276850" y="722630"/>
            <a:ext cx="445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动能和重力势能可以相互转化。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1" name="文本框 11280"/>
          <p:cNvSpPr txBox="1"/>
          <p:nvPr/>
        </p:nvSpPr>
        <p:spPr>
          <a:xfrm>
            <a:off x="1185228" y="942340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两个实验说明：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>
            <a:hlinkClick r:id="rId1" action="ppaction://hlinkfile"/>
          </p:cNvPr>
          <p:cNvSpPr txBox="1"/>
          <p:nvPr/>
        </p:nvSpPr>
        <p:spPr>
          <a:xfrm>
            <a:off x="1436370" y="450850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撑杆跳视频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436370" y="5685790"/>
            <a:ext cx="3840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说说能的相互转化</a:t>
            </a:r>
            <a:endParaRPr lang="zh-CN" altLang="en-US" sz="3600"/>
          </a:p>
        </p:txBody>
      </p:sp>
      <p:sp>
        <p:nvSpPr>
          <p:cNvPr id="41986" name="标题 41985"/>
          <p:cNvSpPr>
            <a:spLocks noGrp="1"/>
          </p:cNvSpPr>
          <p:nvPr/>
        </p:nvSpPr>
        <p:spPr>
          <a:xfrm>
            <a:off x="1420495" y="1599248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ea typeface="黑体" panose="02010609060101010101" pitchFamily="49" charset="-122"/>
              </a:rPr>
              <a:t>动能和弹性势能之间也可以互相转化吗？</a:t>
            </a:r>
            <a:endParaRPr lang="zh-CN" altLang="en-US" sz="3600" b="1" dirty="0">
              <a:ea typeface="黑体" panose="02010609060101010101" pitchFamily="49" charset="-122"/>
            </a:endParaRPr>
          </a:p>
        </p:txBody>
      </p:sp>
      <p:pic>
        <p:nvPicPr>
          <p:cNvPr id="41988" name="图片 41987"/>
          <p:cNvPicPr>
            <a:picLocks noChangeAspect="1"/>
          </p:cNvPicPr>
          <p:nvPr/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4833620" y="2742248"/>
            <a:ext cx="2343150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419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538" y="2870518"/>
            <a:ext cx="3095625" cy="2516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/>
      <p:bldP spid="11281" grpId="0"/>
      <p:bldP spid="41986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7" name="矩形 57346"/>
          <p:cNvSpPr/>
          <p:nvPr/>
        </p:nvSpPr>
        <p:spPr>
          <a:xfrm>
            <a:off x="2135188" y="260350"/>
            <a:ext cx="2411412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科学世界</a:t>
            </a:r>
            <a:endParaRPr lang="zh-CN" altLang="en-US" sz="3600" b="1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4872038" y="260350"/>
            <a:ext cx="4464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人造地球卫星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1524000" y="1052513"/>
            <a:ext cx="4427538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当卫星从远地点向近地点运动时，它的势能，动能，速度如何变化？当卫星从近地点向远地点运动时，它的势能，动能，速度又如何变化？</a:t>
            </a:r>
            <a:endParaRPr lang="zh-CN" altLang="en-US" sz="32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1524000" y="4508500"/>
            <a:ext cx="5867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卫星在近地点的动能最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，势能最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</a:rPr>
              <a:t>            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；在远地点的动能最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，势能最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</a:rPr>
              <a:t>            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57351" name="文本框 57350"/>
          <p:cNvSpPr txBox="1"/>
          <p:nvPr/>
        </p:nvSpPr>
        <p:spPr>
          <a:xfrm>
            <a:off x="6043613" y="450818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大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3620770" y="500062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小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5454333" y="607663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大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3442970" y="558419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小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025" name="FOfficeDoc1" descr="clipboard/media/image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9610" y="1025525"/>
            <a:ext cx="4859020" cy="410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57351" grpId="0"/>
      <p:bldP spid="57352" grpId="0"/>
      <p:bldP spid="57353" grpId="0"/>
      <p:bldP spid="573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Box 6"/>
          <p:cNvSpPr txBox="1"/>
          <p:nvPr/>
        </p:nvSpPr>
        <p:spPr>
          <a:xfrm>
            <a:off x="5354638" y="10414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 Italic" pitchFamily="18" charset="0"/>
                <a:ea typeface="黑体" panose="02010609060101010101" pitchFamily="49" charset="-122"/>
              </a:rPr>
              <a:t>随堂练习</a:t>
            </a:r>
            <a:endParaRPr lang="zh-CN" altLang="en-US" sz="2800" dirty="0">
              <a:solidFill>
                <a:srgbClr val="FF0000"/>
              </a:solidFill>
              <a:latin typeface="Times New Roman Italic" pitchFamily="18" charset="0"/>
              <a:ea typeface="黑体" panose="02010609060101010101" pitchFamily="49" charset="-122"/>
            </a:endParaRPr>
          </a:p>
        </p:txBody>
      </p:sp>
      <p:sp>
        <p:nvSpPr>
          <p:cNvPr id="25604" name="Text Box 2"/>
          <p:cNvSpPr txBox="1"/>
          <p:nvPr/>
        </p:nvSpPr>
        <p:spPr>
          <a:xfrm>
            <a:off x="2554288" y="1581150"/>
            <a:ext cx="7159625" cy="274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、在同一根弹簧下分别挂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5N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2N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重物时，弹簧具有的弹性势能是（   ）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、两次具有相同的弹性势能         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、第一次比第二次的弹性势能大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、第一次比第二次的弹性势能小     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、无法确定其大小关系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5024438" y="2019300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2522538" y="4581525"/>
            <a:ext cx="7189787" cy="1420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、自行车下坡时，不蹬脚踏板，其速度也会越来越大，在此过程中，自行车的动能逐渐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，自行车的重力势能逐渐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7469188" y="497840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增大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 Box 5"/>
          <p:cNvSpPr txBox="1"/>
          <p:nvPr/>
        </p:nvSpPr>
        <p:spPr>
          <a:xfrm>
            <a:off x="4727575" y="54165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减小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REFSHAPE" val="599863092"/>
  <p:tag name="KSO_WM_UNIT_PLACING_PICTURE_USER_VIEWPORT" val="{&quot;height&quot;:3495,&quot;width&quot;:544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1778</Words>
  <Application>WPS 演示</Application>
  <PresentationFormat>宽屏</PresentationFormat>
  <Paragraphs>201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黑体</vt:lpstr>
      <vt:lpstr>Times New Roman</vt:lpstr>
      <vt:lpstr>华文楷体</vt:lpstr>
      <vt:lpstr>Times New Roman Italic</vt:lpstr>
      <vt:lpstr>华文新魏</vt:lpstr>
      <vt:lpstr>楷体_GB2312</vt:lpstr>
      <vt:lpstr>新宋体</vt:lpstr>
      <vt:lpstr>华文行楷</vt:lpstr>
      <vt:lpstr>微软雅黑</vt:lpstr>
      <vt:lpstr>Arial Unicode MS</vt:lpstr>
      <vt:lpstr>Calibri</vt:lpstr>
      <vt:lpstr>Office 主题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2019-12-20T06:03:00Z</dcterms:created>
  <dcterms:modified xsi:type="dcterms:W3CDTF">2019-12-23T00:27:16Z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