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188085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744" y="-84"/>
      </p:cViewPr>
      <p:guideLst>
        <p:guide orient="horz" pos="2160"/>
        <p:guide pos="37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7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91064" y="2130426"/>
            <a:ext cx="10098723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82128" y="3886200"/>
            <a:ext cx="831659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13616" y="274639"/>
            <a:ext cx="2673191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94042" y="274639"/>
            <a:ext cx="782156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68206" y="914400"/>
            <a:ext cx="9549116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68206" y="3560400"/>
            <a:ext cx="9549116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4399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92873" y="1490400"/>
            <a:ext cx="10689257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91433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9993" y="3848400"/>
            <a:ext cx="7570534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39993" y="4615200"/>
            <a:ext cx="7570534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15988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92873" y="1501200"/>
            <a:ext cx="5044684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47971" y="1501200"/>
            <a:ext cx="5044684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3173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592873" y="1429200"/>
            <a:ext cx="5206058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92873" y="1854000"/>
            <a:ext cx="5206058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076608" y="1421729"/>
            <a:ext cx="5206058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076608" y="1854000"/>
            <a:ext cx="5206058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28242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65784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56208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592873" y="1555200"/>
            <a:ext cx="5099525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188332" y="1555200"/>
            <a:ext cx="5093798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0534793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9973600" y="914400"/>
            <a:ext cx="1017356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91064" y="914400"/>
            <a:ext cx="8935194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02507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92873" y="774000"/>
            <a:ext cx="10692765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11220105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68206" y="2484000"/>
            <a:ext cx="9549116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68206" y="3560400"/>
            <a:ext cx="9549116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7270533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38505" y="4406901"/>
            <a:ext cx="1009872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38505" y="2906713"/>
            <a:ext cx="1009872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94043" y="1600201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39432" y="1600201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2" y="1535113"/>
            <a:ext cx="524943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4042" y="2174875"/>
            <a:ext cx="524943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035307" y="1535113"/>
            <a:ext cx="52515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035307" y="2174875"/>
            <a:ext cx="52515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4043" y="273050"/>
            <a:ext cx="390871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45082" y="273051"/>
            <a:ext cx="6641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4043" y="1435101"/>
            <a:ext cx="390871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28730" y="4800600"/>
            <a:ext cx="71285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28730" y="612775"/>
            <a:ext cx="71285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28730" y="5367338"/>
            <a:ext cx="71285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94043" y="274638"/>
            <a:ext cx="106927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3" y="1600201"/>
            <a:ext cx="1069276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94043" y="6356351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59291" y="6356351"/>
            <a:ext cx="37622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514609" y="6356351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592873" y="608400"/>
            <a:ext cx="10689257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592873" y="1490400"/>
            <a:ext cx="10689257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596381" y="6314400"/>
            <a:ext cx="2631094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10956" y="6314400"/>
            <a:ext cx="3858938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651036" y="6314400"/>
            <a:ext cx="2631094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1933211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8.xml"/><Relationship Id="rId4" Type="http://schemas.openxmlformats.org/officeDocument/2006/relationships/image" Target="file:///E:\&#29289;&#29702;&#65288;&#21247;&#21160;&#65289;\2021&#27827;&#21271;&#35797;&#39064;&#30740;&#31350;fbd\2021&#27827;&#21271;&#20013;&#32771;&#35797;&#39064;&#30740;&#31350;&#29289;&#29702;&#35762;&#20876;&#65288;8.13&#65289;\HB66.TI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79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83.xml"/><Relationship Id="rId1" Type="http://schemas.openxmlformats.org/officeDocument/2006/relationships/tags" Target="../tags/tag8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71.xml"/><Relationship Id="rId7" Type="http://schemas.openxmlformats.org/officeDocument/2006/relationships/oleObject" Target="../embeddings/oleObject1.bin"/><Relationship Id="rId2" Type="http://schemas.openxmlformats.org/officeDocument/2006/relationships/tags" Target="../tags/tag70.xml"/><Relationship Id="rId1" Type="http://schemas.openxmlformats.org/officeDocument/2006/relationships/vmlDrawing" Target="../drawings/vmlDrawing1.vml"/><Relationship Id="rId6" Type="http://schemas.openxmlformats.org/officeDocument/2006/relationships/image" Target="file:///E:\&#29289;&#29702;&#65288;&#21247;&#21160;&#65289;\2021&#27827;&#21271;&#35797;&#39064;&#30740;&#31350;fbd\2021&#27827;&#21271;&#20013;&#32771;&#35797;&#39064;&#30740;&#31350;&#29289;&#29702;&#35762;&#20876;&#65288;8.13&#65289;\HB65.TIF" TargetMode="Externa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8.xml"/><Relationship Id="rId7" Type="http://schemas.openxmlformats.org/officeDocument/2006/relationships/image" Target="file:///E:\&#29289;&#29702;&#65288;&#21247;&#21160;&#65289;\2021&#27827;&#21271;&#35797;&#39064;&#30740;&#31350;fbd\2021&#27827;&#21271;&#20013;&#32771;&#35797;&#39064;&#30740;&#31350;&#29289;&#29702;&#35762;&#20876;&#65288;8.13&#65289;\HB140.tif" TargetMode="Externa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5.png"/><Relationship Id="rId5" Type="http://schemas.openxmlformats.org/officeDocument/2006/relationships/image" Target="file:///E:\&#29289;&#29702;&#65288;&#21247;&#21160;&#65289;\2021&#27827;&#21271;&#35797;&#39064;&#30740;&#31350;fbd\2021&#27827;&#21271;&#20013;&#32771;&#35797;&#39064;&#30740;&#31350;&#29289;&#29702;&#35762;&#20876;&#65288;8.13&#65289;\HB139.tif" TargetMode="External"/><Relationship Id="rId4" Type="http://schemas.openxmlformats.org/officeDocument/2006/relationships/image" Target="../media/image4.png"/><Relationship Id="rId9" Type="http://schemas.openxmlformats.org/officeDocument/2006/relationships/image" Target="file:///E:\&#29289;&#29702;&#65288;&#21247;&#21160;&#65289;\2021&#27827;&#21271;&#35797;&#39064;&#30740;&#31350;fbd\2021&#27827;&#21271;&#20013;&#32771;&#35797;&#39064;&#30740;&#31350;&#29289;&#29702;&#35762;&#20876;&#65288;8.13&#65289;\HB141.ti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77.xml"/><Relationship Id="rId1" Type="http://schemas.openxmlformats.org/officeDocument/2006/relationships/tags" Target="../tags/tag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87897" y="764704"/>
            <a:ext cx="9549116" cy="2570400"/>
          </a:xfrm>
        </p:spPr>
        <p:txBody>
          <a:bodyPr/>
          <a:lstStyle/>
          <a:p>
            <a:r>
              <a:rPr lang="zh-CN" altLang="zh-CN" dirty="0">
                <a:solidFill>
                  <a:srgbClr val="0070C0"/>
                </a:solidFill>
              </a:rPr>
              <a:t>第九讲  声与电磁波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741089" y="5628008"/>
            <a:ext cx="2770961" cy="884555"/>
          </a:xfrm>
        </p:spPr>
        <p:txBody>
          <a:bodyPr/>
          <a:lstStyle/>
          <a:p>
            <a:r>
              <a:rPr lang="zh-CN" altLang="en-US" sz="3200"/>
              <a:t>一轮系统复习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112828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文本框 103"/>
          <p:cNvSpPr txBox="1"/>
          <p:nvPr/>
        </p:nvSpPr>
        <p:spPr>
          <a:xfrm>
            <a:off x="438107" y="1024255"/>
            <a:ext cx="10622222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唱歌时的高低音是指声音的响度大小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en-US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(2)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人们小声说话时，声音的音调一定低</a:t>
            </a:r>
            <a:r>
              <a:rPr 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)</a:t>
            </a:r>
            <a:endParaRPr lang="en-US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(3)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人们可以根据不同音色来辨别不同乐器发出的声音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(4)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吹土埙时，演奏者不断用手指分别开闭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6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个音孔，是为了改变音调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(5)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医生用听诊器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听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心脏跳动是为了减小声音分散，增大声音响度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      )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507155" y="3428368"/>
            <a:ext cx="7722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895196" y="2263778"/>
            <a:ext cx="7722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656904" y="2873378"/>
            <a:ext cx="7722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821617" y="1714502"/>
            <a:ext cx="598374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907010" y="1202058"/>
            <a:ext cx="7722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  <p:sp>
        <p:nvSpPr>
          <p:cNvPr id="2" name="矩形 1"/>
          <p:cNvSpPr/>
          <p:nvPr/>
        </p:nvSpPr>
        <p:spPr>
          <a:xfrm>
            <a:off x="600232" y="3990343"/>
            <a:ext cx="7933561" cy="2306955"/>
          </a:xfrm>
          <a:prstGeom prst="rect">
            <a:avLst/>
          </a:prstGeom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altLang="zh-CN" sz="24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如图，拨动琴弦时使琴弦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______</a:t>
            </a:r>
            <a:r>
              <a:rPr lang="zh-CN" altLang="zh-CN" sz="24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发出悠扬的琴声，当演奏者用力拨动琴弦时，可以提高声音的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________</a:t>
            </a:r>
            <a:r>
              <a:rPr lang="zh-CN" altLang="zh-CN" sz="24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；若用大小相同的力分别拨动长而细的琴弦和短而粗的琴弦时，琴发出声音的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________</a:t>
            </a:r>
            <a:r>
              <a:rPr lang="zh-CN" altLang="zh-CN" sz="24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不同．</a:t>
            </a:r>
            <a:endParaRPr lang="zh-CN" altLang="en-US" sz="240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2531" name="Picture 2" descr="E:\物理（勿动）\2021河北试题研究fbd\2021河北中考试题研究物理讲册（8.13）\HB66.TIF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67452" y="4517924"/>
            <a:ext cx="3196072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562370" y="4056065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振动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6051809" y="4629470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响度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768231" y="5694365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音调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1491" y="501018"/>
            <a:ext cx="182296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练习：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81353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  <p:bldP spid="10" grpId="0"/>
      <p:bldP spid="15" grpId="0"/>
      <p:bldP spid="11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>
            <a:spLocks noChangeAspect="1"/>
          </p:cNvSpPr>
          <p:nvPr/>
        </p:nvSpPr>
        <p:spPr>
          <a:xfrm>
            <a:off x="528894" y="999978"/>
            <a:ext cx="10448783" cy="977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在旅游景区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导游常利用扩音器进行讲解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如图所示。关于扩音器的作用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以下说法正确的是</a:t>
            </a:r>
            <a:r>
              <a:rPr lang="zh-CN" altLang="zh-CN" sz="2400">
                <a:solidFill>
                  <a:srgbClr val="000000"/>
                </a:solidFill>
                <a:latin typeface="NEU-BZ-S92" panose="02020503000000020003" pitchFamily="18" charset="-12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    </a:t>
            </a:r>
            <a:r>
              <a:rPr lang="en-US" altLang="zh-CN" sz="2400" smtClean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2400" smtClean="0">
              <a:solidFill>
                <a:srgbClr val="000000"/>
              </a:solidFill>
              <a:latin typeface="Times New Roman" panose="02020603050405020304" pitchFamily="18" charset="0"/>
              <a:ea typeface="NEU-BZ-S92" panose="02020503000000020003" pitchFamily="18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/>
        </p:nvGraphicFramePr>
        <p:xfrm>
          <a:off x="1936207" y="1844884"/>
          <a:ext cx="7920567" cy="17318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文档" r:id="rId4" imgW="3839210" imgH="819785" progId="">
                  <p:embed/>
                </p:oleObj>
              </mc:Choice>
              <mc:Fallback>
                <p:oleObj name="文档" r:id="rId4" imgW="3839210" imgH="81978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936207" y="1844884"/>
                        <a:ext cx="7920567" cy="17318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矩形 9"/>
          <p:cNvSpPr>
            <a:spLocks noChangeAspect="1"/>
          </p:cNvSpPr>
          <p:nvPr/>
        </p:nvSpPr>
        <p:spPr>
          <a:xfrm>
            <a:off x="396294" y="3576748"/>
            <a:ext cx="10713980" cy="230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A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提高声音的音调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                              B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增大声音的响度</a:t>
            </a:r>
            <a:endParaRPr lang="zh-CN" altLang="zh-CN" sz="24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改变声音的音色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                              D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改变声音的传播速度</a:t>
            </a:r>
            <a:endParaRPr lang="zh-CN" altLang="zh-CN" sz="24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endParaRPr lang="zh-CN" altLang="zh-CN" sz="24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一首歌曲需要填词作曲，作曲者谱写的是演唱者唱歌时</a:t>
            </a:r>
            <a:r>
              <a:rPr lang="zh-CN" altLang="zh-CN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CN" altLang="zh-CN" sz="2400" u="sng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　       　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音色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响度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音调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  <a:ea typeface="NEU-BZ-S92" panose="02020503000000020003" pitchFamily="18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602649" y="1455420"/>
            <a:ext cx="6466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454586" y="4861563"/>
            <a:ext cx="9851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</a:rPr>
              <a:t>音调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780986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93571" y="991256"/>
            <a:ext cx="9894012" cy="559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、听觉范围：多数人能够听到的频率范围大约从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 Hz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到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20 000 Hz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． 频率高于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20 000 Hz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__________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和低于 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 Hz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________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都是不可听声．</a:t>
            </a:r>
            <a:endParaRPr lang="en-US" altLang="zh-CN" sz="24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4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、利用</a:t>
            </a:r>
          </a:p>
          <a:p>
            <a:pPr>
              <a:lnSpc>
                <a:spcPct val="150000"/>
              </a:lnSpc>
            </a:pPr>
            <a:r>
              <a:rPr lang="zh-CN" altLang="en-US" sz="24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4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24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）传递信息</a:t>
            </a:r>
          </a:p>
          <a:p>
            <a:pPr algn="ctr">
              <a:lnSpc>
                <a:spcPct val="140000"/>
              </a:lnSpc>
            </a:pPr>
            <a:r>
              <a:rPr lang="zh-CN" altLang="en-US" sz="2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超声波</a:t>
            </a:r>
            <a:r>
              <a:rPr lang="zh-CN" altLang="en-US" sz="24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（方向性好、穿透力强）：超声定位（超 声导盲仪、倒车雷达）、</a:t>
            </a:r>
          </a:p>
          <a:p>
            <a:pPr>
              <a:lnSpc>
                <a:spcPct val="150000"/>
              </a:lnSpc>
            </a:pPr>
            <a:r>
              <a:rPr lang="zh-CN" altLang="en-US" sz="24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Ｂ超、蝙蝠飞行、检测 金属工件是否有裂纹、探测海洋深度。</a:t>
            </a:r>
            <a:endParaRPr lang="en-US" altLang="zh-CN" sz="240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次声波</a:t>
            </a:r>
            <a:r>
              <a:rPr lang="zh-CN" altLang="en-US" sz="24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（很容易绕过障碍物，传播距离远）：地震探测</a:t>
            </a:r>
          </a:p>
          <a:p>
            <a:pPr>
              <a:lnSpc>
                <a:spcPct val="150000"/>
              </a:lnSpc>
            </a:pPr>
            <a:r>
              <a:rPr lang="zh-CN" altLang="en-US" sz="24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4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4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）传递能量</a:t>
            </a:r>
            <a:endParaRPr lang="zh-CN" altLang="en-US" sz="24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超声波</a:t>
            </a:r>
            <a:r>
              <a:rPr lang="zh-CN" altLang="en-US" sz="24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：洁牙、除尘、碎石、用超声波清洗精密仪器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73900" y="1579387"/>
            <a:ext cx="11227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超声波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99869" y="1578964"/>
            <a:ext cx="11227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次声波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16810" y="469265"/>
            <a:ext cx="46292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</a:rPr>
              <a:t>考点</a:t>
            </a:r>
            <a:r>
              <a:rPr lang="en-US" altLang="zh-CN" sz="2800">
                <a:solidFill>
                  <a:srgbClr val="000000"/>
                </a:solidFill>
              </a:rPr>
              <a:t>3  </a:t>
            </a:r>
            <a:r>
              <a:rPr lang="zh-CN" altLang="en-US" sz="2800">
                <a:solidFill>
                  <a:srgbClr val="000000"/>
                </a:solidFill>
              </a:rPr>
              <a:t>声音的利用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95760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3229321" y="1031243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声源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2948646" y="2118937"/>
            <a:ext cx="14221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传播过程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3720498" y="3199027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人耳</a:t>
            </a:r>
          </a:p>
        </p:txBody>
      </p:sp>
      <p:sp>
        <p:nvSpPr>
          <p:cNvPr id="3" name="矩形 2"/>
          <p:cNvSpPr/>
          <p:nvPr/>
        </p:nvSpPr>
        <p:spPr>
          <a:xfrm>
            <a:off x="335388" y="296546"/>
            <a:ext cx="10805695" cy="4062651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考点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  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减弱噪声的途径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防止噪声产生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处控制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如：摩托车的消音器；考场周围禁鸣喇叭；上课时禁止大声喧哗等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阻断噪声传播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: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中减弱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如：住宅安装双层玻璃；关闭门窗；高架桥上的隔音挡板；道路两边种树；音乐厅的墙壁用吸音材料等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阻止噪声进入人耳：在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处减弱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如：机场人员佩戴耳罩；用手捂住耳朵等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01959" y="3582038"/>
            <a:ext cx="9872863" cy="350865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练习：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开会时把手机调为静音是在传播过程中减弱噪声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        )(2)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教室外声音很大，学生关闭门窗，这是在声源处减弱噪声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        )(3)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减弱噪声的唯一方法是不让物体发出噪声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        )(4)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住宅安装双层玻璃窗可以减小噪声对室内的影响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        )
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751637" y="6075048"/>
            <a:ext cx="7722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915646" y="5488943"/>
            <a:ext cx="7722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40960" y="4940303"/>
            <a:ext cx="7722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749781" y="4391663"/>
            <a:ext cx="7722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70881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1" grpId="0"/>
      <p:bldP spid="10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873119" y="1275080"/>
          <a:ext cx="9478072" cy="4688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9812"/>
                <a:gridCol w="4014737"/>
                <a:gridCol w="4073523"/>
              </a:tblGrid>
              <a:tr h="66548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89106" marR="89106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声</a:t>
                      </a:r>
                    </a:p>
                  </a:txBody>
                  <a:tcPr marL="89106" marR="89106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电磁波（光）</a:t>
                      </a:r>
                    </a:p>
                  </a:txBody>
                  <a:tcPr marL="89106" marR="89106">
                    <a:noFill/>
                  </a:tcPr>
                </a:tc>
              </a:tr>
              <a:tr h="1138555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相同点</a:t>
                      </a:r>
                    </a:p>
                  </a:txBody>
                  <a:tcPr marL="89106" marR="89106"/>
                </a:tc>
                <a:tc gridSpan="2"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(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1</a:t>
                      </a: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)</a:t>
                      </a: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都属于波；(2)都可以传递信息与能量；(3)都可以在空气中传播；(4)都能发生反射</a:t>
                      </a:r>
                    </a:p>
                  </a:txBody>
                  <a:tcPr marL="89106" marR="89106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247523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不同点</a:t>
                      </a:r>
                    </a:p>
                  </a:txBody>
                  <a:tcPr marL="89106" marR="89106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(1)传播需要介质，</a:t>
                      </a:r>
                    </a:p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______在真空中传播；</a:t>
                      </a:r>
                    </a:p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(2)由物体振动产生</a:t>
                      </a:r>
                    </a:p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(3)在15 ℃空气中的传播速度为______m/s</a:t>
                      </a:r>
                    </a:p>
                  </a:txBody>
                  <a:tcPr marL="89106" marR="89106"/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(1)________在真空中传播；</a:t>
                      </a:r>
                    </a:p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(2)由迅速变化的电流产生</a:t>
                      </a:r>
                    </a:p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(3)光在真空中的传播速度为_</a:t>
                      </a: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______</a:t>
                      </a: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_m/s</a:t>
                      </a:r>
                    </a:p>
                  </a:txBody>
                  <a:tcPr marL="89106" marR="89106"/>
                </a:tc>
              </a:tr>
            </a:tbl>
          </a:graphicData>
        </a:graphic>
      </p:graphicFrame>
      <p:sp>
        <p:nvSpPr>
          <p:cNvPr id="111" name="文本框 110"/>
          <p:cNvSpPr txBox="1"/>
          <p:nvPr/>
        </p:nvSpPr>
        <p:spPr>
          <a:xfrm>
            <a:off x="2454757" y="3776348"/>
            <a:ext cx="85517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不能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756111" y="5503548"/>
            <a:ext cx="97583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340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006609" y="3249298"/>
            <a:ext cx="7493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能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550556" y="4872992"/>
            <a:ext cx="960988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3×10</a:t>
            </a:r>
            <a:r>
              <a:rPr lang="en-US" sz="24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altLang="en-US" sz="2400" baseline="30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23991" y="372745"/>
            <a:ext cx="46292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</a:rPr>
              <a:t>考点</a:t>
            </a:r>
            <a:r>
              <a:rPr lang="en-US" altLang="zh-CN" sz="2800">
                <a:solidFill>
                  <a:srgbClr val="000000"/>
                </a:solidFill>
              </a:rPr>
              <a:t>5  </a:t>
            </a:r>
            <a:r>
              <a:rPr lang="zh-CN" altLang="en-US" sz="2800">
                <a:solidFill>
                  <a:srgbClr val="000000"/>
                </a:solidFill>
              </a:rPr>
              <a:t>声和电磁波辨析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22776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732654" y="1089660"/>
          <a:ext cx="10063452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1110"/>
                <a:gridCol w="1384243"/>
                <a:gridCol w="3995555"/>
                <a:gridCol w="3672544"/>
              </a:tblGrid>
              <a:tr h="547370">
                <a:tc>
                  <a:txBody>
                    <a:bodyPr/>
                    <a:lstStyle/>
                    <a:p>
                      <a:pPr fontAlgn="auto">
                        <a:lnSpc>
                          <a:spcPct val="150000"/>
                        </a:lnSpc>
                        <a:buNone/>
                      </a:pPr>
                      <a:endParaRPr lang="zh-CN" altLang="en-US" sz="2400"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89106" marR="89106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声</a:t>
                      </a:r>
                    </a:p>
                  </a:txBody>
                  <a:tcPr marL="89106" marR="89106"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电磁波（光）</a:t>
                      </a:r>
                    </a:p>
                  </a:txBody>
                  <a:tcPr marL="89106" marR="89106">
                    <a:noFill/>
                  </a:tcPr>
                </a:tc>
              </a:tr>
              <a:tr h="2286000">
                <a:tc rowSpan="3"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应用</a:t>
                      </a:r>
                    </a:p>
                  </a:txBody>
                  <a:tcPr marL="89106" marR="89106"/>
                </a:tc>
                <a:tc rowSpan="2"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传递信息</a:t>
                      </a:r>
                    </a:p>
                  </a:txBody>
                  <a:tcPr marL="89106" marR="89106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超声波：超声定位(超声导盲仪、倒车雷达、声呐)、B超、蝙蝠捕食、检测金属工件是否有裂纹、探测海洋深度等</a:t>
                      </a:r>
                    </a:p>
                  </a:txBody>
                  <a:tcPr marL="89106" marR="89106"/>
                </a:tc>
                <a:tc rowSpan="2">
                  <a:txBody>
                    <a:bodyPr/>
                    <a:lstStyle/>
                    <a:p>
                      <a:pPr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手机、无线电广播、电视、导航、除倒车雷达外的其他雷达、验钞机、移动通信、遥控器、卫星系统等</a:t>
                      </a:r>
                    </a:p>
                  </a:txBody>
                  <a:tcPr marL="89106" marR="89106" anchor="ctr"/>
                </a:tc>
              </a:tr>
              <a:tr h="598170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次声波：地震探测</a:t>
                      </a:r>
                    </a:p>
                  </a:txBody>
                  <a:tcPr marL="89106" marR="89106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11785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传递能量</a:t>
                      </a:r>
                    </a:p>
                  </a:txBody>
                  <a:tcPr marL="89106" marR="89106"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超声波洁牙、除尘、碎石、用超声波清洗精密仪器等</a:t>
                      </a:r>
                    </a:p>
                  </a:txBody>
                  <a:tcPr marL="89106" marR="89106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微波炉、紫外线杀菌等</a:t>
                      </a:r>
                    </a:p>
                  </a:txBody>
                  <a:tcPr marL="89106" marR="89106" anchor="ctr"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68839131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10248" y="726440"/>
            <a:ext cx="9872863" cy="4813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5260"/>
              </a:lnSpc>
            </a:pPr>
            <a:r>
              <a:rPr lang="zh-CN" altLang="en-US" sz="2800">
                <a:solidFill>
                  <a:srgbClr val="000000"/>
                </a:solidFill>
                <a:latin typeface="微软雅黑"/>
                <a:cs typeface="+mn-ea"/>
                <a:sym typeface="+mn-ea"/>
              </a:rPr>
              <a:t>练习：</a:t>
            </a:r>
          </a:p>
          <a:p>
            <a:pPr>
              <a:lnSpc>
                <a:spcPts val="5260"/>
              </a:lnSpc>
            </a:pPr>
            <a:r>
              <a:rPr lang="en-US" altLang="zh-CN" sz="2800">
                <a:solidFill>
                  <a:srgbClr val="000000"/>
                </a:solidFill>
                <a:latin typeface="微软雅黑"/>
                <a:cs typeface="+mn-ea"/>
                <a:sym typeface="+mn-ea"/>
              </a:rPr>
              <a:t>1</a:t>
            </a:r>
            <a:r>
              <a:rPr lang="zh-CN" altLang="en-US" sz="2800">
                <a:solidFill>
                  <a:srgbClr val="000000"/>
                </a:solidFill>
                <a:latin typeface="微软雅黑"/>
                <a:cs typeface="+mn-ea"/>
                <a:sym typeface="+mn-ea"/>
              </a:rPr>
              <a:t>、下列有关声和电磁波的说法正确的是</a:t>
            </a:r>
            <a:r>
              <a:rPr lang="en-US" sz="2800">
                <a:solidFill>
                  <a:srgbClr val="000000"/>
                </a:solidFill>
                <a:latin typeface="微软雅黑"/>
                <a:cs typeface="+mn-ea"/>
                <a:sym typeface="+mn-ea"/>
              </a:rPr>
              <a:t>(</a:t>
            </a:r>
            <a:r>
              <a:rPr lang="zh-CN" altLang="en-US" sz="2800">
                <a:solidFill>
                  <a:srgbClr val="000000"/>
                </a:solidFill>
                <a:latin typeface="微软雅黑"/>
                <a:cs typeface="+mn-ea"/>
                <a:sym typeface="+mn-ea"/>
              </a:rPr>
              <a:t>　　</a:t>
            </a:r>
            <a:r>
              <a:rPr lang="en-US" sz="2800">
                <a:solidFill>
                  <a:srgbClr val="000000"/>
                </a:solidFill>
                <a:latin typeface="微软雅黑"/>
                <a:cs typeface="+mn-ea"/>
                <a:sym typeface="+mn-ea"/>
              </a:rPr>
              <a:t>)</a:t>
            </a:r>
          </a:p>
          <a:p>
            <a:pPr>
              <a:lnSpc>
                <a:spcPts val="5260"/>
              </a:lnSpc>
            </a:pPr>
            <a:r>
              <a:rPr lang="en-US" sz="2800">
                <a:solidFill>
                  <a:srgbClr val="000000"/>
                </a:solidFill>
                <a:latin typeface="微软雅黑"/>
                <a:cs typeface="+mn-ea"/>
                <a:sym typeface="+mn-ea"/>
              </a:rPr>
              <a:t>A. </a:t>
            </a:r>
            <a:r>
              <a:rPr lang="zh-CN" altLang="en-US" sz="2800">
                <a:solidFill>
                  <a:srgbClr val="000000"/>
                </a:solidFill>
                <a:latin typeface="微软雅黑"/>
                <a:cs typeface="+mn-ea"/>
                <a:sym typeface="+mn-ea"/>
              </a:rPr>
              <a:t>光信号在光导纤维中以声音的速度传播</a:t>
            </a:r>
            <a:endParaRPr lang="en-US" sz="2800">
              <a:solidFill>
                <a:srgbClr val="000000"/>
              </a:solidFill>
              <a:latin typeface="微软雅黑"/>
              <a:cs typeface="+mn-ea"/>
              <a:sym typeface="+mn-ea"/>
            </a:endParaRPr>
          </a:p>
          <a:p>
            <a:pPr>
              <a:lnSpc>
                <a:spcPts val="5260"/>
              </a:lnSpc>
            </a:pPr>
            <a:r>
              <a:rPr lang="en-US" sz="2800">
                <a:solidFill>
                  <a:srgbClr val="000000"/>
                </a:solidFill>
                <a:latin typeface="微软雅黑"/>
                <a:cs typeface="+mn-ea"/>
                <a:sym typeface="+mn-ea"/>
              </a:rPr>
              <a:t>B. </a:t>
            </a:r>
            <a:r>
              <a:rPr lang="zh-CN" altLang="en-US" sz="2800">
                <a:solidFill>
                  <a:srgbClr val="000000"/>
                </a:solidFill>
                <a:latin typeface="微软雅黑"/>
                <a:cs typeface="+mn-ea"/>
                <a:sym typeface="+mn-ea"/>
              </a:rPr>
              <a:t>高速公路旁的房屋装有隔音窗，是为了防止噪声的产生</a:t>
            </a:r>
            <a:endParaRPr lang="en-US" sz="2800">
              <a:solidFill>
                <a:srgbClr val="000000"/>
              </a:solidFill>
              <a:latin typeface="微软雅黑"/>
              <a:cs typeface="+mn-ea"/>
              <a:sym typeface="+mn-ea"/>
            </a:endParaRPr>
          </a:p>
          <a:p>
            <a:pPr>
              <a:lnSpc>
                <a:spcPts val="5260"/>
              </a:lnSpc>
            </a:pPr>
            <a:r>
              <a:rPr lang="en-US" sz="2800">
                <a:solidFill>
                  <a:srgbClr val="000000"/>
                </a:solidFill>
                <a:latin typeface="微软雅黑"/>
                <a:cs typeface="+mn-ea"/>
                <a:sym typeface="+mn-ea"/>
              </a:rPr>
              <a:t>C. </a:t>
            </a:r>
            <a:r>
              <a:rPr lang="zh-CN" altLang="en-US" sz="2800">
                <a:solidFill>
                  <a:srgbClr val="000000"/>
                </a:solidFill>
                <a:latin typeface="微软雅黑"/>
                <a:cs typeface="+mn-ea"/>
                <a:sym typeface="+mn-ea"/>
              </a:rPr>
              <a:t>养蜂人通过听蜜蜂飞行时发出声音的音调高低，判断蜜蜂是否采了蜜</a:t>
            </a:r>
            <a:endParaRPr lang="en-US" sz="2800">
              <a:solidFill>
                <a:srgbClr val="000000"/>
              </a:solidFill>
              <a:latin typeface="微软雅黑"/>
              <a:cs typeface="+mn-ea"/>
              <a:sym typeface="+mn-ea"/>
            </a:endParaRPr>
          </a:p>
          <a:p>
            <a:pPr>
              <a:lnSpc>
                <a:spcPts val="5260"/>
              </a:lnSpc>
            </a:pPr>
            <a:r>
              <a:rPr lang="en-US" sz="2800">
                <a:solidFill>
                  <a:srgbClr val="000000"/>
                </a:solidFill>
                <a:latin typeface="微软雅黑"/>
                <a:cs typeface="+mn-ea"/>
                <a:sym typeface="+mn-ea"/>
              </a:rPr>
              <a:t>D. </a:t>
            </a:r>
            <a:r>
              <a:rPr lang="zh-CN" altLang="en-US" sz="2800">
                <a:solidFill>
                  <a:srgbClr val="000000"/>
                </a:solidFill>
                <a:latin typeface="微软雅黑"/>
                <a:cs typeface="+mn-ea"/>
                <a:sym typeface="+mn-ea"/>
              </a:rPr>
              <a:t>固定电话既有发射电磁波的功能，又有接收电磁波的功能</a:t>
            </a:r>
            <a:endParaRPr lang="zh-CN" altLang="en-US" sz="2800">
              <a:solidFill>
                <a:srgbClr val="000000"/>
              </a:solidFill>
              <a:latin typeface="微软雅黑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337664" y="1435737"/>
            <a:ext cx="6286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>
                <a:solidFill>
                  <a:srgbClr val="FF0000"/>
                </a:solidFill>
              </a:rPr>
              <a:t>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10542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96748" y="711835"/>
            <a:ext cx="950963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、图中有关声和电磁波的应用，分析正确的是</a:t>
            </a:r>
            <a:r>
              <a:rPr lang="en-US" sz="28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　　</a:t>
            </a:r>
            <a:r>
              <a:rPr lang="en-US" sz="28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endParaRPr lang="zh-CN" altLang="en-US" sz="2800">
              <a:solidFill>
                <a:srgbClr val="000000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3236296" y="1590678"/>
            <a:ext cx="5798721" cy="15436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1" name="文本框 100"/>
          <p:cNvSpPr txBox="1"/>
          <p:nvPr/>
        </p:nvSpPr>
        <p:spPr>
          <a:xfrm>
            <a:off x="1196748" y="3360423"/>
            <a:ext cx="9878432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A.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甲是摩托车的消音器，其作用是在接收处减弱噪声</a:t>
            </a:r>
          </a:p>
          <a:p>
            <a:r>
              <a:rPr lang="en-US" sz="28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B.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乙是手按在小提琴上一根弦的不同位置，其目的是为了改变音色</a:t>
            </a:r>
            <a:r>
              <a:rPr lang="en-US" sz="28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C.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丙是利用卫星系统导航，其信息传播的媒介与</a:t>
            </a:r>
            <a:r>
              <a:rPr lang="en-US" sz="28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“B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超</a:t>
            </a:r>
            <a:r>
              <a:rPr lang="en-US" sz="28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相同</a:t>
            </a:r>
            <a:r>
              <a:rPr lang="en-US" sz="28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D.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丁是利用声呐探测海深，其原理与蝙蝠在夜间飞行时的原理相同
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661883" y="619761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>
                <a:solidFill>
                  <a:srgbClr val="FF0000"/>
                </a:solidFill>
              </a:rPr>
              <a:t>D</a:t>
            </a:r>
          </a:p>
        </p:txBody>
      </p:sp>
      <p:pic>
        <p:nvPicPr>
          <p:cNvPr id="102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370993" y="12280900"/>
            <a:ext cx="321773" cy="241300"/>
          </a:xfrm>
          <a:prstGeom prst="cub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24973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467808" y="1721487"/>
            <a:ext cx="10750932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声音的产生</a:t>
            </a:r>
            <a:endParaRPr 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(1)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产生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：声音是由物体的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产生的．</a:t>
            </a:r>
            <a:endParaRPr 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(2)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特点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：一切正在发声的物体都在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停止，发声也就停止，但传声未停止．</a:t>
            </a:r>
            <a:endParaRPr 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(3)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发声体的判断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：如人说话时声音由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振动产生；打鼓时声音是由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振动产生的；弦乐器的声音是由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振动产生的；管乐器的声音是由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振动产生的．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111889" y="2380618"/>
            <a:ext cx="104638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振动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415069" y="2971168"/>
            <a:ext cx="101915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振动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078388" y="2971168"/>
            <a:ext cx="992546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振动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644641" y="4028443"/>
            <a:ext cx="951706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声带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86115" y="4584703"/>
            <a:ext cx="101915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鼓面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08608" y="4584703"/>
            <a:ext cx="612606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弦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83136" y="5128263"/>
            <a:ext cx="126295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空气柱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85869" y="942340"/>
            <a:ext cx="46292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</a:rPr>
              <a:t>考点</a:t>
            </a:r>
            <a:r>
              <a:rPr lang="en-US" altLang="zh-CN" sz="2800">
                <a:solidFill>
                  <a:srgbClr val="000000"/>
                </a:solidFill>
              </a:rPr>
              <a:t>1  </a:t>
            </a:r>
            <a:r>
              <a:rPr lang="zh-CN" altLang="en-US" sz="2800">
                <a:solidFill>
                  <a:srgbClr val="000000"/>
                </a:solidFill>
              </a:rPr>
              <a:t>声音的产生和传播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41206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024105" y="1392555"/>
            <a:ext cx="9314710" cy="3416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声音的传播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声音的传播需要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任何固体、液体、气体都可以传声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，真空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不能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传声．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声音以波的形式向四面八方传播．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声音在传播的过程中被障碍物反射回来的声音叫做回声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原声与回声的时间差大于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0.1 s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时，人耳可以区分开原声和回声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
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612521" y="2089153"/>
            <a:ext cx="88363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介质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13700" y="2613028"/>
            <a:ext cx="8700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不能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00002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532163" y="1357630"/>
            <a:ext cx="9694650" cy="23083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 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声速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影响因素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：声速的大小跟介质的种类和温度有关；声音在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15 ℃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空气中的传播速度为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 m/s.(2)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快慢比较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________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液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气．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利用回声测距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
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456613" y="2543178"/>
            <a:ext cx="81557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340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175035" y="3204847"/>
            <a:ext cx="5439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&gt;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720163" y="3204213"/>
            <a:ext cx="68067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&gt;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34266" y="4218942"/>
            <a:ext cx="114714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公式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49" charset="-122"/>
                <a:sym typeface="+mn-ea"/>
              </a:rPr>
              <a:t>：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s=vt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 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表示声音的传播速度 ，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表示从发出声音到接收到回声所用时间的一半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应用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：声呐探测海深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收到回声所用时间的一半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88438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92922" y="244475"/>
            <a:ext cx="9659997" cy="5631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练习：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判断下列说法是否正确．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各种乐器都是通过振动而发声的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拉小提琴时声音是由空气柱振动产生的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固体、液体和气体都能传播声音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(4)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声音在空气中比在水中传播的快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ea typeface="宋体" panose="02010600030101010101" pitchFamily="2" charset="-122"/>
                <a:sym typeface="+mn-ea"/>
              </a:rPr>
              <a:t>(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5)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宇航员在月球上可以直接进行交谈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endParaRPr lang="en-US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(6)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某测量员站在两平行的峭壁的一边鸣枪，经过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2 s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后听到回声，则两峭壁的距离约为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680 m(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endParaRPr lang="en-US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675581" y="1741172"/>
            <a:ext cx="7722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773969" y="2829563"/>
            <a:ext cx="7722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583352" y="2265048"/>
            <a:ext cx="7722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700334" y="3366135"/>
            <a:ext cx="7722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887210" y="3902713"/>
            <a:ext cx="7722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618709" y="4999993"/>
            <a:ext cx="7722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93580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11498" y="398783"/>
            <a:ext cx="11057854" cy="2306955"/>
          </a:xfrm>
          <a:prstGeom prst="rect">
            <a:avLst/>
          </a:prstGeom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如图所示，将正在响铃的闹钟放在玻璃罩内，逐渐抽出其中的空气，听到的声音会逐渐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，最后听不到声音；再让空气逐渐进入玻璃罩内，听到的闹铃声又逐渐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前两空均选填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变大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变小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不变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，由此说明声音的传播需要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______(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选填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能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或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“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不能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”)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在真空中传播．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21507" name="Picture 2" descr="E:\物理（勿动）\2021河北试题研究fbd\2021河北中考试题研究物理讲册（8.13）\HB65.TIF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02930" y="2173710"/>
            <a:ext cx="2105447" cy="273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715128" y="1028560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变小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188191" y="1601285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变大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625864" y="2173523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介质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1715518" y="2173414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1">
                <a:solidFill>
                  <a:srgbClr val="FF0000"/>
                </a:solidFill>
              </a:rPr>
              <a:t>不能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3" name="矩形 2"/>
          <p:cNvSpPr>
            <a:spLocks noChangeAspect="1"/>
          </p:cNvSpPr>
          <p:nvPr/>
        </p:nvSpPr>
        <p:spPr>
          <a:xfrm>
            <a:off x="332292" y="2705738"/>
            <a:ext cx="7769581" cy="534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下列声现象中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能说明声音的传播需要介质的是</a:t>
            </a:r>
            <a:r>
              <a:rPr lang="zh-CN" altLang="zh-CN" sz="2400">
                <a:solidFill>
                  <a:srgbClr val="000000"/>
                </a:solidFill>
                <a:latin typeface="NEU-BZ-S92" panose="02020503000000020003" pitchFamily="18" charset="-12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  <a:ea typeface="NEU-BZ-S92" panose="02020503000000020003" pitchFamily="18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8" name="对象 7"/>
          <p:cNvGraphicFramePr>
            <a:graphicFrameLocks noChangeAspect="1"/>
          </p:cNvGraphicFramePr>
          <p:nvPr/>
        </p:nvGraphicFramePr>
        <p:xfrm>
          <a:off x="1188016" y="3361447"/>
          <a:ext cx="6545923" cy="34962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文档" r:id="rId7" imgW="3839210" imgH="1999615" progId="">
                  <p:embed/>
                </p:oleObj>
              </mc:Choice>
              <mc:Fallback>
                <p:oleObj name="文档" r:id="rId7" imgW="3839210" imgH="199961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188016" y="3361447"/>
                        <a:ext cx="6545923" cy="34962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7307342" y="2854960"/>
            <a:ext cx="4412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</a:rPr>
              <a:t>C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9127048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135" y="1442098"/>
          <a:ext cx="10524144" cy="466408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10870"/>
                <a:gridCol w="2666397"/>
                <a:gridCol w="4631111"/>
                <a:gridCol w="2115766"/>
              </a:tblGrid>
              <a:tr h="689205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特性</a:t>
                      </a:r>
                      <a:endParaRPr lang="zh-CN" sz="2400" b="1" i="0" u="none" kern="100" baseline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音调</a:t>
                      </a:r>
                      <a:endParaRPr lang="zh-CN" sz="2400" b="1" i="0" u="none" kern="100" baseline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响度</a:t>
                      </a:r>
                    </a:p>
                  </a:txBody>
                  <a:tcPr marL="66823" marR="6682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音色</a:t>
                      </a:r>
                      <a:r>
                        <a:rPr lang="en-US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2400" b="1" i="0" u="none" kern="100" baseline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>
                    <a:noFill/>
                  </a:tcPr>
                </a:tc>
              </a:tr>
              <a:tr h="683042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定义</a:t>
                      </a:r>
                    </a:p>
                  </a:txBody>
                  <a:tcPr marL="66823" marR="66823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声音的</a:t>
                      </a:r>
                      <a:r>
                        <a:rPr lang="en-US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________</a:t>
                      </a:r>
                      <a:endParaRPr lang="zh-CN" sz="2400" b="0" i="0" u="none" kern="1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声音的</a:t>
                      </a:r>
                      <a:r>
                        <a:rPr lang="en-US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________</a:t>
                      </a:r>
                      <a:endParaRPr lang="zh-CN" sz="2400" b="0" i="0" u="none" kern="1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声音的品质</a:t>
                      </a:r>
                    </a:p>
                  </a:txBody>
                  <a:tcPr marL="66823" marR="66823" marT="0" marB="0" anchor="ctr"/>
                </a:tc>
              </a:tr>
              <a:tr h="3271191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影响</a:t>
                      </a:r>
                      <a:endParaRPr lang="en-US" altLang="zh-CN" sz="2400" b="1" i="0" u="none" kern="100" baseline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因素</a:t>
                      </a:r>
                      <a:endParaRPr lang="zh-CN" sz="2400" b="1" i="0" u="none" kern="100" baseline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声源振动的频率：频率越高，音调越</a:t>
                      </a: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______</a:t>
                      </a:r>
                      <a:endParaRPr lang="zh-CN" altLang="zh-CN" sz="2400" b="0" i="0" u="none" kern="1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a.</a:t>
                      </a:r>
                      <a:r>
                        <a:rPr lang="zh-CN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发声体的振幅：振幅越大，响度越</a:t>
                      </a: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________</a:t>
                      </a:r>
                      <a:endParaRPr lang="zh-CN" altLang="zh-CN" sz="2400" b="0" i="0" u="none" kern="1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b.</a:t>
                      </a:r>
                      <a:r>
                        <a:rPr lang="zh-CN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到声源的距离：距离越近，响度越</a:t>
                      </a: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________</a:t>
                      </a:r>
                      <a:endParaRPr lang="zh-CN" altLang="zh-CN" sz="2400" b="0" i="0" u="none" kern="1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c.</a:t>
                      </a:r>
                      <a:r>
                        <a:rPr lang="zh-CN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声音的分散程度：越分散，响度越小</a:t>
                      </a:r>
                      <a:endParaRPr lang="zh-CN" sz="2400" b="0" i="0" u="none" kern="1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发声体本身：</a:t>
                      </a:r>
                      <a:r>
                        <a:rPr lang="zh-CN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材料、形状、结构</a:t>
                      </a:r>
                      <a:endParaRPr lang="zh-CN" sz="2400" b="0" i="0" u="none" kern="100" baseline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/>
                </a:tc>
              </a:tr>
            </a:tbl>
          </a:graphicData>
        </a:graphic>
      </p:graphicFrame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3132918" y="2266783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高低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6923316" y="2234263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强弱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999509" y="4789431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高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086916" y="3422143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大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178189" y="4471480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大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70399" y="577850"/>
            <a:ext cx="46292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</a:rPr>
              <a:t>考点</a:t>
            </a:r>
            <a:r>
              <a:rPr lang="en-US" altLang="zh-CN" sz="2800">
                <a:solidFill>
                  <a:srgbClr val="000000"/>
                </a:solidFill>
              </a:rPr>
              <a:t>2  </a:t>
            </a:r>
            <a:r>
              <a:rPr lang="zh-CN" altLang="en-US" sz="2800">
                <a:solidFill>
                  <a:srgbClr val="000000"/>
                </a:solidFill>
              </a:rPr>
              <a:t>声音的特性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72876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37768" y="1234648"/>
          <a:ext cx="10805371" cy="438912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36465"/>
                <a:gridCol w="3097540"/>
                <a:gridCol w="3313647"/>
                <a:gridCol w="3457719"/>
              </a:tblGrid>
              <a:tr h="397556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特性</a:t>
                      </a:r>
                      <a:endParaRPr lang="zh-CN" sz="2400" b="1" i="0" u="none" kern="100" baseline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音调</a:t>
                      </a:r>
                      <a:endParaRPr lang="zh-CN" sz="2400" b="1" i="0" u="none" kern="100" baseline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响度</a:t>
                      </a:r>
                    </a:p>
                  </a:txBody>
                  <a:tcPr marL="66823" marR="6682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音色</a:t>
                      </a:r>
                      <a:r>
                        <a:rPr lang="en-US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2400" b="1" i="0" u="none" kern="100" baseline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>
                    <a:noFill/>
                  </a:tcPr>
                </a:tc>
              </a:tr>
              <a:tr h="2466217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波</a:t>
                      </a:r>
                      <a:endParaRPr lang="en-US" altLang="zh-CN" sz="2400" b="1" i="0" u="none" kern="100" baseline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形</a:t>
                      </a:r>
                      <a:endParaRPr lang="en-US" altLang="zh-CN" sz="2400" b="1" i="0" u="none" kern="100" baseline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图</a:t>
                      </a:r>
                      <a:endParaRPr lang="zh-CN" sz="2400" b="1" i="0" u="none" kern="100" baseline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2400" b="0" i="0" u="none" kern="12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2400" b="0" i="0" u="none" kern="12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2400" b="0" i="0" u="none" kern="12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2400" b="0" i="0" u="none" kern="12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0" i="0" u="none" kern="12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______</a:t>
                      </a:r>
                      <a:r>
                        <a:rPr lang="zh-CN" altLang="zh-CN" sz="2400" b="0" i="0" u="none" kern="12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图振动得更快，频率更高，</a:t>
                      </a:r>
                      <a:r>
                        <a:rPr lang="en-US" altLang="zh-CN" sz="2400" b="0" i="0" u="none" kern="12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altLang="zh-CN" sz="2400" b="0" i="0" u="none" kern="12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更高</a:t>
                      </a:r>
                      <a:endParaRPr lang="en-US" altLang="zh-CN" sz="2400" b="0" i="0" u="none" kern="12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2400" b="0" i="0" u="none" kern="12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2400" b="0" i="0" u="none" kern="12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2400" b="0" i="0" u="none" kern="12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2400" b="0" i="0" u="none" kern="12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0" i="0" u="none" kern="12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_______</a:t>
                      </a:r>
                      <a:r>
                        <a:rPr lang="zh-CN" altLang="zh-CN" sz="2400" b="0" i="0" u="none" kern="12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图振幅更大，响度更</a:t>
                      </a:r>
                      <a:r>
                        <a:rPr lang="en-US" altLang="zh-CN" sz="2400" b="0" i="0" u="none" kern="12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</a:t>
                      </a:r>
                      <a:endParaRPr lang="zh-CN" sz="2400" b="0" i="0" u="none" kern="1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endParaRPr lang="en-US" altLang="zh-CN" sz="2400" b="0" i="0" u="none" kern="12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endParaRPr lang="en-US" altLang="zh-CN" sz="2400" b="0" i="0" u="none" kern="12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endParaRPr lang="en-US" altLang="zh-CN" sz="2400" b="0" i="0" u="none" kern="12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endParaRPr lang="en-US" altLang="zh-CN" sz="2400" b="0" i="0" u="none" kern="12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endParaRPr lang="en-US" altLang="zh-CN" sz="2400" b="0" i="0" u="none" kern="12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zh-CN" sz="2400" b="0" i="0" u="none" kern="12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波的</a:t>
                      </a:r>
                      <a:r>
                        <a:rPr lang="en-US" altLang="zh-CN" sz="2400" b="0" i="0" u="none" kern="12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lang="zh-CN" altLang="zh-CN" sz="2400" b="0" i="0" u="none" kern="12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不同，即</a:t>
                      </a:r>
                      <a:r>
                        <a:rPr lang="en-US" altLang="zh-CN" sz="2400" b="0" i="0" u="none" kern="12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lang="zh-CN" altLang="zh-CN" sz="2400" b="0" i="0" u="none" kern="12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不同</a:t>
                      </a:r>
                    </a:p>
                  </a:txBody>
                  <a:tcPr marL="66823" marR="66823" marT="0" marB="0" anchor="ctr"/>
                </a:tc>
              </a:tr>
            </a:tbl>
          </a:graphicData>
        </a:graphic>
      </p:graphicFrame>
      <p:pic>
        <p:nvPicPr>
          <p:cNvPr id="14355" name="Picture 2" descr="E:\物理（勿动）\2021河北试题研究fbd\2021河北中考试题研究物理讲册（8.13）\HB139.tif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89738" y="2106708"/>
            <a:ext cx="2804685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6" name="Picture 3" descr="E:\物理（勿动）\2021河北试题研究fbd\2021河北中考试题研究物理讲册（8.13）\HB140.tif"/>
          <p:cNvPicPr>
            <a:picLocks noChangeAspect="1" noChangeArrowheads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435" y="2117370"/>
            <a:ext cx="2977948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7" name="Picture 4" descr="E:\物理（勿动）\2021河北试题研究fbd\2021河北中考试题研究物理讲册（8.13）\HB141.tif"/>
          <p:cNvPicPr>
            <a:picLocks noChangeAspect="1" noChangeArrowheads="1"/>
          </p:cNvPicPr>
          <p:nvPr/>
        </p:nvPicPr>
        <p:blipFill>
          <a:blip r:embed="rId8" r:link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5225" y="1891452"/>
            <a:ext cx="3087783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814475" y="3949066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甲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3344500" y="4444994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音调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4817482" y="3949702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甲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5378828" y="4483670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大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8536403" y="4483671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形状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0501117" y="4483670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音色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73281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  <p:bldP spid="5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707217" y="469724"/>
          <a:ext cx="10524144" cy="445071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71771"/>
                <a:gridCol w="4349964"/>
                <a:gridCol w="3438249"/>
                <a:gridCol w="1964160"/>
              </a:tblGrid>
              <a:tr h="610235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特性</a:t>
                      </a:r>
                      <a:endParaRPr lang="zh-CN" sz="2400" b="1" i="0" u="none" kern="100" baseline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音调</a:t>
                      </a:r>
                      <a:endParaRPr lang="zh-CN" sz="2400" b="1" i="0" u="none" kern="100" baseline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响度</a:t>
                      </a:r>
                    </a:p>
                  </a:txBody>
                  <a:tcPr marL="66823" marR="6682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音色</a:t>
                      </a:r>
                      <a:r>
                        <a:rPr lang="en-US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2400" b="1" i="0" u="none" kern="100" baseline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>
                    <a:noFill/>
                  </a:tcPr>
                </a:tc>
              </a:tr>
              <a:tr h="3494169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改变方法</a:t>
                      </a:r>
                      <a:endParaRPr lang="zh-CN" sz="2400" b="1" i="0" u="none" kern="100" baseline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zh-CN" altLang="en-US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弦乐器</a:t>
                      </a: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弦振动发声</a:t>
                      </a: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altLang="en-US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：弦绷得越紧、弦越细、越短，音调越高</a:t>
                      </a:r>
                    </a:p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zh-CN" altLang="en-US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管乐器</a:t>
                      </a: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altLang="en-US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空气柱振动发声</a:t>
                      </a: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altLang="en-US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：空气柱越短，音调越高</a:t>
                      </a:r>
                    </a:p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(3)</a:t>
                      </a:r>
                      <a:r>
                        <a:rPr lang="zh-CN" altLang="en-US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打击乐器：打击面绷得越紧，音调越高</a:t>
                      </a:r>
                      <a:endParaRPr lang="zh-CN" altLang="zh-CN" sz="2400" b="0" i="0" u="none" kern="1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zh-CN" altLang="en-US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打击乐器、管乐器、弦乐器：用力越大，响度越大</a:t>
                      </a:r>
                    </a:p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zh-CN" altLang="en-US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改变与发声体的距离：距离越近，响度越大</a:t>
                      </a:r>
                      <a:endParaRPr lang="zh-CN" sz="2400" b="0" i="0" u="none" kern="1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 anchorCtr="1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CN" altLang="en-US" sz="2400" b="0" i="0" u="none" kern="12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改变发声体的材料、形状、结构等</a:t>
                      </a:r>
                    </a:p>
                  </a:txBody>
                  <a:tcPr marL="66823" marR="66823" marT="0" marB="0" anchor="ctr" anchorCtr="1"/>
                </a:tc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07283" y="4574497"/>
          <a:ext cx="10524698" cy="21945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84631"/>
                <a:gridCol w="9740067"/>
              </a:tblGrid>
              <a:tr h="1864811">
                <a:tc>
                  <a:txBody>
                    <a:bodyPr/>
                    <a:lstStyle/>
                    <a:p>
                      <a:pPr marL="0" marR="0" indent="0" algn="ctr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 i="0" u="none" kern="100" baseline="0">
                          <a:solidFill>
                            <a:schemeClr val="tx1"/>
                          </a:solidFill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区别</a:t>
                      </a:r>
                      <a:endParaRPr lang="zh-CN" sz="2400" b="1" i="0" u="none" kern="100" baseline="0"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a.</a:t>
                      </a:r>
                      <a:r>
                        <a:rPr lang="zh-CN" altLang="en-US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音调和响度没有必然的联系，音调高的响度不一定大</a:t>
                      </a:r>
                    </a:p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b.</a:t>
                      </a:r>
                      <a:r>
                        <a:rPr lang="zh-CN" altLang="en-US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音色只与发声体本身有关，不受音调、响度的影响</a:t>
                      </a:r>
                    </a:p>
                    <a:p>
                      <a:pPr marL="0" marR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c.</a:t>
                      </a:r>
                      <a:r>
                        <a:rPr lang="zh-CN" altLang="en-US" sz="2400" b="0" i="0" u="none" kern="10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在声音的传播过程中，音调、音色一般不会变化，响度会随传播距离的改变而改变</a:t>
                      </a:r>
                      <a:endParaRPr lang="zh-CN" altLang="zh-CN" sz="2400" b="0" i="0" u="none" kern="10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6823" marR="66823" marT="0" marB="0" anchor="ctr" anchorCtr="1"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25190106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custom20205081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空白演示"/>
  <p:tag name="KSO_WM_UNIT_SHOW_EDIT_AREA_INDICATION" val="1"/>
  <p:tag name="KSO_WM_UNIT_TYPE" val="a"/>
  <p:tag name="KSO_WM_UNIT_VALUE" val="2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custom20205081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输入您的封面副标题"/>
  <p:tag name="KSO_WM_UNIT_SHOW_EDIT_AREA_INDICATION" val="1"/>
  <p:tag name="KSO_WM_UNIT_TYPE" val="b"/>
  <p:tag name="KSO_WM_UNIT_VALUE" val="11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312.4992125984254,&quot;width&quot;:3402.4992125984249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aa8e401-3828-4316-80e4-03f03276c89f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dfa242d-66f8-41d0-9410-201b12c15818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d8d796b0-6e59-43a1-87b5-3afd7000dcdf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747a1c02-d306-487c-988b-b237d1d636a1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1144960d-795e-491c-b51f-712f62859da3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2147</Words>
  <Application>Microsoft Office PowerPoint</Application>
  <PresentationFormat>自定义</PresentationFormat>
  <Paragraphs>200</Paragraphs>
  <Slides>17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0" baseType="lpstr">
      <vt:lpstr>Office 主题</vt:lpstr>
      <vt:lpstr>Office 主题​​</vt:lpstr>
      <vt:lpstr>文档</vt:lpstr>
      <vt:lpstr>第九讲  声与电磁波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第九讲  声与电磁波</dc:title>
  <dc:creator>Administrator</dc:creator>
  <cp:lastModifiedBy>User</cp:lastModifiedBy>
  <cp:revision>1</cp:revision>
  <dcterms:created xsi:type="dcterms:W3CDTF">2021-02-23T00:55:28Z</dcterms:created>
  <dcterms:modified xsi:type="dcterms:W3CDTF">2021-02-23T00:57:20Z</dcterms:modified>
</cp:coreProperties>
</file>