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7" r:id="rId2"/>
    <p:sldId id="275" r:id="rId3"/>
    <p:sldId id="260" r:id="rId4"/>
    <p:sldId id="261" r:id="rId5"/>
    <p:sldId id="276" r:id="rId6"/>
    <p:sldId id="258" r:id="rId7"/>
    <p:sldId id="259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91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第五级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5D07BE-529F-467F-9FD0-D8E8620EE3DA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133598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t>16</a:t>
            </a:fld>
            <a:endParaRPr lang="en-US" altLang="zh-CN" sz="1200" dirty="0"/>
          </a:p>
        </p:txBody>
      </p:sp>
      <p:sp>
        <p:nvSpPr>
          <p:cNvPr id="1741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17412" name="文本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zh-CN" dirty="0"/>
          </a:p>
        </p:txBody>
      </p:sp>
      <p:sp>
        <p:nvSpPr>
          <p:cNvPr id="17413" name="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>
                <a:ea typeface="幼圆" panose="02010509060101010101" pitchFamily="49" charset="-122"/>
              </a:rPr>
              <a:t>16</a:t>
            </a:fld>
            <a:endParaRPr lang="en-US" altLang="zh-CN" sz="1200" dirty="0">
              <a:ea typeface="幼圆" panose="020105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D98576-7A22-45C7-8BD6-4E4D3966526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D98576-7A22-45C7-8BD6-4E4D3966526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D98576-7A22-45C7-8BD6-4E4D3966526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D98576-7A22-45C7-8BD6-4E4D3966526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D98576-7A22-45C7-8BD6-4E4D3966526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D98576-7A22-45C7-8BD6-4E4D3966526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D98576-7A22-45C7-8BD6-4E4D3966526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D98576-7A22-45C7-8BD6-4E4D3966526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D98576-7A22-45C7-8BD6-4E4D3966526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D98576-7A22-45C7-8BD6-4E4D3966526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D98576-7A22-45C7-8BD6-4E4D3966526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D98576-7A22-45C7-8BD6-4E4D3966526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9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9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jpeg"/><Relationship Id="rId4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93447" y="1600200"/>
            <a:ext cx="6039485" cy="2154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 eaLnBrk="1" hangingPunct="1">
              <a:buClrTx/>
              <a:buSzTx/>
              <a:buFontTx/>
              <a:defRPr/>
            </a:pPr>
            <a:r>
              <a:rPr kumimoji="0" lang="zh-CN" altLang="en-US" sz="54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第五节 </a:t>
            </a:r>
          </a:p>
          <a:p>
            <a:pPr marR="0" algn="ctr" defTabSz="914400" eaLnBrk="1" hangingPunct="1">
              <a:buClrTx/>
              <a:buSzTx/>
              <a:buFontTx/>
              <a:defRPr/>
            </a:pPr>
            <a:r>
              <a:rPr kumimoji="0" lang="zh-CN" altLang="en-US" sz="80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机械效率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175"/>
          <p:cNvGraphicFramePr>
            <a:graphicFrameLocks noGrp="1"/>
          </p:cNvGraphicFramePr>
          <p:nvPr/>
        </p:nvGraphicFramePr>
        <p:xfrm>
          <a:off x="741363" y="2740025"/>
          <a:ext cx="7019925" cy="2655889"/>
        </p:xfrm>
        <a:graphic>
          <a:graphicData uri="http://schemas.openxmlformats.org/drawingml/2006/table">
            <a:tbl>
              <a:tblPr/>
              <a:tblGrid>
                <a:gridCol w="368300"/>
                <a:gridCol w="808037"/>
                <a:gridCol w="919163"/>
                <a:gridCol w="866775"/>
                <a:gridCol w="819150"/>
                <a:gridCol w="1216025"/>
                <a:gridCol w="1044575"/>
                <a:gridCol w="977900"/>
              </a:tblGrid>
              <a:tr h="66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</a:t>
                      </a:r>
                      <a:r>
                        <a:rPr kumimoji="0" lang="zh-CN" altLang="en-US" sz="2800" b="1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有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/J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</a:t>
                      </a:r>
                      <a:r>
                        <a:rPr kumimoji="0" lang="zh-CN" altLang="en-US" sz="2800" b="1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总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/J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3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0289" name="Group 111"/>
          <p:cNvGrpSpPr/>
          <p:nvPr/>
        </p:nvGrpSpPr>
        <p:grpSpPr>
          <a:xfrm>
            <a:off x="7780338" y="1601788"/>
            <a:ext cx="973137" cy="2533650"/>
            <a:chOff x="196" y="1315"/>
            <a:chExt cx="613" cy="1596"/>
          </a:xfrm>
        </p:grpSpPr>
        <p:sp>
          <p:nvSpPr>
            <p:cNvPr id="10309" name="Text Box 111"/>
            <p:cNvSpPr txBox="1"/>
            <p:nvPr/>
          </p:nvSpPr>
          <p:spPr>
            <a:xfrm>
              <a:off x="196" y="1678"/>
              <a:ext cx="16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 eaLnBrk="1" hangingPunct="1">
                <a:buFont typeface="Arial" panose="020B0604020202020204" pitchFamily="34" charset="0"/>
              </a:pPr>
              <a:r>
                <a:rPr lang="en-US" altLang="zh-CN" sz="2000" i="1" dirty="0">
                  <a:latin typeface="Times New Roman" panose="02020603050405020304" pitchFamily="18" charset="0"/>
                </a:rPr>
                <a:t>F</a:t>
              </a:r>
              <a:endParaRPr lang="en-US" altLang="zh-CN" sz="2000" dirty="0">
                <a:latin typeface="Arial" panose="020B0604020202020204" pitchFamily="34" charset="0"/>
              </a:endParaRPr>
            </a:p>
          </p:txBody>
        </p:sp>
        <p:grpSp>
          <p:nvGrpSpPr>
            <p:cNvPr id="10310" name="xjhlx8"/>
            <p:cNvGrpSpPr>
              <a:grpSpLocks noChangeAspect="1"/>
            </p:cNvGrpSpPr>
            <p:nvPr/>
          </p:nvGrpSpPr>
          <p:grpSpPr>
            <a:xfrm rot="-5400000" flipH="1" flipV="1">
              <a:off x="358" y="1368"/>
              <a:ext cx="359" cy="257"/>
              <a:chOff x="6892" y="783"/>
              <a:chExt cx="813" cy="579"/>
            </a:xfrm>
          </p:grpSpPr>
          <p:grpSp>
            <p:nvGrpSpPr>
              <p:cNvPr id="10350" name="Group 113"/>
              <p:cNvGrpSpPr>
                <a:grpSpLocks noChangeAspect="1"/>
              </p:cNvGrpSpPr>
              <p:nvPr/>
            </p:nvGrpSpPr>
            <p:grpSpPr>
              <a:xfrm>
                <a:off x="7125" y="783"/>
                <a:ext cx="580" cy="579"/>
                <a:chOff x="2400" y="2400"/>
                <a:chExt cx="1440" cy="1440"/>
              </a:xfrm>
            </p:grpSpPr>
            <p:sp>
              <p:nvSpPr>
                <p:cNvPr id="10352" name="Oval 114"/>
                <p:cNvSpPr>
                  <a:spLocks noChangeAspect="1"/>
                </p:cNvSpPr>
                <p:nvPr/>
              </p:nvSpPr>
              <p:spPr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 vert="eaVert"/>
                <a:lstStyle/>
                <a:p>
                  <a:pPr eaLnBrk="1" hangingPunct="1">
                    <a:buFont typeface="Arial" panose="020B0604020202020204" pitchFamily="34" charset="0"/>
                  </a:pPr>
                  <a:endParaRPr lang="zh-CN" altLang="zh-CN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53" name="Oval 115"/>
                <p:cNvSpPr>
                  <a:spLocks noChangeAspect="1"/>
                </p:cNvSpPr>
                <p:nvPr/>
              </p:nvSpPr>
              <p:spPr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 rot="10800000" vert="eaVert"/>
                <a:lstStyle/>
                <a:p>
                  <a:pPr eaLnBrk="1" hangingPunct="1">
                    <a:buFont typeface="Arial" panose="020B0604020202020204" pitchFamily="34" charset="0"/>
                  </a:pPr>
                  <a:endParaRPr lang="zh-CN" altLang="zh-CN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54" name="Oval 116"/>
                <p:cNvSpPr>
                  <a:spLocks noChangeAspect="1"/>
                </p:cNvSpPr>
                <p:nvPr/>
              </p:nvSpPr>
              <p:spPr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rot="10800000" vert="eaVert"/>
                <a:lstStyle/>
                <a:p>
                  <a:pPr eaLnBrk="1" hangingPunct="1">
                    <a:buFont typeface="Arial" panose="020B0604020202020204" pitchFamily="34" charset="0"/>
                  </a:pPr>
                  <a:endParaRPr lang="zh-CN" altLang="zh-CN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55" name="Oval 117"/>
                <p:cNvSpPr>
                  <a:spLocks noChangeAspect="1"/>
                </p:cNvSpPr>
                <p:nvPr/>
              </p:nvSpPr>
              <p:spPr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 vert="eaVert"/>
                <a:lstStyle/>
                <a:p>
                  <a:pPr eaLnBrk="1" hangingPunct="1">
                    <a:buFont typeface="Arial" panose="020B0604020202020204" pitchFamily="34" charset="0"/>
                  </a:pPr>
                  <a:endParaRPr lang="zh-CN" altLang="zh-CN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0351" name="Rectangle 118"/>
              <p:cNvSpPr>
                <a:spLocks noChangeAspect="1"/>
              </p:cNvSpPr>
              <p:nvPr/>
            </p:nvSpPr>
            <p:spPr>
              <a:xfrm>
                <a:off x="6892" y="1024"/>
                <a:ext cx="555" cy="97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540000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/>
              <a:lstStyle/>
              <a:p>
                <a:pPr eaLnBrk="1" hangingPunct="1">
                  <a:buFont typeface="Arial" panose="020B0604020202020204" pitchFamily="34" charset="0"/>
                </a:pPr>
                <a:endParaRPr lang="zh-CN" altLang="zh-CN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0311" name="xjhlx12"/>
            <p:cNvGrpSpPr/>
            <p:nvPr/>
          </p:nvGrpSpPr>
          <p:grpSpPr>
            <a:xfrm>
              <a:off x="443" y="2333"/>
              <a:ext cx="225" cy="383"/>
              <a:chOff x="3960" y="2220"/>
              <a:chExt cx="1440" cy="2454"/>
            </a:xfrm>
          </p:grpSpPr>
          <p:grpSp>
            <p:nvGrpSpPr>
              <p:cNvPr id="10339" name="Group 120"/>
              <p:cNvGrpSpPr/>
              <p:nvPr/>
            </p:nvGrpSpPr>
            <p:grpSpPr>
              <a:xfrm>
                <a:off x="3960" y="2220"/>
                <a:ext cx="1440" cy="1440"/>
                <a:chOff x="2400" y="2400"/>
                <a:chExt cx="1440" cy="1440"/>
              </a:xfrm>
            </p:grpSpPr>
            <p:sp>
              <p:nvSpPr>
                <p:cNvPr id="10346" name="Oval 121"/>
                <p:cNvSpPr/>
                <p:nvPr/>
              </p:nvSpPr>
              <p:spPr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eaLnBrk="1" hangingPunct="1">
                    <a:buFont typeface="Arial" panose="020B0604020202020204" pitchFamily="34" charset="0"/>
                  </a:pPr>
                  <a:endParaRPr lang="zh-CN" altLang="zh-CN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47" name="Oval 122"/>
                <p:cNvSpPr/>
                <p:nvPr/>
              </p:nvSpPr>
              <p:spPr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pPr eaLnBrk="1" hangingPunct="1">
                    <a:buFont typeface="Arial" panose="020B0604020202020204" pitchFamily="34" charset="0"/>
                  </a:pPr>
                  <a:endParaRPr lang="zh-CN" altLang="zh-CN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48" name="Oval 123"/>
                <p:cNvSpPr/>
                <p:nvPr/>
              </p:nvSpPr>
              <p:spPr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pPr eaLnBrk="1" hangingPunct="1">
                    <a:buFont typeface="Arial" panose="020B0604020202020204" pitchFamily="34" charset="0"/>
                  </a:pPr>
                  <a:endParaRPr lang="zh-CN" altLang="zh-CN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49" name="Oval 124"/>
                <p:cNvSpPr/>
                <p:nvPr/>
              </p:nvSpPr>
              <p:spPr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eaLnBrk="1" hangingPunct="1">
                    <a:buFont typeface="Arial" panose="020B0604020202020204" pitchFamily="34" charset="0"/>
                  </a:pPr>
                  <a:endParaRPr lang="zh-CN" altLang="zh-CN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0340" name="Group 125"/>
              <p:cNvGrpSpPr/>
              <p:nvPr/>
            </p:nvGrpSpPr>
            <p:grpSpPr>
              <a:xfrm>
                <a:off x="4230" y="2795"/>
                <a:ext cx="915" cy="1879"/>
                <a:chOff x="4230" y="2795"/>
                <a:chExt cx="915" cy="1879"/>
              </a:xfrm>
            </p:grpSpPr>
            <p:sp>
              <p:nvSpPr>
                <p:cNvPr id="10341" name="Freeform 126"/>
                <p:cNvSpPr/>
                <p:nvPr/>
              </p:nvSpPr>
              <p:spPr>
                <a:xfrm>
                  <a:off x="4460" y="3860"/>
                  <a:ext cx="635" cy="814"/>
                </a:xfrm>
                <a:custGeom>
                  <a:avLst/>
                  <a:gdLst/>
                  <a:ahLst/>
                  <a:cxnLst>
                    <a:cxn ang="0">
                      <a:pos x="148" y="5"/>
                    </a:cxn>
                    <a:cxn ang="0">
                      <a:pos x="148" y="173"/>
                    </a:cxn>
                    <a:cxn ang="0">
                      <a:pos x="139" y="315"/>
                    </a:cxn>
                    <a:cxn ang="0">
                      <a:pos x="78" y="395"/>
                    </a:cxn>
                    <a:cxn ang="0">
                      <a:pos x="35" y="467"/>
                    </a:cxn>
                    <a:cxn ang="0">
                      <a:pos x="2" y="565"/>
                    </a:cxn>
                    <a:cxn ang="0">
                      <a:pos x="21" y="645"/>
                    </a:cxn>
                    <a:cxn ang="0">
                      <a:pos x="82" y="730"/>
                    </a:cxn>
                    <a:cxn ang="0">
                      <a:pos x="205" y="795"/>
                    </a:cxn>
                    <a:cxn ang="0">
                      <a:pos x="342" y="800"/>
                    </a:cxn>
                    <a:cxn ang="0">
                      <a:pos x="488" y="712"/>
                    </a:cxn>
                    <a:cxn ang="0">
                      <a:pos x="554" y="617"/>
                    </a:cxn>
                    <a:cxn ang="0">
                      <a:pos x="601" y="516"/>
                    </a:cxn>
                    <a:cxn ang="0">
                      <a:pos x="629" y="400"/>
                    </a:cxn>
                    <a:cxn ang="0">
                      <a:pos x="568" y="452"/>
                    </a:cxn>
                    <a:cxn ang="0">
                      <a:pos x="502" y="560"/>
                    </a:cxn>
                    <a:cxn ang="0">
                      <a:pos x="431" y="631"/>
                    </a:cxn>
                    <a:cxn ang="0">
                      <a:pos x="370" y="668"/>
                    </a:cxn>
                    <a:cxn ang="0">
                      <a:pos x="280" y="664"/>
                    </a:cxn>
                    <a:cxn ang="0">
                      <a:pos x="200" y="607"/>
                    </a:cxn>
                    <a:cxn ang="0">
                      <a:pos x="205" y="499"/>
                    </a:cxn>
                    <a:cxn ang="0">
                      <a:pos x="276" y="395"/>
                    </a:cxn>
                    <a:cxn ang="0">
                      <a:pos x="318" y="320"/>
                    </a:cxn>
                    <a:cxn ang="0">
                      <a:pos x="318" y="222"/>
                    </a:cxn>
                    <a:cxn ang="0">
                      <a:pos x="318" y="173"/>
                    </a:cxn>
                    <a:cxn ang="0">
                      <a:pos x="318" y="0"/>
                    </a:cxn>
                  </a:cxnLst>
                  <a:rect l="0" t="0" r="0" b="0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0342" name="Group 127"/>
                <p:cNvGrpSpPr/>
                <p:nvPr/>
              </p:nvGrpSpPr>
              <p:grpSpPr>
                <a:xfrm>
                  <a:off x="4230" y="2795"/>
                  <a:ext cx="915" cy="1180"/>
                  <a:chOff x="4230" y="2795"/>
                  <a:chExt cx="915" cy="1180"/>
                </a:xfrm>
              </p:grpSpPr>
              <p:sp>
                <p:nvSpPr>
                  <p:cNvPr id="10343" name="Freeform 128"/>
                  <p:cNvSpPr/>
                  <p:nvPr/>
                </p:nvSpPr>
                <p:spPr>
                  <a:xfrm>
                    <a:off x="4230" y="2795"/>
                    <a:ext cx="915" cy="118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15" y="15"/>
                      </a:cxn>
                      <a:cxn ang="0">
                        <a:pos x="630" y="1180"/>
                      </a:cxn>
                      <a:cxn ang="0">
                        <a:pos x="270" y="1155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>
                          <a:alpha val="100000"/>
                        </a:srgbClr>
                      </a:gs>
                      <a:gs pos="50000">
                        <a:srgbClr val="969696">
                          <a:alpha val="100000"/>
                        </a:srgbClr>
                      </a:gs>
                      <a:gs pos="100000">
                        <a:srgbClr val="000000">
                          <a:alpha val="100000"/>
                        </a:srgbClr>
                      </a:gs>
                    </a:gsLst>
                    <a:lin ang="0" scaled="1"/>
                    <a:tileRect/>
                  </a:gradFill>
                  <a:ln w="9525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44" name="Oval 129"/>
                  <p:cNvSpPr/>
                  <p:nvPr/>
                </p:nvSpPr>
                <p:spPr>
                  <a:xfrm>
                    <a:off x="4560" y="284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eaLnBrk="1" hangingPunct="1">
                      <a:buFont typeface="Arial" panose="020B0604020202020204" pitchFamily="34" charset="0"/>
                    </a:pPr>
                    <a:endParaRPr lang="zh-CN" altLang="zh-CN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0345" name="Oval 130"/>
                  <p:cNvSpPr/>
                  <p:nvPr/>
                </p:nvSpPr>
                <p:spPr>
                  <a:xfrm>
                    <a:off x="4580" y="366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eaLnBrk="1" hangingPunct="1">
                      <a:buFont typeface="Arial" panose="020B0604020202020204" pitchFamily="34" charset="0"/>
                    </a:pPr>
                    <a:endParaRPr lang="zh-CN" altLang="zh-CN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10312" name="Line 131"/>
            <p:cNvSpPr/>
            <p:nvPr/>
          </p:nvSpPr>
          <p:spPr>
            <a:xfrm>
              <a:off x="377" y="1905"/>
              <a:ext cx="57" cy="5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triangle" w="sm" len="lg"/>
              <a:tailEnd type="none" w="med" len="med"/>
            </a:ln>
          </p:spPr>
        </p:sp>
        <p:sp>
          <p:nvSpPr>
            <p:cNvPr id="10313" name="Line 132"/>
            <p:cNvSpPr/>
            <p:nvPr/>
          </p:nvSpPr>
          <p:spPr>
            <a:xfrm>
              <a:off x="666" y="1563"/>
              <a:ext cx="0" cy="86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14" name="Line 133"/>
            <p:cNvSpPr/>
            <p:nvPr/>
          </p:nvSpPr>
          <p:spPr>
            <a:xfrm>
              <a:off x="417" y="1589"/>
              <a:ext cx="155" cy="63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0315" name="xjhlx13"/>
            <p:cNvGrpSpPr/>
            <p:nvPr/>
          </p:nvGrpSpPr>
          <p:grpSpPr>
            <a:xfrm>
              <a:off x="473" y="2676"/>
              <a:ext cx="181" cy="235"/>
              <a:chOff x="6627" y="2220"/>
              <a:chExt cx="1155" cy="1502"/>
            </a:xfrm>
          </p:grpSpPr>
          <p:sp>
            <p:nvSpPr>
              <p:cNvPr id="10336" name="Freeform 135"/>
              <p:cNvSpPr/>
              <p:nvPr/>
            </p:nvSpPr>
            <p:spPr>
              <a:xfrm>
                <a:off x="7067" y="3288"/>
                <a:ext cx="338" cy="434"/>
              </a:xfrm>
              <a:custGeom>
                <a:avLst/>
                <a:gdLst/>
                <a:ahLst/>
                <a:cxnLst>
                  <a:cxn ang="0">
                    <a:pos x="79" y="3"/>
                  </a:cxn>
                  <a:cxn ang="0">
                    <a:pos x="79" y="92"/>
                  </a:cxn>
                  <a:cxn ang="0">
                    <a:pos x="74" y="168"/>
                  </a:cxn>
                  <a:cxn ang="0">
                    <a:pos x="41" y="211"/>
                  </a:cxn>
                  <a:cxn ang="0">
                    <a:pos x="19" y="249"/>
                  </a:cxn>
                  <a:cxn ang="0">
                    <a:pos x="1" y="301"/>
                  </a:cxn>
                  <a:cxn ang="0">
                    <a:pos x="11" y="344"/>
                  </a:cxn>
                  <a:cxn ang="0">
                    <a:pos x="44" y="389"/>
                  </a:cxn>
                  <a:cxn ang="0">
                    <a:pos x="109" y="424"/>
                  </a:cxn>
                  <a:cxn ang="0">
                    <a:pos x="182" y="427"/>
                  </a:cxn>
                  <a:cxn ang="0">
                    <a:pos x="260" y="379"/>
                  </a:cxn>
                  <a:cxn ang="0">
                    <a:pos x="295" y="329"/>
                  </a:cxn>
                  <a:cxn ang="0">
                    <a:pos x="320" y="275"/>
                  </a:cxn>
                  <a:cxn ang="0">
                    <a:pos x="335" y="213"/>
                  </a:cxn>
                  <a:cxn ang="0">
                    <a:pos x="302" y="241"/>
                  </a:cxn>
                  <a:cxn ang="0">
                    <a:pos x="267" y="299"/>
                  </a:cxn>
                  <a:cxn ang="0">
                    <a:pos x="230" y="336"/>
                  </a:cxn>
                  <a:cxn ang="0">
                    <a:pos x="197" y="356"/>
                  </a:cxn>
                  <a:cxn ang="0">
                    <a:pos x="149" y="354"/>
                  </a:cxn>
                  <a:cxn ang="0">
                    <a:pos x="107" y="324"/>
                  </a:cxn>
                  <a:cxn ang="0">
                    <a:pos x="109" y="266"/>
                  </a:cxn>
                  <a:cxn ang="0">
                    <a:pos x="147" y="211"/>
                  </a:cxn>
                  <a:cxn ang="0">
                    <a:pos x="169" y="171"/>
                  </a:cxn>
                  <a:cxn ang="0">
                    <a:pos x="169" y="118"/>
                  </a:cxn>
                  <a:cxn ang="0">
                    <a:pos x="169" y="92"/>
                  </a:cxn>
                  <a:cxn ang="0">
                    <a:pos x="169" y="0"/>
                  </a:cxn>
                </a:cxnLst>
                <a:rect l="0" t="0" r="0" b="0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37" name="Freeform 136"/>
              <p:cNvSpPr/>
              <p:nvPr/>
            </p:nvSpPr>
            <p:spPr>
              <a:xfrm flipH="1" flipV="1">
                <a:off x="7002" y="2220"/>
                <a:ext cx="338" cy="434"/>
              </a:xfrm>
              <a:custGeom>
                <a:avLst/>
                <a:gdLst/>
                <a:ahLst/>
                <a:cxnLst>
                  <a:cxn ang="0">
                    <a:pos x="79" y="3"/>
                  </a:cxn>
                  <a:cxn ang="0">
                    <a:pos x="79" y="92"/>
                  </a:cxn>
                  <a:cxn ang="0">
                    <a:pos x="74" y="168"/>
                  </a:cxn>
                  <a:cxn ang="0">
                    <a:pos x="41" y="211"/>
                  </a:cxn>
                  <a:cxn ang="0">
                    <a:pos x="19" y="249"/>
                  </a:cxn>
                  <a:cxn ang="0">
                    <a:pos x="1" y="301"/>
                  </a:cxn>
                  <a:cxn ang="0">
                    <a:pos x="11" y="344"/>
                  </a:cxn>
                  <a:cxn ang="0">
                    <a:pos x="44" y="389"/>
                  </a:cxn>
                  <a:cxn ang="0">
                    <a:pos x="109" y="424"/>
                  </a:cxn>
                  <a:cxn ang="0">
                    <a:pos x="182" y="427"/>
                  </a:cxn>
                  <a:cxn ang="0">
                    <a:pos x="260" y="379"/>
                  </a:cxn>
                  <a:cxn ang="0">
                    <a:pos x="295" y="329"/>
                  </a:cxn>
                  <a:cxn ang="0">
                    <a:pos x="320" y="275"/>
                  </a:cxn>
                  <a:cxn ang="0">
                    <a:pos x="335" y="213"/>
                  </a:cxn>
                  <a:cxn ang="0">
                    <a:pos x="302" y="241"/>
                  </a:cxn>
                  <a:cxn ang="0">
                    <a:pos x="267" y="299"/>
                  </a:cxn>
                  <a:cxn ang="0">
                    <a:pos x="230" y="336"/>
                  </a:cxn>
                  <a:cxn ang="0">
                    <a:pos x="197" y="356"/>
                  </a:cxn>
                  <a:cxn ang="0">
                    <a:pos x="149" y="354"/>
                  </a:cxn>
                  <a:cxn ang="0">
                    <a:pos x="107" y="324"/>
                  </a:cxn>
                  <a:cxn ang="0">
                    <a:pos x="109" y="266"/>
                  </a:cxn>
                  <a:cxn ang="0">
                    <a:pos x="147" y="211"/>
                  </a:cxn>
                  <a:cxn ang="0">
                    <a:pos x="169" y="171"/>
                  </a:cxn>
                  <a:cxn ang="0">
                    <a:pos x="169" y="118"/>
                  </a:cxn>
                  <a:cxn ang="0">
                    <a:pos x="169" y="92"/>
                  </a:cxn>
                  <a:cxn ang="0">
                    <a:pos x="169" y="0"/>
                  </a:cxn>
                </a:cxnLst>
                <a:rect l="0" t="0" r="0" b="0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38" name="Rectangle 137"/>
              <p:cNvSpPr/>
              <p:nvPr/>
            </p:nvSpPr>
            <p:spPr>
              <a:xfrm>
                <a:off x="6627" y="2614"/>
                <a:ext cx="1155" cy="760"/>
              </a:xfrm>
              <a:prstGeom prst="rect">
                <a:avLst/>
              </a:prstGeom>
              <a:gradFill rotWithShape="0">
                <a:gsLst>
                  <a:gs pos="0">
                    <a:srgbClr val="333333"/>
                  </a:gs>
                  <a:gs pos="50000">
                    <a:srgbClr val="C0C0C0"/>
                  </a:gs>
                  <a:gs pos="100000">
                    <a:srgbClr val="333333"/>
                  </a:gs>
                </a:gsLst>
                <a:lin ang="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>
                  <a:buFont typeface="Arial" panose="020B0604020202020204" pitchFamily="34" charset="0"/>
                </a:pPr>
                <a:endParaRPr lang="zh-CN" altLang="zh-CN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0316" name="Group 138"/>
            <p:cNvGrpSpPr/>
            <p:nvPr/>
          </p:nvGrpSpPr>
          <p:grpSpPr>
            <a:xfrm flipV="1">
              <a:off x="309" y="1315"/>
              <a:ext cx="500" cy="28"/>
              <a:chOff x="3121" y="1752"/>
              <a:chExt cx="722" cy="130"/>
            </a:xfrm>
          </p:grpSpPr>
          <p:sp>
            <p:nvSpPr>
              <p:cNvPr id="10329" name="Line 139"/>
              <p:cNvSpPr/>
              <p:nvPr/>
            </p:nvSpPr>
            <p:spPr>
              <a:xfrm flipH="1">
                <a:off x="3121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30" name="Line 140"/>
              <p:cNvSpPr/>
              <p:nvPr/>
            </p:nvSpPr>
            <p:spPr>
              <a:xfrm flipH="1">
                <a:off x="3241" y="1760"/>
                <a:ext cx="121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31" name="Line 141"/>
              <p:cNvSpPr/>
              <p:nvPr/>
            </p:nvSpPr>
            <p:spPr>
              <a:xfrm flipH="1">
                <a:off x="3362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32" name="Line 142"/>
              <p:cNvSpPr/>
              <p:nvPr/>
            </p:nvSpPr>
            <p:spPr>
              <a:xfrm flipH="1">
                <a:off x="3482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33" name="Line 143"/>
              <p:cNvSpPr/>
              <p:nvPr/>
            </p:nvSpPr>
            <p:spPr>
              <a:xfrm flipH="1">
                <a:off x="3602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34" name="Line 144"/>
              <p:cNvSpPr/>
              <p:nvPr/>
            </p:nvSpPr>
            <p:spPr>
              <a:xfrm flipH="1">
                <a:off x="3722" y="1760"/>
                <a:ext cx="121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35" name="Line 145"/>
              <p:cNvSpPr/>
              <p:nvPr/>
            </p:nvSpPr>
            <p:spPr>
              <a:xfrm>
                <a:off x="3144" y="1752"/>
                <a:ext cx="698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317" name="xjhlx12"/>
            <p:cNvGrpSpPr/>
            <p:nvPr/>
          </p:nvGrpSpPr>
          <p:grpSpPr>
            <a:xfrm flipV="1">
              <a:off x="453" y="2179"/>
              <a:ext cx="225" cy="383"/>
              <a:chOff x="3960" y="2220"/>
              <a:chExt cx="1440" cy="2454"/>
            </a:xfrm>
          </p:grpSpPr>
          <p:grpSp>
            <p:nvGrpSpPr>
              <p:cNvPr id="10318" name="Group 147"/>
              <p:cNvGrpSpPr/>
              <p:nvPr/>
            </p:nvGrpSpPr>
            <p:grpSpPr>
              <a:xfrm>
                <a:off x="3960" y="2220"/>
                <a:ext cx="1440" cy="1440"/>
                <a:chOff x="2400" y="2400"/>
                <a:chExt cx="1440" cy="1440"/>
              </a:xfrm>
            </p:grpSpPr>
            <p:sp>
              <p:nvSpPr>
                <p:cNvPr id="10325" name="Oval 148"/>
                <p:cNvSpPr/>
                <p:nvPr/>
              </p:nvSpPr>
              <p:spPr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pPr eaLnBrk="1" hangingPunct="1">
                    <a:buFont typeface="Arial" panose="020B0604020202020204" pitchFamily="34" charset="0"/>
                  </a:pPr>
                  <a:endParaRPr lang="zh-CN" altLang="zh-CN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26" name="Oval 149"/>
                <p:cNvSpPr/>
                <p:nvPr/>
              </p:nvSpPr>
              <p:spPr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 rot="10800000"/>
                <a:lstStyle/>
                <a:p>
                  <a:pPr eaLnBrk="1" hangingPunct="1">
                    <a:buFont typeface="Arial" panose="020B0604020202020204" pitchFamily="34" charset="0"/>
                  </a:pPr>
                  <a:endParaRPr lang="zh-CN" altLang="zh-CN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27" name="Oval 150"/>
                <p:cNvSpPr/>
                <p:nvPr/>
              </p:nvSpPr>
              <p:spPr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rot="10800000"/>
                <a:lstStyle/>
                <a:p>
                  <a:pPr eaLnBrk="1" hangingPunct="1">
                    <a:buFont typeface="Arial" panose="020B0604020202020204" pitchFamily="34" charset="0"/>
                  </a:pPr>
                  <a:endParaRPr lang="zh-CN" altLang="zh-CN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28" name="Oval 151"/>
                <p:cNvSpPr/>
                <p:nvPr/>
              </p:nvSpPr>
              <p:spPr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pPr eaLnBrk="1" hangingPunct="1">
                    <a:buFont typeface="Arial" panose="020B0604020202020204" pitchFamily="34" charset="0"/>
                  </a:pPr>
                  <a:endParaRPr lang="zh-CN" altLang="zh-CN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0319" name="Group 152"/>
              <p:cNvGrpSpPr/>
              <p:nvPr/>
            </p:nvGrpSpPr>
            <p:grpSpPr>
              <a:xfrm>
                <a:off x="4230" y="2795"/>
                <a:ext cx="915" cy="1879"/>
                <a:chOff x="4230" y="2795"/>
                <a:chExt cx="915" cy="1879"/>
              </a:xfrm>
            </p:grpSpPr>
            <p:sp>
              <p:nvSpPr>
                <p:cNvPr id="10320" name="Freeform 153"/>
                <p:cNvSpPr/>
                <p:nvPr/>
              </p:nvSpPr>
              <p:spPr>
                <a:xfrm>
                  <a:off x="4460" y="3860"/>
                  <a:ext cx="635" cy="814"/>
                </a:xfrm>
                <a:custGeom>
                  <a:avLst/>
                  <a:gdLst/>
                  <a:ahLst/>
                  <a:cxnLst>
                    <a:cxn ang="0">
                      <a:pos x="148" y="5"/>
                    </a:cxn>
                    <a:cxn ang="0">
                      <a:pos x="148" y="173"/>
                    </a:cxn>
                    <a:cxn ang="0">
                      <a:pos x="139" y="315"/>
                    </a:cxn>
                    <a:cxn ang="0">
                      <a:pos x="78" y="395"/>
                    </a:cxn>
                    <a:cxn ang="0">
                      <a:pos x="35" y="467"/>
                    </a:cxn>
                    <a:cxn ang="0">
                      <a:pos x="2" y="565"/>
                    </a:cxn>
                    <a:cxn ang="0">
                      <a:pos x="21" y="645"/>
                    </a:cxn>
                    <a:cxn ang="0">
                      <a:pos x="82" y="730"/>
                    </a:cxn>
                    <a:cxn ang="0">
                      <a:pos x="205" y="795"/>
                    </a:cxn>
                    <a:cxn ang="0">
                      <a:pos x="342" y="800"/>
                    </a:cxn>
                    <a:cxn ang="0">
                      <a:pos x="488" y="712"/>
                    </a:cxn>
                    <a:cxn ang="0">
                      <a:pos x="554" y="617"/>
                    </a:cxn>
                    <a:cxn ang="0">
                      <a:pos x="601" y="516"/>
                    </a:cxn>
                    <a:cxn ang="0">
                      <a:pos x="629" y="400"/>
                    </a:cxn>
                    <a:cxn ang="0">
                      <a:pos x="568" y="452"/>
                    </a:cxn>
                    <a:cxn ang="0">
                      <a:pos x="502" y="560"/>
                    </a:cxn>
                    <a:cxn ang="0">
                      <a:pos x="431" y="631"/>
                    </a:cxn>
                    <a:cxn ang="0">
                      <a:pos x="370" y="668"/>
                    </a:cxn>
                    <a:cxn ang="0">
                      <a:pos x="280" y="664"/>
                    </a:cxn>
                    <a:cxn ang="0">
                      <a:pos x="200" y="607"/>
                    </a:cxn>
                    <a:cxn ang="0">
                      <a:pos x="205" y="499"/>
                    </a:cxn>
                    <a:cxn ang="0">
                      <a:pos x="276" y="395"/>
                    </a:cxn>
                    <a:cxn ang="0">
                      <a:pos x="318" y="320"/>
                    </a:cxn>
                    <a:cxn ang="0">
                      <a:pos x="318" y="222"/>
                    </a:cxn>
                    <a:cxn ang="0">
                      <a:pos x="318" y="173"/>
                    </a:cxn>
                    <a:cxn ang="0">
                      <a:pos x="318" y="0"/>
                    </a:cxn>
                  </a:cxnLst>
                  <a:rect l="0" t="0" r="0" b="0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0321" name="Group 154"/>
                <p:cNvGrpSpPr/>
                <p:nvPr/>
              </p:nvGrpSpPr>
              <p:grpSpPr>
                <a:xfrm>
                  <a:off x="4230" y="2795"/>
                  <a:ext cx="915" cy="1180"/>
                  <a:chOff x="4230" y="2795"/>
                  <a:chExt cx="915" cy="1180"/>
                </a:xfrm>
              </p:grpSpPr>
              <p:sp>
                <p:nvSpPr>
                  <p:cNvPr id="10322" name="Freeform 155"/>
                  <p:cNvSpPr/>
                  <p:nvPr/>
                </p:nvSpPr>
                <p:spPr>
                  <a:xfrm>
                    <a:off x="4230" y="2795"/>
                    <a:ext cx="915" cy="118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15" y="15"/>
                      </a:cxn>
                      <a:cxn ang="0">
                        <a:pos x="630" y="1180"/>
                      </a:cxn>
                      <a:cxn ang="0">
                        <a:pos x="270" y="1155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>
                          <a:alpha val="100000"/>
                        </a:srgbClr>
                      </a:gs>
                      <a:gs pos="50000">
                        <a:srgbClr val="969696">
                          <a:alpha val="100000"/>
                        </a:srgbClr>
                      </a:gs>
                      <a:gs pos="100000">
                        <a:srgbClr val="000000">
                          <a:alpha val="100000"/>
                        </a:srgbClr>
                      </a:gs>
                    </a:gsLst>
                    <a:lin ang="0" scaled="1"/>
                    <a:tileRect/>
                  </a:gradFill>
                  <a:ln w="9525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23" name="Oval 156"/>
                  <p:cNvSpPr/>
                  <p:nvPr/>
                </p:nvSpPr>
                <p:spPr>
                  <a:xfrm>
                    <a:off x="4560" y="284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pPr eaLnBrk="1" hangingPunct="1">
                      <a:buFont typeface="Arial" panose="020B0604020202020204" pitchFamily="34" charset="0"/>
                    </a:pPr>
                    <a:endParaRPr lang="zh-CN" altLang="zh-CN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0324" name="Oval 157"/>
                  <p:cNvSpPr/>
                  <p:nvPr/>
                </p:nvSpPr>
                <p:spPr>
                  <a:xfrm>
                    <a:off x="4580" y="366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pPr eaLnBrk="1" hangingPunct="1">
                      <a:buFont typeface="Arial" panose="020B0604020202020204" pitchFamily="34" charset="0"/>
                    </a:pPr>
                    <a:endParaRPr lang="zh-CN" altLang="zh-CN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</p:grpSp>
      </p:grpSp>
      <p:sp>
        <p:nvSpPr>
          <p:cNvPr id="9" name="TextBox 8"/>
          <p:cNvSpPr>
            <a:spLocks noChangeArrowheads="1"/>
          </p:cNvSpPr>
          <p:nvPr/>
        </p:nvSpPr>
        <p:spPr bwMode="auto">
          <a:xfrm>
            <a:off x="869950" y="1530350"/>
            <a:ext cx="7023100" cy="6731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70AD47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实验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保持动滑轮重一定，改变钩码重力。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65175" y="5995988"/>
            <a:ext cx="7605713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DD9C"/>
                    </a:gs>
                    <a:gs pos="50000">
                      <a:srgbClr val="FFD78E"/>
                    </a:gs>
                    <a:gs pos="100000">
                      <a:srgbClr val="FFD479"/>
                    </a:gs>
                  </a:gsLst>
                  <a:lin ang="5400000"/>
                </a:gra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FFC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10000"/>
              </a:lnSpc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latin typeface="宋体" panose="02010600030101010101" pitchFamily="2" charset="-122"/>
                <a:ea typeface="+mn-ea"/>
                <a:cs typeface="+mn-cs"/>
              </a:rPr>
              <a:t>结论：</a:t>
            </a:r>
            <a:r>
              <a:rPr kumimoji="0" lang="zh-CN" altLang="en-US" sz="2800" b="1" kern="1200" cap="none" spc="0" normalizeH="0" baseline="0" noProof="0" dirty="0">
                <a:solidFill>
                  <a:srgbClr val="CC0000"/>
                </a:solidFill>
                <a:latin typeface="Arial" panose="020B0604020202020204" pitchFamily="34" charset="0"/>
                <a:ea typeface="+mn-ea"/>
                <a:cs typeface="+mn-cs"/>
              </a:rPr>
              <a:t>动滑轮重</a:t>
            </a:r>
            <a:r>
              <a:rPr kumimoji="0" lang="zh-CN" altLang="en-US" sz="2800" b="1" kern="1200" cap="none" spc="0" normalizeH="0" baseline="0" noProof="0" dirty="0">
                <a:latin typeface="Arial" panose="020B0604020202020204" pitchFamily="34" charset="0"/>
                <a:ea typeface="+mn-ea"/>
                <a:cs typeface="+mn-cs"/>
              </a:rPr>
              <a:t>一定</a:t>
            </a:r>
            <a:r>
              <a:rPr kumimoji="0" lang="en-US" altLang="zh-CN" sz="2800" b="1" kern="1200" cap="none" spc="0" normalizeH="0" baseline="0" noProof="0" dirty="0">
                <a:latin typeface="宋体" panose="02010600030101010101" pitchFamily="2" charset="-122"/>
                <a:ea typeface="+mn-ea"/>
                <a:cs typeface="+mn-cs"/>
              </a:rPr>
              <a:t>,</a:t>
            </a:r>
            <a:r>
              <a:rPr kumimoji="0" lang="zh-CN" altLang="en-US" sz="2800" b="1" kern="1200" cap="none" spc="0" normalizeH="0" baseline="0" noProof="0" dirty="0">
                <a:latin typeface="Arial" panose="020B0604020202020204" pitchFamily="34" charset="0"/>
                <a:ea typeface="+mn-ea"/>
                <a:cs typeface="+mn-cs"/>
              </a:rPr>
              <a:t>物重</a:t>
            </a:r>
            <a:r>
              <a:rPr kumimoji="0" lang="zh-CN" altLang="en-US" sz="2800" b="1" kern="1200" cap="none" spc="0" normalizeH="0" baseline="0" noProof="0" dirty="0">
                <a:solidFill>
                  <a:srgbClr val="000099"/>
                </a:solidFill>
                <a:latin typeface="Arial" panose="020B0604020202020204" pitchFamily="34" charset="0"/>
                <a:ea typeface="+mn-ea"/>
                <a:cs typeface="+mn-cs"/>
              </a:rPr>
              <a:t>越大</a:t>
            </a:r>
            <a:r>
              <a:rPr kumimoji="0" lang="zh-CN" altLang="en-US" sz="2800" b="1" kern="1200" cap="none" spc="0" normalizeH="0" baseline="0" noProof="0" dirty="0">
                <a:latin typeface="Arial" panose="020B0604020202020204" pitchFamily="34" charset="0"/>
                <a:ea typeface="+mn-ea"/>
                <a:cs typeface="+mn-cs"/>
              </a:rPr>
              <a:t>，机械效率</a:t>
            </a:r>
            <a:r>
              <a:rPr kumimoji="0" lang="zh-CN" altLang="en-US" sz="2800" b="1" kern="1200" cap="none" spc="0" normalizeH="0" baseline="0" noProof="0" dirty="0">
                <a:solidFill>
                  <a:srgbClr val="000099"/>
                </a:solidFill>
                <a:latin typeface="Arial" panose="020B0604020202020204" pitchFamily="34" charset="0"/>
                <a:ea typeface="+mn-ea"/>
                <a:cs typeface="+mn-cs"/>
              </a:rPr>
              <a:t>越高</a:t>
            </a:r>
            <a:r>
              <a:rPr kumimoji="0" lang="zh-CN" altLang="en-US" sz="2800" b="1" kern="1200" cap="none" spc="0" normalizeH="0" baseline="0" noProof="0" dirty="0">
                <a:latin typeface="Arial" panose="020B0604020202020204" pitchFamily="34" charset="0"/>
                <a:ea typeface="+mn-ea"/>
                <a:cs typeface="+mn-cs"/>
              </a:rPr>
              <a:t>。</a:t>
            </a:r>
            <a:endParaRPr kumimoji="0" lang="zh-CN" altLang="en-US" sz="2800" b="1" kern="1200" cap="none" spc="0" normalizeH="0" baseline="0" noProof="0" dirty="0">
              <a:solidFill>
                <a:srgbClr val="000000"/>
              </a:solidFill>
              <a:latin typeface="宋体" panose="02010600030101010101" pitchFamily="2" charset="-122"/>
              <a:ea typeface="+mn-ea"/>
              <a:cs typeface="+mn-cs"/>
            </a:endParaRPr>
          </a:p>
        </p:txBody>
      </p:sp>
      <p:grpSp>
        <p:nvGrpSpPr>
          <p:cNvPr id="10292" name="xjhlx13"/>
          <p:cNvGrpSpPr/>
          <p:nvPr/>
        </p:nvGrpSpPr>
        <p:grpSpPr>
          <a:xfrm>
            <a:off x="7897813" y="4360863"/>
            <a:ext cx="287337" cy="373062"/>
            <a:chOff x="6627" y="2220"/>
            <a:chExt cx="1155" cy="1502"/>
          </a:xfrm>
        </p:grpSpPr>
        <p:sp>
          <p:nvSpPr>
            <p:cNvPr id="10306" name="Freeform 135"/>
            <p:cNvSpPr/>
            <p:nvPr/>
          </p:nvSpPr>
          <p:spPr>
            <a:xfrm>
              <a:off x="7067" y="3288"/>
              <a:ext cx="338" cy="434"/>
            </a:xfrm>
            <a:custGeom>
              <a:avLst/>
              <a:gdLst/>
              <a:ahLst/>
              <a:cxnLst>
                <a:cxn ang="0">
                  <a:pos x="79" y="3"/>
                </a:cxn>
                <a:cxn ang="0">
                  <a:pos x="79" y="92"/>
                </a:cxn>
                <a:cxn ang="0">
                  <a:pos x="74" y="168"/>
                </a:cxn>
                <a:cxn ang="0">
                  <a:pos x="41" y="211"/>
                </a:cxn>
                <a:cxn ang="0">
                  <a:pos x="19" y="249"/>
                </a:cxn>
                <a:cxn ang="0">
                  <a:pos x="1" y="301"/>
                </a:cxn>
                <a:cxn ang="0">
                  <a:pos x="11" y="344"/>
                </a:cxn>
                <a:cxn ang="0">
                  <a:pos x="44" y="389"/>
                </a:cxn>
                <a:cxn ang="0">
                  <a:pos x="109" y="424"/>
                </a:cxn>
                <a:cxn ang="0">
                  <a:pos x="182" y="427"/>
                </a:cxn>
                <a:cxn ang="0">
                  <a:pos x="260" y="379"/>
                </a:cxn>
                <a:cxn ang="0">
                  <a:pos x="295" y="329"/>
                </a:cxn>
                <a:cxn ang="0">
                  <a:pos x="320" y="275"/>
                </a:cxn>
                <a:cxn ang="0">
                  <a:pos x="335" y="213"/>
                </a:cxn>
                <a:cxn ang="0">
                  <a:pos x="302" y="241"/>
                </a:cxn>
                <a:cxn ang="0">
                  <a:pos x="267" y="299"/>
                </a:cxn>
                <a:cxn ang="0">
                  <a:pos x="230" y="336"/>
                </a:cxn>
                <a:cxn ang="0">
                  <a:pos x="197" y="356"/>
                </a:cxn>
                <a:cxn ang="0">
                  <a:pos x="149" y="354"/>
                </a:cxn>
                <a:cxn ang="0">
                  <a:pos x="107" y="324"/>
                </a:cxn>
                <a:cxn ang="0">
                  <a:pos x="109" y="266"/>
                </a:cxn>
                <a:cxn ang="0">
                  <a:pos x="147" y="211"/>
                </a:cxn>
                <a:cxn ang="0">
                  <a:pos x="169" y="171"/>
                </a:cxn>
                <a:cxn ang="0">
                  <a:pos x="169" y="118"/>
                </a:cxn>
                <a:cxn ang="0">
                  <a:pos x="169" y="92"/>
                </a:cxn>
                <a:cxn ang="0">
                  <a:pos x="169" y="0"/>
                </a:cxn>
              </a:cxnLst>
              <a:rect l="0" t="0" r="0" b="0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7" name="Freeform 136"/>
            <p:cNvSpPr/>
            <p:nvPr/>
          </p:nvSpPr>
          <p:spPr>
            <a:xfrm flipH="1" flipV="1">
              <a:off x="7002" y="2220"/>
              <a:ext cx="338" cy="434"/>
            </a:xfrm>
            <a:custGeom>
              <a:avLst/>
              <a:gdLst/>
              <a:ahLst/>
              <a:cxnLst>
                <a:cxn ang="0">
                  <a:pos x="79" y="3"/>
                </a:cxn>
                <a:cxn ang="0">
                  <a:pos x="79" y="92"/>
                </a:cxn>
                <a:cxn ang="0">
                  <a:pos x="74" y="168"/>
                </a:cxn>
                <a:cxn ang="0">
                  <a:pos x="41" y="211"/>
                </a:cxn>
                <a:cxn ang="0">
                  <a:pos x="19" y="249"/>
                </a:cxn>
                <a:cxn ang="0">
                  <a:pos x="1" y="301"/>
                </a:cxn>
                <a:cxn ang="0">
                  <a:pos x="11" y="344"/>
                </a:cxn>
                <a:cxn ang="0">
                  <a:pos x="44" y="389"/>
                </a:cxn>
                <a:cxn ang="0">
                  <a:pos x="109" y="424"/>
                </a:cxn>
                <a:cxn ang="0">
                  <a:pos x="182" y="427"/>
                </a:cxn>
                <a:cxn ang="0">
                  <a:pos x="260" y="379"/>
                </a:cxn>
                <a:cxn ang="0">
                  <a:pos x="295" y="329"/>
                </a:cxn>
                <a:cxn ang="0">
                  <a:pos x="320" y="275"/>
                </a:cxn>
                <a:cxn ang="0">
                  <a:pos x="335" y="213"/>
                </a:cxn>
                <a:cxn ang="0">
                  <a:pos x="302" y="241"/>
                </a:cxn>
                <a:cxn ang="0">
                  <a:pos x="267" y="299"/>
                </a:cxn>
                <a:cxn ang="0">
                  <a:pos x="230" y="336"/>
                </a:cxn>
                <a:cxn ang="0">
                  <a:pos x="197" y="356"/>
                </a:cxn>
                <a:cxn ang="0">
                  <a:pos x="149" y="354"/>
                </a:cxn>
                <a:cxn ang="0">
                  <a:pos x="107" y="324"/>
                </a:cxn>
                <a:cxn ang="0">
                  <a:pos x="109" y="266"/>
                </a:cxn>
                <a:cxn ang="0">
                  <a:pos x="147" y="211"/>
                </a:cxn>
                <a:cxn ang="0">
                  <a:pos x="169" y="171"/>
                </a:cxn>
                <a:cxn ang="0">
                  <a:pos x="169" y="118"/>
                </a:cxn>
                <a:cxn ang="0">
                  <a:pos x="169" y="92"/>
                </a:cxn>
                <a:cxn ang="0">
                  <a:pos x="169" y="0"/>
                </a:cxn>
              </a:cxnLst>
              <a:rect l="0" t="0" r="0" b="0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8" name="Rectangle 137"/>
            <p:cNvSpPr/>
            <p:nvPr/>
          </p:nvSpPr>
          <p:spPr>
            <a:xfrm>
              <a:off x="6627" y="2614"/>
              <a:ext cx="1155" cy="760"/>
            </a:xfrm>
            <a:prstGeom prst="rect">
              <a:avLst/>
            </a:prstGeom>
            <a:gradFill rotWithShape="0">
              <a:gsLst>
                <a:gs pos="0">
                  <a:srgbClr val="333333"/>
                </a:gs>
                <a:gs pos="50000">
                  <a:srgbClr val="C0C0C0"/>
                </a:gs>
                <a:gs pos="100000">
                  <a:srgbClr val="333333"/>
                </a:gs>
              </a:gsLst>
              <a:lin ang="0" scaled="1"/>
              <a:tileRect/>
            </a:gra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</a:pPr>
              <a:endParaRPr lang="zh-CN" altLang="zh-CN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0293" name="xjhlx13"/>
          <p:cNvGrpSpPr/>
          <p:nvPr/>
        </p:nvGrpSpPr>
        <p:grpSpPr>
          <a:xfrm>
            <a:off x="8347075" y="4360863"/>
            <a:ext cx="287338" cy="373062"/>
            <a:chOff x="6627" y="2220"/>
            <a:chExt cx="1155" cy="1502"/>
          </a:xfrm>
        </p:grpSpPr>
        <p:sp>
          <p:nvSpPr>
            <p:cNvPr id="10303" name="Freeform 135"/>
            <p:cNvSpPr/>
            <p:nvPr/>
          </p:nvSpPr>
          <p:spPr>
            <a:xfrm>
              <a:off x="7067" y="3288"/>
              <a:ext cx="338" cy="434"/>
            </a:xfrm>
            <a:custGeom>
              <a:avLst/>
              <a:gdLst/>
              <a:ahLst/>
              <a:cxnLst>
                <a:cxn ang="0">
                  <a:pos x="79" y="3"/>
                </a:cxn>
                <a:cxn ang="0">
                  <a:pos x="79" y="92"/>
                </a:cxn>
                <a:cxn ang="0">
                  <a:pos x="74" y="168"/>
                </a:cxn>
                <a:cxn ang="0">
                  <a:pos x="41" y="211"/>
                </a:cxn>
                <a:cxn ang="0">
                  <a:pos x="19" y="249"/>
                </a:cxn>
                <a:cxn ang="0">
                  <a:pos x="1" y="301"/>
                </a:cxn>
                <a:cxn ang="0">
                  <a:pos x="11" y="344"/>
                </a:cxn>
                <a:cxn ang="0">
                  <a:pos x="44" y="389"/>
                </a:cxn>
                <a:cxn ang="0">
                  <a:pos x="109" y="424"/>
                </a:cxn>
                <a:cxn ang="0">
                  <a:pos x="182" y="427"/>
                </a:cxn>
                <a:cxn ang="0">
                  <a:pos x="260" y="379"/>
                </a:cxn>
                <a:cxn ang="0">
                  <a:pos x="295" y="329"/>
                </a:cxn>
                <a:cxn ang="0">
                  <a:pos x="320" y="275"/>
                </a:cxn>
                <a:cxn ang="0">
                  <a:pos x="335" y="213"/>
                </a:cxn>
                <a:cxn ang="0">
                  <a:pos x="302" y="241"/>
                </a:cxn>
                <a:cxn ang="0">
                  <a:pos x="267" y="299"/>
                </a:cxn>
                <a:cxn ang="0">
                  <a:pos x="230" y="336"/>
                </a:cxn>
                <a:cxn ang="0">
                  <a:pos x="197" y="356"/>
                </a:cxn>
                <a:cxn ang="0">
                  <a:pos x="149" y="354"/>
                </a:cxn>
                <a:cxn ang="0">
                  <a:pos x="107" y="324"/>
                </a:cxn>
                <a:cxn ang="0">
                  <a:pos x="109" y="266"/>
                </a:cxn>
                <a:cxn ang="0">
                  <a:pos x="147" y="211"/>
                </a:cxn>
                <a:cxn ang="0">
                  <a:pos x="169" y="171"/>
                </a:cxn>
                <a:cxn ang="0">
                  <a:pos x="169" y="118"/>
                </a:cxn>
                <a:cxn ang="0">
                  <a:pos x="169" y="92"/>
                </a:cxn>
                <a:cxn ang="0">
                  <a:pos x="169" y="0"/>
                </a:cxn>
              </a:cxnLst>
              <a:rect l="0" t="0" r="0" b="0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4" name="Freeform 136"/>
            <p:cNvSpPr/>
            <p:nvPr/>
          </p:nvSpPr>
          <p:spPr>
            <a:xfrm flipH="1" flipV="1">
              <a:off x="7002" y="2220"/>
              <a:ext cx="338" cy="434"/>
            </a:xfrm>
            <a:custGeom>
              <a:avLst/>
              <a:gdLst/>
              <a:ahLst/>
              <a:cxnLst>
                <a:cxn ang="0">
                  <a:pos x="79" y="3"/>
                </a:cxn>
                <a:cxn ang="0">
                  <a:pos x="79" y="92"/>
                </a:cxn>
                <a:cxn ang="0">
                  <a:pos x="74" y="168"/>
                </a:cxn>
                <a:cxn ang="0">
                  <a:pos x="41" y="211"/>
                </a:cxn>
                <a:cxn ang="0">
                  <a:pos x="19" y="249"/>
                </a:cxn>
                <a:cxn ang="0">
                  <a:pos x="1" y="301"/>
                </a:cxn>
                <a:cxn ang="0">
                  <a:pos x="11" y="344"/>
                </a:cxn>
                <a:cxn ang="0">
                  <a:pos x="44" y="389"/>
                </a:cxn>
                <a:cxn ang="0">
                  <a:pos x="109" y="424"/>
                </a:cxn>
                <a:cxn ang="0">
                  <a:pos x="182" y="427"/>
                </a:cxn>
                <a:cxn ang="0">
                  <a:pos x="260" y="379"/>
                </a:cxn>
                <a:cxn ang="0">
                  <a:pos x="295" y="329"/>
                </a:cxn>
                <a:cxn ang="0">
                  <a:pos x="320" y="275"/>
                </a:cxn>
                <a:cxn ang="0">
                  <a:pos x="335" y="213"/>
                </a:cxn>
                <a:cxn ang="0">
                  <a:pos x="302" y="241"/>
                </a:cxn>
                <a:cxn ang="0">
                  <a:pos x="267" y="299"/>
                </a:cxn>
                <a:cxn ang="0">
                  <a:pos x="230" y="336"/>
                </a:cxn>
                <a:cxn ang="0">
                  <a:pos x="197" y="356"/>
                </a:cxn>
                <a:cxn ang="0">
                  <a:pos x="149" y="354"/>
                </a:cxn>
                <a:cxn ang="0">
                  <a:pos x="107" y="324"/>
                </a:cxn>
                <a:cxn ang="0">
                  <a:pos x="109" y="266"/>
                </a:cxn>
                <a:cxn ang="0">
                  <a:pos x="147" y="211"/>
                </a:cxn>
                <a:cxn ang="0">
                  <a:pos x="169" y="171"/>
                </a:cxn>
                <a:cxn ang="0">
                  <a:pos x="169" y="118"/>
                </a:cxn>
                <a:cxn ang="0">
                  <a:pos x="169" y="92"/>
                </a:cxn>
                <a:cxn ang="0">
                  <a:pos x="169" y="0"/>
                </a:cxn>
              </a:cxnLst>
              <a:rect l="0" t="0" r="0" b="0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5" name="Rectangle 137"/>
            <p:cNvSpPr/>
            <p:nvPr/>
          </p:nvSpPr>
          <p:spPr>
            <a:xfrm>
              <a:off x="6627" y="2614"/>
              <a:ext cx="1155" cy="760"/>
            </a:xfrm>
            <a:prstGeom prst="rect">
              <a:avLst/>
            </a:prstGeom>
            <a:gradFill rotWithShape="0">
              <a:gsLst>
                <a:gs pos="0">
                  <a:srgbClr val="333333"/>
                </a:gs>
                <a:gs pos="50000">
                  <a:srgbClr val="C0C0C0"/>
                </a:gs>
                <a:gs pos="100000">
                  <a:srgbClr val="333333"/>
                </a:gs>
              </a:gsLst>
              <a:lin ang="0" scaled="1"/>
              <a:tileRect/>
            </a:gra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</a:pPr>
              <a:endParaRPr lang="zh-CN" altLang="zh-CN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0294" name="xjhlx13"/>
          <p:cNvGrpSpPr/>
          <p:nvPr/>
        </p:nvGrpSpPr>
        <p:grpSpPr>
          <a:xfrm>
            <a:off x="7900988" y="4810125"/>
            <a:ext cx="287337" cy="373063"/>
            <a:chOff x="6627" y="2220"/>
            <a:chExt cx="1155" cy="1502"/>
          </a:xfrm>
        </p:grpSpPr>
        <p:sp>
          <p:nvSpPr>
            <p:cNvPr id="10300" name="Freeform 135"/>
            <p:cNvSpPr/>
            <p:nvPr/>
          </p:nvSpPr>
          <p:spPr>
            <a:xfrm>
              <a:off x="7067" y="3288"/>
              <a:ext cx="338" cy="434"/>
            </a:xfrm>
            <a:custGeom>
              <a:avLst/>
              <a:gdLst/>
              <a:ahLst/>
              <a:cxnLst>
                <a:cxn ang="0">
                  <a:pos x="79" y="3"/>
                </a:cxn>
                <a:cxn ang="0">
                  <a:pos x="79" y="92"/>
                </a:cxn>
                <a:cxn ang="0">
                  <a:pos x="74" y="168"/>
                </a:cxn>
                <a:cxn ang="0">
                  <a:pos x="41" y="211"/>
                </a:cxn>
                <a:cxn ang="0">
                  <a:pos x="19" y="249"/>
                </a:cxn>
                <a:cxn ang="0">
                  <a:pos x="1" y="301"/>
                </a:cxn>
                <a:cxn ang="0">
                  <a:pos x="11" y="344"/>
                </a:cxn>
                <a:cxn ang="0">
                  <a:pos x="44" y="389"/>
                </a:cxn>
                <a:cxn ang="0">
                  <a:pos x="109" y="424"/>
                </a:cxn>
                <a:cxn ang="0">
                  <a:pos x="182" y="427"/>
                </a:cxn>
                <a:cxn ang="0">
                  <a:pos x="260" y="379"/>
                </a:cxn>
                <a:cxn ang="0">
                  <a:pos x="295" y="329"/>
                </a:cxn>
                <a:cxn ang="0">
                  <a:pos x="320" y="275"/>
                </a:cxn>
                <a:cxn ang="0">
                  <a:pos x="335" y="213"/>
                </a:cxn>
                <a:cxn ang="0">
                  <a:pos x="302" y="241"/>
                </a:cxn>
                <a:cxn ang="0">
                  <a:pos x="267" y="299"/>
                </a:cxn>
                <a:cxn ang="0">
                  <a:pos x="230" y="336"/>
                </a:cxn>
                <a:cxn ang="0">
                  <a:pos x="197" y="356"/>
                </a:cxn>
                <a:cxn ang="0">
                  <a:pos x="149" y="354"/>
                </a:cxn>
                <a:cxn ang="0">
                  <a:pos x="107" y="324"/>
                </a:cxn>
                <a:cxn ang="0">
                  <a:pos x="109" y="266"/>
                </a:cxn>
                <a:cxn ang="0">
                  <a:pos x="147" y="211"/>
                </a:cxn>
                <a:cxn ang="0">
                  <a:pos x="169" y="171"/>
                </a:cxn>
                <a:cxn ang="0">
                  <a:pos x="169" y="118"/>
                </a:cxn>
                <a:cxn ang="0">
                  <a:pos x="169" y="92"/>
                </a:cxn>
                <a:cxn ang="0">
                  <a:pos x="169" y="0"/>
                </a:cxn>
              </a:cxnLst>
              <a:rect l="0" t="0" r="0" b="0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1" name="Freeform 136"/>
            <p:cNvSpPr/>
            <p:nvPr/>
          </p:nvSpPr>
          <p:spPr>
            <a:xfrm flipH="1" flipV="1">
              <a:off x="7002" y="2220"/>
              <a:ext cx="338" cy="434"/>
            </a:xfrm>
            <a:custGeom>
              <a:avLst/>
              <a:gdLst/>
              <a:ahLst/>
              <a:cxnLst>
                <a:cxn ang="0">
                  <a:pos x="79" y="3"/>
                </a:cxn>
                <a:cxn ang="0">
                  <a:pos x="79" y="92"/>
                </a:cxn>
                <a:cxn ang="0">
                  <a:pos x="74" y="168"/>
                </a:cxn>
                <a:cxn ang="0">
                  <a:pos x="41" y="211"/>
                </a:cxn>
                <a:cxn ang="0">
                  <a:pos x="19" y="249"/>
                </a:cxn>
                <a:cxn ang="0">
                  <a:pos x="1" y="301"/>
                </a:cxn>
                <a:cxn ang="0">
                  <a:pos x="11" y="344"/>
                </a:cxn>
                <a:cxn ang="0">
                  <a:pos x="44" y="389"/>
                </a:cxn>
                <a:cxn ang="0">
                  <a:pos x="109" y="424"/>
                </a:cxn>
                <a:cxn ang="0">
                  <a:pos x="182" y="427"/>
                </a:cxn>
                <a:cxn ang="0">
                  <a:pos x="260" y="379"/>
                </a:cxn>
                <a:cxn ang="0">
                  <a:pos x="295" y="329"/>
                </a:cxn>
                <a:cxn ang="0">
                  <a:pos x="320" y="275"/>
                </a:cxn>
                <a:cxn ang="0">
                  <a:pos x="335" y="213"/>
                </a:cxn>
                <a:cxn ang="0">
                  <a:pos x="302" y="241"/>
                </a:cxn>
                <a:cxn ang="0">
                  <a:pos x="267" y="299"/>
                </a:cxn>
                <a:cxn ang="0">
                  <a:pos x="230" y="336"/>
                </a:cxn>
                <a:cxn ang="0">
                  <a:pos x="197" y="356"/>
                </a:cxn>
                <a:cxn ang="0">
                  <a:pos x="149" y="354"/>
                </a:cxn>
                <a:cxn ang="0">
                  <a:pos x="107" y="324"/>
                </a:cxn>
                <a:cxn ang="0">
                  <a:pos x="109" y="266"/>
                </a:cxn>
                <a:cxn ang="0">
                  <a:pos x="147" y="211"/>
                </a:cxn>
                <a:cxn ang="0">
                  <a:pos x="169" y="171"/>
                </a:cxn>
                <a:cxn ang="0">
                  <a:pos x="169" y="118"/>
                </a:cxn>
                <a:cxn ang="0">
                  <a:pos x="169" y="92"/>
                </a:cxn>
                <a:cxn ang="0">
                  <a:pos x="169" y="0"/>
                </a:cxn>
              </a:cxnLst>
              <a:rect l="0" t="0" r="0" b="0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2" name="Rectangle 137"/>
            <p:cNvSpPr/>
            <p:nvPr/>
          </p:nvSpPr>
          <p:spPr>
            <a:xfrm>
              <a:off x="6627" y="2614"/>
              <a:ext cx="1155" cy="760"/>
            </a:xfrm>
            <a:prstGeom prst="rect">
              <a:avLst/>
            </a:prstGeom>
            <a:gradFill rotWithShape="0">
              <a:gsLst>
                <a:gs pos="0">
                  <a:srgbClr val="333333"/>
                </a:gs>
                <a:gs pos="50000">
                  <a:srgbClr val="C0C0C0"/>
                </a:gs>
                <a:gs pos="100000">
                  <a:srgbClr val="333333"/>
                </a:gs>
              </a:gsLst>
              <a:lin ang="0" scaled="1"/>
              <a:tileRect/>
            </a:gra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</a:pPr>
              <a:endParaRPr lang="zh-CN" altLang="zh-CN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0295" name="xjhlx13"/>
          <p:cNvGrpSpPr/>
          <p:nvPr/>
        </p:nvGrpSpPr>
        <p:grpSpPr>
          <a:xfrm>
            <a:off x="8345488" y="4810125"/>
            <a:ext cx="287337" cy="373063"/>
            <a:chOff x="6627" y="2220"/>
            <a:chExt cx="1155" cy="1502"/>
          </a:xfrm>
        </p:grpSpPr>
        <p:sp>
          <p:nvSpPr>
            <p:cNvPr id="10297" name="Freeform 135"/>
            <p:cNvSpPr/>
            <p:nvPr/>
          </p:nvSpPr>
          <p:spPr>
            <a:xfrm>
              <a:off x="7067" y="3288"/>
              <a:ext cx="338" cy="434"/>
            </a:xfrm>
            <a:custGeom>
              <a:avLst/>
              <a:gdLst/>
              <a:ahLst/>
              <a:cxnLst>
                <a:cxn ang="0">
                  <a:pos x="79" y="3"/>
                </a:cxn>
                <a:cxn ang="0">
                  <a:pos x="79" y="92"/>
                </a:cxn>
                <a:cxn ang="0">
                  <a:pos x="74" y="168"/>
                </a:cxn>
                <a:cxn ang="0">
                  <a:pos x="41" y="211"/>
                </a:cxn>
                <a:cxn ang="0">
                  <a:pos x="19" y="249"/>
                </a:cxn>
                <a:cxn ang="0">
                  <a:pos x="1" y="301"/>
                </a:cxn>
                <a:cxn ang="0">
                  <a:pos x="11" y="344"/>
                </a:cxn>
                <a:cxn ang="0">
                  <a:pos x="44" y="389"/>
                </a:cxn>
                <a:cxn ang="0">
                  <a:pos x="109" y="424"/>
                </a:cxn>
                <a:cxn ang="0">
                  <a:pos x="182" y="427"/>
                </a:cxn>
                <a:cxn ang="0">
                  <a:pos x="260" y="379"/>
                </a:cxn>
                <a:cxn ang="0">
                  <a:pos x="295" y="329"/>
                </a:cxn>
                <a:cxn ang="0">
                  <a:pos x="320" y="275"/>
                </a:cxn>
                <a:cxn ang="0">
                  <a:pos x="335" y="213"/>
                </a:cxn>
                <a:cxn ang="0">
                  <a:pos x="302" y="241"/>
                </a:cxn>
                <a:cxn ang="0">
                  <a:pos x="267" y="299"/>
                </a:cxn>
                <a:cxn ang="0">
                  <a:pos x="230" y="336"/>
                </a:cxn>
                <a:cxn ang="0">
                  <a:pos x="197" y="356"/>
                </a:cxn>
                <a:cxn ang="0">
                  <a:pos x="149" y="354"/>
                </a:cxn>
                <a:cxn ang="0">
                  <a:pos x="107" y="324"/>
                </a:cxn>
                <a:cxn ang="0">
                  <a:pos x="109" y="266"/>
                </a:cxn>
                <a:cxn ang="0">
                  <a:pos x="147" y="211"/>
                </a:cxn>
                <a:cxn ang="0">
                  <a:pos x="169" y="171"/>
                </a:cxn>
                <a:cxn ang="0">
                  <a:pos x="169" y="118"/>
                </a:cxn>
                <a:cxn ang="0">
                  <a:pos x="169" y="92"/>
                </a:cxn>
                <a:cxn ang="0">
                  <a:pos x="169" y="0"/>
                </a:cxn>
              </a:cxnLst>
              <a:rect l="0" t="0" r="0" b="0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8" name="Freeform 136"/>
            <p:cNvSpPr/>
            <p:nvPr/>
          </p:nvSpPr>
          <p:spPr>
            <a:xfrm flipH="1" flipV="1">
              <a:off x="7002" y="2220"/>
              <a:ext cx="338" cy="434"/>
            </a:xfrm>
            <a:custGeom>
              <a:avLst/>
              <a:gdLst/>
              <a:ahLst/>
              <a:cxnLst>
                <a:cxn ang="0">
                  <a:pos x="79" y="3"/>
                </a:cxn>
                <a:cxn ang="0">
                  <a:pos x="79" y="92"/>
                </a:cxn>
                <a:cxn ang="0">
                  <a:pos x="74" y="168"/>
                </a:cxn>
                <a:cxn ang="0">
                  <a:pos x="41" y="211"/>
                </a:cxn>
                <a:cxn ang="0">
                  <a:pos x="19" y="249"/>
                </a:cxn>
                <a:cxn ang="0">
                  <a:pos x="1" y="301"/>
                </a:cxn>
                <a:cxn ang="0">
                  <a:pos x="11" y="344"/>
                </a:cxn>
                <a:cxn ang="0">
                  <a:pos x="44" y="389"/>
                </a:cxn>
                <a:cxn ang="0">
                  <a:pos x="109" y="424"/>
                </a:cxn>
                <a:cxn ang="0">
                  <a:pos x="182" y="427"/>
                </a:cxn>
                <a:cxn ang="0">
                  <a:pos x="260" y="379"/>
                </a:cxn>
                <a:cxn ang="0">
                  <a:pos x="295" y="329"/>
                </a:cxn>
                <a:cxn ang="0">
                  <a:pos x="320" y="275"/>
                </a:cxn>
                <a:cxn ang="0">
                  <a:pos x="335" y="213"/>
                </a:cxn>
                <a:cxn ang="0">
                  <a:pos x="302" y="241"/>
                </a:cxn>
                <a:cxn ang="0">
                  <a:pos x="267" y="299"/>
                </a:cxn>
                <a:cxn ang="0">
                  <a:pos x="230" y="336"/>
                </a:cxn>
                <a:cxn ang="0">
                  <a:pos x="197" y="356"/>
                </a:cxn>
                <a:cxn ang="0">
                  <a:pos x="149" y="354"/>
                </a:cxn>
                <a:cxn ang="0">
                  <a:pos x="107" y="324"/>
                </a:cxn>
                <a:cxn ang="0">
                  <a:pos x="109" y="266"/>
                </a:cxn>
                <a:cxn ang="0">
                  <a:pos x="147" y="211"/>
                </a:cxn>
                <a:cxn ang="0">
                  <a:pos x="169" y="171"/>
                </a:cxn>
                <a:cxn ang="0">
                  <a:pos x="169" y="118"/>
                </a:cxn>
                <a:cxn ang="0">
                  <a:pos x="169" y="92"/>
                </a:cxn>
                <a:cxn ang="0">
                  <a:pos x="169" y="0"/>
                </a:cxn>
              </a:cxnLst>
              <a:rect l="0" t="0" r="0" b="0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9" name="Rectangle 137"/>
            <p:cNvSpPr/>
            <p:nvPr/>
          </p:nvSpPr>
          <p:spPr>
            <a:xfrm>
              <a:off x="6627" y="2614"/>
              <a:ext cx="1155" cy="760"/>
            </a:xfrm>
            <a:prstGeom prst="rect">
              <a:avLst/>
            </a:prstGeom>
            <a:gradFill rotWithShape="0">
              <a:gsLst>
                <a:gs pos="0">
                  <a:srgbClr val="333333"/>
                </a:gs>
                <a:gs pos="50000">
                  <a:srgbClr val="C0C0C0"/>
                </a:gs>
                <a:gs pos="100000">
                  <a:srgbClr val="333333"/>
                </a:gs>
              </a:gsLst>
              <a:lin ang="0" scaled="1"/>
              <a:tileRect/>
            </a:gra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</a:pPr>
              <a:endParaRPr lang="zh-CN" altLang="zh-CN" dirty="0">
                <a:latin typeface="Arial" panose="020B0604020202020204" pitchFamily="34" charset="0"/>
              </a:endParaRPr>
            </a:p>
          </p:txBody>
        </p:sp>
      </p:grpSp>
      <p:graphicFrame>
        <p:nvGraphicFramePr>
          <p:cNvPr id="10296" name="Object 120"/>
          <p:cNvGraphicFramePr/>
          <p:nvPr/>
        </p:nvGraphicFramePr>
        <p:xfrm>
          <a:off x="7132638" y="2921000"/>
          <a:ext cx="342900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r:id="rId3" imgW="3352800" imgH="3962400" progId="">
                  <p:embed/>
                </p:oleObj>
              </mc:Choice>
              <mc:Fallback>
                <p:oleObj r:id="rId3" imgW="3352800" imgH="3962400" progId="">
                  <p:embed/>
                  <p:pic>
                    <p:nvPicPr>
                      <p:cNvPr id="0" name="图片 3072" descr="image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32638" y="2921000"/>
                        <a:ext cx="342900" cy="4048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  <p:bldP spid="4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46" name="Group 158"/>
          <p:cNvGraphicFramePr>
            <a:graphicFrameLocks noGrp="1"/>
          </p:cNvGraphicFramePr>
          <p:nvPr/>
        </p:nvGraphicFramePr>
        <p:xfrm>
          <a:off x="793750" y="2932113"/>
          <a:ext cx="6983413" cy="2065338"/>
        </p:xfrm>
        <a:graphic>
          <a:graphicData uri="http://schemas.openxmlformats.org/drawingml/2006/table">
            <a:tbl>
              <a:tblPr/>
              <a:tblGrid>
                <a:gridCol w="431800"/>
                <a:gridCol w="900113"/>
                <a:gridCol w="900112"/>
                <a:gridCol w="790575"/>
                <a:gridCol w="792163"/>
                <a:gridCol w="1081087"/>
                <a:gridCol w="1104900"/>
                <a:gridCol w="982663"/>
              </a:tblGrid>
              <a:tr h="703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</a:t>
                      </a:r>
                      <a:r>
                        <a:rPr kumimoji="0" lang="zh-CN" altLang="en-US" sz="2800" b="1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有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/J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</a:t>
                      </a:r>
                      <a:r>
                        <a:rPr kumimoji="0" lang="zh-CN" altLang="en-US" sz="2800" b="1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总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/J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TextBox 8"/>
          <p:cNvSpPr>
            <a:spLocks noChangeArrowheads="1"/>
          </p:cNvSpPr>
          <p:nvPr/>
        </p:nvSpPr>
        <p:spPr bwMode="auto">
          <a:xfrm>
            <a:off x="908050" y="1714500"/>
            <a:ext cx="7088188" cy="6731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70AD47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实验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保持钩码重力一定，改变动滑轮重。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66788" y="5934075"/>
            <a:ext cx="7065963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DD9C"/>
                    </a:gs>
                    <a:gs pos="50000">
                      <a:srgbClr val="FFD78E"/>
                    </a:gs>
                    <a:gs pos="100000">
                      <a:srgbClr val="FFD479"/>
                    </a:gs>
                  </a:gsLst>
                  <a:lin ang="5400000"/>
                </a:gra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FFC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10000"/>
              </a:lnSpc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latin typeface="宋体" panose="02010600030101010101" pitchFamily="2" charset="-122"/>
                <a:ea typeface="+mn-ea"/>
                <a:cs typeface="+mn-cs"/>
              </a:rPr>
              <a:t>结论：</a:t>
            </a:r>
            <a:r>
              <a:rPr kumimoji="0" lang="zh-CN" altLang="en-US" sz="2800" b="1" kern="1200" cap="none" spc="0" normalizeH="0" baseline="0" noProof="0">
                <a:solidFill>
                  <a:srgbClr val="CC0000"/>
                </a:solidFill>
                <a:latin typeface="Arial" panose="020B0604020202020204" pitchFamily="34" charset="0"/>
                <a:ea typeface="+mn-ea"/>
                <a:cs typeface="+mn-cs"/>
              </a:rPr>
              <a:t>物重</a:t>
            </a:r>
            <a:r>
              <a:rPr kumimoji="0" lang="zh-CN" altLang="en-US" sz="2800" b="1" kern="1200" cap="none" spc="0" normalizeH="0" baseline="0" noProof="0">
                <a:latin typeface="Arial" panose="020B0604020202020204" pitchFamily="34" charset="0"/>
                <a:ea typeface="+mn-ea"/>
                <a:cs typeface="+mn-cs"/>
              </a:rPr>
              <a:t>一定，动滑轮</a:t>
            </a:r>
            <a:r>
              <a:rPr kumimoji="0" lang="zh-CN" altLang="en-US" sz="2800" b="1" kern="1200" cap="none" spc="0" normalizeH="0" baseline="0" noProof="0">
                <a:solidFill>
                  <a:srgbClr val="000099"/>
                </a:solidFill>
                <a:latin typeface="Arial" panose="020B0604020202020204" pitchFamily="34" charset="0"/>
                <a:ea typeface="+mn-ea"/>
                <a:cs typeface="+mn-cs"/>
              </a:rPr>
              <a:t>越重</a:t>
            </a:r>
            <a:r>
              <a:rPr kumimoji="0" lang="zh-CN" altLang="en-US" sz="2800" b="1" kern="1200" cap="none" spc="0" normalizeH="0" baseline="0" noProof="0">
                <a:latin typeface="Arial" panose="020B0604020202020204" pitchFamily="34" charset="0"/>
                <a:ea typeface="+mn-ea"/>
                <a:cs typeface="+mn-cs"/>
              </a:rPr>
              <a:t>，机械效率</a:t>
            </a:r>
            <a:r>
              <a:rPr kumimoji="0" lang="zh-CN" altLang="en-US" sz="2800" b="1" kern="1200" cap="none" spc="0" normalizeH="0" baseline="0" noProof="0">
                <a:solidFill>
                  <a:srgbClr val="000099"/>
                </a:solidFill>
                <a:latin typeface="Arial" panose="020B0604020202020204" pitchFamily="34" charset="0"/>
                <a:ea typeface="+mn-ea"/>
                <a:cs typeface="+mn-cs"/>
              </a:rPr>
              <a:t>低</a:t>
            </a:r>
            <a:r>
              <a:rPr kumimoji="0" lang="zh-CN" altLang="en-US" sz="2800" b="1" kern="1200" cap="none" spc="0" normalizeH="0" baseline="0" noProof="0">
                <a:latin typeface="Arial" panose="020B0604020202020204" pitchFamily="34" charset="0"/>
                <a:ea typeface="+mn-ea"/>
                <a:cs typeface="+mn-cs"/>
              </a:rPr>
              <a:t>。</a:t>
            </a:r>
          </a:p>
        </p:txBody>
      </p:sp>
      <p:grpSp>
        <p:nvGrpSpPr>
          <p:cNvPr id="11306" name="Group 326"/>
          <p:cNvGrpSpPr/>
          <p:nvPr/>
        </p:nvGrpSpPr>
        <p:grpSpPr>
          <a:xfrm>
            <a:off x="7900988" y="3840163"/>
            <a:ext cx="974725" cy="2879725"/>
            <a:chOff x="243" y="2245"/>
            <a:chExt cx="614" cy="1814"/>
          </a:xfrm>
        </p:grpSpPr>
        <p:sp>
          <p:nvSpPr>
            <p:cNvPr id="11356" name="Text Box 234"/>
            <p:cNvSpPr txBox="1"/>
            <p:nvPr/>
          </p:nvSpPr>
          <p:spPr>
            <a:xfrm>
              <a:off x="640" y="2727"/>
              <a:ext cx="217" cy="30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 eaLnBrk="1" hangingPunct="1">
                <a:buFont typeface="Arial" panose="020B0604020202020204" pitchFamily="34" charset="0"/>
              </a:pPr>
              <a:r>
                <a:rPr lang="en-US" altLang="zh-CN" sz="2000" i="1" dirty="0">
                  <a:latin typeface="Times New Roman" panose="02020603050405020304" pitchFamily="18" charset="0"/>
                </a:rPr>
                <a:t>F</a:t>
              </a:r>
              <a:endParaRPr lang="en-US" altLang="zh-CN" sz="2000" dirty="0">
                <a:latin typeface="Arial" panose="020B0604020202020204" pitchFamily="34" charset="0"/>
              </a:endParaRPr>
            </a:p>
          </p:txBody>
        </p:sp>
        <p:grpSp>
          <p:nvGrpSpPr>
            <p:cNvPr id="11357" name="Group 324"/>
            <p:cNvGrpSpPr/>
            <p:nvPr/>
          </p:nvGrpSpPr>
          <p:grpSpPr>
            <a:xfrm>
              <a:off x="243" y="2245"/>
              <a:ext cx="482" cy="1814"/>
              <a:chOff x="323" y="1820"/>
              <a:chExt cx="601" cy="2154"/>
            </a:xfrm>
          </p:grpSpPr>
          <p:grpSp>
            <p:nvGrpSpPr>
              <p:cNvPr id="11358" name="Group 323"/>
              <p:cNvGrpSpPr/>
              <p:nvPr/>
            </p:nvGrpSpPr>
            <p:grpSpPr>
              <a:xfrm>
                <a:off x="514" y="3436"/>
                <a:ext cx="245" cy="538"/>
                <a:chOff x="514" y="3493"/>
                <a:chExt cx="245" cy="538"/>
              </a:xfrm>
            </p:grpSpPr>
            <p:grpSp>
              <p:nvGrpSpPr>
                <p:cNvPr id="11423" name="xjhlx13"/>
                <p:cNvGrpSpPr/>
                <p:nvPr/>
              </p:nvGrpSpPr>
              <p:grpSpPr>
                <a:xfrm>
                  <a:off x="514" y="3747"/>
                  <a:ext cx="240" cy="284"/>
                  <a:chOff x="6627" y="2220"/>
                  <a:chExt cx="1155" cy="1502"/>
                </a:xfrm>
              </p:grpSpPr>
              <p:sp>
                <p:nvSpPr>
                  <p:cNvPr id="11428" name="Freeform 223"/>
                  <p:cNvSpPr/>
                  <p:nvPr/>
                </p:nvSpPr>
                <p:spPr>
                  <a:xfrm>
                    <a:off x="7067" y="3288"/>
                    <a:ext cx="338" cy="434"/>
                  </a:xfrm>
                  <a:custGeom>
                    <a:avLst/>
                    <a:gdLst/>
                    <a:ahLst/>
                    <a:cxnLst>
                      <a:cxn ang="0">
                        <a:pos x="79" y="3"/>
                      </a:cxn>
                      <a:cxn ang="0">
                        <a:pos x="79" y="92"/>
                      </a:cxn>
                      <a:cxn ang="0">
                        <a:pos x="74" y="168"/>
                      </a:cxn>
                      <a:cxn ang="0">
                        <a:pos x="41" y="211"/>
                      </a:cxn>
                      <a:cxn ang="0">
                        <a:pos x="19" y="249"/>
                      </a:cxn>
                      <a:cxn ang="0">
                        <a:pos x="1" y="301"/>
                      </a:cxn>
                      <a:cxn ang="0">
                        <a:pos x="11" y="344"/>
                      </a:cxn>
                      <a:cxn ang="0">
                        <a:pos x="44" y="389"/>
                      </a:cxn>
                      <a:cxn ang="0">
                        <a:pos x="109" y="424"/>
                      </a:cxn>
                      <a:cxn ang="0">
                        <a:pos x="182" y="427"/>
                      </a:cxn>
                      <a:cxn ang="0">
                        <a:pos x="260" y="379"/>
                      </a:cxn>
                      <a:cxn ang="0">
                        <a:pos x="295" y="329"/>
                      </a:cxn>
                      <a:cxn ang="0">
                        <a:pos x="320" y="275"/>
                      </a:cxn>
                      <a:cxn ang="0">
                        <a:pos x="335" y="213"/>
                      </a:cxn>
                      <a:cxn ang="0">
                        <a:pos x="302" y="241"/>
                      </a:cxn>
                      <a:cxn ang="0">
                        <a:pos x="267" y="299"/>
                      </a:cxn>
                      <a:cxn ang="0">
                        <a:pos x="230" y="336"/>
                      </a:cxn>
                      <a:cxn ang="0">
                        <a:pos x="197" y="356"/>
                      </a:cxn>
                      <a:cxn ang="0">
                        <a:pos x="149" y="354"/>
                      </a:cxn>
                      <a:cxn ang="0">
                        <a:pos x="107" y="324"/>
                      </a:cxn>
                      <a:cxn ang="0">
                        <a:pos x="109" y="266"/>
                      </a:cxn>
                      <a:cxn ang="0">
                        <a:pos x="147" y="211"/>
                      </a:cxn>
                      <a:cxn ang="0">
                        <a:pos x="169" y="171"/>
                      </a:cxn>
                      <a:cxn ang="0">
                        <a:pos x="169" y="118"/>
                      </a:cxn>
                      <a:cxn ang="0">
                        <a:pos x="169" y="92"/>
                      </a:cxn>
                      <a:cxn ang="0">
                        <a:pos x="169" y="0"/>
                      </a:cxn>
                    </a:cxnLst>
                    <a:rect l="0" t="0" r="0" b="0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29" name="Freeform 224"/>
                  <p:cNvSpPr/>
                  <p:nvPr/>
                </p:nvSpPr>
                <p:spPr>
                  <a:xfrm flipH="1" flipV="1">
                    <a:off x="7002" y="2220"/>
                    <a:ext cx="338" cy="434"/>
                  </a:xfrm>
                  <a:custGeom>
                    <a:avLst/>
                    <a:gdLst/>
                    <a:ahLst/>
                    <a:cxnLst>
                      <a:cxn ang="0">
                        <a:pos x="79" y="3"/>
                      </a:cxn>
                      <a:cxn ang="0">
                        <a:pos x="79" y="92"/>
                      </a:cxn>
                      <a:cxn ang="0">
                        <a:pos x="74" y="168"/>
                      </a:cxn>
                      <a:cxn ang="0">
                        <a:pos x="41" y="211"/>
                      </a:cxn>
                      <a:cxn ang="0">
                        <a:pos x="19" y="249"/>
                      </a:cxn>
                      <a:cxn ang="0">
                        <a:pos x="1" y="301"/>
                      </a:cxn>
                      <a:cxn ang="0">
                        <a:pos x="11" y="344"/>
                      </a:cxn>
                      <a:cxn ang="0">
                        <a:pos x="44" y="389"/>
                      </a:cxn>
                      <a:cxn ang="0">
                        <a:pos x="109" y="424"/>
                      </a:cxn>
                      <a:cxn ang="0">
                        <a:pos x="182" y="427"/>
                      </a:cxn>
                      <a:cxn ang="0">
                        <a:pos x="260" y="379"/>
                      </a:cxn>
                      <a:cxn ang="0">
                        <a:pos x="295" y="329"/>
                      </a:cxn>
                      <a:cxn ang="0">
                        <a:pos x="320" y="275"/>
                      </a:cxn>
                      <a:cxn ang="0">
                        <a:pos x="335" y="213"/>
                      </a:cxn>
                      <a:cxn ang="0">
                        <a:pos x="302" y="241"/>
                      </a:cxn>
                      <a:cxn ang="0">
                        <a:pos x="267" y="299"/>
                      </a:cxn>
                      <a:cxn ang="0">
                        <a:pos x="230" y="336"/>
                      </a:cxn>
                      <a:cxn ang="0">
                        <a:pos x="197" y="356"/>
                      </a:cxn>
                      <a:cxn ang="0">
                        <a:pos x="149" y="354"/>
                      </a:cxn>
                      <a:cxn ang="0">
                        <a:pos x="107" y="324"/>
                      </a:cxn>
                      <a:cxn ang="0">
                        <a:pos x="109" y="266"/>
                      </a:cxn>
                      <a:cxn ang="0">
                        <a:pos x="147" y="211"/>
                      </a:cxn>
                      <a:cxn ang="0">
                        <a:pos x="169" y="171"/>
                      </a:cxn>
                      <a:cxn ang="0">
                        <a:pos x="169" y="118"/>
                      </a:cxn>
                      <a:cxn ang="0">
                        <a:pos x="169" y="92"/>
                      </a:cxn>
                      <a:cxn ang="0">
                        <a:pos x="169" y="0"/>
                      </a:cxn>
                    </a:cxnLst>
                    <a:rect l="0" t="0" r="0" b="0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30" name="Rectangle 225"/>
                  <p:cNvSpPr/>
                  <p:nvPr/>
                </p:nvSpPr>
                <p:spPr>
                  <a:xfrm>
                    <a:off x="6627" y="2614"/>
                    <a:ext cx="1155" cy="76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333333"/>
                      </a:gs>
                      <a:gs pos="50000">
                        <a:srgbClr val="C0C0C0"/>
                      </a:gs>
                      <a:gs pos="100000">
                        <a:srgbClr val="333333"/>
                      </a:gs>
                    </a:gsLst>
                    <a:lin ang="0" scaled="1"/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eaLnBrk="1" hangingPunct="1">
                      <a:buFont typeface="Arial" panose="020B0604020202020204" pitchFamily="34" charset="0"/>
                    </a:pPr>
                    <a:endParaRPr lang="zh-CN" altLang="zh-CN" dirty="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11424" name="xjhlx13"/>
                <p:cNvGrpSpPr/>
                <p:nvPr/>
              </p:nvGrpSpPr>
              <p:grpSpPr>
                <a:xfrm>
                  <a:off x="527" y="3493"/>
                  <a:ext cx="232" cy="283"/>
                  <a:chOff x="6627" y="2220"/>
                  <a:chExt cx="1155" cy="1502"/>
                </a:xfrm>
              </p:grpSpPr>
              <p:sp>
                <p:nvSpPr>
                  <p:cNvPr id="11425" name="Freeform 227"/>
                  <p:cNvSpPr/>
                  <p:nvPr/>
                </p:nvSpPr>
                <p:spPr>
                  <a:xfrm>
                    <a:off x="7067" y="3288"/>
                    <a:ext cx="338" cy="434"/>
                  </a:xfrm>
                  <a:custGeom>
                    <a:avLst/>
                    <a:gdLst/>
                    <a:ahLst/>
                    <a:cxnLst>
                      <a:cxn ang="0">
                        <a:pos x="79" y="3"/>
                      </a:cxn>
                      <a:cxn ang="0">
                        <a:pos x="79" y="92"/>
                      </a:cxn>
                      <a:cxn ang="0">
                        <a:pos x="74" y="168"/>
                      </a:cxn>
                      <a:cxn ang="0">
                        <a:pos x="41" y="211"/>
                      </a:cxn>
                      <a:cxn ang="0">
                        <a:pos x="19" y="249"/>
                      </a:cxn>
                      <a:cxn ang="0">
                        <a:pos x="1" y="301"/>
                      </a:cxn>
                      <a:cxn ang="0">
                        <a:pos x="11" y="344"/>
                      </a:cxn>
                      <a:cxn ang="0">
                        <a:pos x="44" y="389"/>
                      </a:cxn>
                      <a:cxn ang="0">
                        <a:pos x="109" y="424"/>
                      </a:cxn>
                      <a:cxn ang="0">
                        <a:pos x="182" y="427"/>
                      </a:cxn>
                      <a:cxn ang="0">
                        <a:pos x="260" y="379"/>
                      </a:cxn>
                      <a:cxn ang="0">
                        <a:pos x="295" y="329"/>
                      </a:cxn>
                      <a:cxn ang="0">
                        <a:pos x="320" y="275"/>
                      </a:cxn>
                      <a:cxn ang="0">
                        <a:pos x="335" y="213"/>
                      </a:cxn>
                      <a:cxn ang="0">
                        <a:pos x="302" y="241"/>
                      </a:cxn>
                      <a:cxn ang="0">
                        <a:pos x="267" y="299"/>
                      </a:cxn>
                      <a:cxn ang="0">
                        <a:pos x="230" y="336"/>
                      </a:cxn>
                      <a:cxn ang="0">
                        <a:pos x="197" y="356"/>
                      </a:cxn>
                      <a:cxn ang="0">
                        <a:pos x="149" y="354"/>
                      </a:cxn>
                      <a:cxn ang="0">
                        <a:pos x="107" y="324"/>
                      </a:cxn>
                      <a:cxn ang="0">
                        <a:pos x="109" y="266"/>
                      </a:cxn>
                      <a:cxn ang="0">
                        <a:pos x="147" y="211"/>
                      </a:cxn>
                      <a:cxn ang="0">
                        <a:pos x="169" y="171"/>
                      </a:cxn>
                      <a:cxn ang="0">
                        <a:pos x="169" y="118"/>
                      </a:cxn>
                      <a:cxn ang="0">
                        <a:pos x="169" y="92"/>
                      </a:cxn>
                      <a:cxn ang="0">
                        <a:pos x="169" y="0"/>
                      </a:cxn>
                    </a:cxnLst>
                    <a:rect l="0" t="0" r="0" b="0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26" name="Freeform 228"/>
                  <p:cNvSpPr/>
                  <p:nvPr/>
                </p:nvSpPr>
                <p:spPr>
                  <a:xfrm flipH="1" flipV="1">
                    <a:off x="7002" y="2220"/>
                    <a:ext cx="338" cy="434"/>
                  </a:xfrm>
                  <a:custGeom>
                    <a:avLst/>
                    <a:gdLst/>
                    <a:ahLst/>
                    <a:cxnLst>
                      <a:cxn ang="0">
                        <a:pos x="79" y="3"/>
                      </a:cxn>
                      <a:cxn ang="0">
                        <a:pos x="79" y="92"/>
                      </a:cxn>
                      <a:cxn ang="0">
                        <a:pos x="74" y="168"/>
                      </a:cxn>
                      <a:cxn ang="0">
                        <a:pos x="41" y="211"/>
                      </a:cxn>
                      <a:cxn ang="0">
                        <a:pos x="19" y="249"/>
                      </a:cxn>
                      <a:cxn ang="0">
                        <a:pos x="1" y="301"/>
                      </a:cxn>
                      <a:cxn ang="0">
                        <a:pos x="11" y="344"/>
                      </a:cxn>
                      <a:cxn ang="0">
                        <a:pos x="44" y="389"/>
                      </a:cxn>
                      <a:cxn ang="0">
                        <a:pos x="109" y="424"/>
                      </a:cxn>
                      <a:cxn ang="0">
                        <a:pos x="182" y="427"/>
                      </a:cxn>
                      <a:cxn ang="0">
                        <a:pos x="260" y="379"/>
                      </a:cxn>
                      <a:cxn ang="0">
                        <a:pos x="295" y="329"/>
                      </a:cxn>
                      <a:cxn ang="0">
                        <a:pos x="320" y="275"/>
                      </a:cxn>
                      <a:cxn ang="0">
                        <a:pos x="335" y="213"/>
                      </a:cxn>
                      <a:cxn ang="0">
                        <a:pos x="302" y="241"/>
                      </a:cxn>
                      <a:cxn ang="0">
                        <a:pos x="267" y="299"/>
                      </a:cxn>
                      <a:cxn ang="0">
                        <a:pos x="230" y="336"/>
                      </a:cxn>
                      <a:cxn ang="0">
                        <a:pos x="197" y="356"/>
                      </a:cxn>
                      <a:cxn ang="0">
                        <a:pos x="149" y="354"/>
                      </a:cxn>
                      <a:cxn ang="0">
                        <a:pos x="107" y="324"/>
                      </a:cxn>
                      <a:cxn ang="0">
                        <a:pos x="109" y="266"/>
                      </a:cxn>
                      <a:cxn ang="0">
                        <a:pos x="147" y="211"/>
                      </a:cxn>
                      <a:cxn ang="0">
                        <a:pos x="169" y="171"/>
                      </a:cxn>
                      <a:cxn ang="0">
                        <a:pos x="169" y="118"/>
                      </a:cxn>
                      <a:cxn ang="0">
                        <a:pos x="169" y="92"/>
                      </a:cxn>
                      <a:cxn ang="0">
                        <a:pos x="169" y="0"/>
                      </a:cxn>
                    </a:cxnLst>
                    <a:rect l="0" t="0" r="0" b="0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27" name="Rectangle 229"/>
                  <p:cNvSpPr/>
                  <p:nvPr/>
                </p:nvSpPr>
                <p:spPr>
                  <a:xfrm>
                    <a:off x="6627" y="2614"/>
                    <a:ext cx="1155" cy="76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333333"/>
                      </a:gs>
                      <a:gs pos="50000">
                        <a:srgbClr val="C0C0C0"/>
                      </a:gs>
                      <a:gs pos="100000">
                        <a:srgbClr val="333333"/>
                      </a:gs>
                    </a:gsLst>
                    <a:lin ang="0" scaled="1"/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eaLnBrk="1" hangingPunct="1">
                      <a:buFont typeface="Arial" panose="020B0604020202020204" pitchFamily="34" charset="0"/>
                    </a:pPr>
                    <a:endParaRPr lang="zh-CN" altLang="zh-CN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11359" name="Group 322"/>
              <p:cNvGrpSpPr/>
              <p:nvPr/>
            </p:nvGrpSpPr>
            <p:grpSpPr>
              <a:xfrm>
                <a:off x="323" y="1820"/>
                <a:ext cx="601" cy="1644"/>
                <a:chOff x="323" y="1820"/>
                <a:chExt cx="601" cy="1644"/>
              </a:xfrm>
            </p:grpSpPr>
            <p:sp>
              <p:nvSpPr>
                <p:cNvPr id="11360" name="Line 230"/>
                <p:cNvSpPr/>
                <p:nvPr/>
              </p:nvSpPr>
              <p:spPr>
                <a:xfrm flipH="1">
                  <a:off x="486" y="2488"/>
                  <a:ext cx="131" cy="385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61" name="Line 231"/>
                <p:cNvSpPr/>
                <p:nvPr/>
              </p:nvSpPr>
              <p:spPr>
                <a:xfrm flipH="1">
                  <a:off x="722" y="2180"/>
                  <a:ext cx="61" cy="744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62" name="Line 232"/>
                <p:cNvSpPr/>
                <p:nvPr/>
              </p:nvSpPr>
              <p:spPr>
                <a:xfrm flipH="1">
                  <a:off x="459" y="2128"/>
                  <a:ext cx="27" cy="1053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63" name="Line 233"/>
                <p:cNvSpPr/>
                <p:nvPr/>
              </p:nvSpPr>
              <p:spPr>
                <a:xfrm flipV="1">
                  <a:off x="774" y="2617"/>
                  <a:ext cx="53" cy="564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triangle" w="med" len="lg"/>
                </a:ln>
              </p:spPr>
            </p:sp>
            <p:grpSp>
              <p:nvGrpSpPr>
                <p:cNvPr id="11364" name="Group 235"/>
                <p:cNvGrpSpPr/>
                <p:nvPr/>
              </p:nvGrpSpPr>
              <p:grpSpPr>
                <a:xfrm flipV="1">
                  <a:off x="323" y="1820"/>
                  <a:ext cx="601" cy="30"/>
                  <a:chOff x="3121" y="1752"/>
                  <a:chExt cx="722" cy="130"/>
                </a:xfrm>
              </p:grpSpPr>
              <p:sp>
                <p:nvSpPr>
                  <p:cNvPr id="11416" name="Line 236"/>
                  <p:cNvSpPr/>
                  <p:nvPr/>
                </p:nvSpPr>
                <p:spPr>
                  <a:xfrm flipH="1">
                    <a:off x="3121" y="1760"/>
                    <a:ext cx="120" cy="122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417" name="Line 237"/>
                  <p:cNvSpPr/>
                  <p:nvPr/>
                </p:nvSpPr>
                <p:spPr>
                  <a:xfrm flipH="1">
                    <a:off x="3241" y="1760"/>
                    <a:ext cx="121" cy="122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418" name="Line 238"/>
                  <p:cNvSpPr/>
                  <p:nvPr/>
                </p:nvSpPr>
                <p:spPr>
                  <a:xfrm flipH="1">
                    <a:off x="3362" y="1760"/>
                    <a:ext cx="120" cy="122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419" name="Line 239"/>
                  <p:cNvSpPr/>
                  <p:nvPr/>
                </p:nvSpPr>
                <p:spPr>
                  <a:xfrm flipH="1">
                    <a:off x="3482" y="1760"/>
                    <a:ext cx="120" cy="122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420" name="Line 240"/>
                  <p:cNvSpPr/>
                  <p:nvPr/>
                </p:nvSpPr>
                <p:spPr>
                  <a:xfrm flipH="1">
                    <a:off x="3602" y="1760"/>
                    <a:ext cx="120" cy="122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421" name="Line 241"/>
                  <p:cNvSpPr/>
                  <p:nvPr/>
                </p:nvSpPr>
                <p:spPr>
                  <a:xfrm flipH="1">
                    <a:off x="3722" y="1760"/>
                    <a:ext cx="121" cy="122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422" name="Line 242"/>
                  <p:cNvSpPr/>
                  <p:nvPr/>
                </p:nvSpPr>
                <p:spPr>
                  <a:xfrm>
                    <a:off x="3144" y="1752"/>
                    <a:ext cx="698" cy="0"/>
                  </a:xfrm>
                  <a:prstGeom prst="line">
                    <a:avLst/>
                  </a:prstGeom>
                  <a:ln w="1905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1365" name="Group 321"/>
                <p:cNvGrpSpPr/>
                <p:nvPr/>
              </p:nvGrpSpPr>
              <p:grpSpPr>
                <a:xfrm>
                  <a:off x="449" y="2667"/>
                  <a:ext cx="333" cy="797"/>
                  <a:chOff x="449" y="2667"/>
                  <a:chExt cx="333" cy="797"/>
                </a:xfrm>
              </p:grpSpPr>
              <p:sp>
                <p:nvSpPr>
                  <p:cNvPr id="11394" name="Freeform 250"/>
                  <p:cNvSpPr/>
                  <p:nvPr/>
                </p:nvSpPr>
                <p:spPr>
                  <a:xfrm rot="-274270" flipV="1">
                    <a:off x="595" y="2667"/>
                    <a:ext cx="77" cy="103"/>
                  </a:xfrm>
                  <a:custGeom>
                    <a:avLst/>
                    <a:gdLst/>
                    <a:ahLst/>
                    <a:cxnLst>
                      <a:cxn ang="0">
                        <a:pos x="18" y="1"/>
                      </a:cxn>
                      <a:cxn ang="0">
                        <a:pos x="18" y="22"/>
                      </a:cxn>
                      <a:cxn ang="0">
                        <a:pos x="17" y="40"/>
                      </a:cxn>
                      <a:cxn ang="0">
                        <a:pos x="9" y="50"/>
                      </a:cxn>
                      <a:cxn ang="0">
                        <a:pos x="4" y="59"/>
                      </a:cxn>
                      <a:cxn ang="0">
                        <a:pos x="0" y="71"/>
                      </a:cxn>
                      <a:cxn ang="0">
                        <a:pos x="3" y="82"/>
                      </a:cxn>
                      <a:cxn ang="0">
                        <a:pos x="10" y="92"/>
                      </a:cxn>
                      <a:cxn ang="0">
                        <a:pos x="25" y="101"/>
                      </a:cxn>
                      <a:cxn ang="0">
                        <a:pos x="41" y="101"/>
                      </a:cxn>
                      <a:cxn ang="0">
                        <a:pos x="59" y="90"/>
                      </a:cxn>
                      <a:cxn ang="0">
                        <a:pos x="67" y="78"/>
                      </a:cxn>
                      <a:cxn ang="0">
                        <a:pos x="73" y="65"/>
                      </a:cxn>
                      <a:cxn ang="0">
                        <a:pos x="76" y="51"/>
                      </a:cxn>
                      <a:cxn ang="0">
                        <a:pos x="69" y="57"/>
                      </a:cxn>
                      <a:cxn ang="0">
                        <a:pos x="61" y="71"/>
                      </a:cxn>
                      <a:cxn ang="0">
                        <a:pos x="52" y="80"/>
                      </a:cxn>
                      <a:cxn ang="0">
                        <a:pos x="45" y="85"/>
                      </a:cxn>
                      <a:cxn ang="0">
                        <a:pos x="34" y="84"/>
                      </a:cxn>
                      <a:cxn ang="0">
                        <a:pos x="24" y="77"/>
                      </a:cxn>
                      <a:cxn ang="0">
                        <a:pos x="25" y="63"/>
                      </a:cxn>
                      <a:cxn ang="0">
                        <a:pos x="33" y="50"/>
                      </a:cxn>
                      <a:cxn ang="0">
                        <a:pos x="39" y="41"/>
                      </a:cxn>
                      <a:cxn ang="0">
                        <a:pos x="39" y="28"/>
                      </a:cxn>
                      <a:cxn ang="0">
                        <a:pos x="39" y="22"/>
                      </a:cxn>
                      <a:cxn ang="0">
                        <a:pos x="39" y="0"/>
                      </a:cxn>
                    </a:cxnLst>
                    <a:rect l="0" t="0" r="0" b="0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1395" name="xjhlx8"/>
                  <p:cNvGrpSpPr>
                    <a:grpSpLocks noChangeAspect="1"/>
                  </p:cNvGrpSpPr>
                  <p:nvPr/>
                </p:nvGrpSpPr>
                <p:grpSpPr>
                  <a:xfrm rot="5400000" flipH="1">
                    <a:off x="458" y="2823"/>
                    <a:ext cx="316" cy="246"/>
                    <a:chOff x="6892" y="783"/>
                    <a:chExt cx="813" cy="579"/>
                  </a:xfrm>
                </p:grpSpPr>
                <p:grpSp>
                  <p:nvGrpSpPr>
                    <p:cNvPr id="11410" name="Group 197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7125" y="783"/>
                      <a:ext cx="580" cy="579"/>
                      <a:chOff x="2400" y="2400"/>
                      <a:chExt cx="1440" cy="1440"/>
                    </a:xfrm>
                  </p:grpSpPr>
                  <p:sp>
                    <p:nvSpPr>
                      <p:cNvPr id="11412" name="Oval 19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400" y="2400"/>
                        <a:ext cx="1440" cy="1440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FFFFFF"/>
                          </a:gs>
                          <a:gs pos="100000">
                            <a:srgbClr val="8F8F8F"/>
                          </a:gs>
                        </a:gsLst>
                        <a:path path="shape">
                          <a:fillToRect l="50000" t="50000" r="50000" b="50000"/>
                        </a:path>
                        <a:tileRect/>
                      </a:gradFill>
                      <a:ln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 rot="10800000" vert="eaVert"/>
                      <a:lstStyle/>
                      <a:p>
                        <a:pPr eaLnBrk="1" hangingPunct="1">
                          <a:buFont typeface="Arial" panose="020B0604020202020204" pitchFamily="34" charset="0"/>
                        </a:pPr>
                        <a:endParaRPr lang="zh-CN" altLang="zh-CN" dirty="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1413" name="Oval 199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600" y="2600"/>
                        <a:ext cx="1040" cy="1040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FFFFFF"/>
                          </a:gs>
                          <a:gs pos="100000">
                            <a:srgbClr val="000000"/>
                          </a:gs>
                        </a:gsLst>
                        <a:lin ang="2700000" scaled="1"/>
                        <a:tileRect/>
                      </a:gradFill>
                      <a:ln w="9525">
                        <a:noFill/>
                      </a:ln>
                    </p:spPr>
                    <p:txBody>
                      <a:bodyPr rot="10800000" vert="eaVert"/>
                      <a:lstStyle/>
                      <a:p>
                        <a:pPr eaLnBrk="1" hangingPunct="1">
                          <a:buFont typeface="Arial" panose="020B0604020202020204" pitchFamily="34" charset="0"/>
                        </a:pPr>
                        <a:endParaRPr lang="zh-CN" altLang="zh-CN" dirty="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1414" name="Oval 20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800" y="2800"/>
                        <a:ext cx="640" cy="640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808080"/>
                          </a:gs>
                          <a:gs pos="100000">
                            <a:srgbClr val="969696"/>
                          </a:gs>
                        </a:gsLst>
                        <a:path path="shape">
                          <a:fillToRect l="50000" t="50000" r="50000" b="50000"/>
                        </a:path>
                        <a:tileRect/>
                      </a:gradFill>
                      <a:ln w="9525">
                        <a:noFill/>
                      </a:ln>
                    </p:spPr>
                    <p:txBody>
                      <a:bodyPr rot="10800000" vert="eaVert"/>
                      <a:lstStyle/>
                      <a:p>
                        <a:pPr eaLnBrk="1" hangingPunct="1">
                          <a:buFont typeface="Arial" panose="020B0604020202020204" pitchFamily="34" charset="0"/>
                        </a:pPr>
                        <a:endParaRPr lang="zh-CN" altLang="zh-CN" dirty="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1415" name="Oval 201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000" y="3000"/>
                        <a:ext cx="240" cy="240"/>
                      </a:xfrm>
                      <a:prstGeom prst="ellipse">
                        <a:avLst/>
                      </a:prstGeom>
                      <a:solidFill>
                        <a:srgbClr val="333333"/>
                      </a:solidFill>
                      <a:ln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 rot="10800000" vert="eaVert"/>
                      <a:lstStyle/>
                      <a:p>
                        <a:pPr eaLnBrk="1" hangingPunct="1">
                          <a:buFont typeface="Arial" panose="020B0604020202020204" pitchFamily="34" charset="0"/>
                        </a:pPr>
                        <a:endParaRPr lang="zh-CN" altLang="zh-CN" dirty="0">
                          <a:latin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11411" name="Rectangle 202"/>
                    <p:cNvSpPr>
                      <a:spLocks noChangeAspect="1"/>
                    </p:cNvSpPr>
                    <p:nvPr/>
                  </p:nvSpPr>
                  <p:spPr>
                    <a:xfrm>
                      <a:off x="6892" y="1024"/>
                      <a:ext cx="555" cy="97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rgbClr val="FFFFFF"/>
                        </a:gs>
                        <a:gs pos="100000">
                          <a:srgbClr val="000000"/>
                        </a:gs>
                      </a:gsLst>
                      <a:lin ang="5400000" scaled="1"/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rot="10800000" vert="eaVert"/>
                    <a:lstStyle/>
                    <a:p>
                      <a:pPr eaLnBrk="1" hangingPunct="1">
                        <a:buFont typeface="Arial" panose="020B0604020202020204" pitchFamily="34" charset="0"/>
                      </a:pPr>
                      <a:endParaRPr lang="zh-CN" altLang="zh-CN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11396" name="Group 204"/>
                  <p:cNvGrpSpPr/>
                  <p:nvPr/>
                </p:nvGrpSpPr>
                <p:grpSpPr>
                  <a:xfrm>
                    <a:off x="449" y="3027"/>
                    <a:ext cx="333" cy="308"/>
                    <a:chOff x="2400" y="2400"/>
                    <a:chExt cx="1440" cy="1440"/>
                  </a:xfrm>
                </p:grpSpPr>
                <p:sp>
                  <p:nvSpPr>
                    <p:cNvPr id="11406" name="Oval 205"/>
                    <p:cNvSpPr/>
                    <p:nvPr/>
                  </p:nvSpPr>
                  <p:spPr>
                    <a:xfrm>
                      <a:off x="2400" y="2400"/>
                      <a:ext cx="1440" cy="1440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FFFF"/>
                        </a:gs>
                        <a:gs pos="100000">
                          <a:srgbClr val="8F8F8F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pPr eaLnBrk="1" hangingPunct="1">
                        <a:buFont typeface="Arial" panose="020B0604020202020204" pitchFamily="34" charset="0"/>
                      </a:pPr>
                      <a:endParaRPr lang="zh-CN" altLang="zh-CN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1407" name="Oval 206"/>
                    <p:cNvSpPr/>
                    <p:nvPr/>
                  </p:nvSpPr>
                  <p:spPr>
                    <a:xfrm>
                      <a:off x="2600" y="2600"/>
                      <a:ext cx="1040" cy="1040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FFFF"/>
                        </a:gs>
                        <a:gs pos="100000">
                          <a:srgbClr val="000000"/>
                        </a:gs>
                      </a:gsLst>
                      <a:lin ang="27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pPr eaLnBrk="1" hangingPunct="1">
                        <a:buFont typeface="Arial" panose="020B0604020202020204" pitchFamily="34" charset="0"/>
                      </a:pPr>
                      <a:endParaRPr lang="zh-CN" altLang="zh-CN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1408" name="Oval 207"/>
                    <p:cNvSpPr/>
                    <p:nvPr/>
                  </p:nvSpPr>
                  <p:spPr>
                    <a:xfrm>
                      <a:off x="2800" y="2800"/>
                      <a:ext cx="640" cy="640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808080"/>
                        </a:gs>
                        <a:gs pos="100000">
                          <a:srgbClr val="969696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pPr eaLnBrk="1" hangingPunct="1">
                        <a:buFont typeface="Arial" panose="020B0604020202020204" pitchFamily="34" charset="0"/>
                      </a:pPr>
                      <a:endParaRPr lang="zh-CN" altLang="zh-CN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1409" name="Oval 208"/>
                    <p:cNvSpPr/>
                    <p:nvPr/>
                  </p:nvSpPr>
                  <p:spPr>
                    <a:xfrm>
                      <a:off x="3000" y="3000"/>
                      <a:ext cx="240" cy="240"/>
                    </a:xfrm>
                    <a:prstGeom prst="ellipse">
                      <a:avLst/>
                    </a:prstGeom>
                    <a:solidFill>
                      <a:srgbClr val="333333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pPr eaLnBrk="1" hangingPunct="1">
                        <a:buFont typeface="Arial" panose="020B0604020202020204" pitchFamily="34" charset="0"/>
                      </a:pPr>
                      <a:endParaRPr lang="zh-CN" altLang="zh-CN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11397" name="Group 218"/>
                  <p:cNvGrpSpPr/>
                  <p:nvPr/>
                </p:nvGrpSpPr>
                <p:grpSpPr>
                  <a:xfrm>
                    <a:off x="570" y="2744"/>
                    <a:ext cx="102" cy="720"/>
                    <a:chOff x="584" y="2840"/>
                    <a:chExt cx="113" cy="766"/>
                  </a:xfrm>
                </p:grpSpPr>
                <p:sp>
                  <p:nvSpPr>
                    <p:cNvPr id="11398" name="Freeform 210"/>
                    <p:cNvSpPr/>
                    <p:nvPr/>
                  </p:nvSpPr>
                  <p:spPr>
                    <a:xfrm>
                      <a:off x="612" y="3500"/>
                      <a:ext cx="77" cy="106"/>
                    </a:xfrm>
                    <a:custGeom>
                      <a:avLst/>
                      <a:gdLst/>
                      <a:ahLst/>
                      <a:cxnLst>
                        <a:cxn ang="0">
                          <a:pos x="18" y="1"/>
                        </a:cxn>
                        <a:cxn ang="0">
                          <a:pos x="18" y="23"/>
                        </a:cxn>
                        <a:cxn ang="0">
                          <a:pos x="17" y="41"/>
                        </a:cxn>
                        <a:cxn ang="0">
                          <a:pos x="9" y="51"/>
                        </a:cxn>
                        <a:cxn ang="0">
                          <a:pos x="4" y="61"/>
                        </a:cxn>
                        <a:cxn ang="0">
                          <a:pos x="0" y="74"/>
                        </a:cxn>
                        <a:cxn ang="0">
                          <a:pos x="3" y="84"/>
                        </a:cxn>
                        <a:cxn ang="0">
                          <a:pos x="10" y="95"/>
                        </a:cxn>
                        <a:cxn ang="0">
                          <a:pos x="25" y="104"/>
                        </a:cxn>
                        <a:cxn ang="0">
                          <a:pos x="41" y="104"/>
                        </a:cxn>
                        <a:cxn ang="0">
                          <a:pos x="59" y="93"/>
                        </a:cxn>
                        <a:cxn ang="0">
                          <a:pos x="67" y="80"/>
                        </a:cxn>
                        <a:cxn ang="0">
                          <a:pos x="73" y="67"/>
                        </a:cxn>
                        <a:cxn ang="0">
                          <a:pos x="76" y="52"/>
                        </a:cxn>
                        <a:cxn ang="0">
                          <a:pos x="69" y="59"/>
                        </a:cxn>
                        <a:cxn ang="0">
                          <a:pos x="61" y="73"/>
                        </a:cxn>
                        <a:cxn ang="0">
                          <a:pos x="52" y="82"/>
                        </a:cxn>
                        <a:cxn ang="0">
                          <a:pos x="45" y="87"/>
                        </a:cxn>
                        <a:cxn ang="0">
                          <a:pos x="34" y="86"/>
                        </a:cxn>
                        <a:cxn ang="0">
                          <a:pos x="24" y="79"/>
                        </a:cxn>
                        <a:cxn ang="0">
                          <a:pos x="25" y="65"/>
                        </a:cxn>
                        <a:cxn ang="0">
                          <a:pos x="33" y="51"/>
                        </a:cxn>
                        <a:cxn ang="0">
                          <a:pos x="39" y="42"/>
                        </a:cxn>
                        <a:cxn ang="0">
                          <a:pos x="39" y="29"/>
                        </a:cxn>
                        <a:cxn ang="0">
                          <a:pos x="39" y="23"/>
                        </a:cxn>
                        <a:cxn ang="0">
                          <a:pos x="39" y="0"/>
                        </a:cxn>
                      </a:cxnLst>
                      <a:rect l="0" t="0" r="0" b="0"/>
                      <a:pathLst>
                        <a:path w="2020" h="2594">
                          <a:moveTo>
                            <a:pt x="472" y="15"/>
                          </a:moveTo>
                          <a:cubicBezTo>
                            <a:pt x="472" y="107"/>
                            <a:pt x="477" y="387"/>
                            <a:pt x="472" y="552"/>
                          </a:cubicBezTo>
                          <a:cubicBezTo>
                            <a:pt x="467" y="717"/>
                            <a:pt x="480" y="887"/>
                            <a:pt x="442" y="1005"/>
                          </a:cubicBezTo>
                          <a:cubicBezTo>
                            <a:pt x="404" y="1123"/>
                            <a:pt x="302" y="1180"/>
                            <a:pt x="247" y="1260"/>
                          </a:cubicBezTo>
                          <a:cubicBezTo>
                            <a:pt x="192" y="1340"/>
                            <a:pt x="152" y="1398"/>
                            <a:pt x="112" y="1488"/>
                          </a:cubicBezTo>
                          <a:cubicBezTo>
                            <a:pt x="72" y="1578"/>
                            <a:pt x="14" y="1706"/>
                            <a:pt x="7" y="1800"/>
                          </a:cubicBezTo>
                          <a:cubicBezTo>
                            <a:pt x="0" y="1894"/>
                            <a:pt x="25" y="1968"/>
                            <a:pt x="67" y="2055"/>
                          </a:cubicBezTo>
                          <a:cubicBezTo>
                            <a:pt x="109" y="2142"/>
                            <a:pt x="165" y="2245"/>
                            <a:pt x="262" y="2325"/>
                          </a:cubicBezTo>
                          <a:cubicBezTo>
                            <a:pt x="359" y="2405"/>
                            <a:pt x="515" y="2498"/>
                            <a:pt x="652" y="2535"/>
                          </a:cubicBezTo>
                          <a:cubicBezTo>
                            <a:pt x="789" y="2572"/>
                            <a:pt x="937" y="2594"/>
                            <a:pt x="1087" y="2550"/>
                          </a:cubicBezTo>
                          <a:cubicBezTo>
                            <a:pt x="1237" y="2506"/>
                            <a:pt x="1440" y="2366"/>
                            <a:pt x="1552" y="2268"/>
                          </a:cubicBezTo>
                          <a:cubicBezTo>
                            <a:pt x="1664" y="2170"/>
                            <a:pt x="1702" y="2069"/>
                            <a:pt x="1762" y="1965"/>
                          </a:cubicBezTo>
                          <a:cubicBezTo>
                            <a:pt x="1822" y="1861"/>
                            <a:pt x="1872" y="1759"/>
                            <a:pt x="1912" y="1644"/>
                          </a:cubicBezTo>
                          <a:cubicBezTo>
                            <a:pt x="1952" y="1529"/>
                            <a:pt x="2020" y="1309"/>
                            <a:pt x="2002" y="1275"/>
                          </a:cubicBezTo>
                          <a:cubicBezTo>
                            <a:pt x="1984" y="1241"/>
                            <a:pt x="1874" y="1355"/>
                            <a:pt x="1807" y="1440"/>
                          </a:cubicBezTo>
                          <a:cubicBezTo>
                            <a:pt x="1740" y="1525"/>
                            <a:pt x="1669" y="1690"/>
                            <a:pt x="1597" y="1785"/>
                          </a:cubicBezTo>
                          <a:cubicBezTo>
                            <a:pt x="1525" y="1880"/>
                            <a:pt x="1442" y="1953"/>
                            <a:pt x="1372" y="2010"/>
                          </a:cubicBezTo>
                          <a:cubicBezTo>
                            <a:pt x="1302" y="2067"/>
                            <a:pt x="1257" y="2113"/>
                            <a:pt x="1177" y="2130"/>
                          </a:cubicBezTo>
                          <a:cubicBezTo>
                            <a:pt x="1097" y="2147"/>
                            <a:pt x="982" y="2147"/>
                            <a:pt x="892" y="2115"/>
                          </a:cubicBezTo>
                          <a:cubicBezTo>
                            <a:pt x="802" y="2083"/>
                            <a:pt x="677" y="2022"/>
                            <a:pt x="637" y="1935"/>
                          </a:cubicBezTo>
                          <a:cubicBezTo>
                            <a:pt x="597" y="1848"/>
                            <a:pt x="612" y="1702"/>
                            <a:pt x="652" y="1590"/>
                          </a:cubicBezTo>
                          <a:cubicBezTo>
                            <a:pt x="692" y="1478"/>
                            <a:pt x="817" y="1355"/>
                            <a:pt x="877" y="1260"/>
                          </a:cubicBezTo>
                          <a:cubicBezTo>
                            <a:pt x="937" y="1165"/>
                            <a:pt x="990" y="1112"/>
                            <a:pt x="1012" y="1020"/>
                          </a:cubicBezTo>
                          <a:cubicBezTo>
                            <a:pt x="1034" y="928"/>
                            <a:pt x="1012" y="786"/>
                            <a:pt x="1012" y="708"/>
                          </a:cubicBezTo>
                          <a:cubicBezTo>
                            <a:pt x="1012" y="630"/>
                            <a:pt x="1012" y="670"/>
                            <a:pt x="1012" y="552"/>
                          </a:cubicBezTo>
                          <a:cubicBezTo>
                            <a:pt x="1012" y="434"/>
                            <a:pt x="1012" y="115"/>
                            <a:pt x="1012" y="0"/>
                          </a:cubicBezTo>
                        </a:path>
                      </a:pathLst>
                    </a:custGeom>
                    <a:solidFill>
                      <a:srgbClr val="000000">
                        <a:alpha val="100000"/>
                      </a:srgbClr>
                    </a:solidFill>
                    <a:ln w="9525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99" name="Freeform 212"/>
                    <p:cNvSpPr/>
                    <p:nvPr/>
                  </p:nvSpPr>
                  <p:spPr>
                    <a:xfrm>
                      <a:off x="584" y="3165"/>
                      <a:ext cx="113" cy="35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13" y="5"/>
                        </a:cxn>
                        <a:cxn ang="0">
                          <a:pos x="78" y="356"/>
                        </a:cxn>
                        <a:cxn ang="0">
                          <a:pos x="33" y="348"/>
                        </a:cxn>
                        <a:cxn ang="0">
                          <a:pos x="0" y="0"/>
                        </a:cxn>
                      </a:cxnLst>
                      <a:rect l="0" t="0" r="0" b="0"/>
                      <a:pathLst>
                        <a:path w="915" h="1180">
                          <a:moveTo>
                            <a:pt x="0" y="0"/>
                          </a:moveTo>
                          <a:lnTo>
                            <a:pt x="915" y="15"/>
                          </a:lnTo>
                          <a:lnTo>
                            <a:pt x="630" y="1180"/>
                          </a:lnTo>
                          <a:lnTo>
                            <a:pt x="270" y="115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000000">
                            <a:alpha val="100000"/>
                          </a:srgbClr>
                        </a:gs>
                        <a:gs pos="50000">
                          <a:srgbClr val="969696">
                            <a:alpha val="100000"/>
                          </a:srgbClr>
                        </a:gs>
                        <a:gs pos="100000">
                          <a:srgbClr val="000000">
                            <a:alpha val="100000"/>
                          </a:srgbClr>
                        </a:gs>
                      </a:gsLst>
                      <a:lin ang="0" scaled="1"/>
                      <a:tileRect/>
                    </a:gradFill>
                    <a:ln w="9525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400" name="Oval 213"/>
                    <p:cNvSpPr/>
                    <p:nvPr/>
                  </p:nvSpPr>
                  <p:spPr>
                    <a:xfrm>
                      <a:off x="615" y="3275"/>
                      <a:ext cx="54" cy="47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pPr eaLnBrk="1" hangingPunct="1">
                        <a:buFont typeface="Arial" panose="020B0604020202020204" pitchFamily="34" charset="0"/>
                      </a:pPr>
                      <a:endParaRPr lang="zh-CN" altLang="zh-CN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1401" name="Oval 214"/>
                    <p:cNvSpPr/>
                    <p:nvPr/>
                  </p:nvSpPr>
                  <p:spPr>
                    <a:xfrm>
                      <a:off x="609" y="3463"/>
                      <a:ext cx="54" cy="47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pPr eaLnBrk="1" hangingPunct="1">
                        <a:buFont typeface="Arial" panose="020B0604020202020204" pitchFamily="34" charset="0"/>
                      </a:pPr>
                      <a:endParaRPr lang="zh-CN" altLang="zh-CN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1402" name="Freeform 212"/>
                    <p:cNvSpPr/>
                    <p:nvPr/>
                  </p:nvSpPr>
                  <p:spPr>
                    <a:xfrm flipV="1">
                      <a:off x="584" y="2840"/>
                      <a:ext cx="113" cy="35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13" y="5"/>
                        </a:cxn>
                        <a:cxn ang="0">
                          <a:pos x="78" y="356"/>
                        </a:cxn>
                        <a:cxn ang="0">
                          <a:pos x="33" y="348"/>
                        </a:cxn>
                        <a:cxn ang="0">
                          <a:pos x="0" y="0"/>
                        </a:cxn>
                      </a:cxnLst>
                      <a:rect l="0" t="0" r="0" b="0"/>
                      <a:pathLst>
                        <a:path w="915" h="1180">
                          <a:moveTo>
                            <a:pt x="0" y="0"/>
                          </a:moveTo>
                          <a:lnTo>
                            <a:pt x="915" y="15"/>
                          </a:lnTo>
                          <a:lnTo>
                            <a:pt x="630" y="1180"/>
                          </a:lnTo>
                          <a:lnTo>
                            <a:pt x="270" y="115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000000">
                            <a:alpha val="100000"/>
                          </a:srgbClr>
                        </a:gs>
                        <a:gs pos="50000">
                          <a:srgbClr val="969696">
                            <a:alpha val="100000"/>
                          </a:srgbClr>
                        </a:gs>
                        <a:gs pos="100000">
                          <a:srgbClr val="000000">
                            <a:alpha val="100000"/>
                          </a:srgbClr>
                        </a:gs>
                      </a:gsLst>
                      <a:lin ang="0" scaled="1"/>
                      <a:tileRect/>
                    </a:gradFill>
                    <a:ln w="9525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403" name="Oval 213"/>
                    <p:cNvSpPr/>
                    <p:nvPr/>
                  </p:nvSpPr>
                  <p:spPr>
                    <a:xfrm>
                      <a:off x="612" y="2982"/>
                      <a:ext cx="54" cy="47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pPr eaLnBrk="1" hangingPunct="1">
                        <a:buFont typeface="Arial" panose="020B0604020202020204" pitchFamily="34" charset="0"/>
                      </a:pPr>
                      <a:endParaRPr lang="zh-CN" altLang="zh-CN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1404" name="Oval 213"/>
                    <p:cNvSpPr/>
                    <p:nvPr/>
                  </p:nvSpPr>
                  <p:spPr>
                    <a:xfrm>
                      <a:off x="603" y="2840"/>
                      <a:ext cx="54" cy="47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pPr eaLnBrk="1" hangingPunct="1">
                        <a:buFont typeface="Arial" panose="020B0604020202020204" pitchFamily="34" charset="0"/>
                      </a:pPr>
                      <a:endParaRPr lang="zh-CN" altLang="zh-CN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1405" name="Oval 216"/>
                    <p:cNvSpPr/>
                    <p:nvPr/>
                  </p:nvSpPr>
                  <p:spPr>
                    <a:xfrm>
                      <a:off x="603" y="3166"/>
                      <a:ext cx="81" cy="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5B5B5B"/>
                        </a:gs>
                        <a:gs pos="50000">
                          <a:srgbClr val="969696"/>
                        </a:gs>
                        <a:gs pos="100000">
                          <a:srgbClr val="5B5B5B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 wrap="none" anchor="ctr"/>
                    <a:lstStyle/>
                    <a:p>
                      <a:pPr eaLnBrk="1" hangingPunct="1">
                        <a:buFont typeface="Arial" panose="020B0604020202020204" pitchFamily="34" charset="0"/>
                      </a:pPr>
                      <a:endParaRPr lang="zh-CN" altLang="zh-CN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grpSp>
              <p:nvGrpSpPr>
                <p:cNvPr id="11366" name="Group 290"/>
                <p:cNvGrpSpPr/>
                <p:nvPr/>
              </p:nvGrpSpPr>
              <p:grpSpPr>
                <a:xfrm>
                  <a:off x="466" y="1820"/>
                  <a:ext cx="335" cy="693"/>
                  <a:chOff x="414" y="1848"/>
                  <a:chExt cx="362" cy="765"/>
                </a:xfrm>
              </p:grpSpPr>
              <p:grpSp>
                <p:nvGrpSpPr>
                  <p:cNvPr id="11367" name="Group 261"/>
                  <p:cNvGrpSpPr/>
                  <p:nvPr/>
                </p:nvGrpSpPr>
                <p:grpSpPr>
                  <a:xfrm>
                    <a:off x="414" y="1933"/>
                    <a:ext cx="362" cy="680"/>
                    <a:chOff x="414" y="1962"/>
                    <a:chExt cx="362" cy="680"/>
                  </a:xfrm>
                </p:grpSpPr>
                <p:grpSp>
                  <p:nvGrpSpPr>
                    <p:cNvPr id="11369" name="Group 255"/>
                    <p:cNvGrpSpPr/>
                    <p:nvPr/>
                  </p:nvGrpSpPr>
                  <p:grpSpPr>
                    <a:xfrm>
                      <a:off x="414" y="2106"/>
                      <a:ext cx="347" cy="536"/>
                      <a:chOff x="414" y="2106"/>
                      <a:chExt cx="347" cy="536"/>
                    </a:xfrm>
                  </p:grpSpPr>
                  <p:grpSp>
                    <p:nvGrpSpPr>
                      <p:cNvPr id="11383" name="Group 153"/>
                      <p:cNvGrpSpPr/>
                      <p:nvPr/>
                    </p:nvGrpSpPr>
                    <p:grpSpPr>
                      <a:xfrm>
                        <a:off x="414" y="2106"/>
                        <a:ext cx="347" cy="334"/>
                        <a:chOff x="2400" y="2400"/>
                        <a:chExt cx="1440" cy="1440"/>
                      </a:xfrm>
                    </p:grpSpPr>
                    <p:sp>
                      <p:nvSpPr>
                        <p:cNvPr id="11390" name="Oval 154"/>
                        <p:cNvSpPr/>
                        <p:nvPr/>
                      </p:nvSpPr>
                      <p:spPr>
                        <a:xfrm>
                          <a:off x="2400" y="2400"/>
                          <a:ext cx="1440" cy="1440"/>
                        </a:xfrm>
                        <a:prstGeom prst="ellipse">
                          <a:avLst/>
                        </a:prstGeom>
                        <a:gradFill rotWithShape="0">
                          <a:gsLst>
                            <a:gs pos="0">
                              <a:srgbClr val="FFFFFF"/>
                            </a:gs>
                            <a:gs pos="100000">
                              <a:srgbClr val="8F8F8F"/>
                            </a:gs>
                          </a:gsLst>
                          <a:path path="shape">
                            <a:fillToRect l="50000" t="50000" r="50000" b="50000"/>
                          </a:path>
                          <a:tileRect/>
                        </a:gradFill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pPr eaLnBrk="1" hangingPunct="1">
                            <a:buFont typeface="Arial" panose="020B0604020202020204" pitchFamily="34" charset="0"/>
                          </a:pPr>
                          <a:endParaRPr lang="zh-CN" altLang="zh-CN" dirty="0">
                            <a:latin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11391" name="Oval 155"/>
                        <p:cNvSpPr/>
                        <p:nvPr/>
                      </p:nvSpPr>
                      <p:spPr>
                        <a:xfrm>
                          <a:off x="2600" y="2600"/>
                          <a:ext cx="1040" cy="1040"/>
                        </a:xfrm>
                        <a:prstGeom prst="ellipse">
                          <a:avLst/>
                        </a:prstGeom>
                        <a:gradFill rotWithShape="0">
                          <a:gsLst>
                            <a:gs pos="0">
                              <a:srgbClr val="FFFFFF"/>
                            </a:gs>
                            <a:gs pos="100000">
                              <a:srgbClr val="000000"/>
                            </a:gs>
                          </a:gsLst>
                          <a:lin ang="2700000" scaled="1"/>
                          <a:tileRect/>
                        </a:gra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pPr eaLnBrk="1" hangingPunct="1">
                            <a:buFont typeface="Arial" panose="020B0604020202020204" pitchFamily="34" charset="0"/>
                          </a:pPr>
                          <a:endParaRPr lang="zh-CN" altLang="zh-CN" dirty="0">
                            <a:latin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11392" name="Oval 156"/>
                        <p:cNvSpPr/>
                        <p:nvPr/>
                      </p:nvSpPr>
                      <p:spPr>
                        <a:xfrm>
                          <a:off x="2800" y="2800"/>
                          <a:ext cx="640" cy="640"/>
                        </a:xfrm>
                        <a:prstGeom prst="ellipse">
                          <a:avLst/>
                        </a:prstGeom>
                        <a:gradFill rotWithShape="0">
                          <a:gsLst>
                            <a:gs pos="0">
                              <a:srgbClr val="808080"/>
                            </a:gs>
                            <a:gs pos="100000">
                              <a:srgbClr val="969696"/>
                            </a:gs>
                          </a:gsLst>
                          <a:path path="shape">
                            <a:fillToRect l="50000" t="50000" r="50000" b="50000"/>
                          </a:path>
                          <a:tileRect/>
                        </a:gra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pPr eaLnBrk="1" hangingPunct="1">
                            <a:buFont typeface="Arial" panose="020B0604020202020204" pitchFamily="34" charset="0"/>
                          </a:pPr>
                          <a:endParaRPr lang="zh-CN" altLang="zh-CN" dirty="0">
                            <a:latin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11393" name="Oval 157"/>
                        <p:cNvSpPr/>
                        <p:nvPr/>
                      </p:nvSpPr>
                      <p:spPr>
                        <a:xfrm>
                          <a:off x="3000" y="3000"/>
                          <a:ext cx="240" cy="240"/>
                        </a:xfrm>
                        <a:prstGeom prst="ellipse">
                          <a:avLst/>
                        </a:prstGeom>
                        <a:solidFill>
                          <a:srgbClr val="333333"/>
                        </a:solidFill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pPr eaLnBrk="1" hangingPunct="1">
                            <a:buFont typeface="Arial" panose="020B0604020202020204" pitchFamily="34" charset="0"/>
                          </a:pPr>
                          <a:endParaRPr lang="zh-CN" altLang="zh-CN" dirty="0">
                            <a:latin typeface="Arial" panose="020B0604020202020204" pitchFamily="34" charset="0"/>
                          </a:endParaRPr>
                        </a:p>
                      </p:txBody>
                    </p:sp>
                  </p:grpSp>
                  <p:grpSp>
                    <p:nvGrpSpPr>
                      <p:cNvPr id="11384" name="Group 254"/>
                      <p:cNvGrpSpPr/>
                      <p:nvPr/>
                    </p:nvGrpSpPr>
                    <p:grpSpPr>
                      <a:xfrm>
                        <a:off x="479" y="2239"/>
                        <a:ext cx="221" cy="403"/>
                        <a:chOff x="479" y="2239"/>
                        <a:chExt cx="221" cy="403"/>
                      </a:xfrm>
                    </p:grpSpPr>
                    <p:sp>
                      <p:nvSpPr>
                        <p:cNvPr id="11385" name="Freeform 159"/>
                        <p:cNvSpPr/>
                        <p:nvPr/>
                      </p:nvSpPr>
                      <p:spPr>
                        <a:xfrm flipH="1">
                          <a:off x="527" y="2557"/>
                          <a:ext cx="105" cy="8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25" y="0"/>
                            </a:cxn>
                            <a:cxn ang="0">
                              <a:pos x="25" y="18"/>
                            </a:cxn>
                            <a:cxn ang="0">
                              <a:pos x="23" y="33"/>
                            </a:cxn>
                            <a:cxn ang="0">
                              <a:pos x="13" y="41"/>
                            </a:cxn>
                            <a:cxn ang="0">
                              <a:pos x="6" y="49"/>
                            </a:cxn>
                            <a:cxn ang="0">
                              <a:pos x="0" y="59"/>
                            </a:cxn>
                            <a:cxn ang="0">
                              <a:pos x="3" y="67"/>
                            </a:cxn>
                            <a:cxn ang="0">
                              <a:pos x="14" y="76"/>
                            </a:cxn>
                            <a:cxn ang="0">
                              <a:pos x="34" y="83"/>
                            </a:cxn>
                            <a:cxn ang="0">
                              <a:pos x="57" y="84"/>
                            </a:cxn>
                            <a:cxn ang="0">
                              <a:pos x="81" y="74"/>
                            </a:cxn>
                            <a:cxn ang="0">
                              <a:pos x="92" y="64"/>
                            </a:cxn>
                            <a:cxn ang="0">
                              <a:pos x="99" y="54"/>
                            </a:cxn>
                            <a:cxn ang="0">
                              <a:pos x="104" y="42"/>
                            </a:cxn>
                            <a:cxn ang="0">
                              <a:pos x="94" y="47"/>
                            </a:cxn>
                            <a:cxn ang="0">
                              <a:pos x="83" y="58"/>
                            </a:cxn>
                            <a:cxn ang="0">
                              <a:pos x="71" y="66"/>
                            </a:cxn>
                            <a:cxn ang="0">
                              <a:pos x="61" y="70"/>
                            </a:cxn>
                            <a:cxn ang="0">
                              <a:pos x="46" y="69"/>
                            </a:cxn>
                            <a:cxn ang="0">
                              <a:pos x="33" y="63"/>
                            </a:cxn>
                            <a:cxn ang="0">
                              <a:pos x="34" y="52"/>
                            </a:cxn>
                            <a:cxn ang="0">
                              <a:pos x="46" y="41"/>
                            </a:cxn>
                            <a:cxn ang="0">
                              <a:pos x="53" y="33"/>
                            </a:cxn>
                            <a:cxn ang="0">
                              <a:pos x="53" y="23"/>
                            </a:cxn>
                            <a:cxn ang="0">
                              <a:pos x="53" y="18"/>
                            </a:cxn>
                            <a:cxn ang="0">
                              <a:pos x="53" y="0"/>
                            </a:cxn>
                          </a:cxnLst>
                          <a:rect l="0" t="0" r="0" b="0"/>
                          <a:pathLst>
                            <a:path w="2020" h="2594">
                              <a:moveTo>
                                <a:pt x="472" y="15"/>
                              </a:moveTo>
                              <a:cubicBezTo>
                                <a:pt x="472" y="107"/>
                                <a:pt x="477" y="387"/>
                                <a:pt x="472" y="552"/>
                              </a:cubicBezTo>
                              <a:cubicBezTo>
                                <a:pt x="467" y="717"/>
                                <a:pt x="480" y="887"/>
                                <a:pt x="442" y="1005"/>
                              </a:cubicBezTo>
                              <a:cubicBezTo>
                                <a:pt x="404" y="1123"/>
                                <a:pt x="302" y="1180"/>
                                <a:pt x="247" y="1260"/>
                              </a:cubicBezTo>
                              <a:cubicBezTo>
                                <a:pt x="192" y="1340"/>
                                <a:pt x="152" y="1398"/>
                                <a:pt x="112" y="1488"/>
                              </a:cubicBezTo>
                              <a:cubicBezTo>
                                <a:pt x="72" y="1578"/>
                                <a:pt x="14" y="1706"/>
                                <a:pt x="7" y="1800"/>
                              </a:cubicBezTo>
                              <a:cubicBezTo>
                                <a:pt x="0" y="1894"/>
                                <a:pt x="25" y="1968"/>
                                <a:pt x="67" y="2055"/>
                              </a:cubicBezTo>
                              <a:cubicBezTo>
                                <a:pt x="109" y="2142"/>
                                <a:pt x="165" y="2245"/>
                                <a:pt x="262" y="2325"/>
                              </a:cubicBezTo>
                              <a:cubicBezTo>
                                <a:pt x="359" y="2405"/>
                                <a:pt x="515" y="2498"/>
                                <a:pt x="652" y="2535"/>
                              </a:cubicBezTo>
                              <a:cubicBezTo>
                                <a:pt x="789" y="2572"/>
                                <a:pt x="937" y="2594"/>
                                <a:pt x="1087" y="2550"/>
                              </a:cubicBezTo>
                              <a:cubicBezTo>
                                <a:pt x="1237" y="2506"/>
                                <a:pt x="1440" y="2366"/>
                                <a:pt x="1552" y="2268"/>
                              </a:cubicBezTo>
                              <a:cubicBezTo>
                                <a:pt x="1664" y="2170"/>
                                <a:pt x="1702" y="2069"/>
                                <a:pt x="1762" y="1965"/>
                              </a:cubicBezTo>
                              <a:cubicBezTo>
                                <a:pt x="1822" y="1861"/>
                                <a:pt x="1872" y="1759"/>
                                <a:pt x="1912" y="1644"/>
                              </a:cubicBezTo>
                              <a:cubicBezTo>
                                <a:pt x="1952" y="1529"/>
                                <a:pt x="2020" y="1309"/>
                                <a:pt x="2002" y="1275"/>
                              </a:cubicBezTo>
                              <a:cubicBezTo>
                                <a:pt x="1984" y="1241"/>
                                <a:pt x="1874" y="1355"/>
                                <a:pt x="1807" y="1440"/>
                              </a:cubicBezTo>
                              <a:cubicBezTo>
                                <a:pt x="1740" y="1525"/>
                                <a:pt x="1669" y="1690"/>
                                <a:pt x="1597" y="1785"/>
                              </a:cubicBezTo>
                              <a:cubicBezTo>
                                <a:pt x="1525" y="1880"/>
                                <a:pt x="1442" y="1953"/>
                                <a:pt x="1372" y="2010"/>
                              </a:cubicBezTo>
                              <a:cubicBezTo>
                                <a:pt x="1302" y="2067"/>
                                <a:pt x="1257" y="2113"/>
                                <a:pt x="1177" y="2130"/>
                              </a:cubicBezTo>
                              <a:cubicBezTo>
                                <a:pt x="1097" y="2147"/>
                                <a:pt x="982" y="2147"/>
                                <a:pt x="892" y="2115"/>
                              </a:cubicBezTo>
                              <a:cubicBezTo>
                                <a:pt x="802" y="2083"/>
                                <a:pt x="677" y="2022"/>
                                <a:pt x="637" y="1935"/>
                              </a:cubicBezTo>
                              <a:cubicBezTo>
                                <a:pt x="597" y="1848"/>
                                <a:pt x="612" y="1702"/>
                                <a:pt x="652" y="1590"/>
                              </a:cubicBezTo>
                              <a:cubicBezTo>
                                <a:pt x="692" y="1478"/>
                                <a:pt x="817" y="1355"/>
                                <a:pt x="877" y="1260"/>
                              </a:cubicBezTo>
                              <a:cubicBezTo>
                                <a:pt x="937" y="1165"/>
                                <a:pt x="990" y="1112"/>
                                <a:pt x="1012" y="1020"/>
                              </a:cubicBezTo>
                              <a:cubicBezTo>
                                <a:pt x="1034" y="928"/>
                                <a:pt x="1012" y="786"/>
                                <a:pt x="1012" y="708"/>
                              </a:cubicBezTo>
                              <a:cubicBezTo>
                                <a:pt x="1012" y="630"/>
                                <a:pt x="1012" y="670"/>
                                <a:pt x="1012" y="552"/>
                              </a:cubicBezTo>
                              <a:cubicBezTo>
                                <a:pt x="1012" y="434"/>
                                <a:pt x="1012" y="115"/>
                                <a:pt x="1012" y="0"/>
                              </a:cubicBezTo>
                            </a:path>
                          </a:pathLst>
                        </a:custGeom>
                        <a:solidFill>
                          <a:srgbClr val="000000">
                            <a:alpha val="100000"/>
                          </a:srgbClr>
                        </a:solidFill>
                        <a:ln w="9525" cap="flat" cmpd="sng">
                          <a:solidFill>
                            <a:srgbClr val="000000">
                              <a:alpha val="10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grpSp>
                      <p:nvGrpSpPr>
                        <p:cNvPr id="11386" name="Group 160"/>
                        <p:cNvGrpSpPr/>
                        <p:nvPr/>
                      </p:nvGrpSpPr>
                      <p:grpSpPr>
                        <a:xfrm>
                          <a:off x="479" y="2239"/>
                          <a:ext cx="221" cy="274"/>
                          <a:chOff x="4230" y="2795"/>
                          <a:chExt cx="915" cy="1180"/>
                        </a:xfrm>
                      </p:grpSpPr>
                      <p:sp>
                        <p:nvSpPr>
                          <p:cNvPr id="11387" name="Freeform 161"/>
                          <p:cNvSpPr/>
                          <p:nvPr/>
                        </p:nvSpPr>
                        <p:spPr>
                          <a:xfrm>
                            <a:off x="4230" y="2795"/>
                            <a:ext cx="915" cy="1180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0"/>
                              </a:cxn>
                              <a:cxn ang="0">
                                <a:pos x="915" y="15"/>
                              </a:cxn>
                              <a:cxn ang="0">
                                <a:pos x="630" y="1180"/>
                              </a:cxn>
                              <a:cxn ang="0">
                                <a:pos x="270" y="1155"/>
                              </a:cxn>
                              <a:cxn ang="0">
                                <a:pos x="0" y="0"/>
                              </a:cxn>
                            </a:cxnLst>
                            <a:rect l="0" t="0" r="0" b="0"/>
                            <a:pathLst>
                              <a:path w="915" h="1180">
                                <a:moveTo>
                                  <a:pt x="0" y="0"/>
                                </a:moveTo>
                                <a:lnTo>
                                  <a:pt x="915" y="15"/>
                                </a:lnTo>
                                <a:lnTo>
                                  <a:pt x="630" y="1180"/>
                                </a:lnTo>
                                <a:lnTo>
                                  <a:pt x="270" y="1155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gradFill rotWithShape="0">
                            <a:gsLst>
                              <a:gs pos="0">
                                <a:srgbClr val="000000">
                                  <a:alpha val="100000"/>
                                </a:srgbClr>
                              </a:gs>
                              <a:gs pos="50000">
                                <a:srgbClr val="969696">
                                  <a:alpha val="100000"/>
                                </a:srgbClr>
                              </a:gs>
                              <a:gs pos="100000">
                                <a:srgbClr val="000000">
                                  <a:alpha val="100000"/>
                                </a:srgbClr>
                              </a:gs>
                            </a:gsLst>
                            <a:lin ang="0" scaled="1"/>
                            <a:tileRect/>
                          </a:gradFill>
                          <a:ln w="9525" cap="flat" cmpd="sng">
                            <a:solidFill>
                              <a:srgbClr val="000000">
                                <a:alpha val="100000"/>
                              </a:srgbClr>
                            </a:solidFill>
                            <a:prstDash val="solid"/>
                            <a:round/>
                            <a:headEnd type="none" w="med" len="med"/>
                            <a:tailEnd type="none" w="med" len="med"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1388" name="Oval 162"/>
                          <p:cNvSpPr/>
                          <p:nvPr/>
                        </p:nvSpPr>
                        <p:spPr>
                          <a:xfrm>
                            <a:off x="4560" y="2845"/>
                            <a:ext cx="215" cy="215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rgbClr val="C0C0C0"/>
                              </a:gs>
                              <a:gs pos="100000">
                                <a:srgbClr val="000000"/>
                              </a:gs>
                            </a:gsLst>
                            <a:path path="shape">
                              <a:fillToRect l="50000" t="50000" r="50000" b="50000"/>
                            </a:path>
                            <a:tileRect/>
                          </a:gradFill>
                          <a:ln w="9525" cap="flat" cmpd="sng">
                            <a:solidFill>
                              <a:srgbClr val="000000"/>
                            </a:solidFill>
                            <a:prstDash val="solid"/>
                            <a:headEnd type="none" w="med" len="med"/>
                            <a:tailEnd type="none" w="med" len="med"/>
                          </a:ln>
                        </p:spPr>
                        <p:txBody>
                          <a:bodyPr/>
                          <a:lstStyle/>
                          <a:p>
                            <a:pPr eaLnBrk="1" hangingPunct="1">
                              <a:buFont typeface="Arial" panose="020B0604020202020204" pitchFamily="34" charset="0"/>
                            </a:pPr>
                            <a:endParaRPr lang="zh-CN" altLang="zh-CN" dirty="0">
                              <a:latin typeface="Arial" panose="020B0604020202020204" pitchFamily="34" charset="0"/>
                            </a:endParaRPr>
                          </a:p>
                        </p:txBody>
                      </p:sp>
                      <p:sp>
                        <p:nvSpPr>
                          <p:cNvPr id="11389" name="Oval 163"/>
                          <p:cNvSpPr/>
                          <p:nvPr/>
                        </p:nvSpPr>
                        <p:spPr>
                          <a:xfrm>
                            <a:off x="4580" y="3660"/>
                            <a:ext cx="215" cy="215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rgbClr val="C0C0C0"/>
                              </a:gs>
                              <a:gs pos="100000">
                                <a:srgbClr val="000000"/>
                              </a:gs>
                            </a:gsLst>
                            <a:path path="shape">
                              <a:fillToRect l="50000" t="50000" r="50000" b="50000"/>
                            </a:path>
                            <a:tileRect/>
                          </a:gradFill>
                          <a:ln w="9525" cap="flat" cmpd="sng">
                            <a:solidFill>
                              <a:srgbClr val="000000"/>
                            </a:solidFill>
                            <a:prstDash val="solid"/>
                            <a:headEnd type="none" w="med" len="med"/>
                            <a:tailEnd type="none" w="med" len="med"/>
                          </a:ln>
                        </p:spPr>
                        <p:txBody>
                          <a:bodyPr/>
                          <a:lstStyle/>
                          <a:p>
                            <a:pPr eaLnBrk="1" hangingPunct="1">
                              <a:buFont typeface="Arial" panose="020B0604020202020204" pitchFamily="34" charset="0"/>
                            </a:pPr>
                            <a:endParaRPr lang="zh-CN" altLang="zh-CN" dirty="0">
                              <a:latin typeface="Arial" panose="020B0604020202020204" pitchFamily="34" charset="0"/>
                            </a:endParaRPr>
                          </a:p>
                        </p:txBody>
                      </p:sp>
                    </p:grpSp>
                  </p:grpSp>
                </p:grpSp>
                <p:grpSp>
                  <p:nvGrpSpPr>
                    <p:cNvPr id="11370" name="Group 184"/>
                    <p:cNvGrpSpPr/>
                    <p:nvPr/>
                  </p:nvGrpSpPr>
                  <p:grpSpPr>
                    <a:xfrm flipV="1">
                      <a:off x="429" y="2112"/>
                      <a:ext cx="347" cy="334"/>
                      <a:chOff x="2400" y="2400"/>
                      <a:chExt cx="1440" cy="1440"/>
                    </a:xfrm>
                  </p:grpSpPr>
                  <p:sp>
                    <p:nvSpPr>
                      <p:cNvPr id="11379" name="Oval 185"/>
                      <p:cNvSpPr/>
                      <p:nvPr/>
                    </p:nvSpPr>
                    <p:spPr>
                      <a:xfrm>
                        <a:off x="2400" y="2400"/>
                        <a:ext cx="1440" cy="1440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FFFFFF"/>
                          </a:gs>
                          <a:gs pos="100000">
                            <a:srgbClr val="8F8F8F"/>
                          </a:gs>
                        </a:gsLst>
                        <a:path path="shape">
                          <a:fillToRect l="50000" t="50000" r="50000" b="50000"/>
                        </a:path>
                        <a:tileRect/>
                      </a:gradFill>
                      <a:ln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 rot="10800000"/>
                      <a:lstStyle/>
                      <a:p>
                        <a:pPr eaLnBrk="1" hangingPunct="1">
                          <a:buFont typeface="Arial" panose="020B0604020202020204" pitchFamily="34" charset="0"/>
                        </a:pPr>
                        <a:endParaRPr lang="zh-CN" altLang="zh-CN" dirty="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1380" name="Oval 186"/>
                      <p:cNvSpPr/>
                      <p:nvPr/>
                    </p:nvSpPr>
                    <p:spPr>
                      <a:xfrm>
                        <a:off x="2600" y="2600"/>
                        <a:ext cx="1040" cy="1040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FFFFFF"/>
                          </a:gs>
                          <a:gs pos="100000">
                            <a:srgbClr val="000000"/>
                          </a:gs>
                        </a:gsLst>
                        <a:lin ang="2700000" scaled="1"/>
                        <a:tileRect/>
                      </a:gradFill>
                      <a:ln w="9525">
                        <a:noFill/>
                      </a:ln>
                    </p:spPr>
                    <p:txBody>
                      <a:bodyPr rot="10800000"/>
                      <a:lstStyle/>
                      <a:p>
                        <a:pPr eaLnBrk="1" hangingPunct="1">
                          <a:buFont typeface="Arial" panose="020B0604020202020204" pitchFamily="34" charset="0"/>
                        </a:pPr>
                        <a:endParaRPr lang="zh-CN" altLang="zh-CN" dirty="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1381" name="Oval 187"/>
                      <p:cNvSpPr/>
                      <p:nvPr/>
                    </p:nvSpPr>
                    <p:spPr>
                      <a:xfrm>
                        <a:off x="2800" y="2800"/>
                        <a:ext cx="640" cy="640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808080"/>
                          </a:gs>
                          <a:gs pos="100000">
                            <a:srgbClr val="969696"/>
                          </a:gs>
                        </a:gsLst>
                        <a:path path="shape">
                          <a:fillToRect l="50000" t="50000" r="50000" b="50000"/>
                        </a:path>
                        <a:tileRect/>
                      </a:gradFill>
                      <a:ln w="9525">
                        <a:noFill/>
                      </a:ln>
                    </p:spPr>
                    <p:txBody>
                      <a:bodyPr rot="10800000"/>
                      <a:lstStyle/>
                      <a:p>
                        <a:pPr eaLnBrk="1" hangingPunct="1">
                          <a:buFont typeface="Arial" panose="020B0604020202020204" pitchFamily="34" charset="0"/>
                        </a:pPr>
                        <a:endParaRPr lang="zh-CN" altLang="zh-CN" dirty="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1382" name="Oval 188"/>
                      <p:cNvSpPr/>
                      <p:nvPr/>
                    </p:nvSpPr>
                    <p:spPr>
                      <a:xfrm>
                        <a:off x="3000" y="3000"/>
                        <a:ext cx="240" cy="240"/>
                      </a:xfrm>
                      <a:prstGeom prst="ellipse">
                        <a:avLst/>
                      </a:prstGeom>
                      <a:solidFill>
                        <a:srgbClr val="333333"/>
                      </a:solidFill>
                      <a:ln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 rot="10800000"/>
                      <a:lstStyle/>
                      <a:p>
                        <a:pPr eaLnBrk="1" hangingPunct="1">
                          <a:buFont typeface="Arial" panose="020B0604020202020204" pitchFamily="34" charset="0"/>
                        </a:pPr>
                        <a:endParaRPr lang="zh-CN" altLang="zh-CN" dirty="0">
                          <a:latin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11371" name="Freeform 190"/>
                    <p:cNvSpPr/>
                    <p:nvPr/>
                  </p:nvSpPr>
                  <p:spPr>
                    <a:xfrm flipV="1">
                      <a:off x="555" y="1962"/>
                      <a:ext cx="114" cy="85"/>
                    </a:xfrm>
                    <a:custGeom>
                      <a:avLst/>
                      <a:gdLst/>
                      <a:ahLst/>
                      <a:cxnLst>
                        <a:cxn ang="0">
                          <a:pos x="27" y="0"/>
                        </a:cxn>
                        <a:cxn ang="0">
                          <a:pos x="27" y="18"/>
                        </a:cxn>
                        <a:cxn ang="0">
                          <a:pos x="25" y="33"/>
                        </a:cxn>
                        <a:cxn ang="0">
                          <a:pos x="14" y="41"/>
                        </a:cxn>
                        <a:cxn ang="0">
                          <a:pos x="6" y="49"/>
                        </a:cxn>
                        <a:cxn ang="0">
                          <a:pos x="0" y="59"/>
                        </a:cxn>
                        <a:cxn ang="0">
                          <a:pos x="4" y="67"/>
                        </a:cxn>
                        <a:cxn ang="0">
                          <a:pos x="15" y="76"/>
                        </a:cxn>
                        <a:cxn ang="0">
                          <a:pos x="37" y="83"/>
                        </a:cxn>
                        <a:cxn ang="0">
                          <a:pos x="61" y="84"/>
                        </a:cxn>
                        <a:cxn ang="0">
                          <a:pos x="88" y="74"/>
                        </a:cxn>
                        <a:cxn ang="0">
                          <a:pos x="99" y="64"/>
                        </a:cxn>
                        <a:cxn ang="0">
                          <a:pos x="108" y="54"/>
                        </a:cxn>
                        <a:cxn ang="0">
                          <a:pos x="113" y="42"/>
                        </a:cxn>
                        <a:cxn ang="0">
                          <a:pos x="102" y="47"/>
                        </a:cxn>
                        <a:cxn ang="0">
                          <a:pos x="90" y="58"/>
                        </a:cxn>
                        <a:cxn ang="0">
                          <a:pos x="77" y="66"/>
                        </a:cxn>
                        <a:cxn ang="0">
                          <a:pos x="66" y="70"/>
                        </a:cxn>
                        <a:cxn ang="0">
                          <a:pos x="50" y="69"/>
                        </a:cxn>
                        <a:cxn ang="0">
                          <a:pos x="36" y="63"/>
                        </a:cxn>
                        <a:cxn ang="0">
                          <a:pos x="37" y="52"/>
                        </a:cxn>
                        <a:cxn ang="0">
                          <a:pos x="49" y="41"/>
                        </a:cxn>
                        <a:cxn ang="0">
                          <a:pos x="57" y="33"/>
                        </a:cxn>
                        <a:cxn ang="0">
                          <a:pos x="57" y="23"/>
                        </a:cxn>
                        <a:cxn ang="0">
                          <a:pos x="57" y="18"/>
                        </a:cxn>
                        <a:cxn ang="0">
                          <a:pos x="57" y="0"/>
                        </a:cxn>
                      </a:cxnLst>
                      <a:rect l="0" t="0" r="0" b="0"/>
                      <a:pathLst>
                        <a:path w="2020" h="2594">
                          <a:moveTo>
                            <a:pt x="472" y="15"/>
                          </a:moveTo>
                          <a:cubicBezTo>
                            <a:pt x="472" y="107"/>
                            <a:pt x="477" y="387"/>
                            <a:pt x="472" y="552"/>
                          </a:cubicBezTo>
                          <a:cubicBezTo>
                            <a:pt x="467" y="717"/>
                            <a:pt x="480" y="887"/>
                            <a:pt x="442" y="1005"/>
                          </a:cubicBezTo>
                          <a:cubicBezTo>
                            <a:pt x="404" y="1123"/>
                            <a:pt x="302" y="1180"/>
                            <a:pt x="247" y="1260"/>
                          </a:cubicBezTo>
                          <a:cubicBezTo>
                            <a:pt x="192" y="1340"/>
                            <a:pt x="152" y="1398"/>
                            <a:pt x="112" y="1488"/>
                          </a:cubicBezTo>
                          <a:cubicBezTo>
                            <a:pt x="72" y="1578"/>
                            <a:pt x="14" y="1706"/>
                            <a:pt x="7" y="1800"/>
                          </a:cubicBezTo>
                          <a:cubicBezTo>
                            <a:pt x="0" y="1894"/>
                            <a:pt x="25" y="1968"/>
                            <a:pt x="67" y="2055"/>
                          </a:cubicBezTo>
                          <a:cubicBezTo>
                            <a:pt x="109" y="2142"/>
                            <a:pt x="165" y="2245"/>
                            <a:pt x="262" y="2325"/>
                          </a:cubicBezTo>
                          <a:cubicBezTo>
                            <a:pt x="359" y="2405"/>
                            <a:pt x="515" y="2498"/>
                            <a:pt x="652" y="2535"/>
                          </a:cubicBezTo>
                          <a:cubicBezTo>
                            <a:pt x="789" y="2572"/>
                            <a:pt x="937" y="2594"/>
                            <a:pt x="1087" y="2550"/>
                          </a:cubicBezTo>
                          <a:cubicBezTo>
                            <a:pt x="1237" y="2506"/>
                            <a:pt x="1440" y="2366"/>
                            <a:pt x="1552" y="2268"/>
                          </a:cubicBezTo>
                          <a:cubicBezTo>
                            <a:pt x="1664" y="2170"/>
                            <a:pt x="1702" y="2069"/>
                            <a:pt x="1762" y="1965"/>
                          </a:cubicBezTo>
                          <a:cubicBezTo>
                            <a:pt x="1822" y="1861"/>
                            <a:pt x="1872" y="1759"/>
                            <a:pt x="1912" y="1644"/>
                          </a:cubicBezTo>
                          <a:cubicBezTo>
                            <a:pt x="1952" y="1529"/>
                            <a:pt x="2020" y="1309"/>
                            <a:pt x="2002" y="1275"/>
                          </a:cubicBezTo>
                          <a:cubicBezTo>
                            <a:pt x="1984" y="1241"/>
                            <a:pt x="1874" y="1355"/>
                            <a:pt x="1807" y="1440"/>
                          </a:cubicBezTo>
                          <a:cubicBezTo>
                            <a:pt x="1740" y="1525"/>
                            <a:pt x="1669" y="1690"/>
                            <a:pt x="1597" y="1785"/>
                          </a:cubicBezTo>
                          <a:cubicBezTo>
                            <a:pt x="1525" y="1880"/>
                            <a:pt x="1442" y="1953"/>
                            <a:pt x="1372" y="2010"/>
                          </a:cubicBezTo>
                          <a:cubicBezTo>
                            <a:pt x="1302" y="2067"/>
                            <a:pt x="1257" y="2113"/>
                            <a:pt x="1177" y="2130"/>
                          </a:cubicBezTo>
                          <a:cubicBezTo>
                            <a:pt x="1097" y="2147"/>
                            <a:pt x="982" y="2147"/>
                            <a:pt x="892" y="2115"/>
                          </a:cubicBezTo>
                          <a:cubicBezTo>
                            <a:pt x="802" y="2083"/>
                            <a:pt x="677" y="2022"/>
                            <a:pt x="637" y="1935"/>
                          </a:cubicBezTo>
                          <a:cubicBezTo>
                            <a:pt x="597" y="1848"/>
                            <a:pt x="612" y="1702"/>
                            <a:pt x="652" y="1590"/>
                          </a:cubicBezTo>
                          <a:cubicBezTo>
                            <a:pt x="692" y="1478"/>
                            <a:pt x="817" y="1355"/>
                            <a:pt x="877" y="1260"/>
                          </a:cubicBezTo>
                          <a:cubicBezTo>
                            <a:pt x="937" y="1165"/>
                            <a:pt x="990" y="1112"/>
                            <a:pt x="1012" y="1020"/>
                          </a:cubicBezTo>
                          <a:cubicBezTo>
                            <a:pt x="1034" y="928"/>
                            <a:pt x="1012" y="786"/>
                            <a:pt x="1012" y="708"/>
                          </a:cubicBezTo>
                          <a:cubicBezTo>
                            <a:pt x="1012" y="630"/>
                            <a:pt x="1012" y="670"/>
                            <a:pt x="1012" y="552"/>
                          </a:cubicBezTo>
                          <a:cubicBezTo>
                            <a:pt x="1012" y="434"/>
                            <a:pt x="1012" y="115"/>
                            <a:pt x="1012" y="0"/>
                          </a:cubicBezTo>
                        </a:path>
                      </a:pathLst>
                    </a:custGeom>
                    <a:solidFill>
                      <a:srgbClr val="000000">
                        <a:alpha val="100000"/>
                      </a:srgbClr>
                    </a:solidFill>
                    <a:ln w="9525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72" name="Oval 194"/>
                    <p:cNvSpPr/>
                    <p:nvPr/>
                  </p:nvSpPr>
                  <p:spPr>
                    <a:xfrm flipV="1">
                      <a:off x="574" y="2067"/>
                      <a:ext cx="51" cy="49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 rot="10800000"/>
                    <a:lstStyle/>
                    <a:p>
                      <a:pPr eaLnBrk="1" hangingPunct="1">
                        <a:buFont typeface="Arial" panose="020B0604020202020204" pitchFamily="34" charset="0"/>
                      </a:pPr>
                      <a:endParaRPr lang="zh-CN" altLang="zh-CN" dirty="0">
                        <a:latin typeface="Arial" panose="020B0604020202020204" pitchFamily="34" charset="0"/>
                      </a:endParaRPr>
                    </a:p>
                  </p:txBody>
                </p:sp>
                <p:grpSp>
                  <p:nvGrpSpPr>
                    <p:cNvPr id="11373" name="Group 248"/>
                    <p:cNvGrpSpPr/>
                    <p:nvPr/>
                  </p:nvGrpSpPr>
                  <p:grpSpPr>
                    <a:xfrm>
                      <a:off x="530" y="2039"/>
                      <a:ext cx="130" cy="513"/>
                      <a:chOff x="612" y="3048"/>
                      <a:chExt cx="148" cy="345"/>
                    </a:xfrm>
                  </p:grpSpPr>
                  <p:sp>
                    <p:nvSpPr>
                      <p:cNvPr id="11377" name="Freeform 192"/>
                      <p:cNvSpPr/>
                      <p:nvPr/>
                    </p:nvSpPr>
                    <p:spPr>
                      <a:xfrm flipV="1">
                        <a:off x="617" y="3048"/>
                        <a:ext cx="143" cy="18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143" y="2"/>
                          </a:cxn>
                          <a:cxn ang="0">
                            <a:pos x="98" y="184"/>
                          </a:cxn>
                          <a:cxn ang="0">
                            <a:pos x="42" y="180"/>
                          </a:cxn>
                          <a:cxn ang="0">
                            <a:pos x="0" y="0"/>
                          </a:cxn>
                        </a:cxnLst>
                        <a:rect l="0" t="0" r="0" b="0"/>
                        <a:pathLst>
                          <a:path w="915" h="1180">
                            <a:moveTo>
                              <a:pt x="0" y="0"/>
                            </a:moveTo>
                            <a:lnTo>
                              <a:pt x="915" y="15"/>
                            </a:lnTo>
                            <a:lnTo>
                              <a:pt x="630" y="1180"/>
                            </a:lnTo>
                            <a:lnTo>
                              <a:pt x="270" y="1155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gradFill rotWithShape="0">
                        <a:gsLst>
                          <a:gs pos="0">
                            <a:srgbClr val="000000">
                              <a:alpha val="100000"/>
                            </a:srgbClr>
                          </a:gs>
                          <a:gs pos="50000">
                            <a:srgbClr val="969696">
                              <a:alpha val="100000"/>
                            </a:srgbClr>
                          </a:gs>
                          <a:gs pos="100000">
                            <a:srgbClr val="000000">
                              <a:alpha val="100000"/>
                            </a:srgbClr>
                          </a:gs>
                        </a:gsLst>
                        <a:lin ang="0" scaled="1"/>
                        <a:tileRect/>
                      </a:gradFill>
                      <a:ln w="9525" cap="flat" cmpd="sng">
                        <a:solidFill>
                          <a:srgbClr val="000000">
                            <a:alpha val="100000"/>
                          </a:srgb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378" name="Freeform 192"/>
                      <p:cNvSpPr/>
                      <p:nvPr/>
                    </p:nvSpPr>
                    <p:spPr>
                      <a:xfrm>
                        <a:off x="612" y="3209"/>
                        <a:ext cx="143" cy="18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143" y="2"/>
                          </a:cxn>
                          <a:cxn ang="0">
                            <a:pos x="98" y="184"/>
                          </a:cxn>
                          <a:cxn ang="0">
                            <a:pos x="42" y="180"/>
                          </a:cxn>
                          <a:cxn ang="0">
                            <a:pos x="0" y="0"/>
                          </a:cxn>
                        </a:cxnLst>
                        <a:rect l="0" t="0" r="0" b="0"/>
                        <a:pathLst>
                          <a:path w="915" h="1180">
                            <a:moveTo>
                              <a:pt x="0" y="0"/>
                            </a:moveTo>
                            <a:lnTo>
                              <a:pt x="915" y="15"/>
                            </a:lnTo>
                            <a:lnTo>
                              <a:pt x="630" y="1180"/>
                            </a:lnTo>
                            <a:lnTo>
                              <a:pt x="270" y="1155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gradFill rotWithShape="0">
                        <a:gsLst>
                          <a:gs pos="0">
                            <a:srgbClr val="000000">
                              <a:alpha val="100000"/>
                            </a:srgbClr>
                          </a:gs>
                          <a:gs pos="50000">
                            <a:srgbClr val="969696">
                              <a:alpha val="100000"/>
                            </a:srgbClr>
                          </a:gs>
                          <a:gs pos="100000">
                            <a:srgbClr val="000000">
                              <a:alpha val="100000"/>
                            </a:srgbClr>
                          </a:gs>
                        </a:gsLst>
                        <a:lin ang="0" scaled="1"/>
                        <a:tileRect/>
                      </a:gradFill>
                      <a:ln w="9525" cap="flat" cmpd="sng">
                        <a:solidFill>
                          <a:srgbClr val="000000">
                            <a:alpha val="100000"/>
                          </a:srgb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1374" name="Oval 193"/>
                    <p:cNvSpPr/>
                    <p:nvPr/>
                  </p:nvSpPr>
                  <p:spPr>
                    <a:xfrm flipV="1">
                      <a:off x="567" y="2271"/>
                      <a:ext cx="50" cy="49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 rot="10800000"/>
                    <a:lstStyle/>
                    <a:p>
                      <a:pPr eaLnBrk="1" hangingPunct="1">
                        <a:buFont typeface="Arial" panose="020B0604020202020204" pitchFamily="34" charset="0"/>
                      </a:pPr>
                      <a:endParaRPr lang="zh-CN" altLang="zh-CN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1375" name="Oval 193"/>
                    <p:cNvSpPr/>
                    <p:nvPr/>
                  </p:nvSpPr>
                  <p:spPr>
                    <a:xfrm flipV="1">
                      <a:off x="574" y="2026"/>
                      <a:ext cx="51" cy="49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 rot="10800000"/>
                    <a:lstStyle/>
                    <a:p>
                      <a:pPr eaLnBrk="1" hangingPunct="1">
                        <a:buFont typeface="Arial" panose="020B0604020202020204" pitchFamily="34" charset="0"/>
                      </a:pPr>
                      <a:endParaRPr lang="zh-CN" altLang="zh-CN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1376" name="Oval 193"/>
                    <p:cNvSpPr/>
                    <p:nvPr/>
                  </p:nvSpPr>
                  <p:spPr>
                    <a:xfrm flipV="1">
                      <a:off x="567" y="2482"/>
                      <a:ext cx="50" cy="49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 rot="10800000"/>
                    <a:lstStyle/>
                    <a:p>
                      <a:pPr eaLnBrk="1" hangingPunct="1">
                        <a:buFont typeface="Arial" panose="020B0604020202020204" pitchFamily="34" charset="0"/>
                      </a:pPr>
                      <a:endParaRPr lang="zh-CN" altLang="zh-CN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11368" name="Line 289"/>
                  <p:cNvSpPr/>
                  <p:nvPr/>
                </p:nvSpPr>
                <p:spPr>
                  <a:xfrm>
                    <a:off x="584" y="1848"/>
                    <a:ext cx="0" cy="114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</p:grpSp>
      </p:grpSp>
      <p:grpSp>
        <p:nvGrpSpPr>
          <p:cNvPr id="11307" name="xjhlx8"/>
          <p:cNvGrpSpPr>
            <a:grpSpLocks noChangeAspect="1"/>
          </p:cNvGrpSpPr>
          <p:nvPr/>
        </p:nvGrpSpPr>
        <p:grpSpPr>
          <a:xfrm rot="-5400000" flipH="1" flipV="1">
            <a:off x="8031163" y="963613"/>
            <a:ext cx="579437" cy="425450"/>
            <a:chOff x="6892" y="783"/>
            <a:chExt cx="813" cy="579"/>
          </a:xfrm>
        </p:grpSpPr>
        <p:grpSp>
          <p:nvGrpSpPr>
            <p:cNvPr id="11350" name="Group 146"/>
            <p:cNvGrpSpPr>
              <a:grpSpLocks noChangeAspect="1"/>
            </p:cNvGrpSpPr>
            <p:nvPr/>
          </p:nvGrpSpPr>
          <p:grpSpPr>
            <a:xfrm>
              <a:off x="7125" y="783"/>
              <a:ext cx="580" cy="579"/>
              <a:chOff x="2400" y="2400"/>
              <a:chExt cx="1440" cy="1440"/>
            </a:xfrm>
          </p:grpSpPr>
          <p:sp>
            <p:nvSpPr>
              <p:cNvPr id="11352" name="Oval 147"/>
              <p:cNvSpPr>
                <a:spLocks noChangeAspect="1"/>
              </p:cNvSpPr>
              <p:nvPr/>
            </p:nvSpPr>
            <p:spPr>
              <a:xfrm>
                <a:off x="2400" y="2400"/>
                <a:ext cx="1440" cy="1440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8F8F8F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 vert="eaVert"/>
              <a:lstStyle/>
              <a:p>
                <a:pPr eaLnBrk="1" hangingPunct="1">
                  <a:buFont typeface="Arial" panose="020B0604020202020204" pitchFamily="34" charset="0"/>
                </a:pPr>
                <a:endParaRPr lang="zh-CN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1353" name="Oval 148"/>
              <p:cNvSpPr>
                <a:spLocks noChangeAspect="1"/>
              </p:cNvSpPr>
              <p:nvPr/>
            </p:nvSpPr>
            <p:spPr>
              <a:xfrm>
                <a:off x="2600" y="2600"/>
                <a:ext cx="1040" cy="1040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000000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 rot="10800000" vert="eaVert"/>
              <a:lstStyle/>
              <a:p>
                <a:pPr eaLnBrk="1" hangingPunct="1">
                  <a:buFont typeface="Arial" panose="020B0604020202020204" pitchFamily="34" charset="0"/>
                </a:pPr>
                <a:endParaRPr lang="zh-CN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1354" name="Oval 149"/>
              <p:cNvSpPr>
                <a:spLocks noChangeAspect="1"/>
              </p:cNvSpPr>
              <p:nvPr/>
            </p:nvSpPr>
            <p:spPr>
              <a:xfrm>
                <a:off x="2800" y="2800"/>
                <a:ext cx="640" cy="640"/>
              </a:xfrm>
              <a:prstGeom prst="ellipse">
                <a:avLst/>
              </a:prstGeom>
              <a:gradFill rotWithShape="0">
                <a:gsLst>
                  <a:gs pos="0">
                    <a:srgbClr val="808080"/>
                  </a:gs>
                  <a:gs pos="100000">
                    <a:srgbClr val="969696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rot="10800000" vert="eaVert"/>
              <a:lstStyle/>
              <a:p>
                <a:pPr eaLnBrk="1" hangingPunct="1">
                  <a:buFont typeface="Arial" panose="020B0604020202020204" pitchFamily="34" charset="0"/>
                </a:pPr>
                <a:endParaRPr lang="zh-CN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1355" name="Oval 150"/>
              <p:cNvSpPr>
                <a:spLocks noChangeAspect="1"/>
              </p:cNvSpPr>
              <p:nvPr/>
            </p:nvSpPr>
            <p:spPr>
              <a:xfrm>
                <a:off x="3000" y="3000"/>
                <a:ext cx="240" cy="240"/>
              </a:xfrm>
              <a:prstGeom prst="ellipse">
                <a:avLst/>
              </a:prstGeom>
              <a:solidFill>
                <a:srgbClr val="333333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 vert="eaVert"/>
              <a:lstStyle/>
              <a:p>
                <a:pPr eaLnBrk="1" hangingPunct="1">
                  <a:buFont typeface="Arial" panose="020B0604020202020204" pitchFamily="34" charset="0"/>
                </a:pPr>
                <a:endParaRPr lang="zh-CN" altLang="zh-CN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1351" name="Rectangle 151"/>
            <p:cNvSpPr>
              <a:spLocks noChangeAspect="1"/>
            </p:cNvSpPr>
            <p:nvPr/>
          </p:nvSpPr>
          <p:spPr>
            <a:xfrm>
              <a:off x="6892" y="1024"/>
              <a:ext cx="555" cy="97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50000">
                  <a:srgbClr val="FFFFFF"/>
                </a:gs>
                <a:gs pos="100000">
                  <a:srgbClr val="000000"/>
                </a:gs>
              </a:gsLst>
              <a:lin ang="5400000" scaled="1"/>
              <a:tileRect/>
            </a:gra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vert="eaVert"/>
            <a:lstStyle/>
            <a:p>
              <a:pPr eaLnBrk="1" hangingPunct="1">
                <a:buFont typeface="Arial" panose="020B0604020202020204" pitchFamily="34" charset="0"/>
              </a:pPr>
              <a:endParaRPr lang="zh-CN" altLang="zh-CN" dirty="0">
                <a:latin typeface="Arial" panose="020B0604020202020204" pitchFamily="34" charset="0"/>
              </a:endParaRPr>
            </a:p>
          </p:txBody>
        </p:sp>
      </p:grpSp>
      <p:sp>
        <p:nvSpPr>
          <p:cNvPr id="11308" name="Line 164"/>
          <p:cNvSpPr/>
          <p:nvPr/>
        </p:nvSpPr>
        <p:spPr>
          <a:xfrm>
            <a:off x="8077200" y="1684338"/>
            <a:ext cx="46038" cy="912812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triangle" w="sm" len="lg"/>
            <a:tailEnd type="none" w="med" len="med"/>
          </a:ln>
        </p:spPr>
      </p:sp>
      <p:sp>
        <p:nvSpPr>
          <p:cNvPr id="11309" name="Line 165"/>
          <p:cNvSpPr/>
          <p:nvPr/>
        </p:nvSpPr>
        <p:spPr>
          <a:xfrm>
            <a:off x="8531225" y="1179513"/>
            <a:ext cx="0" cy="1389062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310" name="Line 166"/>
          <p:cNvSpPr/>
          <p:nvPr/>
        </p:nvSpPr>
        <p:spPr>
          <a:xfrm>
            <a:off x="8118475" y="1222375"/>
            <a:ext cx="257175" cy="10287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1311" name="Group 175"/>
          <p:cNvGrpSpPr/>
          <p:nvPr/>
        </p:nvGrpSpPr>
        <p:grpSpPr>
          <a:xfrm flipV="1">
            <a:off x="7940675" y="839788"/>
            <a:ext cx="827088" cy="44450"/>
            <a:chOff x="3121" y="1752"/>
            <a:chExt cx="722" cy="130"/>
          </a:xfrm>
        </p:grpSpPr>
        <p:sp>
          <p:nvSpPr>
            <p:cNvPr id="11343" name="Line 176"/>
            <p:cNvSpPr/>
            <p:nvPr/>
          </p:nvSpPr>
          <p:spPr>
            <a:xfrm flipH="1">
              <a:off x="3121" y="1760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44" name="Line 177"/>
            <p:cNvSpPr/>
            <p:nvPr/>
          </p:nvSpPr>
          <p:spPr>
            <a:xfrm flipH="1">
              <a:off x="3241" y="1760"/>
              <a:ext cx="121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45" name="Line 178"/>
            <p:cNvSpPr/>
            <p:nvPr/>
          </p:nvSpPr>
          <p:spPr>
            <a:xfrm flipH="1">
              <a:off x="3362" y="1760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46" name="Line 179"/>
            <p:cNvSpPr/>
            <p:nvPr/>
          </p:nvSpPr>
          <p:spPr>
            <a:xfrm flipH="1">
              <a:off x="3482" y="1760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47" name="Line 180"/>
            <p:cNvSpPr/>
            <p:nvPr/>
          </p:nvSpPr>
          <p:spPr>
            <a:xfrm flipH="1">
              <a:off x="3602" y="1760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48" name="Line 181"/>
            <p:cNvSpPr/>
            <p:nvPr/>
          </p:nvSpPr>
          <p:spPr>
            <a:xfrm flipH="1">
              <a:off x="3722" y="1760"/>
              <a:ext cx="121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49" name="Line 182"/>
            <p:cNvSpPr/>
            <p:nvPr/>
          </p:nvSpPr>
          <p:spPr>
            <a:xfrm>
              <a:off x="3144" y="1752"/>
              <a:ext cx="698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1312" name="Group 327"/>
          <p:cNvGrpSpPr/>
          <p:nvPr/>
        </p:nvGrpSpPr>
        <p:grpSpPr>
          <a:xfrm>
            <a:off x="7924800" y="1466850"/>
            <a:ext cx="647700" cy="2219325"/>
            <a:chOff x="243" y="799"/>
            <a:chExt cx="408" cy="1398"/>
          </a:xfrm>
        </p:grpSpPr>
        <p:grpSp>
          <p:nvGrpSpPr>
            <p:cNvPr id="11314" name="xjhlx13"/>
            <p:cNvGrpSpPr/>
            <p:nvPr/>
          </p:nvGrpSpPr>
          <p:grpSpPr>
            <a:xfrm>
              <a:off x="442" y="1962"/>
              <a:ext cx="181" cy="235"/>
              <a:chOff x="6627" y="2220"/>
              <a:chExt cx="1155" cy="1502"/>
            </a:xfrm>
          </p:grpSpPr>
          <p:sp>
            <p:nvSpPr>
              <p:cNvPr id="11340" name="Freeform 172"/>
              <p:cNvSpPr/>
              <p:nvPr/>
            </p:nvSpPr>
            <p:spPr>
              <a:xfrm>
                <a:off x="7067" y="3288"/>
                <a:ext cx="338" cy="434"/>
              </a:xfrm>
              <a:custGeom>
                <a:avLst/>
                <a:gdLst/>
                <a:ahLst/>
                <a:cxnLst>
                  <a:cxn ang="0">
                    <a:pos x="79" y="3"/>
                  </a:cxn>
                  <a:cxn ang="0">
                    <a:pos x="79" y="92"/>
                  </a:cxn>
                  <a:cxn ang="0">
                    <a:pos x="74" y="168"/>
                  </a:cxn>
                  <a:cxn ang="0">
                    <a:pos x="41" y="211"/>
                  </a:cxn>
                  <a:cxn ang="0">
                    <a:pos x="19" y="249"/>
                  </a:cxn>
                  <a:cxn ang="0">
                    <a:pos x="1" y="301"/>
                  </a:cxn>
                  <a:cxn ang="0">
                    <a:pos x="11" y="344"/>
                  </a:cxn>
                  <a:cxn ang="0">
                    <a:pos x="44" y="389"/>
                  </a:cxn>
                  <a:cxn ang="0">
                    <a:pos x="109" y="424"/>
                  </a:cxn>
                  <a:cxn ang="0">
                    <a:pos x="182" y="427"/>
                  </a:cxn>
                  <a:cxn ang="0">
                    <a:pos x="260" y="379"/>
                  </a:cxn>
                  <a:cxn ang="0">
                    <a:pos x="295" y="329"/>
                  </a:cxn>
                  <a:cxn ang="0">
                    <a:pos x="320" y="275"/>
                  </a:cxn>
                  <a:cxn ang="0">
                    <a:pos x="335" y="213"/>
                  </a:cxn>
                  <a:cxn ang="0">
                    <a:pos x="302" y="241"/>
                  </a:cxn>
                  <a:cxn ang="0">
                    <a:pos x="267" y="299"/>
                  </a:cxn>
                  <a:cxn ang="0">
                    <a:pos x="230" y="336"/>
                  </a:cxn>
                  <a:cxn ang="0">
                    <a:pos x="197" y="356"/>
                  </a:cxn>
                  <a:cxn ang="0">
                    <a:pos x="149" y="354"/>
                  </a:cxn>
                  <a:cxn ang="0">
                    <a:pos x="107" y="324"/>
                  </a:cxn>
                  <a:cxn ang="0">
                    <a:pos x="109" y="266"/>
                  </a:cxn>
                  <a:cxn ang="0">
                    <a:pos x="147" y="211"/>
                  </a:cxn>
                  <a:cxn ang="0">
                    <a:pos x="169" y="171"/>
                  </a:cxn>
                  <a:cxn ang="0">
                    <a:pos x="169" y="118"/>
                  </a:cxn>
                  <a:cxn ang="0">
                    <a:pos x="169" y="92"/>
                  </a:cxn>
                  <a:cxn ang="0">
                    <a:pos x="169" y="0"/>
                  </a:cxn>
                </a:cxnLst>
                <a:rect l="0" t="0" r="0" b="0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41" name="Freeform 173"/>
              <p:cNvSpPr/>
              <p:nvPr/>
            </p:nvSpPr>
            <p:spPr>
              <a:xfrm flipH="1" flipV="1">
                <a:off x="7002" y="2220"/>
                <a:ext cx="338" cy="434"/>
              </a:xfrm>
              <a:custGeom>
                <a:avLst/>
                <a:gdLst/>
                <a:ahLst/>
                <a:cxnLst>
                  <a:cxn ang="0">
                    <a:pos x="79" y="3"/>
                  </a:cxn>
                  <a:cxn ang="0">
                    <a:pos x="79" y="92"/>
                  </a:cxn>
                  <a:cxn ang="0">
                    <a:pos x="74" y="168"/>
                  </a:cxn>
                  <a:cxn ang="0">
                    <a:pos x="41" y="211"/>
                  </a:cxn>
                  <a:cxn ang="0">
                    <a:pos x="19" y="249"/>
                  </a:cxn>
                  <a:cxn ang="0">
                    <a:pos x="1" y="301"/>
                  </a:cxn>
                  <a:cxn ang="0">
                    <a:pos x="11" y="344"/>
                  </a:cxn>
                  <a:cxn ang="0">
                    <a:pos x="44" y="389"/>
                  </a:cxn>
                  <a:cxn ang="0">
                    <a:pos x="109" y="424"/>
                  </a:cxn>
                  <a:cxn ang="0">
                    <a:pos x="182" y="427"/>
                  </a:cxn>
                  <a:cxn ang="0">
                    <a:pos x="260" y="379"/>
                  </a:cxn>
                  <a:cxn ang="0">
                    <a:pos x="295" y="329"/>
                  </a:cxn>
                  <a:cxn ang="0">
                    <a:pos x="320" y="275"/>
                  </a:cxn>
                  <a:cxn ang="0">
                    <a:pos x="335" y="213"/>
                  </a:cxn>
                  <a:cxn ang="0">
                    <a:pos x="302" y="241"/>
                  </a:cxn>
                  <a:cxn ang="0">
                    <a:pos x="267" y="299"/>
                  </a:cxn>
                  <a:cxn ang="0">
                    <a:pos x="230" y="336"/>
                  </a:cxn>
                  <a:cxn ang="0">
                    <a:pos x="197" y="356"/>
                  </a:cxn>
                  <a:cxn ang="0">
                    <a:pos x="149" y="354"/>
                  </a:cxn>
                  <a:cxn ang="0">
                    <a:pos x="107" y="324"/>
                  </a:cxn>
                  <a:cxn ang="0">
                    <a:pos x="109" y="266"/>
                  </a:cxn>
                  <a:cxn ang="0">
                    <a:pos x="147" y="211"/>
                  </a:cxn>
                  <a:cxn ang="0">
                    <a:pos x="169" y="171"/>
                  </a:cxn>
                  <a:cxn ang="0">
                    <a:pos x="169" y="118"/>
                  </a:cxn>
                  <a:cxn ang="0">
                    <a:pos x="169" y="92"/>
                  </a:cxn>
                  <a:cxn ang="0">
                    <a:pos x="169" y="0"/>
                  </a:cxn>
                </a:cxnLst>
                <a:rect l="0" t="0" r="0" b="0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42" name="Rectangle 174"/>
              <p:cNvSpPr/>
              <p:nvPr/>
            </p:nvSpPr>
            <p:spPr>
              <a:xfrm>
                <a:off x="6627" y="2614"/>
                <a:ext cx="1155" cy="760"/>
              </a:xfrm>
              <a:prstGeom prst="rect">
                <a:avLst/>
              </a:prstGeom>
              <a:gradFill rotWithShape="0">
                <a:gsLst>
                  <a:gs pos="0">
                    <a:srgbClr val="333333"/>
                  </a:gs>
                  <a:gs pos="50000">
                    <a:srgbClr val="C0C0C0"/>
                  </a:gs>
                  <a:gs pos="100000">
                    <a:srgbClr val="333333"/>
                  </a:gs>
                </a:gsLst>
                <a:lin ang="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>
                  <a:buFont typeface="Arial" panose="020B0604020202020204" pitchFamily="34" charset="0"/>
                </a:pPr>
                <a:endParaRPr lang="zh-CN" altLang="zh-CN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1315" name="Text Box 144"/>
            <p:cNvSpPr txBox="1"/>
            <p:nvPr/>
          </p:nvSpPr>
          <p:spPr>
            <a:xfrm>
              <a:off x="243" y="799"/>
              <a:ext cx="170" cy="25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 eaLnBrk="1" hangingPunct="1">
                <a:buFont typeface="Arial" panose="020B0604020202020204" pitchFamily="34" charset="0"/>
              </a:pPr>
              <a:r>
                <a:rPr lang="en-US" altLang="zh-CN" sz="2000" i="1" dirty="0">
                  <a:latin typeface="Times New Roman" panose="02020603050405020304" pitchFamily="18" charset="0"/>
                </a:rPr>
                <a:t>F</a:t>
              </a:r>
              <a:endParaRPr lang="en-US" altLang="zh-CN" sz="2000" dirty="0">
                <a:latin typeface="Arial" panose="020B0604020202020204" pitchFamily="34" charset="0"/>
              </a:endParaRPr>
            </a:p>
          </p:txBody>
        </p:sp>
        <p:grpSp>
          <p:nvGrpSpPr>
            <p:cNvPr id="11316" name="xjhlx13"/>
            <p:cNvGrpSpPr/>
            <p:nvPr/>
          </p:nvGrpSpPr>
          <p:grpSpPr>
            <a:xfrm>
              <a:off x="439" y="1759"/>
              <a:ext cx="188" cy="239"/>
              <a:chOff x="6627" y="2220"/>
              <a:chExt cx="1155" cy="1502"/>
            </a:xfrm>
          </p:grpSpPr>
          <p:sp>
            <p:nvSpPr>
              <p:cNvPr id="11337" name="Freeform 168"/>
              <p:cNvSpPr/>
              <p:nvPr/>
            </p:nvSpPr>
            <p:spPr>
              <a:xfrm>
                <a:off x="7067" y="3288"/>
                <a:ext cx="338" cy="434"/>
              </a:xfrm>
              <a:custGeom>
                <a:avLst/>
                <a:gdLst/>
                <a:ahLst/>
                <a:cxnLst>
                  <a:cxn ang="0">
                    <a:pos x="79" y="3"/>
                  </a:cxn>
                  <a:cxn ang="0">
                    <a:pos x="79" y="92"/>
                  </a:cxn>
                  <a:cxn ang="0">
                    <a:pos x="74" y="168"/>
                  </a:cxn>
                  <a:cxn ang="0">
                    <a:pos x="41" y="211"/>
                  </a:cxn>
                  <a:cxn ang="0">
                    <a:pos x="19" y="249"/>
                  </a:cxn>
                  <a:cxn ang="0">
                    <a:pos x="1" y="301"/>
                  </a:cxn>
                  <a:cxn ang="0">
                    <a:pos x="11" y="344"/>
                  </a:cxn>
                  <a:cxn ang="0">
                    <a:pos x="44" y="389"/>
                  </a:cxn>
                  <a:cxn ang="0">
                    <a:pos x="109" y="424"/>
                  </a:cxn>
                  <a:cxn ang="0">
                    <a:pos x="182" y="427"/>
                  </a:cxn>
                  <a:cxn ang="0">
                    <a:pos x="260" y="379"/>
                  </a:cxn>
                  <a:cxn ang="0">
                    <a:pos x="295" y="329"/>
                  </a:cxn>
                  <a:cxn ang="0">
                    <a:pos x="320" y="275"/>
                  </a:cxn>
                  <a:cxn ang="0">
                    <a:pos x="335" y="213"/>
                  </a:cxn>
                  <a:cxn ang="0">
                    <a:pos x="302" y="241"/>
                  </a:cxn>
                  <a:cxn ang="0">
                    <a:pos x="267" y="299"/>
                  </a:cxn>
                  <a:cxn ang="0">
                    <a:pos x="230" y="336"/>
                  </a:cxn>
                  <a:cxn ang="0">
                    <a:pos x="197" y="356"/>
                  </a:cxn>
                  <a:cxn ang="0">
                    <a:pos x="149" y="354"/>
                  </a:cxn>
                  <a:cxn ang="0">
                    <a:pos x="107" y="324"/>
                  </a:cxn>
                  <a:cxn ang="0">
                    <a:pos x="109" y="266"/>
                  </a:cxn>
                  <a:cxn ang="0">
                    <a:pos x="147" y="211"/>
                  </a:cxn>
                  <a:cxn ang="0">
                    <a:pos x="169" y="171"/>
                  </a:cxn>
                  <a:cxn ang="0">
                    <a:pos x="169" y="118"/>
                  </a:cxn>
                  <a:cxn ang="0">
                    <a:pos x="169" y="92"/>
                  </a:cxn>
                  <a:cxn ang="0">
                    <a:pos x="169" y="0"/>
                  </a:cxn>
                </a:cxnLst>
                <a:rect l="0" t="0" r="0" b="0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8" name="Freeform 169"/>
              <p:cNvSpPr/>
              <p:nvPr/>
            </p:nvSpPr>
            <p:spPr>
              <a:xfrm flipH="1" flipV="1">
                <a:off x="7002" y="2220"/>
                <a:ext cx="338" cy="434"/>
              </a:xfrm>
              <a:custGeom>
                <a:avLst/>
                <a:gdLst/>
                <a:ahLst/>
                <a:cxnLst>
                  <a:cxn ang="0">
                    <a:pos x="79" y="3"/>
                  </a:cxn>
                  <a:cxn ang="0">
                    <a:pos x="79" y="92"/>
                  </a:cxn>
                  <a:cxn ang="0">
                    <a:pos x="74" y="168"/>
                  </a:cxn>
                  <a:cxn ang="0">
                    <a:pos x="41" y="211"/>
                  </a:cxn>
                  <a:cxn ang="0">
                    <a:pos x="19" y="249"/>
                  </a:cxn>
                  <a:cxn ang="0">
                    <a:pos x="1" y="301"/>
                  </a:cxn>
                  <a:cxn ang="0">
                    <a:pos x="11" y="344"/>
                  </a:cxn>
                  <a:cxn ang="0">
                    <a:pos x="44" y="389"/>
                  </a:cxn>
                  <a:cxn ang="0">
                    <a:pos x="109" y="424"/>
                  </a:cxn>
                  <a:cxn ang="0">
                    <a:pos x="182" y="427"/>
                  </a:cxn>
                  <a:cxn ang="0">
                    <a:pos x="260" y="379"/>
                  </a:cxn>
                  <a:cxn ang="0">
                    <a:pos x="295" y="329"/>
                  </a:cxn>
                  <a:cxn ang="0">
                    <a:pos x="320" y="275"/>
                  </a:cxn>
                  <a:cxn ang="0">
                    <a:pos x="335" y="213"/>
                  </a:cxn>
                  <a:cxn ang="0">
                    <a:pos x="302" y="241"/>
                  </a:cxn>
                  <a:cxn ang="0">
                    <a:pos x="267" y="299"/>
                  </a:cxn>
                  <a:cxn ang="0">
                    <a:pos x="230" y="336"/>
                  </a:cxn>
                  <a:cxn ang="0">
                    <a:pos x="197" y="356"/>
                  </a:cxn>
                  <a:cxn ang="0">
                    <a:pos x="149" y="354"/>
                  </a:cxn>
                  <a:cxn ang="0">
                    <a:pos x="107" y="324"/>
                  </a:cxn>
                  <a:cxn ang="0">
                    <a:pos x="109" y="266"/>
                  </a:cxn>
                  <a:cxn ang="0">
                    <a:pos x="147" y="211"/>
                  </a:cxn>
                  <a:cxn ang="0">
                    <a:pos x="169" y="171"/>
                  </a:cxn>
                  <a:cxn ang="0">
                    <a:pos x="169" y="118"/>
                  </a:cxn>
                  <a:cxn ang="0">
                    <a:pos x="169" y="92"/>
                  </a:cxn>
                  <a:cxn ang="0">
                    <a:pos x="169" y="0"/>
                  </a:cxn>
                </a:cxnLst>
                <a:rect l="0" t="0" r="0" b="0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9" name="Rectangle 170"/>
              <p:cNvSpPr/>
              <p:nvPr/>
            </p:nvSpPr>
            <p:spPr>
              <a:xfrm>
                <a:off x="6627" y="2614"/>
                <a:ext cx="1155" cy="760"/>
              </a:xfrm>
              <a:prstGeom prst="rect">
                <a:avLst/>
              </a:prstGeom>
              <a:gradFill rotWithShape="0">
                <a:gsLst>
                  <a:gs pos="0">
                    <a:srgbClr val="333333"/>
                  </a:gs>
                  <a:gs pos="50000">
                    <a:srgbClr val="C0C0C0"/>
                  </a:gs>
                  <a:gs pos="100000">
                    <a:srgbClr val="333333"/>
                  </a:gs>
                </a:gsLst>
                <a:lin ang="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>
                  <a:buFont typeface="Arial" panose="020B0604020202020204" pitchFamily="34" charset="0"/>
                </a:pPr>
                <a:endParaRPr lang="zh-CN" altLang="zh-CN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317" name="Group 299"/>
            <p:cNvGrpSpPr/>
            <p:nvPr/>
          </p:nvGrpSpPr>
          <p:grpSpPr>
            <a:xfrm>
              <a:off x="368" y="1274"/>
              <a:ext cx="283" cy="518"/>
              <a:chOff x="1548" y="2925"/>
              <a:chExt cx="362" cy="666"/>
            </a:xfrm>
          </p:grpSpPr>
          <p:grpSp>
            <p:nvGrpSpPr>
              <p:cNvPr id="11318" name="Group 153"/>
              <p:cNvGrpSpPr/>
              <p:nvPr/>
            </p:nvGrpSpPr>
            <p:grpSpPr>
              <a:xfrm>
                <a:off x="1548" y="3069"/>
                <a:ext cx="347" cy="334"/>
                <a:chOff x="2400" y="2400"/>
                <a:chExt cx="1440" cy="1440"/>
              </a:xfrm>
            </p:grpSpPr>
            <p:sp>
              <p:nvSpPr>
                <p:cNvPr id="11333" name="Oval 154"/>
                <p:cNvSpPr/>
                <p:nvPr/>
              </p:nvSpPr>
              <p:spPr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eaLnBrk="1" hangingPunct="1">
                    <a:buFont typeface="Arial" panose="020B0604020202020204" pitchFamily="34" charset="0"/>
                  </a:pPr>
                  <a:endParaRPr lang="zh-CN" altLang="zh-CN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34" name="Oval 155"/>
                <p:cNvSpPr/>
                <p:nvPr/>
              </p:nvSpPr>
              <p:spPr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pPr eaLnBrk="1" hangingPunct="1">
                    <a:buFont typeface="Arial" panose="020B0604020202020204" pitchFamily="34" charset="0"/>
                  </a:pPr>
                  <a:endParaRPr lang="zh-CN" altLang="zh-CN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35" name="Oval 156"/>
                <p:cNvSpPr/>
                <p:nvPr/>
              </p:nvSpPr>
              <p:spPr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pPr eaLnBrk="1" hangingPunct="1">
                    <a:buFont typeface="Arial" panose="020B0604020202020204" pitchFamily="34" charset="0"/>
                  </a:pPr>
                  <a:endParaRPr lang="zh-CN" altLang="zh-CN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36" name="Oval 157"/>
                <p:cNvSpPr/>
                <p:nvPr/>
              </p:nvSpPr>
              <p:spPr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eaLnBrk="1" hangingPunct="1">
                    <a:buFont typeface="Arial" panose="020B0604020202020204" pitchFamily="34" charset="0"/>
                  </a:pPr>
                  <a:endParaRPr lang="zh-CN" altLang="zh-CN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1319" name="Group 184"/>
              <p:cNvGrpSpPr/>
              <p:nvPr/>
            </p:nvGrpSpPr>
            <p:grpSpPr>
              <a:xfrm flipV="1">
                <a:off x="1563" y="3075"/>
                <a:ext cx="347" cy="334"/>
                <a:chOff x="2400" y="2400"/>
                <a:chExt cx="1440" cy="1440"/>
              </a:xfrm>
            </p:grpSpPr>
            <p:sp>
              <p:nvSpPr>
                <p:cNvPr id="11329" name="Oval 185"/>
                <p:cNvSpPr/>
                <p:nvPr/>
              </p:nvSpPr>
              <p:spPr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pPr eaLnBrk="1" hangingPunct="1">
                    <a:buFont typeface="Arial" panose="020B0604020202020204" pitchFamily="34" charset="0"/>
                  </a:pPr>
                  <a:endParaRPr lang="zh-CN" altLang="zh-CN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30" name="Oval 186"/>
                <p:cNvSpPr/>
                <p:nvPr/>
              </p:nvSpPr>
              <p:spPr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 rot="10800000"/>
                <a:lstStyle/>
                <a:p>
                  <a:pPr eaLnBrk="1" hangingPunct="1">
                    <a:buFont typeface="Arial" panose="020B0604020202020204" pitchFamily="34" charset="0"/>
                  </a:pPr>
                  <a:endParaRPr lang="zh-CN" altLang="zh-CN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31" name="Oval 187"/>
                <p:cNvSpPr/>
                <p:nvPr/>
              </p:nvSpPr>
              <p:spPr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rot="10800000"/>
                <a:lstStyle/>
                <a:p>
                  <a:pPr eaLnBrk="1" hangingPunct="1">
                    <a:buFont typeface="Arial" panose="020B0604020202020204" pitchFamily="34" charset="0"/>
                  </a:pPr>
                  <a:endParaRPr lang="zh-CN" altLang="zh-CN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32" name="Oval 188"/>
                <p:cNvSpPr/>
                <p:nvPr/>
              </p:nvSpPr>
              <p:spPr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pPr eaLnBrk="1" hangingPunct="1">
                    <a:buFont typeface="Arial" panose="020B0604020202020204" pitchFamily="34" charset="0"/>
                  </a:pPr>
                  <a:endParaRPr lang="zh-CN" altLang="zh-CN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1320" name="Group 310"/>
              <p:cNvGrpSpPr/>
              <p:nvPr/>
            </p:nvGrpSpPr>
            <p:grpSpPr>
              <a:xfrm>
                <a:off x="1689" y="2925"/>
                <a:ext cx="114" cy="666"/>
                <a:chOff x="243" y="2621"/>
                <a:chExt cx="114" cy="666"/>
              </a:xfrm>
            </p:grpSpPr>
            <p:sp>
              <p:nvSpPr>
                <p:cNvPr id="11321" name="Freeform 210"/>
                <p:cNvSpPr/>
                <p:nvPr/>
              </p:nvSpPr>
              <p:spPr>
                <a:xfrm flipV="1">
                  <a:off x="272" y="2621"/>
                  <a:ext cx="77" cy="106"/>
                </a:xfrm>
                <a:custGeom>
                  <a:avLst/>
                  <a:gdLst/>
                  <a:ahLst/>
                  <a:cxnLst>
                    <a:cxn ang="0">
                      <a:pos x="18" y="1"/>
                    </a:cxn>
                    <a:cxn ang="0">
                      <a:pos x="18" y="23"/>
                    </a:cxn>
                    <a:cxn ang="0">
                      <a:pos x="17" y="41"/>
                    </a:cxn>
                    <a:cxn ang="0">
                      <a:pos x="9" y="51"/>
                    </a:cxn>
                    <a:cxn ang="0">
                      <a:pos x="4" y="61"/>
                    </a:cxn>
                    <a:cxn ang="0">
                      <a:pos x="0" y="74"/>
                    </a:cxn>
                    <a:cxn ang="0">
                      <a:pos x="3" y="84"/>
                    </a:cxn>
                    <a:cxn ang="0">
                      <a:pos x="10" y="95"/>
                    </a:cxn>
                    <a:cxn ang="0">
                      <a:pos x="25" y="104"/>
                    </a:cxn>
                    <a:cxn ang="0">
                      <a:pos x="41" y="104"/>
                    </a:cxn>
                    <a:cxn ang="0">
                      <a:pos x="59" y="93"/>
                    </a:cxn>
                    <a:cxn ang="0">
                      <a:pos x="67" y="80"/>
                    </a:cxn>
                    <a:cxn ang="0">
                      <a:pos x="73" y="67"/>
                    </a:cxn>
                    <a:cxn ang="0">
                      <a:pos x="76" y="52"/>
                    </a:cxn>
                    <a:cxn ang="0">
                      <a:pos x="69" y="59"/>
                    </a:cxn>
                    <a:cxn ang="0">
                      <a:pos x="61" y="73"/>
                    </a:cxn>
                    <a:cxn ang="0">
                      <a:pos x="52" y="82"/>
                    </a:cxn>
                    <a:cxn ang="0">
                      <a:pos x="45" y="87"/>
                    </a:cxn>
                    <a:cxn ang="0">
                      <a:pos x="34" y="86"/>
                    </a:cxn>
                    <a:cxn ang="0">
                      <a:pos x="24" y="79"/>
                    </a:cxn>
                    <a:cxn ang="0">
                      <a:pos x="25" y="65"/>
                    </a:cxn>
                    <a:cxn ang="0">
                      <a:pos x="33" y="51"/>
                    </a:cxn>
                    <a:cxn ang="0">
                      <a:pos x="39" y="42"/>
                    </a:cxn>
                    <a:cxn ang="0">
                      <a:pos x="39" y="29"/>
                    </a:cxn>
                    <a:cxn ang="0">
                      <a:pos x="39" y="23"/>
                    </a:cxn>
                    <a:cxn ang="0">
                      <a:pos x="39" y="0"/>
                    </a:cxn>
                  </a:cxnLst>
                  <a:rect l="0" t="0" r="0" b="0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2" name="Freeform 210"/>
                <p:cNvSpPr/>
                <p:nvPr/>
              </p:nvSpPr>
              <p:spPr>
                <a:xfrm>
                  <a:off x="271" y="3181"/>
                  <a:ext cx="77" cy="106"/>
                </a:xfrm>
                <a:custGeom>
                  <a:avLst/>
                  <a:gdLst/>
                  <a:ahLst/>
                  <a:cxnLst>
                    <a:cxn ang="0">
                      <a:pos x="18" y="1"/>
                    </a:cxn>
                    <a:cxn ang="0">
                      <a:pos x="18" y="23"/>
                    </a:cxn>
                    <a:cxn ang="0">
                      <a:pos x="17" y="41"/>
                    </a:cxn>
                    <a:cxn ang="0">
                      <a:pos x="9" y="51"/>
                    </a:cxn>
                    <a:cxn ang="0">
                      <a:pos x="4" y="61"/>
                    </a:cxn>
                    <a:cxn ang="0">
                      <a:pos x="0" y="74"/>
                    </a:cxn>
                    <a:cxn ang="0">
                      <a:pos x="3" y="84"/>
                    </a:cxn>
                    <a:cxn ang="0">
                      <a:pos x="10" y="95"/>
                    </a:cxn>
                    <a:cxn ang="0">
                      <a:pos x="25" y="104"/>
                    </a:cxn>
                    <a:cxn ang="0">
                      <a:pos x="41" y="104"/>
                    </a:cxn>
                    <a:cxn ang="0">
                      <a:pos x="59" y="93"/>
                    </a:cxn>
                    <a:cxn ang="0">
                      <a:pos x="67" y="80"/>
                    </a:cxn>
                    <a:cxn ang="0">
                      <a:pos x="73" y="67"/>
                    </a:cxn>
                    <a:cxn ang="0">
                      <a:pos x="76" y="52"/>
                    </a:cxn>
                    <a:cxn ang="0">
                      <a:pos x="69" y="59"/>
                    </a:cxn>
                    <a:cxn ang="0">
                      <a:pos x="61" y="73"/>
                    </a:cxn>
                    <a:cxn ang="0">
                      <a:pos x="52" y="82"/>
                    </a:cxn>
                    <a:cxn ang="0">
                      <a:pos x="45" y="87"/>
                    </a:cxn>
                    <a:cxn ang="0">
                      <a:pos x="34" y="86"/>
                    </a:cxn>
                    <a:cxn ang="0">
                      <a:pos x="24" y="79"/>
                    </a:cxn>
                    <a:cxn ang="0">
                      <a:pos x="25" y="65"/>
                    </a:cxn>
                    <a:cxn ang="0">
                      <a:pos x="33" y="51"/>
                    </a:cxn>
                    <a:cxn ang="0">
                      <a:pos x="39" y="42"/>
                    </a:cxn>
                    <a:cxn ang="0">
                      <a:pos x="39" y="29"/>
                    </a:cxn>
                    <a:cxn ang="0">
                      <a:pos x="39" y="23"/>
                    </a:cxn>
                    <a:cxn ang="0">
                      <a:pos x="39" y="0"/>
                    </a:cxn>
                  </a:cxnLst>
                  <a:rect l="0" t="0" r="0" b="0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3" name="Freeform 212"/>
                <p:cNvSpPr/>
                <p:nvPr/>
              </p:nvSpPr>
              <p:spPr>
                <a:xfrm>
                  <a:off x="243" y="2910"/>
                  <a:ext cx="114" cy="27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14" y="3"/>
                    </a:cxn>
                    <a:cxn ang="0">
                      <a:pos x="78" y="271"/>
                    </a:cxn>
                    <a:cxn ang="0">
                      <a:pos x="34" y="265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915" h="1180">
                      <a:moveTo>
                        <a:pt x="0" y="0"/>
                      </a:moveTo>
                      <a:lnTo>
                        <a:pt x="915" y="15"/>
                      </a:lnTo>
                      <a:lnTo>
                        <a:pt x="630" y="1180"/>
                      </a:lnTo>
                      <a:lnTo>
                        <a:pt x="270" y="11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0000">
                        <a:alpha val="100000"/>
                      </a:srgbClr>
                    </a:gs>
                    <a:gs pos="50000">
                      <a:srgbClr val="969696">
                        <a:alpha val="100000"/>
                      </a:srgbClr>
                    </a:gs>
                    <a:gs pos="100000">
                      <a:srgbClr val="000000">
                        <a:alpha val="100000"/>
                      </a:srgbClr>
                    </a:gs>
                  </a:gsLst>
                  <a:lin ang="0" scaled="1"/>
                  <a:tileRect/>
                </a:gradFill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4" name="Oval 214"/>
                <p:cNvSpPr/>
                <p:nvPr/>
              </p:nvSpPr>
              <p:spPr>
                <a:xfrm>
                  <a:off x="268" y="3152"/>
                  <a:ext cx="54" cy="4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C0C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eaLnBrk="1" hangingPunct="1">
                    <a:buFont typeface="Arial" panose="020B0604020202020204" pitchFamily="34" charset="0"/>
                  </a:pPr>
                  <a:endParaRPr lang="zh-CN" altLang="zh-CN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25" name="Freeform 212"/>
                <p:cNvSpPr/>
                <p:nvPr/>
              </p:nvSpPr>
              <p:spPr>
                <a:xfrm flipV="1">
                  <a:off x="243" y="2699"/>
                  <a:ext cx="114" cy="24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14" y="3"/>
                    </a:cxn>
                    <a:cxn ang="0">
                      <a:pos x="78" y="242"/>
                    </a:cxn>
                    <a:cxn ang="0">
                      <a:pos x="34" y="237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915" h="1180">
                      <a:moveTo>
                        <a:pt x="0" y="0"/>
                      </a:moveTo>
                      <a:lnTo>
                        <a:pt x="915" y="15"/>
                      </a:lnTo>
                      <a:lnTo>
                        <a:pt x="630" y="1180"/>
                      </a:lnTo>
                      <a:lnTo>
                        <a:pt x="270" y="11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0000">
                        <a:alpha val="100000"/>
                      </a:srgbClr>
                    </a:gs>
                    <a:gs pos="50000">
                      <a:srgbClr val="969696">
                        <a:alpha val="100000"/>
                      </a:srgbClr>
                    </a:gs>
                    <a:gs pos="100000">
                      <a:srgbClr val="000000">
                        <a:alpha val="100000"/>
                      </a:srgbClr>
                    </a:gs>
                  </a:gsLst>
                  <a:lin ang="0" scaled="1"/>
                  <a:tileRect/>
                </a:gradFill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6" name="Oval 213"/>
                <p:cNvSpPr/>
                <p:nvPr/>
              </p:nvSpPr>
              <p:spPr>
                <a:xfrm>
                  <a:off x="271" y="2699"/>
                  <a:ext cx="54" cy="4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C0C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eaLnBrk="1" hangingPunct="1">
                    <a:buFont typeface="Arial" panose="020B0604020202020204" pitchFamily="34" charset="0"/>
                  </a:pPr>
                  <a:endParaRPr lang="zh-CN" altLang="zh-CN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27" name="Oval 317"/>
                <p:cNvSpPr/>
                <p:nvPr/>
              </p:nvSpPr>
              <p:spPr>
                <a:xfrm>
                  <a:off x="262" y="2911"/>
                  <a:ext cx="81" cy="5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B5B5B"/>
                    </a:gs>
                    <a:gs pos="50000">
                      <a:srgbClr val="969696"/>
                    </a:gs>
                    <a:gs pos="100000">
                      <a:srgbClr val="5B5B5B"/>
                    </a:gs>
                  </a:gsLst>
                  <a:lin ang="0" scaled="1"/>
                  <a:tileRect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pPr eaLnBrk="1" hangingPunct="1">
                    <a:buFont typeface="Arial" panose="020B0604020202020204" pitchFamily="34" charset="0"/>
                  </a:pPr>
                  <a:endParaRPr lang="zh-CN" altLang="zh-CN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28" name="Oval 213"/>
                <p:cNvSpPr/>
                <p:nvPr/>
              </p:nvSpPr>
              <p:spPr>
                <a:xfrm>
                  <a:off x="274" y="2925"/>
                  <a:ext cx="54" cy="4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C0C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eaLnBrk="1" hangingPunct="1">
                    <a:buFont typeface="Arial" panose="020B0604020202020204" pitchFamily="34" charset="0"/>
                  </a:pPr>
                  <a:endParaRPr lang="zh-CN" altLang="zh-CN" dirty="0">
                    <a:latin typeface="Arial" panose="020B0604020202020204" pitchFamily="34" charset="0"/>
                  </a:endParaRPr>
                </a:p>
              </p:txBody>
            </p:sp>
          </p:grpSp>
        </p:grpSp>
      </p:grpSp>
      <p:graphicFrame>
        <p:nvGraphicFramePr>
          <p:cNvPr id="11313" name="Object 329"/>
          <p:cNvGraphicFramePr/>
          <p:nvPr/>
        </p:nvGraphicFramePr>
        <p:xfrm>
          <a:off x="7073900" y="3049588"/>
          <a:ext cx="3429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r:id="rId3" imgW="3352800" imgH="3962400" progId="">
                  <p:embed/>
                </p:oleObj>
              </mc:Choice>
              <mc:Fallback>
                <p:oleObj r:id="rId3" imgW="3352800" imgH="3962400" progId="">
                  <p:embed/>
                  <p:pic>
                    <p:nvPicPr>
                      <p:cNvPr id="0" name="图片 4096" descr="image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73900" y="3049588"/>
                        <a:ext cx="342900" cy="4048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53" name="Rectangle 21"/>
          <p:cNvSpPr/>
          <p:nvPr/>
        </p:nvSpPr>
        <p:spPr>
          <a:xfrm>
            <a:off x="738188" y="2862263"/>
            <a:ext cx="7802562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没有！因为有用功总小于总功，所以机械效率总小于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2291" name="Text Box 22"/>
          <p:cNvSpPr txBox="1"/>
          <p:nvPr/>
        </p:nvSpPr>
        <p:spPr>
          <a:xfrm>
            <a:off x="2386013" y="1495425"/>
            <a:ext cx="6313487" cy="1076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有没有机械效率为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100%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的机械？</a:t>
            </a:r>
          </a:p>
          <a:p>
            <a:pPr eaLnBrk="1" hangingPunct="1">
              <a:buFont typeface="Arial" panose="020B0604020202020204" pitchFamily="34" charset="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为什么？</a:t>
            </a:r>
          </a:p>
        </p:txBody>
      </p:sp>
      <p:sp>
        <p:nvSpPr>
          <p:cNvPr id="223255" name="Rectangle 23"/>
          <p:cNvSpPr/>
          <p:nvPr/>
        </p:nvSpPr>
        <p:spPr>
          <a:xfrm>
            <a:off x="812800" y="4246563"/>
            <a:ext cx="5646738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怎样才能提高机械的效率？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grpSp>
        <p:nvGrpSpPr>
          <p:cNvPr id="223256" name="Group 24"/>
          <p:cNvGrpSpPr/>
          <p:nvPr/>
        </p:nvGrpSpPr>
        <p:grpSpPr>
          <a:xfrm>
            <a:off x="642938" y="5027613"/>
            <a:ext cx="7870825" cy="1284287"/>
            <a:chOff x="603" y="2877"/>
            <a:chExt cx="4958" cy="809"/>
          </a:xfrm>
        </p:grpSpPr>
        <p:sp>
          <p:nvSpPr>
            <p:cNvPr id="12295" name="Rectangle 25"/>
            <p:cNvSpPr/>
            <p:nvPr/>
          </p:nvSpPr>
          <p:spPr>
            <a:xfrm>
              <a:off x="603" y="3059"/>
              <a:ext cx="1642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eaLnBrk="1" hangingPunct="1">
                <a:buFont typeface="Arial" panose="020B0604020202020204" pitchFamily="34" charset="0"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减少额外功 </a:t>
              </a:r>
            </a:p>
          </p:txBody>
        </p:sp>
        <p:sp>
          <p:nvSpPr>
            <p:cNvPr id="12296" name="Rectangle 26"/>
            <p:cNvSpPr/>
            <p:nvPr/>
          </p:nvSpPr>
          <p:spPr>
            <a:xfrm>
              <a:off x="2200" y="2877"/>
              <a:ext cx="3361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eaLnBrk="1" hangingPunct="1"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改进结构，使其合理、轻巧 </a:t>
              </a:r>
            </a:p>
          </p:txBody>
        </p:sp>
        <p:sp>
          <p:nvSpPr>
            <p:cNvPr id="12297" name="Rectangle 27"/>
            <p:cNvSpPr/>
            <p:nvPr/>
          </p:nvSpPr>
          <p:spPr>
            <a:xfrm>
              <a:off x="2200" y="3318"/>
              <a:ext cx="2582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eaLnBrk="1" hangingPunct="1"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经常保养、定时润滑 </a:t>
              </a:r>
            </a:p>
          </p:txBody>
        </p:sp>
        <p:sp>
          <p:nvSpPr>
            <p:cNvPr id="12298" name="AutoShape 28"/>
            <p:cNvSpPr/>
            <p:nvPr/>
          </p:nvSpPr>
          <p:spPr>
            <a:xfrm>
              <a:off x="2154" y="3022"/>
              <a:ext cx="91" cy="545"/>
            </a:xfrm>
            <a:prstGeom prst="leftBrace">
              <a:avLst>
                <a:gd name="adj1" fmla="val 49742"/>
                <a:gd name="adj2" fmla="val 50000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</a:pPr>
              <a:endPara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2294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33" b="6139"/>
          <a:stretch>
            <a:fillRect/>
          </a:stretch>
        </p:blipFill>
        <p:spPr>
          <a:xfrm>
            <a:off x="792163" y="884238"/>
            <a:ext cx="1812925" cy="2146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53" grpId="0"/>
      <p:bldP spid="2232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4" name="图片 27653" descr="滑轮组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07150" y="1528763"/>
            <a:ext cx="1323975" cy="3686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文本框 27656"/>
          <p:cNvSpPr txBox="1"/>
          <p:nvPr/>
        </p:nvSpPr>
        <p:spPr>
          <a:xfrm>
            <a:off x="1570038" y="1366838"/>
            <a:ext cx="43926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一些机械的机械效率： </a:t>
            </a:r>
          </a:p>
        </p:txBody>
      </p:sp>
      <p:sp>
        <p:nvSpPr>
          <p:cNvPr id="27658" name="文本框 27657"/>
          <p:cNvSpPr txBox="1"/>
          <p:nvPr/>
        </p:nvSpPr>
        <p:spPr>
          <a:xfrm>
            <a:off x="6330950" y="5338763"/>
            <a:ext cx="187325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 dirty="0">
                <a:latin typeface="Times New Roman" panose="02020603050405020304" pitchFamily="18" charset="0"/>
              </a:rPr>
              <a:t>滑轮组：</a:t>
            </a:r>
            <a:r>
              <a:rPr lang="en-US" altLang="zh-CN" sz="2400" b="1" dirty="0">
                <a:latin typeface="Times New Roman" panose="02020603050405020304" pitchFamily="18" charset="0"/>
              </a:rPr>
              <a:t>50%</a:t>
            </a:r>
            <a:r>
              <a:rPr lang="zh-CN" altLang="en-US" sz="2400" b="1" dirty="0">
                <a:latin typeface="Times New Roman" panose="02020603050405020304" pitchFamily="18" charset="0"/>
              </a:rPr>
              <a:t>－</a:t>
            </a:r>
            <a:r>
              <a:rPr lang="en-US" altLang="zh-CN" sz="2400" b="1" dirty="0">
                <a:latin typeface="Times New Roman" panose="02020603050405020304" pitchFamily="18" charset="0"/>
              </a:rPr>
              <a:t>70% </a:t>
            </a:r>
          </a:p>
        </p:txBody>
      </p:sp>
      <p:sp>
        <p:nvSpPr>
          <p:cNvPr id="27660" name="文本框 27659"/>
          <p:cNvSpPr txBox="1"/>
          <p:nvPr/>
        </p:nvSpPr>
        <p:spPr>
          <a:xfrm>
            <a:off x="2506663" y="5399088"/>
            <a:ext cx="17272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 dirty="0">
                <a:latin typeface="Times New Roman" panose="02020603050405020304" pitchFamily="18" charset="0"/>
              </a:rPr>
              <a:t>起重机：</a:t>
            </a:r>
            <a:r>
              <a:rPr lang="en-US" altLang="zh-CN" sz="2400" b="1" dirty="0">
                <a:latin typeface="Times New Roman" panose="02020603050405020304" pitchFamily="18" charset="0"/>
              </a:rPr>
              <a:t>40%</a:t>
            </a:r>
            <a:r>
              <a:rPr lang="zh-CN" altLang="en-US" sz="2400" b="1" dirty="0">
                <a:latin typeface="Times New Roman" panose="02020603050405020304" pitchFamily="18" charset="0"/>
              </a:rPr>
              <a:t>－</a:t>
            </a:r>
            <a:r>
              <a:rPr lang="en-US" altLang="zh-CN" sz="2400" b="1" dirty="0">
                <a:latin typeface="Times New Roman" panose="02020603050405020304" pitchFamily="18" charset="0"/>
              </a:rPr>
              <a:t>50% </a:t>
            </a:r>
          </a:p>
        </p:txBody>
      </p:sp>
      <p:pic>
        <p:nvPicPr>
          <p:cNvPr id="27663" name="图片 27662" descr="起重机"/>
          <p:cNvPicPr>
            <a:picLocks noChangeAspect="1"/>
          </p:cNvPicPr>
          <p:nvPr/>
        </p:nvPicPr>
        <p:blipFill>
          <a:blip r:embed="rId3" cstate="print">
            <a:lum bright="12000"/>
          </a:blip>
          <a:stretch>
            <a:fillRect/>
          </a:stretch>
        </p:blipFill>
        <p:spPr>
          <a:xfrm>
            <a:off x="1606550" y="2290763"/>
            <a:ext cx="3886200" cy="2914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8" grpId="0" bldLvl="0"/>
      <p:bldP spid="27660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8673" descr="image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57850" y="2578100"/>
            <a:ext cx="2663825" cy="2309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图片 28675" descr="12t004[1]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7400" y="2289175"/>
            <a:ext cx="2571750" cy="2808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28676"/>
          <p:cNvSpPr txBox="1"/>
          <p:nvPr/>
        </p:nvSpPr>
        <p:spPr>
          <a:xfrm>
            <a:off x="1768475" y="1354138"/>
            <a:ext cx="43926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一些机械的机械效率： </a:t>
            </a:r>
          </a:p>
        </p:txBody>
      </p:sp>
      <p:sp>
        <p:nvSpPr>
          <p:cNvPr id="28679" name="文本框 28678"/>
          <p:cNvSpPr txBox="1"/>
          <p:nvPr/>
        </p:nvSpPr>
        <p:spPr>
          <a:xfrm>
            <a:off x="2778125" y="5314950"/>
            <a:ext cx="17272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 dirty="0">
                <a:latin typeface="Times New Roman" panose="02020603050405020304" pitchFamily="18" charset="0"/>
              </a:rPr>
              <a:t>抽水机：</a:t>
            </a:r>
            <a:r>
              <a:rPr lang="en-US" altLang="zh-CN" sz="2400" b="1" dirty="0">
                <a:latin typeface="Times New Roman" panose="02020603050405020304" pitchFamily="18" charset="0"/>
              </a:rPr>
              <a:t>60%</a:t>
            </a:r>
            <a:r>
              <a:rPr lang="zh-CN" altLang="en-US" sz="2400" b="1" dirty="0">
                <a:latin typeface="Times New Roman" panose="02020603050405020304" pitchFamily="18" charset="0"/>
              </a:rPr>
              <a:t>－</a:t>
            </a:r>
            <a:r>
              <a:rPr lang="en-US" altLang="zh-CN" sz="2400" b="1" dirty="0">
                <a:latin typeface="Times New Roman" panose="02020603050405020304" pitchFamily="18" charset="0"/>
              </a:rPr>
              <a:t>80% </a:t>
            </a:r>
          </a:p>
        </p:txBody>
      </p:sp>
      <p:sp>
        <p:nvSpPr>
          <p:cNvPr id="28680" name="文本框 28679"/>
          <p:cNvSpPr txBox="1"/>
          <p:nvPr/>
        </p:nvSpPr>
        <p:spPr>
          <a:xfrm>
            <a:off x="6018213" y="5314950"/>
            <a:ext cx="180022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 dirty="0">
                <a:latin typeface="Times New Roman" panose="02020603050405020304" pitchFamily="18" charset="0"/>
              </a:rPr>
              <a:t>柴油机： </a:t>
            </a:r>
            <a:r>
              <a:rPr lang="en-US" altLang="zh-CN" sz="2400" b="1" dirty="0">
                <a:latin typeface="Times New Roman" panose="02020603050405020304" pitchFamily="18" charset="0"/>
              </a:rPr>
              <a:t>28%</a:t>
            </a:r>
            <a:r>
              <a:rPr lang="zh-CN" altLang="en-US" sz="2400" b="1" dirty="0">
                <a:latin typeface="Times New Roman" panose="02020603050405020304" pitchFamily="18" charset="0"/>
              </a:rPr>
              <a:t>－</a:t>
            </a:r>
            <a:r>
              <a:rPr lang="en-US" altLang="zh-CN" sz="2400" b="1" dirty="0">
                <a:latin typeface="Times New Roman" panose="02020603050405020304" pitchFamily="18" charset="0"/>
              </a:rPr>
              <a:t>40%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 bldLvl="0"/>
      <p:bldP spid="28680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/>
          <p:nvPr/>
        </p:nvSpPr>
        <p:spPr>
          <a:xfrm>
            <a:off x="769938" y="1666875"/>
            <a:ext cx="8101012" cy="4743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2800" dirty="0">
                <a:latin typeface="Times New Roman" panose="02020603050405020304" pitchFamily="18" charset="0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</a:rPr>
              <a:t>．</a:t>
            </a:r>
            <a:r>
              <a:rPr lang="zh-CN" altLang="zh-CN" sz="2800" dirty="0">
                <a:latin typeface="Times New Roman" panose="02020603050405020304" pitchFamily="18" charset="0"/>
              </a:rPr>
              <a:t>图</a:t>
            </a:r>
            <a:r>
              <a:rPr lang="zh-CN" altLang="en-US" sz="2800" dirty="0">
                <a:latin typeface="Times New Roman" panose="02020603050405020304" pitchFamily="18" charset="0"/>
              </a:rPr>
              <a:t>为测量滑轮组机械效率的实</a:t>
            </a:r>
          </a:p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18" charset="0"/>
              </a:rPr>
              <a:t>验装置，钩码总重</a:t>
            </a:r>
            <a:r>
              <a:rPr lang="en-US" altLang="zh-CN" sz="2800" dirty="0">
                <a:latin typeface="Times New Roman" panose="02020603050405020304" pitchFamily="18" charset="0"/>
              </a:rPr>
              <a:t>6 N</a:t>
            </a:r>
            <a:r>
              <a:rPr lang="zh-CN" altLang="en-US" sz="2800" dirty="0">
                <a:latin typeface="Times New Roman" panose="02020603050405020304" pitchFamily="18" charset="0"/>
              </a:rPr>
              <a:t>。     </a:t>
            </a:r>
          </a:p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</a:rPr>
              <a:t>）实验时要竖直向上</a:t>
            </a:r>
            <a:r>
              <a:rPr lang="en-US" altLang="zh-CN" sz="2800" dirty="0">
                <a:latin typeface="Times New Roman" panose="02020603050405020304" pitchFamily="18" charset="0"/>
              </a:rPr>
              <a:t>______</a:t>
            </a:r>
          </a:p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18" charset="0"/>
              </a:rPr>
              <a:t>拉动弹簧测力计，由图可知拉力</a:t>
            </a:r>
          </a:p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18" charset="0"/>
              </a:rPr>
              <a:t>大小为</a:t>
            </a:r>
            <a:r>
              <a:rPr lang="en-US" altLang="zh-CN" sz="2800" dirty="0">
                <a:latin typeface="Times New Roman" panose="02020603050405020304" pitchFamily="18" charset="0"/>
              </a:rPr>
              <a:t>_______N</a:t>
            </a:r>
            <a:r>
              <a:rPr lang="zh-CN" altLang="en-US" sz="2800" dirty="0">
                <a:latin typeface="Times New Roman" panose="02020603050405020304" pitchFamily="18" charset="0"/>
              </a:rPr>
              <a:t>，若钩码上升的</a:t>
            </a:r>
          </a:p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18" charset="0"/>
              </a:rPr>
              <a:t>高度为</a:t>
            </a:r>
            <a:r>
              <a:rPr lang="en-US" altLang="zh-CN" sz="2800" dirty="0">
                <a:latin typeface="Times New Roman" panose="02020603050405020304" pitchFamily="18" charset="0"/>
              </a:rPr>
              <a:t>8cm,</a:t>
            </a:r>
            <a:r>
              <a:rPr lang="zh-CN" altLang="en-US" sz="2800" dirty="0">
                <a:latin typeface="Times New Roman" panose="02020603050405020304" pitchFamily="18" charset="0"/>
              </a:rPr>
              <a:t>则弹簧测力计向上移动</a:t>
            </a:r>
            <a:r>
              <a:rPr lang="en-US" altLang="zh-CN" sz="2800" dirty="0">
                <a:latin typeface="Times New Roman" panose="02020603050405020304" pitchFamily="18" charset="0"/>
              </a:rPr>
              <a:t>______cm,</a:t>
            </a:r>
            <a:r>
              <a:rPr lang="zh-CN" altLang="en-US" sz="2800" dirty="0">
                <a:latin typeface="Times New Roman" panose="02020603050405020304" pitchFamily="18" charset="0"/>
              </a:rPr>
              <a:t>该滑轮组的机械效率为</a:t>
            </a:r>
            <a:r>
              <a:rPr lang="en-US" altLang="zh-CN" sz="2800" dirty="0">
                <a:latin typeface="Times New Roman" panose="02020603050405020304" pitchFamily="18" charset="0"/>
              </a:rPr>
              <a:t>________</a:t>
            </a:r>
            <a:r>
              <a:rPr lang="zh-CN" altLang="en-US" sz="2800" dirty="0">
                <a:latin typeface="Times New Roman" panose="02020603050405020304" pitchFamily="18" charset="0"/>
              </a:rPr>
              <a:t>。</a:t>
            </a:r>
          </a:p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</a:rPr>
              <a:t>）若仅增加钩码的个数，该滑轮组有机械效率将</a:t>
            </a:r>
            <a:r>
              <a:rPr lang="en-US" altLang="zh-CN" sz="2800" dirty="0">
                <a:latin typeface="Times New Roman" panose="02020603050405020304" pitchFamily="18" charset="0"/>
              </a:rPr>
              <a:t>_______</a:t>
            </a:r>
            <a:r>
              <a:rPr lang="zh-CN" altLang="en-US" sz="2800" dirty="0">
                <a:latin typeface="Times New Roman" panose="02020603050405020304" pitchFamily="18" charset="0"/>
              </a:rPr>
              <a:t>（选填</a:t>
            </a:r>
            <a:r>
              <a:rPr lang="zh-CN" altLang="en-US" sz="2800" dirty="0">
                <a:latin typeface="宋体" panose="02010600030101010101" pitchFamily="2" charset="-122"/>
              </a:rPr>
              <a:t>“</a:t>
            </a:r>
            <a:r>
              <a:rPr lang="zh-CN" altLang="en-US" sz="2800" dirty="0">
                <a:latin typeface="Times New Roman" panose="02020603050405020304" pitchFamily="18" charset="0"/>
              </a:rPr>
              <a:t>增大</a:t>
            </a:r>
            <a:r>
              <a:rPr lang="zh-CN" altLang="en-US" sz="2800" dirty="0">
                <a:latin typeface="宋体" panose="02010600030101010101" pitchFamily="2" charset="-122"/>
              </a:rPr>
              <a:t>”“</a:t>
            </a:r>
            <a:r>
              <a:rPr lang="zh-CN" altLang="en-US" sz="2800" dirty="0">
                <a:latin typeface="Times New Roman" panose="02020603050405020304" pitchFamily="18" charset="0"/>
              </a:rPr>
              <a:t>减小</a:t>
            </a:r>
            <a:r>
              <a:rPr lang="zh-CN" altLang="en-US" sz="2800" dirty="0">
                <a:latin typeface="宋体" panose="02010600030101010101" pitchFamily="2" charset="-122"/>
              </a:rPr>
              <a:t>”</a:t>
            </a:r>
            <a:r>
              <a:rPr lang="zh-CN" altLang="en-US" sz="2800" dirty="0">
                <a:latin typeface="Times New Roman" panose="02020603050405020304" pitchFamily="18" charset="0"/>
              </a:rPr>
              <a:t>或</a:t>
            </a:r>
            <a:r>
              <a:rPr lang="zh-CN" altLang="en-US" sz="2800" dirty="0">
                <a:latin typeface="宋体" panose="02010600030101010101" pitchFamily="2" charset="-122"/>
              </a:rPr>
              <a:t>“</a:t>
            </a:r>
            <a:r>
              <a:rPr lang="zh-CN" altLang="en-US" sz="2800" dirty="0">
                <a:latin typeface="Times New Roman" panose="02020603050405020304" pitchFamily="18" charset="0"/>
              </a:rPr>
              <a:t>不变</a:t>
            </a:r>
            <a:r>
              <a:rPr lang="zh-CN" altLang="en-US" sz="2800" dirty="0">
                <a:latin typeface="宋体" panose="02010600030101010101" pitchFamily="2" charset="-122"/>
              </a:rPr>
              <a:t>”</a:t>
            </a:r>
            <a:r>
              <a:rPr lang="zh-CN" altLang="en-US" sz="2800" dirty="0">
                <a:latin typeface="Times New Roman" panose="02020603050405020304" pitchFamily="18" charset="0"/>
              </a:rPr>
              <a:t>）。</a:t>
            </a:r>
          </a:p>
        </p:txBody>
      </p:sp>
      <p:pic>
        <p:nvPicPr>
          <p:cNvPr id="15363" name="Picture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61100" y="1625600"/>
            <a:ext cx="2392363" cy="267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4640263" y="2671763"/>
            <a:ext cx="11239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缓慢</a:t>
            </a:r>
          </a:p>
        </p:txBody>
      </p:sp>
      <p:sp>
        <p:nvSpPr>
          <p:cNvPr id="2" name="TextBox 10"/>
          <p:cNvSpPr txBox="1"/>
          <p:nvPr/>
        </p:nvSpPr>
        <p:spPr>
          <a:xfrm>
            <a:off x="2209800" y="3706813"/>
            <a:ext cx="9461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2.4</a:t>
            </a:r>
          </a:p>
        </p:txBody>
      </p:sp>
      <p:sp>
        <p:nvSpPr>
          <p:cNvPr id="3" name="TextBox 10"/>
          <p:cNvSpPr txBox="1"/>
          <p:nvPr/>
        </p:nvSpPr>
        <p:spPr>
          <a:xfrm>
            <a:off x="6529388" y="4241800"/>
            <a:ext cx="7207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24</a:t>
            </a:r>
          </a:p>
        </p:txBody>
      </p:sp>
      <p:sp>
        <p:nvSpPr>
          <p:cNvPr id="4" name="TextBox 10"/>
          <p:cNvSpPr txBox="1"/>
          <p:nvPr/>
        </p:nvSpPr>
        <p:spPr>
          <a:xfrm>
            <a:off x="3783013" y="4781550"/>
            <a:ext cx="13509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83.3%</a:t>
            </a:r>
          </a:p>
        </p:txBody>
      </p:sp>
      <p:sp>
        <p:nvSpPr>
          <p:cNvPr id="5" name="TextBox 10"/>
          <p:cNvSpPr txBox="1"/>
          <p:nvPr/>
        </p:nvSpPr>
        <p:spPr>
          <a:xfrm>
            <a:off x="1354138" y="5726113"/>
            <a:ext cx="13509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增大</a:t>
            </a:r>
          </a:p>
        </p:txBody>
      </p:sp>
      <p:pic>
        <p:nvPicPr>
          <p:cNvPr id="15369" name="图片 222241" descr="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54338" y="738188"/>
            <a:ext cx="3429000" cy="844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/>
          <p:nvPr/>
        </p:nvSpPr>
        <p:spPr>
          <a:xfrm>
            <a:off x="608013" y="1174750"/>
            <a:ext cx="7929562" cy="3449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2600" dirty="0">
                <a:latin typeface="Times New Roman" panose="02020603050405020304" pitchFamily="18" charset="0"/>
              </a:rPr>
              <a:t>2</a:t>
            </a:r>
            <a:r>
              <a:rPr lang="zh-CN" altLang="en-US" sz="2600" dirty="0">
                <a:latin typeface="Times New Roman" panose="02020603050405020304" pitchFamily="18" charset="0"/>
              </a:rPr>
              <a:t>．</a:t>
            </a:r>
            <a:r>
              <a:rPr lang="zh-CN" altLang="zh-CN" sz="2600" dirty="0">
                <a:latin typeface="Times New Roman" panose="02020603050405020304" pitchFamily="18" charset="0"/>
              </a:rPr>
              <a:t>在“测滑轮组机械效率”的实验中，用同一滑轮组进行两次实验，实验数据如下表：</a:t>
            </a:r>
            <a:r>
              <a:rPr lang="zh-CN" altLang="en-US" sz="2600" dirty="0">
                <a:latin typeface="Times New Roman" panose="02020603050405020304" pitchFamily="18" charset="0"/>
              </a:rPr>
              <a:t> </a:t>
            </a:r>
          </a:p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600" dirty="0">
                <a:latin typeface="Times New Roman" panose="02020603050405020304" pitchFamily="18" charset="0"/>
              </a:rPr>
              <a:t>⑴此实验所用滑轮的个数至少是</a:t>
            </a:r>
            <a:r>
              <a:rPr lang="en-US" altLang="zh-CN" sz="2600" dirty="0">
                <a:latin typeface="Times New Roman" panose="02020603050405020304" pitchFamily="18" charset="0"/>
              </a:rPr>
              <a:t>____</a:t>
            </a:r>
            <a:r>
              <a:rPr lang="zh-CN" altLang="en-US" sz="2600" dirty="0">
                <a:latin typeface="Times New Roman" panose="02020603050405020304" pitchFamily="18" charset="0"/>
              </a:rPr>
              <a:t>个，其中动滑轮有</a:t>
            </a:r>
            <a:r>
              <a:rPr lang="en-US" altLang="zh-CN" sz="2600" dirty="0">
                <a:latin typeface="Times New Roman" panose="02020603050405020304" pitchFamily="18" charset="0"/>
              </a:rPr>
              <a:t>_____</a:t>
            </a:r>
            <a:r>
              <a:rPr lang="zh-CN" altLang="en-US" sz="2600" dirty="0">
                <a:latin typeface="Times New Roman" panose="02020603050405020304" pitchFamily="18" charset="0"/>
              </a:rPr>
              <a:t>个。</a:t>
            </a:r>
          </a:p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600" dirty="0">
                <a:latin typeface="Times New Roman" panose="02020603050405020304" pitchFamily="18" charset="0"/>
              </a:rPr>
              <a:t>⑵第一次实验测得滑轮组的机械效率为</a:t>
            </a:r>
            <a:r>
              <a:rPr lang="en-US" altLang="zh-CN" sz="2600" dirty="0">
                <a:latin typeface="Times New Roman" panose="02020603050405020304" pitchFamily="18" charset="0"/>
              </a:rPr>
              <a:t>________</a:t>
            </a:r>
            <a:r>
              <a:rPr lang="zh-CN" altLang="en-US" sz="2600" dirty="0">
                <a:latin typeface="Times New Roman" panose="02020603050405020304" pitchFamily="18" charset="0"/>
              </a:rPr>
              <a:t>，第二次实验时滑轮组的机械效率</a:t>
            </a:r>
            <a:r>
              <a:rPr lang="en-US" altLang="zh-CN" sz="2600" dirty="0">
                <a:latin typeface="Times New Roman" panose="02020603050405020304" pitchFamily="18" charset="0"/>
              </a:rPr>
              <a:t>______</a:t>
            </a:r>
            <a:r>
              <a:rPr lang="zh-CN" altLang="en-US" sz="2600" dirty="0">
                <a:latin typeface="Times New Roman" panose="02020603050405020304" pitchFamily="18" charset="0"/>
              </a:rPr>
              <a:t>第一次的机械效率（选填“大于”“小于”或“等于”）。</a:t>
            </a:r>
          </a:p>
        </p:txBody>
      </p:sp>
      <p:graphicFrame>
        <p:nvGraphicFramePr>
          <p:cNvPr id="14449" name="Group 113"/>
          <p:cNvGraphicFramePr>
            <a:graphicFrameLocks noGrp="1"/>
          </p:cNvGraphicFramePr>
          <p:nvPr/>
        </p:nvGraphicFramePr>
        <p:xfrm>
          <a:off x="612775" y="4610100"/>
          <a:ext cx="7673975" cy="2117725"/>
        </p:xfrm>
        <a:graphic>
          <a:graphicData uri="http://schemas.openxmlformats.org/drawingml/2006/table">
            <a:tbl>
              <a:tblPr/>
              <a:tblGrid>
                <a:gridCol w="606960"/>
                <a:gridCol w="1024720"/>
                <a:gridCol w="1658346"/>
                <a:gridCol w="1818339"/>
                <a:gridCol w="2565610"/>
              </a:tblGrid>
              <a:tr h="108507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次数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25" marR="91425" marT="45754" marB="4575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钩码重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/N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25" marR="91425" marT="45754" marB="4575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钩码上升高度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/cm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25" marR="91425" marT="45754" marB="4575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弹簧测力计示数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/N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25" marR="91425" marT="45754" marB="4575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弹簧测力计移动距离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/cm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25" marR="91425" marT="45754" marB="4575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9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25" marR="91425" marT="45754" marB="4575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25" marR="91425" marT="45754" marB="4575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25" marR="91425" marT="45754" marB="4575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0.8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25" marR="91425" marT="45754" marB="4575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25" marR="91425" marT="45754" marB="4575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73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25" marR="91425" marT="45754" marB="4575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25" marR="91425" marT="45754" marB="4575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25" marR="91425" marT="45754" marB="4575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1.5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25" marR="91425" marT="45754" marB="4575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25" marR="91425" marT="45754" marB="4575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557838" y="2176463"/>
            <a:ext cx="6842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3</a:t>
            </a:r>
          </a:p>
        </p:txBody>
      </p:sp>
      <p:sp>
        <p:nvSpPr>
          <p:cNvPr id="2" name="TextBox 10"/>
          <p:cNvSpPr txBox="1"/>
          <p:nvPr/>
        </p:nvSpPr>
        <p:spPr>
          <a:xfrm>
            <a:off x="1290638" y="2630488"/>
            <a:ext cx="558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2</a:t>
            </a:r>
          </a:p>
        </p:txBody>
      </p:sp>
      <p:sp>
        <p:nvSpPr>
          <p:cNvPr id="3" name="TextBox 10"/>
          <p:cNvSpPr txBox="1"/>
          <p:nvPr/>
        </p:nvSpPr>
        <p:spPr>
          <a:xfrm>
            <a:off x="6600825" y="3098800"/>
            <a:ext cx="10398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62.5%</a:t>
            </a:r>
          </a:p>
        </p:txBody>
      </p:sp>
      <p:sp>
        <p:nvSpPr>
          <p:cNvPr id="4" name="TextBox 10"/>
          <p:cNvSpPr txBox="1"/>
          <p:nvPr/>
        </p:nvSpPr>
        <p:spPr>
          <a:xfrm>
            <a:off x="5078413" y="3570288"/>
            <a:ext cx="8175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大于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5"/>
          <p:cNvSpPr/>
          <p:nvPr/>
        </p:nvSpPr>
        <p:spPr>
          <a:xfrm>
            <a:off x="866775" y="1271588"/>
            <a:ext cx="8051800" cy="22463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304800">
              <a:buFont typeface="Arial" panose="020B0604020202020204" pitchFamily="34" charset="0"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3.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工人利用如图所示的滑轮组，将重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800N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的物体竖直向上匀速提升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1m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，工人对绳的拉力为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500N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，则滑轮组对重物所做的有用功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W</a:t>
            </a:r>
            <a:r>
              <a:rPr lang="zh-CN" altLang="en-US" sz="2800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有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和该滑轮组此时的机械效率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η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分别是（　　）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 indent="304800">
              <a:buFont typeface="Arial" panose="020B0604020202020204" pitchFamily="34" charset="0"/>
            </a:pPr>
            <a:endParaRPr lang="en-US" altLang="zh-CN" sz="2800" dirty="0">
              <a:latin typeface="Times New Roman" panose="02020603050405020304" pitchFamily="18" charset="0"/>
            </a:endParaRPr>
          </a:p>
        </p:txBody>
      </p:sp>
      <p:pic>
        <p:nvPicPr>
          <p:cNvPr id="18435" name="Picture 4" descr="菁优网"/>
          <p:cNvPicPr>
            <a:picLocks noChangeAspect="1"/>
          </p:cNvPicPr>
          <p:nvPr/>
        </p:nvPicPr>
        <p:blipFill>
          <a:blip r:embed="rId2" r:link="rId3" cstate="print"/>
          <a:stretch>
            <a:fillRect/>
          </a:stretch>
        </p:blipFill>
        <p:spPr>
          <a:xfrm>
            <a:off x="6373813" y="2616200"/>
            <a:ext cx="2114550" cy="4005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Rectangle 6"/>
          <p:cNvSpPr/>
          <p:nvPr/>
        </p:nvSpPr>
        <p:spPr>
          <a:xfrm>
            <a:off x="877888" y="3133725"/>
            <a:ext cx="5445125" cy="25019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304800" defTabSz="914400">
              <a:lnSpc>
                <a:spcPct val="140000"/>
              </a:lnSpc>
              <a:buFont typeface="Arial" panose="020B0604020202020204" pitchFamily="34" charset="0"/>
              <a:tabLst>
                <a:tab pos="266573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A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．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W</a:t>
            </a:r>
            <a:r>
              <a:rPr lang="zh-CN" altLang="en-US" sz="2800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=500J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，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Arial" panose="020B0604020202020204" pitchFamily="34" charset="0"/>
              </a:rPr>
              <a:t>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=62.5%</a:t>
            </a:r>
          </a:p>
          <a:p>
            <a:pPr indent="304800" defTabSz="914400">
              <a:lnSpc>
                <a:spcPct val="140000"/>
              </a:lnSpc>
              <a:buFont typeface="Arial" panose="020B0604020202020204" pitchFamily="34" charset="0"/>
              <a:tabLst>
                <a:tab pos="266573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B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．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Arial" panose="020B0604020202020204" pitchFamily="34" charset="0"/>
              </a:rPr>
              <a:t>W</a:t>
            </a:r>
            <a:r>
              <a:rPr lang="zh-CN" altLang="en-US" sz="2800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=500J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，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Arial" panose="020B0604020202020204" pitchFamily="34" charset="0"/>
              </a:rPr>
              <a:t>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=80%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indent="304800" defTabSz="914400">
              <a:lnSpc>
                <a:spcPct val="140000"/>
              </a:lnSpc>
              <a:buFont typeface="Arial" panose="020B0604020202020204" pitchFamily="34" charset="0"/>
              <a:tabLst>
                <a:tab pos="266573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C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．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Arial" panose="020B0604020202020204" pitchFamily="34" charset="0"/>
              </a:rPr>
              <a:t>W</a:t>
            </a:r>
            <a:r>
              <a:rPr lang="zh-CN" altLang="en-US" sz="2800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=800J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，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Arial" panose="020B0604020202020204" pitchFamily="34" charset="0"/>
              </a:rPr>
              <a:t>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=62.5%	</a:t>
            </a:r>
          </a:p>
          <a:p>
            <a:pPr indent="304800" defTabSz="914400">
              <a:lnSpc>
                <a:spcPct val="140000"/>
              </a:lnSpc>
              <a:buFont typeface="Arial" panose="020B0604020202020204" pitchFamily="34" charset="0"/>
              <a:tabLst>
                <a:tab pos="266573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D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．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Arial" panose="020B0604020202020204" pitchFamily="34" charset="0"/>
              </a:rPr>
              <a:t>W</a:t>
            </a:r>
            <a:r>
              <a:rPr lang="zh-CN" altLang="en-US" sz="2800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=800J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，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Arial" panose="020B0604020202020204" pitchFamily="34" charset="0"/>
              </a:rPr>
              <a:t>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=80%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40967" name="Text Box 7"/>
          <p:cNvSpPr txBox="1"/>
          <p:nvPr/>
        </p:nvSpPr>
        <p:spPr>
          <a:xfrm>
            <a:off x="4346575" y="2484438"/>
            <a:ext cx="798513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600" dirty="0">
                <a:solidFill>
                  <a:srgbClr val="FF3300"/>
                </a:solidFill>
                <a:latin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单圆角矩形 2"/>
          <p:cNvSpPr>
            <a:spLocks noChangeArrowheads="1"/>
          </p:cNvSpPr>
          <p:nvPr/>
        </p:nvSpPr>
        <p:spPr bwMode="auto">
          <a:xfrm>
            <a:off x="1425575" y="2825750"/>
            <a:ext cx="1714500" cy="2357438"/>
          </a:xfrm>
          <a:custGeom>
            <a:avLst/>
            <a:gdLst>
              <a:gd name="T0" fmla="*/ 1714500 w 1714500"/>
              <a:gd name="T1" fmla="*/ 1178718 h 2357437"/>
              <a:gd name="T2" fmla="*/ 857250 w 1714500"/>
              <a:gd name="T3" fmla="*/ 2357437 h 2357437"/>
              <a:gd name="T4" fmla="*/ 0 w 1714500"/>
              <a:gd name="T5" fmla="*/ 1178718 h 2357437"/>
              <a:gd name="T6" fmla="*/ 857250 w 1714500"/>
              <a:gd name="T7" fmla="*/ 0 h 2357437"/>
              <a:gd name="T8" fmla="*/ 0 60000 65536"/>
              <a:gd name="T9" fmla="*/ 5400000 60000 65536"/>
              <a:gd name="T10" fmla="*/ 10800000 60000 65536"/>
              <a:gd name="T11" fmla="*/ 16200000 60000 65536"/>
              <a:gd name="T12" fmla="*/ 0 w 1714500"/>
              <a:gd name="T13" fmla="*/ 0 h 2357437"/>
              <a:gd name="T14" fmla="*/ 1714500 w 1714500"/>
              <a:gd name="T15" fmla="*/ 2357437 h 235743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14500" h="2357437">
                <a:moveTo>
                  <a:pt x="285755" y="0"/>
                </a:moveTo>
                <a:lnTo>
                  <a:pt x="1428744" y="0"/>
                </a:lnTo>
                <a:lnTo>
                  <a:pt x="1714500" y="285755"/>
                </a:lnTo>
                <a:lnTo>
                  <a:pt x="1714500" y="2357437"/>
                </a:lnTo>
                <a:lnTo>
                  <a:pt x="0" y="2357437"/>
                </a:lnTo>
                <a:lnTo>
                  <a:pt x="0" y="285755"/>
                </a:lnTo>
                <a:cubicBezTo>
                  <a:pt x="0" y="127937"/>
                  <a:pt x="127937" y="0"/>
                  <a:pt x="285755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76200" sy="23000" kx="-1377315" algn="bl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有用功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总功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额外功</a:t>
            </a:r>
          </a:p>
        </p:txBody>
      </p:sp>
      <p:sp>
        <p:nvSpPr>
          <p:cNvPr id="4" name="单圆角矩形 3"/>
          <p:cNvSpPr>
            <a:spLocks noChangeArrowheads="1"/>
          </p:cNvSpPr>
          <p:nvPr/>
        </p:nvSpPr>
        <p:spPr bwMode="auto">
          <a:xfrm>
            <a:off x="4283075" y="2825750"/>
            <a:ext cx="1714500" cy="2357438"/>
          </a:xfrm>
          <a:custGeom>
            <a:avLst/>
            <a:gdLst>
              <a:gd name="T0" fmla="*/ 1714500 w 1714500"/>
              <a:gd name="T1" fmla="*/ 1178718 h 2357437"/>
              <a:gd name="T2" fmla="*/ 857250 w 1714500"/>
              <a:gd name="T3" fmla="*/ 2357437 h 2357437"/>
              <a:gd name="T4" fmla="*/ 0 w 1714500"/>
              <a:gd name="T5" fmla="*/ 1178718 h 2357437"/>
              <a:gd name="T6" fmla="*/ 857250 w 1714500"/>
              <a:gd name="T7" fmla="*/ 0 h 2357437"/>
              <a:gd name="T8" fmla="*/ 0 60000 65536"/>
              <a:gd name="T9" fmla="*/ 5400000 60000 65536"/>
              <a:gd name="T10" fmla="*/ 10800000 60000 65536"/>
              <a:gd name="T11" fmla="*/ 16200000 60000 65536"/>
              <a:gd name="T12" fmla="*/ 0 w 1714500"/>
              <a:gd name="T13" fmla="*/ 0 h 2357437"/>
              <a:gd name="T14" fmla="*/ 1714500 w 1714500"/>
              <a:gd name="T15" fmla="*/ 2357437 h 235743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14500" h="2357437">
                <a:moveTo>
                  <a:pt x="285755" y="0"/>
                </a:moveTo>
                <a:lnTo>
                  <a:pt x="1428744" y="0"/>
                </a:lnTo>
                <a:lnTo>
                  <a:pt x="1714500" y="285755"/>
                </a:lnTo>
                <a:lnTo>
                  <a:pt x="1714500" y="2357437"/>
                </a:lnTo>
                <a:lnTo>
                  <a:pt x="0" y="2357437"/>
                </a:lnTo>
                <a:lnTo>
                  <a:pt x="0" y="285755"/>
                </a:lnTo>
                <a:cubicBezTo>
                  <a:pt x="0" y="127937"/>
                  <a:pt x="127937" y="0"/>
                  <a:pt x="285755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7150" dist="19050" dir="5400000" algn="ctr" rotWithShape="0">
              <a:srgbClr val="000000">
                <a:alpha val="6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机械效率概念</a:t>
            </a:r>
          </a:p>
        </p:txBody>
      </p:sp>
      <p:sp>
        <p:nvSpPr>
          <p:cNvPr id="5" name="单圆角矩形 4"/>
          <p:cNvSpPr>
            <a:spLocks noChangeArrowheads="1"/>
          </p:cNvSpPr>
          <p:nvPr/>
        </p:nvSpPr>
        <p:spPr bwMode="auto">
          <a:xfrm>
            <a:off x="6926263" y="2897188"/>
            <a:ext cx="1714500" cy="2357438"/>
          </a:xfrm>
          <a:custGeom>
            <a:avLst/>
            <a:gdLst>
              <a:gd name="T0" fmla="*/ 1714500 w 1714500"/>
              <a:gd name="T1" fmla="*/ 1178718 h 2357437"/>
              <a:gd name="T2" fmla="*/ 857250 w 1714500"/>
              <a:gd name="T3" fmla="*/ 2357437 h 2357437"/>
              <a:gd name="T4" fmla="*/ 0 w 1714500"/>
              <a:gd name="T5" fmla="*/ 1178718 h 2357437"/>
              <a:gd name="T6" fmla="*/ 857250 w 1714500"/>
              <a:gd name="T7" fmla="*/ 0 h 2357437"/>
              <a:gd name="T8" fmla="*/ 0 60000 65536"/>
              <a:gd name="T9" fmla="*/ 5400000 60000 65536"/>
              <a:gd name="T10" fmla="*/ 10800000 60000 65536"/>
              <a:gd name="T11" fmla="*/ 16200000 60000 65536"/>
              <a:gd name="T12" fmla="*/ 0 w 1714500"/>
              <a:gd name="T13" fmla="*/ 0 h 2357437"/>
              <a:gd name="T14" fmla="*/ 1714500 w 1714500"/>
              <a:gd name="T15" fmla="*/ 2357437 h 235743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14500" h="2357437">
                <a:moveTo>
                  <a:pt x="285755" y="0"/>
                </a:moveTo>
                <a:lnTo>
                  <a:pt x="1428744" y="0"/>
                </a:lnTo>
                <a:lnTo>
                  <a:pt x="1714500" y="285755"/>
                </a:lnTo>
                <a:lnTo>
                  <a:pt x="1714500" y="2357437"/>
                </a:lnTo>
                <a:lnTo>
                  <a:pt x="0" y="2357437"/>
                </a:lnTo>
                <a:lnTo>
                  <a:pt x="0" y="285755"/>
                </a:lnTo>
                <a:cubicBezTo>
                  <a:pt x="0" y="127937"/>
                  <a:pt x="127937" y="0"/>
                  <a:pt x="285755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76200" sy="23000" kx="1377315" algn="br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ang="5400000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机械效率测定</a:t>
            </a:r>
          </a:p>
        </p:txBody>
      </p:sp>
      <p:sp>
        <p:nvSpPr>
          <p:cNvPr id="6" name="燕尾形 5"/>
          <p:cNvSpPr>
            <a:spLocks noChangeArrowheads="1"/>
          </p:cNvSpPr>
          <p:nvPr/>
        </p:nvSpPr>
        <p:spPr bwMode="auto">
          <a:xfrm>
            <a:off x="3497263" y="3409950"/>
            <a:ext cx="500063" cy="1214438"/>
          </a:xfrm>
          <a:prstGeom prst="chevron">
            <a:avLst>
              <a:gd name="adj" fmla="val 50000"/>
            </a:avLst>
          </a:prstGeom>
          <a:noFill/>
          <a:ln>
            <a:noFill/>
          </a:ln>
          <a:effectLst>
            <a:outerShdw blurRad="57150" dist="19050" dir="5400000" algn="ctr" rotWithShape="0">
              <a:srgbClr val="000000">
                <a:alpha val="6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81B861"/>
                    </a:gs>
                    <a:gs pos="50000">
                      <a:srgbClr val="6FB242"/>
                    </a:gs>
                    <a:gs pos="100000">
                      <a:srgbClr val="61A235"/>
                    </a:gs>
                  </a:gsLst>
                  <a:lin ang="5400000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7" name="燕尾形 6"/>
          <p:cNvSpPr>
            <a:spLocks noChangeArrowheads="1"/>
          </p:cNvSpPr>
          <p:nvPr/>
        </p:nvSpPr>
        <p:spPr bwMode="auto">
          <a:xfrm>
            <a:off x="6211888" y="3325813"/>
            <a:ext cx="500063" cy="1214438"/>
          </a:xfrm>
          <a:prstGeom prst="chevron">
            <a:avLst>
              <a:gd name="adj" fmla="val 50000"/>
            </a:avLst>
          </a:prstGeom>
          <a:noFill/>
          <a:ln>
            <a:noFill/>
          </a:ln>
          <a:effectLst>
            <a:outerShdw blurRad="57150" dist="19050" dir="5400000" algn="ctr" rotWithShape="0">
              <a:srgbClr val="000000">
                <a:alpha val="6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81B861"/>
                    </a:gs>
                    <a:gs pos="50000">
                      <a:srgbClr val="6FB242"/>
                    </a:gs>
                    <a:gs pos="100000">
                      <a:srgbClr val="61A235"/>
                    </a:gs>
                  </a:gsLst>
                  <a:lin ang="5400000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33812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767959" y="1206807"/>
            <a:ext cx="3724275" cy="1035050"/>
          </a:xfrm>
          <a:prstGeom prst="rect">
            <a:avLst/>
          </a:prstGeom>
          <a:noFill/>
          <a:ln w="9525">
            <a:noFill/>
            <a:miter/>
          </a:ln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3"/>
          <p:cNvSpPr txBox="1">
            <a:spLocks noChangeArrowheads="1"/>
          </p:cNvSpPr>
          <p:nvPr/>
        </p:nvSpPr>
        <p:spPr bwMode="auto">
          <a:xfrm>
            <a:off x="2990850" y="4546600"/>
            <a:ext cx="458788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l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②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人做功</a:t>
            </a:r>
          </a:p>
        </p:txBody>
      </p:sp>
      <p:sp>
        <p:nvSpPr>
          <p:cNvPr id="7171" name="AutoShape 4"/>
          <p:cNvSpPr/>
          <p:nvPr/>
        </p:nvSpPr>
        <p:spPr bwMode="auto">
          <a:xfrm>
            <a:off x="1095375" y="4200525"/>
            <a:ext cx="149225" cy="1752600"/>
          </a:xfrm>
          <a:prstGeom prst="leftBrace">
            <a:avLst>
              <a:gd name="adj1" fmla="val 97872"/>
              <a:gd name="adj2" fmla="val 50000"/>
            </a:avLst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649288" y="4249738"/>
            <a:ext cx="458787" cy="13668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l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  ①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人做功</a:t>
            </a:r>
          </a:p>
        </p:txBody>
      </p:sp>
      <p:sp>
        <p:nvSpPr>
          <p:cNvPr id="7173" name="Text Box 6"/>
          <p:cNvSpPr txBox="1">
            <a:spLocks noChangeArrowheads="1"/>
          </p:cNvSpPr>
          <p:nvPr/>
        </p:nvSpPr>
        <p:spPr bwMode="auto">
          <a:xfrm>
            <a:off x="1309688" y="4113213"/>
            <a:ext cx="198120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1.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对沙子做功</a:t>
            </a:r>
          </a:p>
        </p:txBody>
      </p:sp>
      <p:sp>
        <p:nvSpPr>
          <p:cNvPr id="7174" name="Text Box 7"/>
          <p:cNvSpPr txBox="1">
            <a:spLocks noChangeArrowheads="1"/>
          </p:cNvSpPr>
          <p:nvPr/>
        </p:nvSpPr>
        <p:spPr bwMode="auto">
          <a:xfrm>
            <a:off x="1309688" y="4932363"/>
            <a:ext cx="167640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2.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对桶做功</a:t>
            </a:r>
          </a:p>
        </p:txBody>
      </p:sp>
      <p:sp>
        <p:nvSpPr>
          <p:cNvPr id="7175" name="Text Box 8"/>
          <p:cNvSpPr txBox="1">
            <a:spLocks noChangeArrowheads="1"/>
          </p:cNvSpPr>
          <p:nvPr/>
        </p:nvSpPr>
        <p:spPr bwMode="auto">
          <a:xfrm>
            <a:off x="1309688" y="5694363"/>
            <a:ext cx="228600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3.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克服自重做功</a:t>
            </a:r>
          </a:p>
        </p:txBody>
      </p:sp>
      <p:sp>
        <p:nvSpPr>
          <p:cNvPr id="7176" name="Text Box 9"/>
          <p:cNvSpPr txBox="1">
            <a:spLocks noChangeArrowheads="1"/>
          </p:cNvSpPr>
          <p:nvPr/>
        </p:nvSpPr>
        <p:spPr bwMode="auto">
          <a:xfrm>
            <a:off x="5324475" y="4554538"/>
            <a:ext cx="458788" cy="1073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l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③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人做功</a:t>
            </a:r>
          </a:p>
        </p:txBody>
      </p:sp>
      <p:sp>
        <p:nvSpPr>
          <p:cNvPr id="7177" name="AutoShape 10"/>
          <p:cNvSpPr/>
          <p:nvPr/>
        </p:nvSpPr>
        <p:spPr bwMode="auto">
          <a:xfrm>
            <a:off x="5824538" y="4403725"/>
            <a:ext cx="152400" cy="1600200"/>
          </a:xfrm>
          <a:prstGeom prst="leftBrace">
            <a:avLst>
              <a:gd name="adj1" fmla="val 87500"/>
              <a:gd name="adj2" fmla="val 50000"/>
            </a:avLst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8" name="Text Box 11"/>
          <p:cNvSpPr txBox="1">
            <a:spLocks noChangeArrowheads="1"/>
          </p:cNvSpPr>
          <p:nvPr/>
        </p:nvSpPr>
        <p:spPr bwMode="auto">
          <a:xfrm>
            <a:off x="6116638" y="4194175"/>
            <a:ext cx="20129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1.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对沙子做功 	</a:t>
            </a:r>
          </a:p>
        </p:txBody>
      </p:sp>
      <p:sp>
        <p:nvSpPr>
          <p:cNvPr id="7179" name="Text Box 12"/>
          <p:cNvSpPr txBox="1">
            <a:spLocks noChangeArrowheads="1"/>
          </p:cNvSpPr>
          <p:nvPr/>
        </p:nvSpPr>
        <p:spPr bwMode="auto">
          <a:xfrm>
            <a:off x="6116638" y="4714875"/>
            <a:ext cx="18288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2.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对桶做功</a:t>
            </a:r>
          </a:p>
        </p:txBody>
      </p:sp>
      <p:sp>
        <p:nvSpPr>
          <p:cNvPr id="7180" name="Text Box 13"/>
          <p:cNvSpPr txBox="1">
            <a:spLocks noChangeArrowheads="1"/>
          </p:cNvSpPr>
          <p:nvPr/>
        </p:nvSpPr>
        <p:spPr bwMode="auto">
          <a:xfrm>
            <a:off x="6116638" y="5192713"/>
            <a:ext cx="210820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3.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对动滑轮做功 </a:t>
            </a:r>
          </a:p>
        </p:txBody>
      </p:sp>
      <p:sp>
        <p:nvSpPr>
          <p:cNvPr id="7181" name="Rectangle 14"/>
          <p:cNvSpPr>
            <a:spLocks noChangeArrowheads="1"/>
          </p:cNvSpPr>
          <p:nvPr/>
        </p:nvSpPr>
        <p:spPr bwMode="auto">
          <a:xfrm>
            <a:off x="1092200" y="4283075"/>
            <a:ext cx="6958013" cy="7620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>
              <a:spcBef>
                <a:spcPct val="0"/>
              </a:spcBef>
            </a:pPr>
            <a:endParaRPr lang="zh-CN" altLang="en-US" sz="240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7182" name="Rectangle 15"/>
          <p:cNvSpPr>
            <a:spLocks noChangeArrowheads="1"/>
          </p:cNvSpPr>
          <p:nvPr/>
        </p:nvSpPr>
        <p:spPr bwMode="auto">
          <a:xfrm>
            <a:off x="1019175" y="5246688"/>
            <a:ext cx="7105650" cy="801687"/>
          </a:xfrm>
          <a:prstGeom prst="rect">
            <a:avLst/>
          </a:prstGeom>
          <a:noFill/>
          <a:ln w="28575">
            <a:solidFill>
              <a:srgbClr val="0066FF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3" name="Text Box 16"/>
          <p:cNvSpPr txBox="1">
            <a:spLocks noChangeArrowheads="1"/>
          </p:cNvSpPr>
          <p:nvPr/>
        </p:nvSpPr>
        <p:spPr bwMode="auto">
          <a:xfrm>
            <a:off x="1128713" y="4383088"/>
            <a:ext cx="50292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Tahoma" panose="020B0604030504040204" pitchFamily="34" charset="0"/>
              </a:rPr>
              <a:t>必须做的，对我们有用的功</a:t>
            </a:r>
          </a:p>
        </p:txBody>
      </p:sp>
      <p:sp>
        <p:nvSpPr>
          <p:cNvPr id="7184" name="Text Box 17"/>
          <p:cNvSpPr txBox="1">
            <a:spLocks noChangeArrowheads="1"/>
          </p:cNvSpPr>
          <p:nvPr/>
        </p:nvSpPr>
        <p:spPr bwMode="auto">
          <a:xfrm>
            <a:off x="1174750" y="5338763"/>
            <a:ext cx="51054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sz="2800" b="1">
                <a:solidFill>
                  <a:srgbClr val="0000FF"/>
                </a:solidFill>
                <a:latin typeface="Tahoma" panose="020B0604030504040204" pitchFamily="34" charset="0"/>
              </a:rPr>
              <a:t>不需要的，但又不得不做的功</a:t>
            </a:r>
          </a:p>
        </p:txBody>
      </p:sp>
      <p:pic>
        <p:nvPicPr>
          <p:cNvPr id="4113" name="Picture 18" descr="QQ截图未命名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5563" y="846138"/>
            <a:ext cx="6323012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6" name="Text Box 19"/>
          <p:cNvSpPr txBox="1">
            <a:spLocks noChangeArrowheads="1"/>
          </p:cNvSpPr>
          <p:nvPr/>
        </p:nvSpPr>
        <p:spPr bwMode="auto">
          <a:xfrm>
            <a:off x="5784850" y="4416425"/>
            <a:ext cx="2057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sz="2800" b="1">
                <a:solidFill>
                  <a:srgbClr val="FF33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>
                <a:solidFill>
                  <a:srgbClr val="FF3300"/>
                </a:solidFill>
              </a:rPr>
              <a:t>有用功</a:t>
            </a:r>
          </a:p>
        </p:txBody>
      </p:sp>
      <p:sp>
        <p:nvSpPr>
          <p:cNvPr id="7187" name="Text Box 20"/>
          <p:cNvSpPr txBox="1">
            <a:spLocks noChangeArrowheads="1"/>
          </p:cNvSpPr>
          <p:nvPr/>
        </p:nvSpPr>
        <p:spPr bwMode="auto">
          <a:xfrm>
            <a:off x="6111875" y="5370513"/>
            <a:ext cx="21336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</a:rPr>
              <a:t>额外功</a:t>
            </a:r>
          </a:p>
        </p:txBody>
      </p:sp>
      <p:sp>
        <p:nvSpPr>
          <p:cNvPr id="7188" name="Text Box 21"/>
          <p:cNvSpPr txBox="1">
            <a:spLocks noChangeArrowheads="1"/>
          </p:cNvSpPr>
          <p:nvPr/>
        </p:nvSpPr>
        <p:spPr bwMode="auto">
          <a:xfrm>
            <a:off x="6116638" y="5715000"/>
            <a:ext cx="21336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4.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克服摩擦做功 </a:t>
            </a:r>
          </a:p>
        </p:txBody>
      </p:sp>
      <p:sp>
        <p:nvSpPr>
          <p:cNvPr id="7189" name="AutoShape 22"/>
          <p:cNvSpPr/>
          <p:nvPr/>
        </p:nvSpPr>
        <p:spPr bwMode="auto">
          <a:xfrm>
            <a:off x="3427413" y="4249738"/>
            <a:ext cx="152400" cy="1600200"/>
          </a:xfrm>
          <a:prstGeom prst="leftBrace">
            <a:avLst>
              <a:gd name="adj1" fmla="val 87500"/>
              <a:gd name="adj2" fmla="val 50000"/>
            </a:avLst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0" name="Text Box 23"/>
          <p:cNvSpPr txBox="1">
            <a:spLocks noChangeArrowheads="1"/>
          </p:cNvSpPr>
          <p:nvPr/>
        </p:nvSpPr>
        <p:spPr bwMode="auto">
          <a:xfrm>
            <a:off x="3709988" y="4117975"/>
            <a:ext cx="1566862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1.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对沙子做功</a:t>
            </a:r>
          </a:p>
        </p:txBody>
      </p:sp>
      <p:sp>
        <p:nvSpPr>
          <p:cNvPr id="7191" name="Text Box 24"/>
          <p:cNvSpPr txBox="1">
            <a:spLocks noChangeArrowheads="1"/>
          </p:cNvSpPr>
          <p:nvPr/>
        </p:nvSpPr>
        <p:spPr bwMode="auto">
          <a:xfrm>
            <a:off x="3709988" y="4900613"/>
            <a:ext cx="182880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2.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对桶做功</a:t>
            </a:r>
          </a:p>
        </p:txBody>
      </p:sp>
      <p:sp>
        <p:nvSpPr>
          <p:cNvPr id="7192" name="Text Box 25"/>
          <p:cNvSpPr txBox="1">
            <a:spLocks noChangeArrowheads="1"/>
          </p:cNvSpPr>
          <p:nvPr/>
        </p:nvSpPr>
        <p:spPr bwMode="auto">
          <a:xfrm>
            <a:off x="3709988" y="5683250"/>
            <a:ext cx="21336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3.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克服摩擦做功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4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3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  <p:bldP spid="7170" grpId="1" autoUpdateAnimBg="0"/>
      <p:bldP spid="7171" grpId="0" animBg="1" autoUpdateAnimBg="0"/>
      <p:bldP spid="7171" grpId="1" animBg="1" autoUpdateAnimBg="0"/>
      <p:bldP spid="7172" grpId="0" autoUpdateAnimBg="0"/>
      <p:bldP spid="7172" grpId="1" autoUpdateAnimBg="0"/>
      <p:bldP spid="7173" grpId="0" autoUpdateAnimBg="0"/>
      <p:bldP spid="7173" grpId="1" autoUpdateAnimBg="0"/>
      <p:bldP spid="7174" grpId="0" autoUpdateAnimBg="0"/>
      <p:bldP spid="7174" grpId="1" autoUpdateAnimBg="0"/>
      <p:bldP spid="7175" grpId="0" autoUpdateAnimBg="0"/>
      <p:bldP spid="7175" grpId="1" autoUpdateAnimBg="0"/>
      <p:bldP spid="7176" grpId="0" autoUpdateAnimBg="0"/>
      <p:bldP spid="7176" grpId="1" autoUpdateAnimBg="0"/>
      <p:bldP spid="7177" grpId="0" animBg="1" autoUpdateAnimBg="0"/>
      <p:bldP spid="7177" grpId="1" animBg="1" autoUpdateAnimBg="0"/>
      <p:bldP spid="7178" grpId="0" autoUpdateAnimBg="0"/>
      <p:bldP spid="7178" grpId="1" autoUpdateAnimBg="0"/>
      <p:bldP spid="7179" grpId="0" autoUpdateAnimBg="0"/>
      <p:bldP spid="7179" grpId="1" autoUpdateAnimBg="0"/>
      <p:bldP spid="7180" grpId="0" autoUpdateAnimBg="0"/>
      <p:bldP spid="7180" grpId="1" autoUpdateAnimBg="0"/>
      <p:bldP spid="7181" grpId="0" animBg="1" autoUpdateAnimBg="0"/>
      <p:bldP spid="7182" grpId="0" animBg="1" autoUpdateAnimBg="0"/>
      <p:bldP spid="7183" grpId="0" autoUpdateAnimBg="0"/>
      <p:bldP spid="7184" grpId="0" autoUpdateAnimBg="0"/>
      <p:bldP spid="7186" grpId="0" autoUpdateAnimBg="0"/>
      <p:bldP spid="7187" grpId="0" autoUpdateAnimBg="0"/>
      <p:bldP spid="7188" grpId="0" autoUpdateAnimBg="0"/>
      <p:bldP spid="7188" grpId="1" autoUpdateAnimBg="0"/>
      <p:bldP spid="7189" grpId="0" animBg="1" autoUpdateAnimBg="0"/>
      <p:bldP spid="7189" grpId="1" animBg="1" autoUpdateAnimBg="0"/>
      <p:bldP spid="7190" grpId="0" autoUpdateAnimBg="0"/>
      <p:bldP spid="7190" grpId="1" autoUpdateAnimBg="0"/>
      <p:bldP spid="7191" grpId="0" autoUpdateAnimBg="0"/>
      <p:bldP spid="7191" grpId="1" autoUpdateAnimBg="0"/>
      <p:bldP spid="7192" grpId="0" autoUpdateAnimBg="0"/>
      <p:bldP spid="7192" grpId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/>
          <p:nvPr/>
        </p:nvGrpSpPr>
        <p:grpSpPr>
          <a:xfrm>
            <a:off x="1447800" y="3573463"/>
            <a:ext cx="2362200" cy="838200"/>
            <a:chOff x="1920" y="912"/>
            <a:chExt cx="1488" cy="528"/>
          </a:xfrm>
        </p:grpSpPr>
        <p:sp>
          <p:nvSpPr>
            <p:cNvPr id="6158" name="AutoShape 3"/>
            <p:cNvSpPr/>
            <p:nvPr/>
          </p:nvSpPr>
          <p:spPr>
            <a:xfrm>
              <a:off x="1920" y="912"/>
              <a:ext cx="1488" cy="528"/>
            </a:xfrm>
            <a:prstGeom prst="actionButtonBlank">
              <a:avLst/>
            </a:prstGeom>
            <a:solidFill>
              <a:srgbClr val="3366FF"/>
            </a:solidFill>
            <a:ln w="19050" cap="flat" cmpd="sng">
              <a:solidFill>
                <a:srgbClr val="FFFF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</a:pPr>
              <a:endParaRPr lang="zh-CN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6159" name="Text Box 4"/>
            <p:cNvSpPr txBox="1"/>
            <p:nvPr/>
          </p:nvSpPr>
          <p:spPr>
            <a:xfrm>
              <a:off x="2064" y="960"/>
              <a:ext cx="1200" cy="404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</a:pPr>
              <a:r>
                <a:rPr lang="zh-CN" altLang="en-US" sz="36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华文中宋" panose="02010600040101010101" pitchFamily="2" charset="-122"/>
                </a:rPr>
                <a:t>额外功</a:t>
              </a:r>
            </a:p>
          </p:txBody>
        </p:sp>
      </p:grpSp>
      <p:sp>
        <p:nvSpPr>
          <p:cNvPr id="64518" name="Text Box 6"/>
          <p:cNvSpPr txBox="1"/>
          <p:nvPr/>
        </p:nvSpPr>
        <p:spPr>
          <a:xfrm>
            <a:off x="462280" y="4851400"/>
            <a:ext cx="8570595" cy="68199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20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      </a:t>
            </a:r>
            <a:r>
              <a:rPr kumimoji="0" lang="zh-CN" altLang="en-US" sz="32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对我们无用但又不得不做的功，叫做额外功。</a:t>
            </a:r>
          </a:p>
        </p:txBody>
      </p:sp>
      <p:grpSp>
        <p:nvGrpSpPr>
          <p:cNvPr id="5" name="Group 8"/>
          <p:cNvGrpSpPr/>
          <p:nvPr/>
        </p:nvGrpSpPr>
        <p:grpSpPr>
          <a:xfrm>
            <a:off x="1447800" y="1363663"/>
            <a:ext cx="2362200" cy="838200"/>
            <a:chOff x="1920" y="912"/>
            <a:chExt cx="1488" cy="528"/>
          </a:xfrm>
        </p:grpSpPr>
        <p:sp>
          <p:nvSpPr>
            <p:cNvPr id="6156" name="AutoShape 9"/>
            <p:cNvSpPr/>
            <p:nvPr/>
          </p:nvSpPr>
          <p:spPr>
            <a:xfrm>
              <a:off x="1920" y="912"/>
              <a:ext cx="1488" cy="528"/>
            </a:xfrm>
            <a:prstGeom prst="actionButtonBlank">
              <a:avLst/>
            </a:prstGeom>
            <a:solidFill>
              <a:srgbClr val="3366FF"/>
            </a:solidFill>
            <a:ln w="19050" cap="flat" cmpd="sng">
              <a:solidFill>
                <a:srgbClr val="FFFF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</a:pPr>
              <a:endParaRPr lang="zh-CN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6157" name="Text Box 10"/>
            <p:cNvSpPr txBox="1"/>
            <p:nvPr/>
          </p:nvSpPr>
          <p:spPr>
            <a:xfrm>
              <a:off x="2064" y="960"/>
              <a:ext cx="1200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</a:pPr>
              <a:r>
                <a:rPr lang="zh-CN" altLang="en-US" sz="36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华文中宋" panose="02010600040101010101" pitchFamily="2" charset="-122"/>
                </a:rPr>
                <a:t>有用功</a:t>
              </a:r>
            </a:p>
          </p:txBody>
        </p:sp>
      </p:grpSp>
      <p:sp>
        <p:nvSpPr>
          <p:cNvPr id="64523" name="Text Box 11"/>
          <p:cNvSpPr txBox="1"/>
          <p:nvPr/>
        </p:nvSpPr>
        <p:spPr>
          <a:xfrm>
            <a:off x="1651000" y="2317750"/>
            <a:ext cx="6064885" cy="68199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20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对我们有用的功，叫做有用功。</a:t>
            </a:r>
          </a:p>
        </p:txBody>
      </p:sp>
      <p:grpSp>
        <p:nvGrpSpPr>
          <p:cNvPr id="6" name="Group 18"/>
          <p:cNvGrpSpPr/>
          <p:nvPr/>
        </p:nvGrpSpPr>
        <p:grpSpPr>
          <a:xfrm>
            <a:off x="3886200" y="1211580"/>
            <a:ext cx="4189095" cy="1212215"/>
            <a:chOff x="2640" y="672"/>
            <a:chExt cx="2036" cy="693"/>
          </a:xfrm>
        </p:grpSpPr>
        <p:sp>
          <p:nvSpPr>
            <p:cNvPr id="6154" name="AutoShape 15"/>
            <p:cNvSpPr/>
            <p:nvPr/>
          </p:nvSpPr>
          <p:spPr>
            <a:xfrm rot="10800000">
              <a:off x="2640" y="672"/>
              <a:ext cx="2016" cy="693"/>
            </a:xfrm>
            <a:prstGeom prst="rightArrow">
              <a:avLst>
                <a:gd name="adj1" fmla="val 54166"/>
                <a:gd name="adj2" fmla="val 69063"/>
              </a:avLst>
            </a:prstGeom>
            <a:gradFill rotWithShape="1">
              <a:gsLst>
                <a:gs pos="0">
                  <a:srgbClr val="CC99FF"/>
                </a:gs>
                <a:gs pos="100000">
                  <a:srgbClr val="FCF9FF"/>
                </a:gs>
              </a:gsLst>
              <a:lin ang="5400000" scaled="1"/>
              <a:tileRect/>
            </a:gradFill>
            <a:ln w="9525" cap="flat" cmpd="sng">
              <a:solidFill>
                <a:srgbClr val="CC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wrap="none" anchor="ctr"/>
            <a:lstStyle/>
            <a:p>
              <a:pPr algn="ctr" eaLnBrk="1" hangingPunct="1">
                <a:buFont typeface="Arial" panose="020B0604020202020204" pitchFamily="34" charset="0"/>
              </a:pPr>
              <a:endParaRPr lang="zh-CN" altLang="zh-CN" sz="2800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155" name="Rectangle 17"/>
            <p:cNvSpPr/>
            <p:nvPr/>
          </p:nvSpPr>
          <p:spPr>
            <a:xfrm>
              <a:off x="2768" y="864"/>
              <a:ext cx="1908" cy="2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24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为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实现目的</a:t>
              </a:r>
              <a:r>
                <a:rPr lang="zh-CN" altLang="en-US" sz="24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而必须做的功</a:t>
              </a:r>
            </a:p>
          </p:txBody>
        </p:sp>
      </p:grpSp>
      <p:grpSp>
        <p:nvGrpSpPr>
          <p:cNvPr id="7" name="Group 28"/>
          <p:cNvGrpSpPr/>
          <p:nvPr/>
        </p:nvGrpSpPr>
        <p:grpSpPr>
          <a:xfrm>
            <a:off x="3852863" y="3192463"/>
            <a:ext cx="5140325" cy="1447800"/>
            <a:chOff x="1440" y="3408"/>
            <a:chExt cx="3504" cy="912"/>
          </a:xfrm>
        </p:grpSpPr>
        <p:sp>
          <p:nvSpPr>
            <p:cNvPr id="6152" name="AutoShape 27"/>
            <p:cNvSpPr/>
            <p:nvPr/>
          </p:nvSpPr>
          <p:spPr>
            <a:xfrm rot="-5400000">
              <a:off x="2736" y="2112"/>
              <a:ext cx="912" cy="3504"/>
            </a:xfrm>
            <a:prstGeom prst="upArrow">
              <a:avLst>
                <a:gd name="adj1" fmla="val 50000"/>
                <a:gd name="adj2" fmla="val 95945"/>
              </a:avLst>
            </a:prstGeom>
            <a:gradFill rotWithShape="1">
              <a:gsLst>
                <a:gs pos="0">
                  <a:srgbClr val="CC99FF"/>
                </a:gs>
                <a:gs pos="100000">
                  <a:srgbClr val="FCF9FF"/>
                </a:gs>
              </a:gsLst>
              <a:lin ang="5400000" scaled="1"/>
              <a:tileRect/>
            </a:gradFill>
            <a:ln w="9525" cap="flat" cmpd="sng">
              <a:solidFill>
                <a:srgbClr val="CC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wrap="none" anchor="ctr"/>
            <a:lstStyle/>
            <a:p>
              <a:pPr eaLnBrk="1" hangingPunct="1">
                <a:buFont typeface="Arial" panose="020B0604020202020204" pitchFamily="34" charset="0"/>
              </a:pPr>
              <a:endParaRPr lang="zh-CN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6153" name="Rectangle 21"/>
            <p:cNvSpPr/>
            <p:nvPr/>
          </p:nvSpPr>
          <p:spPr>
            <a:xfrm>
              <a:off x="1896" y="3600"/>
              <a:ext cx="2928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</a:pPr>
              <a:r>
                <a:rPr lang="zh-CN" altLang="en-US" sz="24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克服机械自身（如动滑轮、绳子）的重力和摩擦等而做的功</a:t>
              </a:r>
            </a:p>
          </p:txBody>
        </p:sp>
      </p:grpSp>
      <p:sp>
        <p:nvSpPr>
          <p:cNvPr id="17" name="矩形标注 16"/>
          <p:cNvSpPr/>
          <p:nvPr/>
        </p:nvSpPr>
        <p:spPr>
          <a:xfrm>
            <a:off x="3429000" y="304800"/>
            <a:ext cx="1981200" cy="533400"/>
          </a:xfrm>
          <a:prstGeom prst="wedgeRectCallout">
            <a:avLst>
              <a:gd name="adj1" fmla="val -75859"/>
              <a:gd name="adj2" fmla="val 1834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W</a:t>
            </a:r>
            <a:r>
              <a:rPr lang="zh-CN" altLang="en-US" sz="4000" b="1" baseline="-25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有</a:t>
            </a:r>
            <a:r>
              <a:rPr lang="en-US" altLang="zh-CN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=</a:t>
            </a:r>
            <a:r>
              <a:rPr lang="en-US" altLang="zh-CN" sz="4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Gh</a:t>
            </a:r>
            <a:endParaRPr lang="en-US" altLang="zh-CN" sz="40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8" grpId="0"/>
      <p:bldP spid="64523" grpId="0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1" name="Text Box 5"/>
          <p:cNvSpPr txBox="1"/>
          <p:nvPr/>
        </p:nvSpPr>
        <p:spPr>
          <a:xfrm>
            <a:off x="1358900" y="2651125"/>
            <a:ext cx="7635875" cy="68262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有用功加额外功是总共做的功，叫总功。</a:t>
            </a:r>
          </a:p>
        </p:txBody>
      </p:sp>
      <p:sp>
        <p:nvSpPr>
          <p:cNvPr id="65542" name="Text Box 6"/>
          <p:cNvSpPr txBox="1"/>
          <p:nvPr/>
        </p:nvSpPr>
        <p:spPr>
          <a:xfrm>
            <a:off x="1497013" y="3946525"/>
            <a:ext cx="5592762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40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即：</a:t>
            </a:r>
            <a:r>
              <a:rPr lang="en-US" altLang="zh-CN" sz="4000" b="1" i="1" dirty="0">
                <a:solidFill>
                  <a:srgbClr val="FF33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W</a:t>
            </a:r>
            <a:r>
              <a:rPr lang="zh-CN" altLang="en-US" sz="4000" b="1" baseline="-25000" dirty="0">
                <a:solidFill>
                  <a:srgbClr val="FF33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总</a:t>
            </a:r>
            <a:r>
              <a:rPr lang="en-US" altLang="zh-CN" sz="4000" b="1" i="1" dirty="0">
                <a:solidFill>
                  <a:srgbClr val="FF33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=W</a:t>
            </a:r>
            <a:r>
              <a:rPr lang="zh-CN" altLang="en-US" sz="4000" b="1" baseline="-25000" dirty="0">
                <a:solidFill>
                  <a:srgbClr val="FF33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有用</a:t>
            </a:r>
            <a:r>
              <a:rPr lang="en-US" altLang="zh-CN" sz="4000" b="1" i="1" dirty="0">
                <a:solidFill>
                  <a:srgbClr val="FF33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+W</a:t>
            </a:r>
            <a:r>
              <a:rPr lang="zh-CN" altLang="en-US" sz="4000" b="1" baseline="-25000" dirty="0">
                <a:solidFill>
                  <a:srgbClr val="FF33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额外</a:t>
            </a:r>
          </a:p>
        </p:txBody>
      </p:sp>
      <p:grpSp>
        <p:nvGrpSpPr>
          <p:cNvPr id="2" name="Group 7"/>
          <p:cNvGrpSpPr/>
          <p:nvPr/>
        </p:nvGrpSpPr>
        <p:grpSpPr>
          <a:xfrm>
            <a:off x="894080" y="1295400"/>
            <a:ext cx="2362200" cy="838200"/>
            <a:chOff x="1920" y="912"/>
            <a:chExt cx="1488" cy="528"/>
          </a:xfrm>
        </p:grpSpPr>
        <p:sp>
          <p:nvSpPr>
            <p:cNvPr id="7176" name="AutoShape 8"/>
            <p:cNvSpPr/>
            <p:nvPr/>
          </p:nvSpPr>
          <p:spPr>
            <a:xfrm>
              <a:off x="1920" y="912"/>
              <a:ext cx="1488" cy="528"/>
            </a:xfrm>
            <a:prstGeom prst="actionButtonBlank">
              <a:avLst/>
            </a:prstGeom>
            <a:solidFill>
              <a:srgbClr val="3366FF"/>
            </a:solidFill>
            <a:ln w="19050" cap="flat" cmpd="sng">
              <a:solidFill>
                <a:srgbClr val="FFFF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</a:pPr>
              <a:endParaRPr lang="zh-CN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7177" name="Text Box 9"/>
            <p:cNvSpPr txBox="1"/>
            <p:nvPr/>
          </p:nvSpPr>
          <p:spPr>
            <a:xfrm>
              <a:off x="2064" y="960"/>
              <a:ext cx="1200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</a:pPr>
              <a:r>
                <a:rPr lang="zh-CN" altLang="en-US" sz="36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华文中宋" panose="02010600040101010101" pitchFamily="2" charset="-122"/>
                </a:rPr>
                <a:t>总  功</a:t>
              </a:r>
            </a:p>
          </p:txBody>
        </p:sp>
      </p:grpSp>
      <p:grpSp>
        <p:nvGrpSpPr>
          <p:cNvPr id="3" name="Group 17"/>
          <p:cNvGrpSpPr/>
          <p:nvPr/>
        </p:nvGrpSpPr>
        <p:grpSpPr>
          <a:xfrm>
            <a:off x="3256279" y="1158875"/>
            <a:ext cx="4866620" cy="1066800"/>
            <a:chOff x="2523" y="672"/>
            <a:chExt cx="2709" cy="693"/>
          </a:xfrm>
        </p:grpSpPr>
        <p:sp>
          <p:nvSpPr>
            <p:cNvPr id="7174" name="AutoShape 18"/>
            <p:cNvSpPr/>
            <p:nvPr/>
          </p:nvSpPr>
          <p:spPr>
            <a:xfrm rot="10800000">
              <a:off x="2640" y="672"/>
              <a:ext cx="2592" cy="693"/>
            </a:xfrm>
            <a:prstGeom prst="rightArrow">
              <a:avLst>
                <a:gd name="adj1" fmla="val 54166"/>
                <a:gd name="adj2" fmla="val 69063"/>
              </a:avLst>
            </a:prstGeom>
            <a:gradFill rotWithShape="1">
              <a:gsLst>
                <a:gs pos="0">
                  <a:srgbClr val="CC99FF"/>
                </a:gs>
                <a:gs pos="100000">
                  <a:srgbClr val="FCF9FF"/>
                </a:gs>
              </a:gsLst>
              <a:lin ang="5400000" scaled="1"/>
              <a:tileRect/>
            </a:gradFill>
            <a:ln w="9525" cap="flat" cmpd="sng">
              <a:solidFill>
                <a:srgbClr val="CC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wrap="none" anchor="ctr"/>
            <a:lstStyle/>
            <a:p>
              <a:pPr algn="ctr" eaLnBrk="1" hangingPunct="1">
                <a:buFont typeface="Arial" panose="020B0604020202020204" pitchFamily="34" charset="0"/>
              </a:pPr>
              <a:endParaRPr lang="zh-CN" altLang="zh-CN" sz="2800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175" name="Rectangle 19"/>
            <p:cNvSpPr/>
            <p:nvPr/>
          </p:nvSpPr>
          <p:spPr>
            <a:xfrm>
              <a:off x="2523" y="864"/>
              <a:ext cx="2709" cy="2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buFont typeface="Arial" panose="020B0604020202020204" pitchFamily="34" charset="0"/>
              </a:pP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     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拉力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（或动力）对机械所做的功</a:t>
              </a:r>
            </a:p>
          </p:txBody>
        </p:sp>
      </p:grp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3886200" y="152400"/>
            <a:ext cx="1981200" cy="762000"/>
          </a:xfrm>
          <a:prstGeom prst="wedgeRoundRectCallout">
            <a:avLst>
              <a:gd name="adj1" fmla="val -125754"/>
              <a:gd name="adj2" fmla="val 117922"/>
              <a:gd name="adj3" fmla="val 16667"/>
            </a:avLst>
          </a:prstGeom>
          <a:solidFill>
            <a:srgbClr val="99CCFF"/>
          </a:solidFill>
          <a:ln w="9525">
            <a:noFill/>
            <a:miter lim="800000"/>
          </a:ln>
        </p:spPr>
        <p:txBody>
          <a:bodyPr/>
          <a:lstStyle/>
          <a:p>
            <a:r>
              <a:rPr lang="en-US" altLang="zh-CN" sz="4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W</a:t>
            </a:r>
            <a:r>
              <a:rPr lang="zh-CN" altLang="en-US" sz="4000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总</a:t>
            </a:r>
            <a:r>
              <a:rPr lang="en-US" altLang="zh-CN" sz="40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=</a:t>
            </a:r>
            <a:r>
              <a:rPr lang="en-US" altLang="zh-CN" sz="4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1" grpId="0"/>
      <p:bldP spid="65542" grpId="0"/>
      <p:bldP spid="10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590550" y="2084388"/>
            <a:ext cx="7940675" cy="3387725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7" name="Rectangle 45"/>
          <p:cNvSpPr>
            <a:spLocks noChangeArrowheads="1"/>
          </p:cNvSpPr>
          <p:nvPr/>
        </p:nvSpPr>
        <p:spPr bwMode="auto">
          <a:xfrm>
            <a:off x="900113" y="2044700"/>
            <a:ext cx="7416800" cy="28336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一个人用水桶从井里打水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有用功是什么？额外功是什么？</a:t>
            </a:r>
          </a:p>
          <a:p>
            <a:pPr algn="l">
              <a:lnSpc>
                <a:spcPct val="150000"/>
              </a:lnSpc>
              <a:spcBef>
                <a:spcPct val="0"/>
              </a:spcBef>
            </a:pP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    若桶掉在水中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把装满污水的桶捞起来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则有用功又是什么？额外功又是什么？</a:t>
            </a:r>
          </a:p>
        </p:txBody>
      </p:sp>
      <p:sp>
        <p:nvSpPr>
          <p:cNvPr id="9220" name="Text Box 46"/>
          <p:cNvSpPr txBox="1">
            <a:spLocks noChangeArrowheads="1"/>
          </p:cNvSpPr>
          <p:nvPr/>
        </p:nvSpPr>
        <p:spPr bwMode="auto">
          <a:xfrm>
            <a:off x="1692275" y="3284538"/>
            <a:ext cx="65166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ea typeface="楷体_GB2312" pitchFamily="1" charset="-122"/>
              </a:rPr>
              <a:t>对水做的功为有用功，对桶做的功为额外功。</a:t>
            </a:r>
          </a:p>
        </p:txBody>
      </p:sp>
      <p:sp>
        <p:nvSpPr>
          <p:cNvPr id="9221" name="Text Box 47"/>
          <p:cNvSpPr txBox="1">
            <a:spLocks noChangeArrowheads="1"/>
          </p:cNvSpPr>
          <p:nvPr/>
        </p:nvSpPr>
        <p:spPr bwMode="auto">
          <a:xfrm>
            <a:off x="1692275" y="4945063"/>
            <a:ext cx="65166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ea typeface="楷体_GB2312" pitchFamily="1" charset="-122"/>
              </a:rPr>
              <a:t>对桶做的功为有用功，对水做的功为额外功。</a:t>
            </a:r>
          </a:p>
        </p:txBody>
      </p:sp>
      <p:pic>
        <p:nvPicPr>
          <p:cNvPr id="6150" name="Picture 58" descr="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63" y="1136650"/>
            <a:ext cx="2286000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utoUpdateAnimBg="0"/>
      <p:bldP spid="9221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4"/>
          <p:cNvSpPr/>
          <p:nvPr/>
        </p:nvSpPr>
        <p:spPr>
          <a:xfrm>
            <a:off x="1573213" y="1076325"/>
            <a:ext cx="6996112" cy="1057790"/>
          </a:xfrm>
          <a:prstGeom prst="rect">
            <a:avLst/>
          </a:prstGeom>
          <a:noFill/>
          <a:ln w="9525"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直接提升物体做功，与使用机械提升物体做功相同吗？</a:t>
            </a:r>
          </a:p>
        </p:txBody>
      </p:sp>
      <p:pic>
        <p:nvPicPr>
          <p:cNvPr id="4099" name="Picture 5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0" y="2133600"/>
            <a:ext cx="3529013" cy="432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555750" y="88900"/>
            <a:ext cx="4754562" cy="73723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zh-CN" altLang="en-US" sz="4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什么是机械效率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30" name="Group 34"/>
          <p:cNvGraphicFramePr>
            <a:graphicFrameLocks noGrp="1"/>
          </p:cNvGraphicFramePr>
          <p:nvPr/>
        </p:nvGraphicFramePr>
        <p:xfrm>
          <a:off x="1050925" y="2457450"/>
          <a:ext cx="6223000" cy="1528763"/>
        </p:xfrm>
        <a:graphic>
          <a:graphicData uri="http://schemas.openxmlformats.org/drawingml/2006/table">
            <a:tbl>
              <a:tblPr/>
              <a:tblGrid>
                <a:gridCol w="911953"/>
                <a:gridCol w="873214"/>
                <a:gridCol w="1157723"/>
                <a:gridCol w="972919"/>
                <a:gridCol w="958313"/>
                <a:gridCol w="1348878"/>
              </a:tblGrid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91449" marR="9144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/m</a:t>
                      </a:r>
                    </a:p>
                  </a:txBody>
                  <a:tcPr marL="91449" marR="914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</a:t>
                      </a:r>
                      <a:r>
                        <a:rPr kumimoji="0" lang="zh-CN" altLang="en-US" sz="2800" b="1" i="1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手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/J</a:t>
                      </a:r>
                    </a:p>
                  </a:txBody>
                  <a:tcPr marL="91449" marR="914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91449" marR="914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/m</a:t>
                      </a:r>
                    </a:p>
                  </a:txBody>
                  <a:tcPr marL="91449" marR="914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</a:t>
                      </a:r>
                      <a:r>
                        <a:rPr kumimoji="0" lang="zh-CN" altLang="en-US" sz="2800" b="1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机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/J</a:t>
                      </a:r>
                    </a:p>
                  </a:txBody>
                  <a:tcPr marL="91449" marR="914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67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91449" marR="9144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0.1</a:t>
                      </a:r>
                    </a:p>
                  </a:txBody>
                  <a:tcPr marL="91449" marR="914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</a:t>
                      </a:r>
                    </a:p>
                  </a:txBody>
                  <a:tcPr marL="91449" marR="914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1.2</a:t>
                      </a:r>
                    </a:p>
                  </a:txBody>
                  <a:tcPr marL="91449" marR="914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</a:t>
                      </a:r>
                    </a:p>
                  </a:txBody>
                  <a:tcPr marL="91449" marR="914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0.24</a:t>
                      </a:r>
                    </a:p>
                  </a:txBody>
                  <a:tcPr marL="91449" marR="914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145" name="Picture 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59663" y="1463675"/>
            <a:ext cx="1582737" cy="3311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09855" y="4869180"/>
            <a:ext cx="8418830" cy="52197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ctr" rotWithShape="0">
              <a:srgbClr val="000000">
                <a:alpha val="6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C746"/>
                    </a:gs>
                    <a:gs pos="50000">
                      <a:srgbClr val="FFC600"/>
                    </a:gs>
                    <a:gs pos="100000">
                      <a:srgbClr val="E5B600"/>
                    </a:gs>
                  </a:gsLst>
                  <a:lin ang="5400000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　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结论：使用动滑轮比直接用手提升物体做功要多些。</a:t>
            </a:r>
          </a:p>
        </p:txBody>
      </p:sp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113983" y="5630228"/>
            <a:ext cx="5462588" cy="522288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ctr" rotWithShape="0">
              <a:srgbClr val="000000">
                <a:alpha val="6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C746"/>
                    </a:gs>
                    <a:gs pos="50000">
                      <a:srgbClr val="FFC600"/>
                    </a:gs>
                    <a:gs pos="100000">
                      <a:srgbClr val="E5B600"/>
                    </a:gs>
                  </a:gsLst>
                  <a:lin ang="5400000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　推论：使用任何机械不省功。</a:t>
            </a:r>
          </a:p>
        </p:txBody>
      </p:sp>
      <p:grpSp>
        <p:nvGrpSpPr>
          <p:cNvPr id="5148" name="Group 37"/>
          <p:cNvGrpSpPr/>
          <p:nvPr/>
        </p:nvGrpSpPr>
        <p:grpSpPr>
          <a:xfrm>
            <a:off x="1674813" y="1039813"/>
            <a:ext cx="2205037" cy="785812"/>
            <a:chOff x="442" y="2500"/>
            <a:chExt cx="1389" cy="495"/>
          </a:xfrm>
        </p:grpSpPr>
        <p:pic>
          <p:nvPicPr>
            <p:cNvPr id="5149" name="Rectangle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2" y="2500"/>
              <a:ext cx="1389" cy="49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50" name="Text Box 39"/>
            <p:cNvSpPr txBox="1"/>
            <p:nvPr/>
          </p:nvSpPr>
          <p:spPr>
            <a:xfrm>
              <a:off x="544" y="2589"/>
              <a:ext cx="1271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</a:pPr>
              <a:r>
                <a:rPr lang="en-US" altLang="zh-CN" sz="3200" dirty="0">
                  <a:latin typeface="Calibri" panose="020F0502020204030204" pitchFamily="34" charset="0"/>
                </a:rPr>
                <a:t>    </a:t>
              </a:r>
              <a:r>
                <a:rPr lang="zh-CN" altLang="en-US" sz="3200" dirty="0">
                  <a:latin typeface="Calibri" panose="020F0502020204030204" pitchFamily="34" charset="0"/>
                </a:rPr>
                <a:t>实  验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47641" y="55562"/>
            <a:ext cx="2326640" cy="73723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algn="ctr" defTabSz="914400" eaLnBrk="1" hangingPunct="1">
              <a:spcBef>
                <a:spcPct val="20000"/>
              </a:spcBef>
              <a:buClrTx/>
              <a:buSzTx/>
              <a:buFontTx/>
              <a:defRPr/>
            </a:pPr>
            <a:r>
              <a:rPr kumimoji="0" lang="zh-CN" altLang="en-US" sz="4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机械效率</a:t>
            </a:r>
          </a:p>
        </p:txBody>
      </p:sp>
      <p:sp>
        <p:nvSpPr>
          <p:cNvPr id="1027" name="Text Box 4"/>
          <p:cNvSpPr txBox="1"/>
          <p:nvPr/>
        </p:nvSpPr>
        <p:spPr>
          <a:xfrm>
            <a:off x="1176338" y="1204913"/>
            <a:ext cx="7605713" cy="170688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5000"/>
              </a:lnSpc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在使用机械工作时，有用功在总功中所占份额越多越好。它反映了机械的一种性能，物理学中称为</a:t>
            </a: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机械效率</a:t>
            </a:r>
            <a:r>
              <a:rPr kumimoji="0" lang="zh-CN" altLang="en-US" sz="28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kumimoji="0" lang="zh-CN" altLang="en-US" sz="2800" b="1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1192213" y="3157538"/>
            <a:ext cx="7058025" cy="79375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3D8F95"/>
                </a:solidFill>
                <a:rou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　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．定义：有用功和总功的比值。</a:t>
            </a:r>
          </a:p>
        </p:txBody>
      </p:sp>
      <p:sp>
        <p:nvSpPr>
          <p:cNvPr id="3" name="圆角矩形 7"/>
          <p:cNvSpPr>
            <a:spLocks noChangeArrowheads="1"/>
          </p:cNvSpPr>
          <p:nvPr/>
        </p:nvSpPr>
        <p:spPr bwMode="auto">
          <a:xfrm>
            <a:off x="1192213" y="4237038"/>
            <a:ext cx="7058025" cy="122555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3D8F95"/>
                </a:solidFill>
                <a:rou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　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．公式：</a:t>
            </a:r>
          </a:p>
        </p:txBody>
      </p:sp>
      <p:sp>
        <p:nvSpPr>
          <p:cNvPr id="4" name="圆角矩形 7"/>
          <p:cNvSpPr>
            <a:spLocks noChangeArrowheads="1"/>
          </p:cNvSpPr>
          <p:nvPr/>
        </p:nvSpPr>
        <p:spPr bwMode="auto">
          <a:xfrm>
            <a:off x="1192213" y="5749925"/>
            <a:ext cx="7058025" cy="79375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3D8F95"/>
                </a:solidFill>
                <a:rou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　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．用百分数表示。总小于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</a:p>
        </p:txBody>
      </p:sp>
      <p:graphicFrame>
        <p:nvGraphicFramePr>
          <p:cNvPr id="6" name="对象 5">
            <a:hlinkClick r:id="" action="ppaction://ole?verb=0"/>
          </p:cNvPr>
          <p:cNvGraphicFramePr/>
          <p:nvPr/>
        </p:nvGraphicFramePr>
        <p:xfrm>
          <a:off x="3656013" y="4358640"/>
          <a:ext cx="2129790" cy="982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A Equation(公式3.1)" r:id="rId3" imgW="23774400" imgH="10972800" progId="Equations">
                  <p:embed/>
                </p:oleObj>
              </mc:Choice>
              <mc:Fallback>
                <p:oleObj name="A Equation(公式3.1)" r:id="rId3" imgW="23774400" imgH="10972800" progId="Equations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56013" y="4358640"/>
                        <a:ext cx="2129790" cy="9829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/>
      <p:bldP spid="3" grpId="0" bldLvl="0"/>
      <p:bldP spid="4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 txBox="1">
            <a:spLocks noRot="1"/>
          </p:cNvSpPr>
          <p:nvPr/>
        </p:nvSpPr>
        <p:spPr>
          <a:xfrm>
            <a:off x="1835150" y="900113"/>
            <a:ext cx="5834063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marR="0" defTabSz="914400" eaLnBrk="1" hangingPunct="1">
              <a:lnSpc>
                <a:spcPct val="125000"/>
              </a:lnSpc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实验：测滑轮组的机械效率</a:t>
            </a:r>
            <a:endParaRPr kumimoji="0" lang="zh-CN" altLang="en-US" sz="3600" b="1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9219" name="Object 2"/>
          <p:cNvGraphicFramePr/>
          <p:nvPr/>
        </p:nvGraphicFramePr>
        <p:xfrm>
          <a:off x="1600200" y="2286000"/>
          <a:ext cx="4114799" cy="124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r:id="rId3" imgW="21945600" imgH="11277600" progId="">
                  <p:embed/>
                </p:oleObj>
              </mc:Choice>
              <mc:Fallback>
                <p:oleObj r:id="rId3" imgW="21945600" imgH="11277600" progId="">
                  <p:embed/>
                  <p:pic>
                    <p:nvPicPr>
                      <p:cNvPr id="0" name="图片 2048" descr="image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00200" y="2286000"/>
                        <a:ext cx="4114799" cy="1241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0" name="矩形 4"/>
          <p:cNvSpPr/>
          <p:nvPr/>
        </p:nvSpPr>
        <p:spPr>
          <a:xfrm>
            <a:off x="1141413" y="1814513"/>
            <a:ext cx="1944687" cy="521970"/>
          </a:xfrm>
          <a:prstGeom prst="rect">
            <a:avLst/>
          </a:prstGeom>
          <a:noFill/>
          <a:ln w="9525"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2800" dirty="0">
                <a:solidFill>
                  <a:srgbClr val="FFFFFF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实验原理</a:t>
            </a:r>
            <a:r>
              <a:rPr lang="zh-CN" altLang="en-US" sz="2800" dirty="0">
                <a:solidFill>
                  <a:srgbClr val="FFFFFF"/>
                </a:solidFill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9221" name="矩形 4"/>
          <p:cNvSpPr/>
          <p:nvPr/>
        </p:nvSpPr>
        <p:spPr>
          <a:xfrm>
            <a:off x="1108075" y="3416300"/>
            <a:ext cx="1944688" cy="521970"/>
          </a:xfrm>
          <a:prstGeom prst="rect">
            <a:avLst/>
          </a:prstGeom>
          <a:noFill/>
          <a:ln w="9525"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2800" dirty="0">
                <a:solidFill>
                  <a:srgbClr val="FFFFFF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实验器材 </a:t>
            </a:r>
          </a:p>
        </p:txBody>
      </p:sp>
      <p:sp>
        <p:nvSpPr>
          <p:cNvPr id="9222" name="矩形 4"/>
          <p:cNvSpPr/>
          <p:nvPr/>
        </p:nvSpPr>
        <p:spPr>
          <a:xfrm>
            <a:off x="1047750" y="5383213"/>
            <a:ext cx="1944688" cy="521970"/>
          </a:xfrm>
          <a:prstGeom prst="rect">
            <a:avLst/>
          </a:prstGeom>
          <a:noFill/>
          <a:ln w="9525"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2800" dirty="0">
                <a:solidFill>
                  <a:srgbClr val="FFFFFF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注意事项 </a:t>
            </a:r>
          </a:p>
        </p:txBody>
      </p:sp>
      <p:sp>
        <p:nvSpPr>
          <p:cNvPr id="9223" name="Rectangle 3"/>
          <p:cNvSpPr txBox="1"/>
          <p:nvPr/>
        </p:nvSpPr>
        <p:spPr>
          <a:xfrm>
            <a:off x="1730375" y="4162425"/>
            <a:ext cx="5041900" cy="11239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800" dirty="0">
                <a:solidFill>
                  <a:srgbClr val="C00000"/>
                </a:solidFill>
                <a:latin typeface="宋体" panose="02010600030101010101" pitchFamily="2" charset="-122"/>
              </a:rPr>
              <a:t>弹簧测力计、刻度尺</a:t>
            </a:r>
            <a:r>
              <a:rPr lang="zh-CN" altLang="en-US" sz="2800" dirty="0">
                <a:latin typeface="宋体" panose="02010600030101010101" pitchFamily="2" charset="-122"/>
              </a:rPr>
              <a:t>、</a:t>
            </a:r>
          </a:p>
          <a:p>
            <a:pPr marL="342900" indent="-342900"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铁架台、滑轮、细线、钩码。</a:t>
            </a:r>
          </a:p>
        </p:txBody>
      </p:sp>
      <p:sp>
        <p:nvSpPr>
          <p:cNvPr id="9224" name="Rectangle 3"/>
          <p:cNvSpPr txBox="1"/>
          <p:nvPr/>
        </p:nvSpPr>
        <p:spPr>
          <a:xfrm>
            <a:off x="1889125" y="6083300"/>
            <a:ext cx="4887913" cy="5207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竖直</a:t>
            </a:r>
            <a:r>
              <a:rPr lang="zh-CN" altLang="en-US" sz="2800" b="1" dirty="0">
                <a:latin typeface="Calibri" panose="020F0502020204030204" pitchFamily="34" charset="0"/>
              </a:rPr>
              <a:t>向上，</a:t>
            </a:r>
            <a:r>
              <a:rPr lang="zh-CN" altLang="en-US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缓慢</a:t>
            </a:r>
            <a:r>
              <a:rPr lang="zh-CN" altLang="en-US" sz="2800" b="1" dirty="0">
                <a:latin typeface="Calibri" panose="020F0502020204030204" pitchFamily="34" charset="0"/>
              </a:rPr>
              <a:t>拉动测力计。</a:t>
            </a:r>
          </a:p>
        </p:txBody>
      </p:sp>
      <p:pic>
        <p:nvPicPr>
          <p:cNvPr id="9225" name="图片 1" descr="W020140619388625356723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69013" y="1612900"/>
            <a:ext cx="2836862" cy="455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546225" y="66675"/>
            <a:ext cx="6335712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zh-CN" altLang="en-US" sz="44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机械效率总是一定的吗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0" y="2667000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×100%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05200" y="2590800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×100%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843</Words>
  <Application>Microsoft Office PowerPoint</Application>
  <PresentationFormat>全屏显示(4:3)</PresentationFormat>
  <Paragraphs>152</Paragraphs>
  <Slides>18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默认设计模板</vt:lpstr>
      <vt:lpstr>A Equation(公式3.1)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User</cp:lastModifiedBy>
  <cp:revision>337</cp:revision>
  <dcterms:created xsi:type="dcterms:W3CDTF">2016-08-15T07:12:00Z</dcterms:created>
  <dcterms:modified xsi:type="dcterms:W3CDTF">2020-01-13T01:02:46Z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2052-11.1.0.9305</vt:lpwstr>
  </property>
</Properties>
</file>