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  <p:sldMasterId id="2147483655" r:id="rId3"/>
  </p:sldMasterIdLst>
  <p:notesMasterIdLst>
    <p:notesMasterId r:id="rId31"/>
  </p:notesMasterIdLst>
  <p:sldIdLst>
    <p:sldId id="256" r:id="rId4"/>
    <p:sldId id="257" r:id="rId5"/>
    <p:sldId id="258" r:id="rId6"/>
    <p:sldId id="260" r:id="rId7"/>
    <p:sldId id="259" r:id="rId8"/>
    <p:sldId id="262" r:id="rId9"/>
    <p:sldId id="261" r:id="rId10"/>
    <p:sldId id="264" r:id="rId11"/>
    <p:sldId id="265" r:id="rId12"/>
    <p:sldId id="263" r:id="rId13"/>
    <p:sldId id="267" r:id="rId14"/>
    <p:sldId id="268" r:id="rId15"/>
    <p:sldId id="269" r:id="rId16"/>
    <p:sldId id="270" r:id="rId17"/>
    <p:sldId id="271" r:id="rId18"/>
    <p:sldId id="273" r:id="rId19"/>
    <p:sldId id="283" r:id="rId20"/>
    <p:sldId id="272" r:id="rId21"/>
    <p:sldId id="274" r:id="rId22"/>
    <p:sldId id="275" r:id="rId23"/>
    <p:sldId id="279" r:id="rId24"/>
    <p:sldId id="281" r:id="rId25"/>
    <p:sldId id="278" r:id="rId26"/>
    <p:sldId id="276" r:id="rId27"/>
    <p:sldId id="284" r:id="rId28"/>
    <p:sldId id="285" r:id="rId29"/>
    <p:sldId id="286" r:id="rId30"/>
  </p:sldIdLst>
  <p:sldSz cx="12192000" cy="6858000"/>
  <p:notesSz cx="6858000" cy="9144000"/>
  <p:embeddedFontLst>
    <p:embeddedFont>
      <p:font typeface="Cambria Math" panose="02040503050406030204" pitchFamily="18" charset="0"/>
      <p:regular r:id="rId32"/>
    </p:embeddedFont>
    <p:embeddedFont>
      <p:font typeface="楷体" panose="02010609060101010101" pitchFamily="49" charset="-122"/>
      <p:regular r:id="rId33"/>
    </p:embeddedFont>
    <p:embeddedFont>
      <p:font typeface="微软雅黑" panose="020B0503020204020204" pitchFamily="34" charset="-122"/>
      <p:regular r:id="rId34"/>
      <p:bold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72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数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9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征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553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声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52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矩形 224"/>
          <p:cNvSpPr/>
          <p:nvPr userDrawn="1"/>
        </p:nvSpPr>
        <p:spPr>
          <a:xfrm>
            <a:off x="870585" y="5868670"/>
            <a:ext cx="140970" cy="1409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solidFill>
                <a:schemeClr val="tx1"/>
              </a:solidFill>
            </a:endParaRPr>
          </a:p>
        </p:txBody>
      </p:sp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858111" y="5773420"/>
            <a:ext cx="636061" cy="514985"/>
            <a:chOff x="3513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13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HY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2" r:id="rId4"/>
    <p:sldLayoutId id="2147483673" r:id="rId5"/>
    <p:sldLayoutId id="214748367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/LOGO/木牍中考logo/木牍中考logo效果图/木牍中考logo-5%蓝-11.png木牍中考logo-5%蓝-11"/>
          <p:cNvPicPr>
            <a:picLocks noChangeAspect="1"/>
          </p:cNvPicPr>
          <p:nvPr userDrawn="1"/>
        </p:nvPicPr>
        <p:blipFill>
          <a:blip r:embed="rId5"/>
          <a:srcRect r="25347" b="26975"/>
          <a:stretch>
            <a:fillRect/>
          </a:stretch>
        </p:blipFill>
        <p:spPr>
          <a:xfrm>
            <a:off x="8159750" y="2906395"/>
            <a:ext cx="4032250" cy="394525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3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423518" y="3824044"/>
            <a:ext cx="7108825" cy="688618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第一课时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4000" b="1" dirty="0">
                <a:solidFill>
                  <a:schemeClr val="bg1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杠杆及其平衡条件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-230820" y="2023880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6.5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杠杆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11779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1065" y="1805940"/>
            <a:ext cx="2672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杠杆的平衡状态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36170" y="1961227"/>
            <a:ext cx="295322" cy="210471"/>
            <a:chOff x="435463" y="1226414"/>
            <a:chExt cx="295380" cy="210512"/>
          </a:xfrm>
        </p:grpSpPr>
        <p:sp>
          <p:nvSpPr>
            <p:cNvPr id="20" name="矩形 1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01065" y="2327910"/>
            <a:ext cx="108705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杠杆在动力和阻力的作用下处于</a:t>
            </a:r>
            <a:r>
              <a:rPr lang="zh-CN" altLang="en-US" sz="2800" b="1"/>
              <a:t>静止或匀速转动状态</a:t>
            </a:r>
            <a:r>
              <a:rPr lang="zh-CN" altLang="en-US" sz="2800"/>
              <a:t>，叫做杠杆平衡。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36170" y="266607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0" y="3065145"/>
            <a:ext cx="4373245" cy="2919730"/>
          </a:xfrm>
          <a:prstGeom prst="rect">
            <a:avLst/>
          </a:prstGeom>
        </p:spPr>
      </p:pic>
      <p:sp>
        <p:nvSpPr>
          <p:cNvPr id="15" name="右箭头 14"/>
          <p:cNvSpPr/>
          <p:nvPr/>
        </p:nvSpPr>
        <p:spPr>
          <a:xfrm>
            <a:off x="5034280" y="3630930"/>
            <a:ext cx="2584450" cy="56578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https://img8.file.cache.docer.com/storage/1643101386706895400/e008afebef0448d39010c5dc7a9d9909.png" descr="研究杠杆平衡条件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605" y="3115945"/>
            <a:ext cx="4010025" cy="291655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934585" y="4297680"/>
            <a:ext cx="2976245" cy="2306954"/>
          </a:xfrm>
          <a:prstGeom prst="wedgeRectCallout">
            <a:avLst>
              <a:gd name="adj1" fmla="val -15073"/>
              <a:gd name="adj2" fmla="val -61423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zh-CN" altLang="en-US" sz="2400"/>
              <a:t>为了便于探究跷跷板保持水平状态的条件，需要对它进行简化。可以用带有等分刻度的均质木尺代替跷跷板，用钩码代替人。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38417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1065" y="1805940"/>
            <a:ext cx="49110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必做实验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探究杠杆的平衡条件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36170" y="1961227"/>
            <a:ext cx="295322" cy="210471"/>
            <a:chOff x="435463" y="1226414"/>
            <a:chExt cx="295380" cy="210512"/>
          </a:xfrm>
        </p:grpSpPr>
        <p:sp>
          <p:nvSpPr>
            <p:cNvPr id="20" name="矩形 1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96950" y="2740660"/>
            <a:ext cx="4930140" cy="3453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609600" fontAlgn="auto"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如图所示，将杠杆放在水平桌面上，调节杠杆两端的平衡螺母，使杠杆处于水平平衡状态。接着在杠杆两侧挂上不同数量的钩码，调整钩码的位置，使杠杆重新在水平位置平衡。设左侧钩码对杠杆施加的力为动力</a:t>
            </a: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800" i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，右侧钩码对杠杆施加的力为阻力</a:t>
            </a: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800" i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；杠杆平衡时的动力臂为</a:t>
            </a: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altLang="zh-CN" sz="2800" i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，阻力臂为</a:t>
            </a:r>
            <a:r>
              <a:rPr lang="en-US" altLang="zh-CN" sz="24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altLang="zh-CN" sz="2800" i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3" name="https://img8.file.cache.docer.com/storage/1643101812642002900/5684532e612bac75845bd39fc0d8e3a2.png" descr="杠杆平衡条件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875" y="650875"/>
            <a:ext cx="6207125" cy="6207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38417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1065" y="1805940"/>
            <a:ext cx="49110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必做实验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探究杠杆的平衡条件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36170" y="1961227"/>
            <a:ext cx="295322" cy="210471"/>
            <a:chOff x="435463" y="1226414"/>
            <a:chExt cx="295380" cy="210512"/>
          </a:xfrm>
        </p:grpSpPr>
        <p:sp>
          <p:nvSpPr>
            <p:cNvPr id="20" name="矩形 1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181100" y="2479040"/>
            <a:ext cx="9829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9600" fontAlgn="auto"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多次改变杠杆两端钩码的数量和挂钩码的位置，使杠杆处于水平平衡状态，将各次实验所得的数据填入表中。</a:t>
            </a: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353820" y="3429000"/>
          <a:ext cx="9471025" cy="3121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4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4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42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42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4205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实验序号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左侧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右侧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20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动力</a:t>
                      </a:r>
                      <a:r>
                        <a:rPr lang="en-US" altLang="zh-CN" sz="2400" i="1"/>
                        <a:t>F</a:t>
                      </a:r>
                      <a:r>
                        <a:rPr lang="en-US" altLang="zh-CN" sz="2800" i="1" baseline="-25000"/>
                        <a:t>1</a:t>
                      </a:r>
                      <a:r>
                        <a:rPr lang="en-US" altLang="zh-CN" sz="2400"/>
                        <a:t>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动力臂</a:t>
                      </a:r>
                      <a:r>
                        <a:rPr lang="en-US" altLang="zh-CN" sz="2400" i="1"/>
                        <a:t>L</a:t>
                      </a:r>
                      <a:r>
                        <a:rPr lang="en-US" altLang="zh-CN" sz="2800" i="1" baseline="-25000"/>
                        <a:t>1</a:t>
                      </a:r>
                      <a:r>
                        <a:rPr lang="en-US" altLang="zh-CN" sz="2400"/>
                        <a:t>/m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阻力</a:t>
                      </a:r>
                      <a:r>
                        <a:rPr lang="en-US" altLang="zh-CN" sz="2400" i="1"/>
                        <a:t>F</a:t>
                      </a:r>
                      <a:r>
                        <a:rPr lang="en-US" altLang="zh-CN" sz="2800" i="1" baseline="-25000"/>
                        <a:t>2</a:t>
                      </a:r>
                      <a:r>
                        <a:rPr lang="en-US" altLang="zh-CN" sz="2400"/>
                        <a:t>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阻力臂</a:t>
                      </a:r>
                      <a:r>
                        <a:rPr lang="en-US" altLang="zh-CN" sz="2400" i="1"/>
                        <a:t>L</a:t>
                      </a:r>
                      <a:r>
                        <a:rPr lang="en-US" altLang="zh-CN" sz="2800" i="1" baseline="-25000"/>
                        <a:t>2</a:t>
                      </a:r>
                      <a:r>
                        <a:rPr lang="en-US" altLang="zh-CN" sz="2400"/>
                        <a:t>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2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2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42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38417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1065" y="1805940"/>
            <a:ext cx="49110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必做实验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探究杠杆的平衡条件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36170" y="1961227"/>
            <a:ext cx="295322" cy="210471"/>
            <a:chOff x="435463" y="1226414"/>
            <a:chExt cx="295380" cy="210512"/>
          </a:xfrm>
        </p:grpSpPr>
        <p:sp>
          <p:nvSpPr>
            <p:cNvPr id="20" name="矩形 1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实验12-1探究杠杆的平衡条件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3030" y="2616200"/>
            <a:ext cx="6884035" cy="37839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85" y="2961640"/>
            <a:ext cx="6096000" cy="364807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38417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1065" y="1805940"/>
            <a:ext cx="49110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必做实验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探究杠杆的平衡条件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36170" y="1961227"/>
            <a:ext cx="295322" cy="210471"/>
            <a:chOff x="435463" y="1226414"/>
            <a:chExt cx="295380" cy="210512"/>
          </a:xfrm>
        </p:grpSpPr>
        <p:sp>
          <p:nvSpPr>
            <p:cNvPr id="20" name="矩形 1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01065" y="243967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实验数据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38417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1065" y="1805940"/>
            <a:ext cx="49110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必做实验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探究杠杆的平衡条件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36170" y="1961227"/>
            <a:ext cx="295322" cy="210471"/>
            <a:chOff x="435463" y="1226414"/>
            <a:chExt cx="295380" cy="210512"/>
          </a:xfrm>
        </p:grpSpPr>
        <p:sp>
          <p:nvSpPr>
            <p:cNvPr id="20" name="矩形 1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01065" y="2524760"/>
            <a:ext cx="1990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实验结论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6682740" y="2054860"/>
            <a:ext cx="5260340" cy="3766185"/>
            <a:chOff x="5572" y="0"/>
            <a:chExt cx="13624" cy="10836"/>
          </a:xfrm>
        </p:grpSpPr>
        <p:pic>
          <p:nvPicPr>
            <p:cNvPr id="102" name="图片 10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572" y="0"/>
              <a:ext cx="13624" cy="1083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矩形 15"/>
            <p:cNvSpPr/>
            <p:nvPr/>
          </p:nvSpPr>
          <p:spPr>
            <a:xfrm>
              <a:off x="6155" y="1788"/>
              <a:ext cx="5700" cy="3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901065" y="3046730"/>
            <a:ext cx="5872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实验结果表明，</a:t>
            </a:r>
            <a:r>
              <a:rPr lang="zh-CN" altLang="en-US" sz="2800" noProof="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杠杆的平衡条件是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：</a:t>
            </a:r>
          </a:p>
        </p:txBody>
      </p:sp>
      <p:sp>
        <p:nvSpPr>
          <p:cNvPr id="10" name="矩形 9"/>
          <p:cNvSpPr/>
          <p:nvPr/>
        </p:nvSpPr>
        <p:spPr>
          <a:xfrm>
            <a:off x="900748" y="3698240"/>
            <a:ext cx="590804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动力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×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动力臂＝阻力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×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阻力臂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381250" y="4604385"/>
            <a:ext cx="2912745" cy="83566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 anchor="t">
            <a:spAutoFit/>
          </a:bodyPr>
          <a:lstStyle/>
          <a:p>
            <a:pPr marR="0" indent="0" algn="ctr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sz="4400" b="1" i="1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kumimoji="1" lang="en-US" altLang="zh-CN" sz="4400" b="1" baseline="-25000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kumimoji="1" lang="en-US" altLang="zh-CN" sz="4400" b="1" i="1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kumimoji="1" lang="en-US" altLang="zh-CN" sz="4400" b="1" baseline="-25000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kumimoji="1" lang="en-US" altLang="zh-CN" sz="4400" b="1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kumimoji="1" lang="en-US" altLang="zh-CN" sz="4400" b="1" i="1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kumimoji="1" lang="en-US" altLang="zh-CN" sz="4400" b="1" baseline="-25000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kumimoji="1" lang="en-US" altLang="zh-CN" sz="4400" b="1" i="1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kumimoji="1" lang="en-US" altLang="zh-CN" sz="4400" b="1" baseline="-25000" noProof="0" dirty="0"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01065" y="6079490"/>
            <a:ext cx="10978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早在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2400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多年前，我国的《墨经》一书就对这一结论作了精辟的论述。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1065" y="555752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又称</a:t>
            </a:r>
            <a:r>
              <a:rPr lang="zh-CN" altLang="en-US" sz="2800" b="1">
                <a:solidFill>
                  <a:schemeClr val="accent5"/>
                </a:solidFill>
              </a:rPr>
              <a:t>杠杆原理</a:t>
            </a:r>
            <a:r>
              <a:rPr lang="zh-CN" altLang="en-US" sz="2800"/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38417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1065" y="1805940"/>
            <a:ext cx="49110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必做实验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探究杠杆的平衡条件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36170" y="1961227"/>
            <a:ext cx="295322" cy="210471"/>
            <a:chOff x="435463" y="1226414"/>
            <a:chExt cx="295380" cy="210512"/>
          </a:xfrm>
        </p:grpSpPr>
        <p:sp>
          <p:nvSpPr>
            <p:cNvPr id="20" name="矩形 1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92250" y="2409825"/>
            <a:ext cx="198056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思考与讨论</a:t>
            </a:r>
          </a:p>
        </p:txBody>
      </p:sp>
      <p:pic>
        <p:nvPicPr>
          <p:cNvPr id="3" name="图片 2" descr="思考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365" y="2409825"/>
            <a:ext cx="554990" cy="5549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3355" y="2931795"/>
            <a:ext cx="864870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为什么要调节杠杆两端的平衡螺母使杠杆处于水平平衡状态？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accent5"/>
                </a:solidFill>
              </a:rPr>
              <a:t>答：便于直接测量相应的力臂，消除杠杆自重的影响。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为什么要进行多次实验？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accent5"/>
                </a:solidFill>
              </a:rPr>
              <a:t>答：便于从实验数据中归纳出可靠的实验结论。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38417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1065" y="1805940"/>
            <a:ext cx="49110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必做实验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探究杠杆的平衡条件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36170" y="1961227"/>
            <a:ext cx="295322" cy="210471"/>
            <a:chOff x="435463" y="1226414"/>
            <a:chExt cx="295380" cy="210512"/>
          </a:xfrm>
        </p:grpSpPr>
        <p:sp>
          <p:nvSpPr>
            <p:cNvPr id="20" name="矩形 1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发散思维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065" y="2327910"/>
            <a:ext cx="723900" cy="7239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15135" y="2479675"/>
            <a:ext cx="177101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拓展延伸</a:t>
            </a:r>
          </a:p>
        </p:txBody>
      </p:sp>
      <p:pic>
        <p:nvPicPr>
          <p:cNvPr id="5" name="https://img8.file.cache.docer.com/storage/1643101727672019300/ba135f4228610f69e584b35c84a504b2.png" descr="杠杆平衡条件.png"/>
          <p:cNvPicPr>
            <a:picLocks noChangeAspect="1"/>
          </p:cNvPicPr>
          <p:nvPr/>
        </p:nvPicPr>
        <p:blipFill>
          <a:blip r:embed="rId5"/>
          <a:srcRect t="14263" b="13169"/>
          <a:stretch>
            <a:fillRect/>
          </a:stretch>
        </p:blipFill>
        <p:spPr>
          <a:xfrm>
            <a:off x="1331595" y="3153410"/>
            <a:ext cx="3192145" cy="23164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31595" y="5863590"/>
            <a:ext cx="3192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该状态下杠杆仍</a:t>
            </a:r>
          </a:p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属于平衡状态</a:t>
            </a:r>
          </a:p>
        </p:txBody>
      </p:sp>
      <p:pic>
        <p:nvPicPr>
          <p:cNvPr id="11" name="https://img8.file.cache.docer.com/storage/1643102147144391700/d625a23b31317ecca9830f3ecfbdd130.png" descr="杠杆平衡条件4.png"/>
          <p:cNvPicPr>
            <a:picLocks noChangeAspect="1"/>
          </p:cNvPicPr>
          <p:nvPr/>
        </p:nvPicPr>
        <p:blipFill>
          <a:blip r:embed="rId6"/>
          <a:srcRect t="18190" b="12995"/>
          <a:stretch>
            <a:fillRect/>
          </a:stretch>
        </p:blipFill>
        <p:spPr>
          <a:xfrm>
            <a:off x="8205470" y="3001645"/>
            <a:ext cx="3477260" cy="2393315"/>
          </a:xfrm>
          <a:prstGeom prst="rect">
            <a:avLst/>
          </a:prstGeom>
        </p:spPr>
      </p:pic>
      <p:pic>
        <p:nvPicPr>
          <p:cNvPr id="12" name="https://img8.file.cache.docer.com/storage/1643101374105092700/2f1dc29bd991ffb64332365f76f989b6.png" descr="杠杆平衡条件3.png"/>
          <p:cNvPicPr>
            <a:picLocks noChangeAspect="1"/>
          </p:cNvPicPr>
          <p:nvPr/>
        </p:nvPicPr>
        <p:blipFill>
          <a:blip r:embed="rId7"/>
          <a:srcRect t="18292" b="18292"/>
          <a:stretch>
            <a:fillRect/>
          </a:stretch>
        </p:blipFill>
        <p:spPr>
          <a:xfrm>
            <a:off x="4453255" y="3153410"/>
            <a:ext cx="3848100" cy="244094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523740" y="5863590"/>
            <a:ext cx="36817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当弹簧测力计从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处移动到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处时示数变大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300720" y="5863590"/>
            <a:ext cx="33820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当前情况下杠杆的平衡条件：</a:t>
            </a:r>
            <a:r>
              <a:rPr lang="en-US" altLang="zh-CN" sz="2400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400" baseline="-250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400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400" baseline="-250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400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400" baseline="-250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400" baseline="-250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+</a:t>
            </a:r>
            <a:r>
              <a:rPr lang="en-US" altLang="zh-CN" sz="2400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400" baseline="-250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400" baseline="-250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480175" y="4806315"/>
            <a:ext cx="323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/>
              <a:t>a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111365" y="4574540"/>
            <a:ext cx="323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/>
              <a:t>b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38417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1065" y="1691640"/>
            <a:ext cx="3738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利用杠杆原理进行计算</a:t>
            </a:r>
            <a:endParaRPr 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36170" y="1846927"/>
            <a:ext cx="295322" cy="210471"/>
            <a:chOff x="435463" y="1226414"/>
            <a:chExt cx="295380" cy="210512"/>
          </a:xfrm>
        </p:grpSpPr>
        <p:sp>
          <p:nvSpPr>
            <p:cNvPr id="20" name="矩形 1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7190" y="2327910"/>
            <a:ext cx="588010" cy="422910"/>
            <a:chOff x="444116" y="1226414"/>
            <a:chExt cx="316182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44116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49787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675005" y="2115820"/>
            <a:ext cx="1118362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例题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假如图中大人所受的重力大小为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750N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，小朋友所受的重力大小为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250N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。当大人坐在离跷跷板的转轴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0.5m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处时，小朋友应该坐在哪里才能使跷跷板水平平衡？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950" y="3711575"/>
            <a:ext cx="4330065" cy="28848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38417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1065" y="1805940"/>
            <a:ext cx="2672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杠杆原理的应用</a:t>
            </a:r>
            <a:endParaRPr 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36170" y="1961227"/>
            <a:ext cx="295322" cy="210471"/>
            <a:chOff x="435463" y="1226414"/>
            <a:chExt cx="295380" cy="210512"/>
          </a:xfrm>
        </p:grpSpPr>
        <p:sp>
          <p:nvSpPr>
            <p:cNvPr id="20" name="矩形 1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901065" y="2429510"/>
                <a:ext cx="8800465" cy="3352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800">
                    <a:solidFill>
                      <a:srgbClr val="FF0000"/>
                    </a:solidFill>
                  </a:rPr>
                  <a:t>解：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2800">
                    <a:solidFill>
                      <a:srgbClr val="FF0000"/>
                    </a:solidFill>
                  </a:rPr>
                  <a:t>根据杠杆的平衡条件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F</a:t>
                </a:r>
                <a:r>
                  <a:rPr lang="en-US" altLang="zh-CN" sz="3200" i="1" baseline="-25000">
                    <a:solidFill>
                      <a:srgbClr val="FF0000"/>
                    </a:solidFill>
                  </a:rPr>
                  <a:t>1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L</a:t>
                </a:r>
                <a:r>
                  <a:rPr lang="en-US" altLang="zh-CN" sz="3200" i="1" baseline="-25000">
                    <a:solidFill>
                      <a:srgbClr val="FF0000"/>
                    </a:solidFill>
                  </a:rPr>
                  <a:t>1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=F</a:t>
                </a:r>
                <a:r>
                  <a:rPr lang="en-US" altLang="zh-CN" sz="3200" i="1" baseline="-25000">
                    <a:solidFill>
                      <a:srgbClr val="FF0000"/>
                    </a:solidFill>
                  </a:rPr>
                  <a:t>2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L</a:t>
                </a:r>
                <a:r>
                  <a:rPr lang="en-US" altLang="zh-CN" sz="3200" i="1" baseline="-25000">
                    <a:solidFill>
                      <a:srgbClr val="FF0000"/>
                    </a:solidFill>
                  </a:rPr>
                  <a:t>2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，得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750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×0.5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250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=1.5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zh-CN" altLang="en-US" sz="2800">
                  <a:solidFill>
                    <a:srgbClr val="FF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800">
                    <a:solidFill>
                      <a:srgbClr val="FF0000"/>
                    </a:solidFill>
                  </a:rPr>
                  <a:t>答：小朋友应该坐在离跷跷板的转轴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1.5m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处。</a:t>
                </a: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65" y="2429510"/>
                <a:ext cx="8800465" cy="33528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7570" y="1459865"/>
            <a:ext cx="69723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杆秤在我国有几千年的历史，如今中药房仍在使用。如图所示，已测得刺五加药材质量是</a:t>
            </a:r>
            <a:r>
              <a:rPr lang="en-US" altLang="zh-CN" sz="2800"/>
              <a:t>120g</a:t>
            </a:r>
            <a:r>
              <a:rPr lang="zh-CN" altLang="en-US" sz="2800"/>
              <a:t>，其中</a:t>
            </a:r>
            <a:r>
              <a:rPr lang="en-US" altLang="zh-CN" sz="2800"/>
              <a:t>OB=3OA</a:t>
            </a:r>
            <a:r>
              <a:rPr lang="zh-CN" altLang="en-US" sz="2800"/>
              <a:t>，若不计杆秤自重，则秤砣的质量约为</a:t>
            </a:r>
            <a:r>
              <a:rPr lang="en-US" altLang="zh-CN" sz="2800" u="sng"/>
              <a:t>          </a:t>
            </a:r>
            <a:r>
              <a:rPr lang="en-US" altLang="zh-CN" sz="2800"/>
              <a:t>g</a:t>
            </a:r>
            <a:r>
              <a:rPr lang="zh-CN" altLang="en-US" sz="2800"/>
              <a:t>。接下来要测</a:t>
            </a:r>
            <a:r>
              <a:rPr lang="en-US" altLang="zh-CN" sz="2800"/>
              <a:t>30g</a:t>
            </a:r>
            <a:r>
              <a:rPr lang="zh-CN" altLang="en-US" sz="2800"/>
              <a:t>的人参片需要将秤砣向</a:t>
            </a:r>
            <a:r>
              <a:rPr lang="en-US" altLang="zh-CN" sz="2800"/>
              <a:t>B</a:t>
            </a:r>
            <a:r>
              <a:rPr lang="zh-CN" altLang="en-US" sz="2800"/>
              <a:t>点的</a:t>
            </a:r>
            <a:r>
              <a:rPr lang="en-US" altLang="zh-CN" sz="2800" u="sng"/>
              <a:t>          </a:t>
            </a:r>
            <a:r>
              <a:rPr lang="zh-CN" altLang="en-US" sz="2800"/>
              <a:t>（选填</a:t>
            </a:r>
            <a:r>
              <a:rPr lang="en-US" altLang="zh-CN" sz="2800"/>
              <a:t>“</a:t>
            </a:r>
            <a:r>
              <a:rPr lang="zh-CN" altLang="en-US" sz="2800"/>
              <a:t>左</a:t>
            </a:r>
            <a:r>
              <a:rPr lang="en-US" altLang="zh-CN" sz="2800"/>
              <a:t>”</a:t>
            </a:r>
            <a:r>
              <a:rPr lang="zh-CN" altLang="en-US" sz="2800"/>
              <a:t>或</a:t>
            </a:r>
            <a:r>
              <a:rPr lang="en-US" altLang="zh-CN" sz="2800"/>
              <a:t>“</a:t>
            </a:r>
            <a:r>
              <a:rPr lang="zh-CN" altLang="en-US" sz="2800"/>
              <a:t>右</a:t>
            </a:r>
            <a:r>
              <a:rPr lang="en-US" altLang="zh-CN" sz="2800"/>
              <a:t>”</a:t>
            </a:r>
            <a:r>
              <a:rPr lang="zh-CN" altLang="en-US" sz="2800"/>
              <a:t>）侧移动。</a:t>
            </a:r>
          </a:p>
        </p:txBody>
      </p:sp>
      <p:pic>
        <p:nvPicPr>
          <p:cNvPr id="100021" name="图片 100021" descr="@@@c8af408c-6619-4f30-95ab-37dfdab642c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80" y="2021840"/>
            <a:ext cx="3421380" cy="31375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07460" y="3550285"/>
            <a:ext cx="904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469890" y="4133850"/>
            <a:ext cx="904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右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7570" y="1459865"/>
            <a:ext cx="108204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如图为用螺丝刀撬图钉的示意图，在图中画出动力</a:t>
            </a:r>
            <a:r>
              <a:rPr lang="en-US" altLang="zh-CN" sz="2800"/>
              <a:t>F</a:t>
            </a:r>
            <a:r>
              <a:rPr lang="en-US" altLang="zh-CN" sz="3200" baseline="-25000"/>
              <a:t>1</a:t>
            </a:r>
            <a:r>
              <a:rPr lang="zh-CN" altLang="en-US" sz="2800"/>
              <a:t>的力臂</a:t>
            </a:r>
            <a:r>
              <a:rPr lang="en-US" altLang="zh-CN" sz="2800"/>
              <a:t>L</a:t>
            </a:r>
            <a:r>
              <a:rPr lang="en-US" altLang="zh-CN" sz="3200" baseline="-25000"/>
              <a:t>1</a:t>
            </a:r>
            <a:r>
              <a:rPr lang="zh-CN" altLang="en-US" sz="2800"/>
              <a:t>。</a:t>
            </a:r>
          </a:p>
        </p:txBody>
      </p:sp>
      <p:pic>
        <p:nvPicPr>
          <p:cNvPr id="100033" name="图片 100033" descr="@@@c98dd40a-0e6d-45af-8951-e5995a3ca61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575" y="2613660"/>
            <a:ext cx="6227445" cy="2832735"/>
          </a:xfrm>
          <a:prstGeom prst="rect">
            <a:avLst/>
          </a:prstGeom>
        </p:spPr>
      </p:pic>
      <p:pic>
        <p:nvPicPr>
          <p:cNvPr id="100035" name="图片 100035" descr="@@@f92939c3-fe87-438c-8664-731668a8f8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575" y="2613660"/>
            <a:ext cx="6227445" cy="34366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45160" y="1212215"/>
            <a:ext cx="729488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某同学利用若干个质量为</a:t>
            </a:r>
            <a:r>
              <a:rPr lang="en-US" altLang="zh-CN" sz="2800"/>
              <a:t>50g</a:t>
            </a:r>
            <a:r>
              <a:rPr lang="zh-CN" altLang="en-US" sz="2800"/>
              <a:t>的钩码和弹簧测力计探究杠杆的平衡条件。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r>
              <a:rPr lang="zh-CN" altLang="en-US" sz="2800"/>
              <a:t>（</a:t>
            </a:r>
            <a:r>
              <a:rPr lang="en-US" altLang="zh-CN" sz="2800"/>
              <a:t>1</a:t>
            </a:r>
            <a:r>
              <a:rPr lang="zh-CN" altLang="en-US" sz="2800"/>
              <a:t>）调节平衡螺母，使杠杆在不挂钩码时，保持水平并</a:t>
            </a:r>
            <a:r>
              <a:rPr lang="en-US" altLang="zh-CN" sz="2800"/>
              <a:t>______</a:t>
            </a:r>
            <a:r>
              <a:rPr lang="zh-CN" altLang="en-US" sz="2800"/>
              <a:t>，达到平衡状态，如图所示。</a:t>
            </a:r>
            <a:endParaRPr lang="en-US" altLang="zh-CN" sz="2800"/>
          </a:p>
        </p:txBody>
      </p:sp>
      <p:sp>
        <p:nvSpPr>
          <p:cNvPr id="3" name="文本框 2"/>
          <p:cNvSpPr txBox="1"/>
          <p:nvPr/>
        </p:nvSpPr>
        <p:spPr>
          <a:xfrm>
            <a:off x="2503805" y="3854450"/>
            <a:ext cx="1106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静止</a:t>
            </a:r>
          </a:p>
        </p:txBody>
      </p:sp>
      <p:pic>
        <p:nvPicPr>
          <p:cNvPr id="100043" name="图片 100043" descr="学科网(www.zxxk.com)--教育资源门户，提供试卷、教案、课件、论文、素材以及各类教学资源下载，还有大量而丰富的教学相关资讯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870" y="2180590"/>
            <a:ext cx="4044950" cy="20326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7570" y="783590"/>
            <a:ext cx="697230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某同学利用若干个质量为</a:t>
            </a:r>
            <a:r>
              <a:rPr lang="en-US" altLang="zh-CN" sz="2800"/>
              <a:t>50g</a:t>
            </a:r>
            <a:r>
              <a:rPr lang="zh-CN" altLang="en-US" sz="2800"/>
              <a:t>的钩码和弹簧测力计探究杠杆的平衡条件。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r>
              <a:rPr lang="zh-CN" altLang="en-US" sz="2800"/>
              <a:t>（</a:t>
            </a:r>
            <a:r>
              <a:rPr lang="en-US" altLang="zh-CN" sz="2800"/>
              <a:t>2</a:t>
            </a:r>
            <a:r>
              <a:rPr lang="zh-CN" altLang="en-US" sz="2800"/>
              <a:t>）在杠杆左侧</a:t>
            </a:r>
            <a:r>
              <a:rPr lang="en-US" altLang="zh-CN" sz="2800"/>
              <a:t>15cm</a:t>
            </a:r>
            <a:r>
              <a:rPr lang="zh-CN" altLang="en-US" sz="2800"/>
              <a:t>刻度线处挂上</a:t>
            </a:r>
            <a:r>
              <a:rPr lang="en-US" altLang="zh-CN" sz="2800"/>
              <a:t>4</a:t>
            </a:r>
            <a:r>
              <a:rPr lang="zh-CN" altLang="en-US" sz="2800"/>
              <a:t>个钩码，在杠杆右侧挂上</a:t>
            </a:r>
            <a:r>
              <a:rPr lang="en-US" altLang="zh-CN" sz="2800"/>
              <a:t>6</a:t>
            </a:r>
            <a:r>
              <a:rPr lang="zh-CN" altLang="en-US" sz="2800"/>
              <a:t>个钩码，移动右侧钩码到</a:t>
            </a:r>
            <a:r>
              <a:rPr lang="en-US" altLang="zh-CN" sz="2800"/>
              <a:t>______cm</a:t>
            </a:r>
            <a:r>
              <a:rPr lang="zh-CN" altLang="en-US" sz="2800"/>
              <a:t>刻度线处使杠杆重新在水平位置平衡。这时动力或阻力是</a:t>
            </a:r>
            <a:r>
              <a:rPr lang="en-US" altLang="zh-CN" sz="2800"/>
              <a:t>___________</a:t>
            </a:r>
          </a:p>
          <a:p>
            <a:pPr>
              <a:lnSpc>
                <a:spcPct val="150000"/>
              </a:lnSpc>
            </a:pPr>
            <a:r>
              <a:rPr lang="en-US" altLang="zh-CN" sz="2800"/>
              <a:t>_______</a:t>
            </a:r>
            <a:r>
              <a:rPr lang="zh-CN" altLang="en-US" sz="2800"/>
              <a:t>（填</a:t>
            </a:r>
            <a:r>
              <a:rPr lang="en-US" altLang="zh-CN" sz="2800"/>
              <a:t>“</a:t>
            </a:r>
            <a:r>
              <a:rPr lang="zh-CN" altLang="en-US" sz="2800"/>
              <a:t>钩码受到的重力</a:t>
            </a:r>
            <a:r>
              <a:rPr lang="en-US" altLang="zh-CN" sz="2800"/>
              <a:t>”“</a:t>
            </a:r>
            <a:r>
              <a:rPr lang="zh-CN" altLang="en-US" sz="2800"/>
              <a:t>钩码对杠杆的拉力</a:t>
            </a:r>
            <a:r>
              <a:rPr lang="en-US" altLang="zh-CN" sz="2800"/>
              <a:t>”</a:t>
            </a:r>
            <a:r>
              <a:rPr lang="zh-CN" altLang="en-US" sz="2800"/>
              <a:t>或</a:t>
            </a:r>
            <a:r>
              <a:rPr lang="en-US" altLang="zh-CN" sz="2800"/>
              <a:t>“</a:t>
            </a:r>
            <a:r>
              <a:rPr lang="zh-CN" altLang="en-US" sz="2800"/>
              <a:t>杠杆对钩码的拉力</a:t>
            </a:r>
            <a:r>
              <a:rPr lang="en-US" altLang="zh-CN" sz="2800"/>
              <a:t>”</a:t>
            </a:r>
            <a:r>
              <a:rPr lang="zh-CN" altLang="en-US" sz="2800"/>
              <a:t>）。</a:t>
            </a:r>
            <a:endParaRPr lang="en-US" altLang="zh-CN" sz="2800"/>
          </a:p>
        </p:txBody>
      </p:sp>
      <p:sp>
        <p:nvSpPr>
          <p:cNvPr id="3" name="文本框 2"/>
          <p:cNvSpPr txBox="1"/>
          <p:nvPr/>
        </p:nvSpPr>
        <p:spPr>
          <a:xfrm>
            <a:off x="1756410" y="4133850"/>
            <a:ext cx="904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459095" y="4717415"/>
            <a:ext cx="2490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钩码对</a:t>
            </a:r>
            <a:r>
              <a:rPr lang="zh-CN" altLang="en-US" sz="3200">
                <a:solidFill>
                  <a:srgbClr val="FF0000"/>
                </a:solidFill>
                <a:sym typeface="+mn-ea"/>
              </a:rPr>
              <a:t>杠杆</a:t>
            </a:r>
            <a:endParaRPr lang="zh-CN" altLang="en-US" sz="3200">
              <a:solidFill>
                <a:srgbClr val="FF0000"/>
              </a:solidFill>
            </a:endParaRPr>
          </a:p>
        </p:txBody>
      </p:sp>
      <p:pic>
        <p:nvPicPr>
          <p:cNvPr id="100043" name="图片 100043" descr="学科网(www.zxxk.com)--教育资源门户，提供试卷、教案、课件、论文、素材以及各类教学资源下载，还有大量而丰富的教学相关资讯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870" y="2180590"/>
            <a:ext cx="4044950" cy="20326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7570" y="5408930"/>
            <a:ext cx="1527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sym typeface="+mn-ea"/>
              </a:rPr>
              <a:t>的拉力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63675" y="17729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968625" y="2151380"/>
            <a:ext cx="2544445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751320" y="1401445"/>
            <a:ext cx="97790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定义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926465" y="1065530"/>
            <a:ext cx="716280" cy="488251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杠杆及其平衡条件</a:t>
            </a:r>
            <a:endParaRPr lang="en-US" altLang="zh-CN" sz="3600"/>
          </a:p>
        </p:txBody>
      </p:sp>
      <p:sp>
        <p:nvSpPr>
          <p:cNvPr id="14" name="左大括号 13"/>
          <p:cNvSpPr/>
          <p:nvPr/>
        </p:nvSpPr>
        <p:spPr>
          <a:xfrm>
            <a:off x="1882140" y="2442845"/>
            <a:ext cx="906145" cy="256603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5785485" y="1658620"/>
            <a:ext cx="876935" cy="156845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842895" y="4705985"/>
            <a:ext cx="2775585" cy="58255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杠杆的平衡条件</a:t>
            </a:r>
          </a:p>
        </p:txBody>
      </p:sp>
      <p:sp>
        <p:nvSpPr>
          <p:cNvPr id="9" name="左大括号 8"/>
          <p:cNvSpPr/>
          <p:nvPr/>
        </p:nvSpPr>
        <p:spPr>
          <a:xfrm>
            <a:off x="5785485" y="4215765"/>
            <a:ext cx="806450" cy="156273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751320" y="2177415"/>
            <a:ext cx="238506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杠杆的五要素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58940" y="3937000"/>
            <a:ext cx="529653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必做实验：探究杠杆的平衡条件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51320" y="2953385"/>
            <a:ext cx="336359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杠杆的平衡状态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758940" y="5490210"/>
            <a:ext cx="388112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利用杠杆原理进行计算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7" grpId="0" bldLvl="0" animBg="1"/>
      <p:bldP spid="9" grpId="0" bldLvl="0" animBg="1"/>
      <p:bldP spid="10" grpId="0" bldLvl="0" animBg="1"/>
      <p:bldP spid="12" grpId="0" bldLvl="0" animBg="1"/>
      <p:bldP spid="13" grpId="0" bldLvl="0" animBg="1"/>
      <p:bldP spid="15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29510" y="999490"/>
            <a:ext cx="78079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大人和小朋友分别坐在跷跷板的两端，怎样才能使跷跷板保持平衡呢？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895" y="2623820"/>
            <a:ext cx="6219190" cy="41433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&amp;pky8550913124&amp;"/>
          <p:cNvPicPr>
            <a:picLocks noChangeAspect="1"/>
          </p:cNvPicPr>
          <p:nvPr/>
        </p:nvPicPr>
        <p:blipFill>
          <a:blip r:embed="rId3"/>
          <a:srcRect l="24071" t="4806" r="20679" b="25773"/>
          <a:stretch>
            <a:fillRect/>
          </a:stretch>
        </p:blipFill>
        <p:spPr>
          <a:xfrm>
            <a:off x="899160" y="1363345"/>
            <a:ext cx="2694305" cy="2257425"/>
          </a:xfrm>
          <a:prstGeom prst="rect">
            <a:avLst/>
          </a:prstGeom>
        </p:spPr>
      </p:pic>
      <p:pic>
        <p:nvPicPr>
          <p:cNvPr id="5" name="图片 4" descr="&amp;pky8554532907&amp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815" y="1365250"/>
            <a:ext cx="3121660" cy="2255520"/>
          </a:xfrm>
          <a:prstGeom prst="rect">
            <a:avLst/>
          </a:prstGeom>
        </p:spPr>
      </p:pic>
      <p:pic>
        <p:nvPicPr>
          <p:cNvPr id="15" name="图片 14" descr="&amp;pky94125201003&amp;"/>
          <p:cNvPicPr>
            <a:picLocks noChangeAspect="1"/>
          </p:cNvPicPr>
          <p:nvPr/>
        </p:nvPicPr>
        <p:blipFill>
          <a:blip r:embed="rId5"/>
          <a:srcRect l="19428" t="21352" r="3641"/>
          <a:stretch>
            <a:fillRect/>
          </a:stretch>
        </p:blipFill>
        <p:spPr>
          <a:xfrm>
            <a:off x="7490460" y="1363345"/>
            <a:ext cx="3309620" cy="2255520"/>
          </a:xfrm>
          <a:prstGeom prst="rect">
            <a:avLst/>
          </a:prstGeom>
        </p:spPr>
      </p:pic>
      <p:grpSp>
        <p:nvGrpSpPr>
          <p:cNvPr id="18" name="生活小妙招" descr="7b0a202020202274657874626f78223a2022220a7d0a"/>
          <p:cNvGrpSpPr/>
          <p:nvPr/>
        </p:nvGrpSpPr>
        <p:grpSpPr>
          <a:xfrm>
            <a:off x="3511857" y="3659982"/>
            <a:ext cx="5634377" cy="2700337"/>
            <a:chOff x="3251200" y="2349500"/>
            <a:chExt cx="4452520" cy="2133919"/>
          </a:xfrm>
        </p:grpSpPr>
        <p:grpSp>
          <p:nvGrpSpPr>
            <p:cNvPr id="19" name="Group 4"/>
            <p:cNvGrpSpPr>
              <a:grpSpLocks noChangeAspect="1"/>
            </p:cNvGrpSpPr>
            <p:nvPr/>
          </p:nvGrpSpPr>
          <p:grpSpPr bwMode="auto">
            <a:xfrm>
              <a:off x="3251200" y="2349500"/>
              <a:ext cx="4452520" cy="2133919"/>
              <a:chOff x="2191" y="1129"/>
              <a:chExt cx="5304" cy="2542"/>
            </a:xfrm>
          </p:grpSpPr>
          <p:sp>
            <p:nvSpPr>
              <p:cNvPr id="21" name="Freeform 5"/>
              <p:cNvSpPr/>
              <p:nvPr/>
            </p:nvSpPr>
            <p:spPr bwMode="auto">
              <a:xfrm>
                <a:off x="2331" y="1559"/>
                <a:ext cx="5164" cy="2100"/>
              </a:xfrm>
              <a:custGeom>
                <a:avLst/>
                <a:gdLst>
                  <a:gd name="T0" fmla="*/ 3988 w 4325"/>
                  <a:gd name="T1" fmla="*/ 141 h 2100"/>
                  <a:gd name="T2" fmla="*/ 72 w 4325"/>
                  <a:gd name="T3" fmla="*/ 0 h 2100"/>
                  <a:gd name="T4" fmla="*/ 0 w 4325"/>
                  <a:gd name="T5" fmla="*/ 2100 h 2100"/>
                  <a:gd name="T6" fmla="*/ 4325 w 4325"/>
                  <a:gd name="T7" fmla="*/ 1936 h 2100"/>
                  <a:gd name="T8" fmla="*/ 3988 w 4325"/>
                  <a:gd name="T9" fmla="*/ 141 h 2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25" h="2100">
                    <a:moveTo>
                      <a:pt x="3988" y="141"/>
                    </a:moveTo>
                    <a:lnTo>
                      <a:pt x="72" y="0"/>
                    </a:lnTo>
                    <a:lnTo>
                      <a:pt x="0" y="2100"/>
                    </a:lnTo>
                    <a:lnTo>
                      <a:pt x="4325" y="1936"/>
                    </a:lnTo>
                    <a:lnTo>
                      <a:pt x="3988" y="141"/>
                    </a:lnTo>
                    <a:close/>
                  </a:path>
                </a:pathLst>
              </a:custGeom>
              <a:solidFill>
                <a:srgbClr val="015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Freeform 6"/>
              <p:cNvSpPr/>
              <p:nvPr/>
            </p:nvSpPr>
            <p:spPr bwMode="auto">
              <a:xfrm>
                <a:off x="2191" y="1633"/>
                <a:ext cx="5304" cy="1952"/>
              </a:xfrm>
              <a:custGeom>
                <a:avLst/>
                <a:gdLst>
                  <a:gd name="T0" fmla="*/ 333 w 4275"/>
                  <a:gd name="T1" fmla="*/ 131 h 1952"/>
                  <a:gd name="T2" fmla="*/ 4204 w 4275"/>
                  <a:gd name="T3" fmla="*/ 0 h 1952"/>
                  <a:gd name="T4" fmla="*/ 4275 w 4275"/>
                  <a:gd name="T5" fmla="*/ 1952 h 1952"/>
                  <a:gd name="T6" fmla="*/ 0 w 4275"/>
                  <a:gd name="T7" fmla="*/ 1800 h 1952"/>
                  <a:gd name="T8" fmla="*/ 333 w 4275"/>
                  <a:gd name="T9" fmla="*/ 131 h 1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75" h="1952">
                    <a:moveTo>
                      <a:pt x="333" y="131"/>
                    </a:moveTo>
                    <a:lnTo>
                      <a:pt x="4204" y="0"/>
                    </a:lnTo>
                    <a:lnTo>
                      <a:pt x="4275" y="1952"/>
                    </a:lnTo>
                    <a:lnTo>
                      <a:pt x="0" y="1800"/>
                    </a:lnTo>
                    <a:lnTo>
                      <a:pt x="333" y="131"/>
                    </a:lnTo>
                    <a:close/>
                  </a:path>
                </a:pathLst>
              </a:custGeom>
              <a:solidFill>
                <a:srgbClr val="0288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7"/>
              <p:cNvSpPr/>
              <p:nvPr/>
            </p:nvSpPr>
            <p:spPr bwMode="auto">
              <a:xfrm>
                <a:off x="2298" y="1174"/>
                <a:ext cx="1769" cy="2497"/>
              </a:xfrm>
              <a:custGeom>
                <a:avLst/>
                <a:gdLst>
                  <a:gd name="T0" fmla="*/ 618 w 745"/>
                  <a:gd name="T1" fmla="*/ 1005 h 1050"/>
                  <a:gd name="T2" fmla="*/ 683 w 745"/>
                  <a:gd name="T3" fmla="*/ 938 h 1050"/>
                  <a:gd name="T4" fmla="*/ 693 w 745"/>
                  <a:gd name="T5" fmla="*/ 877 h 1050"/>
                  <a:gd name="T6" fmla="*/ 679 w 745"/>
                  <a:gd name="T7" fmla="*/ 851 h 1050"/>
                  <a:gd name="T8" fmla="*/ 677 w 745"/>
                  <a:gd name="T9" fmla="*/ 821 h 1050"/>
                  <a:gd name="T10" fmla="*/ 666 w 745"/>
                  <a:gd name="T11" fmla="*/ 798 h 1050"/>
                  <a:gd name="T12" fmla="*/ 664 w 745"/>
                  <a:gd name="T13" fmla="*/ 773 h 1050"/>
                  <a:gd name="T14" fmla="*/ 658 w 745"/>
                  <a:gd name="T15" fmla="*/ 759 h 1050"/>
                  <a:gd name="T16" fmla="*/ 659 w 745"/>
                  <a:gd name="T17" fmla="*/ 718 h 1050"/>
                  <a:gd name="T18" fmla="*/ 694 w 745"/>
                  <a:gd name="T19" fmla="*/ 560 h 1050"/>
                  <a:gd name="T20" fmla="*/ 706 w 745"/>
                  <a:gd name="T21" fmla="*/ 534 h 1050"/>
                  <a:gd name="T22" fmla="*/ 713 w 745"/>
                  <a:gd name="T23" fmla="*/ 264 h 1050"/>
                  <a:gd name="T24" fmla="*/ 300 w 745"/>
                  <a:gd name="T25" fmla="*/ 37 h 1050"/>
                  <a:gd name="T26" fmla="*/ 275 w 745"/>
                  <a:gd name="T27" fmla="*/ 43 h 1050"/>
                  <a:gd name="T28" fmla="*/ 65 w 745"/>
                  <a:gd name="T29" fmla="*/ 203 h 1050"/>
                  <a:gd name="T30" fmla="*/ 27 w 745"/>
                  <a:gd name="T31" fmla="*/ 489 h 1050"/>
                  <a:gd name="T32" fmla="*/ 169 w 745"/>
                  <a:gd name="T33" fmla="*/ 687 h 1050"/>
                  <a:gd name="T34" fmla="*/ 190 w 745"/>
                  <a:gd name="T35" fmla="*/ 701 h 1050"/>
                  <a:gd name="T36" fmla="*/ 305 w 745"/>
                  <a:gd name="T37" fmla="*/ 819 h 1050"/>
                  <a:gd name="T38" fmla="*/ 327 w 745"/>
                  <a:gd name="T39" fmla="*/ 853 h 1050"/>
                  <a:gd name="T40" fmla="*/ 330 w 745"/>
                  <a:gd name="T41" fmla="*/ 868 h 1050"/>
                  <a:gd name="T42" fmla="*/ 341 w 745"/>
                  <a:gd name="T43" fmla="*/ 891 h 1050"/>
                  <a:gd name="T44" fmla="*/ 343 w 745"/>
                  <a:gd name="T45" fmla="*/ 915 h 1050"/>
                  <a:gd name="T46" fmla="*/ 357 w 745"/>
                  <a:gd name="T47" fmla="*/ 942 h 1050"/>
                  <a:gd name="T48" fmla="*/ 359 w 745"/>
                  <a:gd name="T49" fmla="*/ 972 h 1050"/>
                  <a:gd name="T50" fmla="*/ 400 w 745"/>
                  <a:gd name="T51" fmla="*/ 1019 h 1050"/>
                  <a:gd name="T52" fmla="*/ 491 w 745"/>
                  <a:gd name="T53" fmla="*/ 1041 h 1050"/>
                  <a:gd name="T54" fmla="*/ 618 w 745"/>
                  <a:gd name="T55" fmla="*/ 1005 h 1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5" h="1050">
                    <a:moveTo>
                      <a:pt x="618" y="1005"/>
                    </a:moveTo>
                    <a:cubicBezTo>
                      <a:pt x="650" y="996"/>
                      <a:pt x="674" y="970"/>
                      <a:pt x="683" y="938"/>
                    </a:cubicBezTo>
                    <a:cubicBezTo>
                      <a:pt x="695" y="921"/>
                      <a:pt x="699" y="899"/>
                      <a:pt x="693" y="877"/>
                    </a:cubicBezTo>
                    <a:cubicBezTo>
                      <a:pt x="690" y="867"/>
                      <a:pt x="685" y="858"/>
                      <a:pt x="679" y="851"/>
                    </a:cubicBezTo>
                    <a:cubicBezTo>
                      <a:pt x="680" y="841"/>
                      <a:pt x="680" y="831"/>
                      <a:pt x="677" y="821"/>
                    </a:cubicBezTo>
                    <a:cubicBezTo>
                      <a:pt x="675" y="812"/>
                      <a:pt x="671" y="805"/>
                      <a:pt x="666" y="798"/>
                    </a:cubicBezTo>
                    <a:cubicBezTo>
                      <a:pt x="667" y="790"/>
                      <a:pt x="666" y="782"/>
                      <a:pt x="664" y="773"/>
                    </a:cubicBezTo>
                    <a:cubicBezTo>
                      <a:pt x="662" y="768"/>
                      <a:pt x="660" y="763"/>
                      <a:pt x="658" y="759"/>
                    </a:cubicBezTo>
                    <a:cubicBezTo>
                      <a:pt x="661" y="746"/>
                      <a:pt x="662" y="732"/>
                      <a:pt x="659" y="718"/>
                    </a:cubicBezTo>
                    <a:cubicBezTo>
                      <a:pt x="649" y="663"/>
                      <a:pt x="663" y="631"/>
                      <a:pt x="694" y="560"/>
                    </a:cubicBezTo>
                    <a:cubicBezTo>
                      <a:pt x="698" y="552"/>
                      <a:pt x="702" y="543"/>
                      <a:pt x="706" y="534"/>
                    </a:cubicBezTo>
                    <a:cubicBezTo>
                      <a:pt x="743" y="448"/>
                      <a:pt x="745" y="352"/>
                      <a:pt x="713" y="264"/>
                    </a:cubicBezTo>
                    <a:cubicBezTo>
                      <a:pt x="651" y="98"/>
                      <a:pt x="474" y="0"/>
                      <a:pt x="300" y="37"/>
                    </a:cubicBezTo>
                    <a:cubicBezTo>
                      <a:pt x="292" y="38"/>
                      <a:pt x="284" y="40"/>
                      <a:pt x="275" y="43"/>
                    </a:cubicBezTo>
                    <a:cubicBezTo>
                      <a:pt x="187" y="68"/>
                      <a:pt x="113" y="125"/>
                      <a:pt x="65" y="203"/>
                    </a:cubicBezTo>
                    <a:cubicBezTo>
                      <a:pt x="14" y="289"/>
                      <a:pt x="0" y="393"/>
                      <a:pt x="27" y="489"/>
                    </a:cubicBezTo>
                    <a:cubicBezTo>
                      <a:pt x="50" y="569"/>
                      <a:pt x="100" y="639"/>
                      <a:pt x="169" y="687"/>
                    </a:cubicBezTo>
                    <a:cubicBezTo>
                      <a:pt x="190" y="701"/>
                      <a:pt x="190" y="701"/>
                      <a:pt x="190" y="701"/>
                    </a:cubicBezTo>
                    <a:cubicBezTo>
                      <a:pt x="255" y="745"/>
                      <a:pt x="284" y="766"/>
                      <a:pt x="305" y="819"/>
                    </a:cubicBezTo>
                    <a:cubicBezTo>
                      <a:pt x="310" y="832"/>
                      <a:pt x="318" y="843"/>
                      <a:pt x="327" y="853"/>
                    </a:cubicBezTo>
                    <a:cubicBezTo>
                      <a:pt x="328" y="858"/>
                      <a:pt x="329" y="863"/>
                      <a:pt x="330" y="868"/>
                    </a:cubicBezTo>
                    <a:cubicBezTo>
                      <a:pt x="332" y="876"/>
                      <a:pt x="336" y="884"/>
                      <a:pt x="341" y="891"/>
                    </a:cubicBezTo>
                    <a:cubicBezTo>
                      <a:pt x="340" y="899"/>
                      <a:pt x="341" y="907"/>
                      <a:pt x="343" y="915"/>
                    </a:cubicBezTo>
                    <a:cubicBezTo>
                      <a:pt x="346" y="925"/>
                      <a:pt x="351" y="934"/>
                      <a:pt x="357" y="942"/>
                    </a:cubicBezTo>
                    <a:cubicBezTo>
                      <a:pt x="356" y="952"/>
                      <a:pt x="357" y="962"/>
                      <a:pt x="359" y="972"/>
                    </a:cubicBezTo>
                    <a:cubicBezTo>
                      <a:pt x="366" y="993"/>
                      <a:pt x="381" y="1010"/>
                      <a:pt x="400" y="1019"/>
                    </a:cubicBezTo>
                    <a:cubicBezTo>
                      <a:pt x="424" y="1041"/>
                      <a:pt x="458" y="1050"/>
                      <a:pt x="491" y="1041"/>
                    </a:cubicBezTo>
                    <a:lnTo>
                      <a:pt x="618" y="10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3210" y="2884"/>
                <a:ext cx="579" cy="634"/>
              </a:xfrm>
              <a:custGeom>
                <a:avLst/>
                <a:gdLst>
                  <a:gd name="T0" fmla="*/ 102 w 244"/>
                  <a:gd name="T1" fmla="*/ 260 h 267"/>
                  <a:gd name="T2" fmla="*/ 205 w 244"/>
                  <a:gd name="T3" fmla="*/ 231 h 267"/>
                  <a:gd name="T4" fmla="*/ 237 w 244"/>
                  <a:gd name="T5" fmla="*/ 174 h 267"/>
                  <a:gd name="T6" fmla="*/ 198 w 244"/>
                  <a:gd name="T7" fmla="*/ 38 h 267"/>
                  <a:gd name="T8" fmla="*/ 141 w 244"/>
                  <a:gd name="T9" fmla="*/ 7 h 267"/>
                  <a:gd name="T10" fmla="*/ 38 w 244"/>
                  <a:gd name="T11" fmla="*/ 36 h 267"/>
                  <a:gd name="T12" fmla="*/ 7 w 244"/>
                  <a:gd name="T13" fmla="*/ 92 h 267"/>
                  <a:gd name="T14" fmla="*/ 45 w 244"/>
                  <a:gd name="T15" fmla="*/ 228 h 267"/>
                  <a:gd name="T16" fmla="*/ 102 w 244"/>
                  <a:gd name="T17" fmla="*/ 26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4" h="267">
                    <a:moveTo>
                      <a:pt x="102" y="260"/>
                    </a:moveTo>
                    <a:cubicBezTo>
                      <a:pt x="205" y="231"/>
                      <a:pt x="205" y="231"/>
                      <a:pt x="205" y="231"/>
                    </a:cubicBezTo>
                    <a:cubicBezTo>
                      <a:pt x="229" y="224"/>
                      <a:pt x="244" y="199"/>
                      <a:pt x="237" y="174"/>
                    </a:cubicBezTo>
                    <a:cubicBezTo>
                      <a:pt x="198" y="38"/>
                      <a:pt x="198" y="38"/>
                      <a:pt x="198" y="38"/>
                    </a:cubicBezTo>
                    <a:cubicBezTo>
                      <a:pt x="191" y="14"/>
                      <a:pt x="166" y="0"/>
                      <a:pt x="141" y="7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14" y="43"/>
                      <a:pt x="0" y="68"/>
                      <a:pt x="7" y="92"/>
                    </a:cubicBezTo>
                    <a:cubicBezTo>
                      <a:pt x="45" y="228"/>
                      <a:pt x="45" y="228"/>
                      <a:pt x="45" y="228"/>
                    </a:cubicBezTo>
                    <a:cubicBezTo>
                      <a:pt x="52" y="253"/>
                      <a:pt x="78" y="267"/>
                      <a:pt x="102" y="260"/>
                    </a:cubicBezTo>
                    <a:close/>
                  </a:path>
                </a:pathLst>
              </a:custGeom>
              <a:solidFill>
                <a:srgbClr val="8D8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Freeform 9"/>
              <p:cNvSpPr/>
              <p:nvPr/>
            </p:nvSpPr>
            <p:spPr bwMode="auto">
              <a:xfrm>
                <a:off x="2448" y="1331"/>
                <a:ext cx="1471" cy="1795"/>
              </a:xfrm>
              <a:custGeom>
                <a:avLst/>
                <a:gdLst>
                  <a:gd name="T0" fmla="*/ 23 w 620"/>
                  <a:gd name="T1" fmla="*/ 406 h 755"/>
                  <a:gd name="T2" fmla="*/ 140 w 620"/>
                  <a:gd name="T3" fmla="*/ 571 h 755"/>
                  <a:gd name="T4" fmla="*/ 162 w 620"/>
                  <a:gd name="T5" fmla="*/ 585 h 755"/>
                  <a:gd name="T6" fmla="*/ 298 w 620"/>
                  <a:gd name="T7" fmla="*/ 731 h 755"/>
                  <a:gd name="T8" fmla="*/ 337 w 620"/>
                  <a:gd name="T9" fmla="*/ 750 h 755"/>
                  <a:gd name="T10" fmla="*/ 513 w 620"/>
                  <a:gd name="T11" fmla="*/ 700 h 755"/>
                  <a:gd name="T12" fmla="*/ 536 w 620"/>
                  <a:gd name="T13" fmla="*/ 663 h 755"/>
                  <a:gd name="T14" fmla="*/ 575 w 620"/>
                  <a:gd name="T15" fmla="*/ 469 h 755"/>
                  <a:gd name="T16" fmla="*/ 587 w 620"/>
                  <a:gd name="T17" fmla="*/ 443 h 755"/>
                  <a:gd name="T18" fmla="*/ 592 w 620"/>
                  <a:gd name="T19" fmla="*/ 219 h 755"/>
                  <a:gd name="T20" fmla="*/ 250 w 620"/>
                  <a:gd name="T21" fmla="*/ 30 h 755"/>
                  <a:gd name="T22" fmla="*/ 55 w 620"/>
                  <a:gd name="T23" fmla="*/ 169 h 755"/>
                  <a:gd name="T24" fmla="*/ 23 w 620"/>
                  <a:gd name="T25" fmla="*/ 406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0" h="755">
                    <a:moveTo>
                      <a:pt x="23" y="406"/>
                    </a:moveTo>
                    <a:cubicBezTo>
                      <a:pt x="42" y="473"/>
                      <a:pt x="83" y="531"/>
                      <a:pt x="140" y="571"/>
                    </a:cubicBezTo>
                    <a:cubicBezTo>
                      <a:pt x="162" y="585"/>
                      <a:pt x="162" y="585"/>
                      <a:pt x="162" y="585"/>
                    </a:cubicBezTo>
                    <a:cubicBezTo>
                      <a:pt x="230" y="632"/>
                      <a:pt x="271" y="660"/>
                      <a:pt x="298" y="731"/>
                    </a:cubicBezTo>
                    <a:cubicBezTo>
                      <a:pt x="305" y="747"/>
                      <a:pt x="321" y="755"/>
                      <a:pt x="337" y="750"/>
                    </a:cubicBezTo>
                    <a:cubicBezTo>
                      <a:pt x="513" y="700"/>
                      <a:pt x="513" y="700"/>
                      <a:pt x="513" y="700"/>
                    </a:cubicBezTo>
                    <a:cubicBezTo>
                      <a:pt x="530" y="696"/>
                      <a:pt x="539" y="680"/>
                      <a:pt x="536" y="663"/>
                    </a:cubicBezTo>
                    <a:cubicBezTo>
                      <a:pt x="522" y="589"/>
                      <a:pt x="542" y="544"/>
                      <a:pt x="575" y="469"/>
                    </a:cubicBezTo>
                    <a:cubicBezTo>
                      <a:pt x="579" y="461"/>
                      <a:pt x="583" y="452"/>
                      <a:pt x="587" y="443"/>
                    </a:cubicBezTo>
                    <a:cubicBezTo>
                      <a:pt x="618" y="372"/>
                      <a:pt x="620" y="292"/>
                      <a:pt x="592" y="219"/>
                    </a:cubicBezTo>
                    <a:cubicBezTo>
                      <a:pt x="541" y="81"/>
                      <a:pt x="394" y="0"/>
                      <a:pt x="250" y="30"/>
                    </a:cubicBezTo>
                    <a:cubicBezTo>
                      <a:pt x="167" y="48"/>
                      <a:pt x="98" y="97"/>
                      <a:pt x="55" y="169"/>
                    </a:cubicBezTo>
                    <a:cubicBezTo>
                      <a:pt x="12" y="240"/>
                      <a:pt x="0" y="326"/>
                      <a:pt x="23" y="406"/>
                    </a:cubicBezTo>
                    <a:close/>
                  </a:path>
                </a:pathLst>
              </a:custGeom>
              <a:solidFill>
                <a:srgbClr val="FFC5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3295" y="1545"/>
                <a:ext cx="477" cy="761"/>
              </a:xfrm>
              <a:custGeom>
                <a:avLst/>
                <a:gdLst>
                  <a:gd name="T0" fmla="*/ 15 w 201"/>
                  <a:gd name="T1" fmla="*/ 9 h 320"/>
                  <a:gd name="T2" fmla="*/ 105 w 201"/>
                  <a:gd name="T3" fmla="*/ 42 h 320"/>
                  <a:gd name="T4" fmla="*/ 167 w 201"/>
                  <a:gd name="T5" fmla="*/ 115 h 320"/>
                  <a:gd name="T6" fmla="*/ 170 w 201"/>
                  <a:gd name="T7" fmla="*/ 315 h 320"/>
                  <a:gd name="T8" fmla="*/ 161 w 201"/>
                  <a:gd name="T9" fmla="*/ 311 h 320"/>
                  <a:gd name="T10" fmla="*/ 121 w 201"/>
                  <a:gd name="T11" fmla="*/ 134 h 320"/>
                  <a:gd name="T12" fmla="*/ 68 w 201"/>
                  <a:gd name="T13" fmla="*/ 79 h 320"/>
                  <a:gd name="T14" fmla="*/ 6 w 201"/>
                  <a:gd name="T15" fmla="*/ 32 h 320"/>
                  <a:gd name="T16" fmla="*/ 15 w 201"/>
                  <a:gd name="T17" fmla="*/ 9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1" h="320">
                    <a:moveTo>
                      <a:pt x="15" y="9"/>
                    </a:moveTo>
                    <a:cubicBezTo>
                      <a:pt x="48" y="0"/>
                      <a:pt x="80" y="22"/>
                      <a:pt x="105" y="42"/>
                    </a:cubicBezTo>
                    <a:cubicBezTo>
                      <a:pt x="130" y="62"/>
                      <a:pt x="151" y="86"/>
                      <a:pt x="167" y="115"/>
                    </a:cubicBezTo>
                    <a:cubicBezTo>
                      <a:pt x="201" y="178"/>
                      <a:pt x="201" y="250"/>
                      <a:pt x="170" y="315"/>
                    </a:cubicBezTo>
                    <a:cubicBezTo>
                      <a:pt x="168" y="320"/>
                      <a:pt x="160" y="316"/>
                      <a:pt x="161" y="311"/>
                    </a:cubicBezTo>
                    <a:cubicBezTo>
                      <a:pt x="170" y="251"/>
                      <a:pt x="155" y="184"/>
                      <a:pt x="121" y="134"/>
                    </a:cubicBezTo>
                    <a:cubicBezTo>
                      <a:pt x="107" y="113"/>
                      <a:pt x="89" y="94"/>
                      <a:pt x="68" y="79"/>
                    </a:cubicBezTo>
                    <a:cubicBezTo>
                      <a:pt x="47" y="64"/>
                      <a:pt x="21" y="54"/>
                      <a:pt x="6" y="32"/>
                    </a:cubicBezTo>
                    <a:cubicBezTo>
                      <a:pt x="0" y="24"/>
                      <a:pt x="6" y="12"/>
                      <a:pt x="1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3217" y="3026"/>
                <a:ext cx="522" cy="198"/>
              </a:xfrm>
              <a:custGeom>
                <a:avLst/>
                <a:gdLst>
                  <a:gd name="T0" fmla="*/ 12 w 220"/>
                  <a:gd name="T1" fmla="*/ 56 h 83"/>
                  <a:gd name="T2" fmla="*/ 200 w 220"/>
                  <a:gd name="T3" fmla="*/ 3 h 83"/>
                  <a:gd name="T4" fmla="*/ 218 w 220"/>
                  <a:gd name="T5" fmla="*/ 11 h 83"/>
                  <a:gd name="T6" fmla="*/ 218 w 220"/>
                  <a:gd name="T7" fmla="*/ 11 h 83"/>
                  <a:gd name="T8" fmla="*/ 207 w 220"/>
                  <a:gd name="T9" fmla="*/ 28 h 83"/>
                  <a:gd name="T10" fmla="*/ 19 w 220"/>
                  <a:gd name="T11" fmla="*/ 81 h 83"/>
                  <a:gd name="T12" fmla="*/ 2 w 220"/>
                  <a:gd name="T13" fmla="*/ 73 h 83"/>
                  <a:gd name="T14" fmla="*/ 2 w 220"/>
                  <a:gd name="T15" fmla="*/ 73 h 83"/>
                  <a:gd name="T16" fmla="*/ 12 w 220"/>
                  <a:gd name="T17" fmla="*/ 5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83">
                    <a:moveTo>
                      <a:pt x="12" y="56"/>
                    </a:moveTo>
                    <a:cubicBezTo>
                      <a:pt x="200" y="3"/>
                      <a:pt x="200" y="3"/>
                      <a:pt x="200" y="3"/>
                    </a:cubicBezTo>
                    <a:cubicBezTo>
                      <a:pt x="208" y="0"/>
                      <a:pt x="216" y="4"/>
                      <a:pt x="218" y="11"/>
                    </a:cubicBezTo>
                    <a:cubicBezTo>
                      <a:pt x="218" y="11"/>
                      <a:pt x="218" y="11"/>
                      <a:pt x="218" y="11"/>
                    </a:cubicBezTo>
                    <a:cubicBezTo>
                      <a:pt x="220" y="18"/>
                      <a:pt x="215" y="25"/>
                      <a:pt x="207" y="28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1" y="83"/>
                      <a:pt x="3" y="79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0" y="66"/>
                      <a:pt x="4" y="58"/>
                      <a:pt x="12" y="56"/>
                    </a:cubicBezTo>
                    <a:close/>
                  </a:path>
                </a:pathLst>
              </a:custGeom>
              <a:solidFill>
                <a:srgbClr val="5047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12"/>
              <p:cNvSpPr/>
              <p:nvPr/>
            </p:nvSpPr>
            <p:spPr bwMode="auto">
              <a:xfrm>
                <a:off x="3248" y="3140"/>
                <a:ext cx="522" cy="198"/>
              </a:xfrm>
              <a:custGeom>
                <a:avLst/>
                <a:gdLst>
                  <a:gd name="T0" fmla="*/ 13 w 220"/>
                  <a:gd name="T1" fmla="*/ 55 h 83"/>
                  <a:gd name="T2" fmla="*/ 201 w 220"/>
                  <a:gd name="T3" fmla="*/ 2 h 83"/>
                  <a:gd name="T4" fmla="*/ 218 w 220"/>
                  <a:gd name="T5" fmla="*/ 10 h 83"/>
                  <a:gd name="T6" fmla="*/ 218 w 220"/>
                  <a:gd name="T7" fmla="*/ 10 h 83"/>
                  <a:gd name="T8" fmla="*/ 208 w 220"/>
                  <a:gd name="T9" fmla="*/ 27 h 83"/>
                  <a:gd name="T10" fmla="*/ 20 w 220"/>
                  <a:gd name="T11" fmla="*/ 80 h 83"/>
                  <a:gd name="T12" fmla="*/ 2 w 220"/>
                  <a:gd name="T13" fmla="*/ 72 h 83"/>
                  <a:gd name="T14" fmla="*/ 2 w 220"/>
                  <a:gd name="T15" fmla="*/ 72 h 83"/>
                  <a:gd name="T16" fmla="*/ 13 w 220"/>
                  <a:gd name="T17" fmla="*/ 55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83">
                    <a:moveTo>
                      <a:pt x="13" y="55"/>
                    </a:moveTo>
                    <a:cubicBezTo>
                      <a:pt x="201" y="2"/>
                      <a:pt x="201" y="2"/>
                      <a:pt x="201" y="2"/>
                    </a:cubicBezTo>
                    <a:cubicBezTo>
                      <a:pt x="209" y="0"/>
                      <a:pt x="216" y="3"/>
                      <a:pt x="218" y="10"/>
                    </a:cubicBezTo>
                    <a:cubicBezTo>
                      <a:pt x="218" y="10"/>
                      <a:pt x="218" y="10"/>
                      <a:pt x="218" y="10"/>
                    </a:cubicBezTo>
                    <a:cubicBezTo>
                      <a:pt x="220" y="17"/>
                      <a:pt x="216" y="25"/>
                      <a:pt x="208" y="27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12" y="83"/>
                      <a:pt x="4" y="79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0" y="65"/>
                      <a:pt x="5" y="58"/>
                      <a:pt x="13" y="55"/>
                    </a:cubicBezTo>
                    <a:close/>
                  </a:path>
                </a:pathLst>
              </a:custGeom>
              <a:solidFill>
                <a:srgbClr val="5047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13"/>
              <p:cNvSpPr/>
              <p:nvPr/>
            </p:nvSpPr>
            <p:spPr bwMode="auto">
              <a:xfrm>
                <a:off x="3286" y="3273"/>
                <a:ext cx="522" cy="198"/>
              </a:xfrm>
              <a:custGeom>
                <a:avLst/>
                <a:gdLst>
                  <a:gd name="T0" fmla="*/ 13 w 220"/>
                  <a:gd name="T1" fmla="*/ 56 h 83"/>
                  <a:gd name="T2" fmla="*/ 201 w 220"/>
                  <a:gd name="T3" fmla="*/ 2 h 83"/>
                  <a:gd name="T4" fmla="*/ 219 w 220"/>
                  <a:gd name="T5" fmla="*/ 11 h 83"/>
                  <a:gd name="T6" fmla="*/ 219 w 220"/>
                  <a:gd name="T7" fmla="*/ 11 h 83"/>
                  <a:gd name="T8" fmla="*/ 208 w 220"/>
                  <a:gd name="T9" fmla="*/ 27 h 83"/>
                  <a:gd name="T10" fmla="*/ 20 w 220"/>
                  <a:gd name="T11" fmla="*/ 81 h 83"/>
                  <a:gd name="T12" fmla="*/ 2 w 220"/>
                  <a:gd name="T13" fmla="*/ 72 h 83"/>
                  <a:gd name="T14" fmla="*/ 2 w 220"/>
                  <a:gd name="T15" fmla="*/ 72 h 83"/>
                  <a:gd name="T16" fmla="*/ 13 w 220"/>
                  <a:gd name="T17" fmla="*/ 5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83">
                    <a:moveTo>
                      <a:pt x="13" y="56"/>
                    </a:moveTo>
                    <a:cubicBezTo>
                      <a:pt x="201" y="2"/>
                      <a:pt x="201" y="2"/>
                      <a:pt x="201" y="2"/>
                    </a:cubicBezTo>
                    <a:cubicBezTo>
                      <a:pt x="209" y="0"/>
                      <a:pt x="217" y="4"/>
                      <a:pt x="219" y="11"/>
                    </a:cubicBezTo>
                    <a:cubicBezTo>
                      <a:pt x="219" y="11"/>
                      <a:pt x="219" y="11"/>
                      <a:pt x="219" y="11"/>
                    </a:cubicBezTo>
                    <a:cubicBezTo>
                      <a:pt x="220" y="18"/>
                      <a:pt x="216" y="25"/>
                      <a:pt x="208" y="2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12" y="83"/>
                      <a:pt x="4" y="79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0" y="65"/>
                      <a:pt x="5" y="58"/>
                      <a:pt x="13" y="56"/>
                    </a:cubicBezTo>
                    <a:close/>
                  </a:path>
                </a:pathLst>
              </a:custGeom>
              <a:solidFill>
                <a:srgbClr val="5047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3946" y="1331"/>
                <a:ext cx="429" cy="162"/>
              </a:xfrm>
              <a:custGeom>
                <a:avLst/>
                <a:gdLst>
                  <a:gd name="T0" fmla="*/ 0 w 429"/>
                  <a:gd name="T1" fmla="*/ 162 h 162"/>
                  <a:gd name="T2" fmla="*/ 429 w 429"/>
                  <a:gd name="T3" fmla="*/ 110 h 162"/>
                  <a:gd name="T4" fmla="*/ 365 w 429"/>
                  <a:gd name="T5" fmla="*/ 0 h 162"/>
                  <a:gd name="T6" fmla="*/ 0 w 429"/>
                  <a:gd name="T7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9" h="162">
                    <a:moveTo>
                      <a:pt x="0" y="162"/>
                    </a:moveTo>
                    <a:lnTo>
                      <a:pt x="429" y="110"/>
                    </a:lnTo>
                    <a:lnTo>
                      <a:pt x="365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C5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15"/>
              <p:cNvSpPr/>
              <p:nvPr/>
            </p:nvSpPr>
            <p:spPr bwMode="auto">
              <a:xfrm>
                <a:off x="3877" y="1238"/>
                <a:ext cx="152" cy="226"/>
              </a:xfrm>
              <a:custGeom>
                <a:avLst/>
                <a:gdLst>
                  <a:gd name="T0" fmla="*/ 0 w 152"/>
                  <a:gd name="T1" fmla="*/ 226 h 226"/>
                  <a:gd name="T2" fmla="*/ 152 w 152"/>
                  <a:gd name="T3" fmla="*/ 62 h 226"/>
                  <a:gd name="T4" fmla="*/ 23 w 152"/>
                  <a:gd name="T5" fmla="*/ 0 h 226"/>
                  <a:gd name="T6" fmla="*/ 0 w 152"/>
                  <a:gd name="T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2" h="226">
                    <a:moveTo>
                      <a:pt x="0" y="226"/>
                    </a:moveTo>
                    <a:lnTo>
                      <a:pt x="152" y="62"/>
                    </a:lnTo>
                    <a:lnTo>
                      <a:pt x="23" y="0"/>
                    </a:lnTo>
                    <a:lnTo>
                      <a:pt x="0" y="226"/>
                    </a:lnTo>
                    <a:close/>
                  </a:path>
                </a:pathLst>
              </a:custGeom>
              <a:solidFill>
                <a:srgbClr val="FFC5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16"/>
              <p:cNvSpPr/>
              <p:nvPr/>
            </p:nvSpPr>
            <p:spPr bwMode="auto">
              <a:xfrm>
                <a:off x="3635" y="1129"/>
                <a:ext cx="159" cy="300"/>
              </a:xfrm>
              <a:custGeom>
                <a:avLst/>
                <a:gdLst>
                  <a:gd name="T0" fmla="*/ 159 w 159"/>
                  <a:gd name="T1" fmla="*/ 300 h 300"/>
                  <a:gd name="T2" fmla="*/ 111 w 159"/>
                  <a:gd name="T3" fmla="*/ 0 h 300"/>
                  <a:gd name="T4" fmla="*/ 0 w 159"/>
                  <a:gd name="T5" fmla="*/ 45 h 300"/>
                  <a:gd name="T6" fmla="*/ 159 w 159"/>
                  <a:gd name="T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9" h="300">
                    <a:moveTo>
                      <a:pt x="159" y="300"/>
                    </a:moveTo>
                    <a:lnTo>
                      <a:pt x="111" y="0"/>
                    </a:lnTo>
                    <a:lnTo>
                      <a:pt x="0" y="45"/>
                    </a:lnTo>
                    <a:lnTo>
                      <a:pt x="159" y="300"/>
                    </a:lnTo>
                    <a:close/>
                  </a:path>
                </a:pathLst>
              </a:custGeom>
              <a:solidFill>
                <a:srgbClr val="FFC5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4826361" y="3006862"/>
              <a:ext cx="2853255" cy="1142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4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它们有什么共同特点呢？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1779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202853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72615"/>
            <a:ext cx="1278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定义：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914015"/>
            <a:ext cx="48736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物理学中，把在力的作用下能</a:t>
            </a:r>
            <a:r>
              <a:rPr lang="zh-CN" altLang="en-US" sz="2800" b="1"/>
              <a:t>绕某一固定点转动</a:t>
            </a:r>
            <a:r>
              <a:rPr lang="zh-CN" altLang="en-US" sz="2800"/>
              <a:t>的</a:t>
            </a:r>
            <a:r>
              <a:rPr lang="zh-CN" altLang="en-US" sz="2800" b="1"/>
              <a:t>硬棒</a:t>
            </a:r>
            <a:r>
              <a:rPr lang="zh-CN" altLang="en-US" sz="2800"/>
              <a:t>（直棒或曲棒），叫做杠杆。</a:t>
            </a:r>
          </a:p>
        </p:txBody>
      </p:sp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5882323" y="1984693"/>
            <a:ext cx="6086475" cy="3667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1779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202853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72615"/>
            <a:ext cx="2510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杠杆的五要素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4565015" y="2118995"/>
            <a:ext cx="7399020" cy="2996565"/>
            <a:chOff x="7039" y="3337"/>
            <a:chExt cx="11652" cy="4719"/>
          </a:xfrm>
        </p:grpSpPr>
        <p:pic>
          <p:nvPicPr>
            <p:cNvPr id="11" name="图片 10"/>
            <p:cNvPicPr/>
            <p:nvPr/>
          </p:nvPicPr>
          <p:blipFill>
            <a:blip r:embed="rId3"/>
            <a:srcRect l="2198" r="4370" b="6031"/>
            <a:stretch>
              <a:fillRect/>
            </a:stretch>
          </p:blipFill>
          <p:spPr>
            <a:xfrm>
              <a:off x="7039" y="3337"/>
              <a:ext cx="11652" cy="4719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12974" y="5273"/>
              <a:ext cx="780" cy="6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08685" y="2493010"/>
            <a:ext cx="32962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1. </a:t>
            </a:r>
            <a:r>
              <a:rPr lang="zh-CN" altLang="en-US" sz="2800"/>
              <a:t>支点：杠杆</a:t>
            </a:r>
            <a:r>
              <a:rPr lang="zh-CN" altLang="en-US" sz="2800" b="1"/>
              <a:t>绕着转动</a:t>
            </a:r>
            <a:r>
              <a:rPr lang="zh-CN" altLang="en-US" sz="2800"/>
              <a:t>的点</a:t>
            </a:r>
            <a:r>
              <a:rPr lang="en-US" altLang="zh-CN" sz="2800" i="1"/>
              <a:t>O</a:t>
            </a:r>
            <a:r>
              <a:rPr lang="zh-CN" altLang="en-US" sz="2800"/>
              <a:t>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08685" y="3769360"/>
            <a:ext cx="32962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2. </a:t>
            </a:r>
            <a:r>
              <a:rPr lang="zh-CN" altLang="en-US" sz="2800"/>
              <a:t>动力：使杠杆</a:t>
            </a:r>
            <a:r>
              <a:rPr lang="zh-CN" altLang="en-US" sz="2800" b="1"/>
              <a:t>转动的力</a:t>
            </a:r>
            <a:r>
              <a:rPr lang="en-US" altLang="zh-CN" sz="2800" i="1"/>
              <a:t>F</a:t>
            </a:r>
            <a:r>
              <a:rPr lang="en-US" altLang="zh-CN" sz="3200" i="1" baseline="-25000"/>
              <a:t>1</a:t>
            </a:r>
            <a:r>
              <a:rPr lang="zh-CN" altLang="en-US" sz="2800"/>
              <a:t>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09320" y="5045710"/>
            <a:ext cx="32956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3. </a:t>
            </a:r>
            <a:r>
              <a:rPr lang="zh-CN" altLang="en-US" sz="2800"/>
              <a:t>阻力：</a:t>
            </a:r>
            <a:r>
              <a:rPr lang="zh-CN" altLang="en-US" sz="2800" b="1"/>
              <a:t>阻碍</a:t>
            </a:r>
            <a:r>
              <a:rPr lang="zh-CN" altLang="en-US" sz="2800"/>
              <a:t>杠杆转动的力</a:t>
            </a:r>
            <a:r>
              <a:rPr lang="en-US" altLang="zh-CN" sz="2800" i="1"/>
              <a:t>F</a:t>
            </a:r>
            <a:r>
              <a:rPr lang="en-US" altLang="zh-CN" sz="3200" i="1" baseline="-25000"/>
              <a:t>2</a:t>
            </a:r>
            <a:r>
              <a:rPr lang="zh-CN" altLang="en-US" sz="2800"/>
              <a:t>。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8191500" y="2504440"/>
            <a:ext cx="1336040" cy="1692910"/>
            <a:chOff x="12900" y="3944"/>
            <a:chExt cx="2104" cy="2666"/>
          </a:xfrm>
        </p:grpSpPr>
        <p:sp>
          <p:nvSpPr>
            <p:cNvPr id="16" name="椭圆 15"/>
            <p:cNvSpPr/>
            <p:nvPr/>
          </p:nvSpPr>
          <p:spPr>
            <a:xfrm>
              <a:off x="13345" y="6132"/>
              <a:ext cx="478" cy="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2900" y="3944"/>
              <a:ext cx="210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支点</a:t>
              </a:r>
              <a:r>
                <a:rPr lang="en-US" altLang="zh-CN" sz="2400" i="1"/>
                <a:t>O</a:t>
              </a: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13666" y="4669"/>
              <a:ext cx="238" cy="14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4638040" y="2319020"/>
            <a:ext cx="768985" cy="1371600"/>
            <a:chOff x="7304" y="3652"/>
            <a:chExt cx="1211" cy="2160"/>
          </a:xfrm>
        </p:grpSpPr>
        <p:cxnSp>
          <p:nvCxnSpPr>
            <p:cNvPr id="20" name="直接箭头连接符 19"/>
            <p:cNvCxnSpPr/>
            <p:nvPr/>
          </p:nvCxnSpPr>
          <p:spPr>
            <a:xfrm>
              <a:off x="7396" y="3762"/>
              <a:ext cx="0" cy="189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7304" y="3652"/>
              <a:ext cx="167" cy="1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471" y="4990"/>
              <a:ext cx="10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en-US" altLang="zh-CN" sz="3200" i="1" baseline="-2500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214610" y="2964815"/>
            <a:ext cx="662940" cy="1863090"/>
            <a:chOff x="16086" y="4669"/>
            <a:chExt cx="1044" cy="2934"/>
          </a:xfrm>
        </p:grpSpPr>
        <p:cxnSp>
          <p:nvCxnSpPr>
            <p:cNvPr id="21" name="直接箭头连接符 20"/>
            <p:cNvCxnSpPr/>
            <p:nvPr/>
          </p:nvCxnSpPr>
          <p:spPr>
            <a:xfrm flipV="1">
              <a:off x="16472" y="5703"/>
              <a:ext cx="0" cy="185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/>
          </p:nvSpPr>
          <p:spPr>
            <a:xfrm>
              <a:off x="16380" y="7437"/>
              <a:ext cx="167" cy="1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6086" y="4669"/>
              <a:ext cx="10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en-US" altLang="zh-CN" sz="3200" i="1" baseline="-2500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1779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202853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72615"/>
            <a:ext cx="2510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杠杆的</a:t>
            </a:r>
            <a:r>
              <a:rPr lang="zh-CN" altLang="en-US" sz="2800">
                <a:sym typeface="+mn-ea"/>
              </a:rPr>
              <a:t>五要素</a:t>
            </a:r>
            <a:endParaRPr lang="zh-CN" altLang="en-US" sz="2800"/>
          </a:p>
        </p:txBody>
      </p:sp>
      <p:grpSp>
        <p:nvGrpSpPr>
          <p:cNvPr id="13" name="组合 12"/>
          <p:cNvGrpSpPr/>
          <p:nvPr/>
        </p:nvGrpSpPr>
        <p:grpSpPr>
          <a:xfrm>
            <a:off x="4565015" y="2118995"/>
            <a:ext cx="7399020" cy="2996565"/>
            <a:chOff x="7039" y="3337"/>
            <a:chExt cx="11652" cy="4719"/>
          </a:xfrm>
        </p:grpSpPr>
        <p:pic>
          <p:nvPicPr>
            <p:cNvPr id="11" name="图片 10"/>
            <p:cNvPicPr/>
            <p:nvPr/>
          </p:nvPicPr>
          <p:blipFill>
            <a:blip r:embed="rId3"/>
            <a:srcRect l="2198" r="4370" b="6031"/>
            <a:stretch>
              <a:fillRect/>
            </a:stretch>
          </p:blipFill>
          <p:spPr>
            <a:xfrm>
              <a:off x="7039" y="3337"/>
              <a:ext cx="11652" cy="4719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12974" y="5273"/>
              <a:ext cx="780" cy="6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191500" y="2504440"/>
            <a:ext cx="1336040" cy="1692910"/>
            <a:chOff x="12900" y="3944"/>
            <a:chExt cx="2104" cy="2666"/>
          </a:xfrm>
        </p:grpSpPr>
        <p:sp>
          <p:nvSpPr>
            <p:cNvPr id="16" name="椭圆 15"/>
            <p:cNvSpPr/>
            <p:nvPr/>
          </p:nvSpPr>
          <p:spPr>
            <a:xfrm>
              <a:off x="13345" y="6132"/>
              <a:ext cx="478" cy="47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2900" y="3944"/>
              <a:ext cx="210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支点</a:t>
              </a:r>
              <a:r>
                <a:rPr lang="en-US" altLang="zh-CN" sz="2400" i="1"/>
                <a:t>O</a:t>
              </a: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13666" y="4669"/>
              <a:ext cx="238" cy="14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4638040" y="2319020"/>
            <a:ext cx="768985" cy="1371600"/>
            <a:chOff x="7304" y="3652"/>
            <a:chExt cx="1211" cy="2160"/>
          </a:xfrm>
        </p:grpSpPr>
        <p:cxnSp>
          <p:nvCxnSpPr>
            <p:cNvPr id="20" name="直接箭头连接符 19"/>
            <p:cNvCxnSpPr/>
            <p:nvPr/>
          </p:nvCxnSpPr>
          <p:spPr>
            <a:xfrm>
              <a:off x="7396" y="3762"/>
              <a:ext cx="0" cy="189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7304" y="3652"/>
              <a:ext cx="167" cy="1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471" y="4990"/>
              <a:ext cx="10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en-US" altLang="zh-CN" sz="3200" i="1" baseline="-2500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214610" y="2964815"/>
            <a:ext cx="662940" cy="1863090"/>
            <a:chOff x="16086" y="4669"/>
            <a:chExt cx="1044" cy="2934"/>
          </a:xfrm>
        </p:grpSpPr>
        <p:cxnSp>
          <p:nvCxnSpPr>
            <p:cNvPr id="21" name="直接箭头连接符 20"/>
            <p:cNvCxnSpPr/>
            <p:nvPr/>
          </p:nvCxnSpPr>
          <p:spPr>
            <a:xfrm flipV="1">
              <a:off x="16472" y="5703"/>
              <a:ext cx="0" cy="185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/>
          </p:nvSpPr>
          <p:spPr>
            <a:xfrm>
              <a:off x="16380" y="7437"/>
              <a:ext cx="167" cy="1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6086" y="4669"/>
              <a:ext cx="10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en-US" altLang="zh-CN" sz="3200" i="1" baseline="-2500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929005" y="2622550"/>
            <a:ext cx="34486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4. </a:t>
            </a:r>
            <a:r>
              <a:rPr lang="zh-CN" altLang="en-US" sz="2800"/>
              <a:t>力臂：从</a:t>
            </a:r>
            <a:r>
              <a:rPr lang="zh-CN" altLang="en-US" sz="2800" b="1"/>
              <a:t>支点</a:t>
            </a:r>
            <a:r>
              <a:rPr lang="zh-CN" altLang="en-US" sz="2800"/>
              <a:t>到</a:t>
            </a:r>
            <a:r>
              <a:rPr lang="zh-CN" altLang="en-US" sz="2800" b="1"/>
              <a:t>力的作用线</a:t>
            </a:r>
            <a:r>
              <a:rPr lang="zh-CN" altLang="en-US" sz="2800"/>
              <a:t>的</a:t>
            </a:r>
            <a:r>
              <a:rPr lang="zh-CN" altLang="en-US" sz="2800" b="1"/>
              <a:t>垂直距离</a:t>
            </a:r>
            <a:r>
              <a:rPr lang="zh-CN" altLang="en-US" sz="2800"/>
              <a:t>。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99795" y="4067175"/>
            <a:ext cx="34778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动力臂：动力的力臂</a:t>
            </a: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800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929005" y="5287645"/>
            <a:ext cx="34486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Calibri" panose="020F0502020204030204" charset="0"/>
                <a:cs typeface="Times New Roman" panose="02020603050405020304" pitchFamily="18" charset="0"/>
              </a:rPr>
              <a:t>②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阻力臂：阻力的力臂</a:t>
            </a: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800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4630420" y="3575685"/>
            <a:ext cx="3995420" cy="891540"/>
            <a:chOff x="7292" y="5631"/>
            <a:chExt cx="6292" cy="1404"/>
          </a:xfrm>
        </p:grpSpPr>
        <p:grpSp>
          <p:nvGrpSpPr>
            <p:cNvPr id="40" name="组合 39"/>
            <p:cNvGrpSpPr/>
            <p:nvPr/>
          </p:nvGrpSpPr>
          <p:grpSpPr>
            <a:xfrm>
              <a:off x="7404" y="5631"/>
              <a:ext cx="6180" cy="1242"/>
              <a:chOff x="7404" y="5631"/>
              <a:chExt cx="6180" cy="1242"/>
            </a:xfrm>
          </p:grpSpPr>
          <p:cxnSp>
            <p:nvCxnSpPr>
              <p:cNvPr id="30" name="直接连接符 29"/>
              <p:cNvCxnSpPr/>
              <p:nvPr/>
            </p:nvCxnSpPr>
            <p:spPr>
              <a:xfrm flipV="1">
                <a:off x="7404" y="5631"/>
                <a:ext cx="0" cy="124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 flipV="1">
                <a:off x="13584" y="5631"/>
                <a:ext cx="0" cy="124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34" name="文本框 33"/>
              <p:cNvSpPr txBox="1"/>
              <p:nvPr/>
            </p:nvSpPr>
            <p:spPr>
              <a:xfrm>
                <a:off x="9514" y="5936"/>
                <a:ext cx="1500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i="1">
                    <a:solidFill>
                      <a:schemeClr val="accent5"/>
                    </a:solidFill>
                  </a:rPr>
                  <a:t>L</a:t>
                </a:r>
                <a:r>
                  <a:rPr lang="en-US" altLang="zh-CN" sz="3600" i="1" baseline="-25000">
                    <a:solidFill>
                      <a:schemeClr val="accent5"/>
                    </a:solidFill>
                  </a:rPr>
                  <a:t>1</a:t>
                </a:r>
              </a:p>
            </p:txBody>
          </p:sp>
          <p:cxnSp>
            <p:nvCxnSpPr>
              <p:cNvPr id="35" name="直接箭头连接符 34"/>
              <p:cNvCxnSpPr/>
              <p:nvPr/>
            </p:nvCxnSpPr>
            <p:spPr>
              <a:xfrm flipV="1">
                <a:off x="7412" y="6405"/>
                <a:ext cx="2402" cy="15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6" name="直接箭头连接符 35"/>
              <p:cNvCxnSpPr/>
              <p:nvPr/>
            </p:nvCxnSpPr>
            <p:spPr>
              <a:xfrm flipV="1">
                <a:off x="10722" y="6419"/>
                <a:ext cx="2798" cy="16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42" name="文本框 41"/>
            <p:cNvSpPr txBox="1"/>
            <p:nvPr/>
          </p:nvSpPr>
          <p:spPr>
            <a:xfrm rot="16200000">
              <a:off x="7270" y="6289"/>
              <a:ext cx="76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∟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657590" y="3769360"/>
            <a:ext cx="1897380" cy="697865"/>
            <a:chOff x="13634" y="5936"/>
            <a:chExt cx="2988" cy="1099"/>
          </a:xfrm>
        </p:grpSpPr>
        <p:grpSp>
          <p:nvGrpSpPr>
            <p:cNvPr id="41" name="组合 40"/>
            <p:cNvGrpSpPr/>
            <p:nvPr/>
          </p:nvGrpSpPr>
          <p:grpSpPr>
            <a:xfrm>
              <a:off x="13634" y="5936"/>
              <a:ext cx="2817" cy="918"/>
              <a:chOff x="13634" y="5936"/>
              <a:chExt cx="2817" cy="918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4278" y="5936"/>
                <a:ext cx="1500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i="1">
                    <a:solidFill>
                      <a:schemeClr val="accent5"/>
                    </a:solidFill>
                  </a:rPr>
                  <a:t>L</a:t>
                </a:r>
                <a:r>
                  <a:rPr lang="en-US" altLang="zh-CN" sz="3600" i="1" baseline="-25000">
                    <a:solidFill>
                      <a:schemeClr val="accent5"/>
                    </a:solidFill>
                  </a:rPr>
                  <a:t>2</a:t>
                </a:r>
              </a:p>
            </p:txBody>
          </p:sp>
          <p:cxnSp>
            <p:nvCxnSpPr>
              <p:cNvPr id="38" name="直接箭头连接符 37"/>
              <p:cNvCxnSpPr/>
              <p:nvPr/>
            </p:nvCxnSpPr>
            <p:spPr>
              <a:xfrm flipV="1">
                <a:off x="13634" y="6408"/>
                <a:ext cx="879" cy="26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9" name="直接箭头连接符 38"/>
              <p:cNvCxnSpPr/>
              <p:nvPr/>
            </p:nvCxnSpPr>
            <p:spPr>
              <a:xfrm>
                <a:off x="15497" y="6405"/>
                <a:ext cx="955" cy="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43" name="文本框 42"/>
            <p:cNvSpPr txBox="1"/>
            <p:nvPr/>
          </p:nvSpPr>
          <p:spPr>
            <a:xfrm>
              <a:off x="15854" y="6311"/>
              <a:ext cx="768" cy="72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∟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126990" y="5287645"/>
            <a:ext cx="5087620" cy="914400"/>
            <a:chOff x="8074" y="8327"/>
            <a:chExt cx="8012" cy="1440"/>
          </a:xfrm>
        </p:grpSpPr>
        <p:sp>
          <p:nvSpPr>
            <p:cNvPr id="46" name="文本框 45"/>
            <p:cNvSpPr txBox="1"/>
            <p:nvPr/>
          </p:nvSpPr>
          <p:spPr>
            <a:xfrm>
              <a:off x="9686" y="8667"/>
              <a:ext cx="64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/>
                <a:t>怎么画出杠杆的力臂呢？</a:t>
              </a:r>
            </a:p>
          </p:txBody>
        </p:sp>
        <p:pic>
          <p:nvPicPr>
            <p:cNvPr id="47" name="图片 46" descr="人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74" y="8327"/>
              <a:ext cx="1440" cy="1440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11779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1065" y="1805940"/>
            <a:ext cx="1960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力臂的画法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36170" y="1961227"/>
            <a:ext cx="295322" cy="210471"/>
            <a:chOff x="435463" y="1226414"/>
            <a:chExt cx="295380" cy="210512"/>
          </a:xfrm>
        </p:grpSpPr>
        <p:sp>
          <p:nvSpPr>
            <p:cNvPr id="20" name="矩形 1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01065" y="2418715"/>
            <a:ext cx="5467985" cy="3634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过力的作用点沿力的方向画一条直线（有的在图中已经标出力的方向）；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找到支点，并标明</a:t>
            </a:r>
            <a:r>
              <a:rPr lang="en-US" altLang="zh-CN" sz="2400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点；</a:t>
            </a:r>
          </a:p>
          <a:p>
            <a:pPr>
              <a:lnSpc>
                <a:spcPct val="16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</a:t>
            </a:r>
            <a:r>
              <a:rPr lang="en-US" altLang="zh-CN" sz="2400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点做动力</a:t>
            </a:r>
            <a:r>
              <a:rPr lang="en-US" altLang="zh-CN" sz="2400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</a:t>
            </a:r>
            <a:r>
              <a:rPr lang="en-US" altLang="zh-CN" sz="24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的垂线段，并标出垂线符号；</a:t>
            </a:r>
          </a:p>
          <a:p>
            <a:pPr>
              <a:lnSpc>
                <a:spcPct val="16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40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标上双向</a:t>
            </a:r>
            <a:r>
              <a:rPr lang="zh-CN" altLang="en-US" sz="2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箭头</a:t>
            </a:r>
            <a:r>
              <a:rPr lang="zh-CN" altLang="en-US" sz="240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并在其旁边写上</a:t>
            </a:r>
            <a:r>
              <a:rPr lang="en-US" altLang="zh-CN" sz="2400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40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6813550" y="2801620"/>
            <a:ext cx="4540885" cy="2014220"/>
            <a:chOff x="7499" y="4723"/>
            <a:chExt cx="7151" cy="3172"/>
          </a:xfrm>
        </p:grpSpPr>
        <p:pic>
          <p:nvPicPr>
            <p:cNvPr id="5" name="图片 4" descr="&amp;pky8454420405&amp;"/>
            <p:cNvPicPr>
              <a:picLocks noChangeAspect="1"/>
            </p:cNvPicPr>
            <p:nvPr/>
          </p:nvPicPr>
          <p:blipFill>
            <a:blip r:embed="rId3"/>
            <a:srcRect l="37195" t="3509" r="34609" b="54611"/>
            <a:stretch>
              <a:fillRect/>
            </a:stretch>
          </p:blipFill>
          <p:spPr>
            <a:xfrm>
              <a:off x="12949" y="5708"/>
              <a:ext cx="1701" cy="1684"/>
            </a:xfrm>
            <a:prstGeom prst="ellipse">
              <a:avLst/>
            </a:prstGeom>
          </p:spPr>
        </p:pic>
        <p:pic>
          <p:nvPicPr>
            <p:cNvPr id="3" name="图片 2" descr="&amp;pky8821947726&amp;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4755" t="19226" b="9445"/>
            <a:stretch>
              <a:fillRect/>
            </a:stretch>
          </p:blipFill>
          <p:spPr>
            <a:xfrm>
              <a:off x="7499" y="4723"/>
              <a:ext cx="7151" cy="3172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6978015" y="3966845"/>
            <a:ext cx="1939290" cy="721995"/>
            <a:chOff x="10987" y="6247"/>
            <a:chExt cx="3054" cy="1137"/>
          </a:xfrm>
        </p:grpSpPr>
        <p:sp>
          <p:nvSpPr>
            <p:cNvPr id="23" name="矩形 22"/>
            <p:cNvSpPr/>
            <p:nvPr/>
          </p:nvSpPr>
          <p:spPr>
            <a:xfrm>
              <a:off x="10992" y="6247"/>
              <a:ext cx="242" cy="22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2269" y="6562"/>
              <a:ext cx="7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l</a:t>
              </a:r>
              <a:r>
                <a:rPr lang="en-US" altLang="zh-CN" sz="2800" baseline="-25000"/>
                <a:t>1</a:t>
              </a: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10987" y="6475"/>
              <a:ext cx="305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/>
          <p:cNvGrpSpPr/>
          <p:nvPr/>
        </p:nvGrpSpPr>
        <p:grpSpPr>
          <a:xfrm>
            <a:off x="6403340" y="3517900"/>
            <a:ext cx="572770" cy="1431290"/>
            <a:chOff x="10082" y="5540"/>
            <a:chExt cx="902" cy="2254"/>
          </a:xfrm>
        </p:grpSpPr>
        <p:sp>
          <p:nvSpPr>
            <p:cNvPr id="12" name="文本框 11"/>
            <p:cNvSpPr txBox="1"/>
            <p:nvPr/>
          </p:nvSpPr>
          <p:spPr>
            <a:xfrm>
              <a:off x="10082" y="6967"/>
              <a:ext cx="88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2800" baseline="-25000"/>
                <a:t>1</a:t>
              </a:r>
            </a:p>
          </p:txBody>
        </p:sp>
        <p:cxnSp>
          <p:nvCxnSpPr>
            <p:cNvPr id="11" name="直接箭头连接符 10"/>
            <p:cNvCxnSpPr/>
            <p:nvPr/>
          </p:nvCxnSpPr>
          <p:spPr>
            <a:xfrm>
              <a:off x="10969" y="5540"/>
              <a:ext cx="15" cy="2254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8722995" y="4073525"/>
            <a:ext cx="410845" cy="548005"/>
            <a:chOff x="11905" y="6415"/>
            <a:chExt cx="647" cy="863"/>
          </a:xfrm>
        </p:grpSpPr>
        <p:sp>
          <p:nvSpPr>
            <p:cNvPr id="14" name="椭圆 13"/>
            <p:cNvSpPr/>
            <p:nvPr/>
          </p:nvSpPr>
          <p:spPr>
            <a:xfrm>
              <a:off x="12169" y="6415"/>
              <a:ext cx="119" cy="1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905" y="6592"/>
              <a:ext cx="647" cy="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zh-CN" sz="2800" i="1"/>
                <a:t>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11779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1065" y="1805940"/>
            <a:ext cx="1960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力臂的画法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36170" y="1961227"/>
            <a:ext cx="295322" cy="210471"/>
            <a:chOff x="435463" y="1226414"/>
            <a:chExt cx="295380" cy="210512"/>
          </a:xfrm>
        </p:grpSpPr>
        <p:sp>
          <p:nvSpPr>
            <p:cNvPr id="20" name="矩形 1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01065" y="2418715"/>
            <a:ext cx="54679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同样，阻力及阻力臂也是一样的画法。</a:t>
            </a:r>
          </a:p>
          <a:p>
            <a:pPr>
              <a:lnSpc>
                <a:spcPct val="150000"/>
              </a:lnSpc>
            </a:pPr>
            <a:endParaRPr lang="zh-CN" sz="24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2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注意：</a:t>
            </a:r>
          </a:p>
          <a:p>
            <a:pPr>
              <a:lnSpc>
                <a:spcPct val="150000"/>
              </a:lnSpc>
            </a:pPr>
            <a:r>
              <a:rPr lang="en-US" altLang="zh-CN" sz="2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sz="240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力臂不一定在杠杆上；</a:t>
            </a:r>
          </a:p>
          <a:p>
            <a:pPr>
              <a:lnSpc>
                <a:spcPct val="150000"/>
              </a:lnSpc>
            </a:pPr>
            <a:r>
              <a:rPr lang="en-US" altLang="zh-CN" sz="2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sz="240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杠杆可以是直的，也可以是弯的。</a:t>
            </a:r>
            <a:endParaRPr lang="en-US" altLang="zh-CN" sz="24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813550" y="2801620"/>
            <a:ext cx="4540885" cy="2014220"/>
            <a:chOff x="7499" y="4723"/>
            <a:chExt cx="7151" cy="3172"/>
          </a:xfrm>
        </p:grpSpPr>
        <p:pic>
          <p:nvPicPr>
            <p:cNvPr id="50" name="图片 49" descr="&amp;pky8454420405&amp;"/>
            <p:cNvPicPr>
              <a:picLocks noChangeAspect="1"/>
            </p:cNvPicPr>
            <p:nvPr/>
          </p:nvPicPr>
          <p:blipFill>
            <a:blip r:embed="rId3"/>
            <a:srcRect l="37195" t="3509" r="34609" b="54611"/>
            <a:stretch>
              <a:fillRect/>
            </a:stretch>
          </p:blipFill>
          <p:spPr>
            <a:xfrm>
              <a:off x="12949" y="5708"/>
              <a:ext cx="1701" cy="1684"/>
            </a:xfrm>
            <a:prstGeom prst="ellipse">
              <a:avLst/>
            </a:prstGeom>
          </p:spPr>
        </p:pic>
        <p:pic>
          <p:nvPicPr>
            <p:cNvPr id="51" name="图片 50" descr="&amp;pky8821947726&amp;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4755" t="19226" b="9445"/>
            <a:stretch>
              <a:fillRect/>
            </a:stretch>
          </p:blipFill>
          <p:spPr>
            <a:xfrm>
              <a:off x="7499" y="4723"/>
              <a:ext cx="7151" cy="3172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8935085" y="3627120"/>
            <a:ext cx="1861820" cy="521970"/>
            <a:chOff x="10987" y="5712"/>
            <a:chExt cx="2932" cy="822"/>
          </a:xfrm>
        </p:grpSpPr>
        <p:sp>
          <p:nvSpPr>
            <p:cNvPr id="46" name="矩形 45"/>
            <p:cNvSpPr/>
            <p:nvPr/>
          </p:nvSpPr>
          <p:spPr>
            <a:xfrm>
              <a:off x="13647" y="6247"/>
              <a:ext cx="242" cy="22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2209" y="5712"/>
              <a:ext cx="7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l</a:t>
              </a:r>
              <a:r>
                <a:rPr lang="en-US" altLang="zh-CN" sz="2800" baseline="-25000"/>
                <a:t>2</a:t>
              </a:r>
            </a:p>
          </p:txBody>
        </p:sp>
        <p:cxnSp>
          <p:nvCxnSpPr>
            <p:cNvPr id="48" name="直接连接符 47"/>
            <p:cNvCxnSpPr/>
            <p:nvPr/>
          </p:nvCxnSpPr>
          <p:spPr>
            <a:xfrm>
              <a:off x="10987" y="6475"/>
              <a:ext cx="293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6978015" y="3966845"/>
            <a:ext cx="1939290" cy="721995"/>
            <a:chOff x="10987" y="6247"/>
            <a:chExt cx="3054" cy="1137"/>
          </a:xfrm>
        </p:grpSpPr>
        <p:sp>
          <p:nvSpPr>
            <p:cNvPr id="53" name="矩形 52"/>
            <p:cNvSpPr/>
            <p:nvPr/>
          </p:nvSpPr>
          <p:spPr>
            <a:xfrm>
              <a:off x="10992" y="6247"/>
              <a:ext cx="242" cy="22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2269" y="6562"/>
              <a:ext cx="7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l</a:t>
              </a:r>
              <a:r>
                <a:rPr lang="en-US" altLang="zh-CN" sz="2800" baseline="-25000"/>
                <a:t>1</a:t>
              </a:r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10987" y="6475"/>
              <a:ext cx="305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合 55"/>
          <p:cNvGrpSpPr/>
          <p:nvPr/>
        </p:nvGrpSpPr>
        <p:grpSpPr>
          <a:xfrm>
            <a:off x="6403340" y="3517900"/>
            <a:ext cx="572770" cy="1431290"/>
            <a:chOff x="10082" y="5540"/>
            <a:chExt cx="902" cy="2254"/>
          </a:xfrm>
        </p:grpSpPr>
        <p:sp>
          <p:nvSpPr>
            <p:cNvPr id="57" name="文本框 56"/>
            <p:cNvSpPr txBox="1"/>
            <p:nvPr/>
          </p:nvSpPr>
          <p:spPr>
            <a:xfrm>
              <a:off x="10082" y="6967"/>
              <a:ext cx="88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2800" baseline="-25000"/>
                <a:t>1</a:t>
              </a:r>
            </a:p>
          </p:txBody>
        </p:sp>
        <p:cxnSp>
          <p:nvCxnSpPr>
            <p:cNvPr id="58" name="直接箭头连接符 57"/>
            <p:cNvCxnSpPr/>
            <p:nvPr/>
          </p:nvCxnSpPr>
          <p:spPr>
            <a:xfrm>
              <a:off x="10969" y="5540"/>
              <a:ext cx="15" cy="2254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合 58"/>
          <p:cNvGrpSpPr/>
          <p:nvPr/>
        </p:nvGrpSpPr>
        <p:grpSpPr>
          <a:xfrm>
            <a:off x="8722995" y="4073525"/>
            <a:ext cx="410845" cy="548005"/>
            <a:chOff x="11905" y="6415"/>
            <a:chExt cx="647" cy="863"/>
          </a:xfrm>
        </p:grpSpPr>
        <p:sp>
          <p:nvSpPr>
            <p:cNvPr id="60" name="椭圆 59"/>
            <p:cNvSpPr/>
            <p:nvPr/>
          </p:nvSpPr>
          <p:spPr>
            <a:xfrm>
              <a:off x="12169" y="6415"/>
              <a:ext cx="119" cy="1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1905" y="6592"/>
              <a:ext cx="647" cy="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zh-CN" sz="2800" i="1"/>
                <a:t>O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0779125" y="4568190"/>
            <a:ext cx="633730" cy="1294765"/>
            <a:chOff x="15157" y="6231"/>
            <a:chExt cx="998" cy="2039"/>
          </a:xfrm>
        </p:grpSpPr>
        <p:sp>
          <p:nvSpPr>
            <p:cNvPr id="30" name="文本框 29"/>
            <p:cNvSpPr txBox="1"/>
            <p:nvPr/>
          </p:nvSpPr>
          <p:spPr>
            <a:xfrm>
              <a:off x="15290" y="7366"/>
              <a:ext cx="865" cy="90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2800" baseline="-25000"/>
                <a:t>2</a:t>
              </a:r>
            </a:p>
          </p:txBody>
        </p:sp>
        <p:cxnSp>
          <p:nvCxnSpPr>
            <p:cNvPr id="29" name="直接箭头连接符 28"/>
            <p:cNvCxnSpPr/>
            <p:nvPr/>
          </p:nvCxnSpPr>
          <p:spPr>
            <a:xfrm>
              <a:off x="15157" y="6231"/>
              <a:ext cx="0" cy="1505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oval" w="sm" len="sm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文本框 61"/>
          <p:cNvSpPr txBox="1"/>
          <p:nvPr/>
        </p:nvSpPr>
        <p:spPr>
          <a:xfrm>
            <a:off x="901065" y="5743575"/>
            <a:ext cx="584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杠杆在满足什么条件时才会平衡呢？</a:t>
            </a:r>
          </a:p>
        </p:txBody>
      </p:sp>
      <p:sp>
        <p:nvSpPr>
          <p:cNvPr id="22543" name="直接连接符 22542"/>
          <p:cNvSpPr/>
          <p:nvPr/>
        </p:nvSpPr>
        <p:spPr>
          <a:xfrm flipH="1" flipV="1">
            <a:off x="10778808" y="3489484"/>
            <a:ext cx="0" cy="1078706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50041583,21571866,21561621,21569067],&quot;19&quot;:[20341079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45*245"/>
  <p:tag name="TABLE_ENDDRAG_RECT" val="106*270*745*2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71866],&quot;65&quot;:[20205081]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61621],&quot;65&quot;:[20205081]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69067],&quot;19&quot;:[20341079],&quot;65&quot;:[20205081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50041583],&quot;65&quot;:[20205081]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1085</Words>
  <PresentationFormat>宽屏</PresentationFormat>
  <Paragraphs>132</Paragraphs>
  <Slides>27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Calibri</vt:lpstr>
      <vt:lpstr>宋体</vt:lpstr>
      <vt:lpstr>Cambria Math</vt:lpstr>
      <vt:lpstr>楷体</vt:lpstr>
      <vt:lpstr>微软雅黑</vt:lpstr>
      <vt:lpstr>Times New Roman</vt:lpstr>
      <vt:lpstr>Arial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terms:created xsi:type="dcterms:W3CDTF">2019-06-19T02:08:00Z</dcterms:created>
  <dcterms:modified xsi:type="dcterms:W3CDTF">2025-01-20T00:38:30Z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BDCA6CC7CC9A40ECAF8CDAC1377E0517_11</vt:lpwstr>
  </property>
</Properties>
</file>