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77" r:id="rId4"/>
    <p:sldId id="264" r:id="rId5"/>
    <p:sldId id="285" r:id="rId6"/>
    <p:sldId id="286" r:id="rId7"/>
    <p:sldId id="265" r:id="rId8"/>
    <p:sldId id="269" r:id="rId9"/>
    <p:sldId id="270" r:id="rId10"/>
    <p:sldId id="287" r:id="rId11"/>
    <p:sldId id="28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44343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003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4122194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106738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7.xml"/><Relationship Id="rId7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7.xml"/><Relationship Id="rId7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2.docx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7.xml"/><Relationship Id="rId7" Type="http://schemas.openxmlformats.org/officeDocument/2006/relationships/package" Target="../embeddings/Microsoft_Word_Document4.docx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11" Type="http://schemas.openxmlformats.org/officeDocument/2006/relationships/package" Target="../embeddings/Microsoft_Word_Document6.docx"/><Relationship Id="rId5" Type="http://schemas.openxmlformats.org/officeDocument/2006/relationships/slide" Target="slide9.xml"/><Relationship Id="rId10" Type="http://schemas.openxmlformats.org/officeDocument/2006/relationships/image" Target="../media/image13.emf"/><Relationship Id="rId4" Type="http://schemas.openxmlformats.org/officeDocument/2006/relationships/slide" Target="slide8.xml"/><Relationship Id="rId9" Type="http://schemas.openxmlformats.org/officeDocument/2006/relationships/package" Target="../embeddings/Microsoft_Word_Document5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7.xml"/><Relationship Id="rId7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</a:t>
            </a:r>
            <a:r>
              <a:rPr lang="zh-CN" altLang="zh-CN" i="1" dirty="0"/>
              <a:t>　</a:t>
            </a:r>
            <a:r>
              <a:rPr lang="zh-CN" altLang="zh-CN" dirty="0"/>
              <a:t>杠杆与杠杆的平衡条件</a:t>
            </a:r>
          </a:p>
        </p:txBody>
      </p:sp>
    </p:spTree>
    <p:extLst>
      <p:ext uri="{BB962C8B-B14F-4D97-AF65-F5344CB8AC3E}">
        <p14:creationId xmlns:p14="http://schemas.microsoft.com/office/powerpoint/2010/main" val="353830021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9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物理实验小组的同学利用如图所示的装置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在杠杆支点的两边分别挂上钩码来探究杠杆的平衡条件。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为使杠杆在水平位置平衡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应将右端的平衡螺母向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将杠杆调在水平位置的目的是方便测量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40058"/>
              </p:ext>
            </p:extLst>
          </p:nvPr>
        </p:nvGraphicFramePr>
        <p:xfrm>
          <a:off x="508000" y="3573016"/>
          <a:ext cx="8128000" cy="1855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7" imgW="3839157" imgH="875676" progId="Word.Document.12">
                  <p:embed/>
                </p:oleObj>
              </mc:Choice>
              <mc:Fallback>
                <p:oleObj name="文档" r:id="rId7" imgW="3839157" imgH="875676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573016"/>
                        <a:ext cx="8128000" cy="18555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9253575"/>
      </p:ext>
    </p:extLst>
  </p:cSld>
  <p:clrMapOvr>
    <a:masterClrMapping/>
  </p:clrMapOvr>
  <p:transition spd="slow"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6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实验中测得的数据如下表所示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表格中漏填的数据为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657281"/>
              </p:ext>
            </p:extLst>
          </p:nvPr>
        </p:nvGraphicFramePr>
        <p:xfrm>
          <a:off x="508000" y="1578564"/>
          <a:ext cx="8128000" cy="265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7" imgW="3839157" imgH="1251943" progId="Word.Document.12">
                  <p:embed/>
                </p:oleObj>
              </mc:Choice>
              <mc:Fallback>
                <p:oleObj name="文档" r:id="rId7" imgW="3839157" imgH="1251943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78564"/>
                        <a:ext cx="8128000" cy="265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69526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有的同学按现有方案得出如下结论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支点到动力作用点的距离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支点到阻力作用点的距离。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这个结论与杠杆平衡条件不符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原因是实验过程中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没有改变力的大小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没有改变力的方向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没有改变力的作用点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实验次数较少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结论具有偶然性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5" name="五边形 1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68427" y="2204864"/>
            <a:ext cx="8247377" cy="4320480"/>
            <a:chOff x="645102" y="145607"/>
            <a:chExt cx="8247377" cy="4320480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145607"/>
              <a:ext cx="8247377" cy="4320480"/>
              <a:chOff x="645102" y="-1899592"/>
              <a:chExt cx="8247377" cy="4320480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45102" y="-1899592"/>
                <a:ext cx="8247377" cy="4003472"/>
                <a:chOff x="645102" y="-1899592"/>
                <a:chExt cx="8247377" cy="4003472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645102" y="-1899592"/>
                  <a:ext cx="8247377" cy="40034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TextBox 28"/>
                <p:cNvSpPr txBox="1"/>
                <p:nvPr/>
              </p:nvSpPr>
              <p:spPr>
                <a:xfrm>
                  <a:off x="8371094" y="-180581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2" y="482394"/>
              <a:ext cx="7775757" cy="3271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本题考查了杠杆的平衡条件。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由题图可知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左边下降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所以应将右端的平衡螺母向右移动。当杠杆水平时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杠杆与重力的方向垂直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力臂在杠杆上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这样容易测量力臂的大小。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由实验</a:t>
              </a:r>
              <a:r>
                <a:rPr lang="zh-CN" altLang="zh-CN" sz="2000" i="1" dirty="0"/>
                <a:t>①②</a:t>
              </a:r>
              <a:r>
                <a:rPr lang="zh-CN" altLang="zh-CN" sz="2000" dirty="0"/>
                <a:t>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动力</a:t>
              </a:r>
              <a:r>
                <a:rPr lang="en-US" altLang="zh-CN" sz="2000" i="1" dirty="0"/>
                <a:t>×</a:t>
              </a:r>
              <a:r>
                <a:rPr lang="zh-CN" altLang="zh-CN" sz="2000" dirty="0"/>
                <a:t>动力臂</a:t>
              </a:r>
              <a:r>
                <a:rPr lang="en-US" altLang="zh-CN" sz="2000" i="1" dirty="0"/>
                <a:t>=</a:t>
              </a:r>
              <a:r>
                <a:rPr lang="zh-CN" altLang="zh-CN" sz="2000" dirty="0"/>
                <a:t>阻力</a:t>
              </a:r>
              <a:r>
                <a:rPr lang="en-US" altLang="zh-CN" sz="2000" i="1" dirty="0"/>
                <a:t>×</a:t>
              </a:r>
              <a:r>
                <a:rPr lang="zh-CN" altLang="zh-CN" sz="2000" dirty="0"/>
                <a:t>阻力臂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所以空格处的数据应为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。</a:t>
              </a:r>
              <a:r>
                <a:rPr lang="en-US" altLang="zh-CN" sz="2000" dirty="0"/>
                <a:t>(3)</a:t>
              </a:r>
              <a:r>
                <a:rPr lang="zh-CN" altLang="zh-CN" sz="2000" dirty="0"/>
                <a:t>在实验中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既改变了力的大小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又改变了力臂的大小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并测量了多次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错误。力臂的大小与支点到力的作用点的距离并不一定相等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力臂的大小是由支点及力的方向决定的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当力的方向发生变化时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力臂也会变化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正确。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5" name="组合 2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8" name="五边形 2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右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力臂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(2)1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(3)B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11767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90872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一、杠杆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在力的作用下能绕着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固定点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转动的硬棒。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杠杆的五要素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杠杆可以绕着转动的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固定点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杠杆转动的力。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动力作用线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阻力作用线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0658" y="1367819"/>
            <a:ext cx="80000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48674" y="3781248"/>
            <a:ext cx="80000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2726" y="4183103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00402" y="4582493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26188" y="4991655"/>
            <a:ext cx="1346283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26188" y="5390400"/>
            <a:ext cx="1346283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Q97.eps" descr="id:21474937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08211" y="2142510"/>
            <a:ext cx="3471901" cy="166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3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7275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二、杠杆的平衡条件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阻力臂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76180" y="2827850"/>
            <a:ext cx="77974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9756" y="2827850"/>
            <a:ext cx="77974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7176" y="3231830"/>
            <a:ext cx="1090921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32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851" y="92465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正确理解力臂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力臂指的是从支点到力的作用线的距离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而不是从支点到力的作用点的距离。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作用在杠杆上的一个力的作用点不变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力的方向改变时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那么力臂一般要改变。如图甲、乙所示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由于作用在杠杆上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点的方向不同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力臂就不同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比图乙中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力臂不一定在杠杆上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若力的作用线过支点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则它的力臂为零。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568937"/>
              </p:ext>
            </p:extLst>
          </p:nvPr>
        </p:nvGraphicFramePr>
        <p:xfrm>
          <a:off x="508000" y="3774575"/>
          <a:ext cx="8128000" cy="144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3839157" imgH="684482" progId="Word.Document.12">
                  <p:embed/>
                </p:oleObj>
              </mc:Choice>
              <mc:Fallback>
                <p:oleObj name="文档" r:id="rId3" imgW="3839157" imgH="684482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774575"/>
                        <a:ext cx="8128000" cy="144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596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980728"/>
            <a:ext cx="81280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/>
              <a:t> 在下图中标出支点</a:t>
            </a:r>
            <a:r>
              <a:rPr lang="en-US" altLang="zh-CN" sz="2400" i="1" dirty="0"/>
              <a:t>O</a:t>
            </a:r>
            <a:r>
              <a:rPr lang="zh-CN" altLang="zh-CN" sz="2400" dirty="0"/>
              <a:t>的位置及画出作用在撬棍上的力</a:t>
            </a:r>
            <a:r>
              <a:rPr lang="en-US" altLang="zh-CN" sz="2400" i="1" dirty="0" err="1"/>
              <a:t>F</a:t>
            </a:r>
            <a:r>
              <a:rPr lang="en-US" altLang="zh-CN" sz="2400" baseline="-25000" dirty="0" err="1"/>
              <a:t>1</a:t>
            </a:r>
            <a:r>
              <a:rPr lang="zh-CN" altLang="zh-CN" sz="2400" dirty="0"/>
              <a:t>的力臂。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77480"/>
              </p:ext>
            </p:extLst>
          </p:nvPr>
        </p:nvGraphicFramePr>
        <p:xfrm>
          <a:off x="508000" y="2042962"/>
          <a:ext cx="8128000" cy="2393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3839157" imgH="1129882" progId="Word.Document.12">
                  <p:embed/>
                </p:oleObj>
              </mc:Choice>
              <mc:Fallback>
                <p:oleObj name="文档" r:id="rId3" imgW="3839157" imgH="1129882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042962"/>
                        <a:ext cx="8128000" cy="2393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142493"/>
              </p:ext>
            </p:extLst>
          </p:nvPr>
        </p:nvGraphicFramePr>
        <p:xfrm>
          <a:off x="508000" y="5133864"/>
          <a:ext cx="8128000" cy="887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5" imgW="3839157" imgH="418395" progId="Word.Document.12">
                  <p:embed/>
                </p:oleObj>
              </mc:Choice>
              <mc:Fallback>
                <p:oleObj name="文档" r:id="rId5" imgW="3839157" imgH="418395" progId="Word.Document.12">
                  <p:embed/>
                  <p:pic>
                    <p:nvPicPr>
                      <p:cNvPr id="6" name="对象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5133864"/>
                        <a:ext cx="8128000" cy="887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59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支点是杠杆绕着转动的固定点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观察题图可知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杠杆是围绕小石块转动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所以杠杆与小石块接触的点即为支点。力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的力臂是指从支点到力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从支点向力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的作用线作垂线段即为其力臂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449885"/>
              </p:ext>
            </p:extLst>
          </p:nvPr>
        </p:nvGraphicFramePr>
        <p:xfrm>
          <a:off x="508000" y="3438799"/>
          <a:ext cx="8128000" cy="236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3839157" imgH="1117639" progId="Word.Document.12">
                  <p:embed/>
                </p:oleObj>
              </mc:Choice>
              <mc:Fallback>
                <p:oleObj name="文档" r:id="rId3" imgW="3839157" imgH="111763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438799"/>
                        <a:ext cx="8128000" cy="2366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975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一、杠杆的概念及五要素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下列关于杠杆的说法中正确的是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杠杆必须是一根直棒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杠杆不一定要有支点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杠杆可以是直的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也可以是弯的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杠杆的力臂是从支点到力的作用点的距离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224993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杠杆不一定是直的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只要能绕着固定点转动的硬棒都是杠杆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杠杆可直可弯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没有形状限制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错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杠杆一定要有支点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错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力臂是从支点到力的作用线的距离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是点到线的距离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而不是点到点的距离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错。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688943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对应的力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211750"/>
              </p:ext>
            </p:extLst>
          </p:nvPr>
        </p:nvGraphicFramePr>
        <p:xfrm>
          <a:off x="508000" y="1700808"/>
          <a:ext cx="8128000" cy="857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7" imgW="3839157" imgH="405072" progId="Word.Document.12">
                  <p:embed/>
                </p:oleObj>
              </mc:Choice>
              <mc:Fallback>
                <p:oleObj name="文档" r:id="rId7" imgW="3839157" imgH="405072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857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9" y="3284984"/>
            <a:ext cx="8240937" cy="3237105"/>
            <a:chOff x="641756" y="2280127"/>
            <a:chExt cx="8240937" cy="3237105"/>
          </a:xfrm>
        </p:grpSpPr>
        <p:grpSp>
          <p:nvGrpSpPr>
            <p:cNvPr id="21" name="组合 20"/>
            <p:cNvGrpSpPr/>
            <p:nvPr/>
          </p:nvGrpSpPr>
          <p:grpSpPr>
            <a:xfrm>
              <a:off x="641756" y="2280127"/>
              <a:ext cx="8240937" cy="3237105"/>
              <a:chOff x="641756" y="-278940"/>
              <a:chExt cx="8240937" cy="3237105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1756" y="-278940"/>
                <a:ext cx="8240937" cy="2922818"/>
                <a:chOff x="641756" y="-278940"/>
                <a:chExt cx="8240937" cy="2922818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1756" y="-278940"/>
                  <a:ext cx="8240937" cy="292281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1"/>
                <p:cNvSpPr txBox="1"/>
                <p:nvPr/>
              </p:nvSpPr>
              <p:spPr>
                <a:xfrm>
                  <a:off x="8368859" y="-20693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2789638"/>
                </p:ext>
              </p:extLst>
            </p:nvPr>
          </p:nvGraphicFramePr>
          <p:xfrm>
            <a:off x="819440" y="2642152"/>
            <a:ext cx="7924800" cy="1231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" name="文档" r:id="rId9" imgW="3811890" imgH="593886" progId="Word.Document.12">
                    <p:embed/>
                  </p:oleObj>
                </mc:Choice>
                <mc:Fallback>
                  <p:oleObj name="文档" r:id="rId9" imgW="3811890" imgH="593886" progId="Word.Document.12">
                    <p:embed/>
                    <p:pic>
                      <p:nvPicPr>
                        <p:cNvPr id="22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9440" y="2642152"/>
                          <a:ext cx="7924800" cy="12319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468430" y="4365104"/>
            <a:ext cx="8251570" cy="2160240"/>
            <a:chOff x="384903" y="4365104"/>
            <a:chExt cx="8251570" cy="2160240"/>
          </a:xfrm>
        </p:grpSpPr>
        <p:grpSp>
          <p:nvGrpSpPr>
            <p:cNvPr id="29" name="组合 28"/>
            <p:cNvGrpSpPr/>
            <p:nvPr/>
          </p:nvGrpSpPr>
          <p:grpSpPr>
            <a:xfrm>
              <a:off x="384903" y="4365104"/>
              <a:ext cx="8251570" cy="2160240"/>
              <a:chOff x="384903" y="2747357"/>
              <a:chExt cx="8251570" cy="2160240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84903" y="2747357"/>
                <a:ext cx="8239109" cy="184480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29"/>
              <p:cNvSpPr txBox="1"/>
              <p:nvPr/>
            </p:nvSpPr>
            <p:spPr>
              <a:xfrm>
                <a:off x="8100392" y="281936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16417603"/>
                </p:ext>
              </p:extLst>
            </p:nvPr>
          </p:nvGraphicFramePr>
          <p:xfrm>
            <a:off x="586398" y="4727599"/>
            <a:ext cx="7851775" cy="1328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2" name="文档" r:id="rId11" imgW="3839157" imgH="654237" progId="Word.Document.12">
                    <p:embed/>
                  </p:oleObj>
                </mc:Choice>
                <mc:Fallback>
                  <p:oleObj name="文档" r:id="rId11" imgW="3839157" imgH="654237" progId="Word.Document.12">
                    <p:embed/>
                    <p:pic>
                      <p:nvPicPr>
                        <p:cNvPr id="30" name="对象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398" y="4727599"/>
                          <a:ext cx="7851775" cy="132873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68315542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989"/>
            <a:ext cx="8128000" cy="9417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二、探究杠杆的平衡条件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/>
              <a:t>3</a:t>
            </a:r>
            <a:r>
              <a:rPr lang="en-US" altLang="zh-CN" sz="2400" i="1" dirty="0"/>
              <a:t>.</a:t>
            </a:r>
            <a:r>
              <a:rPr lang="zh-CN" altLang="zh-CN" sz="2400" dirty="0"/>
              <a:t>下列杠杆平衡的是</a:t>
            </a:r>
            <a:r>
              <a:rPr lang="en-US" altLang="zh-CN" sz="2400" dirty="0"/>
              <a:t>(</a:t>
            </a:r>
            <a:r>
              <a:rPr lang="zh-CN" altLang="zh-CN" sz="2400" dirty="0"/>
              <a:t>杆重和摩擦均不计</a:t>
            </a:r>
            <a:r>
              <a:rPr lang="en-US" altLang="zh-CN" sz="2400" dirty="0"/>
              <a:t>)(</a:t>
            </a:r>
            <a:r>
              <a:rPr lang="zh-CN" altLang="zh-CN" sz="2400" i="1" dirty="0"/>
              <a:t>　　</a:t>
            </a:r>
            <a:r>
              <a:rPr lang="en-US" altLang="zh-CN" sz="2400" dirty="0"/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050535"/>
              </p:ext>
            </p:extLst>
          </p:nvPr>
        </p:nvGraphicFramePr>
        <p:xfrm>
          <a:off x="454227" y="1901128"/>
          <a:ext cx="8128000" cy="2132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7" imgW="3836312" imgH="1006524" progId="Word.Document.12">
                  <p:embed/>
                </p:oleObj>
              </mc:Choice>
              <mc:Fallback>
                <p:oleObj name="文档" r:id="rId7" imgW="3836312" imgH="1006524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4227" y="1901128"/>
                        <a:ext cx="8128000" cy="2132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70904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954</Words>
  <Application>Microsoft Office PowerPoint</Application>
  <PresentationFormat>全屏显示(4:3)</PresentationFormat>
  <Paragraphs>103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NEU-BZ-S92</vt:lpstr>
      <vt:lpstr>等线 Light</vt:lpstr>
      <vt:lpstr>黑体</vt:lpstr>
      <vt:lpstr>Arial</vt:lpstr>
      <vt:lpstr>Calibri</vt:lpstr>
      <vt:lpstr>Calibri Light</vt:lpstr>
      <vt:lpstr>Times New Roman</vt:lpstr>
      <vt:lpstr>Office 主题​​</vt:lpstr>
      <vt:lpstr>文档</vt:lpstr>
      <vt:lpstr>第1课时　杠杆与杠杆的平衡条件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2020-02-13T10:23:13Z</dcterms:modified>
</cp:coreProperties>
</file>