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5"/>
  </p:handoutMasterIdLst>
  <p:sldIdLst>
    <p:sldId id="3963" r:id="rId3"/>
    <p:sldId id="3964" r:id="rId5"/>
    <p:sldId id="3965" r:id="rId6"/>
    <p:sldId id="3966" r:id="rId7"/>
    <p:sldId id="3967" r:id="rId8"/>
    <p:sldId id="3968" r:id="rId9"/>
    <p:sldId id="3969" r:id="rId10"/>
    <p:sldId id="3970" r:id="rId11"/>
    <p:sldId id="3971" r:id="rId12"/>
    <p:sldId id="3972" r:id="rId13"/>
    <p:sldId id="3973" r:id="rId14"/>
    <p:sldId id="3974" r:id="rId15"/>
    <p:sldId id="3975" r:id="rId16"/>
    <p:sldId id="3976" r:id="rId17"/>
    <p:sldId id="3977" r:id="rId18"/>
    <p:sldId id="3978" r:id="rId19"/>
    <p:sldId id="3979" r:id="rId20"/>
    <p:sldId id="3980" r:id="rId21"/>
    <p:sldId id="3981" r:id="rId22"/>
    <p:sldId id="3982" r:id="rId23"/>
    <p:sldId id="3983" r:id="rId24"/>
  </p:sldIdLst>
  <p:sldSz cx="9144000" cy="6858000" type="screen4x3"/>
  <p:notesSz cx="6858000" cy="9144000"/>
  <p:custDataLst>
    <p:tags r:id="rId29"/>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1pPr>
    <a:lvl2pPr marL="640080" lvl="1" indent="-18288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2pPr>
    <a:lvl3pPr marL="1282700" lvl="2" indent="-36830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3pPr>
    <a:lvl4pPr marL="1925955" lvl="3" indent="-55435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4pPr>
    <a:lvl5pPr marL="2568575" lvl="4"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5pPr>
    <a:lvl6pPr marL="2286000" lvl="5"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6pPr>
    <a:lvl7pPr marL="2743200" lvl="6"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7pPr>
    <a:lvl8pPr marL="3200400" lvl="7"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8pPr>
    <a:lvl9pPr marL="3657600" lvl="8"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008C8A"/>
    <a:srgbClr val="AB0019"/>
    <a:srgbClr val="334859"/>
    <a:srgbClr val="005D40"/>
    <a:srgbClr val="F29548"/>
    <a:srgbClr val="F18D3B"/>
    <a:srgbClr val="EE7919"/>
    <a:srgbClr val="F8B566"/>
    <a:srgbClr val="EB6300"/>
    <a:srgbClr val="EA54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294"/>
    <p:restoredTop sz="92986"/>
  </p:normalViewPr>
  <p:slideViewPr>
    <p:cSldViewPr showGuides="1">
      <p:cViewPr varScale="1">
        <p:scale>
          <a:sx n="108" d="100"/>
          <a:sy n="108" d="100"/>
        </p:scale>
        <p:origin x="-486" y="-96"/>
      </p:cViewPr>
      <p:guideLst>
        <p:guide orient="horz" pos="428"/>
        <p:guide orient="horz" pos="3792"/>
        <p:guide pos="2976"/>
        <p:guide pos="542"/>
        <p:guide pos="552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25" d="100"/>
        <a:sy n="25"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gs" Target="tags/tag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base">
              <a:defRPr/>
            </a:pPr>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base">
              <a:defRPr/>
            </a:pPr>
            <a:fld id="{06024D97-E667-405D-B634-E583E2108D71}" type="datetimeFigureOut">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
        <p:nvSpPr>
          <p:cNvPr id="5124" name="幻灯片图像占位符 3"/>
          <p:cNvSpPr>
            <a:spLocks noGrp="1" noRot="1" noChangeAspect="1"/>
          </p:cNvSpPr>
          <p:nvPr>
            <p:ph type="sldImg"/>
          </p:nvPr>
        </p:nvSpPr>
        <p:spPr>
          <a:xfrm>
            <a:off x="1143000" y="685800"/>
            <a:ext cx="4572000" cy="3429000"/>
          </a:xfrm>
          <a:prstGeom prst="rect">
            <a:avLst/>
          </a:prstGeom>
          <a:noFill/>
          <a:ln w="12700" cap="flat" cmpd="sng">
            <a:solidFill>
              <a:srgbClr val="000000"/>
            </a:solidFill>
            <a:prstDash val="solid"/>
            <a:round/>
            <a:headEnd type="none" w="med" len="med"/>
            <a:tailEnd type="none" w="med" len="med"/>
          </a:ln>
        </p:spPr>
      </p:sp>
      <p:sp>
        <p:nvSpPr>
          <p:cNvPr id="5125" name="备注占位符 4"/>
          <p:cNvSpPr>
            <a:spLocks noGrp="1"/>
          </p:cNvSpPr>
          <p:nvPr>
            <p:ph type="body" sz="quarter"/>
          </p:nvPr>
        </p:nvSpPr>
        <p:spPr>
          <a:xfrm>
            <a:off x="685800" y="4343400"/>
            <a:ext cx="5486400" cy="411480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base">
              <a:defRPr/>
            </a:pPr>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fontAlgn="base"/>
            <a:fld id="{418F03C3-53C1-4F10-8DAF-D1F318E96C6E}" type="slidenum">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幻灯片图像占位符 1"/>
          <p:cNvSpPr>
            <a:spLocks noGrp="1" noRot="1" noChangeAspect="1" noTextEdit="1"/>
          </p:cNvSpPr>
          <p:nvPr>
            <p:ph type="sldImg"/>
          </p:nvPr>
        </p:nvSpPr>
        <p:spPr>
          <a:ln>
            <a:miter lim="800000"/>
          </a:ln>
        </p:spPr>
      </p:sp>
      <p:sp>
        <p:nvSpPr>
          <p:cNvPr id="65539" name="备注占位符 2"/>
          <p:cNvSpPr>
            <a:spLocks noGrp="1"/>
          </p:cNvSpPr>
          <p:nvPr>
            <p:ph type="body"/>
          </p:nvPr>
        </p:nvSpPr>
        <p:spPr/>
        <p:txBody>
          <a:bodyPr wrap="square" lIns="91440" tIns="45720" rIns="91440" bIns="45720" anchor="t"/>
          <a:p>
            <a:pPr lvl="0"/>
            <a:endParaRPr lang="zh-CN" altLang="en-US" dirty="0"/>
          </a:p>
        </p:txBody>
      </p:sp>
      <p:sp>
        <p:nvSpPr>
          <p:cNvPr id="6554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幻灯片图像占位符 1"/>
          <p:cNvSpPr>
            <a:spLocks noGrp="1" noRot="1" noChangeAspect="1" noTextEdit="1"/>
          </p:cNvSpPr>
          <p:nvPr>
            <p:ph type="sldImg"/>
          </p:nvPr>
        </p:nvSpPr>
        <p:spPr>
          <a:ln>
            <a:miter lim="800000"/>
          </a:ln>
        </p:spPr>
      </p:sp>
      <p:sp>
        <p:nvSpPr>
          <p:cNvPr id="67587" name="备注占位符 2"/>
          <p:cNvSpPr>
            <a:spLocks noGrp="1"/>
          </p:cNvSpPr>
          <p:nvPr>
            <p:ph type="body"/>
          </p:nvPr>
        </p:nvSpPr>
        <p:spPr/>
        <p:txBody>
          <a:bodyPr wrap="square" lIns="91440" tIns="45720" rIns="91440" bIns="45720" anchor="t"/>
          <a:p>
            <a:pPr lvl="0"/>
            <a:endParaRPr lang="zh-CN" altLang="en-US" dirty="0"/>
          </a:p>
        </p:txBody>
      </p:sp>
      <p:sp>
        <p:nvSpPr>
          <p:cNvPr id="6758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pic>
        <p:nvPicPr>
          <p:cNvPr id="2055"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9650"/>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sp>
        <p:nvSpPr>
          <p:cNvPr id="21" name="矩形 259"/>
          <p:cNvSpPr>
            <a:spLocks noChangeArrowheads="1"/>
          </p:cNvSpPr>
          <p:nvPr userDrawn="1"/>
        </p:nvSpPr>
        <p:spPr bwMode="auto">
          <a:xfrm>
            <a:off x="2352675" y="2930525"/>
            <a:ext cx="4438650"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base">
              <a:buNone/>
            </a:pPr>
            <a:r>
              <a:rPr lang="zh-CN" altLang="en-US" sz="9815" b="1" strike="noStrike" cap="all" noProof="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rPr>
              <a:t>谢   谢</a:t>
            </a:r>
            <a:endParaRPr lang="zh-CN" altLang="en-US" sz="9815" b="1" strike="noStrike" cap="all" noProof="1" dirty="0">
              <a:solidFill>
                <a:schemeClr val="bg1">
                  <a:lumMod val="50000"/>
                </a:schemeClr>
              </a:solidFill>
              <a:latin typeface="Arial" panose="020B0604020202020204" pitchFamily="34" charset="0"/>
              <a:cs typeface="Arial" panose="020B0604020202020204" pitchFamily="34" charset="0"/>
            </a:endParaRPr>
          </a:p>
        </p:txBody>
      </p:sp>
      <p:pic>
        <p:nvPicPr>
          <p:cNvPr id="4104"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0125"/>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1"/>
                                        </p:tgtEl>
                                        <p:attrNameLst>
                                          <p:attrName>ppt_y</p:attrName>
                                        </p:attrNameLst>
                                      </p:cBhvr>
                                      <p:tavLst>
                                        <p:tav tm="0">
                                          <p:val>
                                            <p:strVal val="#ppt_y"/>
                                          </p:val>
                                        </p:tav>
                                        <p:tav tm="100000">
                                          <p:val>
                                            <p:strVal val="#ppt_y"/>
                                          </p:val>
                                        </p:tav>
                                      </p:tavLst>
                                    </p:anim>
                                    <p:anim calcmode="lin" valueType="num">
                                      <p:cBhvr>
                                        <p:cTn id="2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1"/>
                                        </p:tgtEl>
                                      </p:cBhvr>
                                    </p:animEffect>
                                  </p:childTnLst>
                                </p:cTn>
                              </p:par>
                            </p:childTnLst>
                          </p:cTn>
                        </p:par>
                        <p:par>
                          <p:cTn id="28" fill="hold">
                            <p:stCondLst>
                              <p:cond delay="2700"/>
                            </p:stCondLst>
                            <p:childTnLst>
                              <p:par>
                                <p:cTn id="29" presetID="26" presetClass="emph" presetSubtype="0" fill="hold" grpId="1" nodeType="afterEffect">
                                  <p:stCondLst>
                                    <p:cond delay="0"/>
                                  </p:stCondLst>
                                  <p:iterate type="lt">
                                    <p:tmAbs val="0"/>
                                  </p:iterate>
                                  <p:childTnLst>
                                    <p:animEffect transition="out" filter="fade">
                                      <p:cBhvr>
                                        <p:cTn id="30" dur="500" tmFilter="0, 0; .2, .5; .8, .5; 1, 0"/>
                                        <p:tgtEl>
                                          <p:spTgt spid="21"/>
                                        </p:tgtEl>
                                      </p:cBhvr>
                                    </p:animEffect>
                                    <p:animScale>
                                      <p:cBhvr>
                                        <p:cTn id="31"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P spid="21" grpId="0"/>
      <p:bldP spid="21" grpId="1"/>
    </p:bld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ct val="19000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ct val="95000"/>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ct val="95000"/>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6pPr>
      <a:lvl7pPr marL="281813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8pPr>
      <a:lvl9pPr marL="368554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890"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638300" y="2919730"/>
            <a:ext cx="5857240" cy="1736725"/>
            <a:chOff x="2580" y="4598"/>
            <a:chExt cx="9224" cy="2735"/>
          </a:xfrm>
        </p:grpSpPr>
        <p:sp>
          <p:nvSpPr>
            <p:cNvPr id="21" name="矩形 259"/>
            <p:cNvSpPr>
              <a:spLocks noChangeArrowheads="1"/>
            </p:cNvSpPr>
            <p:nvPr/>
          </p:nvSpPr>
          <p:spPr bwMode="auto">
            <a:xfrm>
              <a:off x="2580" y="4598"/>
              <a:ext cx="9224" cy="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课后作业本</a:t>
              </a:r>
              <a:endPar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sp>
          <p:nvSpPr>
            <p:cNvPr id="22" name="矩形 259"/>
            <p:cNvSpPr>
              <a:spLocks noChangeArrowheads="1"/>
            </p:cNvSpPr>
            <p:nvPr/>
          </p:nvSpPr>
          <p:spPr bwMode="auto">
            <a:xfrm>
              <a:off x="2580" y="6505"/>
              <a:ext cx="9224" cy="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第三章  物态变化</a:t>
              </a:r>
              <a:endPar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grpSp>
    </p:spTree>
  </p:cSld>
  <p:clrMapOvr>
    <a:masterClrMapping/>
  </p:clrMapOvr>
  <p:transition advTm="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101090"/>
            <a:ext cx="7432675" cy="5259070"/>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8. （2019·德州）小强对热现象的有关实验进行如下探究：</a:t>
            </a: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（1）在探究“冰熔化时温度的变化规律”实验中用“水浴法”加热，其目的是使冰</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；根据图甲可知，冰属于</a:t>
            </a:r>
            <a:r>
              <a:rPr lang="zh-CN" altLang="en-US" sz="2800" u="sng">
                <a:latin typeface="宋体" panose="02010600030101010101" pitchFamily="2" charset="-122"/>
                <a:cs typeface="宋体" panose="02010600030101010101" pitchFamily="2" charset="-122"/>
              </a:rPr>
              <a:t>　     </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    　（选填“晶体”或“非晶体”）.</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952502" y="5224145"/>
            <a:ext cx="161290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均匀受热</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pic>
        <p:nvPicPr>
          <p:cNvPr id="4" name="图片 3"/>
          <p:cNvPicPr>
            <a:picLocks noChangeAspect="1"/>
          </p:cNvPicPr>
          <p:nvPr/>
        </p:nvPicPr>
        <p:blipFill>
          <a:blip r:embed="rId1"/>
          <a:stretch>
            <a:fillRect/>
          </a:stretch>
        </p:blipFill>
        <p:spPr>
          <a:xfrm>
            <a:off x="1279525" y="2359660"/>
            <a:ext cx="3144520" cy="1821815"/>
          </a:xfrm>
          <a:prstGeom prst="rect">
            <a:avLst/>
          </a:prstGeom>
        </p:spPr>
      </p:pic>
      <p:pic>
        <p:nvPicPr>
          <p:cNvPr id="5" name="图片 4"/>
          <p:cNvPicPr>
            <a:picLocks noChangeAspect="1"/>
          </p:cNvPicPr>
          <p:nvPr/>
        </p:nvPicPr>
        <p:blipFill>
          <a:blip r:embed="rId2"/>
          <a:stretch>
            <a:fillRect/>
          </a:stretch>
        </p:blipFill>
        <p:spPr>
          <a:xfrm>
            <a:off x="4959985" y="2301240"/>
            <a:ext cx="2592070" cy="1841500"/>
          </a:xfrm>
          <a:prstGeom prst="rect">
            <a:avLst/>
          </a:prstGeom>
        </p:spPr>
      </p:pic>
      <p:sp>
        <p:nvSpPr>
          <p:cNvPr id="6" name="文本框 5"/>
          <p:cNvSpPr txBox="1"/>
          <p:nvPr/>
        </p:nvSpPr>
        <p:spPr>
          <a:xfrm>
            <a:off x="6863717" y="523621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晶体</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6" grpId="0"/>
      <p:bldP spid="6"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172845"/>
            <a:ext cx="7432675" cy="5259070"/>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（2）完成上述实验后，小强换用其他装置继续探究“水沸腾时温度变化的特点”.加热一段时间后，烧杯内的水温度升高，是通过</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方式增加水的内能.图乙水的沸点没有达到100℃，可能是当地大气压强</a:t>
            </a:r>
            <a:r>
              <a:rPr lang="zh-CN" altLang="en-US" sz="2800" u="sng">
                <a:latin typeface="宋体" panose="02010600030101010101" pitchFamily="2" charset="-122"/>
                <a:cs typeface="宋体" panose="02010600030101010101" pitchFamily="2" charset="-122"/>
              </a:rPr>
              <a:t>　     </a:t>
            </a:r>
            <a:r>
              <a:rPr lang="en-US" altLang="zh-CN" sz="2800">
                <a:noFill/>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 　（选填“高于”“低于”或“等于”）1标准大气压.</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（3）结合两次实验图像可知：冰的熔化过程和水的沸腾过程具有的共同特点是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206819" y="2673985"/>
            <a:ext cx="125539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热传递</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6950712" y="326263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低于</a:t>
            </a:r>
            <a:endParaRPr lang="zh-CN" altLang="en-US" sz="2800" b="1" dirty="0">
              <a:solidFill>
                <a:srgbClr val="FF0000"/>
              </a:solidFill>
              <a:latin typeface="Times New Roman" panose="02020603050405020304" pitchFamily="18" charset="0"/>
              <a:sym typeface="+mn-ea"/>
            </a:endParaRPr>
          </a:p>
        </p:txBody>
      </p:sp>
      <p:sp>
        <p:nvSpPr>
          <p:cNvPr id="5" name="文本框 4"/>
          <p:cNvSpPr txBox="1"/>
          <p:nvPr/>
        </p:nvSpPr>
        <p:spPr>
          <a:xfrm>
            <a:off x="1410019" y="5787390"/>
            <a:ext cx="340042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继续吸热，温度不变</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330190" y="4606290"/>
            <a:ext cx="1748790" cy="1883410"/>
          </a:xfrm>
          <a:prstGeom prst="rect">
            <a:avLst/>
          </a:prstGeom>
        </p:spPr>
      </p:pic>
      <p:sp>
        <p:nvSpPr>
          <p:cNvPr id="2" name="文本框 1"/>
          <p:cNvSpPr txBox="1"/>
          <p:nvPr/>
        </p:nvSpPr>
        <p:spPr>
          <a:xfrm>
            <a:off x="855663" y="1172845"/>
            <a:ext cx="743267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9.（2018·恩施州）如图所示是加热固体碘的实验.在加热过程中,我们会看见杯内产生紫色的气体,这是因为固体碘吸热发生了</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（填物态变化）.停止加热待冷却后，在干净的玻璃片上出现了黑色颗粒，这是气态碘又发生了</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（填物态变化）的原因，生活中</a:t>
            </a:r>
            <a:r>
              <a:rPr lang="zh-CN" altLang="en-US" sz="2800" u="sng">
                <a:latin typeface="宋体" panose="02010600030101010101" pitchFamily="2" charset="-122"/>
                <a:cs typeface="宋体" panose="02010600030101010101" pitchFamily="2" charset="-122"/>
              </a:rPr>
              <a:t>      </a:t>
            </a:r>
            <a:r>
              <a:rPr lang="en-US" altLang="zh-CN" sz="2800">
                <a:noFill/>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        （选填“露”“冰”或“霜”）的形成与这一物态变化相同.</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6473192" y="219710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升华</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998857" y="372935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凝华</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6" name="文本框 5"/>
          <p:cNvSpPr txBox="1"/>
          <p:nvPr/>
        </p:nvSpPr>
        <p:spPr>
          <a:xfrm>
            <a:off x="7212649" y="3717290"/>
            <a:ext cx="54038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霜</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P spid="6" grpId="0"/>
      <p:bldP spid="6"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1"/>
          <p:cNvSpPr txBox="1"/>
          <p:nvPr/>
        </p:nvSpPr>
        <p:spPr>
          <a:xfrm>
            <a:off x="3104833" y="868680"/>
            <a:ext cx="2934335" cy="646703"/>
          </a:xfrm>
          <a:prstGeom prst="roundRect">
            <a:avLst/>
          </a:prstGeom>
          <a:noFill/>
          <a:ln w="6350">
            <a:noFill/>
            <a:prstDash val="sysDash"/>
            <a:bevel/>
          </a:ln>
          <a:extLst>
            <a:ext uri="{909E8E84-426E-40DD-AFC4-6F175D3DCCD1}">
              <a14:hiddenFill xmlns:a14="http://schemas.microsoft.com/office/drawing/2010/main">
                <a:solidFill>
                  <a:schemeClr val="accent3"/>
                </a:solidFill>
              </a14:hiddenFill>
            </a:ext>
          </a:extLst>
        </p:spPr>
        <p:txBody>
          <a:bodyPr wrap="square">
            <a:spAutoFit/>
          </a:bodyPr>
          <a:p>
            <a:pPr marL="0" lvl="1" indent="-182880" algn="ctr" eaLnBrk="1" hangingPunct="1"/>
            <a:r>
              <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能力提升</a:t>
            </a:r>
            <a:endPar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855663" y="1603375"/>
            <a:ext cx="743267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10.（2019·广州）在如图所示的温度计恒温环境下进行实验.将温度计放入一杯冰水混合物中（冰是晶体），从温度计放入开始计时，放入时间足够长，下列四幅示意图可能反映了温度计内液体的体积随时间变化的情况的是</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5135880" y="4251325"/>
            <a:ext cx="1644650" cy="1946910"/>
          </a:xfrm>
          <a:prstGeom prst="rect">
            <a:avLst/>
          </a:prstGeom>
        </p:spPr>
      </p:pic>
    </p:spTree>
  </p:cSld>
  <p:clrMapOvr>
    <a:masterClrMapping/>
  </p:clrMapOvr>
  <p:transition>
    <p:push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361124" y="4733925"/>
            <a:ext cx="419735"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A  </a:t>
            </a:r>
            <a:endParaRPr lang="en-US" altLang="zh-CN" sz="2800" b="1" dirty="0">
              <a:solidFill>
                <a:srgbClr val="FF0000"/>
              </a:solidFill>
              <a:latin typeface="Times New Roman" panose="02020603050405020304" pitchFamily="18" charset="0"/>
              <a:sym typeface="+mn-ea"/>
            </a:endParaRPr>
          </a:p>
        </p:txBody>
      </p:sp>
      <p:pic>
        <p:nvPicPr>
          <p:cNvPr id="4" name="图片 3"/>
          <p:cNvPicPr>
            <a:picLocks noChangeAspect="1"/>
          </p:cNvPicPr>
          <p:nvPr/>
        </p:nvPicPr>
        <p:blipFill>
          <a:blip r:embed="rId1"/>
          <a:stretch>
            <a:fillRect/>
          </a:stretch>
        </p:blipFill>
        <p:spPr>
          <a:xfrm>
            <a:off x="2641600" y="1355725"/>
            <a:ext cx="4112260" cy="414655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603375"/>
            <a:ext cx="7432675"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11. （2018·南昌调研测试）如图所示，图中t</a:t>
            </a:r>
            <a:r>
              <a:rPr lang="zh-CN" altLang="en-US" sz="2800" baseline="-25000">
                <a:latin typeface="宋体" panose="02010600030101010101" pitchFamily="2" charset="-122"/>
                <a:cs typeface="宋体" panose="02010600030101010101" pitchFamily="2" charset="-122"/>
              </a:rPr>
              <a:t>A</a:t>
            </a:r>
            <a:r>
              <a:rPr lang="zh-CN" altLang="en-US" sz="2800">
                <a:latin typeface="宋体" panose="02010600030101010101" pitchFamily="2" charset="-122"/>
                <a:cs typeface="宋体" panose="02010600030101010101" pitchFamily="2" charset="-122"/>
              </a:rPr>
              <a:t>、t</a:t>
            </a:r>
            <a:r>
              <a:rPr lang="zh-CN" altLang="en-US" sz="2800" baseline="-25000">
                <a:latin typeface="宋体" panose="02010600030101010101" pitchFamily="2" charset="-122"/>
                <a:cs typeface="宋体" panose="02010600030101010101" pitchFamily="2" charset="-122"/>
              </a:rPr>
              <a:t>B</a:t>
            </a:r>
            <a:r>
              <a:rPr lang="zh-CN" altLang="en-US" sz="2800">
                <a:latin typeface="宋体" panose="02010600030101010101" pitchFamily="2" charset="-122"/>
                <a:cs typeface="宋体" panose="02010600030101010101" pitchFamily="2" charset="-122"/>
              </a:rPr>
              <a:t>两点坐标的温度分别对应某晶体物质的熔点和沸点，则下列说法正确的是（　  　）</a:t>
            </a: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2085340" y="3827145"/>
            <a:ext cx="4973320" cy="1409065"/>
          </a:xfrm>
          <a:prstGeom prst="rect">
            <a:avLst/>
          </a:prstGeom>
        </p:spPr>
      </p:pic>
    </p:spTree>
  </p:cSld>
  <p:clrMapOvr>
    <a:masterClrMapping/>
  </p:clrMapOvr>
  <p:transition>
    <p:push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244600"/>
            <a:ext cx="743267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sym typeface="+mn-ea"/>
              </a:rPr>
              <a:t>A．若该晶体物质的温度t＜t</a:t>
            </a:r>
            <a:r>
              <a:rPr lang="zh-CN" altLang="en-US" sz="2800" baseline="-25000">
                <a:latin typeface="宋体" panose="02010600030101010101" pitchFamily="2" charset="-122"/>
                <a:cs typeface="宋体" panose="02010600030101010101" pitchFamily="2" charset="-122"/>
                <a:sym typeface="+mn-ea"/>
              </a:rPr>
              <a:t>A</a:t>
            </a:r>
            <a:r>
              <a:rPr lang="zh-CN" altLang="en-US" sz="2800">
                <a:latin typeface="宋体" panose="02010600030101010101" pitchFamily="2" charset="-122"/>
                <a:cs typeface="宋体" panose="02010600030101010101" pitchFamily="2" charset="-122"/>
                <a:sym typeface="+mn-ea"/>
              </a:rPr>
              <a:t>，该晶体物质处于Ⅰ区域，是液态</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B．若该晶体物质的温度由Ⅰ区域到Ⅱ区域时，该晶体物质发生熔化现象且放热</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C．若该晶体物质由Ⅲ区域的状态到Ⅰ区域的状态时，该晶体物质发生升华现象且放热</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D．若该晶体物质为氧，通常情况下，空气中的氧气的温度处于Ⅲ区域</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577342" y="5542280"/>
            <a:ext cx="43942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D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359400" y="4177665"/>
            <a:ext cx="2388870" cy="2207260"/>
          </a:xfrm>
          <a:prstGeom prst="rect">
            <a:avLst/>
          </a:prstGeom>
        </p:spPr>
      </p:pic>
      <p:sp>
        <p:nvSpPr>
          <p:cNvPr id="2" name="文本框 1"/>
          <p:cNvSpPr txBox="1"/>
          <p:nvPr/>
        </p:nvSpPr>
        <p:spPr>
          <a:xfrm>
            <a:off x="855663" y="1172845"/>
            <a:ext cx="743267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12.（2019·绥化）图甲是小峰在标准大气压下“探究固体熔化时温度的变化规律”的实验装置.</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（1）实验前按</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（选填“自上而下”或“自下而上”）的顺序组装器材.</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（2）实验中，某时刻温度计的示数如图乙所示，该物质此时的温度是</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3578227" y="2699385"/>
            <a:ext cx="161290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自下而上</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1314452" y="4745990"/>
            <a:ext cx="47879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-2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5425440" y="4919980"/>
            <a:ext cx="2602865" cy="1617980"/>
          </a:xfrm>
          <a:prstGeom prst="rect">
            <a:avLst/>
          </a:prstGeom>
        </p:spPr>
      </p:pic>
      <p:sp>
        <p:nvSpPr>
          <p:cNvPr id="2" name="文本框 1"/>
          <p:cNvSpPr txBox="1"/>
          <p:nvPr/>
        </p:nvSpPr>
        <p:spPr>
          <a:xfrm>
            <a:off x="855663" y="1172845"/>
            <a:ext cx="7432675" cy="4356100"/>
          </a:xfrm>
          <a:prstGeom prst="rect">
            <a:avLst/>
          </a:prstGeom>
          <a:noFill/>
        </p:spPr>
        <p:txBody>
          <a:bodyPr wrap="square" rtlCol="0" anchor="t">
            <a:spAutoFit/>
          </a:bodyPr>
          <a:p>
            <a:pPr algn="just">
              <a:lnSpc>
                <a:spcPct val="110000"/>
              </a:lnSpc>
            </a:pPr>
            <a:r>
              <a:rPr lang="zh-CN" altLang="en-US" sz="2800">
                <a:latin typeface="宋体" panose="02010600030101010101" pitchFamily="2" charset="-122"/>
                <a:cs typeface="宋体" panose="02010600030101010101" pitchFamily="2" charset="-122"/>
              </a:rPr>
              <a:t>（3）图丙是小峰根据记录的数据绘制的温度随时间变化规律的图像，由图像可知该物质在熔化过程中吸收热量，温度不变，内能</a:t>
            </a:r>
            <a:r>
              <a:rPr lang="zh-CN" altLang="en-US" sz="2800" u="sng">
                <a:latin typeface="宋体" panose="02010600030101010101" pitchFamily="2" charset="-122"/>
                <a:cs typeface="宋体" panose="02010600030101010101" pitchFamily="2" charset="-122"/>
              </a:rPr>
              <a:t>　    </a:t>
            </a:r>
            <a:r>
              <a:rPr lang="en-US" altLang="zh-CN"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（选填“增加”“减少”或“不变”）.</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（4）由丙图可知，该物质在固态时的比热容是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J/（kg·℃）.</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（5）试管中的固体完全熔化后，若持续加热，烧杯中的水沸腾时，试管中的液体</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（选填“会”或“不会”）沸腾.</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7033262" y="208407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增加</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pic>
        <p:nvPicPr>
          <p:cNvPr id="4" name="图片 3"/>
          <p:cNvPicPr>
            <a:picLocks noChangeAspect="1"/>
          </p:cNvPicPr>
          <p:nvPr/>
        </p:nvPicPr>
        <p:blipFill>
          <a:blip r:embed="rId1"/>
          <a:stretch>
            <a:fillRect/>
          </a:stretch>
        </p:blipFill>
        <p:spPr>
          <a:xfrm>
            <a:off x="5425440" y="5068570"/>
            <a:ext cx="2364105" cy="1469390"/>
          </a:xfrm>
          <a:prstGeom prst="rect">
            <a:avLst/>
          </a:prstGeom>
        </p:spPr>
      </p:pic>
      <p:sp>
        <p:nvSpPr>
          <p:cNvPr id="6" name="文本框 5"/>
          <p:cNvSpPr txBox="1"/>
          <p:nvPr/>
        </p:nvSpPr>
        <p:spPr>
          <a:xfrm>
            <a:off x="1446849" y="3481705"/>
            <a:ext cx="145605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2.1×10</a:t>
            </a:r>
            <a:r>
              <a:rPr lang="zh-CN" altLang="en-US" sz="2800" b="1" baseline="30000" dirty="0">
                <a:solidFill>
                  <a:srgbClr val="FF0000"/>
                </a:solidFill>
                <a:latin typeface="Times New Roman" panose="02020603050405020304" pitchFamily="18" charset="0"/>
                <a:sym typeface="+mn-ea"/>
              </a:rPr>
              <a:t>3</a:t>
            </a:r>
            <a:r>
              <a:rPr lang="zh-CN" altLang="en-US" sz="2800" b="1" dirty="0">
                <a:solidFill>
                  <a:srgbClr val="FF0000"/>
                </a:solidFill>
                <a:latin typeface="Times New Roman" panose="02020603050405020304" pitchFamily="18" charset="0"/>
                <a:sym typeface="+mn-ea"/>
              </a:rPr>
              <a:t> </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7" name="文本框 6"/>
          <p:cNvSpPr txBox="1"/>
          <p:nvPr/>
        </p:nvSpPr>
        <p:spPr>
          <a:xfrm>
            <a:off x="6433822" y="439801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不会</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6" grpId="0"/>
      <p:bldP spid="6" grpId="1"/>
      <p:bldP spid="7" grpId="0"/>
      <p:bldP spid="7"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382520" y="2117725"/>
            <a:ext cx="4681220" cy="2220595"/>
          </a:xfrm>
          <a:prstGeom prst="rect">
            <a:avLst/>
          </a:prstGeom>
        </p:spPr>
      </p:pic>
      <p:sp>
        <p:nvSpPr>
          <p:cNvPr id="2" name="文本框 1"/>
          <p:cNvSpPr txBox="1"/>
          <p:nvPr/>
        </p:nvSpPr>
        <p:spPr>
          <a:xfrm>
            <a:off x="855663" y="1172845"/>
            <a:ext cx="7432675" cy="5259070"/>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13. （2019·东营）图甲是探究“水的沸腾”实验装置.</a:t>
            </a: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（1）安装实验器材时，应按照</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（选填“自下而上”或“自上而下”）的顺序进行.</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（2）A、B、C 三种读数方法正确的是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（填字母代号）.</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5888992" y="4266565"/>
            <a:ext cx="161290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自下而上</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6927217" y="5308600"/>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1"/>
          <p:cNvSpPr txBox="1"/>
          <p:nvPr/>
        </p:nvSpPr>
        <p:spPr>
          <a:xfrm>
            <a:off x="3104833" y="868680"/>
            <a:ext cx="2934335" cy="646703"/>
          </a:xfrm>
          <a:prstGeom prst="roundRect">
            <a:avLst/>
          </a:prstGeom>
          <a:noFill/>
          <a:ln w="6350">
            <a:noFill/>
            <a:prstDash val="sysDash"/>
            <a:bevel/>
          </a:ln>
          <a:extLst>
            <a:ext uri="{909E8E84-426E-40DD-AFC4-6F175D3DCCD1}">
              <a14:hiddenFill xmlns:a14="http://schemas.microsoft.com/office/drawing/2010/main">
                <a:solidFill>
                  <a:schemeClr val="accent3"/>
                </a:solidFill>
              </a14:hiddenFill>
            </a:ext>
          </a:extLst>
        </p:spPr>
        <p:txBody>
          <a:bodyPr wrap="square">
            <a:spAutoFit/>
          </a:bodyPr>
          <a:p>
            <a:pPr marL="0" lvl="1" indent="-182880" algn="ctr" eaLnBrk="1" hangingPunct="1"/>
            <a:r>
              <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基础巩固</a:t>
            </a:r>
            <a:endPar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855663" y="2177415"/>
            <a:ext cx="7432675"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1.（2018·赤峰）下列各组固体中具有确定熔点的一组是（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A．蜡　玻璃　沥青	 B．蜡　铝　玻璃</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C．冰　铁　铝		 D．冰　铁　沥青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3197862" y="271208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172845"/>
            <a:ext cx="743267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（3）由图乙可知，水的沸点是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℃.水沸腾过程中不断吸热，温度</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（选填 “升高”“降低”或“保持不变”）.</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（4）实验器材中纸板的作用：</a:t>
            </a:r>
            <a:r>
              <a:rPr lang="zh-CN" altLang="en-US" sz="2800" u="sng">
                <a:latin typeface="宋体" panose="02010600030101010101" pitchFamily="2" charset="-122"/>
                <a:cs typeface="宋体" panose="02010600030101010101" pitchFamily="2" charset="-122"/>
              </a:rPr>
              <a:t>             </a:t>
            </a:r>
            <a:r>
              <a:rPr lang="en-US" altLang="zh-CN" sz="2800">
                <a:noFill/>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         </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sym typeface="+mn-ea"/>
              </a:rPr>
              <a:t>                                 </a:t>
            </a:r>
            <a:r>
              <a:rPr lang="zh-CN" altLang="en-US" sz="2800">
                <a:noFill/>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（5）实验结束后，移开酒精灯，发现烧杯内的水没有立即停止沸腾，可能的原因是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6162677" y="1172845"/>
            <a:ext cx="5384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98</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5160012" y="1650365"/>
            <a:ext cx="161290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保持不变</a:t>
            </a:r>
            <a:endParaRPr sz="2800" b="1" dirty="0">
              <a:solidFill>
                <a:srgbClr val="FF0000"/>
              </a:solidFill>
              <a:latin typeface="Times New Roman" panose="02020603050405020304" pitchFamily="18" charset="0"/>
              <a:sym typeface="+mn-ea"/>
            </a:endParaRPr>
          </a:p>
        </p:txBody>
      </p:sp>
      <p:sp>
        <p:nvSpPr>
          <p:cNvPr id="5" name="文本框 4"/>
          <p:cNvSpPr txBox="1"/>
          <p:nvPr/>
        </p:nvSpPr>
        <p:spPr>
          <a:xfrm>
            <a:off x="5787392" y="2705100"/>
            <a:ext cx="232791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减少热量散失</a:t>
            </a:r>
            <a:endParaRPr sz="2800" b="1" dirty="0">
              <a:solidFill>
                <a:srgbClr val="FF0000"/>
              </a:solidFill>
              <a:latin typeface="Times New Roman" panose="02020603050405020304" pitchFamily="18" charset="0"/>
              <a:sym typeface="+mn-ea"/>
            </a:endParaRPr>
          </a:p>
        </p:txBody>
      </p:sp>
      <p:sp>
        <p:nvSpPr>
          <p:cNvPr id="6" name="文本框 5"/>
          <p:cNvSpPr txBox="1"/>
          <p:nvPr/>
        </p:nvSpPr>
        <p:spPr>
          <a:xfrm>
            <a:off x="957580" y="3227070"/>
            <a:ext cx="7330440" cy="1038860"/>
          </a:xfrm>
          <a:prstGeom prst="rect">
            <a:avLst/>
          </a:prstGeom>
          <a:noFill/>
        </p:spPr>
        <p:txBody>
          <a:bodyPr wrap="square" rtlCol="0" anchor="t">
            <a:spAutoFit/>
          </a:bodyPr>
          <a:p>
            <a:pPr algn="just">
              <a:lnSpc>
                <a:spcPct val="110000"/>
              </a:lnSpc>
            </a:pPr>
            <a:r>
              <a:rPr lang="en-US" sz="2800" b="1" dirty="0">
                <a:solidFill>
                  <a:srgbClr val="FF0000"/>
                </a:solidFill>
                <a:latin typeface="Times New Roman" panose="02020603050405020304" pitchFamily="18" charset="0"/>
                <a:sym typeface="+mn-ea"/>
              </a:rPr>
              <a:t>              </a:t>
            </a:r>
            <a:r>
              <a:rPr sz="2800" b="1" dirty="0">
                <a:solidFill>
                  <a:srgbClr val="FF0000"/>
                </a:solidFill>
                <a:latin typeface="Times New Roman" panose="02020603050405020304" pitchFamily="18" charset="0"/>
                <a:sym typeface="+mn-ea"/>
              </a:rPr>
              <a:t>防止热水溅出伤人（防止水蒸气遇冷液化成小水珠附在温度计上影响读数）</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7" name="文本框 6"/>
          <p:cNvSpPr txBox="1"/>
          <p:nvPr/>
        </p:nvSpPr>
        <p:spPr>
          <a:xfrm>
            <a:off x="957580" y="5266690"/>
            <a:ext cx="7157085" cy="521970"/>
          </a:xfrm>
          <a:prstGeom prst="rect">
            <a:avLst/>
          </a:prstGeom>
          <a:noFill/>
        </p:spPr>
        <p:txBody>
          <a:bodyPr wrap="square" rtlCol="0" anchor="t">
            <a:spAutoFit/>
          </a:bodyPr>
          <a:p>
            <a:pPr algn="just"/>
            <a:r>
              <a:rPr sz="2800" b="1" dirty="0">
                <a:solidFill>
                  <a:srgbClr val="FF0000"/>
                </a:solidFill>
                <a:latin typeface="Times New Roman" panose="02020603050405020304" pitchFamily="18" charset="0"/>
                <a:sym typeface="+mn-ea"/>
              </a:rPr>
              <a:t>石棉网的温度高于水的沸点，水能继续吸热</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P spid="6" grpId="0"/>
      <p:bldP spid="6" grpId="1"/>
      <p:bldP spid="7" grpId="0"/>
      <p:bldP spid="7"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push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2.（2019·南京）图甲为探究冰熔化特点的实验装置，图乙为观察“碘锤”中的物态变化实验装置.已知标准大气压下，冰和碘的熔点分别是0℃和113.5℃．对比两实验有以下判断：</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（1）冰和碘都经历了固态变为液态的过程；</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（2）冰和碘在物态变化过程中都需要吸收热量.</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这两个判断（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028" y="3971290"/>
            <a:ext cx="7432675" cy="112458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A． 只有（1）正确	B． 只有（2）正确</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都正确			D． 都错误</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451612" y="5095875"/>
            <a:ext cx="42037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B  </a:t>
            </a:r>
            <a:endParaRPr lang="en-US" altLang="zh-CN" sz="2800" b="1" dirty="0">
              <a:solidFill>
                <a:srgbClr val="FF0000"/>
              </a:solidFill>
              <a:latin typeface="Times New Roman" panose="02020603050405020304" pitchFamily="18" charset="0"/>
              <a:sym typeface="+mn-ea"/>
            </a:endParaRPr>
          </a:p>
        </p:txBody>
      </p:sp>
      <p:pic>
        <p:nvPicPr>
          <p:cNvPr id="4" name="图片 3"/>
          <p:cNvPicPr>
            <a:picLocks noChangeAspect="1"/>
          </p:cNvPicPr>
          <p:nvPr/>
        </p:nvPicPr>
        <p:blipFill>
          <a:blip r:embed="rId1"/>
          <a:stretch>
            <a:fillRect/>
          </a:stretch>
        </p:blipFill>
        <p:spPr>
          <a:xfrm>
            <a:off x="2900045" y="1114425"/>
            <a:ext cx="3896360" cy="256984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3662680" y="2086610"/>
            <a:ext cx="1818005" cy="1656080"/>
          </a:xfrm>
          <a:prstGeom prst="rect">
            <a:avLst/>
          </a:prstGeom>
        </p:spPr>
      </p:pic>
      <p:sp>
        <p:nvSpPr>
          <p:cNvPr id="2" name="文本框 1"/>
          <p:cNvSpPr txBox="1"/>
          <p:nvPr/>
        </p:nvSpPr>
        <p:spPr>
          <a:xfrm>
            <a:off x="855663" y="1172845"/>
            <a:ext cx="743267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3．（2015·广东）如图所示，下列说法正确的是（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可能是海波凝固时温度变化曲线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可能是松香熔化时温度变化曲线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可能是萘熔化时温度变化曲线</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可能是沥青熔化时温度变化曲线</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2167892" y="170688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172845"/>
            <a:ext cx="7432675" cy="112458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4．（2019·乐山）下列现象产生的过程中要吸热的是（　 　）</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2559685" y="2297430"/>
            <a:ext cx="4500880" cy="4114165"/>
          </a:xfrm>
          <a:prstGeom prst="rect">
            <a:avLst/>
          </a:prstGeom>
        </p:spPr>
      </p:pic>
      <p:sp>
        <p:nvSpPr>
          <p:cNvPr id="3" name="文本框 2"/>
          <p:cNvSpPr txBox="1"/>
          <p:nvPr/>
        </p:nvSpPr>
        <p:spPr>
          <a:xfrm>
            <a:off x="2971802" y="170370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5. （2019·连云港）下列与物态变化有关的说法正确的是（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夏天，雪糕周围冒“白气”是凝华现象</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冰箱冷冻室内壁霜的形成是液化现象</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衣柜里樟脑丸的不断减少是升华现象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潮湿的衣服放在通风处能使蒸发变慢</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3611882" y="199580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670175" y="4248150"/>
            <a:ext cx="3427730" cy="1967865"/>
          </a:xfrm>
          <a:prstGeom prst="rect">
            <a:avLst/>
          </a:prstGeom>
        </p:spPr>
      </p:pic>
      <p:sp>
        <p:nvSpPr>
          <p:cNvPr id="2" name="文本框 1"/>
          <p:cNvSpPr txBox="1"/>
          <p:nvPr/>
        </p:nvSpPr>
        <p:spPr>
          <a:xfrm>
            <a:off x="855663" y="1459865"/>
            <a:ext cx="743267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6．（2016·广东）常用的温度计是根据液体的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原理制成的.如图甲所示是温度计的一段截面图，读数是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如图乙所示是某物质的熔化图像，由此判断该物质是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（选填“晶体”或“非晶体”）.</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820547" y="1967865"/>
            <a:ext cx="161290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热胀冷缩</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6309997" y="2536190"/>
            <a:ext cx="47879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-3</a:t>
            </a:r>
            <a:endParaRPr lang="en-US" sz="2800" b="1" dirty="0">
              <a:solidFill>
                <a:srgbClr val="FF0000"/>
              </a:solidFill>
              <a:latin typeface="Times New Roman" panose="02020603050405020304" pitchFamily="18" charset="0"/>
              <a:sym typeface="+mn-ea"/>
            </a:endParaRPr>
          </a:p>
        </p:txBody>
      </p:sp>
      <p:sp>
        <p:nvSpPr>
          <p:cNvPr id="6" name="文本框 5"/>
          <p:cNvSpPr txBox="1"/>
          <p:nvPr/>
        </p:nvSpPr>
        <p:spPr>
          <a:xfrm>
            <a:off x="1921512" y="349250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晶体</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P spid="6" grpId="0"/>
      <p:bldP spid="6"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7．（2016·广东）请解释以下生活中的热现象.皮肤涂上酒精后觉得凉快是因为酒精</a:t>
            </a:r>
            <a:r>
              <a:rPr lang="zh-CN" altLang="en-US" sz="2800" u="sng">
                <a:latin typeface="宋体" panose="02010600030101010101" pitchFamily="2" charset="-122"/>
                <a:cs typeface="宋体" panose="02010600030101010101" pitchFamily="2" charset="-122"/>
              </a:rPr>
              <a:t>     </a:t>
            </a:r>
            <a:r>
              <a:rPr lang="en-US" altLang="zh-CN" sz="2800">
                <a:noFill/>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时从人体吸热（填物态变化名称）；夏天吃冰棒时看见冰棒冒“白气”是冰棒周围空气中的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遇冷液化形成的小水珠所致；在海拔高的地方烧开水不到100℃就已沸腾，原因是水的沸点随</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减小而降低．</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7201537" y="199580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汽化</a:t>
            </a:r>
            <a:endParaRPr lang="zh-CN" alt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1546544" y="3528060"/>
            <a:ext cx="125539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水蒸气</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4124327" y="452056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气压</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tags/tag1.xml><?xml version="1.0" encoding="utf-8"?>
<p:tagLst xmlns:p="http://schemas.openxmlformats.org/presentationml/2006/main">
  <p:tag name="ISPRING_PRESENTATION_TITLE" val="bt021.pptx"/>
</p:tagLst>
</file>

<file path=ppt/theme/theme1.xml><?xml version="1.0" encoding="utf-8"?>
<a:theme xmlns:a="http://schemas.openxmlformats.org/drawingml/2006/main" name="自定义设计方案">
  <a:themeElements>
    <a:clrScheme name="自定义 24">
      <a:dk1>
        <a:sysClr val="windowText" lastClr="000000"/>
      </a:dk1>
      <a:lt1>
        <a:sysClr val="window" lastClr="FFFFFF"/>
      </a:lt1>
      <a:dk2>
        <a:srgbClr val="44546A"/>
      </a:dk2>
      <a:lt2>
        <a:srgbClr val="E7E6E6"/>
      </a:lt2>
      <a:accent1>
        <a:srgbClr val="AB0019"/>
      </a:accent1>
      <a:accent2>
        <a:srgbClr val="A5A5A5"/>
      </a:accent2>
      <a:accent3>
        <a:srgbClr val="AB0019"/>
      </a:accent3>
      <a:accent4>
        <a:srgbClr val="A5A5A5"/>
      </a:accent4>
      <a:accent5>
        <a:srgbClr val="AB0019"/>
      </a:accent5>
      <a:accent6>
        <a:srgbClr val="A5A5A5"/>
      </a:accent6>
      <a:hlink>
        <a:srgbClr val="AB0019"/>
      </a:hlink>
      <a:folHlink>
        <a:srgbClr val="A5A5A5"/>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2457</Words>
  <Application>WPS 演示</Application>
  <PresentationFormat>自定义</PresentationFormat>
  <Paragraphs>159</Paragraphs>
  <Slides>21</Slides>
  <Notes>31</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21</vt:i4>
      </vt:variant>
    </vt:vector>
  </HeadingPairs>
  <TitlesOfParts>
    <vt:vector size="36" baseType="lpstr">
      <vt:lpstr>Arial</vt:lpstr>
      <vt:lpstr>宋体</vt:lpstr>
      <vt:lpstr>Wingdings</vt:lpstr>
      <vt:lpstr>Calibri</vt:lpstr>
      <vt:lpstr>微软雅黑</vt:lpstr>
      <vt:lpstr>方正北魏楷书_GBK</vt:lpstr>
      <vt:lpstr>方正书宋繁体</vt:lpstr>
      <vt:lpstr>Times New Roman</vt:lpstr>
      <vt:lpstr>方正楷体_GBK</vt:lpstr>
      <vt:lpstr>Arial Unicode MS</vt:lpstr>
      <vt:lpstr>方正黑体_GBK</vt:lpstr>
      <vt:lpstr>方正正中黑简体</vt:lpstr>
      <vt:lpstr>黑体</vt:lpstr>
      <vt:lpstr>Times New Roman</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CCAV1234</cp:lastModifiedBy>
  <cp:revision>115</cp:revision>
  <dcterms:created xsi:type="dcterms:W3CDTF">2019-05-24T02:19:00Z</dcterms:created>
  <dcterms:modified xsi:type="dcterms:W3CDTF">2020-01-14T10:17:05Z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