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319" r:id="rId2"/>
    <p:sldId id="260" r:id="rId3"/>
    <p:sldId id="262" r:id="rId4"/>
    <p:sldId id="263" r:id="rId5"/>
    <p:sldId id="264" r:id="rId6"/>
    <p:sldId id="265" r:id="rId7"/>
    <p:sldId id="267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8" r:id="rId17"/>
    <p:sldId id="279" r:id="rId18"/>
    <p:sldId id="280" r:id="rId19"/>
    <p:sldId id="281" r:id="rId20"/>
    <p:sldId id="283" r:id="rId21"/>
    <p:sldId id="284" r:id="rId22"/>
    <p:sldId id="286" r:id="rId23"/>
    <p:sldId id="287" r:id="rId24"/>
    <p:sldId id="289" r:id="rId25"/>
    <p:sldId id="292" r:id="rId26"/>
    <p:sldId id="293" r:id="rId27"/>
    <p:sldId id="294" r:id="rId28"/>
    <p:sldId id="296" r:id="rId29"/>
    <p:sldId id="297" r:id="rId30"/>
    <p:sldId id="300" r:id="rId31"/>
    <p:sldId id="301" r:id="rId32"/>
    <p:sldId id="302" r:id="rId33"/>
    <p:sldId id="304" r:id="rId34"/>
    <p:sldId id="305" r:id="rId35"/>
    <p:sldId id="307" r:id="rId36"/>
    <p:sldId id="309" r:id="rId37"/>
    <p:sldId id="310" r:id="rId38"/>
    <p:sldId id="311" r:id="rId39"/>
    <p:sldId id="313" r:id="rId40"/>
    <p:sldId id="314" r:id="rId41"/>
    <p:sldId id="315" r:id="rId42"/>
    <p:sldId id="317" r:id="rId43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25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12" Type="http://schemas.openxmlformats.org/officeDocument/2006/relationships/image" Target="../media/image24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Relationship Id="rId1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107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期末测试(二)</a:t>
            </a:r>
            <a:endParaRPr lang="zh-CN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5.bin"/><Relationship Id="rId3" Type="http://schemas.openxmlformats.org/officeDocument/2006/relationships/notesSlide" Target="../notesSlides/notesSlide15.xml"/><Relationship Id="rId21" Type="http://schemas.openxmlformats.org/officeDocument/2006/relationships/image" Target="../media/image21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29" Type="http://schemas.openxmlformats.org/officeDocument/2006/relationships/image" Target="../media/image25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14.bin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28" Type="http://schemas.openxmlformats.org/officeDocument/2006/relationships/oleObject" Target="../embeddings/oleObject16.bin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20.wmf"/><Relationship Id="rId31" Type="http://schemas.openxmlformats.org/officeDocument/2006/relationships/image" Target="../media/image26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3.bin"/><Relationship Id="rId27" Type="http://schemas.openxmlformats.org/officeDocument/2006/relationships/image" Target="../media/image24.wmf"/><Relationship Id="rId30" Type="http://schemas.openxmlformats.org/officeDocument/2006/relationships/oleObject" Target="../embeddings/oleObject1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3.wmf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23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2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27.bin"/><Relationship Id="rId9" Type="http://schemas.openxmlformats.org/officeDocument/2006/relationships/image" Target="../media/image45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5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53.wmf"/><Relationship Id="rId4" Type="http://schemas.openxmlformats.org/officeDocument/2006/relationships/oleObject" Target="../embeddings/oleObject30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368811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52795" y="2971012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期末测试(二)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9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由图知,物块在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段的时间比在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段长,但路程相等,故物块在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段的速度比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段小,物块在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段做匀速直线运动,故A错误。物块在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段所受的摩擦力等于拉力,即等于5 N;物块在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段做变速运动,所以物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段所受的摩擦力不等于拉力,即不等于5 N,故B错误。拉力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EF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段相等,通过的路程也相等,所以拉力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所做的功相同,故C错误。拉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段相等,但在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段的速度较小,所以拉力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段的功率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段小,故D正确。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62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6.图6甲中用力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水平拉着重为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的物体在水平路面上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匀速移动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的距离。图乙中用动滑轮拉着它也在同一路面上匀速移动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距离,水平拉力为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。使用动滑轮的过程中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365" kern="0" spc="389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图6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A.总功为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B.有用功为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Gs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C.机械效率为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1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D.额外功为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endParaRPr lang="zh-CN" altLang="en-US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2224646"/>
            <a:ext cx="5629275" cy="136207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30198" y="4994627"/>
          <a:ext cx="495299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5" imgW="13106400" imgH="16154400" progId="Equation.DSMT4">
                  <p:embed/>
                </p:oleObj>
              </mc:Choice>
              <mc:Fallback>
                <p:oleObj name="Equation" r:id="rId5" imgW="13106400" imgH="16154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30198" y="4994627"/>
                        <a:ext cx="495299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501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使用动滑轮时绳端移动距离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,拉力做的总功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,A错;使用动滑轮做的有用功等于直接拉物体做的功,即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,B错;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45" kern="0" spc="115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,C错;额外功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,D正确。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40215" y="1759999"/>
          <a:ext cx="3905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0215" y="1759999"/>
                        <a:ext cx="3905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74889" y="1786491"/>
          <a:ext cx="495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6" imgW="13106400" imgH="16154400" progId="Equation.DSMT4">
                  <p:embed/>
                </p:oleObj>
              </mc:Choice>
              <mc:Fallback>
                <p:oleObj name="Equation" r:id="rId6" imgW="13106400" imgH="161544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74889" y="1786491"/>
                        <a:ext cx="49530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688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7.如图7所示,压在杯底的乒乓球,上浮时会弹离水面。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205" kern="0" spc="282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图7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A.乒乓球上浮过程中,受到的浮力始终不变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B.乒乓球弹离水面后上升,是由于水的浮力作用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C.乒乓球上浮过程中,水对杯底的压强始终不变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D.乒乓球上浮过程中,水对杯底的压强先不变,后减小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56136"/>
            <a:ext cx="1019175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27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乒乓球在上浮过程中,先是全浸入水中的上升过程,此过程排开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水的体积不变,由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可知受到的浮力不变;然后是刚露出水面到弹离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水面,此过程排开水的体积变小,受到的浮力变小;所以乒乓球在上浮过程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中,受到的浮力先不变,后变小,故A错。乒乓球弹离水面后不再受浮力作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用,乒乓球因为具有惯性而上升,故B错。乒乓球上浮过程中,先是全浸入水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中的上升过程,此过程排开水的体积不变,水的深度不变,由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可知水对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杯底的压强不变;然后是刚露出水面到弹离水面,此过程排开水的体积变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小,水的深度变小,可知水对杯底的压强变小;所以乒乓球在上浮过程中,水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对杯底的压强先不变,后变小,故C错、D正确。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261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8.分别用如图8所示的甲、乙两个滑轮组,在5 s内将重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N的物体匀速提升2 m,每个滑轮的重均为10 N。不计绳重及摩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擦,此过程中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255" kern="0" spc="55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9255" kern="0" spc="5596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图8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B.甲的机械效率小于乙的机械效率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做的功大于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做功的功率等于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205823"/>
            <a:ext cx="1365696" cy="180713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3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利用两滑轮组将物体匀速提升2 m,所做的有用功均为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m=200 J;观察甲图可知甲滑轮组承担总重的绳子段数为2,故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625" kern="0" spc="3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80" kern="0" spc="70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=55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m=220 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30" kern="0" spc="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=44 W,滑轮组甲的机械效率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9%;观察乙图可知乙滑轮组承担总重的绳子段数为3,故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25" kern="0" spc="3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0"/>
              </a:spcBef>
              <a:buNone/>
            </a:pPr>
            <a:r>
              <a:rPr lang="zh-CN" altLang="en-US" sz="2590" kern="0" spc="70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m=220 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00" kern="0" spc="42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00" kern="0" spc="15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=44 W,滑轮组乙的机械效率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10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00" kern="0" spc="15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9%。综上分析,可知本题应选D。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1729322"/>
          <a:ext cx="371474" cy="5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4" imgW="9753600" imgH="14935200" progId="Equation.DSMT4">
                  <p:embed/>
                </p:oleObj>
              </mc:Choice>
              <mc:Fallback>
                <p:oleObj name="Equation" r:id="rId4" imgW="9753600" imgH="149352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0000" y="1729322"/>
                        <a:ext cx="371474" cy="5619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55624" y="1739591"/>
          <a:ext cx="12192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6" imgW="32308800" imgH="14630400" progId="Equation.DSMT4">
                  <p:embed/>
                </p:oleObj>
              </mc:Choice>
              <mc:Fallback>
                <p:oleObj name="Equation" r:id="rId6" imgW="32308800" imgH="14630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55624" y="1739591"/>
                        <a:ext cx="12192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46317" y="2414226"/>
          <a:ext cx="352424" cy="5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Equation" r:id="rId8" imgW="9448800" imgH="14935200" progId="Equation.DSMT4">
                  <p:embed/>
                </p:oleObj>
              </mc:Choice>
              <mc:Fallback>
                <p:oleObj name="Equation" r:id="rId8" imgW="9448800" imgH="149352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46317" y="2414226"/>
                        <a:ext cx="352424" cy="5619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742891" y="2424495"/>
          <a:ext cx="5143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10" imgW="13716000" imgH="14630400" progId="Equation.DSMT4">
                  <p:embed/>
                </p:oleObj>
              </mc:Choice>
              <mc:Fallback>
                <p:oleObj name="Equation" r:id="rId10" imgW="13716000" imgH="14630400" progId="Equation.DSMT4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42891" y="2424495"/>
                        <a:ext cx="5143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732053" y="2396069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12" imgW="13411200" imgH="17068800" progId="Equation.DSMT4">
                  <p:embed/>
                </p:oleObj>
              </mc:Choice>
              <mc:Fallback>
                <p:oleObj name="Equation" r:id="rId12" imgW="13411200" imgH="17068800" progId="Equation.DSMT4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32053" y="2396069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381028" y="2424495"/>
          <a:ext cx="5143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Equation" r:id="rId14" imgW="13716000" imgH="14630400" progId="Equation.DSMT4">
                  <p:embed/>
                </p:oleObj>
              </mc:Choice>
              <mc:Fallback>
                <p:oleObj name="Equation" r:id="rId14" imgW="13716000" imgH="14630400" progId="Equation.DSMT4">
                  <p:embed/>
                  <p:pic>
                    <p:nvPicPr>
                      <p:cNvPr id="0" name="图片 3078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81028" y="2424495"/>
                        <a:ext cx="5143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939347" y="3083491"/>
          <a:ext cx="371474" cy="5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Equation" r:id="rId16" imgW="9753600" imgH="14935200" progId="Equation.DSMT4">
                  <p:embed/>
                </p:oleObj>
              </mc:Choice>
              <mc:Fallback>
                <p:oleObj name="Equation" r:id="rId16" imgW="9753600" imgH="14935200" progId="Equation.DSMT4">
                  <p:embed/>
                  <p:pic>
                    <p:nvPicPr>
                      <p:cNvPr id="0" name="图片 3079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39347" y="3083491"/>
                        <a:ext cx="371474" cy="5619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40000" y="3752003"/>
          <a:ext cx="12192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Equation" r:id="rId18" imgW="32308800" imgH="14630400" progId="Equation.DSMT4">
                  <p:embed/>
                </p:oleObj>
              </mc:Choice>
              <mc:Fallback>
                <p:oleObj name="Equation" r:id="rId18" imgW="32308800" imgH="14630400" progId="Equation.DSMT4">
                  <p:embed/>
                  <p:pic>
                    <p:nvPicPr>
                      <p:cNvPr id="0" name="图片 3080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0000" y="3752003"/>
                        <a:ext cx="12192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903349" y="3752003"/>
          <a:ext cx="3905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20" imgW="10363200" imgH="14630400" progId="Equation.DSMT4">
                  <p:embed/>
                </p:oleObj>
              </mc:Choice>
              <mc:Fallback>
                <p:oleObj name="Equation" r:id="rId20" imgW="10363200" imgH="14630400" progId="Equation.DSMT4">
                  <p:embed/>
                  <p:pic>
                    <p:nvPicPr>
                      <p:cNvPr id="0" name="图片 3081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903349" y="3752003"/>
                        <a:ext cx="3905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627899" y="3752003"/>
          <a:ext cx="3905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22" imgW="10363200" imgH="14630400" progId="Equation.DSMT4">
                  <p:embed/>
                </p:oleObj>
              </mc:Choice>
              <mc:Fallback>
                <p:oleObj name="Equation" r:id="rId22" imgW="10363200" imgH="14630400" progId="Equation.DSMT4">
                  <p:embed/>
                  <p:pic>
                    <p:nvPicPr>
                      <p:cNvPr id="0" name="图片 3082"/>
                      <p:cNvPicPr>
                        <a:picLocks noChangeAspect="1"/>
                      </p:cNvPicPr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627899" y="3752003"/>
                        <a:ext cx="3905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990717" y="4400192"/>
          <a:ext cx="3714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Equation" r:id="rId24" imgW="9753600" imgH="14630400" progId="Equation.DSMT4">
                  <p:embed/>
                </p:oleObj>
              </mc:Choice>
              <mc:Fallback>
                <p:oleObj name="Equation" r:id="rId24" imgW="9753600" imgH="14630400" progId="Equation.DSMT4">
                  <p:embed/>
                  <p:pic>
                    <p:nvPicPr>
                      <p:cNvPr id="0" name="图片 3083"/>
                      <p:cNvPicPr>
                        <a:picLocks noChangeAspect="1"/>
                      </p:cNvPicPr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90717" y="4400192"/>
                        <a:ext cx="3714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506341" y="4400192"/>
          <a:ext cx="5143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Equation" r:id="rId26" imgW="13716000" imgH="14630400" progId="Equation.DSMT4">
                  <p:embed/>
                </p:oleObj>
              </mc:Choice>
              <mc:Fallback>
                <p:oleObj name="Equation" r:id="rId26" imgW="13716000" imgH="14630400" progId="Equation.DSMT4">
                  <p:embed/>
                  <p:pic>
                    <p:nvPicPr>
                      <p:cNvPr id="0" name="图片 3084"/>
                      <p:cNvPicPr>
                        <a:picLocks noChangeAspect="1"/>
                      </p:cNvPicPr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506341" y="4400192"/>
                        <a:ext cx="5143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6495503" y="4369720"/>
          <a:ext cx="50482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Equation" r:id="rId28" imgW="13411200" imgH="16764000" progId="Equation.DSMT4">
                  <p:embed/>
                </p:oleObj>
              </mc:Choice>
              <mc:Fallback>
                <p:oleObj name="Equation" r:id="rId28" imgW="13411200" imgH="16764000" progId="Equation.DSMT4">
                  <p:embed/>
                  <p:pic>
                    <p:nvPicPr>
                      <p:cNvPr id="0" name="图片 3085"/>
                      <p:cNvPicPr>
                        <a:picLocks noChangeAspect="1"/>
                      </p:cNvPicPr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495503" y="4369720"/>
                        <a:ext cx="50482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7144478" y="4400192"/>
          <a:ext cx="5143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Equation" r:id="rId30" imgW="13716000" imgH="14630400" progId="Equation.DSMT4">
                  <p:embed/>
                </p:oleObj>
              </mc:Choice>
              <mc:Fallback>
                <p:oleObj name="Equation" r:id="rId30" imgW="13716000" imgH="14630400" progId="Equation.DSMT4">
                  <p:embed/>
                  <p:pic>
                    <p:nvPicPr>
                      <p:cNvPr id="0" name="图片 3086"/>
                      <p:cNvPicPr>
                        <a:picLocks noChangeAspect="1"/>
                      </p:cNvPicPr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144478" y="4400192"/>
                        <a:ext cx="5143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9.(独家原创试题)利用如图9所示的滑轮匀速提起物体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,已知滑轮重2 N,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物体重20 N,不计绳重和摩擦,则下列说法中,正确的是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075" kern="0" spc="77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图9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A.它是一个动滑轮,所以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=11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B.它是一个定滑轮,所以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C.因为重物和滑轮都被提起,所以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=22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D.它是一个特殊的滑轮,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=42 N</a:t>
            </a:r>
            <a:endParaRPr lang="zh-CN" altLang="en-US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53482"/>
            <a:ext cx="742949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该滑轮的轴是运动的,故它不是定滑轮,但它的轴也不是随重物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一块移动,故它也不是一般的动滑轮,由图知,重物对绳子的拉力为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一段绳子对滑轮向下的拉力也为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,滑轮受到向上的力为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,向下的力为两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段绳子的拉力和重力,装置平衡,故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N+2 N=42 N。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344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10.在图10甲中,石料在钢绳拉力的作用下从水面上方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以恒定的速度下降,直至全部浸入水中。图乙是钢绳拉力随时间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变化的图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象。若不计水的摩擦力,则可算出该石料的密度为(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735" kern="0" spc="400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图10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A.2.8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B.2.3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en-US" altLang="zh-CN" sz="1515" kern="0" baseline="5900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C.0.6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D.3.2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623" y="2560755"/>
            <a:ext cx="5736527" cy="280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740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满分:100分,限时:60分钟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一、选择题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(每小题3分,共30分)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1.如图1所示为2018平昌冬奥会男子自由式滑雪项目比赛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时的场景,运动员在雪道腾空而起,引起现场观众阵阵喝彩。下列有关说法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745" kern="0" spc="2130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图1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443" y="3182317"/>
            <a:ext cx="3521263" cy="235601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23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由图象知,石料的重力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=1 400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石料全部浸入水中,所受浮力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=1 400 N-900 N=500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石料体积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8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95" kern="0" spc="1343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则石料的密度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35" kern="0" spc="-6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1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117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故选A。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03370" y="1765128"/>
          <a:ext cx="485774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4" imgW="12801600" imgH="17373600" progId="Equation.DSMT4">
                  <p:embed/>
                </p:oleObj>
              </mc:Choice>
              <mc:Fallback>
                <p:oleObj name="Equation" r:id="rId4" imgW="12801600" imgH="173736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03370" y="1765128"/>
                        <a:ext cx="485774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33294" y="1792586"/>
          <a:ext cx="20478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6" imgW="54254400" imgH="15849600" progId="Equation.DSMT4">
                  <p:embed/>
                </p:oleObj>
              </mc:Choice>
              <mc:Fallback>
                <p:oleObj name="Equation" r:id="rId6" imgW="54254400" imgH="158496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33294" y="1792586"/>
                        <a:ext cx="20478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45299" y="2455901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8" imgW="6400800" imgH="14630400" progId="Equation.DSMT4">
                  <p:embed/>
                </p:oleObj>
              </mc:Choice>
              <mc:Fallback>
                <p:oleObj name="Equation" r:id="rId8" imgW="6400800" imgH="146304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45299" y="2455901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727574" y="2454636"/>
          <a:ext cx="37147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10" imgW="9753600" imgH="15849600" progId="Equation.DSMT4">
                  <p:embed/>
                </p:oleObj>
              </mc:Choice>
              <mc:Fallback>
                <p:oleObj name="Equation" r:id="rId10" imgW="9753600" imgH="15849600" progId="Equation.DSMT4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27574" y="2454636"/>
                        <a:ext cx="37147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243198" y="2454636"/>
          <a:ext cx="18478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12" imgW="48768000" imgH="15849600" progId="Equation.DSMT4">
                  <p:embed/>
                </p:oleObj>
              </mc:Choice>
              <mc:Fallback>
                <p:oleObj name="Equation" r:id="rId12" imgW="48768000" imgH="15849600" progId="Equation.DSMT4">
                  <p:embed/>
                  <p:pic>
                    <p:nvPicPr>
                      <p:cNvPr id="0" name="图片 4101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43198" y="2454636"/>
                        <a:ext cx="1847850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8820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二、填空题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(每空2分,共24分)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11.“福船”因由福建所造而得名,是古代海上丝绸之路的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重要航运工具。如图11所示,“福船”在大海上航行时,是利用风的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能,船的总质量为2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kg,则该船所受到的浮力是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N/kg)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990" kern="0" spc="91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图11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38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97" y="2879989"/>
            <a:ext cx="2083055" cy="218634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92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动(机械)　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“福船”是靠风的动能使船前进的,船在海上航行时,船漂浮在海面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上,浮力等于重力,即: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63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12.(2019山东威海中考)如图12是一款健身拉力器原理图,斜面的倾角为30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,重500 N的物块与固定在斜面底端的弹簧相连,小明通过定滑轮拉着物块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沿斜面向上匀速运动2 m的过程中(此过程弹簧始终处于被拉伸状态),小明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对绳的拉力所做的功为1 000 J,克服弹簧拉力做功300 J,则克服物块重力做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J,物块与斜面之间摩擦力的大小为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N。(忽略绳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重、滑轮与轴的摩擦) 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765" kern="0" spc="234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图12</a:t>
            </a:r>
            <a:endParaRPr lang="zh-CN" altLang="en-US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85" y="3798209"/>
            <a:ext cx="3707654" cy="21347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713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500　100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斜面倾角为30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,由几何知识可知,物块上升的高度是沿斜面运动距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离的一半,即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m。克服物块重力做功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m=500 J;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克服摩擦力做功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额外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弹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=1 000 J-500 J-300 J=200 J;摩擦力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655" kern="0" spc="13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0" kern="0" spc="14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8596" y="2634451"/>
          <a:ext cx="5143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4" imgW="13716000" imgH="15240000" progId="Equation.DSMT4">
                  <p:embed/>
                </p:oleObj>
              </mc:Choice>
              <mc:Fallback>
                <p:oleObj name="Equation" r:id="rId4" imgW="13716000" imgH="152400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8596" y="2634451"/>
                        <a:ext cx="51435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214414" y="2705889"/>
          <a:ext cx="5143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6" imgW="13716000" imgH="14630400" progId="Equation.DSMT4">
                  <p:embed/>
                </p:oleObj>
              </mc:Choice>
              <mc:Fallback>
                <p:oleObj name="Equation" r:id="rId6" imgW="13716000" imgH="146304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4414" y="2705889"/>
                        <a:ext cx="5143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31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13.(2018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湖南岳阳中考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用不计绳重和摩擦的滑轮组把重为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720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的货物匀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速提高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m,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所做的总功为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12 000 J,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此时滑轮组的机械效率为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该滑轮组提升更重的物体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机械效率会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选填“变小”、“不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变”或“变大”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60%　变大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=720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m=7 200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已知所做的总功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=12 000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37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=60%;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用该滑轮组提升更重的物体,在提升高度相同时,由于物体重力增大,则有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用功增多,而额外功不变,所以有用功在总功中所占的比例变大,机械效率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会变大。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88370" y="4039649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88370" y="4039649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24314" y="4063630"/>
          <a:ext cx="7905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6" imgW="21031200" imgH="14630400" progId="Equation.DSMT4">
                  <p:embed/>
                </p:oleObj>
              </mc:Choice>
              <mc:Fallback>
                <p:oleObj name="Equation" r:id="rId6" imgW="21031200" imgH="14630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24314" y="4063630"/>
                        <a:ext cx="7905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71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14.小卓同学是个“扔纸团”高手,如图13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甲;同桌小越则是个“斗橡皮”高手,如图乙。由小卓出手的纸团划出了一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道美妙的弧线准确地落入了纸篓中。纸团投出后,纸团由于惯性会继续向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前飞行一段距离,从瞄准到投射再到纸团入篓的整个过程中,小卓同学对纸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团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(做了功/没有做功),从纸团出手到入篓的过程中,图丙中哪一幅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图线能正确反映动能(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)与时间(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)的关系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。小越尽量用力将橡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皮压弯,目的是使橡皮获得更多的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,从而使橡皮跳得更高、更远,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赢得比赛。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770" kern="0" spc="503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4579137"/>
            <a:ext cx="7258050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7313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18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丙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图13</a:t>
            </a:r>
            <a:endParaRPr lang="zh-CN" altLang="en-US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703" y="1290286"/>
            <a:ext cx="4989418" cy="333713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做了功    D　弹性势能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从瞄准到投射再到纸团入篓的整个过程中,在纸团和手一块运动的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过程中,手对纸团有作用力,且沿力的方向运动了一段距离,所以该过程中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小卓同学对纸团做了功,故从瞄准到投射再到纸团入篓的整个过程中对纸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团做了功;纸团离开手后先斜向上做减速运动,而后斜向下做加速运动,故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在其质量不变的情况下,其动能先变小,后变大,但不会减到0,故D符合题意;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小越用力将橡皮压弯,使橡皮发生弹性形变的程度更大,具有的弹性势能更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多,这样能使橡皮跳得更高、更远。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15.(独家原创试题)如图14所示为高速路上的限速标示牌,提醒司机必须按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规定时速行车,每个车道左边的数字为最高限速,右边的数字为最低限速。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若某小汽车以80 km/h~120 km/h的速度匀速行驶时,受到的阻力与速度成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正比,从甲地到乙地在左起第二车道以最低限速匀速行驶时,汽车的功率为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kW,需要行驶1 h,则汽车做的功为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J,当在最左车道以最高限速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行驶时,受到的阻力为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N,此时汽车的功率为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kW。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985" kern="0" spc="386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479625"/>
            <a:ext cx="5032132" cy="23944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43174" y="6063475"/>
            <a:ext cx="646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3135"/>
              </a:spcBef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图14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A.该运动员由雪道腾空飞起的过程中,动能转化为重力势能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B.运动员腾空至最高点时机械能为零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C.运动员由最高点落下时,不受重力作用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D.运动员在水平雪道匀速滑行时,动能不变,重力势能减小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该运动员由雪道腾空飞起的过程中,速度减小,高度增加,动能转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化为重力势能,A正确;运动员腾空至最高点时,有高度和速度,所以机械能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不为零,B错;地面附近的物体都要受到重力的作用,C错;运动员在水平雪道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匀速滑行时,速度不变,动能不变,高度不变,重力势能不变,D错。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5876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7.2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1 350　45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在左起第二车道以最低限速匀速行驶,汽车做的功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3 600 s=7.2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J;从甲地到乙地的路程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 km/h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h=80 km=8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m,汽车受到的阻力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5" kern="0" spc="-22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0" kern="0" spc="46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=900 N,当在最左车道以最高限速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行驶时,速度为在左起第二车道的最低限速的1.5倍,受到的阻力也变成1.5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倍,故受到的阻力为900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1.5=1 350 N,汽车的功率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=1 350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km/h=1 350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590" kern="0" spc="4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m/s=45 000 W=45 kW。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28992" y="2205823"/>
          <a:ext cx="2952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4" imgW="7924800" imgH="14630400" progId="Equation.DSMT4">
                  <p:embed/>
                </p:oleObj>
              </mc:Choice>
              <mc:Fallback>
                <p:oleObj name="Equation" r:id="rId4" imgW="7924800" imgH="146304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28992" y="2205823"/>
                        <a:ext cx="2952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29058" y="2134385"/>
          <a:ext cx="933449" cy="590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6" imgW="24688800" imgH="15544800" progId="Equation.DSMT4">
                  <p:embed/>
                </p:oleObj>
              </mc:Choice>
              <mc:Fallback>
                <p:oleObj name="Equation" r:id="rId6" imgW="24688800" imgH="15544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29058" y="2134385"/>
                        <a:ext cx="933449" cy="5905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00298" y="3777459"/>
          <a:ext cx="3905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Equation" r:id="rId8" imgW="10363200" imgH="14630400" progId="Equation.DSMT4">
                  <p:embed/>
                </p:oleObj>
              </mc:Choice>
              <mc:Fallback>
                <p:oleObj name="Equation" r:id="rId8" imgW="10363200" imgH="146304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00298" y="3777459"/>
                        <a:ext cx="3905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4634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三、作图题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(每小题3分,共6分)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16.(2017贵州黔南州期末)图15是用两组滑轮工具将物体沿水平地面向右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拉动,请画出最省力的绳子绕法。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810" kern="0" spc="231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图15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076" y="1993045"/>
            <a:ext cx="3738846" cy="237076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74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810" kern="0" spc="231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84499"/>
            <a:ext cx="419100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158" y="4420401"/>
            <a:ext cx="8143932" cy="1948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根据图示可知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只有中间的滑轮为动滑轮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则承担力的段数最多为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此时最省力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根据“奇动偶定”原则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绳子的固定端在动滑轮上面挂钩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然后用另一根绳子固定在动滑轮下面的挂钩上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绕过下面的定滑轮与物体相连。</a:t>
            </a:r>
            <a:endParaRPr lang="zh-CN" altLang="en-US" sz="201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815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17.(2019云南昆明中考)请画出图16中力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的力臂,并以“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”表示。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30" kern="0" spc="85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图16</a:t>
            </a:r>
            <a:endParaRPr lang="zh-CN" altLang="en-US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17" y="1390582"/>
            <a:ext cx="1886339" cy="178799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694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315" kern="0" spc="4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13504"/>
            <a:ext cx="138112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158" y="3991773"/>
            <a:ext cx="8286808" cy="102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延长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画出力的作用线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从支点向力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的作用线作垂线段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即可作出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其力臂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01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984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四、实验探究题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(18题10分,19题15分,共25分)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18.(2018江苏宿迁中考)如图17所示,在“探究影响重力势能大小的因素”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实验中,有三个实心的、大小相同的铁球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、铁球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和塑料球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沙地高度相同。现让三个球同时由静止释放,球落到沙地上的状态如图中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虚线球所示,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815" kern="0" spc="160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7815" kern="0" spc="16033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图17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(1)根据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可以判断出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球释放前的重力势能最大;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(2)比较球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可得出影响重力势能大小的因素是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(3)球在空中下落时减少的重力势能主要转化为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537" y="3031439"/>
            <a:ext cx="2132513" cy="146191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(1)球陷入沙中的深度　(2)质量　(3)动能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(1)球陷入沙中的深度越大,说明克服阻力做的功越多,释放前的重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力势能就越大。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两球下落的高度相同,质量不同,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球陷入沙中的深度更大,可以得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出高度相同时,质量越大,重力势能越大的结论。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(3)球在空中下落时高度减小,速度增大,重力势能主要转化为动能。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19.(2017湖南邵阳中考)在做“探究浮力的大小跟哪些因素有关”的实验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时,同学们先提出了如下的猜想: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 A:可能与物体浸没在液体中的深度有关｡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 B:可能与液体的密度有关｡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 C:可能与物体浸在液体中的体积有关｡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为了验证上述猜想,同学们利用一个物体、弹簧测力计、水、盐水和细线,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做了如图18所示的实验。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6191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290" kern="0" spc="4485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6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   图18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(1)通过实验a和c,可知物体浸没在水中时受到的浮力大小是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(2)通过分析比较所有实验,可以验证猜想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是错误的,而其他猜想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是正确的。(选填“A”“B”或“C”)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(3)该实验探究主要运用的科学探究方法是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924" y="1194718"/>
            <a:ext cx="6292201" cy="293140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(1)2　(2)A　(3)控制变量法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(1)物体浸没在水中受到的浮力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 N-6 N=2 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(2)根据a、c、d可知,物体浸没时,浮力的大小不会随着深度的增加而改变,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即物体浸没时,所受浮力与深度无关,故猜想A错误;根据a、c、e可知,物体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浸没在水中和盐水中受到的浮力是不同的,即浮力与液体密度有关,故猜想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B正确;根据a、b、c可知,同一液体中,物体排开的液体的体积越大,浮力越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大,即浮力与物体浸在液体中的体积有关,故猜想C正确。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(3)当研究一个物理量同时与多个因素有关时,则采用控制变量法,每一次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只改变其中的某一个因素,而控制其余几个因素不变,从而研究被改变的这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个因素对该物理量的影响,分别加以研究,最后再综合解决,故本实验采用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了控制变量法。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3592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2.(2019山东临沂中考)如图2所示,在“探究动能的大小跟哪些因素有关”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的实验中,下列说法正确的是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455" kern="0" spc="295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6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图2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A.实验所用斜面和水平面都必须是光滑的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B.木块向前滑行的过程中机械能保持不变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C.小球质量越大,到达斜面底端的速度越大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D.木块被撞击后滑行得越远,说明小球的动能越大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40876"/>
            <a:ext cx="43243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五、计算题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(共15分)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20.(独家原创试题)如图19是世界上最大的黄色橡皮鸭在香港维多利亚港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展出,它由200多块PVC制造而成,质量约为600 kg。为了不让橡皮鸭漂走,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橡皮鸭的底部有一个直径13米的浮床承托着,设计者还特制了9吨重的石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码,这样可以将橡皮鸭固定在海中,如图20所示。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海水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石码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N/kg)则: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(1)距离水面5米深处石码受到的压强是多大?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(2)涨潮时,石码拉着浮床且石码刚好离开海底,石码受到多大浮力?石码受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到浮床的拉力是多大?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7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25" kern="0" spc="427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9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图19　　　　　　　　　　　图20</a:t>
            </a:r>
            <a:endParaRPr lang="zh-CN" altLang="en-US"/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35" y="1100888"/>
            <a:ext cx="5983403" cy="253305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0270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　(2)3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　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海水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m=5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Pa。(2)石码的体积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石码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11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66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,石码受到的浮力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海水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石码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N,石码重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石码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N/kg=9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N,当石码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拉着浮床且石码刚好离开海底时,石码受到浮床的拉力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、海水的浮力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及重力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N-3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N=6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02185" y="1781962"/>
          <a:ext cx="514349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Equation" r:id="rId4" imgW="13716000" imgH="16764000" progId="Equation.DSMT4">
                  <p:embed/>
                </p:oleObj>
              </mc:Choice>
              <mc:Fallback>
                <p:oleObj name="Equation" r:id="rId4" imgW="13716000" imgH="167640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2185" y="1781962"/>
                        <a:ext cx="514349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60684" y="1710524"/>
          <a:ext cx="1209674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6" imgW="32004000" imgH="16764000" progId="Equation.DSMT4">
                  <p:embed/>
                </p:oleObj>
              </mc:Choice>
              <mc:Fallback>
                <p:oleObj name="Equation" r:id="rId6" imgW="32004000" imgH="167640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60684" y="1710524"/>
                        <a:ext cx="1209674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33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实验中通过木块被推动距离的远近来反映小球动能的大小,若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水平面是光滑的,木块将做匀速直线运动,无法比较小球的动能大小,故A错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误;木块在水平面上运动要克服摩擦力做功,消耗部分机械能,所以机械能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减少,故B错误;让小球从斜面上同一高度由静止滑下,高度相同,小球到达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水平面时的速度相同,故C错误;根据转换法可知,实验中,木块运动的距离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越远,说明小球的动能越大,故D正确。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301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3.(2019安徽铜陵期末)如图3所示,苹果树上结有甲、乙、丙三个质量相同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的苹果,则三个苹果中哪个苹果的重力势能最大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055" kern="0" spc="677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A.甲　　B.乙　　C.丙　　D.无法判断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三个苹果质量相等,位置最高的重力势能最大,故选C。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679" y="1793220"/>
            <a:ext cx="1587416" cy="15224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518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4.据报道,杭州一初中生王星烨为了剥开皮皮虾的虾皮发明了如图4所示的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“剥虾神器”,一只皮皮虾,背朝下、腹部朝上放好,薄薄的钳嘴从尾部轻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松穿入,伸进一截后,稍用力压钳子腿,“啪”的一声,壳就分开了,虾肉轻松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取出。关于“剥虾神器”说法错误的是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730" kern="0" spc="4444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 图4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A.“剥虾神器”前端的钳嘴做得薄是为了增大压强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B.“剥虾神器”是省力杠杆</a:t>
            </a:r>
            <a:endParaRPr lang="zh-CN" altLang="en-US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004" y="2866088"/>
            <a:ext cx="6131216" cy="212733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C.“剥虾神器”在使用过程中手的压力做了功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D.“剥虾神器”在使用时应使手尽量靠近支点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“剥虾神器”前端的钳嘴做得薄可以减小受力面积,从而增大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压强,故A正确;“剥虾神器”应用了杠杆的知识,观察图可知,其动力臂大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于阻力臂,是一个省力杠杆,故B正确;“剥虾神器”在使用过程中,钳子腿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在手的压力的作用下通过了一段距离,由做功的两个必要因素可知,“剥虾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神器”在使用过程中手的压力做了功,故C正确;“剥虾神器”在使用时应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使手尽量远离支点,可以增大动力臂,根据杠杆平衡条件,阻力臂和阻力一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定,动力臂越大,动力就越小,越省力,故D错误。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9961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5.(2019江苏镇江丹阳一模)如图5所示,水平地面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点两侧粗糙程度不同。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在5 N水平恒力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的作用下,物块经过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点开始计时,每经过相同时间,用虚线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框记录物块的位置。则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075" kern="0" spc="5207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 图5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A.物块在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段的速度比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B.物块在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GK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段所受的摩擦力等于5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段做的功比在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段多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段的功率比在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段小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18674"/>
            <a:ext cx="7258050" cy="12763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637</Words>
  <Application>Microsoft Office PowerPoint</Application>
  <PresentationFormat>自定义</PresentationFormat>
  <Paragraphs>168</Paragraphs>
  <Slides>42</Slides>
  <Notes>41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2019-10-10T02:59:00Z</dcterms:created>
  <dcterms:modified xsi:type="dcterms:W3CDTF">2020-04-10T13:15:22Z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