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56" r:id="rId3"/>
    <p:sldId id="277" r:id="rId4"/>
    <p:sldId id="278" r:id="rId5"/>
    <p:sldId id="285" r:id="rId6"/>
    <p:sldId id="307" r:id="rId7"/>
    <p:sldId id="286" r:id="rId8"/>
    <p:sldId id="287" r:id="rId9"/>
    <p:sldId id="354" r:id="rId10"/>
    <p:sldId id="310" r:id="rId11"/>
    <p:sldId id="308" r:id="rId12"/>
    <p:sldId id="289" r:id="rId13"/>
    <p:sldId id="335" r:id="rId14"/>
    <p:sldId id="290" r:id="rId15"/>
    <p:sldId id="292" r:id="rId16"/>
    <p:sldId id="291" r:id="rId17"/>
    <p:sldId id="312" r:id="rId18"/>
    <p:sldId id="315" r:id="rId19"/>
    <p:sldId id="316" r:id="rId20"/>
    <p:sldId id="317" r:id="rId21"/>
    <p:sldId id="318" r:id="rId2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FFCC00"/>
    <a:srgbClr val="3333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标题 23040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30403" name="文本占位符 23040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30404" name="日期占位符 23040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0405" name="页脚占位符 23040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30406" name="灯片编号占位符 23040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pPr lvl="0"/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&#29579;&#28023;&#29141;\Local%20Settings\Temporary%20Internet%20Files\Content.IE5\3.2-1&#27773;&#21270;\3-&#35270;&#39057;-4&#27700;&#30340;&#27832;&#33150;.mpg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图片 22530" descr="165555_1024_76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9392"/>
            <a:ext cx="9144000" cy="695739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0" name="矩形 22529"/>
          <p:cNvSpPr/>
          <p:nvPr/>
        </p:nvSpPr>
        <p:spPr>
          <a:xfrm rot="5400000">
            <a:off x="-1080951" y="2889263"/>
            <a:ext cx="4033094" cy="936104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250"/>
              </a:avLst>
            </a:prstTxWarp>
            <a:normAutofit/>
          </a:bodyPr>
          <a:lstStyle/>
          <a:p>
            <a:pPr algn="ctr"/>
            <a:r>
              <a:rPr lang="zh-CN" altLang="en-US" sz="3600" b="1" dirty="0">
                <a:effectLst>
                  <a:outerShdw dist="35921" dir="2699999" algn="ctr" rotWithShape="0">
                    <a:srgbClr val="C0C0C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汽化和液化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2204864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第一课时</a:t>
            </a:r>
            <a:endParaRPr lang="zh-CN" alt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文本占位符 66561"/>
          <p:cNvSpPr>
            <a:spLocks noGrp="1"/>
          </p:cNvSpPr>
          <p:nvPr>
            <p:ph type="body" idx="1"/>
          </p:nvPr>
        </p:nvSpPr>
        <p:spPr>
          <a:xfrm>
            <a:off x="323850" y="836613"/>
            <a:ext cx="8686800" cy="5218112"/>
          </a:xfrm>
          <a:ln/>
        </p:spPr>
        <p:txBody>
          <a:bodyPr/>
          <a:lstStyle/>
          <a:p>
            <a:r>
              <a:rPr lang="en-US" altLang="zh-CN" sz="3600" b="1" dirty="0"/>
              <a:t>4</a:t>
            </a:r>
            <a:r>
              <a:rPr lang="zh-CN" altLang="en-US" sz="3600" b="1" dirty="0"/>
              <a:t>、通过上面的实验你能总结出液体沸腾必须具备那两个条件：</a:t>
            </a:r>
          </a:p>
          <a:p>
            <a:r>
              <a:rPr lang="zh-CN" altLang="en-US" sz="3600" b="1" dirty="0"/>
              <a:t>（１）＿＿＿＿＿＿＿（２）＿＿＿＿</a:t>
            </a:r>
          </a:p>
          <a:p>
            <a:r>
              <a:rPr lang="en-US" altLang="zh-CN" sz="3600" b="1" dirty="0"/>
              <a:t>5</a:t>
            </a:r>
            <a:r>
              <a:rPr lang="zh-CN" altLang="en-US" sz="3600" b="1" dirty="0"/>
              <a:t>、你还能总结出液体沸腾有那些特点：</a:t>
            </a:r>
          </a:p>
          <a:p>
            <a:r>
              <a:rPr lang="zh-CN" altLang="en-US" sz="3600" b="1" dirty="0"/>
              <a:t>（１）＿＿＿＿＿＿＿＿＿＿＿＿＿</a:t>
            </a:r>
          </a:p>
          <a:p>
            <a:r>
              <a:rPr lang="zh-CN" altLang="en-US" sz="3600" b="1" dirty="0"/>
              <a:t>（２）＿＿＿＿＿＿＿＿＿＿＿＿＿</a:t>
            </a:r>
          </a:p>
          <a:p>
            <a:r>
              <a:rPr lang="zh-CN" altLang="en-US" sz="3600" b="1" dirty="0"/>
              <a:t>（３）＿＿＿＿＿＿＿＿＿＿＿＿＿</a:t>
            </a:r>
          </a:p>
          <a:p>
            <a:r>
              <a:rPr lang="zh-CN" altLang="en-US" sz="3600" b="1" dirty="0"/>
              <a:t>（４）＿＿＿＿＿＿＿＿＿＿＿＿＿＿</a:t>
            </a:r>
          </a:p>
        </p:txBody>
      </p:sp>
      <p:sp>
        <p:nvSpPr>
          <p:cNvPr id="66563" name="文本框 66562"/>
          <p:cNvSpPr txBox="1"/>
          <p:nvPr/>
        </p:nvSpPr>
        <p:spPr>
          <a:xfrm>
            <a:off x="1763713" y="1989138"/>
            <a:ext cx="30972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温度达到沸点</a:t>
            </a:r>
          </a:p>
        </p:txBody>
      </p:sp>
      <p:sp>
        <p:nvSpPr>
          <p:cNvPr id="66564" name="文本框 66563"/>
          <p:cNvSpPr txBox="1"/>
          <p:nvPr/>
        </p:nvSpPr>
        <p:spPr>
          <a:xfrm>
            <a:off x="6443663" y="2060575"/>
            <a:ext cx="22320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继续加热</a:t>
            </a:r>
          </a:p>
        </p:txBody>
      </p:sp>
      <p:sp>
        <p:nvSpPr>
          <p:cNvPr id="66565" name="文本框 66564"/>
          <p:cNvSpPr txBox="1"/>
          <p:nvPr/>
        </p:nvSpPr>
        <p:spPr>
          <a:xfrm>
            <a:off x="1476375" y="3213100"/>
            <a:ext cx="57610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沸腾前后的响度不同</a:t>
            </a:r>
          </a:p>
        </p:txBody>
      </p:sp>
      <p:sp>
        <p:nvSpPr>
          <p:cNvPr id="66566" name="文本框 66565"/>
          <p:cNvSpPr txBox="1"/>
          <p:nvPr/>
        </p:nvSpPr>
        <p:spPr>
          <a:xfrm>
            <a:off x="2195513" y="3933825"/>
            <a:ext cx="61912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沸腾前后气泡的大小变化不同</a:t>
            </a:r>
          </a:p>
        </p:txBody>
      </p:sp>
      <p:sp>
        <p:nvSpPr>
          <p:cNvPr id="66568" name="文本框 66567"/>
          <p:cNvSpPr txBox="1"/>
          <p:nvPr/>
        </p:nvSpPr>
        <p:spPr>
          <a:xfrm>
            <a:off x="2195513" y="4581525"/>
            <a:ext cx="54006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沸腾过程中温度保持不变</a:t>
            </a:r>
          </a:p>
        </p:txBody>
      </p:sp>
      <p:sp>
        <p:nvSpPr>
          <p:cNvPr id="66569" name="文本框 66568"/>
          <p:cNvSpPr txBox="1"/>
          <p:nvPr/>
        </p:nvSpPr>
        <p:spPr>
          <a:xfrm>
            <a:off x="2124075" y="5300663"/>
            <a:ext cx="64087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沸点随液面气压的改变而改变</a:t>
            </a:r>
          </a:p>
        </p:txBody>
      </p:sp>
      <p:sp>
        <p:nvSpPr>
          <p:cNvPr id="66570" name="文本框 66569"/>
          <p:cNvSpPr txBox="1"/>
          <p:nvPr/>
        </p:nvSpPr>
        <p:spPr>
          <a:xfrm>
            <a:off x="539750" y="0"/>
            <a:ext cx="3455988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chemeClr val="tx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分析和评估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6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6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6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6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6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6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6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build="p"/>
      <p:bldP spid="66563" grpId="0"/>
      <p:bldP spid="66564" grpId="0"/>
      <p:bldP spid="66565" grpId="0"/>
      <p:bldP spid="66566" grpId="0"/>
      <p:bldP spid="66568" grpId="0"/>
      <p:bldP spid="665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文本框 64515"/>
          <p:cNvSpPr txBox="1"/>
          <p:nvPr/>
        </p:nvSpPr>
        <p:spPr>
          <a:xfrm>
            <a:off x="755650" y="333375"/>
            <a:ext cx="29527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分析和评估</a:t>
            </a:r>
          </a:p>
        </p:txBody>
      </p:sp>
      <p:sp>
        <p:nvSpPr>
          <p:cNvPr id="64517" name="文本框 64516"/>
          <p:cNvSpPr txBox="1"/>
          <p:nvPr/>
        </p:nvSpPr>
        <p:spPr>
          <a:xfrm>
            <a:off x="900113" y="1412875"/>
            <a:ext cx="6985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64518" name="文本框 64517"/>
          <p:cNvSpPr txBox="1"/>
          <p:nvPr/>
        </p:nvSpPr>
        <p:spPr>
          <a:xfrm>
            <a:off x="971550" y="1196975"/>
            <a:ext cx="6913563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tx2"/>
                </a:solidFill>
                <a:latin typeface="Arial" panose="020B0604020202020204" pitchFamily="34" charset="0"/>
              </a:rPr>
              <a:t>       ★</a:t>
            </a:r>
            <a:r>
              <a:rPr lang="zh-CN" altLang="en-US" sz="2400" b="1" dirty="0">
                <a:solidFill>
                  <a:schemeClr val="hlink"/>
                </a:solidFill>
                <a:latin typeface="Arial" panose="020B0604020202020204" pitchFamily="34" charset="0"/>
              </a:rPr>
              <a:t>水上升到一定温度时沸腾且沸腾过程中温度保持不变，说明</a:t>
            </a: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</a:rPr>
              <a:t>水沸腾在一定温度下发生。</a:t>
            </a:r>
          </a:p>
        </p:txBody>
      </p:sp>
      <p:sp>
        <p:nvSpPr>
          <p:cNvPr id="64519" name="文本框 64518"/>
          <p:cNvSpPr txBox="1"/>
          <p:nvPr/>
        </p:nvSpPr>
        <p:spPr>
          <a:xfrm>
            <a:off x="611188" y="2420938"/>
            <a:ext cx="8281987" cy="1493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       </a:t>
            </a:r>
            <a:r>
              <a:rPr lang="en-US" altLang="zh-CN" sz="2800" b="1" dirty="0">
                <a:solidFill>
                  <a:schemeClr val="tx2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水沸腾时产生气泡，上升、变大，到达水面破裂开来说明</a:t>
            </a:r>
            <a:r>
              <a:rPr lang="zh-CN" altLang="en-US" sz="3200" b="1" dirty="0">
                <a:solidFill>
                  <a:schemeClr val="tx2"/>
                </a:solidFill>
                <a:latin typeface="Arial" panose="020B0604020202020204" pitchFamily="34" charset="0"/>
              </a:rPr>
              <a:t>水沸腾是在液体表面和内部同时发生的剧烈的汽化现象。</a:t>
            </a:r>
          </a:p>
        </p:txBody>
      </p:sp>
      <p:sp>
        <p:nvSpPr>
          <p:cNvPr id="64520" name="文本框 64519"/>
          <p:cNvSpPr txBox="1"/>
          <p:nvPr/>
        </p:nvSpPr>
        <p:spPr>
          <a:xfrm>
            <a:off x="900113" y="4005263"/>
            <a:ext cx="80645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chemeClr val="hlink"/>
                </a:solidFill>
                <a:latin typeface="Arial" panose="020B0604020202020204" pitchFamily="34" charset="0"/>
              </a:rPr>
              <a:t>         </a:t>
            </a:r>
            <a:r>
              <a:rPr lang="en-US" altLang="zh-CN" sz="2800" b="1" dirty="0">
                <a:solidFill>
                  <a:schemeClr val="tx2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撤掉酒精灯水不沸腾，说明</a:t>
            </a:r>
            <a:r>
              <a:rPr lang="zh-CN" altLang="en-US" sz="3200" b="1" dirty="0">
                <a:solidFill>
                  <a:schemeClr val="tx2"/>
                </a:solidFill>
                <a:latin typeface="Arial" panose="020B0604020202020204" pitchFamily="34" charset="0"/>
              </a:rPr>
              <a:t>液体在沸腾过程中需要吸热。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/>
      <p:bldP spid="64519" grpId="0"/>
      <p:bldP spid="645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文本框 38913"/>
          <p:cNvSpPr txBox="1"/>
          <p:nvPr/>
        </p:nvSpPr>
        <p:spPr>
          <a:xfrm>
            <a:off x="684213" y="476250"/>
            <a:ext cx="7416800" cy="5305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800" b="1" dirty="0">
                <a:latin typeface="Times New Roman" panose="02020603050405020304" pitchFamily="18" charset="0"/>
                <a:ea typeface="幼圆" panose="02010509060101010101" pitchFamily="49" charset="-122"/>
              </a:rPr>
              <a:t>实验结论</a:t>
            </a:r>
            <a:r>
              <a:rPr lang="en-US" altLang="zh-CN" sz="4800" b="1">
                <a:latin typeface="Times New Roman" panose="02020603050405020304" pitchFamily="18" charset="0"/>
                <a:ea typeface="幼圆" panose="02010509060101010101" pitchFamily="49" charset="-122"/>
              </a:rPr>
              <a:t>: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1.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沸腾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是在一定温度下液体表面和内部同时进行的剧烈的汽化现象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2.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水在沸腾时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烧杯底部形成大量气泡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上升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变大</a:t>
            </a: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到水面破裂开来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3.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2" charset="-122"/>
              </a:rPr>
              <a:t>水在沸腾时温度不变</a:t>
            </a:r>
            <a:r>
              <a:rPr lang="zh-CN" altLang="en-US" dirty="0">
                <a:latin typeface="Arial" panose="020B0604020202020204" pitchFamily="34" charset="0"/>
              </a:rPr>
              <a:t>，</a:t>
            </a: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这个温度叫做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沸点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.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2" charset="-122"/>
              </a:rPr>
              <a:t>4.</a:t>
            </a:r>
            <a:r>
              <a:rPr lang="zh-CN" altLang="en-US" sz="3200" b="1" dirty="0">
                <a:latin typeface="Arial" panose="020B0604020202020204" pitchFamily="34" charset="0"/>
                <a:ea typeface="黑体" panose="02010609060101010101" pitchFamily="2" charset="-122"/>
              </a:rPr>
              <a:t>受热停止，沸腾停止。</a:t>
            </a:r>
            <a:endParaRPr lang="zh-CN" altLang="en-US" sz="3200" b="1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文本框 223233"/>
          <p:cNvSpPr txBox="1"/>
          <p:nvPr/>
        </p:nvSpPr>
        <p:spPr>
          <a:xfrm>
            <a:off x="250825" y="188913"/>
            <a:ext cx="661828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5.</a:t>
            </a:r>
            <a:r>
              <a:rPr lang="zh-CN" altLang="en-US" sz="3600" b="1" dirty="0">
                <a:latin typeface="Times New Roman" panose="02020603050405020304" pitchFamily="18" charset="0"/>
              </a:rPr>
              <a:t>沸腾的特点：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35" name="文本框 223234"/>
          <p:cNvSpPr txBox="1"/>
          <p:nvPr/>
        </p:nvSpPr>
        <p:spPr>
          <a:xfrm>
            <a:off x="539750" y="836613"/>
            <a:ext cx="94122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4000" b="1" dirty="0">
                <a:latin typeface="Times New Roman" panose="02020603050405020304" pitchFamily="18" charset="0"/>
              </a:rPr>
              <a:t>⑴.</a:t>
            </a:r>
            <a:r>
              <a:rPr lang="zh-CN" altLang="en-US" sz="4000" b="1" dirty="0">
                <a:latin typeface="Times New Roman" panose="02020603050405020304" pitchFamily="18" charset="0"/>
              </a:rPr>
              <a:t>沸腾在液体内部和表面同时发生</a:t>
            </a:r>
            <a:endParaRPr lang="zh-CN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223236" name="文本框 223235"/>
          <p:cNvSpPr txBox="1"/>
          <p:nvPr/>
        </p:nvSpPr>
        <p:spPr>
          <a:xfrm>
            <a:off x="539750" y="1485900"/>
            <a:ext cx="8047038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⑵.</a:t>
            </a:r>
            <a:r>
              <a:rPr lang="zh-CN" altLang="en-US" sz="3600" b="1" dirty="0">
                <a:latin typeface="Times New Roman" panose="02020603050405020304" pitchFamily="18" charset="0"/>
              </a:rPr>
              <a:t>沸腾需要一定的温度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37" name="文本框 223236"/>
          <p:cNvSpPr txBox="1"/>
          <p:nvPr/>
        </p:nvSpPr>
        <p:spPr>
          <a:xfrm>
            <a:off x="539750" y="2133600"/>
            <a:ext cx="58404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⑶.</a:t>
            </a:r>
            <a:r>
              <a:rPr lang="zh-CN" altLang="en-US" sz="3600" b="1" dirty="0">
                <a:latin typeface="Times New Roman" panose="02020603050405020304" pitchFamily="18" charset="0"/>
              </a:rPr>
              <a:t>沸腾非常的剧烈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38" name="文本框 223237"/>
          <p:cNvSpPr txBox="1"/>
          <p:nvPr/>
        </p:nvSpPr>
        <p:spPr>
          <a:xfrm>
            <a:off x="555625" y="2627313"/>
            <a:ext cx="622935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⑷.</a:t>
            </a:r>
            <a:r>
              <a:rPr lang="zh-CN" altLang="en-US" sz="3600" b="1" dirty="0">
                <a:latin typeface="Times New Roman" panose="02020603050405020304" pitchFamily="18" charset="0"/>
              </a:rPr>
              <a:t>沸腾需要吸热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39" name="文本框 223238"/>
          <p:cNvSpPr txBox="1"/>
          <p:nvPr/>
        </p:nvSpPr>
        <p:spPr>
          <a:xfrm>
            <a:off x="395288" y="4076700"/>
            <a:ext cx="584041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7.</a:t>
            </a:r>
            <a:r>
              <a:rPr lang="zh-CN" altLang="en-US" sz="3600" b="1" dirty="0">
                <a:latin typeface="Times New Roman" panose="02020603050405020304" pitchFamily="18" charset="0"/>
              </a:rPr>
              <a:t>沸腾的条件：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40" name="文本框 223239"/>
          <p:cNvSpPr txBox="1"/>
          <p:nvPr/>
        </p:nvSpPr>
        <p:spPr>
          <a:xfrm>
            <a:off x="755650" y="4797425"/>
            <a:ext cx="4032250" cy="1465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⑴</a:t>
            </a:r>
            <a:r>
              <a:rPr lang="zh-CN" altLang="en-US" sz="3600" b="1" dirty="0">
                <a:latin typeface="Times New Roman" panose="02020603050405020304" pitchFamily="18" charset="0"/>
              </a:rPr>
              <a:t>温度达到沸点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b="1" dirty="0">
                <a:latin typeface="Times New Roman" panose="02020603050405020304" pitchFamily="18" charset="0"/>
              </a:rPr>
              <a:t>⑵</a:t>
            </a:r>
            <a:r>
              <a:rPr lang="zh-CN" altLang="en-US" sz="3600" b="1" dirty="0">
                <a:latin typeface="Times New Roman" panose="02020603050405020304" pitchFamily="18" charset="0"/>
              </a:rPr>
              <a:t>继续吸热</a:t>
            </a:r>
            <a:endParaRPr lang="zh-CN" altLang="en-US" sz="3600" b="1">
              <a:latin typeface="Times New Roman" panose="02020603050405020304" pitchFamily="18" charset="0"/>
            </a:endParaRPr>
          </a:p>
        </p:txBody>
      </p:sp>
      <p:sp>
        <p:nvSpPr>
          <p:cNvPr id="223241" name="文本框 223240"/>
          <p:cNvSpPr txBox="1"/>
          <p:nvPr/>
        </p:nvSpPr>
        <p:spPr>
          <a:xfrm>
            <a:off x="323850" y="3213100"/>
            <a:ext cx="748823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4000" b="1" dirty="0">
                <a:latin typeface="Times New Roman" panose="02020603050405020304" pitchFamily="18" charset="0"/>
              </a:rPr>
              <a:t>6.</a:t>
            </a:r>
            <a:r>
              <a:rPr lang="zh-CN" altLang="en-US" sz="4000" b="1" dirty="0">
                <a:latin typeface="Times New Roman" panose="02020603050405020304" pitchFamily="18" charset="0"/>
              </a:rPr>
              <a:t>液体沸腾的温度称做沸点</a:t>
            </a:r>
            <a:endParaRPr lang="zh-CN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223242" name="文本框 223241"/>
          <p:cNvSpPr txBox="1"/>
          <p:nvPr/>
        </p:nvSpPr>
        <p:spPr>
          <a:xfrm>
            <a:off x="6553200" y="0"/>
            <a:ext cx="2590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dirty="0">
                <a:latin typeface="Times New Roman" panose="02020603050405020304" pitchFamily="18" charset="0"/>
                <a:hlinkClick r:id="rId2" action="ppaction://hlinkfile"/>
              </a:rPr>
              <a:t>沸腾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/>
      <p:bldP spid="223235" grpId="0"/>
      <p:bldP spid="223236" grpId="0"/>
      <p:bldP spid="223237" grpId="0"/>
      <p:bldP spid="223238" grpId="0"/>
      <p:bldP spid="223239" grpId="0"/>
      <p:bldP spid="223240" grpId="0"/>
      <p:bldP spid="2232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组合 39937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9939" name="图片 39938" descr="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39940" name="文本框 39939"/>
            <p:cNvSpPr txBox="1"/>
            <p:nvPr/>
          </p:nvSpPr>
          <p:spPr>
            <a:xfrm>
              <a:off x="1056" y="479"/>
              <a:ext cx="3552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bg1"/>
                </a:buClr>
              </a:pPr>
              <a:endParaRPr sz="3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39941" name="文本框 39940"/>
            <p:cNvSpPr txBox="1"/>
            <p:nvPr/>
          </p:nvSpPr>
          <p:spPr>
            <a:xfrm>
              <a:off x="1584" y="1488"/>
              <a:ext cx="292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bg1"/>
                </a:buClr>
              </a:pPr>
              <a:endParaRPr sz="28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39942" name="文本框 39941"/>
            <p:cNvSpPr txBox="1"/>
            <p:nvPr/>
          </p:nvSpPr>
          <p:spPr>
            <a:xfrm>
              <a:off x="1728" y="2832"/>
              <a:ext cx="240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bg1"/>
                </a:buClr>
              </a:pPr>
              <a:endParaRPr sz="2400" dirty="0">
                <a:latin typeface="华文行楷" panose="02010800040101010101" pitchFamily="2" charset="-122"/>
                <a:ea typeface="华文行楷" panose="02010800040101010101" pitchFamily="2" charset="-122"/>
              </a:endParaRPr>
            </a:p>
          </p:txBody>
        </p:sp>
      </p:grpSp>
      <p:sp>
        <p:nvSpPr>
          <p:cNvPr id="39943" name="文本框 39942"/>
          <p:cNvSpPr txBox="1"/>
          <p:nvPr/>
        </p:nvSpPr>
        <p:spPr>
          <a:xfrm>
            <a:off x="611188" y="908050"/>
            <a:ext cx="3384550" cy="283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endParaRPr lang="en-US" altLang="zh-CN" sz="36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008000"/>
                </a:solidFill>
                <a:latin typeface="Arial" panose="020B0604020202020204" pitchFamily="34" charset="0"/>
              </a:rPr>
              <a:t>思考：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008000"/>
                </a:solidFill>
                <a:latin typeface="Arial" panose="020B0604020202020204" pitchFamily="34" charset="0"/>
              </a:rPr>
              <a:t>要使液体沸腾，需要什么条件？</a:t>
            </a:r>
          </a:p>
        </p:txBody>
      </p:sp>
      <p:sp>
        <p:nvSpPr>
          <p:cNvPr id="39944" name="文本框 39943"/>
          <p:cNvSpPr txBox="1"/>
          <p:nvPr/>
        </p:nvSpPr>
        <p:spPr>
          <a:xfrm>
            <a:off x="4643438" y="1916113"/>
            <a:ext cx="2266950" cy="2289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达到沸点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不断吸热</a:t>
            </a:r>
          </a:p>
        </p:txBody>
      </p:sp>
      <p:sp>
        <p:nvSpPr>
          <p:cNvPr id="39945" name="左大括号 39944"/>
          <p:cNvSpPr/>
          <p:nvPr/>
        </p:nvSpPr>
        <p:spPr>
          <a:xfrm>
            <a:off x="4067175" y="1989138"/>
            <a:ext cx="576263" cy="2449512"/>
          </a:xfrm>
          <a:prstGeom prst="leftBrace">
            <a:avLst>
              <a:gd name="adj1" fmla="val 3542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dirty="0">
              <a:solidFill>
                <a:srgbClr val="33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 animBg="1"/>
      <p:bldP spid="3994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图片 41985" descr="背景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87" name="标题 41986"/>
          <p:cNvSpPr>
            <a:spLocks noGrp="1"/>
          </p:cNvSpPr>
          <p:nvPr>
            <p:ph type="title"/>
          </p:nvPr>
        </p:nvSpPr>
        <p:spPr>
          <a:xfrm>
            <a:off x="323850" y="981075"/>
            <a:ext cx="8540750" cy="1143000"/>
          </a:xfrm>
          <a:ln/>
        </p:spPr>
        <p:txBody>
          <a:bodyPr anchor="ctr"/>
          <a:lstStyle/>
          <a:p>
            <a:r>
              <a:rPr lang="en-US" altLang="zh-CN" sz="4000" dirty="0"/>
              <a:t/>
            </a:r>
            <a:br>
              <a:rPr lang="en-US" altLang="zh-CN" sz="4000" dirty="0"/>
            </a:br>
            <a:r>
              <a:rPr lang="en-US" altLang="zh-CN" sz="4000" dirty="0"/>
              <a:t/>
            </a:r>
            <a:br>
              <a:rPr lang="en-US" altLang="zh-CN" sz="4000" dirty="0"/>
            </a:br>
            <a:r>
              <a:rPr lang="en-US" altLang="zh-CN" sz="4000"/>
              <a:t/>
            </a:r>
            <a:br>
              <a:rPr lang="en-US" altLang="zh-CN" sz="4000"/>
            </a:br>
            <a:r>
              <a:rPr lang="en-US" altLang="zh-CN" sz="4000"/>
              <a:t/>
            </a:r>
            <a:br>
              <a:rPr lang="en-US" altLang="zh-CN" sz="4000"/>
            </a:br>
            <a:r>
              <a:rPr lang="en-US" altLang="zh-CN" sz="4000"/>
              <a:t/>
            </a:r>
            <a:br>
              <a:rPr lang="en-US" altLang="zh-CN" sz="4000"/>
            </a:br>
            <a:r>
              <a:rPr lang="en-US" altLang="zh-CN" sz="4000"/>
              <a:t/>
            </a:r>
            <a:br>
              <a:rPr lang="en-US" altLang="zh-CN" sz="4000"/>
            </a:br>
            <a:r>
              <a:rPr lang="en-US" altLang="zh-CN" sz="4000"/>
              <a:t/>
            </a:r>
            <a:br>
              <a:rPr lang="en-US" altLang="zh-CN" sz="4000"/>
            </a:br>
            <a:r>
              <a:rPr lang="en-US" altLang="zh-CN" sz="2800"/>
              <a:t/>
            </a:r>
            <a:br>
              <a:rPr lang="en-US" altLang="zh-CN" sz="2800"/>
            </a:br>
            <a:endParaRPr lang="en-US" altLang="zh-CN" sz="2800"/>
          </a:p>
        </p:txBody>
      </p:sp>
      <p:sp>
        <p:nvSpPr>
          <p:cNvPr id="41988" name="文本占位符 41987"/>
          <p:cNvSpPr>
            <a:spLocks noGrp="1"/>
          </p:cNvSpPr>
          <p:nvPr>
            <p:ph type="body" sz="half" idx="1"/>
          </p:nvPr>
        </p:nvSpPr>
        <p:spPr>
          <a:xfrm>
            <a:off x="971550" y="1484313"/>
            <a:ext cx="5616575" cy="384175"/>
          </a:xfrm>
          <a:ln/>
        </p:spPr>
        <p:txBody>
          <a:bodyPr/>
          <a:lstStyle/>
          <a:p>
            <a:pPr>
              <a:buNone/>
            </a:pPr>
            <a:r>
              <a:rPr lang="zh-CN" altLang="en-US" sz="2800" dirty="0"/>
              <a:t>　   </a:t>
            </a:r>
            <a:r>
              <a:rPr lang="zh-CN" altLang="en-US" sz="2800" dirty="0">
                <a:solidFill>
                  <a:schemeClr val="bg2"/>
                </a:solidFill>
              </a:rPr>
              <a:t>在标准大气压下（单位：</a:t>
            </a:r>
            <a:r>
              <a:rPr lang="en-US" altLang="zh-CN" sz="2800" baseline="30000" dirty="0" err="1">
                <a:solidFill>
                  <a:schemeClr val="bg2"/>
                </a:solidFill>
              </a:rPr>
              <a:t>o</a:t>
            </a:r>
            <a:r>
              <a:rPr lang="en-US" altLang="zh-CN" sz="2800" dirty="0" err="1">
                <a:solidFill>
                  <a:schemeClr val="bg2"/>
                </a:solidFill>
              </a:rPr>
              <a:t>c</a:t>
            </a:r>
            <a:r>
              <a:rPr lang="zh-CN" altLang="en-US" sz="2800">
                <a:solidFill>
                  <a:schemeClr val="bg2"/>
                </a:solidFill>
              </a:rPr>
              <a:t>）</a:t>
            </a:r>
          </a:p>
          <a:p>
            <a:pPr>
              <a:buNone/>
            </a:pPr>
            <a:endParaRPr lang="zh-CN" altLang="en-US" sz="2800"/>
          </a:p>
          <a:p>
            <a:pPr>
              <a:buNone/>
            </a:pPr>
            <a:endParaRPr lang="zh-CN" altLang="en-US" sz="2400"/>
          </a:p>
        </p:txBody>
      </p:sp>
      <p:graphicFrame>
        <p:nvGraphicFramePr>
          <p:cNvPr id="42032" name="内容占位符 42031"/>
          <p:cNvGraphicFramePr>
            <a:graphicFrameLocks noGrp="1"/>
          </p:cNvGraphicFramePr>
          <p:nvPr>
            <p:ph sz="half" idx="2"/>
          </p:nvPr>
        </p:nvGraphicFramePr>
        <p:xfrm>
          <a:off x="250825" y="2276475"/>
          <a:ext cx="8675688" cy="4392613"/>
        </p:xfrm>
        <a:graphic>
          <a:graphicData uri="http://schemas.openxmlformats.org/drawingml/2006/table">
            <a:tbl>
              <a:tblPr/>
              <a:tblGrid>
                <a:gridCol w="4681538"/>
                <a:gridCol w="3994150"/>
              </a:tblGrid>
              <a:tr h="5762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液态铁　２７５０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酒精　　７８</a:t>
                      </a:r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.</a:t>
                      </a: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液态铅　１７４０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液态氨－３３</a:t>
                      </a:r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.</a:t>
                      </a: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５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8987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水银　　３５７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液态氧－１８３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亚麻仁油２８７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液态氮－１９６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05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甲苯　　１１１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液态氢－２５３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水　　　１００</a:t>
                      </a: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液态氦－２６８</a:t>
                      </a:r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.</a:t>
                      </a:r>
                      <a:r>
                        <a:rPr lang="zh-CN" altLang="en-US" dirty="0">
                          <a:solidFill>
                            <a:schemeClr val="bg2"/>
                          </a:solidFill>
                        </a:rPr>
                        <a:t>９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2" name="文本框 42011"/>
          <p:cNvSpPr txBox="1"/>
          <p:nvPr/>
        </p:nvSpPr>
        <p:spPr>
          <a:xfrm>
            <a:off x="611188" y="620713"/>
            <a:ext cx="684053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不同物质的沸点不同（见教材</a:t>
            </a:r>
            <a:r>
              <a:rPr lang="en-US" altLang="zh-CN" sz="3200" dirty="0">
                <a:solidFill>
                  <a:schemeClr val="bg2"/>
                </a:solidFill>
                <a:latin typeface="Arial" panose="020B0604020202020204" pitchFamily="34" charset="0"/>
              </a:rPr>
              <a:t>P102</a:t>
            </a:r>
            <a:r>
              <a:rPr lang="zh-CN" altLang="en-US" sz="3200" dirty="0">
                <a:solidFill>
                  <a:schemeClr val="bg2"/>
                </a:solidFill>
                <a:latin typeface="Arial" panose="020B0604020202020204" pitchFamily="34" charset="0"/>
              </a:rPr>
              <a:t>）</a:t>
            </a:r>
          </a:p>
        </p:txBody>
      </p:sp>
      <p:sp>
        <p:nvSpPr>
          <p:cNvPr id="42013" name="文本框 42012"/>
          <p:cNvSpPr txBox="1"/>
          <p:nvPr/>
        </p:nvSpPr>
        <p:spPr>
          <a:xfrm>
            <a:off x="0" y="0"/>
            <a:ext cx="26638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i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隶书" panose="02010509060101010101" pitchFamily="49" charset="-122"/>
              </a:rPr>
              <a:t>小资料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  <p:bldP spid="42012" grpId="0"/>
      <p:bldP spid="420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云形标注 40961"/>
          <p:cNvSpPr/>
          <p:nvPr/>
        </p:nvSpPr>
        <p:spPr>
          <a:xfrm>
            <a:off x="250825" y="765175"/>
            <a:ext cx="1584325" cy="792163"/>
          </a:xfrm>
          <a:prstGeom prst="cloudCallout">
            <a:avLst>
              <a:gd name="adj1" fmla="val -39181"/>
              <a:gd name="adj2" fmla="val 450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dirty="0">
              <a:latin typeface="Arial" panose="020B0604020202020204" pitchFamily="34" charset="0"/>
            </a:endParaRPr>
          </a:p>
        </p:txBody>
      </p:sp>
      <p:pic>
        <p:nvPicPr>
          <p:cNvPr id="40963" name="图片 40962" descr="高压锅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288" y="2636838"/>
            <a:ext cx="4762500" cy="381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4" name="文本框 40963"/>
          <p:cNvSpPr txBox="1"/>
          <p:nvPr/>
        </p:nvSpPr>
        <p:spPr>
          <a:xfrm>
            <a:off x="215900" y="836613"/>
            <a:ext cx="9324975" cy="1647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动动脑</a:t>
            </a:r>
            <a:r>
              <a:rPr lang="zh-CN" altLang="en-US" sz="3200" dirty="0">
                <a:solidFill>
                  <a:schemeClr val="accent1"/>
                </a:solidFill>
                <a:latin typeface="Arial" panose="020B0604020202020204" pitchFamily="34" charset="0"/>
              </a:rPr>
              <a:t>：</a:t>
            </a:r>
          </a:p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3600" dirty="0">
                <a:latin typeface="Arial" panose="020B0604020202020204" pitchFamily="34" charset="0"/>
              </a:rPr>
              <a:t>1</a:t>
            </a:r>
            <a:r>
              <a:rPr lang="zh-CN" altLang="en-US" sz="3600" dirty="0">
                <a:latin typeface="Arial" panose="020B0604020202020204" pitchFamily="34" charset="0"/>
              </a:rPr>
              <a:t>、为什么高压锅煮饭比一般的锅子要快呢？</a:t>
            </a:r>
          </a:p>
        </p:txBody>
      </p:sp>
      <p:sp>
        <p:nvSpPr>
          <p:cNvPr id="40965" name="文本框 40964"/>
          <p:cNvSpPr txBox="1"/>
          <p:nvPr/>
        </p:nvSpPr>
        <p:spPr>
          <a:xfrm>
            <a:off x="5580063" y="2492375"/>
            <a:ext cx="3563937" cy="2528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高压锅密封性能好，水沸腾时锅内气压增大沸点升高，所以高压锅煮饭比一般锅子要快。</a:t>
            </a:r>
          </a:p>
        </p:txBody>
      </p:sp>
      <p:sp>
        <p:nvSpPr>
          <p:cNvPr id="40966" name="文本框 40965"/>
          <p:cNvSpPr txBox="1"/>
          <p:nvPr/>
        </p:nvSpPr>
        <p:spPr>
          <a:xfrm>
            <a:off x="5580063" y="260350"/>
            <a:ext cx="3024187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dirty="0">
                <a:solidFill>
                  <a:schemeClr val="tx2"/>
                </a:solidFill>
                <a:latin typeface="Arial Black" panose="020B0A04020102020204" pitchFamily="34" charset="0"/>
                <a:ea typeface="黑体" panose="02010609060101010101" pitchFamily="2" charset="-122"/>
              </a:rPr>
              <a:t>应用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文本框 68609"/>
          <p:cNvSpPr txBox="1"/>
          <p:nvPr/>
        </p:nvSpPr>
        <p:spPr>
          <a:xfrm>
            <a:off x="0" y="1125538"/>
            <a:ext cx="8956675" cy="15557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4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48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、请判断下列图像属于水的沸腾图像的是（   ）</a:t>
            </a:r>
          </a:p>
        </p:txBody>
      </p:sp>
      <p:grpSp>
        <p:nvGrpSpPr>
          <p:cNvPr id="68611" name="组合 68610"/>
          <p:cNvGrpSpPr/>
          <p:nvPr/>
        </p:nvGrpSpPr>
        <p:grpSpPr>
          <a:xfrm>
            <a:off x="214313" y="2852738"/>
            <a:ext cx="8929687" cy="2851150"/>
            <a:chOff x="113" y="1298"/>
            <a:chExt cx="5625" cy="1796"/>
          </a:xfrm>
        </p:grpSpPr>
        <p:grpSp>
          <p:nvGrpSpPr>
            <p:cNvPr id="68612" name="组合 68611"/>
            <p:cNvGrpSpPr/>
            <p:nvPr/>
          </p:nvGrpSpPr>
          <p:grpSpPr>
            <a:xfrm>
              <a:off x="158" y="1570"/>
              <a:ext cx="1270" cy="1134"/>
              <a:chOff x="385" y="1888"/>
              <a:chExt cx="1860" cy="1996"/>
            </a:xfrm>
          </p:grpSpPr>
          <p:sp>
            <p:nvSpPr>
              <p:cNvPr id="68613" name="直接连接符 68612"/>
              <p:cNvSpPr/>
              <p:nvPr/>
            </p:nvSpPr>
            <p:spPr>
              <a:xfrm flipV="1">
                <a:off x="385" y="1888"/>
                <a:ext cx="0" cy="19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8614" name="直接连接符 68613"/>
              <p:cNvSpPr/>
              <p:nvPr/>
            </p:nvSpPr>
            <p:spPr>
              <a:xfrm>
                <a:off x="385" y="3884"/>
                <a:ext cx="186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68615" name="直接连接符 68614"/>
            <p:cNvSpPr/>
            <p:nvPr/>
          </p:nvSpPr>
          <p:spPr>
            <a:xfrm flipV="1">
              <a:off x="158" y="1752"/>
              <a:ext cx="998" cy="68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68616" name="组合 68615"/>
            <p:cNvGrpSpPr/>
            <p:nvPr/>
          </p:nvGrpSpPr>
          <p:grpSpPr>
            <a:xfrm>
              <a:off x="1610" y="1570"/>
              <a:ext cx="1270" cy="1134"/>
              <a:chOff x="385" y="1888"/>
              <a:chExt cx="1860" cy="1996"/>
            </a:xfrm>
          </p:grpSpPr>
          <p:sp>
            <p:nvSpPr>
              <p:cNvPr id="68617" name="直接连接符 68616"/>
              <p:cNvSpPr/>
              <p:nvPr/>
            </p:nvSpPr>
            <p:spPr>
              <a:xfrm flipV="1">
                <a:off x="385" y="1888"/>
                <a:ext cx="0" cy="19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8618" name="直接连接符 68617"/>
              <p:cNvSpPr/>
              <p:nvPr/>
            </p:nvSpPr>
            <p:spPr>
              <a:xfrm>
                <a:off x="385" y="3884"/>
                <a:ext cx="186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grpSp>
          <p:nvGrpSpPr>
            <p:cNvPr id="68619" name="组合 68618"/>
            <p:cNvGrpSpPr/>
            <p:nvPr/>
          </p:nvGrpSpPr>
          <p:grpSpPr>
            <a:xfrm>
              <a:off x="2971" y="1570"/>
              <a:ext cx="1270" cy="1134"/>
              <a:chOff x="385" y="1888"/>
              <a:chExt cx="1860" cy="1996"/>
            </a:xfrm>
          </p:grpSpPr>
          <p:sp>
            <p:nvSpPr>
              <p:cNvPr id="68620" name="直接连接符 68619"/>
              <p:cNvSpPr/>
              <p:nvPr/>
            </p:nvSpPr>
            <p:spPr>
              <a:xfrm flipV="1">
                <a:off x="385" y="1888"/>
                <a:ext cx="0" cy="19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8621" name="直接连接符 68620"/>
              <p:cNvSpPr/>
              <p:nvPr/>
            </p:nvSpPr>
            <p:spPr>
              <a:xfrm>
                <a:off x="385" y="3884"/>
                <a:ext cx="186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grpSp>
          <p:nvGrpSpPr>
            <p:cNvPr id="68622" name="组合 68621"/>
            <p:cNvGrpSpPr/>
            <p:nvPr/>
          </p:nvGrpSpPr>
          <p:grpSpPr>
            <a:xfrm>
              <a:off x="4422" y="1570"/>
              <a:ext cx="1270" cy="1134"/>
              <a:chOff x="385" y="1888"/>
              <a:chExt cx="1860" cy="1996"/>
            </a:xfrm>
          </p:grpSpPr>
          <p:sp>
            <p:nvSpPr>
              <p:cNvPr id="68623" name="直接连接符 68622"/>
              <p:cNvSpPr/>
              <p:nvPr/>
            </p:nvSpPr>
            <p:spPr>
              <a:xfrm flipV="1">
                <a:off x="385" y="1888"/>
                <a:ext cx="0" cy="1996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68624" name="直接连接符 68623"/>
              <p:cNvSpPr/>
              <p:nvPr/>
            </p:nvSpPr>
            <p:spPr>
              <a:xfrm>
                <a:off x="385" y="3884"/>
                <a:ext cx="186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grpSp>
          <p:nvGrpSpPr>
            <p:cNvPr id="68625" name="组合 68624"/>
            <p:cNvGrpSpPr/>
            <p:nvPr/>
          </p:nvGrpSpPr>
          <p:grpSpPr>
            <a:xfrm>
              <a:off x="1610" y="1661"/>
              <a:ext cx="907" cy="817"/>
              <a:chOff x="1610" y="1661"/>
              <a:chExt cx="907" cy="817"/>
            </a:xfrm>
          </p:grpSpPr>
          <p:sp>
            <p:nvSpPr>
              <p:cNvPr id="68626" name="直接连接符 68625"/>
              <p:cNvSpPr/>
              <p:nvPr/>
            </p:nvSpPr>
            <p:spPr>
              <a:xfrm flipV="1">
                <a:off x="1610" y="2069"/>
                <a:ext cx="181" cy="409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8627" name="直接连接符 68626"/>
              <p:cNvSpPr/>
              <p:nvPr/>
            </p:nvSpPr>
            <p:spPr>
              <a:xfrm>
                <a:off x="1791" y="2069"/>
                <a:ext cx="409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8628" name="直接连接符 68627"/>
              <p:cNvSpPr/>
              <p:nvPr/>
            </p:nvSpPr>
            <p:spPr>
              <a:xfrm flipV="1">
                <a:off x="2200" y="1661"/>
                <a:ext cx="317" cy="408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68629" name="组合 68628"/>
            <p:cNvGrpSpPr/>
            <p:nvPr/>
          </p:nvGrpSpPr>
          <p:grpSpPr>
            <a:xfrm>
              <a:off x="2971" y="2251"/>
              <a:ext cx="952" cy="317"/>
              <a:chOff x="2971" y="2251"/>
              <a:chExt cx="952" cy="317"/>
            </a:xfrm>
          </p:grpSpPr>
          <p:sp>
            <p:nvSpPr>
              <p:cNvPr id="68630" name="直接连接符 68629"/>
              <p:cNvSpPr/>
              <p:nvPr/>
            </p:nvSpPr>
            <p:spPr>
              <a:xfrm flipV="1">
                <a:off x="2971" y="2251"/>
                <a:ext cx="272" cy="317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8631" name="直接连接符 68630"/>
              <p:cNvSpPr/>
              <p:nvPr/>
            </p:nvSpPr>
            <p:spPr>
              <a:xfrm>
                <a:off x="3243" y="2251"/>
                <a:ext cx="680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68632" name="组合 68631"/>
            <p:cNvGrpSpPr/>
            <p:nvPr/>
          </p:nvGrpSpPr>
          <p:grpSpPr>
            <a:xfrm>
              <a:off x="4422" y="1888"/>
              <a:ext cx="953" cy="317"/>
              <a:chOff x="4422" y="1888"/>
              <a:chExt cx="953" cy="317"/>
            </a:xfrm>
          </p:grpSpPr>
          <p:sp>
            <p:nvSpPr>
              <p:cNvPr id="68633" name="直接连接符 68632"/>
              <p:cNvSpPr/>
              <p:nvPr/>
            </p:nvSpPr>
            <p:spPr>
              <a:xfrm>
                <a:off x="4422" y="1888"/>
                <a:ext cx="318" cy="317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8634" name="直接连接符 68633"/>
              <p:cNvSpPr/>
              <p:nvPr/>
            </p:nvSpPr>
            <p:spPr>
              <a:xfrm>
                <a:off x="4740" y="2205"/>
                <a:ext cx="635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8635" name="文本框 68634"/>
            <p:cNvSpPr txBox="1"/>
            <p:nvPr/>
          </p:nvSpPr>
          <p:spPr>
            <a:xfrm>
              <a:off x="113" y="1298"/>
              <a:ext cx="351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36" name="文本框 68635"/>
            <p:cNvSpPr txBox="1"/>
            <p:nvPr/>
          </p:nvSpPr>
          <p:spPr>
            <a:xfrm>
              <a:off x="1241" y="2568"/>
              <a:ext cx="233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37" name="文本框 68636"/>
            <p:cNvSpPr txBox="1"/>
            <p:nvPr/>
          </p:nvSpPr>
          <p:spPr>
            <a:xfrm>
              <a:off x="1565" y="1344"/>
              <a:ext cx="351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38" name="文本框 68637"/>
            <p:cNvSpPr txBox="1"/>
            <p:nvPr/>
          </p:nvSpPr>
          <p:spPr>
            <a:xfrm>
              <a:off x="2693" y="2614"/>
              <a:ext cx="233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39" name="文本框 68638"/>
            <p:cNvSpPr txBox="1"/>
            <p:nvPr/>
          </p:nvSpPr>
          <p:spPr>
            <a:xfrm>
              <a:off x="2925" y="1344"/>
              <a:ext cx="351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40" name="文本框 68639"/>
            <p:cNvSpPr txBox="1"/>
            <p:nvPr/>
          </p:nvSpPr>
          <p:spPr>
            <a:xfrm>
              <a:off x="4053" y="2614"/>
              <a:ext cx="233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41" name="文本框 68640"/>
            <p:cNvSpPr txBox="1"/>
            <p:nvPr/>
          </p:nvSpPr>
          <p:spPr>
            <a:xfrm>
              <a:off x="4377" y="1344"/>
              <a:ext cx="351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68642" name="文本框 68641"/>
            <p:cNvSpPr txBox="1"/>
            <p:nvPr/>
          </p:nvSpPr>
          <p:spPr>
            <a:xfrm>
              <a:off x="5505" y="2614"/>
              <a:ext cx="233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t</a:t>
              </a:r>
            </a:p>
          </p:txBody>
        </p:sp>
      </p:grpSp>
      <p:grpSp>
        <p:nvGrpSpPr>
          <p:cNvPr id="68643" name="组合 68642"/>
          <p:cNvGrpSpPr/>
          <p:nvPr/>
        </p:nvGrpSpPr>
        <p:grpSpPr>
          <a:xfrm>
            <a:off x="900113" y="6024563"/>
            <a:ext cx="7519987" cy="833437"/>
            <a:chOff x="509" y="2795"/>
            <a:chExt cx="4737" cy="525"/>
          </a:xfrm>
        </p:grpSpPr>
        <p:sp>
          <p:nvSpPr>
            <p:cNvPr id="68644" name="文本框 68643"/>
            <p:cNvSpPr txBox="1"/>
            <p:nvPr/>
          </p:nvSpPr>
          <p:spPr>
            <a:xfrm>
              <a:off x="509" y="2834"/>
              <a:ext cx="370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68645" name="文本框 68644"/>
            <p:cNvSpPr txBox="1"/>
            <p:nvPr/>
          </p:nvSpPr>
          <p:spPr>
            <a:xfrm>
              <a:off x="2011" y="2840"/>
              <a:ext cx="351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8646" name="文本框 68645"/>
            <p:cNvSpPr txBox="1"/>
            <p:nvPr/>
          </p:nvSpPr>
          <p:spPr>
            <a:xfrm>
              <a:off x="3424" y="2840"/>
              <a:ext cx="370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68647" name="文本框 68646"/>
            <p:cNvSpPr txBox="1"/>
            <p:nvPr/>
          </p:nvSpPr>
          <p:spPr>
            <a:xfrm>
              <a:off x="4876" y="2795"/>
              <a:ext cx="370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altLang="zh-CN" sz="4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</p:grpSp>
      <p:sp>
        <p:nvSpPr>
          <p:cNvPr id="68648" name="文本框 68647"/>
          <p:cNvSpPr txBox="1"/>
          <p:nvPr/>
        </p:nvSpPr>
        <p:spPr>
          <a:xfrm>
            <a:off x="6588125" y="0"/>
            <a:ext cx="22669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dirty="0">
                <a:latin typeface="Arial Black" panose="020B0A04020102020204" pitchFamily="34" charset="0"/>
                <a:ea typeface="黑体" panose="02010609060101010101" pitchFamily="2" charset="-122"/>
              </a:rPr>
              <a:t>应用</a:t>
            </a:r>
          </a:p>
        </p:txBody>
      </p:sp>
      <p:sp>
        <p:nvSpPr>
          <p:cNvPr id="68650" name="文本框 68649"/>
          <p:cNvSpPr txBox="1"/>
          <p:nvPr/>
        </p:nvSpPr>
        <p:spPr>
          <a:xfrm>
            <a:off x="3348038" y="5516563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Arial Black" panose="020B0A04020102020204" pitchFamily="34" charset="0"/>
              </a:rPr>
              <a:t>B</a:t>
            </a:r>
          </a:p>
        </p:txBody>
      </p:sp>
      <p:sp>
        <p:nvSpPr>
          <p:cNvPr id="68651" name="文本框 68650"/>
          <p:cNvSpPr txBox="1"/>
          <p:nvPr/>
        </p:nvSpPr>
        <p:spPr>
          <a:xfrm>
            <a:off x="900113" y="5445125"/>
            <a:ext cx="9350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Arial Black" panose="020B0A04020102020204" pitchFamily="34" charset="0"/>
              </a:rPr>
              <a:t>A</a:t>
            </a:r>
          </a:p>
        </p:txBody>
      </p:sp>
      <p:sp>
        <p:nvSpPr>
          <p:cNvPr id="68652" name="文本框 68651"/>
          <p:cNvSpPr txBox="1"/>
          <p:nvPr/>
        </p:nvSpPr>
        <p:spPr>
          <a:xfrm>
            <a:off x="5219700" y="5516563"/>
            <a:ext cx="11525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Arial Black" panose="020B0A04020102020204" pitchFamily="34" charset="0"/>
              </a:rPr>
              <a:t>C</a:t>
            </a:r>
          </a:p>
        </p:txBody>
      </p:sp>
      <p:sp>
        <p:nvSpPr>
          <p:cNvPr id="68653" name="文本框 68652"/>
          <p:cNvSpPr txBox="1"/>
          <p:nvPr/>
        </p:nvSpPr>
        <p:spPr>
          <a:xfrm>
            <a:off x="7451725" y="5445125"/>
            <a:ext cx="10810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Arial Black" panose="020B0A04020102020204" pitchFamily="34" charset="0"/>
              </a:rPr>
              <a:t>D</a:t>
            </a:r>
          </a:p>
        </p:txBody>
      </p:sp>
      <p:sp>
        <p:nvSpPr>
          <p:cNvPr id="68654" name="文本框 68653"/>
          <p:cNvSpPr txBox="1"/>
          <p:nvPr/>
        </p:nvSpPr>
        <p:spPr>
          <a:xfrm>
            <a:off x="3708400" y="2060575"/>
            <a:ext cx="5762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Arial Black" panose="020B0A04020102020204" pitchFamily="34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8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50" grpId="0"/>
      <p:bldP spid="68651" grpId="0"/>
      <p:bldP spid="68652" grpId="0"/>
      <p:bldP spid="68653" grpId="0"/>
      <p:bldP spid="686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组合 71681"/>
          <p:cNvGrpSpPr/>
          <p:nvPr/>
        </p:nvGrpSpPr>
        <p:grpSpPr>
          <a:xfrm>
            <a:off x="1187450" y="2636838"/>
            <a:ext cx="3387725" cy="3805237"/>
            <a:chOff x="1927" y="1589"/>
            <a:chExt cx="2134" cy="2397"/>
          </a:xfrm>
        </p:grpSpPr>
        <p:sp>
          <p:nvSpPr>
            <p:cNvPr id="71683" name="矩形 71682"/>
            <p:cNvSpPr/>
            <p:nvPr/>
          </p:nvSpPr>
          <p:spPr>
            <a:xfrm>
              <a:off x="2064" y="2296"/>
              <a:ext cx="1179" cy="862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684" name="矩形 71683"/>
            <p:cNvSpPr/>
            <p:nvPr/>
          </p:nvSpPr>
          <p:spPr>
            <a:xfrm>
              <a:off x="2472" y="2024"/>
              <a:ext cx="363" cy="862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chemeClr val="accent2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dirty="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685" name="直接连接符 71684"/>
            <p:cNvSpPr/>
            <p:nvPr/>
          </p:nvSpPr>
          <p:spPr>
            <a:xfrm>
              <a:off x="2290" y="2296"/>
              <a:ext cx="590" cy="0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686" name="直接连接符 71685"/>
            <p:cNvSpPr/>
            <p:nvPr/>
          </p:nvSpPr>
          <p:spPr>
            <a:xfrm>
              <a:off x="2064" y="2659"/>
              <a:ext cx="1179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71687" name="组合 71686"/>
            <p:cNvGrpSpPr/>
            <p:nvPr/>
          </p:nvGrpSpPr>
          <p:grpSpPr>
            <a:xfrm>
              <a:off x="2381" y="3158"/>
              <a:ext cx="363" cy="828"/>
              <a:chOff x="2472" y="3237"/>
              <a:chExt cx="363" cy="828"/>
            </a:xfrm>
          </p:grpSpPr>
          <p:sp>
            <p:nvSpPr>
              <p:cNvPr id="71688" name="任意多边形 71687"/>
              <p:cNvSpPr/>
              <p:nvPr/>
            </p:nvSpPr>
            <p:spPr>
              <a:xfrm>
                <a:off x="2475" y="3237"/>
                <a:ext cx="335" cy="448"/>
              </a:xfrm>
              <a:custGeom>
                <a:avLst/>
                <a:gdLst/>
                <a:ahLst/>
                <a:cxnLst/>
                <a:rect l="0" t="0" r="0" b="0"/>
                <a:pathLst>
                  <a:path w="335" h="448">
                    <a:moveTo>
                      <a:pt x="195" y="448"/>
                    </a:moveTo>
                    <a:cubicBezTo>
                      <a:pt x="155" y="420"/>
                      <a:pt x="114" y="395"/>
                      <a:pt x="76" y="365"/>
                    </a:cubicBezTo>
                    <a:cubicBezTo>
                      <a:pt x="44" y="340"/>
                      <a:pt x="62" y="319"/>
                      <a:pt x="21" y="292"/>
                    </a:cubicBezTo>
                    <a:cubicBezTo>
                      <a:pt x="0" y="229"/>
                      <a:pt x="49" y="159"/>
                      <a:pt x="103" y="128"/>
                    </a:cubicBezTo>
                    <a:cubicBezTo>
                      <a:pt x="134" y="110"/>
                      <a:pt x="165" y="101"/>
                      <a:pt x="195" y="82"/>
                    </a:cubicBezTo>
                    <a:cubicBezTo>
                      <a:pt x="210" y="61"/>
                      <a:pt x="225" y="39"/>
                      <a:pt x="240" y="18"/>
                    </a:cubicBezTo>
                    <a:cubicBezTo>
                      <a:pt x="251" y="2"/>
                      <a:pt x="295" y="0"/>
                      <a:pt x="295" y="0"/>
                    </a:cubicBezTo>
                    <a:cubicBezTo>
                      <a:pt x="283" y="18"/>
                      <a:pt x="257" y="32"/>
                      <a:pt x="259" y="54"/>
                    </a:cubicBezTo>
                    <a:cubicBezTo>
                      <a:pt x="267" y="128"/>
                      <a:pt x="269" y="186"/>
                      <a:pt x="323" y="237"/>
                    </a:cubicBezTo>
                    <a:cubicBezTo>
                      <a:pt x="335" y="298"/>
                      <a:pt x="321" y="348"/>
                      <a:pt x="277" y="393"/>
                    </a:cubicBezTo>
                    <a:cubicBezTo>
                      <a:pt x="248" y="423"/>
                      <a:pt x="195" y="402"/>
                      <a:pt x="195" y="448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689" name="矩形 71688"/>
              <p:cNvSpPr/>
              <p:nvPr/>
            </p:nvSpPr>
            <p:spPr>
              <a:xfrm>
                <a:off x="2590" y="3657"/>
                <a:ext cx="127" cy="136"/>
              </a:xfrm>
              <a:prstGeom prst="rect">
                <a:avLst/>
              </a:prstGeom>
              <a:solidFill>
                <a:schemeClr val="bg2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1690" name="任意多边形 71689"/>
              <p:cNvSpPr/>
              <p:nvPr/>
            </p:nvSpPr>
            <p:spPr>
              <a:xfrm>
                <a:off x="2472" y="3748"/>
                <a:ext cx="363" cy="317"/>
              </a:xfrm>
              <a:custGeom>
                <a:avLst/>
                <a:gdLst>
                  <a:gd name="txL" fmla="*/ 4500 w 21600"/>
                  <a:gd name="txT" fmla="*/ 4500 h 21600"/>
                  <a:gd name="txR" fmla="*/ 17100 w 21600"/>
                  <a:gd name="txB" fmla="*/ 17100 h 21600"/>
                </a:gdLst>
                <a:ahLst/>
                <a:cxnLst>
                  <a:cxn ang="0">
                    <a:pos x="18900" y="10800"/>
                  </a:cxn>
                  <a:cxn ang="90">
                    <a:pos x="10800" y="21600"/>
                  </a:cxn>
                  <a:cxn ang="180">
                    <a:pos x="2700" y="10800"/>
                  </a:cxn>
                  <a:cxn ang="270">
                    <a:pos x="10800" y="0"/>
                  </a:cxn>
                </a:cxnLst>
                <a:rect l="txL" t="txT" r="txR" b="txB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71691" name="文本框 71690"/>
            <p:cNvSpPr txBox="1"/>
            <p:nvPr/>
          </p:nvSpPr>
          <p:spPr>
            <a:xfrm>
              <a:off x="3593" y="2994"/>
              <a:ext cx="468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zh-CN" altLang="en-US" sz="4400" b="1" dirty="0">
                  <a:latin typeface="Times New Roman" panose="02020603050405020304" pitchFamily="18" charset="0"/>
                </a:rPr>
                <a:t>甲</a:t>
              </a:r>
            </a:p>
          </p:txBody>
        </p:sp>
        <p:sp>
          <p:nvSpPr>
            <p:cNvPr id="71692" name="文本框 71691"/>
            <p:cNvSpPr txBox="1"/>
            <p:nvPr/>
          </p:nvSpPr>
          <p:spPr>
            <a:xfrm>
              <a:off x="1927" y="1589"/>
              <a:ext cx="468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zh-CN" altLang="en-US" sz="4400" b="1" dirty="0">
                  <a:latin typeface="Times New Roman" panose="02020603050405020304" pitchFamily="18" charset="0"/>
                </a:rPr>
                <a:t>乙</a:t>
              </a:r>
            </a:p>
          </p:txBody>
        </p:sp>
      </p:grpSp>
      <p:sp>
        <p:nvSpPr>
          <p:cNvPr id="71693" name="文本框 71692"/>
          <p:cNvSpPr txBox="1"/>
          <p:nvPr/>
        </p:nvSpPr>
        <p:spPr>
          <a:xfrm>
            <a:off x="107950" y="1276350"/>
            <a:ext cx="8970963" cy="1431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en-US" altLang="zh-CN" sz="44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44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、当甲中的水沸腾时，乙中的水是否沸腾？为什么？</a:t>
            </a:r>
          </a:p>
        </p:txBody>
      </p:sp>
      <p:sp>
        <p:nvSpPr>
          <p:cNvPr id="71694" name="矩形 71693"/>
          <p:cNvSpPr/>
          <p:nvPr/>
        </p:nvSpPr>
        <p:spPr>
          <a:xfrm>
            <a:off x="539750" y="404813"/>
            <a:ext cx="2012950" cy="8239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  <a:ea typeface="华文新魏" panose="02010800040101010101" pitchFamily="2" charset="-122"/>
              </a:rPr>
              <a:t>思考题</a:t>
            </a:r>
          </a:p>
        </p:txBody>
      </p:sp>
      <p:sp>
        <p:nvSpPr>
          <p:cNvPr id="71696" name="文本框 71695"/>
          <p:cNvSpPr txBox="1"/>
          <p:nvPr/>
        </p:nvSpPr>
        <p:spPr>
          <a:xfrm>
            <a:off x="4716463" y="2349500"/>
            <a:ext cx="4427537" cy="3990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因为甲中的水沸腾时温度为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100℃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，它将热量传给乙，使乙中水的温度也达到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100℃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，这时甲和乙中水的温度相同，不再发生热传递，所以乙不再吸热，故不会沸腾。</a:t>
            </a:r>
          </a:p>
        </p:txBody>
      </p:sp>
      <p:sp>
        <p:nvSpPr>
          <p:cNvPr id="71697" name="文本框 71696"/>
          <p:cNvSpPr txBox="1"/>
          <p:nvPr/>
        </p:nvSpPr>
        <p:spPr>
          <a:xfrm>
            <a:off x="6516688" y="260350"/>
            <a:ext cx="22669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dirty="0">
                <a:latin typeface="Arial Black" panose="020B0A04020102020204" pitchFamily="34" charset="0"/>
                <a:ea typeface="黑体" panose="02010609060101010101" pitchFamily="2" charset="-122"/>
              </a:rPr>
              <a:t>应用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6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/>
      <p:bldP spid="71694" grpId="0" animBg="1"/>
      <p:bldP spid="7169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文本框 73731"/>
          <p:cNvSpPr txBox="1"/>
          <p:nvPr/>
        </p:nvSpPr>
        <p:spPr>
          <a:xfrm>
            <a:off x="611188" y="333375"/>
            <a:ext cx="295275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chemeClr val="hlink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想想做做</a:t>
            </a:r>
          </a:p>
        </p:txBody>
      </p:sp>
      <p:sp>
        <p:nvSpPr>
          <p:cNvPr id="73733" name="文本框 73732"/>
          <p:cNvSpPr txBox="1"/>
          <p:nvPr/>
        </p:nvSpPr>
        <p:spPr>
          <a:xfrm>
            <a:off x="755650" y="1557338"/>
            <a:ext cx="7704138" cy="1373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tx2"/>
                </a:solidFill>
                <a:latin typeface="Arial" panose="020B0604020202020204" pitchFamily="34" charset="0"/>
              </a:rPr>
              <a:t>我们现在用一张厚纸作成一个小纸锅，纸锅里装些水，放到火上加热，且不要让火苗烧到水面以上，注意观察到什么？</a:t>
            </a:r>
          </a:p>
        </p:txBody>
      </p:sp>
      <p:sp>
        <p:nvSpPr>
          <p:cNvPr id="73734" name="文本框 73733"/>
          <p:cNvSpPr txBox="1"/>
          <p:nvPr/>
        </p:nvSpPr>
        <p:spPr>
          <a:xfrm>
            <a:off x="1116013" y="3068638"/>
            <a:ext cx="6696075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给纸锅加热一会儿，水沸腾，而纸锅不会燃烧。</a:t>
            </a:r>
          </a:p>
        </p:txBody>
      </p:sp>
      <p:sp>
        <p:nvSpPr>
          <p:cNvPr id="73735" name="文本框 73734"/>
          <p:cNvSpPr txBox="1"/>
          <p:nvPr/>
        </p:nvSpPr>
        <p:spPr>
          <a:xfrm>
            <a:off x="1187450" y="4581525"/>
            <a:ext cx="6911975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因为水在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100℃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就沸腾，而纸的着火点大约是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183℃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，所以水沸腾而纸锅不会燃烧。</a:t>
            </a:r>
          </a:p>
        </p:txBody>
      </p:sp>
      <p:sp>
        <p:nvSpPr>
          <p:cNvPr id="73736" name="文本框 73735"/>
          <p:cNvSpPr txBox="1"/>
          <p:nvPr/>
        </p:nvSpPr>
        <p:spPr>
          <a:xfrm>
            <a:off x="6516688" y="260350"/>
            <a:ext cx="22669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6000" dirty="0">
                <a:latin typeface="Arial Black" panose="020B0A04020102020204" pitchFamily="34" charset="0"/>
                <a:ea typeface="黑体" panose="02010609060101010101" pitchFamily="2" charset="-122"/>
              </a:rPr>
              <a:t>应用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/>
      <p:bldP spid="73733" grpId="0"/>
      <p:bldP spid="73734" grpId="0"/>
      <p:bldP spid="737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/>
          <p:nvPr/>
        </p:nvSpPr>
        <p:spPr>
          <a:xfrm>
            <a:off x="323850" y="1628775"/>
            <a:ext cx="8070850" cy="1068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汽化：</a:t>
            </a:r>
            <a:r>
              <a:rPr lang="zh-CN" altLang="en-US" sz="3200" b="1" dirty="0">
                <a:latin typeface="Times New Roman" panose="02020603050405020304" pitchFamily="18" charset="0"/>
              </a:rPr>
              <a:t>物质从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液态</a:t>
            </a:r>
            <a:r>
              <a:rPr lang="zh-CN" altLang="en-US" sz="3200" b="1" dirty="0">
                <a:latin typeface="Times New Roman" panose="02020603050405020304" pitchFamily="18" charset="0"/>
              </a:rPr>
              <a:t>变成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气态</a:t>
            </a:r>
            <a:r>
              <a:rPr lang="zh-CN" altLang="en-US" sz="3200" b="1" dirty="0">
                <a:latin typeface="Times New Roman" panose="02020603050405020304" pitchFamily="18" charset="0"/>
              </a:rPr>
              <a:t>的过程叫做汽化。</a:t>
            </a:r>
          </a:p>
        </p:txBody>
      </p:sp>
      <p:sp>
        <p:nvSpPr>
          <p:cNvPr id="293891" name="Text Box 3"/>
          <p:cNvSpPr txBox="1"/>
          <p:nvPr/>
        </p:nvSpPr>
        <p:spPr>
          <a:xfrm>
            <a:off x="179388" y="2420938"/>
            <a:ext cx="8229600" cy="1250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zh-CN" sz="44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液化：</a:t>
            </a:r>
            <a:r>
              <a:rPr lang="zh-CN" altLang="en-US" sz="3200" b="1" dirty="0">
                <a:latin typeface="Times New Roman" panose="02020603050405020304" pitchFamily="18" charset="0"/>
              </a:rPr>
              <a:t>物质从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气态</a:t>
            </a:r>
            <a:r>
              <a:rPr lang="zh-CN" altLang="en-US" sz="3200" b="1" dirty="0">
                <a:latin typeface="Times New Roman" panose="02020603050405020304" pitchFamily="18" charset="0"/>
              </a:rPr>
              <a:t>变成</a:t>
            </a:r>
            <a:r>
              <a:rPr lang="zh-CN" altLang="en-US" sz="32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液态</a:t>
            </a:r>
            <a:r>
              <a:rPr lang="zh-CN" altLang="en-US" sz="3200" b="1" dirty="0">
                <a:latin typeface="Times New Roman" panose="02020603050405020304" pitchFamily="18" charset="0"/>
              </a:rPr>
              <a:t>的过程叫做液化</a:t>
            </a:r>
            <a:r>
              <a:rPr lang="en-US" altLang="zh-CN" sz="32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93892" name="Text Box 4"/>
          <p:cNvSpPr txBox="1"/>
          <p:nvPr/>
        </p:nvSpPr>
        <p:spPr>
          <a:xfrm>
            <a:off x="179388" y="627063"/>
            <a:ext cx="5761037" cy="641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latin typeface="Arial" panose="020B0604020202020204" pitchFamily="34" charset="0"/>
              </a:rPr>
              <a:t>一、汽化和液化概念：</a:t>
            </a:r>
          </a:p>
        </p:txBody>
      </p:sp>
      <p:sp>
        <p:nvSpPr>
          <p:cNvPr id="293893" name="Text Box 5"/>
          <p:cNvSpPr txBox="1"/>
          <p:nvPr/>
        </p:nvSpPr>
        <p:spPr>
          <a:xfrm>
            <a:off x="1765300" y="4076700"/>
            <a:ext cx="13811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液 态    </a:t>
            </a:r>
          </a:p>
        </p:txBody>
      </p:sp>
      <p:sp>
        <p:nvSpPr>
          <p:cNvPr id="293894" name="Text Box 6"/>
          <p:cNvSpPr txBox="1"/>
          <p:nvPr/>
        </p:nvSpPr>
        <p:spPr>
          <a:xfrm>
            <a:off x="5724525" y="4076700"/>
            <a:ext cx="13684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气态</a:t>
            </a:r>
          </a:p>
        </p:txBody>
      </p:sp>
      <p:sp>
        <p:nvSpPr>
          <p:cNvPr id="293895" name="Line 7"/>
          <p:cNvSpPr/>
          <p:nvPr/>
        </p:nvSpPr>
        <p:spPr>
          <a:xfrm>
            <a:off x="2916238" y="4292600"/>
            <a:ext cx="2808287" cy="0"/>
          </a:xfrm>
          <a:prstGeom prst="line">
            <a:avLst/>
          </a:prstGeom>
          <a:ln w="57150" cap="sq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3896" name="Line 8"/>
          <p:cNvSpPr/>
          <p:nvPr/>
        </p:nvSpPr>
        <p:spPr>
          <a:xfrm flipH="1">
            <a:off x="2844800" y="4652963"/>
            <a:ext cx="2808288" cy="0"/>
          </a:xfrm>
          <a:prstGeom prst="line">
            <a:avLst/>
          </a:prstGeom>
          <a:ln w="57150" cap="sq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93897" name="Text Box 9"/>
          <p:cNvSpPr txBox="1"/>
          <p:nvPr/>
        </p:nvSpPr>
        <p:spPr>
          <a:xfrm>
            <a:off x="3059113" y="3644900"/>
            <a:ext cx="25923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汽 化</a:t>
            </a:r>
          </a:p>
        </p:txBody>
      </p:sp>
      <p:sp>
        <p:nvSpPr>
          <p:cNvPr id="293898" name="Text Box 10"/>
          <p:cNvSpPr txBox="1"/>
          <p:nvPr/>
        </p:nvSpPr>
        <p:spPr>
          <a:xfrm>
            <a:off x="3203575" y="4649788"/>
            <a:ext cx="24733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液 化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3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3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9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3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3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3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3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  <p:bldP spid="293891" grpId="0"/>
      <p:bldP spid="293892" grpId="0" animBg="1"/>
      <p:bldP spid="293893" grpId="0"/>
      <p:bldP spid="293894" grpId="0"/>
      <p:bldP spid="293897" grpId="0"/>
      <p:bldP spid="29389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文本框 101379"/>
          <p:cNvSpPr txBox="1"/>
          <p:nvPr/>
        </p:nvSpPr>
        <p:spPr>
          <a:xfrm>
            <a:off x="323850" y="0"/>
            <a:ext cx="845978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solidFill>
                  <a:schemeClr val="accent2"/>
                </a:solidFill>
                <a:latin typeface="Arial" panose="020B0604020202020204" pitchFamily="34" charset="0"/>
              </a:rPr>
              <a:t>你这节课学到哪些知识？哪些方法？</a:t>
            </a:r>
          </a:p>
        </p:txBody>
      </p:sp>
      <p:sp>
        <p:nvSpPr>
          <p:cNvPr id="101381" name="文本框 101380"/>
          <p:cNvSpPr txBox="1"/>
          <p:nvPr/>
        </p:nvSpPr>
        <p:spPr>
          <a:xfrm>
            <a:off x="323850" y="549275"/>
            <a:ext cx="14414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400" b="1" dirty="0">
                <a:solidFill>
                  <a:srgbClr val="33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知识：</a:t>
            </a:r>
          </a:p>
        </p:txBody>
      </p:sp>
      <p:sp>
        <p:nvSpPr>
          <p:cNvPr id="101382" name="文本框 101381"/>
          <p:cNvSpPr txBox="1"/>
          <p:nvPr/>
        </p:nvSpPr>
        <p:spPr>
          <a:xfrm>
            <a:off x="971550" y="1484313"/>
            <a:ext cx="13684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沸腾</a:t>
            </a:r>
          </a:p>
        </p:txBody>
      </p:sp>
      <p:sp>
        <p:nvSpPr>
          <p:cNvPr id="101383" name="文本框 101382"/>
          <p:cNvSpPr txBox="1"/>
          <p:nvPr/>
        </p:nvSpPr>
        <p:spPr>
          <a:xfrm>
            <a:off x="2555875" y="3429000"/>
            <a:ext cx="863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01384" name="文本框 101383"/>
          <p:cNvSpPr txBox="1"/>
          <p:nvPr/>
        </p:nvSpPr>
        <p:spPr>
          <a:xfrm>
            <a:off x="2124075" y="0"/>
            <a:ext cx="865188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en-US" altLang="zh-CN" sz="20000">
                <a:solidFill>
                  <a:srgbClr val="FF0000"/>
                </a:solidFill>
                <a:latin typeface="Arial" panose="020B0604020202020204" pitchFamily="34" charset="0"/>
              </a:rPr>
              <a:t>{</a:t>
            </a:r>
          </a:p>
        </p:txBody>
      </p:sp>
      <p:sp>
        <p:nvSpPr>
          <p:cNvPr id="101385" name="文本框 101384"/>
          <p:cNvSpPr txBox="1"/>
          <p:nvPr/>
        </p:nvSpPr>
        <p:spPr>
          <a:xfrm>
            <a:off x="3203575" y="620713"/>
            <a:ext cx="59404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在液体内部和表面同时发生</a:t>
            </a:r>
          </a:p>
        </p:txBody>
      </p:sp>
      <p:sp>
        <p:nvSpPr>
          <p:cNvPr id="101386" name="文本框 101385"/>
          <p:cNvSpPr txBox="1"/>
          <p:nvPr/>
        </p:nvSpPr>
        <p:spPr>
          <a:xfrm>
            <a:off x="3203575" y="1196975"/>
            <a:ext cx="35274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在一定温度下发生</a:t>
            </a:r>
          </a:p>
        </p:txBody>
      </p:sp>
      <p:sp>
        <p:nvSpPr>
          <p:cNvPr id="101387" name="文本框 101386"/>
          <p:cNvSpPr txBox="1"/>
          <p:nvPr/>
        </p:nvSpPr>
        <p:spPr>
          <a:xfrm>
            <a:off x="3132138" y="1844675"/>
            <a:ext cx="532923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沸腾后继续加热温度不变</a:t>
            </a:r>
          </a:p>
        </p:txBody>
      </p:sp>
      <p:sp>
        <p:nvSpPr>
          <p:cNvPr id="101388" name="文本框 101387"/>
          <p:cNvSpPr txBox="1"/>
          <p:nvPr/>
        </p:nvSpPr>
        <p:spPr>
          <a:xfrm>
            <a:off x="3203575" y="2565400"/>
            <a:ext cx="5184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沸腾过程要吸热</a:t>
            </a:r>
          </a:p>
        </p:txBody>
      </p:sp>
      <p:sp>
        <p:nvSpPr>
          <p:cNvPr id="101390" name="文本框 101389"/>
          <p:cNvSpPr txBox="1"/>
          <p:nvPr/>
        </p:nvSpPr>
        <p:spPr>
          <a:xfrm>
            <a:off x="900113" y="4437063"/>
            <a:ext cx="172878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400" b="1" dirty="0">
                <a:solidFill>
                  <a:srgbClr val="33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方法</a:t>
            </a:r>
            <a:endParaRPr lang="zh-CN" altLang="en-US" sz="44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1392" name="文本框 101391"/>
          <p:cNvSpPr txBox="1"/>
          <p:nvPr/>
        </p:nvSpPr>
        <p:spPr>
          <a:xfrm>
            <a:off x="250825" y="2193925"/>
            <a:ext cx="1368425" cy="466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0000" dirty="0">
                <a:latin typeface="Arial" panose="020B0604020202020204" pitchFamily="34" charset="0"/>
              </a:rPr>
              <a:t>｛</a:t>
            </a:r>
          </a:p>
        </p:txBody>
      </p:sp>
      <p:sp>
        <p:nvSpPr>
          <p:cNvPr id="101393" name="文本框 101392"/>
          <p:cNvSpPr txBox="1"/>
          <p:nvPr/>
        </p:nvSpPr>
        <p:spPr>
          <a:xfrm>
            <a:off x="3563938" y="3141663"/>
            <a:ext cx="20875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b="1" dirty="0">
                <a:latin typeface="Arial" panose="020B0604020202020204" pitchFamily="34" charset="0"/>
              </a:rPr>
              <a:t>提出问题</a:t>
            </a:r>
          </a:p>
        </p:txBody>
      </p:sp>
      <p:sp>
        <p:nvSpPr>
          <p:cNvPr id="101394" name="文本框 101393"/>
          <p:cNvSpPr txBox="1"/>
          <p:nvPr/>
        </p:nvSpPr>
        <p:spPr>
          <a:xfrm>
            <a:off x="3348038" y="3933825"/>
            <a:ext cx="230346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latin typeface="Arial" panose="020B0604020202020204" pitchFamily="34" charset="0"/>
              </a:rPr>
              <a:t>猜想和假设</a:t>
            </a:r>
          </a:p>
        </p:txBody>
      </p:sp>
      <p:sp>
        <p:nvSpPr>
          <p:cNvPr id="101395" name="文本框 101394"/>
          <p:cNvSpPr txBox="1"/>
          <p:nvPr/>
        </p:nvSpPr>
        <p:spPr>
          <a:xfrm>
            <a:off x="3059113" y="4581525"/>
            <a:ext cx="48958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latin typeface="Arial" panose="020B0604020202020204" pitchFamily="34" charset="0"/>
              </a:rPr>
              <a:t>设计实验和进行实验</a:t>
            </a:r>
          </a:p>
        </p:txBody>
      </p:sp>
      <p:sp>
        <p:nvSpPr>
          <p:cNvPr id="101396" name="文本框 101395"/>
          <p:cNvSpPr txBox="1"/>
          <p:nvPr/>
        </p:nvSpPr>
        <p:spPr>
          <a:xfrm>
            <a:off x="3276600" y="5300663"/>
            <a:ext cx="511333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latin typeface="Arial" panose="020B0604020202020204" pitchFamily="34" charset="0"/>
              </a:rPr>
              <a:t>分析和评估（即得出结论）</a:t>
            </a:r>
          </a:p>
        </p:txBody>
      </p:sp>
      <p:sp>
        <p:nvSpPr>
          <p:cNvPr id="101397" name="文本框 101396"/>
          <p:cNvSpPr txBox="1"/>
          <p:nvPr/>
        </p:nvSpPr>
        <p:spPr>
          <a:xfrm>
            <a:off x="3382963" y="5949950"/>
            <a:ext cx="576103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b="1" dirty="0">
                <a:latin typeface="Arial" panose="020B0604020202020204" pitchFamily="34" charset="0"/>
              </a:rPr>
              <a:t>应用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/>
      <p:bldP spid="101381" grpId="0"/>
      <p:bldP spid="101382" grpId="0"/>
      <p:bldP spid="101384" grpId="0"/>
      <p:bldP spid="101385" grpId="0"/>
      <p:bldP spid="101386" grpId="0"/>
      <p:bldP spid="101387" grpId="0"/>
      <p:bldP spid="101388" grpId="0"/>
      <p:bldP spid="101390" grpId="0"/>
      <p:bldP spid="101392" grpId="0"/>
      <p:bldP spid="101393" grpId="0"/>
      <p:bldP spid="101394" grpId="0"/>
      <p:bldP spid="101395" grpId="0"/>
      <p:bldP spid="101396" grpId="0"/>
      <p:bldP spid="10139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文本框 114691"/>
          <p:cNvSpPr txBox="1"/>
          <p:nvPr/>
        </p:nvSpPr>
        <p:spPr>
          <a:xfrm>
            <a:off x="1042988" y="1052513"/>
            <a:ext cx="273685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</a:rPr>
              <a:t>作业：</a:t>
            </a:r>
          </a:p>
        </p:txBody>
      </p:sp>
      <p:sp>
        <p:nvSpPr>
          <p:cNvPr id="114693" name="文本框 114692"/>
          <p:cNvSpPr txBox="1"/>
          <p:nvPr/>
        </p:nvSpPr>
        <p:spPr>
          <a:xfrm>
            <a:off x="1116013" y="2781300"/>
            <a:ext cx="69119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动手动脑学物理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》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第三题</a:t>
            </a:r>
          </a:p>
        </p:txBody>
      </p:sp>
      <p:sp>
        <p:nvSpPr>
          <p:cNvPr id="114694" name="文本框 114693"/>
          <p:cNvSpPr txBox="1"/>
          <p:nvPr/>
        </p:nvSpPr>
        <p:spPr>
          <a:xfrm>
            <a:off x="1187450" y="4005263"/>
            <a:ext cx="67691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目标检测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》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相应内容和习题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146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文本占位符 23554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1811338" cy="685800"/>
          </a:xfrm>
          <a:ln/>
        </p:spPr>
        <p:txBody>
          <a:bodyPr/>
          <a:lstStyle/>
          <a:p>
            <a:pPr>
              <a:buNone/>
            </a:pPr>
            <a:r>
              <a:rPr lang="zh-CN" altLang="en-US" sz="3400" dirty="0">
                <a:solidFill>
                  <a:srgbClr val="FF0000"/>
                </a:solidFill>
              </a:rPr>
              <a:t>汽化：</a:t>
            </a:r>
          </a:p>
        </p:txBody>
      </p:sp>
      <p:sp>
        <p:nvSpPr>
          <p:cNvPr id="23557" name="矩形 23556"/>
          <p:cNvSpPr/>
          <p:nvPr/>
        </p:nvSpPr>
        <p:spPr>
          <a:xfrm>
            <a:off x="468313" y="2997200"/>
            <a:ext cx="31686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汽化的两种方式</a:t>
            </a:r>
          </a:p>
        </p:txBody>
      </p:sp>
      <p:sp>
        <p:nvSpPr>
          <p:cNvPr id="23558" name="矩形 23557"/>
          <p:cNvSpPr/>
          <p:nvPr/>
        </p:nvSpPr>
        <p:spPr>
          <a:xfrm>
            <a:off x="3924300" y="2244725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蒸发</a:t>
            </a:r>
          </a:p>
        </p:txBody>
      </p:sp>
      <p:sp>
        <p:nvSpPr>
          <p:cNvPr id="23559" name="矩形 23558"/>
          <p:cNvSpPr/>
          <p:nvPr/>
        </p:nvSpPr>
        <p:spPr>
          <a:xfrm>
            <a:off x="3924300" y="3933825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Tahoma" panose="020B0604030504040204" pitchFamily="34" charset="0"/>
              </a:rPr>
              <a:t>沸腾</a:t>
            </a:r>
          </a:p>
        </p:txBody>
      </p:sp>
      <p:sp>
        <p:nvSpPr>
          <p:cNvPr id="23560" name="文本框 23559"/>
          <p:cNvSpPr txBox="1"/>
          <p:nvPr/>
        </p:nvSpPr>
        <p:spPr>
          <a:xfrm>
            <a:off x="1835150" y="1412875"/>
            <a:ext cx="53340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物质从液态变到气态的过程</a:t>
            </a:r>
            <a:endParaRPr lang="zh-CN" altLang="en-US" sz="3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3564" name="文本框 23563"/>
          <p:cNvSpPr txBox="1"/>
          <p:nvPr/>
        </p:nvSpPr>
        <p:spPr>
          <a:xfrm>
            <a:off x="3132138" y="2781300"/>
            <a:ext cx="7207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23566" name="文本框 23565"/>
          <p:cNvSpPr txBox="1"/>
          <p:nvPr/>
        </p:nvSpPr>
        <p:spPr>
          <a:xfrm>
            <a:off x="2771775" y="2492375"/>
            <a:ext cx="360363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9600" dirty="0">
                <a:solidFill>
                  <a:srgbClr val="FF0000"/>
                </a:solidFill>
                <a:latin typeface="Arial Black" panose="020B0A04020102020204" pitchFamily="34" charset="0"/>
              </a:rPr>
              <a:t>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7" grpId="0"/>
      <p:bldP spid="23558" grpId="0"/>
      <p:bldP spid="23559" grpId="0"/>
      <p:bldP spid="23560" grpId="0"/>
      <p:bldP spid="235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图片 2457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4213" y="1412875"/>
            <a:ext cx="3743325" cy="496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579" name="文本框 24578"/>
          <p:cNvSpPr txBox="1"/>
          <p:nvPr/>
        </p:nvSpPr>
        <p:spPr>
          <a:xfrm>
            <a:off x="611188" y="620713"/>
            <a:ext cx="68421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3600" dirty="0">
                <a:solidFill>
                  <a:schemeClr val="hlink"/>
                </a:solidFill>
                <a:latin typeface="Arial" panose="020B0604020202020204" pitchFamily="34" charset="0"/>
              </a:rPr>
              <a:t>我们怎么来判断水开了没有呢？</a:t>
            </a:r>
          </a:p>
        </p:txBody>
      </p:sp>
      <p:sp>
        <p:nvSpPr>
          <p:cNvPr id="24580" name="文本框 24579"/>
          <p:cNvSpPr txBox="1"/>
          <p:nvPr/>
        </p:nvSpPr>
        <p:spPr>
          <a:xfrm>
            <a:off x="4716463" y="1341438"/>
            <a:ext cx="41767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水开了为什么要冒气？</a:t>
            </a:r>
          </a:p>
        </p:txBody>
      </p:sp>
      <p:sp>
        <p:nvSpPr>
          <p:cNvPr id="24581" name="文本框 24580"/>
          <p:cNvSpPr txBox="1"/>
          <p:nvPr/>
        </p:nvSpPr>
        <p:spPr>
          <a:xfrm>
            <a:off x="4716463" y="2060575"/>
            <a:ext cx="4248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水烧开需要哪些条件？</a:t>
            </a:r>
          </a:p>
        </p:txBody>
      </p:sp>
      <p:sp>
        <p:nvSpPr>
          <p:cNvPr id="24582" name="文本框 24581"/>
          <p:cNvSpPr txBox="1"/>
          <p:nvPr/>
        </p:nvSpPr>
        <p:spPr>
          <a:xfrm>
            <a:off x="4787900" y="2924175"/>
            <a:ext cx="41767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水在沸腾时有哪些特征？</a:t>
            </a:r>
          </a:p>
        </p:txBody>
      </p:sp>
      <p:sp>
        <p:nvSpPr>
          <p:cNvPr id="24583" name="文本框 24582"/>
          <p:cNvSpPr txBox="1"/>
          <p:nvPr/>
        </p:nvSpPr>
        <p:spPr>
          <a:xfrm>
            <a:off x="4716463" y="3789363"/>
            <a:ext cx="4427537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</a:rPr>
              <a:t> </a:t>
            </a:r>
            <a:r>
              <a:rPr lang="zh-CN" altLang="en-US" sz="2400" b="1" dirty="0">
                <a:latin typeface="Arial" panose="020B0604020202020204" pitchFamily="34" charset="0"/>
              </a:rPr>
              <a:t>水沸腾后继续加热，是不是温度会越来越高？</a:t>
            </a:r>
          </a:p>
        </p:txBody>
      </p:sp>
      <p:sp>
        <p:nvSpPr>
          <p:cNvPr id="24584" name="文本框 24583"/>
          <p:cNvSpPr txBox="1"/>
          <p:nvPr/>
        </p:nvSpPr>
        <p:spPr>
          <a:xfrm>
            <a:off x="4751388" y="5084763"/>
            <a:ext cx="43926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水熬干后，水去哪里了？</a:t>
            </a:r>
          </a:p>
        </p:txBody>
      </p:sp>
      <p:sp>
        <p:nvSpPr>
          <p:cNvPr id="24585" name="文本框 24584"/>
          <p:cNvSpPr txBox="1"/>
          <p:nvPr/>
        </p:nvSpPr>
        <p:spPr>
          <a:xfrm>
            <a:off x="6443663" y="115888"/>
            <a:ext cx="24479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dirty="0">
                <a:solidFill>
                  <a:srgbClr val="FFCC00"/>
                </a:solidFill>
                <a:latin typeface="Arial" panose="020B0604020202020204" pitchFamily="34" charset="0"/>
              </a:rPr>
              <a:t>●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提出问题</a:t>
            </a:r>
            <a:r>
              <a:rPr lang="zh-CN" altLang="en-US" sz="4400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       </a:t>
            </a:r>
          </a:p>
        </p:txBody>
      </p:sp>
      <p:sp>
        <p:nvSpPr>
          <p:cNvPr id="24586" name="文本框 24585"/>
          <p:cNvSpPr txBox="1"/>
          <p:nvPr/>
        </p:nvSpPr>
        <p:spPr>
          <a:xfrm>
            <a:off x="2268538" y="5589588"/>
            <a:ext cx="43926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请同学们大胆猜想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  <p:bldP spid="24581" grpId="0"/>
      <p:bldP spid="24582" grpId="0"/>
      <p:bldP spid="24583" grpId="0"/>
      <p:bldP spid="24584" grpId="0"/>
      <p:bldP spid="24585" grpId="0"/>
      <p:bldP spid="245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文本框 31745"/>
          <p:cNvSpPr txBox="1"/>
          <p:nvPr/>
        </p:nvSpPr>
        <p:spPr>
          <a:xfrm>
            <a:off x="250825" y="685800"/>
            <a:ext cx="2895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bg1"/>
              </a:buClr>
            </a:pPr>
            <a:r>
              <a:rPr lang="zh-CN" altLang="en-US" sz="4000" b="1" dirty="0">
                <a:latin typeface="Times New Roman" panose="02020603050405020304" pitchFamily="18" charset="0"/>
                <a:ea typeface="幼圆" panose="02010509060101010101" pitchFamily="49" charset="-122"/>
              </a:rPr>
              <a:t>实验装置图</a:t>
            </a:r>
            <a:r>
              <a:rPr lang="en-US" altLang="zh-CN" sz="4000" b="1">
                <a:latin typeface="Times New Roman" panose="02020603050405020304" pitchFamily="18" charset="0"/>
                <a:ea typeface="幼圆" panose="02010509060101010101" pitchFamily="49" charset="-122"/>
              </a:rPr>
              <a:t>:</a:t>
            </a:r>
          </a:p>
        </p:txBody>
      </p:sp>
      <p:pic>
        <p:nvPicPr>
          <p:cNvPr id="31747" name="图片 31746" descr="未标题-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7FB"/>
              </a:clrFrom>
              <a:clrTo>
                <a:srgbClr val="F6F7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6238" y="549275"/>
            <a:ext cx="3321050" cy="5903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9" name="文本框 31748"/>
          <p:cNvSpPr txBox="1"/>
          <p:nvPr/>
        </p:nvSpPr>
        <p:spPr>
          <a:xfrm>
            <a:off x="6443663" y="404813"/>
            <a:ext cx="252095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FFCC00"/>
                </a:solidFill>
                <a:latin typeface="Arial" panose="020B0604020202020204" pitchFamily="34" charset="0"/>
              </a:rPr>
              <a:t>●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设计实验和进行实验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文本框 63491"/>
          <p:cNvSpPr txBox="1"/>
          <p:nvPr/>
        </p:nvSpPr>
        <p:spPr>
          <a:xfrm>
            <a:off x="827088" y="404813"/>
            <a:ext cx="63373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实验前先回答下面的问题</a:t>
            </a:r>
          </a:p>
        </p:txBody>
      </p:sp>
      <p:sp>
        <p:nvSpPr>
          <p:cNvPr id="63493" name="文本框 63492"/>
          <p:cNvSpPr txBox="1"/>
          <p:nvPr/>
        </p:nvSpPr>
        <p:spPr>
          <a:xfrm>
            <a:off x="827088" y="1052513"/>
            <a:ext cx="81375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、实验中怎样就能够“既节约能源又节省时间？</a:t>
            </a:r>
          </a:p>
        </p:txBody>
      </p:sp>
      <p:sp>
        <p:nvSpPr>
          <p:cNvPr id="63494" name="文本框 63493"/>
          <p:cNvSpPr txBox="1"/>
          <p:nvPr/>
        </p:nvSpPr>
        <p:spPr>
          <a:xfrm>
            <a:off x="1150938" y="1628775"/>
            <a:ext cx="79930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加盖子，可以防止热量散失。</a:t>
            </a:r>
          </a:p>
        </p:txBody>
      </p:sp>
      <p:sp>
        <p:nvSpPr>
          <p:cNvPr id="63495" name="文本框 63494"/>
          <p:cNvSpPr txBox="1"/>
          <p:nvPr/>
        </p:nvSpPr>
        <p:spPr>
          <a:xfrm>
            <a:off x="1116013" y="2133600"/>
            <a:ext cx="80279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选择温度适当高一些的水来加热。</a:t>
            </a:r>
          </a:p>
        </p:txBody>
      </p:sp>
      <p:sp>
        <p:nvSpPr>
          <p:cNvPr id="63496" name="文本框 63495"/>
          <p:cNvSpPr txBox="1"/>
          <p:nvPr/>
        </p:nvSpPr>
        <p:spPr>
          <a:xfrm>
            <a:off x="1116013" y="2636838"/>
            <a:ext cx="81724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水量适中</a:t>
            </a:r>
          </a:p>
        </p:txBody>
      </p:sp>
      <p:sp>
        <p:nvSpPr>
          <p:cNvPr id="63497" name="文本框 63496"/>
          <p:cNvSpPr txBox="1"/>
          <p:nvPr/>
        </p:nvSpPr>
        <p:spPr>
          <a:xfrm>
            <a:off x="900113" y="3357563"/>
            <a:ext cx="82438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2</a:t>
            </a:r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、怎样使用酒精灯？</a:t>
            </a:r>
          </a:p>
        </p:txBody>
      </p:sp>
      <p:sp>
        <p:nvSpPr>
          <p:cNvPr id="63498" name="文本框 63497"/>
          <p:cNvSpPr txBox="1"/>
          <p:nvPr/>
        </p:nvSpPr>
        <p:spPr>
          <a:xfrm>
            <a:off x="1258888" y="4076700"/>
            <a:ext cx="76342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用外焰</a:t>
            </a:r>
          </a:p>
        </p:txBody>
      </p:sp>
      <p:sp>
        <p:nvSpPr>
          <p:cNvPr id="63500" name="文本框 63499"/>
          <p:cNvSpPr txBox="1"/>
          <p:nvPr/>
        </p:nvSpPr>
        <p:spPr>
          <a:xfrm>
            <a:off x="1187450" y="4797425"/>
            <a:ext cx="784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不能用一只酒精灯引燃另一只酒精灯</a:t>
            </a:r>
          </a:p>
        </p:txBody>
      </p:sp>
      <p:sp>
        <p:nvSpPr>
          <p:cNvPr id="63501" name="文本框 63500"/>
          <p:cNvSpPr txBox="1"/>
          <p:nvPr/>
        </p:nvSpPr>
        <p:spPr>
          <a:xfrm>
            <a:off x="1223963" y="5445125"/>
            <a:ext cx="79200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★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熄灭火焰不能用嘴吹，要用灯帽盖灭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  <p:bldP spid="63496" grpId="0"/>
      <p:bldP spid="63497" grpId="0"/>
      <p:bldP spid="63498" grpId="0"/>
      <p:bldP spid="635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图片 35841" descr="lea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3" name="标题 35842"/>
          <p:cNvSpPr>
            <a:spLocks noGrp="1"/>
          </p:cNvSpPr>
          <p:nvPr>
            <p:ph type="title"/>
          </p:nvPr>
        </p:nvSpPr>
        <p:spPr>
          <a:xfrm>
            <a:off x="2233613" y="574675"/>
            <a:ext cx="5513387" cy="728663"/>
          </a:xfrm>
          <a:ln/>
        </p:spPr>
        <p:txBody>
          <a:bodyPr anchor="ctr"/>
          <a:lstStyle/>
          <a:p>
            <a:r>
              <a:rPr lang="zh-CN" altLang="en-US" sz="3800" dirty="0">
                <a:solidFill>
                  <a:srgbClr val="FF0000"/>
                </a:solidFill>
              </a:rPr>
              <a:t>仔细观察，认真思考</a:t>
            </a:r>
          </a:p>
        </p:txBody>
      </p:sp>
      <p:sp>
        <p:nvSpPr>
          <p:cNvPr id="35844" name="文本占位符 35843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zh-CN" altLang="en-US" b="1" dirty="0">
                <a:solidFill>
                  <a:schemeClr val="hlink"/>
                </a:solidFill>
              </a:rPr>
              <a:t>１、沸腾前，对水加热，水温如何变化？你还发现了其他什么现象吗？</a:t>
            </a:r>
          </a:p>
          <a:p>
            <a:r>
              <a:rPr lang="zh-CN" altLang="en-US" b="1" dirty="0">
                <a:solidFill>
                  <a:schemeClr val="hlink"/>
                </a:solidFill>
              </a:rPr>
              <a:t>２、沸腾时，继续加热，水温如何变化？发生的程度如何？</a:t>
            </a:r>
          </a:p>
          <a:p>
            <a:r>
              <a:rPr lang="zh-CN" altLang="en-US" b="1" dirty="0">
                <a:solidFill>
                  <a:schemeClr val="hlink"/>
                </a:solidFill>
              </a:rPr>
              <a:t>３、停止加热，水温度又如何变化？此时水能否沸腾？</a:t>
            </a:r>
          </a:p>
        </p:txBody>
      </p:sp>
      <p:sp>
        <p:nvSpPr>
          <p:cNvPr id="35845" name="矩形 35844"/>
          <p:cNvSpPr/>
          <p:nvPr/>
        </p:nvSpPr>
        <p:spPr>
          <a:xfrm>
            <a:off x="827088" y="0"/>
            <a:ext cx="923925" cy="1416050"/>
          </a:xfrm>
          <a:prstGeom prst="rect">
            <a:avLst/>
          </a:prstGeom>
        </p:spPr>
        <p:txBody>
          <a:bodyPr wrap="none" fromWordArt="1">
            <a:prstTxWarp prst="textArchDown">
              <a:avLst>
                <a:gd name="adj" fmla="val 0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7200" b="1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36865"/>
          <p:cNvSpPr>
            <a:spLocks noGrp="1"/>
          </p:cNvSpPr>
          <p:nvPr>
            <p:ph type="title"/>
          </p:nvPr>
        </p:nvSpPr>
        <p:spPr>
          <a:xfrm>
            <a:off x="387350" y="812800"/>
            <a:ext cx="8505825" cy="1247775"/>
          </a:xfrm>
          <a:ln/>
        </p:spPr>
        <p:txBody>
          <a:bodyPr anchor="ctr"/>
          <a:lstStyle/>
          <a:p>
            <a:r>
              <a:rPr lang="zh-CN" altLang="en-US" sz="2900" dirty="0"/>
              <a:t>当水温升高到９０ </a:t>
            </a:r>
            <a:r>
              <a:rPr lang="en-US" altLang="zh-CN" sz="2900" baseline="30000"/>
              <a:t>o</a:t>
            </a:r>
            <a:r>
              <a:rPr lang="en-US" altLang="zh-CN" sz="2900" dirty="0"/>
              <a:t>C</a:t>
            </a:r>
            <a:r>
              <a:rPr lang="zh-CN" altLang="en-US" sz="2900" dirty="0"/>
              <a:t>时，每隔１</a:t>
            </a:r>
            <a:r>
              <a:rPr lang="en-US" altLang="zh-CN" sz="2900" dirty="0"/>
              <a:t>min</a:t>
            </a:r>
            <a:r>
              <a:rPr lang="zh-CN" altLang="en-US" sz="2900" dirty="0"/>
              <a:t>记录一次温度计示数，直到水沸腾３</a:t>
            </a:r>
            <a:r>
              <a:rPr lang="en-US" altLang="zh-CN" sz="2900" dirty="0"/>
              <a:t>min</a:t>
            </a:r>
            <a:r>
              <a:rPr lang="zh-CN" altLang="en-US" sz="2900" dirty="0"/>
              <a:t>后停止读数。根据数据作出图表，并画出时间</a:t>
            </a:r>
            <a:r>
              <a:rPr lang="en-US" altLang="zh-CN" sz="2900">
                <a:latin typeface="Arial" panose="020B0604020202020204" pitchFamily="34" charset="0"/>
              </a:rPr>
              <a:t>—</a:t>
            </a:r>
            <a:r>
              <a:rPr lang="zh-CN" altLang="en-US" sz="2900" dirty="0"/>
              <a:t>温度变化曲线：</a:t>
            </a:r>
          </a:p>
        </p:txBody>
      </p:sp>
      <p:graphicFrame>
        <p:nvGraphicFramePr>
          <p:cNvPr id="36961" name="内容占位符 36960"/>
          <p:cNvGraphicFramePr>
            <a:graphicFrameLocks noGrp="1"/>
          </p:cNvGraphicFramePr>
          <p:nvPr>
            <p:ph idx="1"/>
          </p:nvPr>
        </p:nvGraphicFramePr>
        <p:xfrm>
          <a:off x="681038" y="2136775"/>
          <a:ext cx="7775575" cy="1887538"/>
        </p:xfrm>
        <a:graphic>
          <a:graphicData uri="http://schemas.openxmlformats.org/drawingml/2006/table">
            <a:tbl>
              <a:tblPr/>
              <a:tblGrid>
                <a:gridCol w="1358900"/>
                <a:gridCol w="873125"/>
                <a:gridCol w="935038"/>
                <a:gridCol w="863600"/>
                <a:gridCol w="863600"/>
                <a:gridCol w="722312"/>
                <a:gridCol w="788988"/>
                <a:gridCol w="792162"/>
                <a:gridCol w="577850"/>
              </a:tblGrid>
              <a:tr h="87153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000" b="1" dirty="0"/>
                        <a:t>时间／</a:t>
                      </a:r>
                      <a:r>
                        <a:rPr lang="en-US" altLang="zh-CN" sz="2000"/>
                        <a:t>min</a:t>
                      </a:r>
                      <a:endParaRPr lang="zh-CN" altLang="en-US" sz="20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０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１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２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３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４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５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dirty="0"/>
                        <a:t>６</a:t>
                      </a: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60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zh-CN" altLang="en-US" sz="2400" b="1" dirty="0"/>
                        <a:t>温度／</a:t>
                      </a:r>
                      <a:r>
                        <a:rPr lang="en-US" altLang="zh-CN" sz="2400" baseline="30000"/>
                        <a:t>o</a:t>
                      </a:r>
                      <a:r>
                        <a:rPr lang="en-US" altLang="zh-CN" sz="2400"/>
                        <a:t>C</a:t>
                      </a:r>
                      <a:endParaRPr lang="zh-CN" altLang="en-US" sz="240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200"/>
                        <a:t>90</a:t>
                      </a:r>
                      <a:endParaRPr lang="zh-CN" altLang="en-US" sz="22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2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>
                          <a:latin typeface="Arial" panose="020B0604020202020204" pitchFamily="34" charset="0"/>
                        </a:rPr>
                        <a:t>…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99" name="直接连接符 36898"/>
          <p:cNvSpPr/>
          <p:nvPr/>
        </p:nvSpPr>
        <p:spPr>
          <a:xfrm>
            <a:off x="755650" y="6237288"/>
            <a:ext cx="352901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6900" name="直接连接符 36899"/>
          <p:cNvSpPr/>
          <p:nvPr/>
        </p:nvSpPr>
        <p:spPr>
          <a:xfrm flipV="1">
            <a:off x="755650" y="4292600"/>
            <a:ext cx="0" cy="19431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6901" name="文本框 36900"/>
          <p:cNvSpPr txBox="1"/>
          <p:nvPr/>
        </p:nvSpPr>
        <p:spPr>
          <a:xfrm>
            <a:off x="971550" y="4365625"/>
            <a:ext cx="14398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dirty="0">
                <a:latin typeface="Tahoma" panose="020B0604030504040204" pitchFamily="34" charset="0"/>
              </a:rPr>
              <a:t>温度／</a:t>
            </a:r>
            <a:r>
              <a:rPr lang="en-US" altLang="zh-CN" sz="2000" baseline="30000" dirty="0" err="1">
                <a:latin typeface="Tahoma" panose="020B0604030504040204" pitchFamily="34" charset="0"/>
              </a:rPr>
              <a:t>o</a:t>
            </a:r>
            <a:r>
              <a:rPr lang="en-US" altLang="zh-CN" sz="2000" dirty="0" err="1">
                <a:latin typeface="Tahoma" panose="020B0604030504040204" pitchFamily="34" charset="0"/>
              </a:rPr>
              <a:t>c</a:t>
            </a:r>
            <a:endParaRPr lang="en-US" altLang="zh-CN" sz="2000">
              <a:latin typeface="Tahoma" panose="020B0604030504040204" pitchFamily="34" charset="0"/>
            </a:endParaRPr>
          </a:p>
        </p:txBody>
      </p:sp>
      <p:sp>
        <p:nvSpPr>
          <p:cNvPr id="36902" name="文本框 36901"/>
          <p:cNvSpPr txBox="1"/>
          <p:nvPr/>
        </p:nvSpPr>
        <p:spPr>
          <a:xfrm>
            <a:off x="4500563" y="6237288"/>
            <a:ext cx="18002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dirty="0">
                <a:latin typeface="Tahoma" panose="020B0604030504040204" pitchFamily="34" charset="0"/>
              </a:rPr>
              <a:t>时间／</a:t>
            </a:r>
            <a:r>
              <a:rPr lang="en-US" altLang="zh-CN">
                <a:latin typeface="Tahoma" panose="020B0604030504040204" pitchFamily="34" charset="0"/>
              </a:rPr>
              <a:t>min</a:t>
            </a:r>
          </a:p>
        </p:txBody>
      </p:sp>
      <p:sp>
        <p:nvSpPr>
          <p:cNvPr id="36904" name="文本框 36903"/>
          <p:cNvSpPr txBox="1"/>
          <p:nvPr/>
        </p:nvSpPr>
        <p:spPr>
          <a:xfrm>
            <a:off x="3203575" y="3357563"/>
            <a:ext cx="720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92</a:t>
            </a:r>
          </a:p>
        </p:txBody>
      </p:sp>
      <p:sp>
        <p:nvSpPr>
          <p:cNvPr id="36905" name="文本框 36904"/>
          <p:cNvSpPr txBox="1"/>
          <p:nvPr/>
        </p:nvSpPr>
        <p:spPr>
          <a:xfrm>
            <a:off x="4067175" y="3357563"/>
            <a:ext cx="5762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94</a:t>
            </a:r>
          </a:p>
        </p:txBody>
      </p:sp>
      <p:sp>
        <p:nvSpPr>
          <p:cNvPr id="36906" name="文本框 36905"/>
          <p:cNvSpPr txBox="1"/>
          <p:nvPr/>
        </p:nvSpPr>
        <p:spPr>
          <a:xfrm>
            <a:off x="4859338" y="3357563"/>
            <a:ext cx="6477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96</a:t>
            </a:r>
          </a:p>
        </p:txBody>
      </p:sp>
      <p:sp>
        <p:nvSpPr>
          <p:cNvPr id="36907" name="文本框 36906"/>
          <p:cNvSpPr txBox="1"/>
          <p:nvPr/>
        </p:nvSpPr>
        <p:spPr>
          <a:xfrm>
            <a:off x="5580063" y="3357563"/>
            <a:ext cx="7921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98</a:t>
            </a:r>
          </a:p>
        </p:txBody>
      </p:sp>
      <p:sp>
        <p:nvSpPr>
          <p:cNvPr id="36909" name="文本框 36908"/>
          <p:cNvSpPr txBox="1"/>
          <p:nvPr/>
        </p:nvSpPr>
        <p:spPr>
          <a:xfrm>
            <a:off x="6227763" y="3357563"/>
            <a:ext cx="7207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98</a:t>
            </a:r>
          </a:p>
        </p:txBody>
      </p:sp>
      <p:sp>
        <p:nvSpPr>
          <p:cNvPr id="36910" name="文本框 36909"/>
          <p:cNvSpPr txBox="1"/>
          <p:nvPr/>
        </p:nvSpPr>
        <p:spPr>
          <a:xfrm>
            <a:off x="7019925" y="3357563"/>
            <a:ext cx="57626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98</a:t>
            </a:r>
          </a:p>
        </p:txBody>
      </p:sp>
      <p:sp>
        <p:nvSpPr>
          <p:cNvPr id="36911" name="直接连接符 36910"/>
          <p:cNvSpPr/>
          <p:nvPr/>
        </p:nvSpPr>
        <p:spPr>
          <a:xfrm>
            <a:off x="755650" y="6021388"/>
            <a:ext cx="1444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2" name="直接连接符 36911"/>
          <p:cNvSpPr/>
          <p:nvPr/>
        </p:nvSpPr>
        <p:spPr>
          <a:xfrm>
            <a:off x="755650" y="5734050"/>
            <a:ext cx="1444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3" name="直接连接符 36912"/>
          <p:cNvSpPr/>
          <p:nvPr/>
        </p:nvSpPr>
        <p:spPr>
          <a:xfrm>
            <a:off x="755650" y="5445125"/>
            <a:ext cx="1444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5" name="直接连接符 36914"/>
          <p:cNvSpPr/>
          <p:nvPr/>
        </p:nvSpPr>
        <p:spPr>
          <a:xfrm>
            <a:off x="755650" y="5157788"/>
            <a:ext cx="1444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6" name="直接连接符 36915"/>
          <p:cNvSpPr/>
          <p:nvPr/>
        </p:nvSpPr>
        <p:spPr>
          <a:xfrm>
            <a:off x="755650" y="4868863"/>
            <a:ext cx="1444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7" name="直接连接符 36916"/>
          <p:cNvSpPr/>
          <p:nvPr/>
        </p:nvSpPr>
        <p:spPr>
          <a:xfrm>
            <a:off x="755650" y="4581525"/>
            <a:ext cx="2159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18" name="直接连接符 36917"/>
          <p:cNvSpPr/>
          <p:nvPr/>
        </p:nvSpPr>
        <p:spPr>
          <a:xfrm flipV="1">
            <a:off x="1187450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0" name="直接连接符 36919"/>
          <p:cNvSpPr/>
          <p:nvPr/>
        </p:nvSpPr>
        <p:spPr>
          <a:xfrm flipV="1">
            <a:off x="1547813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2" name="直接连接符 36921"/>
          <p:cNvSpPr/>
          <p:nvPr/>
        </p:nvSpPr>
        <p:spPr>
          <a:xfrm flipV="1">
            <a:off x="1908175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3" name="直接连接符 36922"/>
          <p:cNvSpPr/>
          <p:nvPr/>
        </p:nvSpPr>
        <p:spPr>
          <a:xfrm flipV="1">
            <a:off x="2268538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4" name="直接连接符 36923"/>
          <p:cNvSpPr/>
          <p:nvPr/>
        </p:nvSpPr>
        <p:spPr>
          <a:xfrm flipV="1">
            <a:off x="2627313" y="6021388"/>
            <a:ext cx="0" cy="2159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5" name="直接连接符 36924"/>
          <p:cNvSpPr/>
          <p:nvPr/>
        </p:nvSpPr>
        <p:spPr>
          <a:xfrm flipV="1">
            <a:off x="2987675" y="6165850"/>
            <a:ext cx="0" cy="71438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6" name="直接连接符 36925"/>
          <p:cNvSpPr/>
          <p:nvPr/>
        </p:nvSpPr>
        <p:spPr>
          <a:xfrm flipV="1">
            <a:off x="3348038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7" name="直接连接符 36926"/>
          <p:cNvSpPr/>
          <p:nvPr/>
        </p:nvSpPr>
        <p:spPr>
          <a:xfrm flipV="1">
            <a:off x="3708400" y="6092825"/>
            <a:ext cx="0" cy="14446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28" name="文本框 36927"/>
          <p:cNvSpPr txBox="1"/>
          <p:nvPr/>
        </p:nvSpPr>
        <p:spPr>
          <a:xfrm>
            <a:off x="250825" y="6165850"/>
            <a:ext cx="504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90</a:t>
            </a:r>
          </a:p>
        </p:txBody>
      </p:sp>
      <p:sp>
        <p:nvSpPr>
          <p:cNvPr id="36929" name="文本框 36928"/>
          <p:cNvSpPr txBox="1"/>
          <p:nvPr/>
        </p:nvSpPr>
        <p:spPr>
          <a:xfrm>
            <a:off x="250825" y="5805488"/>
            <a:ext cx="7191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92</a:t>
            </a:r>
          </a:p>
        </p:txBody>
      </p:sp>
      <p:sp>
        <p:nvSpPr>
          <p:cNvPr id="36930" name="文本框 36929"/>
          <p:cNvSpPr txBox="1"/>
          <p:nvPr/>
        </p:nvSpPr>
        <p:spPr>
          <a:xfrm>
            <a:off x="250825" y="5516563"/>
            <a:ext cx="5048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94</a:t>
            </a:r>
          </a:p>
        </p:txBody>
      </p:sp>
      <p:sp>
        <p:nvSpPr>
          <p:cNvPr id="36931" name="文本框 36930"/>
          <p:cNvSpPr txBox="1"/>
          <p:nvPr/>
        </p:nvSpPr>
        <p:spPr>
          <a:xfrm>
            <a:off x="250825" y="5300663"/>
            <a:ext cx="5048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96</a:t>
            </a:r>
          </a:p>
        </p:txBody>
      </p:sp>
      <p:sp>
        <p:nvSpPr>
          <p:cNvPr id="36932" name="文本框 36931"/>
          <p:cNvSpPr txBox="1"/>
          <p:nvPr/>
        </p:nvSpPr>
        <p:spPr>
          <a:xfrm>
            <a:off x="250825" y="5013325"/>
            <a:ext cx="504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98</a:t>
            </a:r>
          </a:p>
        </p:txBody>
      </p:sp>
      <p:sp>
        <p:nvSpPr>
          <p:cNvPr id="36933" name="文本框 36932"/>
          <p:cNvSpPr txBox="1"/>
          <p:nvPr/>
        </p:nvSpPr>
        <p:spPr>
          <a:xfrm>
            <a:off x="179388" y="4652963"/>
            <a:ext cx="75565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36934" name="文本框 36933"/>
          <p:cNvSpPr txBox="1"/>
          <p:nvPr/>
        </p:nvSpPr>
        <p:spPr>
          <a:xfrm>
            <a:off x="971550" y="6237288"/>
            <a:ext cx="2889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935" name="文本框 36934"/>
          <p:cNvSpPr txBox="1"/>
          <p:nvPr/>
        </p:nvSpPr>
        <p:spPr>
          <a:xfrm>
            <a:off x="1403350" y="6237288"/>
            <a:ext cx="3603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936" name="文本框 36935"/>
          <p:cNvSpPr txBox="1"/>
          <p:nvPr/>
        </p:nvSpPr>
        <p:spPr>
          <a:xfrm>
            <a:off x="1763713" y="6237288"/>
            <a:ext cx="35877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36937" name="文本框 36936"/>
          <p:cNvSpPr txBox="1"/>
          <p:nvPr/>
        </p:nvSpPr>
        <p:spPr>
          <a:xfrm>
            <a:off x="2124075" y="6237288"/>
            <a:ext cx="2873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36938" name="文本框 36937"/>
          <p:cNvSpPr txBox="1"/>
          <p:nvPr/>
        </p:nvSpPr>
        <p:spPr>
          <a:xfrm>
            <a:off x="2484438" y="623728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5</a:t>
            </a:r>
          </a:p>
        </p:txBody>
      </p:sp>
      <p:sp>
        <p:nvSpPr>
          <p:cNvPr id="36939" name="文本框 36938"/>
          <p:cNvSpPr txBox="1"/>
          <p:nvPr/>
        </p:nvSpPr>
        <p:spPr>
          <a:xfrm>
            <a:off x="2843213" y="6237288"/>
            <a:ext cx="2889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36940" name="文本框 36939"/>
          <p:cNvSpPr txBox="1"/>
          <p:nvPr/>
        </p:nvSpPr>
        <p:spPr>
          <a:xfrm>
            <a:off x="3203575" y="6237288"/>
            <a:ext cx="2889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36941" name="文本框 36940"/>
          <p:cNvSpPr txBox="1"/>
          <p:nvPr/>
        </p:nvSpPr>
        <p:spPr>
          <a:xfrm>
            <a:off x="3563938" y="6237288"/>
            <a:ext cx="4318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36942" name="文本框 36941"/>
          <p:cNvSpPr txBox="1"/>
          <p:nvPr/>
        </p:nvSpPr>
        <p:spPr>
          <a:xfrm>
            <a:off x="2124075" y="4652963"/>
            <a:ext cx="6477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46" name="文本框 36945"/>
          <p:cNvSpPr txBox="1"/>
          <p:nvPr/>
        </p:nvSpPr>
        <p:spPr>
          <a:xfrm>
            <a:off x="611188" y="5734050"/>
            <a:ext cx="2159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48" name="文本框 36947"/>
          <p:cNvSpPr txBox="1"/>
          <p:nvPr/>
        </p:nvSpPr>
        <p:spPr>
          <a:xfrm>
            <a:off x="1042988" y="5445125"/>
            <a:ext cx="2159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0" name="文本框 36949"/>
          <p:cNvSpPr txBox="1"/>
          <p:nvPr/>
        </p:nvSpPr>
        <p:spPr>
          <a:xfrm>
            <a:off x="1403350" y="5157788"/>
            <a:ext cx="3603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1" name="文本框 36950"/>
          <p:cNvSpPr txBox="1"/>
          <p:nvPr/>
        </p:nvSpPr>
        <p:spPr>
          <a:xfrm>
            <a:off x="1763713" y="4941888"/>
            <a:ext cx="4318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2" name="文本框 36951"/>
          <p:cNvSpPr txBox="1"/>
          <p:nvPr/>
        </p:nvSpPr>
        <p:spPr>
          <a:xfrm>
            <a:off x="2484438" y="4652963"/>
            <a:ext cx="5048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3" name="文本框 36952"/>
          <p:cNvSpPr txBox="1"/>
          <p:nvPr/>
        </p:nvSpPr>
        <p:spPr>
          <a:xfrm>
            <a:off x="2843213" y="4652963"/>
            <a:ext cx="5048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4" name="文本框 36953"/>
          <p:cNvSpPr txBox="1"/>
          <p:nvPr/>
        </p:nvSpPr>
        <p:spPr>
          <a:xfrm>
            <a:off x="3132138" y="4652963"/>
            <a:ext cx="5762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6955" name="直接连接符 36954"/>
          <p:cNvSpPr/>
          <p:nvPr/>
        </p:nvSpPr>
        <p:spPr>
          <a:xfrm flipV="1">
            <a:off x="755650" y="5157788"/>
            <a:ext cx="1584325" cy="10795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956" name="直接连接符 36955"/>
          <p:cNvSpPr/>
          <p:nvPr/>
        </p:nvSpPr>
        <p:spPr>
          <a:xfrm>
            <a:off x="2268538" y="5157788"/>
            <a:ext cx="1727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6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6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6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6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6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36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6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6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1" grpId="0"/>
      <p:bldP spid="36902" grpId="0"/>
      <p:bldP spid="36904" grpId="0"/>
      <p:bldP spid="36905" grpId="0"/>
      <p:bldP spid="36906" grpId="0"/>
      <p:bldP spid="36907" grpId="0"/>
      <p:bldP spid="36909" grpId="0"/>
      <p:bldP spid="36928" grpId="0"/>
      <p:bldP spid="36929" grpId="0"/>
      <p:bldP spid="36930" grpId="0"/>
      <p:bldP spid="36931" grpId="0"/>
      <p:bldP spid="36932" grpId="0"/>
      <p:bldP spid="36933" grpId="0"/>
      <p:bldP spid="36934" grpId="0"/>
      <p:bldP spid="36935" grpId="0"/>
      <p:bldP spid="36936" grpId="0"/>
      <p:bldP spid="36937" grpId="0"/>
      <p:bldP spid="36938" grpId="0"/>
      <p:bldP spid="36939" grpId="0"/>
      <p:bldP spid="36940" grpId="0"/>
      <p:bldP spid="36941" grpId="0"/>
      <p:bldP spid="36942" grpId="0"/>
      <p:bldP spid="36946" grpId="0"/>
      <p:bldP spid="36948" grpId="0"/>
      <p:bldP spid="36950" grpId="0"/>
      <p:bldP spid="36951" grpId="0"/>
      <p:bldP spid="36952" grpId="0"/>
      <p:bldP spid="36953" grpId="0"/>
      <p:bldP spid="369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83" name="标题 249882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  <a:ln/>
        </p:spPr>
        <p:txBody>
          <a:bodyPr anchor="ctr"/>
          <a:lstStyle/>
          <a:p>
            <a:r>
              <a:rPr lang="en-US" altLang="zh-CN" b="1" dirty="0">
                <a:solidFill>
                  <a:schemeClr val="accent2"/>
                </a:solidFill>
              </a:rPr>
              <a:t>                     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249890" name="矩形 249889"/>
          <p:cNvSpPr/>
          <p:nvPr/>
        </p:nvSpPr>
        <p:spPr>
          <a:xfrm>
            <a:off x="179388" y="188913"/>
            <a:ext cx="4608512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观察水的沸腾</a:t>
            </a:r>
          </a:p>
        </p:txBody>
      </p:sp>
      <p:sp>
        <p:nvSpPr>
          <p:cNvPr id="249891" name="文本框 249890"/>
          <p:cNvSpPr txBox="1"/>
          <p:nvPr/>
        </p:nvSpPr>
        <p:spPr>
          <a:xfrm>
            <a:off x="4500563" y="188913"/>
            <a:ext cx="37433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rgbClr val="FF0000"/>
                </a:solidFill>
                <a:latin typeface="Arial" panose="020B0604020202020204" pitchFamily="34" charset="0"/>
              </a:rPr>
              <a:t>观察到的现象</a:t>
            </a:r>
          </a:p>
        </p:txBody>
      </p:sp>
      <p:graphicFrame>
        <p:nvGraphicFramePr>
          <p:cNvPr id="249934" name="内容占位符 249933"/>
          <p:cNvGraphicFramePr>
            <a:graphicFrameLocks noGrp="1"/>
          </p:cNvGraphicFramePr>
          <p:nvPr>
            <p:ph idx="1"/>
          </p:nvPr>
        </p:nvGraphicFramePr>
        <p:xfrm>
          <a:off x="250825" y="836613"/>
          <a:ext cx="8496300" cy="5730875"/>
        </p:xfrm>
        <a:graphic>
          <a:graphicData uri="http://schemas.openxmlformats.org/drawingml/2006/table">
            <a:tbl>
              <a:tblPr/>
              <a:tblGrid>
                <a:gridCol w="1603375"/>
                <a:gridCol w="3487738"/>
                <a:gridCol w="3405187"/>
              </a:tblGrid>
              <a:tr h="19700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b="1" dirty="0">
                          <a:solidFill>
                            <a:schemeClr val="accent2"/>
                          </a:solidFill>
                        </a:rPr>
                        <a:t>         </a:t>
                      </a:r>
                      <a:r>
                        <a:rPr lang="zh-CN" altLang="en-US" b="1" dirty="0">
                          <a:solidFill>
                            <a:schemeClr val="accent2"/>
                          </a:solidFill>
                        </a:rPr>
                        <a:t>观察阶段</a:t>
                      </a:r>
                      <a:endParaRPr lang="zh-CN" altLang="en-US" b="1" dirty="0"/>
                    </a:p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 w="12700" cap="rnd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水在沸腾前</a:t>
                      </a: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水在沸腾时</a:t>
                      </a: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80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4000" b="1" dirty="0">
                          <a:solidFill>
                            <a:srgbClr val="FF0066"/>
                          </a:solidFill>
                        </a:rPr>
                        <a:t>气泡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4000" b="1" dirty="0">
                          <a:solidFill>
                            <a:srgbClr val="FF0066"/>
                          </a:solidFill>
                        </a:rPr>
                        <a:t>温度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4400" b="1" dirty="0">
                          <a:solidFill>
                            <a:srgbClr val="FF0066"/>
                          </a:solidFill>
                        </a:rPr>
                        <a:t>声音</a:t>
                      </a:r>
                    </a:p>
                  </a:txBody>
                  <a:tcPr anchor="ctr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>
                        <a:solidFill>
                          <a:schemeClr val="hlink"/>
                        </a:solidFill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4400" b="1" dirty="0">
                        <a:solidFill>
                          <a:srgbClr val="FF0066"/>
                        </a:solidFill>
                        <a:ea typeface="隶书" panose="02010509060101010101" pitchFamily="49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9918" name="矩形 249917"/>
          <p:cNvSpPr/>
          <p:nvPr/>
        </p:nvSpPr>
        <p:spPr>
          <a:xfrm>
            <a:off x="1763713" y="2997200"/>
            <a:ext cx="3816350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0066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由大变小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水在沸腾前，容器   底的水先受热，其中部分水变     成 水蒸汽形成气泡向上升，上    层水 的温度比下层低，因而气    泡到上 层就遇冷收缩，体积变 小。</a:t>
            </a:r>
            <a:endParaRPr lang="zh-CN" altLang="en-US" sz="4400" b="1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919" name="矩形 249918"/>
          <p:cNvSpPr/>
          <p:nvPr/>
        </p:nvSpPr>
        <p:spPr>
          <a:xfrm>
            <a:off x="5580063" y="2781300"/>
            <a:ext cx="3059112" cy="234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chemeClr val="hlink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由小到大</a:t>
            </a:r>
            <a:r>
              <a:rPr lang="zh-CN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当水沸腾时，水中产生大量气泡，由于容器中的温度都升至沸点温度，蒸汽泡上升过程中不发生收缩现象，会上升变大，到水面破裂放出大量水蒸气。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936" name="矩形 249935"/>
          <p:cNvSpPr/>
          <p:nvPr/>
        </p:nvSpPr>
        <p:spPr>
          <a:xfrm>
            <a:off x="2195513" y="5013325"/>
            <a:ext cx="302895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dirty="0">
                <a:solidFill>
                  <a:schemeClr val="bg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逐渐升高</a:t>
            </a:r>
            <a:endParaRPr lang="zh-CN" altLang="en-US" sz="4400" b="1">
              <a:solidFill>
                <a:schemeClr val="bg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937" name="矩形 249936"/>
          <p:cNvSpPr/>
          <p:nvPr/>
        </p:nvSpPr>
        <p:spPr>
          <a:xfrm>
            <a:off x="6084888" y="5013325"/>
            <a:ext cx="2700337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dirty="0">
                <a:solidFill>
                  <a:schemeClr val="bg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保持不变</a:t>
            </a:r>
            <a:endParaRPr lang="zh-CN" altLang="en-US" sz="4400" b="1">
              <a:solidFill>
                <a:schemeClr val="bg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938" name="矩形 249937"/>
          <p:cNvSpPr/>
          <p:nvPr/>
        </p:nvSpPr>
        <p:spPr>
          <a:xfrm>
            <a:off x="2987675" y="5805488"/>
            <a:ext cx="10636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400" b="1" dirty="0">
                <a:solidFill>
                  <a:schemeClr val="bg2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大</a:t>
            </a:r>
            <a:endParaRPr lang="zh-CN" altLang="en-US" sz="4400" b="1">
              <a:solidFill>
                <a:schemeClr val="bg2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249939" name="矩形 249938"/>
          <p:cNvSpPr/>
          <p:nvPr/>
        </p:nvSpPr>
        <p:spPr>
          <a:xfrm>
            <a:off x="6804025" y="5734050"/>
            <a:ext cx="796925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buClr>
                <a:schemeClr val="bg1"/>
              </a:buClr>
            </a:pPr>
            <a:r>
              <a:rPr lang="zh-CN" altLang="en-US" sz="4800" b="1" dirty="0">
                <a:solidFill>
                  <a:schemeClr val="bg2"/>
                </a:solidFill>
                <a:latin typeface="Times New Roman" panose="02020603050405020304" pitchFamily="18" charset="0"/>
              </a:rPr>
              <a:t>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4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4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49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4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4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90" grpId="0"/>
      <p:bldP spid="249918" grpId="0"/>
      <p:bldP spid="249919" grpId="0"/>
      <p:bldP spid="249936" grpId="0"/>
      <p:bldP spid="249937" grpId="0"/>
      <p:bldP spid="249938" grpId="0"/>
      <p:bldP spid="249939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</TotalTime>
  <Words>1146</Words>
  <Application>Microsoft Office PowerPoint</Application>
  <PresentationFormat>全屏显示(4:3)</PresentationFormat>
  <Paragraphs>204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仔细观察，认真思考</vt:lpstr>
      <vt:lpstr>当水温升高到９０ oC时，每隔１min记录一次温度计示数，直到水沸腾３min后停止读数。根据数据作出图表，并画出时间—温度变化曲线：</vt:lpstr>
      <vt:lpstr>                     </vt:lpstr>
      <vt:lpstr>幻灯片 10</vt:lpstr>
      <vt:lpstr>幻灯片 11</vt:lpstr>
      <vt:lpstr>幻灯片 12</vt:lpstr>
      <vt:lpstr>幻灯片 13</vt:lpstr>
      <vt:lpstr>幻灯片 14</vt:lpstr>
      <vt:lpstr>        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China</cp:lastModifiedBy>
  <cp:revision>133</cp:revision>
  <dcterms:created xsi:type="dcterms:W3CDTF">2006-11-29T02:04:36Z</dcterms:created>
  <dcterms:modified xsi:type="dcterms:W3CDTF">2018-10-24T10:36:16Z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