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58" r:id="rId3"/>
    <p:sldId id="259" r:id="rId4"/>
    <p:sldId id="260" r:id="rId5"/>
    <p:sldId id="261" r:id="rId6"/>
    <p:sldId id="262" r:id="rId7"/>
    <p:sldId id="265" r:id="rId8"/>
    <p:sldId id="270" r:id="rId9"/>
    <p:sldId id="271" r:id="rId10"/>
    <p:sldId id="264" r:id="rId11"/>
    <p:sldId id="304" r:id="rId12"/>
    <p:sldId id="266" r:id="rId13"/>
    <p:sldId id="268" r:id="rId14"/>
    <p:sldId id="269" r:id="rId15"/>
    <p:sldId id="272" r:id="rId16"/>
    <p:sldId id="273" r:id="rId17"/>
    <p:sldId id="279" r:id="rId18"/>
    <p:sldId id="274" r:id="rId19"/>
    <p:sldId id="275" r:id="rId20"/>
    <p:sldId id="276" r:id="rId21"/>
    <p:sldId id="277" r:id="rId22"/>
    <p:sldId id="282" r:id="rId23"/>
    <p:sldId id="283" r:id="rId24"/>
    <p:sldId id="284" r:id="rId25"/>
    <p:sldId id="286" r:id="rId26"/>
    <p:sldId id="287" r:id="rId27"/>
    <p:sldId id="306" r:id="rId28"/>
    <p:sldId id="289" r:id="rId29"/>
    <p:sldId id="285" r:id="rId30"/>
    <p:sldId id="291" r:id="rId31"/>
    <p:sldId id="294" r:id="rId32"/>
    <p:sldId id="296" r:id="rId33"/>
    <p:sldId id="305" r:id="rId34"/>
    <p:sldId id="297" r:id="rId35"/>
    <p:sldId id="295" r:id="rId36"/>
    <p:sldId id="298" r:id="rId37"/>
    <p:sldId id="299" r:id="rId38"/>
    <p:sldId id="300" r:id="rId39"/>
    <p:sldId id="301" r:id="rId40"/>
    <p:sldId id="302" r:id="rId41"/>
    <p:sldId id="293" r:id="rId42"/>
    <p:sldId id="292" r:id="rId43"/>
    <p:sldId id="280" r:id="rId44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/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86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901BA6-924F-4DC6-90C6-A2425C48A01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/>
        </a:p>
      </dgm:t>
    </dgm:pt>
    <dgm:pt modelId="{15D79FBB-A61F-429E-8F01-74004876261B}" type="parTrans" cxnId="{39006CDE-9AAE-4C42-9580-E19C00DA468C}">
      <dgm:prSet/>
      <dgm:spPr/>
      <dgm:t>
        <a:bodyPr/>
        <a:lstStyle/>
        <a:p>
          <a:endParaRPr lang="zh-CN" altLang="en-US"/>
        </a:p>
      </dgm:t>
    </dgm:pt>
    <dgm:pt modelId="{5F00DBD7-4BBC-4226-8423-5C7E8FD6D33E}">
      <dgm:prSet phldrT="[文本]" custT="1"/>
      <dgm:spPr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r>
            <a:rPr lang="zh-CN" altLang="en-US" sz="2000" noProof="1">
              <a:latin typeface="Times New Roman" panose="02020603050405020304" pitchFamily="18" charset="0"/>
              <a:ea typeface="微软雅黑" panose="020B0503020204020204" pitchFamily="34" charset="-122"/>
              <a:sym typeface="+mn-ea"/>
            </a:rPr>
            <a:t>托起两个鸡蛋所用的力大约为</a:t>
          </a:r>
          <a:r>
            <a:rPr lang="en-US" altLang="zh-CN" sz="2000" noProof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rPr>
            <a:t>1N</a:t>
          </a:r>
          <a:r>
            <a:rPr lang="zh-CN" altLang="en-US" sz="1700" noProof="1">
              <a:latin typeface="Times New Roman" panose="02020603050405020304" pitchFamily="18" charset="0"/>
              <a:ea typeface="微软雅黑" panose="020B0503020204020204" pitchFamily="34" charset="-122"/>
              <a:sym typeface="+mn-ea"/>
            </a:rPr>
            <a:t>。</a:t>
          </a:r>
          <a:endParaRPr lang="zh-CN" altLang="en-US" sz="1700"/>
        </a:p>
      </dgm:t>
    </dgm:pt>
    <dgm:pt modelId="{B965594B-4703-4B8A-BE43-3A4CAEA30C8A}" type="sibTrans" cxnId="{39006CDE-9AAE-4C42-9580-E19C00DA468C}">
      <dgm:prSet/>
      <dgm:spPr>
        <a:blipFill>
          <a:blip xmlns:r="http://schemas.openxmlformats.org/officeDocument/2006/relationships" r:embed="rId1"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endParaRPr lang="zh-CN" altLang="en-US"/>
        </a:p>
      </dgm:t>
    </dgm:pt>
    <dgm:pt modelId="{C37BD4CC-AFA9-4E50-AD14-ECE4C9B55659}" type="pres">
      <dgm:prSet presAssocID="{5E901BA6-924F-4DC6-90C6-A2425C48A017}" presName="Name0" presStyleCnt="0">
        <dgm:presLayoutVars>
          <dgm:chMax val="7"/>
          <dgm:chPref val="7"/>
          <dgm:dir/>
        </dgm:presLayoutVars>
      </dgm:prSet>
      <dgm:spPr/>
    </dgm:pt>
    <dgm:pt modelId="{113A7599-FC44-4B63-8D98-5BC9FF89AB0A}" type="pres">
      <dgm:prSet presAssocID="{5F00DBD7-4BBC-4226-8423-5C7E8FD6D33E}" presName="parTx1" presStyleLbl="node1" presStyleIdx="0" presStyleCnt="1"/>
      <dgm:spPr/>
    </dgm:pt>
    <dgm:pt modelId="{D92960F3-1499-405F-936C-E7116B58F23D}" type="pres">
      <dgm:prSet presAssocID="{B965594B-4703-4B8A-BE43-3A4CAEA30C8A}" presName="picture1" presStyleCnt="0"/>
      <dgm:spPr/>
    </dgm:pt>
    <dgm:pt modelId="{B7467660-2CB0-4E0B-B7CB-D2D112FAE8B8}" type="pres">
      <dgm:prSet presAssocID="{B965594B-4703-4B8A-BE43-3A4CAEA30C8A}" presName="imageRepeatNode" presStyleLbl="fgImgPlace1" presStyleIdx="0" presStyleCnt="1"/>
      <dgm:spPr/>
    </dgm:pt>
  </dgm:ptLst>
  <dgm:cxnLst>
    <dgm:cxn modelId="{8B530F63-9778-489F-9D6B-42C90856A934}" type="presOf" srcId="{5E901BA6-924F-4DC6-90C6-A2425C48A017}" destId="{C37BD4CC-AFA9-4E50-AD14-ECE4C9B55659}" srcOrd="0" destOrd="0" presId="urn:microsoft.com/office/officeart/2008/layout/AscendingPictureAccentProcess"/>
    <dgm:cxn modelId="{06A10751-D673-4995-8F70-547DABE76E01}" type="presOf" srcId="{5F00DBD7-4BBC-4226-8423-5C7E8FD6D33E}" destId="{113A7599-FC44-4B63-8D98-5BC9FF89AB0A}" srcOrd="0" destOrd="0" presId="urn:microsoft.com/office/officeart/2008/layout/AscendingPictureAccentProcess"/>
    <dgm:cxn modelId="{3DC93BCB-DC20-430E-972A-3070D3E15925}" type="presOf" srcId="{B965594B-4703-4B8A-BE43-3A4CAEA30C8A}" destId="{B7467660-2CB0-4E0B-B7CB-D2D112FAE8B8}" srcOrd="0" destOrd="0" presId="urn:microsoft.com/office/officeart/2008/layout/AscendingPictureAccentProcess"/>
    <dgm:cxn modelId="{39006CDE-9AAE-4C42-9580-E19C00DA468C}" srcId="{5E901BA6-924F-4DC6-90C6-A2425C48A017}" destId="{5F00DBD7-4BBC-4226-8423-5C7E8FD6D33E}" srcOrd="0" destOrd="0" parTransId="{15D79FBB-A61F-429E-8F01-74004876261B}" sibTransId="{B965594B-4703-4B8A-BE43-3A4CAEA30C8A}"/>
    <dgm:cxn modelId="{0E0F72D3-970E-4D62-95F7-1F50D3240C3F}" type="presParOf" srcId="{C37BD4CC-AFA9-4E50-AD14-ECE4C9B55659}" destId="{113A7599-FC44-4B63-8D98-5BC9FF89AB0A}" srcOrd="0" destOrd="0" presId="urn:microsoft.com/office/officeart/2008/layout/AscendingPictureAccentProcess"/>
    <dgm:cxn modelId="{EDD4E942-BC7D-42C6-92DF-3DD96F8FE97F}" type="presParOf" srcId="{C37BD4CC-AFA9-4E50-AD14-ECE4C9B55659}" destId="{D92960F3-1499-405F-936C-E7116B58F23D}" srcOrd="1" destOrd="0" presId="urn:microsoft.com/office/officeart/2008/layout/AscendingPictureAccentProcess"/>
    <dgm:cxn modelId="{CD3AA335-EB20-4865-ABA4-4444176AB74D}" type="presParOf" srcId="{D92960F3-1499-405F-936C-E7116B58F23D}" destId="{B7467660-2CB0-4E0B-B7CB-D2D112FAE8B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A7599-FC44-4B63-8D98-5BC9FF89AB0A}">
      <dsp:nvSpPr>
        <dsp:cNvPr id="0" name=""/>
        <dsp:cNvSpPr/>
      </dsp:nvSpPr>
      <dsp:spPr>
        <a:xfrm>
          <a:off x="1384130" y="1333328"/>
          <a:ext cx="3191187" cy="706816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09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noProof="1">
              <a:latin typeface="Times New Roman" panose="02020603050405020304" pitchFamily="18" charset="0"/>
              <a:ea typeface="微软雅黑" panose="020B0503020204020204" pitchFamily="34" charset="-122"/>
              <a:sym typeface="+mn-ea"/>
            </a:rPr>
            <a:t>托起两个鸡蛋所用的力大约为</a:t>
          </a:r>
          <a:r>
            <a:rPr lang="en-US" altLang="zh-CN" sz="2000" kern="1200" noProof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rPr>
            <a:t>1N</a:t>
          </a:r>
          <a:r>
            <a:rPr lang="zh-CN" altLang="en-US" sz="1700" kern="1200" noProof="1">
              <a:latin typeface="Times New Roman" panose="02020603050405020304" pitchFamily="18" charset="0"/>
              <a:ea typeface="微软雅黑" panose="020B0503020204020204" pitchFamily="34" charset="-122"/>
              <a:sym typeface="+mn-ea"/>
            </a:rPr>
            <a:t>。</a:t>
          </a:r>
          <a:endParaRPr lang="zh-CN" altLang="en-US" sz="1700" kern="1200"/>
        </a:p>
      </dsp:txBody>
      <dsp:txXfrm>
        <a:off x="1418634" y="1367832"/>
        <a:ext cx="3122179" cy="637808"/>
      </dsp:txXfrm>
    </dsp:sp>
    <dsp:sp modelId="{B7467660-2CB0-4E0B-B7CB-D2D112FAE8B8}">
      <dsp:nvSpPr>
        <dsp:cNvPr id="0" name=""/>
        <dsp:cNvSpPr/>
      </dsp:nvSpPr>
      <dsp:spPr>
        <a:xfrm>
          <a:off x="408004" y="408004"/>
          <a:ext cx="1632018" cy="1632262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2D3A0-6316-14E3-4566-F1F64367C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81A3BAF-FFB7-55F7-DA68-F8409ADB2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54C4A9-2BE2-C920-0CE8-F4D203744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86811-3BEA-42BC-C688-BAFF63A5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323127-7AC2-C2B0-6A30-B0F86042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511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B94DCD-975A-F6D7-F0AC-B0A0DC5F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9AC187-ACCA-56E6-807B-3D0F4E5DC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9FD330-0475-9FFD-D02B-D9DDE323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24C0BC-7150-9282-624A-ADA214C8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5876DF-6F43-001D-62F1-63591016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2783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639E5F-DBAA-1581-E129-3A26CEE7B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E7B789-17F4-A815-C84A-C972B1FF2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B3DE66-3B7D-77BE-BC02-1A31D46A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40C0D-2F57-1AA0-7DBD-ABD1FD6F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9EDCE3-C51A-2350-82C4-6CCC1F71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6462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74E5F7-48A9-33F9-0EFE-2F302F9F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42C14B-9110-313A-31A7-EC088C7D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514FEF-CE99-7A81-EC93-6FB9BB2B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82997-75E0-4B6F-BA63-2D42A0E8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1CA4A5-CF37-0077-489A-5E08730F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5648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271B9-D640-23AD-8C1A-E4AFF458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7159E9-6142-0DE1-CEBF-4191063E7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F57F9F-F130-7965-F3B2-03CCC8B7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DFC31F-69C0-EE75-778C-D06DC35D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E30D8D-F8E7-5CFE-3D1A-000D855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5895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212C38-F181-4441-5E74-5FDE7C91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3D334-FFE3-17E7-24F9-16F1BD8E1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6FA5A-F2F5-C9B3-BEEE-9C3494FE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068F85-2DFA-4FDD-89BC-1819E83C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855B16-6AD2-1AD9-2F6E-944A26741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320B4C-479B-6462-5501-2FDDAD54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8419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F80405-E280-41ED-6B58-20664BD7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D89655-FDB6-0E37-610C-DB091455E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6F71D3-254D-83A6-45BA-917D35A42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13AA96-C400-2385-F36A-7E79AD2DF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B159000-069B-E18E-79DB-6FC3CA249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CE0CCE-67D8-B0F1-1350-B0148CD6D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CE5CCE-D85F-7B88-FF59-1EC61771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6CE4DC-9BE8-8D0A-3E0F-87A09164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058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3951DD-F4C9-0442-F1A5-7045AC25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87F4224-6364-FBE9-8B5E-D6BC79DD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A49C81-3F06-0DD5-EA5B-1FD1D57B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7EEDA7-7FCF-F7B9-B6AA-2AB962A51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61419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887F6FE-148D-CD57-B933-42EF82A2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E5C1E4-3482-090F-99B0-D8C890CE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0D2474-6EF8-8385-6D5C-9A8A76BB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10590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CA97E-0669-C10D-4364-55E1EFD5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BCCC91-F52E-5BD4-0146-D65155792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BA23CE-5016-96EC-6E5B-80F9EF9E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18A084-22E2-0C5C-73D5-9F3A5DE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ECFFD8-0A4D-CF4C-B50A-1A04BE81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C1AE80-2D56-9F99-0426-D36E48C9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1526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CE2A8B-14BB-6D99-08B3-712EF61C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4FFFD42-DE56-3A6D-8721-3740DC4FD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8D1CC8-D460-80F6-BE45-90143BAF1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2475F2-279D-3436-8503-FE8FE8C10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1E5301-E64E-025D-E54A-F6A4D27C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C1321A-BA55-10B3-1C53-763EBD3FF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481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FF1163-1592-5BC4-FE7D-6239CDAF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27146F-DC2F-1ECD-8284-9143F712A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53A68-DC0C-CE1E-10F0-0CF958642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04D0A-242B-4155-9FD9-29D0A4820A9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4AD3E1-5EA9-AD35-90F1-B3DA6AD21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63569F-A63C-9C58-5376-2421FE40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ECF43-71BF-4AB6-99E9-0946B51F368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88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5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21147;&#30340;&#20316;&#29992;&#26159;&#30456;&#20114;&#30340;.mp4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dministrator\Local%20Settings\Temp\&#37325;&#21147;&#30340;&#26041;&#21521;.mp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tags" Target="../tags/tag34.xml"/><Relationship Id="rId3" Type="http://schemas.openxmlformats.org/officeDocument/2006/relationships/tags" Target="../tags/tag11.xml"/><Relationship Id="rId21" Type="http://schemas.openxmlformats.org/officeDocument/2006/relationships/tags" Target="../tags/tag29.xml"/><Relationship Id="rId34" Type="http://schemas.microsoft.com/office/2007/relationships/hdphoto" Target="../media/hdphoto9.wdp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image" Target="../media/image47.png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29" Type="http://schemas.openxmlformats.org/officeDocument/2006/relationships/tags" Target="../tags/tag37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image" Target="../media/image49.jpeg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31" Type="http://schemas.openxmlformats.org/officeDocument/2006/relationships/tags" Target="../tags/tag39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image" Target="../media/image48.jpeg"/><Relationship Id="rId8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hyperlink" Target="&#30830;&#23450;&#19981;&#35268;&#21017;&#24418;&#29366;&#29289;&#20307;&#37325;&#24515;&#26041;&#27861;.sw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gif"/><Relationship Id="rId7" Type="http://schemas.openxmlformats.org/officeDocument/2006/relationships/image" Target="../media/image69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gif"/><Relationship Id="rId9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microsoft.com/office/2007/relationships/hdphoto" Target="../media/hdphoto12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496" y="3123909"/>
            <a:ext cx="9144000" cy="1459098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力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11378" y="1285358"/>
            <a:ext cx="9939908" cy="1022587"/>
            <a:chOff x="150287" y="385641"/>
            <a:chExt cx="2501481" cy="608682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46611" y="385641"/>
              <a:ext cx="2405157" cy="4213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80BCAAF-DC8D-5169-9C98-203C10909A7C}"/>
              </a:ext>
            </a:extLst>
          </p:cNvPr>
          <p:cNvSpPr txBox="1"/>
          <p:nvPr/>
        </p:nvSpPr>
        <p:spPr>
          <a:xfrm>
            <a:off x="128297" y="109248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、力的作用是相互的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432AD84-0B6F-9DAB-6A67-C2A87AD65C47}"/>
              </a:ext>
            </a:extLst>
          </p:cNvPr>
          <p:cNvSpPr txBox="1"/>
          <p:nvPr/>
        </p:nvSpPr>
        <p:spPr>
          <a:xfrm>
            <a:off x="4154666" y="3230480"/>
            <a:ext cx="3996443" cy="9612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气体喷出受到力的作用，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喷出的气体对火箭也有力的作用</a:t>
            </a: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155133E0-0456-EE94-72F6-9F00AEF02476}"/>
              </a:ext>
            </a:extLst>
          </p:cNvPr>
          <p:cNvSpPr txBox="1"/>
          <p:nvPr/>
        </p:nvSpPr>
        <p:spPr>
          <a:xfrm>
            <a:off x="295360" y="3204346"/>
            <a:ext cx="3247331" cy="9612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船，桨对水有力的作用</a:t>
            </a: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水对桨也有力的作用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439DDDA-180D-6DB6-89D5-1E2AFB9B5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3015" y="698358"/>
            <a:ext cx="3544279" cy="236285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94303B11-CA87-34A3-8503-D4FA3F56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6422" y1="31754" x2="94549" y2="403"/>
                        <a14:foregroundMark x1="43612" y1="83065" x2="43612" y2="83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8504696" y="544459"/>
            <a:ext cx="2214138" cy="2884541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6BEDDD58-0CFA-3BDC-B581-82811261A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455" y="3305324"/>
            <a:ext cx="3687304" cy="9134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72000" tIns="0" bIns="0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altLang="zh-CN" sz="2400" err="1">
                <a:latin typeface="Times New Roman" panose="02020603050405020304" pitchFamily="18" charset="0"/>
                <a:ea typeface="楷体" panose="02010609060101010101" pitchFamily="49" charset="-122"/>
              </a:rPr>
              <a:t>人推墙，墙受力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400" err="1">
                <a:latin typeface="Times New Roman" panose="02020603050405020304" pitchFamily="18" charset="0"/>
                <a:ea typeface="楷体" panose="02010609060101010101" pitchFamily="49" charset="-122"/>
              </a:rPr>
              <a:t>但人后退，说明人受到向后的力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FDD4353-F53D-912B-146E-62CD9588D3AD}"/>
              </a:ext>
            </a:extLst>
          </p:cNvPr>
          <p:cNvSpPr txBox="1"/>
          <p:nvPr/>
        </p:nvSpPr>
        <p:spPr>
          <a:xfrm>
            <a:off x="446750" y="4592673"/>
            <a:ext cx="1456849" cy="5107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  <a:sym typeface="+mn-ea"/>
              </a:rPr>
              <a:t>施力物体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ED8DFEDD-7C22-626A-3D45-00EDFD654507}"/>
              </a:ext>
            </a:extLst>
          </p:cNvPr>
          <p:cNvCxnSpPr/>
          <p:nvPr/>
        </p:nvCxnSpPr>
        <p:spPr>
          <a:xfrm>
            <a:off x="2284600" y="5308403"/>
            <a:ext cx="3333751" cy="1587"/>
          </a:xfrm>
          <a:prstGeom prst="straightConnector1">
            <a:avLst/>
          </a:prstGeom>
          <a:noFill/>
          <a:ln w="381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TextBox 4">
            <a:extLst>
              <a:ext uri="{FF2B5EF4-FFF2-40B4-BE49-F238E27FC236}">
                <a16:creationId xmlns:a16="http://schemas.microsoft.com/office/drawing/2014/main" id="{55D1E461-9F63-ED7B-D881-77D091BAE2E7}"/>
              </a:ext>
            </a:extLst>
          </p:cNvPr>
          <p:cNvSpPr txBox="1"/>
          <p:nvPr/>
        </p:nvSpPr>
        <p:spPr>
          <a:xfrm>
            <a:off x="3266879" y="4678628"/>
            <a:ext cx="1150858" cy="5107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sz="280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作用力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1C30997-FA4D-3BCD-7BCF-9F2EFB2E7F60}"/>
              </a:ext>
            </a:extLst>
          </p:cNvPr>
          <p:cNvSpPr txBox="1"/>
          <p:nvPr/>
        </p:nvSpPr>
        <p:spPr>
          <a:xfrm>
            <a:off x="5971251" y="4526399"/>
            <a:ext cx="1456849" cy="5107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sz="280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受力物体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7C12700-8693-A863-4E49-984A48670813}"/>
              </a:ext>
            </a:extLst>
          </p:cNvPr>
          <p:cNvCxnSpPr/>
          <p:nvPr/>
        </p:nvCxnSpPr>
        <p:spPr>
          <a:xfrm rot="10800000">
            <a:off x="2284600" y="5737028"/>
            <a:ext cx="3238500" cy="158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TextBox 9">
            <a:extLst>
              <a:ext uri="{FF2B5EF4-FFF2-40B4-BE49-F238E27FC236}">
                <a16:creationId xmlns:a16="http://schemas.microsoft.com/office/drawing/2014/main" id="{9F2369B5-3677-2B28-B3F4-3249271EF1B6}"/>
              </a:ext>
            </a:extLst>
          </p:cNvPr>
          <p:cNvSpPr txBox="1"/>
          <p:nvPr/>
        </p:nvSpPr>
        <p:spPr>
          <a:xfrm>
            <a:off x="3113884" y="6000144"/>
            <a:ext cx="1456849" cy="510778"/>
          </a:xfrm>
          <a:prstGeom prst="roundRect">
            <a:avLst/>
          </a:prstGeom>
          <a:solidFill>
            <a:srgbClr val="C0504D"/>
          </a:solidFill>
          <a:effectLst/>
        </p:spPr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sz="2800">
                <a:solidFill>
                  <a:sysClr val="window" lastClr="FFFFFF"/>
                </a:solidFill>
                <a:latin typeface="微软雅黑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反作用力</a:t>
            </a:r>
          </a:p>
        </p:txBody>
      </p:sp>
      <p:sp>
        <p:nvSpPr>
          <p:cNvPr id="20" name="圆柱形 21">
            <a:extLst>
              <a:ext uri="{FF2B5EF4-FFF2-40B4-BE49-F238E27FC236}">
                <a16:creationId xmlns:a16="http://schemas.microsoft.com/office/drawing/2014/main" id="{B74574EF-C017-4001-5C67-1E001795E440}"/>
              </a:ext>
            </a:extLst>
          </p:cNvPr>
          <p:cNvSpPr/>
          <p:nvPr/>
        </p:nvSpPr>
        <p:spPr>
          <a:xfrm>
            <a:off x="474849" y="5039207"/>
            <a:ext cx="1428751" cy="1000125"/>
          </a:xfrm>
          <a:prstGeom prst="can">
            <a:avLst/>
          </a:prstGeom>
          <a:solidFill>
            <a:srgbClr val="4BACC6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</a:p>
          <a:p>
            <a:pPr algn="ctr"/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物体</a:t>
            </a:r>
          </a:p>
        </p:txBody>
      </p:sp>
      <p:sp>
        <p:nvSpPr>
          <p:cNvPr id="21" name="圆柱形 22">
            <a:extLst>
              <a:ext uri="{FF2B5EF4-FFF2-40B4-BE49-F238E27FC236}">
                <a16:creationId xmlns:a16="http://schemas.microsoft.com/office/drawing/2014/main" id="{7E9B87CE-522F-FF3D-777B-4A6D3082D7CF}"/>
              </a:ext>
            </a:extLst>
          </p:cNvPr>
          <p:cNvSpPr/>
          <p:nvPr/>
        </p:nvSpPr>
        <p:spPr>
          <a:xfrm>
            <a:off x="5999351" y="5022653"/>
            <a:ext cx="1428749" cy="1000125"/>
          </a:xfrm>
          <a:prstGeom prst="can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24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</a:p>
          <a:p>
            <a:pPr algn="ctr"/>
            <a:r>
              <a: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物体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C6BFA9C6-D9A5-BE9D-6A0C-2E92926CD6C4}"/>
              </a:ext>
            </a:extLst>
          </p:cNvPr>
          <p:cNvSpPr txBox="1"/>
          <p:nvPr/>
        </p:nvSpPr>
        <p:spPr>
          <a:xfrm>
            <a:off x="446751" y="6059902"/>
            <a:ext cx="1456849" cy="510778"/>
          </a:xfrm>
          <a:prstGeom prst="roundRect">
            <a:avLst/>
          </a:prstGeom>
          <a:solidFill>
            <a:srgbClr val="C0504D"/>
          </a:solidFill>
          <a:effectLst/>
        </p:spPr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400">
                <a:solidFill>
                  <a:sysClr val="window" lastClr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受力物体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935D944D-6EBA-B7E3-D3C0-994DDA04874E}"/>
              </a:ext>
            </a:extLst>
          </p:cNvPr>
          <p:cNvSpPr txBox="1"/>
          <p:nvPr/>
        </p:nvSpPr>
        <p:spPr>
          <a:xfrm>
            <a:off x="5999351" y="6059902"/>
            <a:ext cx="1456849" cy="510778"/>
          </a:xfrm>
          <a:prstGeom prst="roundRect">
            <a:avLst/>
          </a:prstGeom>
          <a:solidFill>
            <a:srgbClr val="C0504D"/>
          </a:solidFill>
          <a:effectLst/>
        </p:spPr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sz="2800">
                <a:solidFill>
                  <a:sysClr val="window" lastClr="FFFFFF"/>
                </a:solidFill>
                <a:latin typeface="微软雅黑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施力物体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C1E89F52-0A8E-1426-393D-2264B48D8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294" y="5213808"/>
            <a:ext cx="4134465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物体间力的作用是相互的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A252919-EAB4-1BBF-556A-4D16FCDEF5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81" y="855322"/>
            <a:ext cx="3170431" cy="216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775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20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B84CCF57-87EA-D05B-7852-6AAF7A154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61" y="846348"/>
            <a:ext cx="7329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latin typeface="+mj-ea"/>
                <a:ea typeface="+mj-ea"/>
              </a:rPr>
              <a:t>相互作用力的关系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7468F95A-9DC0-E3CD-213E-250F658F4D3E}"/>
              </a:ext>
            </a:extLst>
          </p:cNvPr>
          <p:cNvSpPr txBox="1"/>
          <p:nvPr/>
        </p:nvSpPr>
        <p:spPr>
          <a:xfrm>
            <a:off x="1686189" y="3606159"/>
            <a:ext cx="7823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zh-CN" altLang="en-US" sz="2800">
                <a:latin typeface="+mj-ea"/>
                <a:ea typeface="+mj-ea"/>
              </a:rPr>
              <a:t>一对相互作用力总是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大小相等</a:t>
            </a:r>
            <a:r>
              <a:rPr lang="zh-CN" altLang="en-US" sz="2800">
                <a:latin typeface="+mj-ea"/>
                <a:ea typeface="+mj-ea"/>
              </a:rPr>
              <a:t>，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方向相反作用在同一直线，但作用在两不同物体上。</a:t>
            </a: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73E785A7-AC29-A905-6BFB-93F3AAF76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1"/>
          <a:stretch>
            <a:fillRect/>
          </a:stretch>
        </p:blipFill>
        <p:spPr bwMode="auto">
          <a:xfrm>
            <a:off x="921014" y="2062065"/>
            <a:ext cx="8588375" cy="154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3C97441-4C85-1ECC-BDC1-D14F16908FE4}"/>
              </a:ext>
            </a:extLst>
          </p:cNvPr>
          <p:cNvSpPr txBox="1"/>
          <p:nvPr/>
        </p:nvSpPr>
        <p:spPr>
          <a:xfrm>
            <a:off x="2668556" y="5055050"/>
            <a:ext cx="473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+mj-ea"/>
                <a:ea typeface="+mj-ea"/>
              </a:rPr>
              <a:t>异体   等大  方向   共线</a:t>
            </a:r>
          </a:p>
        </p:txBody>
      </p:sp>
    </p:spTree>
    <p:extLst>
      <p:ext uri="{BB962C8B-B14F-4D97-AF65-F5344CB8AC3E}">
        <p14:creationId xmlns:p14="http://schemas.microsoft.com/office/powerpoint/2010/main" val="3122597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>
            <a:extLst>
              <a:ext uri="{FF2B5EF4-FFF2-40B4-BE49-F238E27FC236}">
                <a16:creationId xmlns:a16="http://schemas.microsoft.com/office/drawing/2014/main" id="{99E2FE81-FD31-F44E-E736-9501BE6C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37" y="198081"/>
            <a:ext cx="7308914" cy="259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、俗话说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“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以卵击石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”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，用来比喻不估计自己的力量，自取灭亡，如图所示，这一现象中，石头对鸡蛋的作用力</a:t>
            </a:r>
            <a:r>
              <a:rPr lang="zh-CN" altLang="en-US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   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（选填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大于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”“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等于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”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或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小于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”)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鸡蛋对石头作用力的大小。</a:t>
            </a: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B43E6517-0997-5F3B-AED8-C24406EB909D}"/>
              </a:ext>
            </a:extLst>
          </p:cNvPr>
          <p:cNvGrpSpPr/>
          <p:nvPr/>
        </p:nvGrpSpPr>
        <p:grpSpPr>
          <a:xfrm>
            <a:off x="8244250" y="504520"/>
            <a:ext cx="3602636" cy="2289400"/>
            <a:chOff x="7363" y="5866"/>
            <a:chExt cx="6110" cy="4048"/>
          </a:xfrm>
          <a:effectLst/>
        </p:grpSpPr>
        <p:pic>
          <p:nvPicPr>
            <p:cNvPr id="4" name="图片 1" descr="8538617_8538617_1312379710093_mthumb">
              <a:extLst>
                <a:ext uri="{FF2B5EF4-FFF2-40B4-BE49-F238E27FC236}">
                  <a16:creationId xmlns:a16="http://schemas.microsoft.com/office/drawing/2014/main" id="{AB68E78B-2FD5-9EDE-1243-2A66BF96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3" y="5866"/>
              <a:ext cx="6111" cy="404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softEdge rad="31750"/>
            </a:effec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1EC45CE-79C6-758D-9CE5-6028445A9848}"/>
                </a:ext>
              </a:extLst>
            </p:cNvPr>
            <p:cNvSpPr/>
            <p:nvPr/>
          </p:nvSpPr>
          <p:spPr>
            <a:xfrm>
              <a:off x="8561" y="9369"/>
              <a:ext cx="1248" cy="454"/>
            </a:xfrm>
            <a:prstGeom prst="rect">
              <a:avLst/>
            </a:prstGeom>
            <a:solidFill>
              <a:srgbClr val="2022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 noProof="1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6">
            <a:extLst>
              <a:ext uri="{FF2B5EF4-FFF2-40B4-BE49-F238E27FC236}">
                <a16:creationId xmlns:a16="http://schemas.microsoft.com/office/drawing/2014/main" id="{FAFB33A0-4DBF-4CB8-9D18-33D6DF540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938" y="163007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等于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7D2B0E-2F45-7FE0-88A5-D7BFBB1D0A12}"/>
              </a:ext>
            </a:extLst>
          </p:cNvPr>
          <p:cNvSpPr/>
          <p:nvPr/>
        </p:nvSpPr>
        <p:spPr>
          <a:xfrm>
            <a:off x="454326" y="3027061"/>
            <a:ext cx="6799262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None/>
              <a:defRPr/>
            </a:pPr>
            <a:r>
              <a:rPr lang="en-US" altLang="zh-CN" sz="2800">
                <a:latin typeface="+mn-ea"/>
                <a:ea typeface="+mn-ea"/>
              </a:rPr>
              <a:t>2</a:t>
            </a:r>
            <a:r>
              <a:rPr lang="zh-CN" altLang="en-US" sz="2800">
                <a:latin typeface="+mn-ea"/>
                <a:ea typeface="+mn-ea"/>
              </a:rPr>
              <a:t>、游泳时</a:t>
            </a:r>
            <a:r>
              <a:rPr lang="en-US" altLang="zh-CN" sz="2800">
                <a:latin typeface="+mn-ea"/>
                <a:ea typeface="+mn-ea"/>
              </a:rPr>
              <a:t>,</a:t>
            </a:r>
            <a:r>
              <a:rPr lang="zh-CN" altLang="en-US" sz="2800">
                <a:latin typeface="+mn-ea"/>
                <a:ea typeface="+mn-ea"/>
              </a:rPr>
              <a:t>人向后划水</a:t>
            </a:r>
            <a:r>
              <a:rPr lang="en-US" altLang="zh-CN" sz="2800">
                <a:latin typeface="+mn-ea"/>
                <a:ea typeface="+mn-ea"/>
              </a:rPr>
              <a:t>,</a:t>
            </a:r>
            <a:r>
              <a:rPr lang="zh-CN" altLang="en-US" sz="2800">
                <a:latin typeface="+mn-ea"/>
                <a:ea typeface="+mn-ea"/>
              </a:rPr>
              <a:t>由于物体间力的作用是</a:t>
            </a:r>
            <a:r>
              <a:rPr lang="zh-CN" altLang="en-US" sz="2800" u="sng">
                <a:latin typeface="+mn-ea"/>
                <a:ea typeface="+mn-ea"/>
              </a:rPr>
              <a:t>     </a:t>
            </a:r>
            <a:r>
              <a:rPr lang="zh-CN" altLang="en-US" sz="2800">
                <a:latin typeface="+mn-ea"/>
                <a:ea typeface="+mn-ea"/>
              </a:rPr>
              <a:t>的，水给人一个向</a:t>
            </a:r>
            <a:r>
              <a:rPr lang="zh-CN" altLang="en-US" sz="2800" u="sng">
                <a:latin typeface="+mn-ea"/>
                <a:ea typeface="+mn-ea"/>
              </a:rPr>
              <a:t>   </a:t>
            </a:r>
            <a:r>
              <a:rPr lang="zh-CN" altLang="en-US" sz="2800">
                <a:latin typeface="+mn-ea"/>
                <a:ea typeface="+mn-ea"/>
              </a:rPr>
              <a:t>的力，使人前进的力的施力物体是</a:t>
            </a:r>
            <a:r>
              <a:rPr lang="zh-CN" altLang="en-US" sz="2800" u="sng">
                <a:latin typeface="+mn-ea"/>
                <a:ea typeface="+mn-ea"/>
              </a:rPr>
              <a:t>   </a:t>
            </a:r>
            <a:r>
              <a:rPr lang="zh-CN" altLang="en-US" sz="2800">
                <a:latin typeface="+mn-ea"/>
                <a:ea typeface="+mn-ea"/>
              </a:rPr>
              <a:t>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CF3EEB-808C-9BBB-CB60-30BEC0510385}"/>
              </a:ext>
            </a:extLst>
          </p:cNvPr>
          <p:cNvSpPr/>
          <p:nvPr/>
        </p:nvSpPr>
        <p:spPr>
          <a:xfrm>
            <a:off x="1280422" y="3702695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latin typeface="宋体"/>
                <a:ea typeface="宋体" charset="-122"/>
              </a:rPr>
              <a:t>相互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AA0AD19-61CB-5C69-BB03-A2859796F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170" y="3319478"/>
            <a:ext cx="419772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5907777-7FF4-3879-B034-807D7DB4719A}"/>
              </a:ext>
            </a:extLst>
          </p:cNvPr>
          <p:cNvSpPr/>
          <p:nvPr/>
        </p:nvSpPr>
        <p:spPr>
          <a:xfrm>
            <a:off x="4943655" y="3702695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latin typeface="宋体"/>
                <a:ea typeface="宋体" charset="-122"/>
              </a:rPr>
              <a:t>前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B5BF96B-82F4-816E-F103-23F58A126661}"/>
              </a:ext>
            </a:extLst>
          </p:cNvPr>
          <p:cNvSpPr/>
          <p:nvPr/>
        </p:nvSpPr>
        <p:spPr>
          <a:xfrm>
            <a:off x="4426343" y="4330046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latin typeface="宋体"/>
                <a:ea typeface="宋体" charset="-122"/>
              </a:rPr>
              <a:t>水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91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AF64D1A-AFE8-D283-8973-58670909F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16" y="546583"/>
            <a:ext cx="10801200" cy="168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3</a:t>
            </a: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．“女排精神”永远值得我们学习。如图所示，中国女排以</a:t>
            </a: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11</a:t>
            </a: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战全胜的战绩获得第</a:t>
            </a: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13</a:t>
            </a: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届国际排联女排世界杯冠军，第十次在世界三大赛（奥运会、世锦赛、世界杯）登顶。下列对运动员发球情景的分析正确的是（　　）</a:t>
            </a: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135D8E2-8BCA-0D50-D01F-960CA7E65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40" y="3598296"/>
            <a:ext cx="7676052" cy="22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C</a:t>
            </a: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．发球时，排球由静止变为运动，说明力能改变物体的运动状态</a:t>
            </a:r>
            <a:endParaRPr kumimoji="0" lang="en-US" altLang="zh-C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 marL="0" marR="0" lvl="0" indent="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D</a:t>
            </a: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．发球时，排球飞出去说明手给排球的作用力大于排球给手的反作用力</a:t>
            </a: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A8D075-F6FC-CF11-63A7-52F0B8BA6C30}"/>
              </a:ext>
            </a:extLst>
          </p:cNvPr>
          <p:cNvSpPr txBox="1"/>
          <p:nvPr/>
        </p:nvSpPr>
        <p:spPr>
          <a:xfrm>
            <a:off x="7858268" y="1816911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C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5" name="图片24">
            <a:extLst>
              <a:ext uri="{FF2B5EF4-FFF2-40B4-BE49-F238E27FC236}">
                <a16:creationId xmlns:a16="http://schemas.microsoft.com/office/drawing/2014/main" id="{0AB95D03-3574-BFE0-28E5-B0C5E611A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2304" y="2536827"/>
            <a:ext cx="3878083" cy="31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4534750-069B-3420-3DC6-6E8FF8E8A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40" y="2370909"/>
            <a:ext cx="7916756" cy="113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3038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A</a:t>
            </a: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．发球时，手对排球施加力，排球对手没有施加力</a:t>
            </a: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  <a:p>
            <a:pPr marL="0" marR="0" lvl="0" indent="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B</a:t>
            </a: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．发球时，手先对排球施加力，然后排球再对手施加力</a:t>
            </a:r>
            <a:endParaRPr kumimoji="0" lang="en-US" altLang="zh-C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98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4024448-A8A3-09D2-CEEC-1C5C4CCC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64" y="1853013"/>
            <a:ext cx="3550941" cy="2204867"/>
          </a:xfrm>
          <a:prstGeom prst="rect">
            <a:avLst/>
          </a:prstGeom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34E6BD50-A1C8-F673-27F8-16B881A53FCE}"/>
              </a:ext>
            </a:extLst>
          </p:cNvPr>
          <p:cNvSpPr/>
          <p:nvPr/>
        </p:nvSpPr>
        <p:spPr>
          <a:xfrm>
            <a:off x="8675039" y="1912153"/>
            <a:ext cx="2642993" cy="57100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恢复到原来形状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356DBA-9AE8-1D1C-D7E2-088DA934E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75" y="4265121"/>
            <a:ext cx="3550941" cy="22403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950FA4-DBC9-2C9D-925A-BBD72271C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454" y="4256261"/>
            <a:ext cx="3387915" cy="2249166"/>
          </a:xfrm>
          <a:prstGeom prst="rect">
            <a:avLst/>
          </a:prstGeom>
        </p:spPr>
      </p:pic>
      <p:sp>
        <p:nvSpPr>
          <p:cNvPr id="6" name="右箭头 21">
            <a:extLst>
              <a:ext uri="{FF2B5EF4-FFF2-40B4-BE49-F238E27FC236}">
                <a16:creationId xmlns:a16="http://schemas.microsoft.com/office/drawing/2014/main" id="{A8B78D22-3B28-31A7-5E2B-40715EFB3409}"/>
              </a:ext>
            </a:extLst>
          </p:cNvPr>
          <p:cNvSpPr/>
          <p:nvPr/>
        </p:nvSpPr>
        <p:spPr>
          <a:xfrm>
            <a:off x="7929733" y="1972437"/>
            <a:ext cx="745306" cy="49980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/>
              <a:cs typeface="+mn-cs"/>
            </a:endParaRPr>
          </a:p>
        </p:txBody>
      </p:sp>
      <p:sp>
        <p:nvSpPr>
          <p:cNvPr id="7" name="圆角矩形 22">
            <a:extLst>
              <a:ext uri="{FF2B5EF4-FFF2-40B4-BE49-F238E27FC236}">
                <a16:creationId xmlns:a16="http://schemas.microsoft.com/office/drawing/2014/main" id="{AFD6E467-B70B-1F8C-85D1-30CC9CEED7C1}"/>
              </a:ext>
            </a:extLst>
          </p:cNvPr>
          <p:cNvSpPr/>
          <p:nvPr/>
        </p:nvSpPr>
        <p:spPr>
          <a:xfrm>
            <a:off x="8874960" y="4326027"/>
            <a:ext cx="3122718" cy="57100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没有恢复到原来形状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E51FFF9-6E21-C980-C449-4DDAAB90F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094" y="1830319"/>
            <a:ext cx="3387916" cy="2206049"/>
          </a:xfrm>
          <a:prstGeom prst="rect">
            <a:avLst/>
          </a:prstGeom>
        </p:spPr>
      </p:pic>
      <p:sp>
        <p:nvSpPr>
          <p:cNvPr id="9" name="右箭头 26">
            <a:extLst>
              <a:ext uri="{FF2B5EF4-FFF2-40B4-BE49-F238E27FC236}">
                <a16:creationId xmlns:a16="http://schemas.microsoft.com/office/drawing/2014/main" id="{51568BA3-EDDB-211B-3EE8-A32066AD2B76}"/>
              </a:ext>
            </a:extLst>
          </p:cNvPr>
          <p:cNvSpPr/>
          <p:nvPr/>
        </p:nvSpPr>
        <p:spPr>
          <a:xfrm>
            <a:off x="7933082" y="4267590"/>
            <a:ext cx="941878" cy="5374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A43A7B-5D6B-9006-E37C-78007B3E8481}"/>
              </a:ext>
            </a:extLst>
          </p:cNvPr>
          <p:cNvSpPr/>
          <p:nvPr/>
        </p:nvSpPr>
        <p:spPr>
          <a:xfrm>
            <a:off x="740027" y="952737"/>
            <a:ext cx="10864203" cy="83099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      用力分别压弹簧、拉橡皮筋、挤压橡皮泥、捏面团；松手后，物体的形变有什么不同吗？</a:t>
            </a:r>
          </a:p>
        </p:txBody>
      </p:sp>
      <p:sp>
        <p:nvSpPr>
          <p:cNvPr id="11" name="右箭头 27">
            <a:extLst>
              <a:ext uri="{FF2B5EF4-FFF2-40B4-BE49-F238E27FC236}">
                <a16:creationId xmlns:a16="http://schemas.microsoft.com/office/drawing/2014/main" id="{83524EF2-4E6F-FA0F-7E15-4399C1A07C7A}"/>
              </a:ext>
            </a:extLst>
          </p:cNvPr>
          <p:cNvSpPr/>
          <p:nvPr/>
        </p:nvSpPr>
        <p:spPr>
          <a:xfrm rot="5400000">
            <a:off x="9555123" y="2563150"/>
            <a:ext cx="508029" cy="480783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/>
              <a:cs typeface="+mn-cs"/>
            </a:endParaRPr>
          </a:p>
        </p:txBody>
      </p:sp>
      <p:sp>
        <p:nvSpPr>
          <p:cNvPr id="12" name="圆角矩形 28">
            <a:extLst>
              <a:ext uri="{FF2B5EF4-FFF2-40B4-BE49-F238E27FC236}">
                <a16:creationId xmlns:a16="http://schemas.microsoft.com/office/drawing/2014/main" id="{37604E2C-AD0B-9649-2474-4E4D2FC6C13B}"/>
              </a:ext>
            </a:extLst>
          </p:cNvPr>
          <p:cNvSpPr/>
          <p:nvPr/>
        </p:nvSpPr>
        <p:spPr>
          <a:xfrm>
            <a:off x="9181956" y="3052423"/>
            <a:ext cx="1254362" cy="57100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弹性</a:t>
            </a:r>
          </a:p>
        </p:txBody>
      </p:sp>
      <p:sp>
        <p:nvSpPr>
          <p:cNvPr id="13" name="右箭头 29">
            <a:extLst>
              <a:ext uri="{FF2B5EF4-FFF2-40B4-BE49-F238E27FC236}">
                <a16:creationId xmlns:a16="http://schemas.microsoft.com/office/drawing/2014/main" id="{C0406A82-6776-C773-7FDE-7DDD3361F5D7}"/>
              </a:ext>
            </a:extLst>
          </p:cNvPr>
          <p:cNvSpPr/>
          <p:nvPr/>
        </p:nvSpPr>
        <p:spPr>
          <a:xfrm rot="5400000">
            <a:off x="9678690" y="4975537"/>
            <a:ext cx="466642" cy="43235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/>
              <a:cs typeface="+mn-cs"/>
            </a:endParaRPr>
          </a:p>
        </p:txBody>
      </p:sp>
      <p:sp>
        <p:nvSpPr>
          <p:cNvPr id="14" name="圆角矩形 30">
            <a:extLst>
              <a:ext uri="{FF2B5EF4-FFF2-40B4-BE49-F238E27FC236}">
                <a16:creationId xmlns:a16="http://schemas.microsoft.com/office/drawing/2014/main" id="{44BF7CCA-22D5-D906-C630-58D0766EC9DF}"/>
              </a:ext>
            </a:extLst>
          </p:cNvPr>
          <p:cNvSpPr/>
          <p:nvPr/>
        </p:nvSpPr>
        <p:spPr>
          <a:xfrm>
            <a:off x="9284830" y="5459878"/>
            <a:ext cx="1254362" cy="63218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</a:rPr>
              <a:t>塑性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CEF5C30-3807-7FF0-7D49-C08C919EC6CC}"/>
              </a:ext>
            </a:extLst>
          </p:cNvPr>
          <p:cNvSpPr txBox="1"/>
          <p:nvPr/>
        </p:nvSpPr>
        <p:spPr>
          <a:xfrm>
            <a:off x="8403354" y="3678158"/>
            <a:ext cx="3017315" cy="46166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这种形变称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弹性形变。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2E24461-8DAD-ECE7-64A1-5688AB80AE58}"/>
              </a:ext>
            </a:extLst>
          </p:cNvPr>
          <p:cNvSpPr txBox="1"/>
          <p:nvPr/>
        </p:nvSpPr>
        <p:spPr>
          <a:xfrm>
            <a:off x="8675039" y="6203412"/>
            <a:ext cx="3180041" cy="461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4BACC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这种形变称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塑性形变。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6D0E694-68E5-3FD8-1181-656D3BEC16A4}"/>
              </a:ext>
            </a:extLst>
          </p:cNvPr>
          <p:cNvSpPr txBox="1"/>
          <p:nvPr/>
        </p:nvSpPr>
        <p:spPr>
          <a:xfrm>
            <a:off x="976344" y="439985"/>
            <a:ext cx="609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、弹性与塑性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1C6E527-1B0F-F00E-A35A-FDBA1F430B78}"/>
              </a:ext>
            </a:extLst>
          </p:cNvPr>
          <p:cNvSpPr txBox="1"/>
          <p:nvPr/>
        </p:nvSpPr>
        <p:spPr>
          <a:xfrm>
            <a:off x="260208" y="56960"/>
            <a:ext cx="2511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考点</a:t>
            </a:r>
            <a:r>
              <a:rPr lang="en-US" altLang="zh-CN" sz="2800"/>
              <a:t>2</a:t>
            </a:r>
            <a:r>
              <a:rPr lang="zh-CN" altLang="en-US" sz="2800"/>
              <a:t>、弹力</a:t>
            </a:r>
          </a:p>
        </p:txBody>
      </p:sp>
    </p:spTree>
    <p:extLst>
      <p:ext uri="{BB962C8B-B14F-4D97-AF65-F5344CB8AC3E}">
        <p14:creationId xmlns:p14="http://schemas.microsoft.com/office/powerpoint/2010/main" val="3366044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4CCE1B-16E1-2173-E947-E3C7AE9D1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78" y="880641"/>
            <a:ext cx="3805373" cy="26678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081C46-D4FC-2878-3DAD-DA4CC3D1F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40" y="888369"/>
            <a:ext cx="3482884" cy="2667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5AAA7-DF62-3753-891E-CAFCC961A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519" y="3812746"/>
            <a:ext cx="8586204" cy="597921"/>
          </a:xfrm>
          <a:custGeom>
            <a:avLst/>
            <a:gdLst>
              <a:gd name="T0" fmla="*/ 7158357 w 7160895"/>
              <a:gd name="T1" fmla="*/ 372384 h 747486"/>
              <a:gd name="T2" fmla="*/ 3579179 w 7160895"/>
              <a:gd name="T3" fmla="*/ 744766 h 747486"/>
              <a:gd name="T4" fmla="*/ 0 w 7160895"/>
              <a:gd name="T5" fmla="*/ 372384 h 747486"/>
              <a:gd name="T6" fmla="*/ 3579179 w 7160895"/>
              <a:gd name="T7" fmla="*/ 0 h 747486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160895"/>
              <a:gd name="T13" fmla="*/ 0 h 747486"/>
              <a:gd name="T14" fmla="*/ 7160895 w 7160895"/>
              <a:gd name="T15" fmla="*/ 747486 h 7474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60895" h="747486">
                <a:moveTo>
                  <a:pt x="0" y="0"/>
                </a:moveTo>
                <a:lnTo>
                  <a:pt x="7036311" y="0"/>
                </a:lnTo>
                <a:lnTo>
                  <a:pt x="7160895" y="124583"/>
                </a:lnTo>
                <a:lnTo>
                  <a:pt x="7160895" y="747486"/>
                </a:lnTo>
                <a:lnTo>
                  <a:pt x="124583" y="747486"/>
                </a:lnTo>
                <a:lnTo>
                  <a:pt x="0" y="62290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物体由于发生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弹性形变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而产生的力叫做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弹力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118201-B34D-DE51-F433-92B223E26798}"/>
              </a:ext>
            </a:extLst>
          </p:cNvPr>
          <p:cNvSpPr txBox="1"/>
          <p:nvPr/>
        </p:nvSpPr>
        <p:spPr>
          <a:xfrm>
            <a:off x="688522" y="278091"/>
            <a:ext cx="2353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、弹力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81ABDD-6779-1C9E-3C0C-DE02D9EDDAC4}"/>
              </a:ext>
            </a:extLst>
          </p:cNvPr>
          <p:cNvSpPr txBox="1"/>
          <p:nvPr/>
        </p:nvSpPr>
        <p:spPr>
          <a:xfrm>
            <a:off x="1002000" y="4682020"/>
            <a:ext cx="309965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弹力产生的条件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: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71CCD19-396D-8EC9-F278-8DB9B2A45CF0}"/>
              </a:ext>
            </a:extLst>
          </p:cNvPr>
          <p:cNvSpPr txBox="1"/>
          <p:nvPr/>
        </p:nvSpPr>
        <p:spPr>
          <a:xfrm>
            <a:off x="3843088" y="4694822"/>
            <a:ext cx="236658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(1)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相互接触。     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0488C7F-06D1-7AFA-8B92-651CD1F3001A}"/>
              </a:ext>
            </a:extLst>
          </p:cNvPr>
          <p:cNvSpPr txBox="1"/>
          <p:nvPr/>
        </p:nvSpPr>
        <p:spPr>
          <a:xfrm>
            <a:off x="6083033" y="4732865"/>
            <a:ext cx="401463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(2)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发生弹性形变。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889B118-8235-AEDA-AAB7-7F2E27227826}"/>
              </a:ext>
            </a:extLst>
          </p:cNvPr>
          <p:cNvSpPr/>
          <p:nvPr/>
        </p:nvSpPr>
        <p:spPr>
          <a:xfrm>
            <a:off x="1002001" y="5458094"/>
            <a:ext cx="2301036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弹力的方向：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A639F6C-FECC-5096-D7F5-4B16A2F8452D}"/>
              </a:ext>
            </a:extLst>
          </p:cNvPr>
          <p:cNvSpPr/>
          <p:nvPr/>
        </p:nvSpPr>
        <p:spPr>
          <a:xfrm>
            <a:off x="1002000" y="6103235"/>
            <a:ext cx="241300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弹力的大小：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F23B5E7-ED2F-036C-8405-35AFD762D8B7}"/>
              </a:ext>
            </a:extLst>
          </p:cNvPr>
          <p:cNvSpPr txBox="1"/>
          <p:nvPr/>
        </p:nvSpPr>
        <p:spPr>
          <a:xfrm>
            <a:off x="1103040" y="3908776"/>
            <a:ext cx="91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定义：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F0AFA9-5E61-81A3-2CD8-368967865385}"/>
              </a:ext>
            </a:extLst>
          </p:cNvPr>
          <p:cNvSpPr txBox="1"/>
          <p:nvPr/>
        </p:nvSpPr>
        <p:spPr>
          <a:xfrm>
            <a:off x="3533553" y="545413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总是指向形变物体恢复原状的方向。</a:t>
            </a:r>
            <a:endParaRPr lang="zh-CN" altLang="en-US" sz="28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A529E0-7542-C8E9-C0F6-30B3EFDD8896}"/>
              </a:ext>
            </a:extLst>
          </p:cNvPr>
          <p:cNvSpPr txBox="1"/>
          <p:nvPr/>
        </p:nvSpPr>
        <p:spPr>
          <a:xfrm>
            <a:off x="3160892" y="6116037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与形变程度越大，弹力越大。</a:t>
            </a:r>
            <a:endParaRPr lang="zh-CN" altLang="en-US" sz="2800"/>
          </a:p>
        </p:txBody>
      </p:sp>
    </p:spTree>
    <p:extLst>
      <p:ext uri="{BB962C8B-B14F-4D97-AF65-F5344CB8AC3E}">
        <p14:creationId xmlns:p14="http://schemas.microsoft.com/office/powerpoint/2010/main" val="2801832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7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289">
            <a:extLst>
              <a:ext uri="{FF2B5EF4-FFF2-40B4-BE49-F238E27FC236}">
                <a16:creationId xmlns:a16="http://schemas.microsoft.com/office/drawing/2014/main" id="{6C9A1518-811B-8B72-6177-2C4DA1D0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1" y="1256824"/>
            <a:ext cx="8227681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、如图跳水运动员向上跳，为什么要向下压跳板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?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68F1D8C-64A1-AED6-37FA-4041DF870DBF}"/>
              </a:ext>
            </a:extLst>
          </p:cNvPr>
          <p:cNvSpPr/>
          <p:nvPr/>
        </p:nvSpPr>
        <p:spPr>
          <a:xfrm>
            <a:off x="732817" y="2413337"/>
            <a:ext cx="6842515" cy="1949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跳水运动员向下压跳板时，跳板受压后变弯，发生形变，发生形变的跳板对运动员有向上的推力，使运动员跳得更高。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D87871-429C-84FD-988E-2C72F46D8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73" y="371494"/>
            <a:ext cx="3568730" cy="57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94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C773A49-FA86-8C98-5B01-98E414F9498E}"/>
              </a:ext>
            </a:extLst>
          </p:cNvPr>
          <p:cNvSpPr txBox="1"/>
          <p:nvPr/>
        </p:nvSpPr>
        <p:spPr>
          <a:xfrm>
            <a:off x="873453" y="105013"/>
            <a:ext cx="8782526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2.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下列关于弹力的说法，正确的是（　　）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A．两个物体相互接触，一定有弹力的存在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B．两个没有相互接触的物体之间可能存在弹力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C．在直接接触且发生弹性形变的物体间才产生弹力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err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D．只要物体发生形变一定有弹力 </a:t>
            </a: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9BED1B7-9FF1-E4B0-742B-7A908245C019}"/>
              </a:ext>
            </a:extLst>
          </p:cNvPr>
          <p:cNvSpPr txBox="1"/>
          <p:nvPr/>
        </p:nvSpPr>
        <p:spPr>
          <a:xfrm>
            <a:off x="6841395" y="76756"/>
            <a:ext cx="444352" cy="6612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42A0D6-5D4D-1F1C-8979-F19B11805AAD}"/>
              </a:ext>
            </a:extLst>
          </p:cNvPr>
          <p:cNvSpPr txBox="1"/>
          <p:nvPr/>
        </p:nvSpPr>
        <p:spPr>
          <a:xfrm>
            <a:off x="722404" y="3225440"/>
            <a:ext cx="11052829" cy="25958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3.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几位同学使用弹簧拉力器锻炼身体，每位同学都可以将弹簧拉力器拉开至两臂伸直，两臂伸直时对弹簧拉力器拉力最大的是（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A．几个同学都一样大           B．手臂长的同学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C．体重大的同学                   D．力气大的同学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BB9BAC-803E-C57B-F418-27F5745936BA}"/>
              </a:ext>
            </a:extLst>
          </p:cNvPr>
          <p:cNvSpPr txBox="1"/>
          <p:nvPr/>
        </p:nvSpPr>
        <p:spPr>
          <a:xfrm>
            <a:off x="10276754" y="3885236"/>
            <a:ext cx="554524" cy="6381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15649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87D5290-0EBA-EE7D-8403-650C64166673}"/>
              </a:ext>
            </a:extLst>
          </p:cNvPr>
          <p:cNvSpPr txBox="1"/>
          <p:nvPr/>
        </p:nvSpPr>
        <p:spPr>
          <a:xfrm>
            <a:off x="284361" y="257163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、弹簧测力计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92BD02-D229-F835-4C5A-BA4F8B17F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1" r="29750"/>
          <a:stretch>
            <a:fillRect/>
          </a:stretch>
        </p:blipFill>
        <p:spPr>
          <a:xfrm>
            <a:off x="8362123" y="351960"/>
            <a:ext cx="1995561" cy="4706796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1BF859E-040F-56B9-A058-F333CF6BB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2" y="5140332"/>
            <a:ext cx="1125956" cy="6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仿宋"/>
              </a:rPr>
              <a:t>原理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仿宋"/>
              </a:rPr>
              <a:t>：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077DD869-E109-C3F8-651E-25DCDD1F9FDB}"/>
              </a:ext>
            </a:extLst>
          </p:cNvPr>
          <p:cNvCxnSpPr/>
          <p:nvPr/>
        </p:nvCxnSpPr>
        <p:spPr>
          <a:xfrm>
            <a:off x="9574217" y="2221966"/>
            <a:ext cx="1000125" cy="1587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63B7DDE-3084-30E6-622B-AE39D163F077}"/>
              </a:ext>
            </a:extLst>
          </p:cNvPr>
          <p:cNvCxnSpPr/>
          <p:nvPr/>
        </p:nvCxnSpPr>
        <p:spPr>
          <a:xfrm rot="10800000">
            <a:off x="8359779" y="2436278"/>
            <a:ext cx="928688" cy="1588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3A1378B-DBF3-E68D-FBEF-E451016CBC7D}"/>
              </a:ext>
            </a:extLst>
          </p:cNvPr>
          <p:cNvCxnSpPr/>
          <p:nvPr/>
        </p:nvCxnSpPr>
        <p:spPr>
          <a:xfrm>
            <a:off x="9788529" y="3222091"/>
            <a:ext cx="785813" cy="1587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B32EC2A-E47E-237A-9BEB-80D0BC5D7B5B}"/>
              </a:ext>
            </a:extLst>
          </p:cNvPr>
          <p:cNvCxnSpPr/>
          <p:nvPr/>
        </p:nvCxnSpPr>
        <p:spPr>
          <a:xfrm rot="10800000">
            <a:off x="8341373" y="4783164"/>
            <a:ext cx="928688" cy="1587"/>
          </a:xfrm>
          <a:prstGeom prst="straightConnector1">
            <a:avLst/>
          </a:prstGeom>
          <a:ln w="38100">
            <a:solidFill>
              <a:srgbClr val="2BAB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1D26754D-2DB1-8B26-EF63-CB0688C5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5779" y="1983841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弹簧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35967DD-2040-578A-57E4-0C6313A2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4342" y="2926125"/>
            <a:ext cx="1261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刻度盘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2CA43485-0E98-AF22-9D1E-392AE9AA7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9" y="2198153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指针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48E05E2-5354-B1DC-F2C1-BBC2B50CE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473" y="4497414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挂钩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02056449-9174-58A8-B44A-155979F61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172" y="5104382"/>
            <a:ext cx="1449412" cy="6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仿宋"/>
              </a:rPr>
              <a:t>构造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仿宋"/>
              </a:rPr>
              <a:t>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F515B81-0AFE-0A02-B300-A3115CBCB850}"/>
              </a:ext>
            </a:extLst>
          </p:cNvPr>
          <p:cNvSpPr txBox="1"/>
          <p:nvPr/>
        </p:nvSpPr>
        <p:spPr>
          <a:xfrm>
            <a:off x="373288" y="5275388"/>
            <a:ext cx="57641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仿宋"/>
              </a:rPr>
              <a:t>           在弹性限度内，弹簧受到的拉力越大，弹簧的伸长量就越长。</a:t>
            </a:r>
            <a:endParaRPr lang="zh-CN" altLang="en-US" sz="280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F44F970-556F-6E49-A85A-64418F78968B}"/>
              </a:ext>
            </a:extLst>
          </p:cNvPr>
          <p:cNvSpPr txBox="1"/>
          <p:nvPr/>
        </p:nvSpPr>
        <p:spPr>
          <a:xfrm>
            <a:off x="7502529" y="5242648"/>
            <a:ext cx="45494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  <a:cs typeface="仿宋"/>
              </a:rPr>
              <a:t>      主要由刻度盘、弹簧、指针、挂钩等组成。</a:t>
            </a:r>
            <a:endParaRPr lang="zh-CN" altLang="en-US" sz="2800"/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1833739B-84B2-3D0B-EABD-632113ED7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415" y="1407248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12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4">
            <a:extLst>
              <a:ext uri="{FF2B5EF4-FFF2-40B4-BE49-F238E27FC236}">
                <a16:creationId xmlns:a16="http://schemas.microsoft.com/office/drawing/2014/main" id="{CDA896CC-8FA3-CF77-BFB7-3EC1802E2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742" y="437009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宋体" panose="02010600030101010101" pitchFamily="2" charset="-122"/>
              </a:rPr>
              <a:t>正确的使用方法：</a:t>
            </a:r>
          </a:p>
        </p:txBody>
      </p:sp>
      <p:sp>
        <p:nvSpPr>
          <p:cNvPr id="24" name="Rectangle 69">
            <a:extLst>
              <a:ext uri="{FF2B5EF4-FFF2-40B4-BE49-F238E27FC236}">
                <a16:creationId xmlns:a16="http://schemas.microsoft.com/office/drawing/2014/main" id="{76283714-01EE-E613-5F3E-F22E32F5E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2" y="1048042"/>
            <a:ext cx="8318500" cy="3970337"/>
          </a:xfrm>
          <a:prstGeom prst="rect">
            <a:avLst/>
          </a:prstGeom>
          <a:noFill/>
          <a:ln w="9525" cmpd="sng">
            <a:noFill/>
            <a:miter lim="800000"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>
                <a:latin typeface="+mn-ea"/>
                <a:ea typeface="+mn-ea"/>
                <a:cs typeface="Times New Roman" pitchFamily="18" charset="0"/>
              </a:rPr>
              <a:t>1</a:t>
            </a:r>
            <a:r>
              <a:rPr lang="zh-CN" altLang="en-US" sz="2800" b="1">
                <a:latin typeface="+mn-ea"/>
                <a:ea typeface="+mn-ea"/>
                <a:cs typeface="Times New Roman" pitchFamily="18" charset="0"/>
              </a:rPr>
              <a:t>、使用前：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>
                <a:latin typeface="+mn-ea"/>
                <a:ea typeface="+mn-ea"/>
                <a:cs typeface="Times New Roman" pitchFamily="18" charset="0"/>
              </a:rPr>
              <a:t>(1)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观察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量程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和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分度值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>
                <a:latin typeface="+mn-ea"/>
                <a:ea typeface="+mn-ea"/>
                <a:cs typeface="Times New Roman" pitchFamily="18" charset="0"/>
              </a:rPr>
              <a:t>(2)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检查指针是否指在零刻度线</a:t>
            </a:r>
            <a:r>
              <a:rPr lang="en-US" altLang="zh-CN" sz="2800">
                <a:latin typeface="+mn-ea"/>
                <a:ea typeface="+mn-ea"/>
                <a:cs typeface="Times New Roman" pitchFamily="18" charset="0"/>
              </a:rPr>
              <a:t>,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若不在</a:t>
            </a:r>
            <a:r>
              <a:rPr lang="en-US" altLang="zh-CN" sz="2800">
                <a:latin typeface="+mn-ea"/>
                <a:ea typeface="+mn-ea"/>
                <a:cs typeface="Times New Roman" pitchFamily="18" charset="0"/>
              </a:rPr>
              <a:t>,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应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调零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。来回拉动几下弹簧</a:t>
            </a:r>
            <a:r>
              <a:rPr lang="en-US" altLang="zh-CN" sz="2800">
                <a:latin typeface="+mn-ea"/>
                <a:ea typeface="+mn-ea"/>
                <a:cs typeface="Times New Roman" pitchFamily="18" charset="0"/>
              </a:rPr>
              <a:t>,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避免卡壳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b="1">
                <a:latin typeface="+mn-ea"/>
                <a:ea typeface="+mn-ea"/>
                <a:cs typeface="Times New Roman" pitchFamily="18" charset="0"/>
              </a:rPr>
              <a:t>2</a:t>
            </a:r>
            <a:r>
              <a:rPr lang="zh-CN" altLang="en-US" sz="2800" b="1">
                <a:latin typeface="+mn-ea"/>
                <a:ea typeface="+mn-ea"/>
                <a:cs typeface="Times New Roman" pitchFamily="18" charset="0"/>
              </a:rPr>
              <a:t>、测量时：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力的方向要和弹簧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轴线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方向</a:t>
            </a:r>
            <a:r>
              <a:rPr lang="en-US" altLang="zh-CN" sz="2800">
                <a:latin typeface="+mn-ea"/>
                <a:ea typeface="+mn-ea"/>
                <a:cs typeface="Times New Roman" pitchFamily="18" charset="0"/>
              </a:rPr>
              <a:t>—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致。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b="1">
                <a:latin typeface="+mn-ea"/>
                <a:ea typeface="+mn-ea"/>
                <a:cs typeface="Times New Roman" pitchFamily="18" charset="0"/>
              </a:rPr>
              <a:t>3</a:t>
            </a:r>
            <a:r>
              <a:rPr lang="zh-CN" altLang="en-US" sz="2800" b="1">
                <a:latin typeface="+mn-ea"/>
                <a:ea typeface="+mn-ea"/>
                <a:cs typeface="Times New Roman" pitchFamily="18" charset="0"/>
              </a:rPr>
              <a:t>、观察时：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视线必须与刻度盘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垂直</a:t>
            </a:r>
            <a:r>
              <a:rPr lang="en-US" altLang="zh-CN" sz="2800">
                <a:latin typeface="+mn-ea"/>
                <a:ea typeface="+mn-ea"/>
                <a:cs typeface="Times New Roman" pitchFamily="18" charset="0"/>
              </a:rPr>
              <a:t>,</a:t>
            </a:r>
            <a:r>
              <a:rPr lang="zh-CN" altLang="en-US" sz="2800">
                <a:latin typeface="+mn-ea"/>
                <a:ea typeface="+mn-ea"/>
                <a:cs typeface="Times New Roman" pitchFamily="18" charset="0"/>
              </a:rPr>
              <a:t>不估读。</a:t>
            </a:r>
            <a:endParaRPr lang="zh-CN" altLang="en-US" sz="280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4320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C124959-E817-0102-F2F0-EB672F9D6CD7}"/>
              </a:ext>
            </a:extLst>
          </p:cNvPr>
          <p:cNvSpPr txBox="1"/>
          <p:nvPr/>
        </p:nvSpPr>
        <p:spPr>
          <a:xfrm>
            <a:off x="638985" y="78497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 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、力的定义和单位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DDBE318-8B2B-1E20-B746-8219F04A7921}"/>
              </a:ext>
            </a:extLst>
          </p:cNvPr>
          <p:cNvSpPr/>
          <p:nvPr/>
        </p:nvSpPr>
        <p:spPr>
          <a:xfrm>
            <a:off x="1199616" y="1401531"/>
            <a:ext cx="1440000" cy="2520000"/>
          </a:xfrm>
          <a:prstGeom prst="rect">
            <a:avLst/>
          </a:pr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人</a:t>
            </a:r>
            <a:endParaRPr lang="zh-CN" altLang="zh-CN" sz="2800" noProof="1">
              <a:latin typeface="Times New Roman" panose="02020603050405020304" pitchFamily="18" charset="0"/>
              <a:ea typeface="楷体" panose="02010609060101010101" pitchFamily="49" charset="-122"/>
              <a:cs typeface="+mn-ea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</a:rPr>
              <a:t>人</a:t>
            </a: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推土机</a:t>
            </a:r>
            <a:endParaRPr lang="zh-CN" altLang="en-US" sz="2800" noProof="1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</a:rPr>
              <a:t>地球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A6D40D-B6BE-106F-DB28-4381D3CEA8A4}"/>
              </a:ext>
            </a:extLst>
          </p:cNvPr>
          <p:cNvSpPr/>
          <p:nvPr/>
        </p:nvSpPr>
        <p:spPr>
          <a:xfrm>
            <a:off x="2989262" y="1403119"/>
            <a:ext cx="936625" cy="2520000"/>
          </a:xfrm>
          <a:prstGeom prst="rect">
            <a:avLst/>
          </a:pr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举</a:t>
            </a: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拉</a:t>
            </a: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推</a:t>
            </a:r>
            <a:endParaRPr lang="zh-CN" altLang="en-US" sz="2800" noProof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吸引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4F5F9B9-E3E9-EEC3-A347-FE2087805614}"/>
              </a:ext>
            </a:extLst>
          </p:cNvPr>
          <p:cNvSpPr/>
          <p:nvPr/>
        </p:nvSpPr>
        <p:spPr>
          <a:xfrm>
            <a:off x="4295960" y="1426931"/>
            <a:ext cx="1440000" cy="2520000"/>
          </a:xfrm>
          <a:prstGeom prst="rect">
            <a:avLst/>
          </a:pr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</a:rPr>
              <a:t>杠铃</a:t>
            </a: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</a:rPr>
              <a:t>弓</a:t>
            </a: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土</a:t>
            </a:r>
            <a:endParaRPr lang="zh-CN" altLang="en-US" sz="2800" noProof="1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月球</a:t>
            </a:r>
            <a:endParaRPr lang="zh-CN" altLang="en-US" sz="2800" noProof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A14258DE-C54F-2D67-20A6-65B5FC2A1F5B}"/>
              </a:ext>
            </a:extLst>
          </p:cNvPr>
          <p:cNvSpPr/>
          <p:nvPr/>
        </p:nvSpPr>
        <p:spPr>
          <a:xfrm>
            <a:off x="6672064" y="1440695"/>
            <a:ext cx="4983323" cy="523220"/>
          </a:xfrm>
          <a:custGeom>
            <a:avLst/>
            <a:gdLst>
              <a:gd name="txL" fmla="*/ 0 w 4399915"/>
              <a:gd name="txT" fmla="*/ 0 h 535860"/>
              <a:gd name="txR" fmla="*/ 4399915 w 4399915"/>
              <a:gd name="txB" fmla="*/ 535860 h 535860"/>
            </a:gdLst>
            <a:ahLst/>
            <a:cxnLst>
              <a:cxn ang="0">
                <a:pos x="4399915" y="267930"/>
              </a:cxn>
              <a:cxn ang="5400000">
                <a:pos x="2199957" y="535860"/>
              </a:cxn>
              <a:cxn ang="10800000">
                <a:pos x="0" y="267930"/>
              </a:cxn>
              <a:cxn ang="16200000">
                <a:pos x="2199957" y="0"/>
              </a:cxn>
            </a:cxnLst>
            <a:rect l="txL" t="txT" r="txR" b="txB"/>
            <a:pathLst>
              <a:path w="4399915" h="535860">
                <a:moveTo>
                  <a:pt x="0" y="0"/>
                </a:moveTo>
                <a:lnTo>
                  <a:pt x="4310603" y="0"/>
                </a:lnTo>
                <a:lnTo>
                  <a:pt x="4399915" y="89311"/>
                </a:lnTo>
                <a:lnTo>
                  <a:pt x="4399915" y="535860"/>
                </a:lnTo>
                <a:lnTo>
                  <a:pt x="0" y="535860"/>
                </a:lnTo>
                <a:close/>
              </a:path>
            </a:pathLst>
          </a:cu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r>
              <a:rPr lang="zh-CN" altLang="en-US" sz="2800" noProof="1">
                <a:latin typeface="Times New Roman" panose="02020603050405020304" pitchFamily="18" charset="0"/>
                <a:ea typeface="楷体" panose="02010609060101010101" pitchFamily="49" charset="-122"/>
              </a:rPr>
              <a:t>定义：</a:t>
            </a:r>
            <a:r>
              <a:rPr lang="zh-CN" altLang="zh-CN" sz="2800" noProof="1">
                <a:latin typeface="Times New Roman" panose="02020603050405020304" pitchFamily="18" charset="0"/>
                <a:ea typeface="楷体" panose="02010609060101010101" pitchFamily="49" charset="-122"/>
              </a:rPr>
              <a:t>力是物体对物体的</a:t>
            </a:r>
            <a:r>
              <a:rPr lang="zh-CN" altLang="zh-CN" sz="28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作用</a:t>
            </a:r>
            <a:r>
              <a:rPr lang="zh-CN" altLang="zh-CN" sz="2800" noProof="1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8" name="下箭头 2">
            <a:extLst>
              <a:ext uri="{FF2B5EF4-FFF2-40B4-BE49-F238E27FC236}">
                <a16:creationId xmlns:a16="http://schemas.microsoft.com/office/drawing/2014/main" id="{932079AA-9A26-7BE3-33AF-6D328BF5E2E8}"/>
              </a:ext>
            </a:extLst>
          </p:cNvPr>
          <p:cNvSpPr/>
          <p:nvPr/>
        </p:nvSpPr>
        <p:spPr>
          <a:xfrm>
            <a:off x="1633910" y="4048024"/>
            <a:ext cx="501650" cy="1023938"/>
          </a:xfrm>
          <a:prstGeom prst="downArrow">
            <a:avLst/>
          </a:prstGeom>
          <a:noFill/>
          <a:ln>
            <a:solidFill>
              <a:srgbClr val="477A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ea typeface="微软雅黑" panose="020B0503020204020204" pitchFamily="34" charset="-122"/>
            </a:endParaRPr>
          </a:p>
        </p:txBody>
      </p:sp>
      <p:sp>
        <p:nvSpPr>
          <p:cNvPr id="9" name="下箭头 5">
            <a:extLst>
              <a:ext uri="{FF2B5EF4-FFF2-40B4-BE49-F238E27FC236}">
                <a16:creationId xmlns:a16="http://schemas.microsoft.com/office/drawing/2014/main" id="{C179E9B1-499C-88E3-F012-CF1F2B5FF870}"/>
              </a:ext>
            </a:extLst>
          </p:cNvPr>
          <p:cNvSpPr/>
          <p:nvPr/>
        </p:nvSpPr>
        <p:spPr>
          <a:xfrm>
            <a:off x="3160712" y="4000399"/>
            <a:ext cx="527050" cy="793750"/>
          </a:xfrm>
          <a:prstGeom prst="downArrow">
            <a:avLst/>
          </a:prstGeom>
          <a:noFill/>
          <a:ln>
            <a:solidFill>
              <a:srgbClr val="477A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下箭头 6">
            <a:extLst>
              <a:ext uri="{FF2B5EF4-FFF2-40B4-BE49-F238E27FC236}">
                <a16:creationId xmlns:a16="http://schemas.microsoft.com/office/drawing/2014/main" id="{1703CE00-BE6E-8DB0-5EE7-541D171A3BAB}"/>
              </a:ext>
            </a:extLst>
          </p:cNvPr>
          <p:cNvSpPr/>
          <p:nvPr/>
        </p:nvSpPr>
        <p:spPr>
          <a:xfrm>
            <a:off x="4757812" y="4038500"/>
            <a:ext cx="546100" cy="1025525"/>
          </a:xfrm>
          <a:prstGeom prst="downArrow">
            <a:avLst/>
          </a:prstGeom>
          <a:noFill/>
          <a:ln>
            <a:solidFill>
              <a:srgbClr val="477A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E6B6A4-2831-EF09-B31D-22396400084A}"/>
              </a:ext>
            </a:extLst>
          </p:cNvPr>
          <p:cNvSpPr txBox="1"/>
          <p:nvPr/>
        </p:nvSpPr>
        <p:spPr>
          <a:xfrm>
            <a:off x="1199616" y="5149749"/>
            <a:ext cx="1113371" cy="1055608"/>
          </a:xfrm>
          <a:prstGeom prst="roundRect">
            <a:avLst/>
          </a:prstGeom>
          <a:solidFill>
            <a:srgbClr val="C0504D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施力物体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96F5A2-4685-304E-9112-0FED7F0F7C86}"/>
              </a:ext>
            </a:extLst>
          </p:cNvPr>
          <p:cNvSpPr txBox="1"/>
          <p:nvPr/>
        </p:nvSpPr>
        <p:spPr>
          <a:xfrm>
            <a:off x="4511824" y="5149749"/>
            <a:ext cx="1078654" cy="1055608"/>
          </a:xfrm>
          <a:prstGeom prst="roundRect">
            <a:avLst/>
          </a:prstGeom>
          <a:solidFill>
            <a:srgbClr val="5B9BD5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受力物体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D27D9B-FCAB-F1BC-7565-5B756207AC15}"/>
              </a:ext>
            </a:extLst>
          </p:cNvPr>
          <p:cNvSpPr txBox="1"/>
          <p:nvPr/>
        </p:nvSpPr>
        <p:spPr>
          <a:xfrm>
            <a:off x="2886285" y="4902532"/>
            <a:ext cx="1090514" cy="578882"/>
          </a:xfrm>
          <a:prstGeom prst="roundRect">
            <a:avLst/>
          </a:prstGeom>
          <a:solidFill>
            <a:srgbClr val="E77D25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作用</a:t>
            </a:r>
          </a:p>
        </p:txBody>
      </p:sp>
      <p:sp>
        <p:nvSpPr>
          <p:cNvPr id="14" name="右箭头 12">
            <a:extLst>
              <a:ext uri="{FF2B5EF4-FFF2-40B4-BE49-F238E27FC236}">
                <a16:creationId xmlns:a16="http://schemas.microsoft.com/office/drawing/2014/main" id="{B8B9EB3F-4124-DAA4-8842-713A6209A2B6}"/>
              </a:ext>
            </a:extLst>
          </p:cNvPr>
          <p:cNvSpPr/>
          <p:nvPr/>
        </p:nvSpPr>
        <p:spPr>
          <a:xfrm>
            <a:off x="2424832" y="5481414"/>
            <a:ext cx="2014984" cy="323850"/>
          </a:xfrm>
          <a:prstGeom prst="rightArrow">
            <a:avLst/>
          </a:prstGeom>
          <a:noFill/>
          <a:ln>
            <a:solidFill>
              <a:srgbClr val="477A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 noProof="1">
              <a:ea typeface="微软雅黑" panose="020B0503020204020204" pitchFamily="34" charset="-122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01A1A5B9-CED9-1E0F-9DF0-10FB81A33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2367285"/>
            <a:ext cx="3303587" cy="568762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260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 algn="l"/>
            <a:r>
              <a:rPr lang="zh-CN" altLang="en-US" sz="2800">
                <a:ea typeface="楷体" panose="02010609060101010101" pitchFamily="49" charset="-122"/>
              </a:rPr>
              <a:t>符号：</a:t>
            </a:r>
            <a:r>
              <a:rPr lang="en-US" altLang="zh-CN" sz="2800" i="1">
                <a:solidFill>
                  <a:srgbClr val="FF0000"/>
                </a:solidFill>
                <a:ea typeface="楷体" panose="02010609060101010101" pitchFamily="49" charset="-122"/>
              </a:rPr>
              <a:t>F</a:t>
            </a:r>
            <a:endParaRPr lang="zh-CN" altLang="en-US" sz="2800">
              <a:ea typeface="楷体" panose="02010609060101010101" pitchFamily="49" charset="-122"/>
            </a:endParaRPr>
          </a:p>
        </p:txBody>
      </p:sp>
      <p:sp>
        <p:nvSpPr>
          <p:cNvPr id="16" name="文本框 4">
            <a:extLst>
              <a:ext uri="{FF2B5EF4-FFF2-40B4-BE49-F238E27FC236}">
                <a16:creationId xmlns:a16="http://schemas.microsoft.com/office/drawing/2014/main" id="{CE429157-0A59-FC3C-AAB1-96C814332A7E}"/>
              </a:ext>
            </a:extLst>
          </p:cNvPr>
          <p:cNvSpPr txBox="1"/>
          <p:nvPr/>
        </p:nvSpPr>
        <p:spPr>
          <a:xfrm>
            <a:off x="6672064" y="3335912"/>
            <a:ext cx="5127339" cy="568762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 algn="l"/>
            <a:r>
              <a:rPr lang="zh-CN" altLang="en-US" sz="2800" noProof="1">
                <a:ea typeface="楷体" panose="02010609060101010101" pitchFamily="49" charset="-122"/>
              </a:rPr>
              <a:t>单位：</a:t>
            </a:r>
            <a:r>
              <a:rPr lang="zh-CN" altLang="en-US" sz="2800" noProof="1">
                <a:solidFill>
                  <a:srgbClr val="FF0000"/>
                </a:solidFill>
                <a:ea typeface="楷体" panose="02010609060101010101" pitchFamily="49" charset="-122"/>
              </a:rPr>
              <a:t>牛顿</a:t>
            </a:r>
            <a:r>
              <a:rPr lang="zh-CN" altLang="en-US" sz="2800" noProof="1">
                <a:ea typeface="楷体" panose="02010609060101010101" pitchFamily="49" charset="-122"/>
              </a:rPr>
              <a:t>， 简称</a:t>
            </a:r>
            <a:r>
              <a:rPr lang="zh-CN" altLang="en-US" sz="2800" noProof="1">
                <a:solidFill>
                  <a:srgbClr val="FF0000"/>
                </a:solidFill>
                <a:ea typeface="楷体" panose="02010609060101010101" pitchFamily="49" charset="-122"/>
              </a:rPr>
              <a:t>牛，</a:t>
            </a:r>
            <a:r>
              <a:rPr lang="zh-CN" altLang="en-US" sz="2800" noProof="1">
                <a:ea typeface="楷体" panose="02010609060101010101" pitchFamily="49" charset="-122"/>
              </a:rPr>
              <a:t>符号</a:t>
            </a:r>
            <a:r>
              <a:rPr lang="en-US" altLang="zh-CN" sz="2800" noProof="1">
                <a:solidFill>
                  <a:srgbClr val="FF0000"/>
                </a:solidFill>
                <a:ea typeface="楷体" panose="02010609060101010101" pitchFamily="49" charset="-122"/>
              </a:rPr>
              <a:t>N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E833FF9-E26C-8EDA-0BCF-889CE5DE3F15}"/>
              </a:ext>
            </a:extLst>
          </p:cNvPr>
          <p:cNvCxnSpPr/>
          <p:nvPr/>
        </p:nvCxnSpPr>
        <p:spPr>
          <a:xfrm>
            <a:off x="1496119" y="2132856"/>
            <a:ext cx="4094361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63AC95B4-6182-62DF-0AB2-5BFC91E28092}"/>
              </a:ext>
            </a:extLst>
          </p:cNvPr>
          <p:cNvCxnSpPr/>
          <p:nvPr/>
        </p:nvCxnSpPr>
        <p:spPr>
          <a:xfrm>
            <a:off x="1496118" y="2655763"/>
            <a:ext cx="4094361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D6D2D9A-FFD1-E5C9-CFEA-567CD43044BE}"/>
              </a:ext>
            </a:extLst>
          </p:cNvPr>
          <p:cNvCxnSpPr/>
          <p:nvPr/>
        </p:nvCxnSpPr>
        <p:spPr>
          <a:xfrm>
            <a:off x="1496117" y="3212976"/>
            <a:ext cx="4094361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235ADDD0-5340-A20D-23F6-7D46FEA8A73A}"/>
              </a:ext>
            </a:extLst>
          </p:cNvPr>
          <p:cNvCxnSpPr/>
          <p:nvPr/>
        </p:nvCxnSpPr>
        <p:spPr>
          <a:xfrm>
            <a:off x="1496117" y="3789040"/>
            <a:ext cx="4094361" cy="0"/>
          </a:xfrm>
          <a:prstGeom prst="straightConnector1">
            <a:avLst/>
          </a:prstGeom>
          <a:ln w="19050"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图示 20">
            <a:extLst>
              <a:ext uri="{FF2B5EF4-FFF2-40B4-BE49-F238E27FC236}">
                <a16:creationId xmlns:a16="http://schemas.microsoft.com/office/drawing/2014/main" id="{73A6E079-C475-B76A-1F9E-05946754CF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61850"/>
              </p:ext>
            </p:extLst>
          </p:nvPr>
        </p:nvGraphicFramePr>
        <p:xfrm>
          <a:off x="6672064" y="4000399"/>
          <a:ext cx="4983323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E034F04B-0FEF-5CB5-B07D-03A291F4AED9}"/>
              </a:ext>
            </a:extLst>
          </p:cNvPr>
          <p:cNvSpPr txBox="1"/>
          <p:nvPr/>
        </p:nvSpPr>
        <p:spPr>
          <a:xfrm>
            <a:off x="111935" y="178873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   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力</a:t>
            </a:r>
            <a:endParaRPr lang="zh-CN" altLang="en-US" sz="2800"/>
          </a:p>
        </p:txBody>
      </p:sp>
    </p:spTree>
    <p:extLst>
      <p:ext uri="{BB962C8B-B14F-4D97-AF65-F5344CB8AC3E}">
        <p14:creationId xmlns:p14="http://schemas.microsoft.com/office/powerpoint/2010/main" val="1564579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Graphic spid="21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9619FBA4-0B1E-E742-A15B-D92ED79C49DE}"/>
              </a:ext>
            </a:extLst>
          </p:cNvPr>
          <p:cNvSpPr txBox="1"/>
          <p:nvPr/>
        </p:nvSpPr>
        <p:spPr>
          <a:xfrm>
            <a:off x="1733365" y="222315"/>
            <a:ext cx="5063208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、右侧弹簧测力计的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量  程：</a:t>
            </a:r>
            <a:r>
              <a:rPr lang="zh-CN" altLang="en-US" sz="2800" u="sng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分度值：</a:t>
            </a:r>
            <a:r>
              <a:rPr lang="zh-CN" altLang="en-US" sz="2800" u="sng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测量值：</a:t>
            </a:r>
            <a:r>
              <a:rPr lang="zh-CN" altLang="en-US" sz="2800" u="sng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 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07A23C5-57AB-2453-734D-B4387B78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933" y="919794"/>
            <a:ext cx="192193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0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～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 N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EAA538F-318A-6588-1715-59D90315F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616" y="1561143"/>
            <a:ext cx="9252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0.2 N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6EF1956-703C-4E02-8D92-69146738A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00" y="2146931"/>
            <a:ext cx="9252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1.4 N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AC1AA7B-4BDD-3ADD-76A9-9731B768142B}"/>
              </a:ext>
            </a:extLst>
          </p:cNvPr>
          <p:cNvGrpSpPr/>
          <p:nvPr/>
        </p:nvGrpSpPr>
        <p:grpSpPr>
          <a:xfrm>
            <a:off x="7127257" y="0"/>
            <a:ext cx="1404336" cy="3857224"/>
            <a:chOff x="7536160" y="928688"/>
            <a:chExt cx="2159000" cy="5292302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F207B7D1-37D7-B619-C049-40B96E6EC47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36160" y="928688"/>
              <a:ext cx="2159000" cy="5292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1449B7E-0709-A1FD-A523-F5E22F59CEAE}"/>
                </a:ext>
              </a:extLst>
            </p:cNvPr>
            <p:cNvCxnSpPr/>
            <p:nvPr/>
          </p:nvCxnSpPr>
          <p:spPr>
            <a:xfrm>
              <a:off x="8328312" y="2898000"/>
              <a:ext cx="576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8890DD64-D060-CCEC-B193-5C9C6820283E}"/>
                </a:ext>
              </a:extLst>
            </p:cNvPr>
            <p:cNvCxnSpPr/>
            <p:nvPr/>
          </p:nvCxnSpPr>
          <p:spPr>
            <a:xfrm flipH="1">
              <a:off x="8615660" y="2898000"/>
              <a:ext cx="0" cy="211517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F31142F9-C703-07F5-E126-D89359197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020" y="4673737"/>
            <a:ext cx="7893697" cy="13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．如右图中弹簧测力计的分度值是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　   　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N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，量程是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　     　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N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，图中弹簧测力计的示数为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　   　</a:t>
            </a: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N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。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A057103-EDB2-1DFC-D4BF-73F479E786DD}"/>
              </a:ext>
            </a:extLst>
          </p:cNvPr>
          <p:cNvSpPr/>
          <p:nvPr/>
        </p:nvSpPr>
        <p:spPr>
          <a:xfrm>
            <a:off x="9226498" y="4764589"/>
            <a:ext cx="633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0.4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DFB9C3-9B1B-9369-1E23-44F24BDDB716}"/>
              </a:ext>
            </a:extLst>
          </p:cNvPr>
          <p:cNvSpPr/>
          <p:nvPr/>
        </p:nvSpPr>
        <p:spPr>
          <a:xfrm>
            <a:off x="4176725" y="5363381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0</a:t>
            </a:r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～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5303F95-E4B7-923E-5F2B-97E8648B091A}"/>
              </a:ext>
            </a:extLst>
          </p:cNvPr>
          <p:cNvSpPr/>
          <p:nvPr/>
        </p:nvSpPr>
        <p:spPr>
          <a:xfrm>
            <a:off x="10098380" y="545369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6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893A3B92-A45F-2456-F279-69C0CC4F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4376" y="2849512"/>
            <a:ext cx="925688" cy="378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899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0573759-C4DB-23A6-A7F8-22909455EE84}"/>
              </a:ext>
            </a:extLst>
          </p:cNvPr>
          <p:cNvSpPr txBox="1"/>
          <p:nvPr/>
        </p:nvSpPr>
        <p:spPr>
          <a:xfrm>
            <a:off x="736674" y="639628"/>
            <a:ext cx="609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、重力的产生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9740AB-E23C-0201-D7EC-C19DD5D5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764" y="1263524"/>
            <a:ext cx="2491274" cy="2287939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7">
            <a:extLst>
              <a:ext uri="{FF2B5EF4-FFF2-40B4-BE49-F238E27FC236}">
                <a16:creationId xmlns:a16="http://schemas.microsoft.com/office/drawing/2014/main" id="{D7989352-7916-F452-BEE9-695CF749A6F6}"/>
              </a:ext>
            </a:extLst>
          </p:cNvPr>
          <p:cNvGrpSpPr/>
          <p:nvPr/>
        </p:nvGrpSpPr>
        <p:grpSpPr>
          <a:xfrm>
            <a:off x="549586" y="3895302"/>
            <a:ext cx="2968056" cy="822459"/>
            <a:chOff x="205" y="6304"/>
            <a:chExt cx="7019" cy="2954"/>
          </a:xfrm>
        </p:grpSpPr>
        <p:sp>
          <p:nvSpPr>
            <p:cNvPr id="11" name="圆角矩形 2">
              <a:extLst>
                <a:ext uri="{FF2B5EF4-FFF2-40B4-BE49-F238E27FC236}">
                  <a16:creationId xmlns:a16="http://schemas.microsoft.com/office/drawing/2014/main" id="{FAD16B89-D78B-F40D-A5B3-4D6224EB75C0}"/>
                </a:ext>
              </a:extLst>
            </p:cNvPr>
            <p:cNvSpPr/>
            <p:nvPr/>
          </p:nvSpPr>
          <p:spPr>
            <a:xfrm>
              <a:off x="205" y="6304"/>
              <a:ext cx="7019" cy="2681"/>
            </a:xfrm>
            <a:prstGeom prst="roundRect">
              <a:avLst/>
            </a:prstGeom>
            <a:noFill/>
            <a:ln w="2222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z="2000" noProof="1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8B78CB49-ECA8-4A10-B652-5A7E2CBF2FA7}"/>
                </a:ext>
              </a:extLst>
            </p:cNvPr>
            <p:cNvSpPr txBox="1"/>
            <p:nvPr/>
          </p:nvSpPr>
          <p:spPr>
            <a:xfrm>
              <a:off x="240" y="6304"/>
              <a:ext cx="6953" cy="29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使橡皮绕手做圆周运动手对橡皮有拉力。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E56536E7-C60C-C7D3-62F7-F243830FC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5249"/>
          <a:stretch>
            <a:fillRect/>
          </a:stretch>
        </p:blipFill>
        <p:spPr>
          <a:xfrm>
            <a:off x="3694430" y="1249420"/>
            <a:ext cx="3136066" cy="228951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79A47C5-0640-0B1F-B8BA-9202780B0BC6}"/>
              </a:ext>
            </a:extLst>
          </p:cNvPr>
          <p:cNvSpPr txBox="1"/>
          <p:nvPr/>
        </p:nvSpPr>
        <p:spPr>
          <a:xfrm>
            <a:off x="334981" y="-12202"/>
            <a:ext cx="609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、重力 </a:t>
            </a:r>
          </a:p>
        </p:txBody>
      </p:sp>
      <p:grpSp>
        <p:nvGrpSpPr>
          <p:cNvPr id="3" name="组合 7">
            <a:extLst>
              <a:ext uri="{FF2B5EF4-FFF2-40B4-BE49-F238E27FC236}">
                <a16:creationId xmlns:a16="http://schemas.microsoft.com/office/drawing/2014/main" id="{FE30C839-F11B-D484-F3B8-6E0B3C3C6784}"/>
              </a:ext>
            </a:extLst>
          </p:cNvPr>
          <p:cNvGrpSpPr/>
          <p:nvPr/>
        </p:nvGrpSpPr>
        <p:grpSpPr>
          <a:xfrm>
            <a:off x="3783585" y="3857297"/>
            <a:ext cx="2968056" cy="822459"/>
            <a:chOff x="205" y="6167"/>
            <a:chExt cx="7019" cy="2954"/>
          </a:xfrm>
        </p:grpSpPr>
        <p:sp>
          <p:nvSpPr>
            <p:cNvPr id="4" name="圆角矩形 2">
              <a:extLst>
                <a:ext uri="{FF2B5EF4-FFF2-40B4-BE49-F238E27FC236}">
                  <a16:creationId xmlns:a16="http://schemas.microsoft.com/office/drawing/2014/main" id="{0FE3D417-3CDC-F666-624C-7453A88240B8}"/>
                </a:ext>
              </a:extLst>
            </p:cNvPr>
            <p:cNvSpPr/>
            <p:nvPr/>
          </p:nvSpPr>
          <p:spPr>
            <a:xfrm>
              <a:off x="205" y="6304"/>
              <a:ext cx="7019" cy="2681"/>
            </a:xfrm>
            <a:prstGeom prst="roundRect">
              <a:avLst/>
            </a:prstGeom>
            <a:noFill/>
            <a:ln w="2222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z="2000" noProof="1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88D59DE-BE3C-DDFE-0EE3-1FD98FB29289}"/>
                </a:ext>
              </a:extLst>
            </p:cNvPr>
            <p:cNvSpPr txBox="1"/>
            <p:nvPr/>
          </p:nvSpPr>
          <p:spPr>
            <a:xfrm>
              <a:off x="238" y="6167"/>
              <a:ext cx="6953" cy="29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月亮也绕着地球转动，它们之间有没有力呢？</a:t>
              </a: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E9078EB5-ECC7-B166-40DA-34CD01FF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506" y="1031966"/>
            <a:ext cx="3578820" cy="2506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793EA5D-A3CF-DB31-8333-EFB4DC4D7BD9}"/>
              </a:ext>
            </a:extLst>
          </p:cNvPr>
          <p:cNvSpPr/>
          <p:nvPr/>
        </p:nvSpPr>
        <p:spPr>
          <a:xfrm>
            <a:off x="8176540" y="3810755"/>
            <a:ext cx="3641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</a:pPr>
            <a:r>
              <a:rPr lang="zh-CN" altLang="en-US" sz="2400" cap="small">
                <a:latin typeface="Times New Roman" panose="02020603050405020304" pitchFamily="18" charset="0"/>
                <a:ea typeface="楷体" panose="02010609060101010101" pitchFamily="49" charset="-122"/>
              </a:rPr>
              <a:t>地球附近的所有物体都受到重力的作用</a:t>
            </a:r>
            <a:endParaRPr lang="en-US" altLang="zh-CN" sz="2400" cap="small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00FF4EB-E20A-E111-3769-520B3FD4ED99}"/>
              </a:ext>
            </a:extLst>
          </p:cNvPr>
          <p:cNvSpPr/>
          <p:nvPr/>
        </p:nvSpPr>
        <p:spPr>
          <a:xfrm>
            <a:off x="564386" y="4872584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  <a:defRPr/>
            </a:pPr>
            <a:r>
              <a:rPr lang="zh-CN" altLang="en-US" sz="2400" b="1" cap="small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定义：</a:t>
            </a:r>
            <a:r>
              <a:rPr lang="zh-CN" altLang="en-US" sz="2400" cap="small">
                <a:latin typeface="Times New Roman" panose="02020603050405020304" pitchFamily="18" charset="0"/>
                <a:ea typeface="楷体" panose="02010609060101010101" pitchFamily="49" charset="-122"/>
              </a:rPr>
              <a:t>因</a:t>
            </a:r>
            <a:r>
              <a:rPr lang="zh-CN" altLang="en-US" sz="2400" b="1" cap="small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地球的吸引</a:t>
            </a:r>
            <a:r>
              <a:rPr lang="zh-CN" altLang="en-US" sz="2400" cap="small">
                <a:latin typeface="Times New Roman" panose="02020603050405020304" pitchFamily="18" charset="0"/>
                <a:ea typeface="楷体" panose="02010609060101010101" pitchFamily="49" charset="-122"/>
              </a:rPr>
              <a:t>而受到的力叫做</a:t>
            </a:r>
            <a:r>
              <a:rPr lang="zh-CN" altLang="en-US" sz="2400" b="1" cap="small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重力</a:t>
            </a:r>
            <a:r>
              <a:rPr lang="zh-CN" altLang="en-US" sz="2400" cap="small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6F61DF8-D9B4-3FA6-FBA3-5B7889DAB971}"/>
              </a:ext>
            </a:extLst>
          </p:cNvPr>
          <p:cNvSpPr/>
          <p:nvPr/>
        </p:nvSpPr>
        <p:spPr>
          <a:xfrm>
            <a:off x="564386" y="5363643"/>
            <a:ext cx="2266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  <a:defRPr/>
            </a:pPr>
            <a:r>
              <a:rPr lang="zh-CN" altLang="en-US" sz="2400" b="1" cap="small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重力的符号：</a:t>
            </a:r>
            <a:r>
              <a:rPr lang="en-US" altLang="zh-CN" sz="2400" b="1" i="1" cap="small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G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2D5BD70-8A18-1745-3F89-EFF727301C0B}"/>
              </a:ext>
            </a:extLst>
          </p:cNvPr>
          <p:cNvSpPr/>
          <p:nvPr/>
        </p:nvSpPr>
        <p:spPr>
          <a:xfrm>
            <a:off x="535107" y="586989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  <a:defRPr/>
            </a:pPr>
            <a:r>
              <a:rPr lang="zh-CN" altLang="en-US" sz="2400" b="1" cap="small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重力的施力物体：</a:t>
            </a:r>
            <a:r>
              <a:rPr lang="zh-CN" altLang="en-US" sz="2400" b="1" cap="small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地球</a:t>
            </a:r>
          </a:p>
        </p:txBody>
      </p:sp>
    </p:spTree>
    <p:extLst>
      <p:ext uri="{BB962C8B-B14F-4D97-AF65-F5344CB8AC3E}">
        <p14:creationId xmlns:p14="http://schemas.microsoft.com/office/powerpoint/2010/main" val="311347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7C5EA38-9D86-D066-95D3-34A0C2C18EE7}"/>
              </a:ext>
            </a:extLst>
          </p:cNvPr>
          <p:cNvSpPr txBox="1"/>
          <p:nvPr/>
        </p:nvSpPr>
        <p:spPr>
          <a:xfrm>
            <a:off x="366221" y="939020"/>
            <a:ext cx="4551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探究重力的大小跟质量的关系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E52A221-BD07-5426-6661-B7BE8F9D6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148" y="2840399"/>
            <a:ext cx="1016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CA76E58-B16D-510C-B0C1-C2243F79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489" y="4322372"/>
            <a:ext cx="1016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24580">
            <a:extLst>
              <a:ext uri="{FF2B5EF4-FFF2-40B4-BE49-F238E27FC236}">
                <a16:creationId xmlns:a16="http://schemas.microsoft.com/office/drawing/2014/main" id="{10D6EB9C-98BC-520F-53BE-0AD129F6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89" y="5074103"/>
            <a:ext cx="1117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楷体" panose="02010609060101010101" pitchFamily="49" charset="-122"/>
              </a:rPr>
              <a:t>0.05</a:t>
            </a:r>
          </a:p>
        </p:txBody>
      </p:sp>
      <p:sp>
        <p:nvSpPr>
          <p:cNvPr id="7" name="文本框 24581">
            <a:extLst>
              <a:ext uri="{FF2B5EF4-FFF2-40B4-BE49-F238E27FC236}">
                <a16:creationId xmlns:a16="http://schemas.microsoft.com/office/drawing/2014/main" id="{AA04F881-08A7-2820-9620-E8ECB22EB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51" y="4065967"/>
            <a:ext cx="812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楷体" panose="02010609060101010101" pitchFamily="49" charset="-122"/>
              </a:rPr>
              <a:t>0.5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E57DB12-26DF-43FC-75C3-3CA4F522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193" y="3602292"/>
            <a:ext cx="1016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60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直接连接符 8">
            <a:extLst>
              <a:ext uri="{FF2B5EF4-FFF2-40B4-BE49-F238E27FC236}">
                <a16:creationId xmlns:a16="http://schemas.microsoft.com/office/drawing/2014/main" id="{34003454-2EBC-3EB1-FBAE-E1E644D90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8580" y="2789505"/>
            <a:ext cx="3260749" cy="2284598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60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4584">
            <a:extLst>
              <a:ext uri="{FF2B5EF4-FFF2-40B4-BE49-F238E27FC236}">
                <a16:creationId xmlns:a16="http://schemas.microsoft.com/office/drawing/2014/main" id="{364894AE-AB69-6CBE-D4A8-E0039C9E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29" y="3363518"/>
            <a:ext cx="50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</a:p>
        </p:txBody>
      </p:sp>
      <p:sp>
        <p:nvSpPr>
          <p:cNvPr id="11" name="文本框 24585">
            <a:extLst>
              <a:ext uri="{FF2B5EF4-FFF2-40B4-BE49-F238E27FC236}">
                <a16:creationId xmlns:a16="http://schemas.microsoft.com/office/drawing/2014/main" id="{542D090E-2DE0-C3F6-56AC-3C2D0CF37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523" y="5036002"/>
            <a:ext cx="812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楷体" panose="02010609060101010101" pitchFamily="49" charset="-122"/>
              </a:rPr>
              <a:t>0.1</a:t>
            </a:r>
          </a:p>
        </p:txBody>
      </p:sp>
      <p:sp>
        <p:nvSpPr>
          <p:cNvPr id="12" name="文本框 24586">
            <a:extLst>
              <a:ext uri="{FF2B5EF4-FFF2-40B4-BE49-F238E27FC236}">
                <a16:creationId xmlns:a16="http://schemas.microsoft.com/office/drawing/2014/main" id="{A0A81BBC-4D93-54D1-863C-A88EBAFFB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914" y="5074103"/>
            <a:ext cx="9880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楷体" panose="02010609060101010101" pitchFamily="49" charset="-122"/>
              </a:rPr>
              <a:t>0.15</a:t>
            </a:r>
          </a:p>
        </p:txBody>
      </p:sp>
      <p:sp>
        <p:nvSpPr>
          <p:cNvPr id="13" name="文本框 24587">
            <a:extLst>
              <a:ext uri="{FF2B5EF4-FFF2-40B4-BE49-F238E27FC236}">
                <a16:creationId xmlns:a16="http://schemas.microsoft.com/office/drawing/2014/main" id="{BAB21304-EFF4-1EC6-2C8A-8A006539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67" y="2632278"/>
            <a:ext cx="711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楷体" panose="02010609060101010101" pitchFamily="49" charset="-122"/>
              </a:rPr>
              <a:t>1.5</a:t>
            </a:r>
          </a:p>
        </p:txBody>
      </p:sp>
      <p:sp>
        <p:nvSpPr>
          <p:cNvPr id="14" name="文本框 24581">
            <a:extLst>
              <a:ext uri="{FF2B5EF4-FFF2-40B4-BE49-F238E27FC236}">
                <a16:creationId xmlns:a16="http://schemas.microsoft.com/office/drawing/2014/main" id="{46A146CA-31C9-B11F-D495-C71D70DC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29" y="5036003"/>
            <a:ext cx="812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 i="1">
                <a:latin typeface="Times New Roman" panose="02020603050405020304" pitchFamily="18" charset="0"/>
                <a:ea typeface="楷体" panose="02010609060101010101" pitchFamily="49" charset="-122"/>
              </a:rPr>
              <a:t>O</a:t>
            </a:r>
          </a:p>
        </p:txBody>
      </p:sp>
      <p:sp>
        <p:nvSpPr>
          <p:cNvPr id="15" name="文本框 24587">
            <a:extLst>
              <a:ext uri="{FF2B5EF4-FFF2-40B4-BE49-F238E27FC236}">
                <a16:creationId xmlns:a16="http://schemas.microsoft.com/office/drawing/2014/main" id="{74D29CDE-928C-4C7B-A3EF-5DACCEB93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80" y="1241821"/>
            <a:ext cx="975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G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/N</a:t>
            </a:r>
          </a:p>
        </p:txBody>
      </p:sp>
      <p:sp>
        <p:nvSpPr>
          <p:cNvPr id="16" name="文本框 24587">
            <a:extLst>
              <a:ext uri="{FF2B5EF4-FFF2-40B4-BE49-F238E27FC236}">
                <a16:creationId xmlns:a16="http://schemas.microsoft.com/office/drawing/2014/main" id="{74645ED6-B325-1777-BB6C-1C36CD821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652" y="4762150"/>
            <a:ext cx="12384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i="1">
                <a:latin typeface="Times New Roman" panose="02020603050405020304" pitchFamily="18" charset="0"/>
                <a:ea typeface="楷体" panose="02010609060101010101" pitchFamily="49" charset="-122"/>
              </a:rPr>
              <a:t>m</a:t>
            </a:r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/kg</a:t>
            </a: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98ABD99-10C9-B0CF-4CA0-0C6FD8631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34669"/>
              </p:ext>
            </p:extLst>
          </p:nvPr>
        </p:nvGraphicFramePr>
        <p:xfrm>
          <a:off x="930089" y="1782263"/>
          <a:ext cx="347678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767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8" name="组合 17">
            <a:extLst>
              <a:ext uri="{FF2B5EF4-FFF2-40B4-BE49-F238E27FC236}">
                <a16:creationId xmlns:a16="http://schemas.microsoft.com/office/drawing/2014/main" id="{C08C16BB-7372-42DB-46A0-EC9A408EA85F}"/>
              </a:ext>
            </a:extLst>
          </p:cNvPr>
          <p:cNvGrpSpPr/>
          <p:nvPr/>
        </p:nvGrpSpPr>
        <p:grpSpPr>
          <a:xfrm>
            <a:off x="912229" y="1529534"/>
            <a:ext cx="3771156" cy="3543145"/>
            <a:chOff x="1028700" y="1856106"/>
            <a:chExt cx="3771156" cy="3543145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FA2A78B7-836A-6E8B-5594-7316BD4333C6}"/>
                </a:ext>
              </a:extLst>
            </p:cNvPr>
            <p:cNvCxnSpPr/>
            <p:nvPr/>
          </p:nvCxnSpPr>
          <p:spPr>
            <a:xfrm>
              <a:off x="1035051" y="5399251"/>
              <a:ext cx="3764805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DC50D582-857E-76E3-FDC5-92F95E168734}"/>
                </a:ext>
              </a:extLst>
            </p:cNvPr>
            <p:cNvCxnSpPr/>
            <p:nvPr/>
          </p:nvCxnSpPr>
          <p:spPr>
            <a:xfrm flipH="1" flipV="1">
              <a:off x="1028700" y="1856106"/>
              <a:ext cx="6351" cy="352348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3">
            <a:extLst>
              <a:ext uri="{FF2B5EF4-FFF2-40B4-BE49-F238E27FC236}">
                <a16:creationId xmlns:a16="http://schemas.microsoft.com/office/drawing/2014/main" id="{A4F473E7-E5A2-53D8-6475-B89AFA596966}"/>
              </a:ext>
            </a:extLst>
          </p:cNvPr>
          <p:cNvSpPr txBox="1"/>
          <p:nvPr/>
        </p:nvSpPr>
        <p:spPr>
          <a:xfrm>
            <a:off x="4666930" y="712781"/>
            <a:ext cx="7040176" cy="701948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25"/>
              </a:spcBef>
              <a:buFontTx/>
              <a:buNone/>
              <a:defRPr/>
            </a:pPr>
            <a:r>
              <a:rPr lang="en-US" altLang="zh-CN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1.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物体所受的重力跟它的质量</a:t>
            </a:r>
            <a:r>
              <a:rPr lang="zh-CN" altLang="en-US" sz="24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成正比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。</a:t>
            </a:r>
          </a:p>
        </p:txBody>
      </p:sp>
      <p:sp>
        <p:nvSpPr>
          <p:cNvPr id="25" name="文本框 1">
            <a:extLst>
              <a:ext uri="{FF2B5EF4-FFF2-40B4-BE49-F238E27FC236}">
                <a16:creationId xmlns:a16="http://schemas.microsoft.com/office/drawing/2014/main" id="{9E9262A3-D5C9-4234-96D7-CE1D30264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045" y="5071386"/>
            <a:ext cx="6624739" cy="91940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注意：粗略计算时，</a:t>
            </a:r>
            <a:r>
              <a:rPr lang="en-US" altLang="zh-CN" sz="2400" i="1">
                <a:latin typeface="Times New Roman" panose="02020603050405020304" pitchFamily="18" charset="0"/>
                <a:ea typeface="楷体" panose="02010609060101010101" pitchFamily="49" charset="-122"/>
              </a:rPr>
              <a:t>g =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10N/kg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，如果题目中没有交待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g = 10N/kg    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g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永远是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9.8N/kg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0A88800B-9C76-572D-998F-C13174474B03}"/>
              </a:ext>
            </a:extLst>
          </p:cNvPr>
          <p:cNvSpPr txBox="1"/>
          <p:nvPr/>
        </p:nvSpPr>
        <p:spPr>
          <a:xfrm>
            <a:off x="4675167" y="1484305"/>
            <a:ext cx="6606490" cy="6331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2.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重力与质量的比值大约是 </a:t>
            </a:r>
            <a:r>
              <a:rPr lang="en-US" altLang="zh-CN" sz="2400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9.8N/kg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，表示的物理意义是：</a:t>
            </a:r>
            <a:endParaRPr lang="en-US" altLang="zh-CN" sz="2400" noProof="1"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95C509A9-37F0-E8B7-EE02-8DCB31BF2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746" y="2060316"/>
            <a:ext cx="6111559" cy="57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质量为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1kg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的物体受到的重力为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9.8N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8EA5C3E1-818E-F05E-5E3D-B97655F1FDEE}"/>
              </a:ext>
            </a:extLst>
          </p:cNvPr>
          <p:cNvSpPr txBox="1"/>
          <p:nvPr/>
        </p:nvSpPr>
        <p:spPr>
          <a:xfrm>
            <a:off x="4666930" y="2827640"/>
            <a:ext cx="7525070" cy="7314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470" indent="-458470" fontAlgn="auto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3.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如果用</a:t>
            </a:r>
            <a:r>
              <a:rPr lang="en-US" altLang="zh-CN" sz="2400" i="1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g </a:t>
            </a:r>
            <a:r>
              <a:rPr lang="zh-CN" altLang="en-US" sz="2400" noProof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表示这个比值，重力与质量的关系可以写成</a:t>
            </a:r>
            <a:endParaRPr lang="zh-CN" altLang="en-US" sz="2400" noProof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0040790-3EDA-ECD5-92E2-2A4C70DC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1728" y="3939734"/>
            <a:ext cx="172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solidFill>
                  <a:srgbClr val="FF5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或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59A5466-AB8E-2EC5-FB98-8535C03A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6195" y="3719070"/>
            <a:ext cx="138853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2F3933F-333E-01B6-CB4D-A90D6DDF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6795" y="3979420"/>
            <a:ext cx="1636184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3702FF7-9777-2E84-2E30-797258553988}"/>
              </a:ext>
            </a:extLst>
          </p:cNvPr>
          <p:cNvSpPr txBox="1"/>
          <p:nvPr/>
        </p:nvSpPr>
        <p:spPr>
          <a:xfrm>
            <a:off x="256051" y="228039"/>
            <a:ext cx="291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</a:t>
            </a:r>
            <a:r>
              <a:rPr lang="zh-CN" altLang="en-US" sz="2800"/>
              <a:t>、这里的大小</a:t>
            </a:r>
          </a:p>
        </p:txBody>
      </p:sp>
    </p:spTree>
    <p:extLst>
      <p:ext uri="{BB962C8B-B14F-4D97-AF65-F5344CB8AC3E}">
        <p14:creationId xmlns:p14="http://schemas.microsoft.com/office/powerpoint/2010/main" val="3758795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build="p"/>
      <p:bldP spid="25" grpId="0" animBg="1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2135CE1-7533-EAAD-DF3E-837144658E19}"/>
              </a:ext>
            </a:extLst>
          </p:cNvPr>
          <p:cNvSpPr/>
          <p:nvPr/>
        </p:nvSpPr>
        <p:spPr>
          <a:xfrm>
            <a:off x="839416" y="1556792"/>
            <a:ext cx="10513168" cy="1949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“嫦娥三号月球车质量为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140kg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，在地球上它的重力为</a:t>
            </a:r>
            <a:r>
              <a:rPr lang="zh-CN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　</a:t>
            </a:r>
            <a:r>
              <a:rPr lang="en-US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</a:t>
            </a:r>
            <a:r>
              <a:rPr lang="zh-CN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　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N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，当它到达月球后，它在月球上的重力</a:t>
            </a:r>
            <a:r>
              <a:rPr lang="zh-CN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　</a:t>
            </a:r>
            <a:r>
              <a:rPr lang="en-US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zh-CN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　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（选填“大于”“小于”或“等于”）它在地球上的重力（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g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10N/kg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）。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BEB0BE9-3BC4-FE80-1CC0-B42614C3B5B5}"/>
              </a:ext>
            </a:extLst>
          </p:cNvPr>
          <p:cNvSpPr txBox="1"/>
          <p:nvPr/>
        </p:nvSpPr>
        <p:spPr>
          <a:xfrm>
            <a:off x="9552384" y="155679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1400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59E6808-5F9A-FC6F-F918-9E01FDD4D5BF}"/>
              </a:ext>
            </a:extLst>
          </p:cNvPr>
          <p:cNvSpPr txBox="1"/>
          <p:nvPr/>
        </p:nvSpPr>
        <p:spPr>
          <a:xfrm>
            <a:off x="6672064" y="220486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小于</a:t>
            </a:r>
          </a:p>
        </p:txBody>
      </p:sp>
    </p:spTree>
    <p:extLst>
      <p:ext uri="{BB962C8B-B14F-4D97-AF65-F5344CB8AC3E}">
        <p14:creationId xmlns:p14="http://schemas.microsoft.com/office/powerpoint/2010/main" val="3508417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7D283C1-979A-9EE8-64AC-5745931B91A0}"/>
              </a:ext>
            </a:extLst>
          </p:cNvPr>
          <p:cNvSpPr txBox="1"/>
          <p:nvPr/>
        </p:nvSpPr>
        <p:spPr>
          <a:xfrm>
            <a:off x="253326" y="62243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、重力的方向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FFD1D6-C418-B3E9-1405-BA4DE1E0E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4" y="682135"/>
            <a:ext cx="6576582" cy="27416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EB97074-30FC-C5CB-D2F3-C194D5537D77}"/>
              </a:ext>
            </a:extLst>
          </p:cNvPr>
          <p:cNvSpPr/>
          <p:nvPr/>
        </p:nvSpPr>
        <p:spPr>
          <a:xfrm>
            <a:off x="447876" y="3681152"/>
            <a:ext cx="6643390" cy="182274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    通过观察发现，无论铁架台是否倾斜，重物静止时悬线总是处于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竖直向下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的方向，即和水平面垂直。这个方向就是重力的方向，所以重力的方向总是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竖直向下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的。</a:t>
            </a:r>
          </a:p>
        </p:txBody>
      </p:sp>
      <p:sp>
        <p:nvSpPr>
          <p:cNvPr id="6" name="Text Box 5">
            <a:hlinkClick r:id="rId3" action="ppaction://hlinkfile"/>
            <a:extLst>
              <a:ext uri="{FF2B5EF4-FFF2-40B4-BE49-F238E27FC236}">
                <a16:creationId xmlns:a16="http://schemas.microsoft.com/office/drawing/2014/main" id="{FFC5F4AB-4203-2DC5-FDA4-BF62151F1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163" y="5824700"/>
            <a:ext cx="5268837" cy="58896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重力的方向总是</a:t>
            </a:r>
            <a:r>
              <a:rPr lang="zh-CN" altLang="en-US" sz="3200">
                <a:solidFill>
                  <a:srgbClr val="99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竖直向下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的。</a:t>
            </a: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6CB7730B-7F53-D7F4-B7FD-BD639A4EF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735" r="98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8274" y="469976"/>
            <a:ext cx="4470400" cy="505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2FDB851-87ED-C8F0-C64A-0E7C390F2F86}"/>
              </a:ext>
            </a:extLst>
          </p:cNvPr>
          <p:cNvCxnSpPr/>
          <p:nvPr/>
        </p:nvCxnSpPr>
        <p:spPr>
          <a:xfrm flipV="1">
            <a:off x="8667960" y="3864735"/>
            <a:ext cx="686007" cy="1152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18326E55-8425-2097-D3D0-ECFB8A5D4534}"/>
              </a:ext>
            </a:extLst>
          </p:cNvPr>
          <p:cNvCxnSpPr/>
          <p:nvPr/>
        </p:nvCxnSpPr>
        <p:spPr>
          <a:xfrm flipV="1">
            <a:off x="10109975" y="1056423"/>
            <a:ext cx="355498" cy="936104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0CFAAA7-7A59-8420-2A4F-A9841764BA01}"/>
              </a:ext>
            </a:extLst>
          </p:cNvPr>
          <p:cNvCxnSpPr/>
          <p:nvPr/>
        </p:nvCxnSpPr>
        <p:spPr>
          <a:xfrm flipH="1" flipV="1">
            <a:off x="8465348" y="1473096"/>
            <a:ext cx="673437" cy="74461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67DD9E7-34F1-91EB-B468-8D6AA7341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8856" y="2623940"/>
            <a:ext cx="426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•</a:t>
            </a:r>
          </a:p>
        </p:txBody>
      </p:sp>
      <p:sp>
        <p:nvSpPr>
          <p:cNvPr id="15" name="圆角矩形 1">
            <a:extLst>
              <a:ext uri="{FF2B5EF4-FFF2-40B4-BE49-F238E27FC236}">
                <a16:creationId xmlns:a16="http://schemas.microsoft.com/office/drawing/2014/main" id="{99E345AD-52E8-ABC7-D77D-76D5C715E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859" y="5612468"/>
            <a:ext cx="2088232" cy="661245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 w="9525">
            <a:noFill/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指向地心</a:t>
            </a:r>
          </a:p>
        </p:txBody>
      </p:sp>
    </p:spTree>
    <p:extLst>
      <p:ext uri="{BB962C8B-B14F-4D97-AF65-F5344CB8AC3E}">
        <p14:creationId xmlns:p14="http://schemas.microsoft.com/office/powerpoint/2010/main" val="1971582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1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1"/>
      <p:bldP spid="11" grpId="2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3794">
            <a:extLst>
              <a:ext uri="{FF2B5EF4-FFF2-40B4-BE49-F238E27FC236}">
                <a16:creationId xmlns:a16="http://schemas.microsoft.com/office/drawing/2014/main" id="{C9FFFFDA-4E9B-0F6A-3F27-BB4B4D831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1" y="367306"/>
            <a:ext cx="46118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重力方向竖直向下的应用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551F3C-1D42-7BE6-02E8-9C331B257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"/>
          <a:stretch>
            <a:fillRect/>
          </a:stretch>
        </p:blipFill>
        <p:spPr>
          <a:xfrm>
            <a:off x="302040" y="1444043"/>
            <a:ext cx="2948305" cy="2783501"/>
          </a:xfrm>
          <a:prstGeom prst="roundRect">
            <a:avLst/>
          </a:prstGeom>
          <a:ln>
            <a:noFill/>
          </a:ln>
        </p:spPr>
      </p:pic>
      <p:sp>
        <p:nvSpPr>
          <p:cNvPr id="5" name="文本框 33801">
            <a:extLst>
              <a:ext uri="{FF2B5EF4-FFF2-40B4-BE49-F238E27FC236}">
                <a16:creationId xmlns:a16="http://schemas.microsoft.com/office/drawing/2014/main" id="{D8A50F92-380F-AABA-F394-0437BEE0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996" y="4533046"/>
            <a:ext cx="35829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铅垂线：检验建筑物是否垂直于地面</a:t>
            </a:r>
          </a:p>
        </p:txBody>
      </p:sp>
      <p:sp>
        <p:nvSpPr>
          <p:cNvPr id="6" name="文本框 33801">
            <a:extLst>
              <a:ext uri="{FF2B5EF4-FFF2-40B4-BE49-F238E27FC236}">
                <a16:creationId xmlns:a16="http://schemas.microsoft.com/office/drawing/2014/main" id="{AD8604C4-AF88-7CF9-E4F8-8DF8F2007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45" y="4533046"/>
            <a:ext cx="540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水平仪：检验桌面等平面是否水平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9531084-D26D-D9E8-A918-253A33B1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3" t="52480" r="60427" b="3289"/>
          <a:stretch>
            <a:fillRect/>
          </a:stretch>
        </p:blipFill>
        <p:spPr>
          <a:xfrm>
            <a:off x="3439208" y="1392831"/>
            <a:ext cx="2656792" cy="263790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A3456-02EF-E03D-5994-4B4773BF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8928" y="1444043"/>
            <a:ext cx="4001978" cy="26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00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D9DF9C1-9CEC-63F0-4220-B684DA1CC149}"/>
              </a:ext>
            </a:extLst>
          </p:cNvPr>
          <p:cNvSpPr txBox="1"/>
          <p:nvPr/>
        </p:nvSpPr>
        <p:spPr>
          <a:xfrm>
            <a:off x="325264" y="152868"/>
            <a:ext cx="2027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、重心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528E08-6801-1A3E-F823-AF93AFCB5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30" y="4945659"/>
            <a:ext cx="5093598" cy="6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lnSpc>
                <a:spcPct val="150000"/>
              </a:lnSpc>
              <a:buFontTx/>
              <a:buNone/>
            </a:pPr>
            <a:r>
              <a:rPr lang="zh-CN" altLang="en-US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概念：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重力的</a:t>
            </a:r>
            <a:r>
              <a:rPr lang="zh-CN" altLang="en-US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等效作用点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C95520E-2A59-1305-1E49-AF4CB5530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069" y="2650681"/>
            <a:ext cx="4781824" cy="11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形状规则、质量分布均匀的物体重心在其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几何中心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上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B3CA22-8002-055A-2795-9BBB665E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2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820" y="3954999"/>
            <a:ext cx="1656197" cy="16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19">
            <a:extLst>
              <a:ext uri="{FF2B5EF4-FFF2-40B4-BE49-F238E27FC236}">
                <a16:creationId xmlns:a16="http://schemas.microsoft.com/office/drawing/2014/main" id="{2FD2EBE2-74FF-4F6B-788C-3F69E1AA5CE7}"/>
              </a:ext>
            </a:extLst>
          </p:cNvPr>
          <p:cNvGrpSpPr/>
          <p:nvPr/>
        </p:nvGrpSpPr>
        <p:grpSpPr>
          <a:xfrm>
            <a:off x="7477182" y="4784033"/>
            <a:ext cx="482909" cy="1130246"/>
            <a:chOff x="3425" y="3120"/>
            <a:chExt cx="288" cy="929"/>
          </a:xfrm>
        </p:grpSpPr>
        <p:sp>
          <p:nvSpPr>
            <p:cNvPr id="51" name="Line 20">
              <a:extLst>
                <a:ext uri="{FF2B5EF4-FFF2-40B4-BE49-F238E27FC236}">
                  <a16:creationId xmlns:a16="http://schemas.microsoft.com/office/drawing/2014/main" id="{F7E13EBB-DA9F-444C-398E-46C34D073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32" y="3120"/>
              <a:ext cx="0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600">
                <a:solidFill>
                  <a:srgbClr val="FF0000"/>
                </a:solidFill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Text Box 21">
              <a:extLst>
                <a:ext uri="{FF2B5EF4-FFF2-40B4-BE49-F238E27FC236}">
                  <a16:creationId xmlns:a16="http://schemas.microsoft.com/office/drawing/2014/main" id="{D1D21B2E-128E-9C4C-A20F-FE8EE9E9A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3657"/>
              <a:ext cx="288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/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/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/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/>
                <a:defRPr>
                  <a:solidFill>
                    <a:schemeClr val="tx1"/>
                  </a:solidFill>
                  <a:latin typeface="Arial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zh-CN" sz="26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G</a:t>
              </a:r>
            </a:p>
          </p:txBody>
        </p:sp>
      </p:grpSp>
      <p:sp>
        <p:nvSpPr>
          <p:cNvPr id="53" name="Oval 18">
            <a:extLst>
              <a:ext uri="{FF2B5EF4-FFF2-40B4-BE49-F238E27FC236}">
                <a16:creationId xmlns:a16="http://schemas.microsoft.com/office/drawing/2014/main" id="{6227D366-BF14-27DD-49F2-0A11629F6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878" y="4701049"/>
            <a:ext cx="82916" cy="7057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2600" b="1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34AD345A-DC73-1D28-A5DC-1B338F89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937" y="5830777"/>
            <a:ext cx="4781822" cy="61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注意：重心不一定在物体上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75E957B-DBD8-D564-5C6B-1A831725F18E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368927" y="3555264"/>
            <a:ext cx="172593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eaLnBrk="0" hangingPunct="0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/>
                <a:sym typeface="+mn-ea"/>
              </a:rPr>
              <a:t>地球吸引物体的每一部分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ED6F381-83D7-CD89-CF79-54D70E5F75A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231051" y="3528709"/>
            <a:ext cx="275780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eaLnBrk="0" hangingPunct="0">
              <a:buClrTx/>
              <a:buSzTx/>
              <a:buFontTx/>
            </a:pPr>
            <a:r>
              <a:rPr lang="zh-CN" altLang="en-US" sz="2000" b="1">
                <a:latin typeface="楷体" panose="02010609060101010101" charset="-122"/>
                <a:ea typeface="楷体"/>
                <a:sym typeface="+mn-ea"/>
              </a:rPr>
              <a:t>作用效果上，好像作用在某一点的一个力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77B3E7D-31AE-D3D7-BD2E-F0305059F7F5}"/>
              </a:ext>
            </a:extLst>
          </p:cNvPr>
          <p:cNvGrpSpPr/>
          <p:nvPr/>
        </p:nvGrpSpPr>
        <p:grpSpPr>
          <a:xfrm>
            <a:off x="586368" y="1495956"/>
            <a:ext cx="1224280" cy="1716405"/>
            <a:chOff x="3231" y="2192"/>
            <a:chExt cx="1928" cy="2703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5C990DBB-A654-CC4E-6A1A-2CF310B7902D}"/>
                </a:ext>
              </a:extLst>
            </p:cNvPr>
            <p:cNvCxnSpPr/>
            <p:nvPr>
              <p:custDataLst>
                <p:tags r:id="rId30"/>
              </p:custDataLst>
            </p:nvPr>
          </p:nvCxnSpPr>
          <p:spPr>
            <a:xfrm flipH="1">
              <a:off x="4257" y="2192"/>
              <a:ext cx="0" cy="1688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52D8CE1-DEDC-90C0-9874-C4AB93FF015A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5">
              <a:clrChange>
                <a:clrFrom>
                  <a:srgbClr val="FAFAFA">
                    <a:alpha val="100000"/>
                  </a:srgbClr>
                </a:clrFrom>
                <a:clrTo>
                  <a:srgbClr val="FAFAFA">
                    <a:alpha val="100000"/>
                    <a:alpha val="0"/>
                  </a:srgbClr>
                </a:clrTo>
              </a:clrChange>
            </a:blip>
            <a:srcRect l="5153" t="27177" r="6931" b="26265"/>
            <a:stretch>
              <a:fillRect/>
            </a:stretch>
          </p:blipFill>
          <p:spPr>
            <a:xfrm>
              <a:off x="3231" y="3875"/>
              <a:ext cx="1928" cy="10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2C94809-B86F-8A61-8C12-2854979FAFE6}"/>
              </a:ext>
            </a:extLst>
          </p:cNvPr>
          <p:cNvGrpSpPr/>
          <p:nvPr/>
        </p:nvGrpSpPr>
        <p:grpSpPr>
          <a:xfrm>
            <a:off x="2719079" y="1433902"/>
            <a:ext cx="1224280" cy="1716405"/>
            <a:chOff x="3231" y="2192"/>
            <a:chExt cx="1928" cy="270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E03A115-0ED5-21E7-6F3A-9AE1A0847E44}"/>
                </a:ext>
              </a:extLst>
            </p:cNvPr>
            <p:cNvCxnSpPr/>
            <p:nvPr>
              <p:custDataLst>
                <p:tags r:id="rId28"/>
              </p:custDataLst>
            </p:nvPr>
          </p:nvCxnSpPr>
          <p:spPr>
            <a:xfrm flipH="1">
              <a:off x="4257" y="2192"/>
              <a:ext cx="0" cy="1688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1B84EB2-3281-71CF-CB78-D14717264365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5">
              <a:clrChange>
                <a:clrFrom>
                  <a:srgbClr val="FAFAFA">
                    <a:alpha val="100000"/>
                  </a:srgbClr>
                </a:clrFrom>
                <a:clrTo>
                  <a:srgbClr val="FAFAFA">
                    <a:alpha val="100000"/>
                    <a:alpha val="0"/>
                  </a:srgbClr>
                </a:clrTo>
              </a:clrChange>
            </a:blip>
            <a:srcRect l="5153" t="27177" r="6931" b="26265"/>
            <a:stretch>
              <a:fillRect/>
            </a:stretch>
          </p:blipFill>
          <p:spPr>
            <a:xfrm>
              <a:off x="3231" y="3875"/>
              <a:ext cx="1928" cy="10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D6850E8-0464-E8E2-D17F-E731FF32F4FD}"/>
              </a:ext>
            </a:extLst>
          </p:cNvPr>
          <p:cNvGrpSpPr/>
          <p:nvPr/>
        </p:nvGrpSpPr>
        <p:grpSpPr>
          <a:xfrm>
            <a:off x="725419" y="2695567"/>
            <a:ext cx="1016000" cy="791210"/>
            <a:chOff x="3547" y="3484"/>
            <a:chExt cx="1600" cy="1246"/>
          </a:xfrm>
        </p:grpSpPr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3338EDDC-0568-A748-9914-6E7DF11C9564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 flipH="1">
              <a:off x="3547" y="412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66DE4EAF-F61F-C7EA-553C-E2019C6CFDCC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H="1">
              <a:off x="4138" y="3484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86C58D32-4FDF-3773-236B-8691960A0C2F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 flipH="1">
              <a:off x="3685" y="3711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F70B6664-674D-3704-FA34-149C7879F1B1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 flipH="1">
              <a:off x="3798" y="4276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632442DF-4607-3869-4BB8-2B91181CA946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 flipH="1">
              <a:off x="4025" y="4164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8A672581-F30E-90EE-41D0-CDEEC52DA467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 flipH="1">
              <a:off x="5147" y="393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6378D31D-2D9F-EA26-0F17-85D7D41CACB2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 flipH="1">
              <a:off x="4819" y="3597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C6F18FD1-1011-E992-E7F4-88AC39D830CD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 flipH="1">
              <a:off x="4478" y="3484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ADD350F5-E87D-54FC-9D0A-0B84862F9E01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 flipH="1">
              <a:off x="4183" y="393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E5C117E3-1832-95F0-A172-C1E9F68AA061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 flipH="1">
              <a:off x="4411" y="4051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6E2413D0-B5B3-BF99-539A-D4F7F457591C}"/>
                </a:ext>
              </a:extLst>
            </p:cNvPr>
            <p:cNvCxnSpPr/>
            <p:nvPr>
              <p:custDataLst>
                <p:tags r:id="rId24"/>
              </p:custDataLst>
            </p:nvPr>
          </p:nvCxnSpPr>
          <p:spPr>
            <a:xfrm flipH="1">
              <a:off x="4983" y="4051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>
              <a:extLst>
                <a:ext uri="{FF2B5EF4-FFF2-40B4-BE49-F238E27FC236}">
                  <a16:creationId xmlns:a16="http://schemas.microsoft.com/office/drawing/2014/main" id="{AAEEB0B4-675E-6821-5B2D-74C992BC85F0}"/>
                </a:ext>
              </a:extLst>
            </p:cNvPr>
            <p:cNvCxnSpPr/>
            <p:nvPr>
              <p:custDataLst>
                <p:tags r:id="rId25"/>
              </p:custDataLst>
            </p:nvPr>
          </p:nvCxnSpPr>
          <p:spPr>
            <a:xfrm flipH="1">
              <a:off x="4639" y="412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3D3D482E-CE9D-1CA2-A6CB-787898F5E794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H="1">
              <a:off x="5045" y="3597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9C97F5A7-0703-B461-2612-F006DA88FD41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>
            <a:xfrm flipH="1">
              <a:off x="3911" y="3597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908AA536-7474-6D26-2A6D-26F7EDA34E53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H="1">
            <a:off x="3395975" y="2870368"/>
            <a:ext cx="0" cy="7283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18">
            <a:extLst>
              <a:ext uri="{FF2B5EF4-FFF2-40B4-BE49-F238E27FC236}">
                <a16:creationId xmlns:a16="http://schemas.microsoft.com/office/drawing/2014/main" id="{75C82000-E2F7-8214-8488-F97121900F0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41473" y="2832253"/>
            <a:ext cx="108000" cy="1080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6197DBC1-C5DF-5A42-0468-8761ADA2A38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58909" y="1304178"/>
            <a:ext cx="1371600" cy="1028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 panose="02020603050405020304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77" name="Line 11">
            <a:extLst>
              <a:ext uri="{FF2B5EF4-FFF2-40B4-BE49-F238E27FC236}">
                <a16:creationId xmlns:a16="http://schemas.microsoft.com/office/drawing/2014/main" id="{F7842D6D-29EB-75FE-3C73-9B53B7C103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8909" y="1304178"/>
            <a:ext cx="1371600" cy="10287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95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Line 12">
            <a:extLst>
              <a:ext uri="{FF2B5EF4-FFF2-40B4-BE49-F238E27FC236}">
                <a16:creationId xmlns:a16="http://schemas.microsoft.com/office/drawing/2014/main" id="{67076E71-A4D6-52E3-6447-7578E1CBD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8909" y="1304178"/>
            <a:ext cx="1371600" cy="10287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95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Oval 13">
            <a:extLst>
              <a:ext uri="{FF2B5EF4-FFF2-40B4-BE49-F238E27FC236}">
                <a16:creationId xmlns:a16="http://schemas.microsoft.com/office/drawing/2014/main" id="{24901015-8FDD-A88B-D342-1A0061D27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3260" y="1785604"/>
            <a:ext cx="144000" cy="1440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grpSp>
        <p:nvGrpSpPr>
          <p:cNvPr id="80" name="Group 16">
            <a:extLst>
              <a:ext uri="{FF2B5EF4-FFF2-40B4-BE49-F238E27FC236}">
                <a16:creationId xmlns:a16="http://schemas.microsoft.com/office/drawing/2014/main" id="{7E94C175-6E91-FDC9-78B3-860079E92D70}"/>
              </a:ext>
            </a:extLst>
          </p:cNvPr>
          <p:cNvGrpSpPr/>
          <p:nvPr/>
        </p:nvGrpSpPr>
        <p:grpSpPr>
          <a:xfrm>
            <a:off x="7144709" y="1821067"/>
            <a:ext cx="520700" cy="1110853"/>
            <a:chOff x="912" y="1968"/>
            <a:chExt cx="328" cy="933"/>
          </a:xfrm>
        </p:grpSpPr>
        <p:sp>
          <p:nvSpPr>
            <p:cNvPr id="81" name="Line 14">
              <a:extLst>
                <a:ext uri="{FF2B5EF4-FFF2-40B4-BE49-F238E27FC236}">
                  <a16:creationId xmlns:a16="http://schemas.microsoft.com/office/drawing/2014/main" id="{81F80761-B997-9CB7-5479-6EFA8EB85D04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912" y="1968"/>
              <a:ext cx="0" cy="76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Text Box 15">
              <a:extLst>
                <a:ext uri="{FF2B5EF4-FFF2-40B4-BE49-F238E27FC236}">
                  <a16:creationId xmlns:a16="http://schemas.microsoft.com/office/drawing/2014/main" id="{B89C433B-FB6E-03A8-305D-BDEA79AF9382}"/>
                </a:ext>
              </a:extLst>
            </p:cNvPr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942" y="2514"/>
              <a:ext cx="298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l" eaLnBrk="1" hangingPunct="1">
                <a:spcBef>
                  <a:spcPct val="0"/>
                </a:spcBef>
                <a:buClrTx/>
                <a:buSzTx/>
              </a:pPr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itchFamily="18" charset="0"/>
                  <a:sym typeface="+mn-ea"/>
                </a:rPr>
                <a:t>G</a:t>
              </a:r>
            </a:p>
          </p:txBody>
        </p: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23717DEE-0DEC-9DE9-6012-C8AF0732C45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39286" y="1370714"/>
            <a:ext cx="2052000" cy="18000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 panose="02020603050405020304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84" name="Oval 18">
            <a:extLst>
              <a:ext uri="{FF2B5EF4-FFF2-40B4-BE49-F238E27FC236}">
                <a16:creationId xmlns:a16="http://schemas.microsoft.com/office/drawing/2014/main" id="{E0175AE7-E554-CB38-ABE3-FB1CCAA2F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3716" y="1388853"/>
            <a:ext cx="144000" cy="1440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grpSp>
        <p:nvGrpSpPr>
          <p:cNvPr id="85" name="Group 19">
            <a:extLst>
              <a:ext uri="{FF2B5EF4-FFF2-40B4-BE49-F238E27FC236}">
                <a16:creationId xmlns:a16="http://schemas.microsoft.com/office/drawing/2014/main" id="{3AAD415B-2489-DEA0-204E-B41007571A22}"/>
              </a:ext>
            </a:extLst>
          </p:cNvPr>
          <p:cNvGrpSpPr/>
          <p:nvPr/>
        </p:nvGrpSpPr>
        <p:grpSpPr>
          <a:xfrm>
            <a:off x="9165286" y="1521053"/>
            <a:ext cx="450850" cy="1100138"/>
            <a:chOff x="3425" y="3120"/>
            <a:chExt cx="284" cy="924"/>
          </a:xfrm>
        </p:grpSpPr>
        <p:sp>
          <p:nvSpPr>
            <p:cNvPr id="86" name="Line 20">
              <a:extLst>
                <a:ext uri="{FF2B5EF4-FFF2-40B4-BE49-F238E27FC236}">
                  <a16:creationId xmlns:a16="http://schemas.microsoft.com/office/drawing/2014/main" id="{D1705D7C-71AA-AE3E-E158-88DDACD93A86}"/>
                </a:ext>
              </a:extLst>
            </p:cNvPr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3432" y="3120"/>
              <a:ext cx="0" cy="76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Text Box 21">
              <a:extLst>
                <a:ext uri="{FF2B5EF4-FFF2-40B4-BE49-F238E27FC236}">
                  <a16:creationId xmlns:a16="http://schemas.microsoft.com/office/drawing/2014/main" id="{12C384E4-EB30-FB3B-603A-6C95889F94F9}"/>
                </a:ext>
              </a:extLst>
            </p:cNvPr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425" y="3657"/>
              <a:ext cx="284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l" eaLnBrk="1" hangingPunct="1">
                <a:spcBef>
                  <a:spcPct val="0"/>
                </a:spcBef>
                <a:buClrTx/>
                <a:buSzTx/>
              </a:pPr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itchFamily="18" charset="0"/>
                  <a:sym typeface="+mn-ea"/>
                </a:rPr>
                <a:t>G</a:t>
              </a:r>
            </a:p>
          </p:txBody>
        </p:sp>
      </p:grpSp>
      <p:pic>
        <p:nvPicPr>
          <p:cNvPr id="88" name="图片 87">
            <a:extLst>
              <a:ext uri="{FF2B5EF4-FFF2-40B4-BE49-F238E27FC236}">
                <a16:creationId xmlns:a16="http://schemas.microsoft.com/office/drawing/2014/main" id="{7706DEFC-19BA-C92D-43F6-83FB9CD6D4C9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9283" y="4001119"/>
            <a:ext cx="1489472" cy="141502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9" name="Group 19">
            <a:extLst>
              <a:ext uri="{FF2B5EF4-FFF2-40B4-BE49-F238E27FC236}">
                <a16:creationId xmlns:a16="http://schemas.microsoft.com/office/drawing/2014/main" id="{4E1B3140-AF15-2EA0-CEEF-3794C2F5EC14}"/>
              </a:ext>
            </a:extLst>
          </p:cNvPr>
          <p:cNvGrpSpPr/>
          <p:nvPr/>
        </p:nvGrpSpPr>
        <p:grpSpPr>
          <a:xfrm>
            <a:off x="9953898" y="4836989"/>
            <a:ext cx="338288" cy="947144"/>
            <a:chOff x="3432" y="3120"/>
            <a:chExt cx="269" cy="1038"/>
          </a:xfrm>
        </p:grpSpPr>
        <p:sp>
          <p:nvSpPr>
            <p:cNvPr id="90" name="Line 20">
              <a:extLst>
                <a:ext uri="{FF2B5EF4-FFF2-40B4-BE49-F238E27FC236}">
                  <a16:creationId xmlns:a16="http://schemas.microsoft.com/office/drawing/2014/main" id="{9EBC2D2B-9F08-1E5D-AE37-9DD00AC619C3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3432" y="3120"/>
              <a:ext cx="0" cy="847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pPr lvl="0" algn="l">
                <a:buClrTx/>
                <a:buSzTx/>
              </a:pPr>
              <a:endParaRPr lang="zh-CN" altLang="en-US" sz="1950">
                <a:solidFill>
                  <a:srgbClr val="FF0000"/>
                </a:solidFill>
                <a:latin typeface="微软雅黑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1" name="Text Box 21">
              <a:extLst>
                <a:ext uri="{FF2B5EF4-FFF2-40B4-BE49-F238E27FC236}">
                  <a16:creationId xmlns:a16="http://schemas.microsoft.com/office/drawing/2014/main" id="{24C9A2F0-C3D4-56A5-5E41-CBD84307BA1F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448" y="3771"/>
              <a:ext cx="253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l" eaLnBrk="1" hangingPunct="1">
                <a:spcBef>
                  <a:spcPct val="0"/>
                </a:spcBef>
                <a:buClrTx/>
                <a:buSzTx/>
              </a:pPr>
              <a:r>
                <a:rPr lang="en-US" altLang="zh-CN" sz="2400" b="1" i="1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itchFamily="18" charset="0"/>
                  <a:sym typeface="+mn-ea"/>
                </a:rPr>
                <a:t>G</a:t>
              </a:r>
            </a:p>
          </p:txBody>
        </p:sp>
      </p:grpSp>
      <p:sp>
        <p:nvSpPr>
          <p:cNvPr id="92" name="Oval 18">
            <a:extLst>
              <a:ext uri="{FF2B5EF4-FFF2-40B4-BE49-F238E27FC236}">
                <a16:creationId xmlns:a16="http://schemas.microsoft.com/office/drawing/2014/main" id="{9663689F-ACD0-4EDA-4E17-69D334664E1B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888953" y="4745092"/>
            <a:ext cx="114073" cy="11035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F56B166-1599-F2CE-5DDA-D29549B7EBC1}"/>
              </a:ext>
            </a:extLst>
          </p:cNvPr>
          <p:cNvSpPr txBox="1"/>
          <p:nvPr/>
        </p:nvSpPr>
        <p:spPr>
          <a:xfrm>
            <a:off x="376713" y="780743"/>
            <a:ext cx="2027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）定义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73A698-F311-6C1C-41A9-4CA773A6C2FE}"/>
              </a:ext>
            </a:extLst>
          </p:cNvPr>
          <p:cNvSpPr txBox="1"/>
          <p:nvPr/>
        </p:nvSpPr>
        <p:spPr>
          <a:xfrm>
            <a:off x="5712048" y="475593"/>
            <a:ext cx="4013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）重心确认</a:t>
            </a:r>
          </a:p>
        </p:txBody>
      </p:sp>
    </p:spTree>
    <p:extLst>
      <p:ext uri="{BB962C8B-B14F-4D97-AF65-F5344CB8AC3E}">
        <p14:creationId xmlns:p14="http://schemas.microsoft.com/office/powerpoint/2010/main" val="407668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53" grpId="0" animBg="1"/>
      <p:bldP spid="59" grpId="0"/>
      <p:bldP spid="14" grpId="0" animBg="1"/>
      <p:bldP spid="15" grpId="0" animBg="1"/>
      <p:bldP spid="75" grpId="0" animBg="1"/>
      <p:bldP spid="76" grpId="0" animBg="1"/>
      <p:bldP spid="79" grpId="0" animBg="1"/>
      <p:bldP spid="83" grpId="0" animBg="1"/>
      <p:bldP spid="84" grpId="0" animBg="1"/>
      <p:bldP spid="92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2">
            <a:extLst>
              <a:ext uri="{FF2B5EF4-FFF2-40B4-BE49-F238E27FC236}">
                <a16:creationId xmlns:a16="http://schemas.microsoft.com/office/drawing/2014/main" id="{6EBB70A0-F46E-62B9-25B3-6877EC074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266" y="4831627"/>
            <a:ext cx="4165600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defRPr>
                <a:solidFill>
                  <a:schemeClr val="tx1"/>
                </a:solidFill>
                <a:latin typeface="Arial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用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悬挂法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寻找重心</a:t>
            </a:r>
          </a:p>
        </p:txBody>
      </p:sp>
      <p:pic>
        <p:nvPicPr>
          <p:cNvPr id="13" name="图片 12">
            <a:hlinkClick r:id="rId2" action="ppaction://hlinkfile"/>
            <a:extLst>
              <a:ext uri="{FF2B5EF4-FFF2-40B4-BE49-F238E27FC236}">
                <a16:creationId xmlns:a16="http://schemas.microsoft.com/office/drawing/2014/main" id="{EBFE1A66-FDEE-71CA-8C05-645FD0C96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" y="1296959"/>
            <a:ext cx="4893155" cy="3205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3E4ABE98-8FCC-56FC-17B4-E8335982E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71" y="410465"/>
            <a:ext cx="3517588" cy="686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重心与物体的稳定性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0F3BD0-E2D3-E847-88AA-34AA2F76B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5"/>
          <a:stretch>
            <a:fillRect/>
          </a:stretch>
        </p:blipFill>
        <p:spPr>
          <a:xfrm>
            <a:off x="4966742" y="1476588"/>
            <a:ext cx="3410004" cy="25278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86F601-DBFE-CCA6-BE5B-9576778DF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8"/>
          <a:stretch>
            <a:fillRect/>
          </a:stretch>
        </p:blipFill>
        <p:spPr>
          <a:xfrm>
            <a:off x="8607971" y="1476588"/>
            <a:ext cx="3410003" cy="252785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8AADA74-69D9-34B9-40A2-4BA857E8C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742" y="4184366"/>
            <a:ext cx="3517588" cy="1200329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赛车车身很低，轮子相距尽量远，在快速行驶时不易翻倒。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6406F06-A7B9-8A06-C5F7-67460D2C5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674" y="4199357"/>
            <a:ext cx="3625300" cy="1200329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冲浪者弓着腰，叉开腿，更有助于在惊涛骇浪重保持平稳。</a:t>
            </a: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C1AA8B5B-21C3-087F-583C-F707023A7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60" y="410465"/>
            <a:ext cx="2837981" cy="686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不规则物体重心</a:t>
            </a:r>
          </a:p>
        </p:txBody>
      </p:sp>
    </p:spTree>
    <p:extLst>
      <p:ext uri="{BB962C8B-B14F-4D97-AF65-F5344CB8AC3E}">
        <p14:creationId xmlns:p14="http://schemas.microsoft.com/office/powerpoint/2010/main" val="3531075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" grpId="0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70CB14C-03F0-AC0B-2313-2927C8827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20" y="1143908"/>
            <a:ext cx="9361040" cy="30243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关于物体的重心，下列说法不正确的是      （       ）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．一切物体的重心都在它的中间位置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．一切物体的重心都是该物体所受重力的作用点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．物体的重心不一定都在物体上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．质地均匀，形状规则的物体的重心在它的几何中心上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5E4ECB-F11E-F1A0-5A8A-B576BD94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877" y="2545675"/>
            <a:ext cx="74453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B330BD-FC16-31B9-C59B-90E3B6622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809" y="1951137"/>
            <a:ext cx="74453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×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830EE9-0480-14A7-3B50-69D389F0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550" y="3223866"/>
            <a:ext cx="213697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比如篮球</a:t>
            </a:r>
            <a:endParaRPr lang="en-US" altLang="zh-CN" sz="28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8C5D9FA-65C0-4504-2743-CC4D7B71D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4975" y="3841884"/>
            <a:ext cx="74453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E5327F3-C40B-E36A-76B6-847D6761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194" y="3231336"/>
            <a:ext cx="74453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71A9EDF-8192-0F50-0142-517B33EEA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394" y="1307316"/>
            <a:ext cx="6762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FD028A8-8702-44B7-C77C-7B6F59DF1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7170" y="2531369"/>
            <a:ext cx="2633446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重力的作用点叫重心</a:t>
            </a:r>
            <a:endParaRPr lang="en-US" altLang="zh-CN" sz="28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4707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80B9B8D-E858-12A9-F036-BB5DE2A7AB2A}"/>
              </a:ext>
            </a:extLst>
          </p:cNvPr>
          <p:cNvSpPr txBox="1"/>
          <p:nvPr/>
        </p:nvSpPr>
        <p:spPr>
          <a:xfrm>
            <a:off x="436207" y="57423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5</a:t>
            </a: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、摩擦力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F802C8-AAD0-7CBD-C1C4-2183857158C3}"/>
              </a:ext>
            </a:extLst>
          </p:cNvPr>
          <p:cNvSpPr txBox="1"/>
          <p:nvPr/>
        </p:nvSpPr>
        <p:spPr>
          <a:xfrm>
            <a:off x="0" y="2290575"/>
            <a:ext cx="1188861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   （</a:t>
            </a: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2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）手平放在桌面上，用力推或拉，使手在桌面上运动，感受有没有一个阻碍手运动的力；</a:t>
            </a: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5E4C59-3F1F-7DE0-C01A-5F793A880636}"/>
              </a:ext>
            </a:extLst>
          </p:cNvPr>
          <p:cNvSpPr txBox="1"/>
          <p:nvPr/>
        </p:nvSpPr>
        <p:spPr>
          <a:xfrm>
            <a:off x="34218" y="3429544"/>
            <a:ext cx="1188795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   （</a:t>
            </a: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3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）手平放在桌面上，用力推或拉，但保持手不动，感受有没有一个阻碍手运动的力。</a:t>
            </a: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E2CF4AD-2B0F-71C9-5A15-954589DB4F79}"/>
              </a:ext>
            </a:extLst>
          </p:cNvPr>
          <p:cNvSpPr txBox="1"/>
          <p:nvPr/>
        </p:nvSpPr>
        <p:spPr>
          <a:xfrm>
            <a:off x="34218" y="1253278"/>
            <a:ext cx="1195470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   （</a:t>
            </a: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1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）手平放在桌面上，保持手不动，也不用力推或拉，感受有没有一个阻碍手运动的力；</a:t>
            </a:r>
            <a:endParaRPr lang="zh-CN" altLang="en-US" sz="2800" b="1"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4CCB5-9F08-0750-F7DE-60F5FFDC2579}"/>
              </a:ext>
            </a:extLst>
          </p:cNvPr>
          <p:cNvSpPr txBox="1"/>
          <p:nvPr/>
        </p:nvSpPr>
        <p:spPr>
          <a:xfrm>
            <a:off x="436207" y="4568513"/>
            <a:ext cx="1165235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你感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</a:rPr>
              <a:t>受到的摩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擦力是一个什么样的力？什么情况下会产生摩擦？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A6B3E25-1104-E130-48AA-804DF2D3F4DC}"/>
              </a:ext>
            </a:extLst>
          </p:cNvPr>
          <p:cNvSpPr txBox="1"/>
          <p:nvPr/>
        </p:nvSpPr>
        <p:spPr>
          <a:xfrm>
            <a:off x="503852" y="726828"/>
            <a:ext cx="2976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1</a:t>
            </a:r>
            <a:r>
              <a:rPr lang="zh-CN" altLang="en-US" sz="2800"/>
              <a:t>、摩檫力产生</a:t>
            </a:r>
          </a:p>
        </p:txBody>
      </p:sp>
    </p:spTree>
    <p:extLst>
      <p:ext uri="{BB962C8B-B14F-4D97-AF65-F5344CB8AC3E}">
        <p14:creationId xmlns:p14="http://schemas.microsoft.com/office/powerpoint/2010/main" val="1872641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9F3E9C6-9C02-1440-FA37-7B57F728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360451"/>
            <a:ext cx="1000911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、关于力的概念，下列说法中正确的是（    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两个物体只要相互接触，就一定有力的作用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两个不相互接触的物体之间，就一定没有力的作用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有力的作用就一定有施力物体，但可以没有受力物体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力不能脱离物体而独立存在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2A534E-B1C5-1E0D-E2CD-174D972D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698" y="1547840"/>
            <a:ext cx="690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6A1CDB9-EA40-ED95-BAD6-261740EB19BB}"/>
              </a:ext>
            </a:extLst>
          </p:cNvPr>
          <p:cNvCxnSpPr/>
          <p:nvPr/>
        </p:nvCxnSpPr>
        <p:spPr>
          <a:xfrm>
            <a:off x="4007768" y="4509120"/>
            <a:ext cx="1872208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CB5E1837-8B8B-E297-D36A-C567832EB071}"/>
              </a:ext>
            </a:extLst>
          </p:cNvPr>
          <p:cNvSpPr txBox="1"/>
          <p:nvPr/>
        </p:nvSpPr>
        <p:spPr>
          <a:xfrm>
            <a:off x="4913812" y="4479219"/>
            <a:ext cx="284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就一定有受力物体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2004134-581D-C202-C0C9-ECC714877160}"/>
              </a:ext>
            </a:extLst>
          </p:cNvPr>
          <p:cNvSpPr txBox="1"/>
          <p:nvPr/>
        </p:nvSpPr>
        <p:spPr>
          <a:xfrm>
            <a:off x="7968208" y="2071060"/>
            <a:ext cx="3792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没有相互推、挤、拉、压等作用可能不会产生力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AAFF91-AB7E-1EA8-1935-25B5592FAD04}"/>
              </a:ext>
            </a:extLst>
          </p:cNvPr>
          <p:cNvSpPr txBox="1"/>
          <p:nvPr/>
        </p:nvSpPr>
        <p:spPr>
          <a:xfrm>
            <a:off x="8976320" y="2960773"/>
            <a:ext cx="292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不相互接触也能产生推、挤、拉、压等作用，如磁铁之间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E0E0EF5-DCE3-7CB0-707A-C5DD9B9C36C2}"/>
              </a:ext>
            </a:extLst>
          </p:cNvPr>
          <p:cNvCxnSpPr/>
          <p:nvPr/>
        </p:nvCxnSpPr>
        <p:spPr>
          <a:xfrm>
            <a:off x="3215680" y="2852936"/>
            <a:ext cx="1584176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2F66938-5664-397F-BF7C-B46D73273551}"/>
              </a:ext>
            </a:extLst>
          </p:cNvPr>
          <p:cNvCxnSpPr/>
          <p:nvPr/>
        </p:nvCxnSpPr>
        <p:spPr>
          <a:xfrm>
            <a:off x="1847528" y="3717032"/>
            <a:ext cx="1872208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23BFACB8-2DB7-3D86-608E-38F126018DC4}"/>
              </a:ext>
            </a:extLst>
          </p:cNvPr>
          <p:cNvSpPr/>
          <p:nvPr/>
        </p:nvSpPr>
        <p:spPr>
          <a:xfrm>
            <a:off x="5375920" y="2348880"/>
            <a:ext cx="864096" cy="553177"/>
          </a:xfrm>
          <a:prstGeom prst="ellipse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617DEC8-A4ED-AF1F-CCAE-A73C24ABEE7E}"/>
              </a:ext>
            </a:extLst>
          </p:cNvPr>
          <p:cNvSpPr/>
          <p:nvPr/>
        </p:nvSpPr>
        <p:spPr>
          <a:xfrm>
            <a:off x="6023991" y="3163855"/>
            <a:ext cx="1912861" cy="553177"/>
          </a:xfrm>
          <a:prstGeom prst="ellipse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014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7">
            <a:extLst>
              <a:ext uri="{FF2B5EF4-FFF2-40B4-BE49-F238E27FC236}">
                <a16:creationId xmlns:a16="http://schemas.microsoft.com/office/drawing/2014/main" id="{109F3EA3-8FEE-067B-8AE4-7A86DB674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631" y="2877801"/>
            <a:ext cx="3000375" cy="46037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c.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两个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接触面不光滑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03349E43-9C43-F198-649C-BE513F4177E0}"/>
              </a:ext>
            </a:extLst>
          </p:cNvPr>
          <p:cNvSpPr/>
          <p:nvPr/>
        </p:nvSpPr>
        <p:spPr>
          <a:xfrm>
            <a:off x="958053" y="2052919"/>
            <a:ext cx="2350323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摩擦力产生条件</a:t>
            </a: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D2CD7B2C-F6DE-9096-CC1C-E9DB9D6F4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631" y="1503428"/>
            <a:ext cx="3889534" cy="46037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a.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两个物体接触且</a:t>
            </a:r>
            <a:r>
              <a:rPr lang="zh-CN" altLang="en-US" sz="2400" b="1" noProof="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相互挤压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3D61A19B-3505-3C0E-3730-0E4820B04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631" y="2170391"/>
            <a:ext cx="4726096" cy="46166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b.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有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相对运动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或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Wingdings" pitchFamily="2" charset="2"/>
              </a:rPr>
              <a:t>有相对运动的趋势</a:t>
            </a: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E9E51C24-8EB0-FACD-D2C6-957676C7FF2F}"/>
              </a:ext>
            </a:extLst>
          </p:cNvPr>
          <p:cNvSpPr/>
          <p:nvPr/>
        </p:nvSpPr>
        <p:spPr>
          <a:xfrm>
            <a:off x="3380321" y="1601848"/>
            <a:ext cx="321469" cy="1404938"/>
          </a:xfrm>
          <a:prstGeom prst="leftBrace">
            <a:avLst>
              <a:gd name="adj1" fmla="val 44867"/>
              <a:gd name="adj2" fmla="val 50000"/>
            </a:avLst>
          </a:prstGeom>
          <a:ln w="95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/>
              <a:cs typeface="Times New Roman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FA1FF396-D5FF-C4EC-1C20-F22C60ADC252}"/>
              </a:ext>
            </a:extLst>
          </p:cNvPr>
          <p:cNvSpPr txBox="1"/>
          <p:nvPr/>
        </p:nvSpPr>
        <p:spPr>
          <a:xfrm>
            <a:off x="958053" y="3186296"/>
            <a:ext cx="2350323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defRPr>
            </a:lvl1pPr>
          </a:lstStyle>
          <a:p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摩擦力的方向：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9CDE376-F408-0532-FD22-FD9C0E69DEE6}"/>
              </a:ext>
            </a:extLst>
          </p:cNvPr>
          <p:cNvSpPr/>
          <p:nvPr/>
        </p:nvSpPr>
        <p:spPr>
          <a:xfrm>
            <a:off x="1404626" y="6303655"/>
            <a:ext cx="6085062" cy="460375"/>
          </a:xfrm>
          <a:prstGeom prst="rect">
            <a:avLst/>
          </a:prstGeom>
          <a:solidFill>
            <a:srgbClr val="FFFFFF"/>
          </a:solidFill>
          <a:ln w="63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与相对运动或相对运动趋势方向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相反。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182B714-614E-339B-B2D9-8D084D0B34E4}"/>
              </a:ext>
            </a:extLst>
          </p:cNvPr>
          <p:cNvSpPr txBox="1"/>
          <p:nvPr/>
        </p:nvSpPr>
        <p:spPr>
          <a:xfrm>
            <a:off x="2127794" y="5473278"/>
            <a:ext cx="2846271" cy="4192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u="none" spc="0" err="1">
                <a:latin typeface="Times New Roman" panose="02020603050405020304" pitchFamily="18" charset="0"/>
                <a:ea typeface="楷体" panose="02010609060101010101" pitchFamily="49" charset="-122"/>
              </a:rPr>
              <a:t>物体</a:t>
            </a:r>
            <a:r>
              <a:rPr lang="zh-CN" altLang="en-US" sz="2400" u="none" spc="0">
                <a:latin typeface="Times New Roman" panose="02020603050405020304" pitchFamily="18" charset="0"/>
                <a:ea typeface="楷体" panose="02010609060101010101" pitchFamily="49" charset="-122"/>
              </a:rPr>
              <a:t>被拉着</a:t>
            </a:r>
            <a:r>
              <a:rPr lang="en-US" sz="2400" u="none" spc="0" err="1">
                <a:latin typeface="Times New Roman" panose="02020603050405020304" pitchFamily="18" charset="0"/>
                <a:ea typeface="楷体" panose="02010609060101010101" pitchFamily="49" charset="-122"/>
              </a:rPr>
              <a:t>向右运动</a:t>
            </a:r>
            <a:endParaRPr lang="en-US" sz="2400" u="none" spc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6A83ABB-CA19-38BA-4D6F-B58779F69544}"/>
              </a:ext>
            </a:extLst>
          </p:cNvPr>
          <p:cNvGrpSpPr/>
          <p:nvPr/>
        </p:nvGrpSpPr>
        <p:grpSpPr>
          <a:xfrm>
            <a:off x="1637661" y="4238183"/>
            <a:ext cx="3384376" cy="1154385"/>
            <a:chOff x="1343472" y="3068960"/>
            <a:chExt cx="3384376" cy="115438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A5FEB24-3B94-BF78-6F56-72149370B4AA}"/>
                </a:ext>
              </a:extLst>
            </p:cNvPr>
            <p:cNvSpPr/>
            <p:nvPr/>
          </p:nvSpPr>
          <p:spPr>
            <a:xfrm>
              <a:off x="2207568" y="3068960"/>
              <a:ext cx="1656184" cy="92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7861A55-9F04-5A81-507C-0334C709E033}"/>
                </a:ext>
              </a:extLst>
            </p:cNvPr>
            <p:cNvSpPr/>
            <p:nvPr/>
          </p:nvSpPr>
          <p:spPr>
            <a:xfrm>
              <a:off x="1343472" y="3996320"/>
              <a:ext cx="3384376" cy="227025"/>
            </a:xfrm>
            <a:prstGeom prst="rect">
              <a:avLst/>
            </a:prstGeom>
            <a:pattFill prst="ltUpDiag">
              <a:fgClr>
                <a:schemeClr val="accent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EE61A21E-A0D5-0685-4BAD-A15D947830FE}"/>
                </a:ext>
              </a:extLst>
            </p:cNvPr>
            <p:cNvCxnSpPr/>
            <p:nvPr/>
          </p:nvCxnSpPr>
          <p:spPr>
            <a:xfrm>
              <a:off x="1343472" y="4005064"/>
              <a:ext cx="3384376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BF81164-1D70-B285-DF36-9F0D60D6B8F0}"/>
              </a:ext>
            </a:extLst>
          </p:cNvPr>
          <p:cNvGrpSpPr/>
          <p:nvPr/>
        </p:nvGrpSpPr>
        <p:grpSpPr>
          <a:xfrm>
            <a:off x="2053056" y="4801555"/>
            <a:ext cx="2517116" cy="144000"/>
            <a:chOff x="157322" y="2885630"/>
            <a:chExt cx="2517116" cy="14400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669DDE8-B989-36C7-FA52-33E4DF77FF34}"/>
                </a:ext>
              </a:extLst>
            </p:cNvPr>
            <p:cNvSpPr/>
            <p:nvPr/>
          </p:nvSpPr>
          <p:spPr>
            <a:xfrm>
              <a:off x="1342430" y="2885630"/>
              <a:ext cx="144016" cy="144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AFD382CD-7D44-5AB3-F049-915EFA695687}"/>
                </a:ext>
              </a:extLst>
            </p:cNvPr>
            <p:cNvCxnSpPr/>
            <p:nvPr/>
          </p:nvCxnSpPr>
          <p:spPr>
            <a:xfrm>
              <a:off x="1414438" y="2957630"/>
              <a:ext cx="1260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57AF5EFF-69E7-2A1A-B83E-6CF2ACA36DC2}"/>
                </a:ext>
              </a:extLst>
            </p:cNvPr>
            <p:cNvCxnSpPr/>
            <p:nvPr/>
          </p:nvCxnSpPr>
          <p:spPr>
            <a:xfrm flipH="1">
              <a:off x="157322" y="2955588"/>
              <a:ext cx="1260000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A06D6CF-7B2E-D22A-F190-72DC6FB04F3B}"/>
              </a:ext>
            </a:extLst>
          </p:cNvPr>
          <p:cNvCxnSpPr/>
          <p:nvPr/>
        </p:nvCxnSpPr>
        <p:spPr>
          <a:xfrm>
            <a:off x="3288815" y="4193851"/>
            <a:ext cx="813122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60">
            <a:extLst>
              <a:ext uri="{FF2B5EF4-FFF2-40B4-BE49-F238E27FC236}">
                <a16:creationId xmlns:a16="http://schemas.microsoft.com/office/drawing/2014/main" id="{131C3E18-E8ED-1E31-CE8E-3D60E34C4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581" y="4402339"/>
            <a:ext cx="851825" cy="6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800" i="1"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 baseline="-25000"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</a:t>
            </a:r>
            <a:endParaRPr lang="zh-CN" altLang="zh-CN" sz="2800" baseline="-25000">
              <a:solidFill>
                <a:schemeClr val="accent4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7" name="Rectangle 160">
            <a:extLst>
              <a:ext uri="{FF2B5EF4-FFF2-40B4-BE49-F238E27FC236}">
                <a16:creationId xmlns:a16="http://schemas.microsoft.com/office/drawing/2014/main" id="{587EA786-5436-CC3C-614E-47B1A63E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077" y="3585915"/>
            <a:ext cx="655422" cy="6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800" i="1">
                <a:solidFill>
                  <a:schemeClr val="accent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v</a:t>
            </a:r>
            <a:endParaRPr lang="zh-CN" altLang="zh-CN" sz="2800" i="1">
              <a:solidFill>
                <a:schemeClr val="accent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00EDA40-ECED-1BAE-6454-5F300F04D3F8}"/>
              </a:ext>
            </a:extLst>
          </p:cNvPr>
          <p:cNvSpPr txBox="1"/>
          <p:nvPr/>
        </p:nvSpPr>
        <p:spPr>
          <a:xfrm>
            <a:off x="6851425" y="5190768"/>
            <a:ext cx="3680168" cy="880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向右拉物体但没有拉动，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物体</a:t>
            </a:r>
            <a:r>
              <a:rPr lang="en-US" altLang="zh-CN" sz="2400" err="1">
                <a:latin typeface="Times New Roman" panose="02020603050405020304" pitchFamily="18" charset="0"/>
                <a:ea typeface="楷体" panose="02010609060101010101" pitchFamily="49" charset="-122"/>
              </a:rPr>
              <a:t>有向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右运动的</a:t>
            </a:r>
            <a:r>
              <a:rPr lang="en-US" altLang="zh-CN" sz="2400" err="1">
                <a:latin typeface="Times New Roman" panose="02020603050405020304" pitchFamily="18" charset="0"/>
                <a:ea typeface="楷体" panose="02010609060101010101" pitchFamily="49" charset="-122"/>
              </a:rPr>
              <a:t>趋势</a:t>
            </a:r>
            <a:endParaRPr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9" name="Rectangle 160">
            <a:extLst>
              <a:ext uri="{FF2B5EF4-FFF2-40B4-BE49-F238E27FC236}">
                <a16:creationId xmlns:a16="http://schemas.microsoft.com/office/drawing/2014/main" id="{8C7CA6B6-D301-269D-41E7-0656C39CA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354" y="4645735"/>
            <a:ext cx="655422" cy="6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800" i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endParaRPr lang="zh-CN" altLang="zh-CN" sz="2800" i="1">
              <a:solidFill>
                <a:schemeClr val="accent2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9878DA-1FF9-04C1-9BF0-663742DB7ECF}"/>
              </a:ext>
            </a:extLst>
          </p:cNvPr>
          <p:cNvGrpSpPr/>
          <p:nvPr/>
        </p:nvGrpSpPr>
        <p:grpSpPr>
          <a:xfrm>
            <a:off x="6596808" y="4017913"/>
            <a:ext cx="3384376" cy="1154385"/>
            <a:chOff x="1343472" y="3068960"/>
            <a:chExt cx="3384376" cy="1154385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2911047-A83C-1A10-FE59-35A34426BC57}"/>
                </a:ext>
              </a:extLst>
            </p:cNvPr>
            <p:cNvSpPr/>
            <p:nvPr/>
          </p:nvSpPr>
          <p:spPr>
            <a:xfrm>
              <a:off x="2207568" y="3068960"/>
              <a:ext cx="1656184" cy="92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F6A41C1-EB3D-00AF-D434-20C7D8020784}"/>
                </a:ext>
              </a:extLst>
            </p:cNvPr>
            <p:cNvSpPr/>
            <p:nvPr/>
          </p:nvSpPr>
          <p:spPr>
            <a:xfrm>
              <a:off x="1343472" y="3996320"/>
              <a:ext cx="3384376" cy="227025"/>
            </a:xfrm>
            <a:prstGeom prst="rect">
              <a:avLst/>
            </a:prstGeom>
            <a:pattFill prst="ltUpDiag">
              <a:fgClr>
                <a:schemeClr val="accent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D6ED5514-E0E2-1689-A607-4981405BA81F}"/>
                </a:ext>
              </a:extLst>
            </p:cNvPr>
            <p:cNvCxnSpPr/>
            <p:nvPr/>
          </p:nvCxnSpPr>
          <p:spPr>
            <a:xfrm>
              <a:off x="1343472" y="4005064"/>
              <a:ext cx="3384376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93E9865-F6B9-BF51-37E5-A4E77C68DEC0}"/>
              </a:ext>
            </a:extLst>
          </p:cNvPr>
          <p:cNvGrpSpPr/>
          <p:nvPr/>
        </p:nvGrpSpPr>
        <p:grpSpPr>
          <a:xfrm>
            <a:off x="7265914" y="4409593"/>
            <a:ext cx="2037581" cy="144000"/>
            <a:chOff x="384969" y="2885630"/>
            <a:chExt cx="2037581" cy="144000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763F27C6-4B7D-8D8F-8FB5-DD4A62289B43}"/>
                </a:ext>
              </a:extLst>
            </p:cNvPr>
            <p:cNvSpPr/>
            <p:nvPr/>
          </p:nvSpPr>
          <p:spPr>
            <a:xfrm>
              <a:off x="1342430" y="2885630"/>
              <a:ext cx="144016" cy="144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13F31D4E-ABF0-AFE1-3F73-D06A4D5E85DF}"/>
                </a:ext>
              </a:extLst>
            </p:cNvPr>
            <p:cNvCxnSpPr/>
            <p:nvPr/>
          </p:nvCxnSpPr>
          <p:spPr>
            <a:xfrm>
              <a:off x="1414438" y="2957630"/>
              <a:ext cx="1008112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3466F7A1-FC80-D463-B2A9-6229B109B2A7}"/>
                </a:ext>
              </a:extLst>
            </p:cNvPr>
            <p:cNvCxnSpPr/>
            <p:nvPr/>
          </p:nvCxnSpPr>
          <p:spPr>
            <a:xfrm flipH="1">
              <a:off x="384969" y="2957630"/>
              <a:ext cx="1008112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160">
            <a:extLst>
              <a:ext uri="{FF2B5EF4-FFF2-40B4-BE49-F238E27FC236}">
                <a16:creationId xmlns:a16="http://schemas.microsoft.com/office/drawing/2014/main" id="{E0D8909F-6001-7A5B-CF21-59810BDF3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2355" y="4010377"/>
            <a:ext cx="851825" cy="6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800" i="1"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 baseline="-25000">
                <a:solidFill>
                  <a:schemeClr val="accent4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</a:t>
            </a:r>
            <a:endParaRPr lang="zh-CN" altLang="zh-CN" sz="2800" baseline="-25000">
              <a:solidFill>
                <a:schemeClr val="accent4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0" name="Rectangle 160">
            <a:extLst>
              <a:ext uri="{FF2B5EF4-FFF2-40B4-BE49-F238E27FC236}">
                <a16:creationId xmlns:a16="http://schemas.microsoft.com/office/drawing/2014/main" id="{E2BEF6E4-D114-CCF2-3865-65327E6D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1565" y="4253773"/>
            <a:ext cx="655422" cy="6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800" i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endParaRPr lang="zh-CN" altLang="zh-CN" sz="2800" i="1">
              <a:solidFill>
                <a:schemeClr val="accent2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F491BAA-0A72-370F-A4AB-11F51AEE6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053" y="192529"/>
            <a:ext cx="10727493" cy="106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0800" bIns="108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                           两个互相接触的物体，当它们做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相对运动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时，在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接触面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上会产生一种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阻碍相对运动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的力，这个力叫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</a:rPr>
              <a:t>滑动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摩擦力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77834587-1AAD-01B1-23D5-8FE749B0F010}"/>
              </a:ext>
            </a:extLst>
          </p:cNvPr>
          <p:cNvSpPr/>
          <p:nvPr/>
        </p:nvSpPr>
        <p:spPr>
          <a:xfrm>
            <a:off x="1029998" y="231589"/>
            <a:ext cx="2031325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摩擦力定义：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D14E1-197C-35F1-FFBE-822A5EEE8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09" y="1198617"/>
            <a:ext cx="3479282" cy="24188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76312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  <p:cond evt="onBegin" delay="0">
                          <p:tn val="74"/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  <p:cond evt="onBegin" delay="0">
                          <p:tn val="96"/>
                        </p:cond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455CAE9-63BE-6E49-1785-647D2CCB1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12589"/>
              </p:ext>
            </p:extLst>
          </p:nvPr>
        </p:nvGraphicFramePr>
        <p:xfrm>
          <a:off x="81439" y="976757"/>
          <a:ext cx="11619148" cy="5190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6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0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432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种类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静摩擦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滑动摩擦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滚动摩擦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47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定义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两个相互接触的物体将要发生而尚未发生相对运动时产生的摩擦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一个物体在另一个物体表面上滑动时产生的摩擦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一个物体在另一个物体表面上滚动时产生的摩擦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73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图示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en-US" sz="2200" b="1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2200" b="1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   物体推而未动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en-US" sz="2200" b="1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2200" b="1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在粗糙的表面上推物体使之运动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en-US" sz="2200" b="1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2200" b="1"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带轮小车在力的作用下运动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65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实例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手握瓶子静止时,手与瓶子之间的摩擦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人滑冰时,冰刀和冰面之间的摩擦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楷体" panose="02010609060101010101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1"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正常行驶的自行车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8301A.eps">
            <a:extLst>
              <a:ext uri="{FF2B5EF4-FFF2-40B4-BE49-F238E27FC236}">
                <a16:creationId xmlns:a16="http://schemas.microsoft.com/office/drawing/2014/main" id="{00995215-FBA6-9DF5-1E0A-41A3964B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86" y="3366463"/>
            <a:ext cx="1502093" cy="672941"/>
          </a:xfrm>
          <a:prstGeom prst="rect">
            <a:avLst/>
          </a:prstGeom>
        </p:spPr>
      </p:pic>
      <p:pic>
        <p:nvPicPr>
          <p:cNvPr id="4" name="8301B.eps">
            <a:extLst>
              <a:ext uri="{FF2B5EF4-FFF2-40B4-BE49-F238E27FC236}">
                <a16:creationId xmlns:a16="http://schemas.microsoft.com/office/drawing/2014/main" id="{996C5A7D-8091-ECC9-C488-90C968D14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565" y="3072797"/>
            <a:ext cx="1612106" cy="998696"/>
          </a:xfrm>
          <a:prstGeom prst="rect">
            <a:avLst/>
          </a:prstGeom>
        </p:spPr>
      </p:pic>
      <p:pic>
        <p:nvPicPr>
          <p:cNvPr id="5" name="8301C.eps">
            <a:extLst>
              <a:ext uri="{FF2B5EF4-FFF2-40B4-BE49-F238E27FC236}">
                <a16:creationId xmlns:a16="http://schemas.microsoft.com/office/drawing/2014/main" id="{EE2A098E-71F4-A001-18C8-9BC6463F0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982" y="3022641"/>
            <a:ext cx="1430179" cy="9758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598F5B6-5C7E-39F6-BD9B-3FD864F3492D}"/>
              </a:ext>
            </a:extLst>
          </p:cNvPr>
          <p:cNvSpPr txBox="1"/>
          <p:nvPr/>
        </p:nvSpPr>
        <p:spPr>
          <a:xfrm>
            <a:off x="227867" y="0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摩擦力分类</a:t>
            </a:r>
          </a:p>
        </p:txBody>
      </p:sp>
    </p:spTree>
    <p:extLst>
      <p:ext uri="{BB962C8B-B14F-4D97-AF65-F5344CB8AC3E}">
        <p14:creationId xmlns:p14="http://schemas.microsoft.com/office/powerpoint/2010/main" val="4520298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B968CC-6120-3D8F-1DF0-40C240B49882}"/>
              </a:ext>
            </a:extLst>
          </p:cNvPr>
          <p:cNvSpPr txBox="1"/>
          <p:nvPr/>
        </p:nvSpPr>
        <p:spPr>
          <a:xfrm>
            <a:off x="1199456" y="1412776"/>
            <a:ext cx="10009112" cy="400109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、关于摩擦力</a:t>
            </a: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下列说法中错误的是</a:t>
            </a: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(        )</a:t>
            </a:r>
            <a:endParaRPr lang="zh-CN" altLang="en-US" sz="2800" kern="1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A.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只要两个物体接触并互相挤压</a:t>
            </a: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且接触面不光滑</a:t>
            </a: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它们之间就一定产生摩擦力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B.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运动的物体可能不受摩擦力的作用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C.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摩擦力的方向可能与物体运动的方向相同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D.</a:t>
            </a:r>
            <a:r>
              <a:rPr lang="zh-CN" altLang="en-US" sz="2800" kern="100">
                <a:latin typeface="Times New Roman" panose="02020603050405020304" pitchFamily="18" charset="0"/>
                <a:ea typeface="楷体" panose="02010609060101010101" pitchFamily="49" charset="-122"/>
              </a:rPr>
              <a:t>静止的物体可能受到摩擦力的作用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03914A-7DC1-D8D5-B4B9-AC64A8EC77BB}"/>
              </a:ext>
            </a:extLst>
          </p:cNvPr>
          <p:cNvSpPr txBox="1"/>
          <p:nvPr/>
        </p:nvSpPr>
        <p:spPr>
          <a:xfrm>
            <a:off x="7090852" y="1536216"/>
            <a:ext cx="685800" cy="553994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en-US" altLang="zh-CN" sz="2800" kern="1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endParaRPr lang="zh-CN" altLang="en-US" sz="2800" kern="1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690F4C1-DC63-9B8E-A888-121E21156AB2}"/>
              </a:ext>
            </a:extLst>
          </p:cNvPr>
          <p:cNvSpPr txBox="1"/>
          <p:nvPr/>
        </p:nvSpPr>
        <p:spPr>
          <a:xfrm>
            <a:off x="6678878" y="2767644"/>
            <a:ext cx="3278716" cy="553994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相对运动趋势</a:t>
            </a:r>
          </a:p>
        </p:txBody>
      </p:sp>
    </p:spTree>
    <p:extLst>
      <p:ext uri="{BB962C8B-B14F-4D97-AF65-F5344CB8AC3E}">
        <p14:creationId xmlns:p14="http://schemas.microsoft.com/office/powerpoint/2010/main" val="1252618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868CA4B-6B20-6016-984F-71D4956E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463" y="2525099"/>
            <a:ext cx="3939540" cy="266319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E11BF8B-E694-EEDB-AA44-19C2F67B2A02}"/>
              </a:ext>
            </a:extLst>
          </p:cNvPr>
          <p:cNvSpPr txBox="1"/>
          <p:nvPr/>
        </p:nvSpPr>
        <p:spPr>
          <a:xfrm>
            <a:off x="383189" y="1113621"/>
            <a:ext cx="108894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/>
                <a:cs typeface="Times New Roman" pitchFamily="18" charset="0"/>
              </a:rPr>
              <a:t>2. </a:t>
            </a:r>
            <a:r>
              <a:rPr lang="zh-CN" altLang="en-US" sz="2400" b="1">
                <a:latin typeface="Times New Roman" panose="02020603050405020304" pitchFamily="18" charset="0"/>
                <a:ea typeface="楷体"/>
                <a:cs typeface="Times New Roman" pitchFamily="18" charset="0"/>
              </a:rPr>
              <a:t>如图所示，请画出随传送带一起向上匀速运动的小物块的受力示意图。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DF1472A-0AEA-4DB7-B68F-9D6E90B89577}"/>
              </a:ext>
            </a:extLst>
          </p:cNvPr>
          <p:cNvSpPr/>
          <p:nvPr/>
        </p:nvSpPr>
        <p:spPr>
          <a:xfrm rot="5282934">
            <a:off x="5407227" y="3373909"/>
            <a:ext cx="70485" cy="69056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800" b="1" i="1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5" name="直接连接符 4">
            <a:extLst>
              <a:ext uri="{FF2B5EF4-FFF2-40B4-BE49-F238E27FC236}">
                <a16:creationId xmlns:a16="http://schemas.microsoft.com/office/drawing/2014/main" id="{91A63ACF-F2AF-E53D-4610-A67F9AD9AE23}"/>
              </a:ext>
            </a:extLst>
          </p:cNvPr>
          <p:cNvSpPr/>
          <p:nvPr/>
        </p:nvSpPr>
        <p:spPr>
          <a:xfrm rot="5282934" flipH="1" flipV="1">
            <a:off x="5564389" y="3058155"/>
            <a:ext cx="210979" cy="48101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AE6CEA5-DDB5-E08F-87CF-76F8DB58DDB8}"/>
              </a:ext>
            </a:extLst>
          </p:cNvPr>
          <p:cNvSpPr txBox="1"/>
          <p:nvPr/>
        </p:nvSpPr>
        <p:spPr>
          <a:xfrm rot="21482934">
            <a:off x="5917767" y="3038639"/>
            <a:ext cx="28717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endParaRPr lang="en-US" altLang="zh-CN" sz="2800" b="1" i="1" baseline="-25000">
              <a:solidFill>
                <a:srgbClr val="FF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38E1968-8545-1897-7AC7-84E82AE1E87B}"/>
              </a:ext>
            </a:extLst>
          </p:cNvPr>
          <p:cNvGrpSpPr/>
          <p:nvPr/>
        </p:nvGrpSpPr>
        <p:grpSpPr>
          <a:xfrm>
            <a:off x="5055777" y="2525231"/>
            <a:ext cx="853164" cy="879158"/>
            <a:chOff x="7578" y="2609"/>
            <a:chExt cx="1459" cy="184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F04A917-1BE3-BA47-5AD4-AE8904B0C493}"/>
                </a:ext>
              </a:extLst>
            </p:cNvPr>
            <p:cNvSpPr txBox="1"/>
            <p:nvPr/>
          </p:nvSpPr>
          <p:spPr>
            <a:xfrm>
              <a:off x="7867" y="2609"/>
              <a:ext cx="1170" cy="17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rPr>
                <a:t>F</a:t>
              </a:r>
              <a:r>
                <a:rPr lang="zh-CN" altLang="en-US" sz="2800" b="1" baseline="-25000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rPr>
                <a:t>支</a:t>
              </a:r>
            </a:p>
          </p:txBody>
        </p:sp>
        <p:sp>
          <p:nvSpPr>
            <p:cNvPr id="9" name="直接连接符 8">
              <a:extLst>
                <a:ext uri="{FF2B5EF4-FFF2-40B4-BE49-F238E27FC236}">
                  <a16:creationId xmlns:a16="http://schemas.microsoft.com/office/drawing/2014/main" id="{E2F5DD0B-25E8-66EF-26FF-A133A2C6AA4E}"/>
                </a:ext>
              </a:extLst>
            </p:cNvPr>
            <p:cNvSpPr/>
            <p:nvPr/>
          </p:nvSpPr>
          <p:spPr>
            <a:xfrm flipH="1" flipV="1">
              <a:off x="7578" y="3030"/>
              <a:ext cx="630" cy="1425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315457D-FE02-9AE4-34E9-E1B0E8FBE233}"/>
              </a:ext>
            </a:extLst>
          </p:cNvPr>
          <p:cNvGrpSpPr/>
          <p:nvPr/>
        </p:nvGrpSpPr>
        <p:grpSpPr>
          <a:xfrm>
            <a:off x="5442946" y="3412009"/>
            <a:ext cx="323850" cy="1074896"/>
            <a:chOff x="8357" y="4471"/>
            <a:chExt cx="680" cy="2257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B494B38-D527-5AC5-464E-5DBDE9B20546}"/>
                </a:ext>
              </a:extLst>
            </p:cNvPr>
            <p:cNvSpPr txBox="1"/>
            <p:nvPr/>
          </p:nvSpPr>
          <p:spPr>
            <a:xfrm>
              <a:off x="8392" y="5629"/>
              <a:ext cx="645" cy="10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</a:p>
          </p:txBody>
        </p:sp>
        <p:sp>
          <p:nvSpPr>
            <p:cNvPr id="12" name="直接连接符 11">
              <a:extLst>
                <a:ext uri="{FF2B5EF4-FFF2-40B4-BE49-F238E27FC236}">
                  <a16:creationId xmlns:a16="http://schemas.microsoft.com/office/drawing/2014/main" id="{D5A6B6EB-E382-4F7A-3EAD-B44AA9761D39}"/>
                </a:ext>
              </a:extLst>
            </p:cNvPr>
            <p:cNvSpPr/>
            <p:nvPr/>
          </p:nvSpPr>
          <p:spPr>
            <a:xfrm>
              <a:off x="8357" y="4471"/>
              <a:ext cx="45" cy="192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3167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D5EB3D86-2883-ED9D-29D0-5FD0D0F4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88" y="4451842"/>
            <a:ext cx="4535792" cy="236896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CFA7BB2-65EF-9605-3F65-B1F4226017A9}"/>
              </a:ext>
            </a:extLst>
          </p:cNvPr>
          <p:cNvSpPr txBox="1"/>
          <p:nvPr/>
        </p:nvSpPr>
        <p:spPr>
          <a:xfrm>
            <a:off x="277587" y="165606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测量滑动摩擦力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F0EF1-1571-463D-07FD-1057346B62C9}"/>
              </a:ext>
            </a:extLst>
          </p:cNvPr>
          <p:cNvSpPr txBox="1"/>
          <p:nvPr/>
        </p:nvSpPr>
        <p:spPr>
          <a:xfrm>
            <a:off x="858815" y="998647"/>
            <a:ext cx="1627369" cy="52322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测量工具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04208C-245B-B168-2F5A-19CCA19C0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51" y="931097"/>
            <a:ext cx="1988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弹簧测力计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AF691-BD42-1F7A-2FA0-7D0E936FF94F}"/>
              </a:ext>
            </a:extLst>
          </p:cNvPr>
          <p:cNvSpPr txBox="1"/>
          <p:nvPr/>
        </p:nvSpPr>
        <p:spPr>
          <a:xfrm>
            <a:off x="858815" y="1689072"/>
            <a:ext cx="1627369" cy="52322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测量原理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A083B-474C-A41F-B242-FD6D4E767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51" y="1661649"/>
            <a:ext cx="1627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二力平衡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CA014-7D23-C1A6-7557-3FA06278DFCE}"/>
              </a:ext>
            </a:extLst>
          </p:cNvPr>
          <p:cNvSpPr txBox="1"/>
          <p:nvPr/>
        </p:nvSpPr>
        <p:spPr>
          <a:xfrm>
            <a:off x="858815" y="2415554"/>
            <a:ext cx="1627369" cy="52322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测量方法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387E4-ABFB-11AC-FD59-2327EC01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804" y="2286738"/>
            <a:ext cx="5048249" cy="11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用弹簧测力计水平拉动木块，使它沿木板做匀速直线运动。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70A1A-38DC-6116-857E-F845658CFDA7}"/>
              </a:ext>
            </a:extLst>
          </p:cNvPr>
          <p:cNvSpPr txBox="1"/>
          <p:nvPr/>
        </p:nvSpPr>
        <p:spPr>
          <a:xfrm>
            <a:off x="858815" y="3633584"/>
            <a:ext cx="1627369" cy="52322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测量结果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A4D62F8-ACC5-30AE-5500-AC7AA11BD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804" y="3557757"/>
            <a:ext cx="3765549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i="1"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 baseline="-25000">
                <a:latin typeface="Times New Roman" panose="02020603050405020304" pitchFamily="18" charset="0"/>
                <a:ea typeface="楷体" panose="02010609060101010101" pitchFamily="49" charset="-122"/>
              </a:rPr>
              <a:t>摩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= </a:t>
            </a:r>
            <a:r>
              <a:rPr lang="en-US" altLang="zh-CN" sz="2800" u="sng">
                <a:latin typeface="Times New Roman" panose="02020603050405020304" pitchFamily="18" charset="0"/>
                <a:ea typeface="楷体" panose="02010609060101010101" pitchFamily="49" charset="-122"/>
              </a:rPr>
              <a:t>         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N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EEB678FC-9477-DB45-29D9-6851E4696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948" y="2079243"/>
            <a:ext cx="1512168" cy="5979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转化法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1143B01-19BD-B1F0-6DED-001B23C44903}"/>
              </a:ext>
            </a:extLst>
          </p:cNvPr>
          <p:cNvCxnSpPr/>
          <p:nvPr/>
        </p:nvCxnSpPr>
        <p:spPr>
          <a:xfrm>
            <a:off x="9690986" y="2415554"/>
            <a:ext cx="648072" cy="779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261FC7F2-97D8-359B-B564-C7773CED8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" b="11347"/>
          <a:stretch>
            <a:fillRect/>
          </a:stretch>
        </p:blipFill>
        <p:spPr>
          <a:xfrm>
            <a:off x="7274629" y="1841532"/>
            <a:ext cx="4185134" cy="1944216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9F2F46BD-D6E5-E872-34FE-1F7C3769A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403" y="5073960"/>
            <a:ext cx="2621526" cy="793450"/>
          </a:xfrm>
          <a:prstGeom prst="roundRect">
            <a:avLst/>
          </a:prstGeom>
          <a:noFill/>
          <a:ln w="28575">
            <a:noFill/>
            <a:miter lim="800000"/>
          </a:ln>
        </p:spPr>
        <p:txBody>
          <a:bodyPr wrap="square" lIns="216000" tIns="108000" rIns="216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4300"/>
              </a:lnSpc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改进方法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</a:t>
            </a:r>
            <a:endParaRPr lang="en-US" altLang="zh-CN" sz="24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F1B8AE-159B-EBC9-87DA-435FE0D18510}"/>
              </a:ext>
            </a:extLst>
          </p:cNvPr>
          <p:cNvGrpSpPr/>
          <p:nvPr/>
        </p:nvGrpSpPr>
        <p:grpSpPr>
          <a:xfrm>
            <a:off x="3119142" y="5270918"/>
            <a:ext cx="8065719" cy="1495627"/>
            <a:chOff x="3296423" y="5050074"/>
            <a:chExt cx="8065719" cy="1495627"/>
          </a:xfrm>
        </p:grpSpPr>
        <p:sp>
          <p:nvSpPr>
            <p:cNvPr id="18" name="文本框 3">
              <a:extLst>
                <a:ext uri="{FF2B5EF4-FFF2-40B4-BE49-F238E27FC236}">
                  <a16:creationId xmlns:a16="http://schemas.microsoft.com/office/drawing/2014/main" id="{2AC0F08C-1C3C-9593-9D1C-CA7F3796B4A2}"/>
                </a:ext>
              </a:extLst>
            </p:cNvPr>
            <p:cNvSpPr txBox="1"/>
            <p:nvPr/>
          </p:nvSpPr>
          <p:spPr>
            <a:xfrm>
              <a:off x="7791934" y="5212171"/>
              <a:ext cx="3570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物块保持静止，受力平衡</a:t>
              </a: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56D90C2-28D6-DDDC-A49D-C0AA0F3F4CF3}"/>
                </a:ext>
              </a:extLst>
            </p:cNvPr>
            <p:cNvGrpSpPr/>
            <p:nvPr/>
          </p:nvGrpSpPr>
          <p:grpSpPr>
            <a:xfrm>
              <a:off x="3684091" y="6129386"/>
              <a:ext cx="2671861" cy="416315"/>
              <a:chOff x="10750" y="10130"/>
              <a:chExt cx="3769" cy="406"/>
            </a:xfrm>
          </p:grpSpPr>
          <p:sp>
            <p:nvSpPr>
              <p:cNvPr id="25" name="圆角矩形 13">
                <a:extLst>
                  <a:ext uri="{FF2B5EF4-FFF2-40B4-BE49-F238E27FC236}">
                    <a16:creationId xmlns:a16="http://schemas.microsoft.com/office/drawing/2014/main" id="{41E75A85-EFFA-E9C8-EDBD-4C1376D471E6}"/>
                  </a:ext>
                </a:extLst>
              </p:cNvPr>
              <p:cNvSpPr/>
              <p:nvPr/>
            </p:nvSpPr>
            <p:spPr>
              <a:xfrm>
                <a:off x="10750" y="10146"/>
                <a:ext cx="3639" cy="39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>
                  <a:latin typeface="微软雅黑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文本框 4">
                <a:extLst>
                  <a:ext uri="{FF2B5EF4-FFF2-40B4-BE49-F238E27FC236}">
                    <a16:creationId xmlns:a16="http://schemas.microsoft.com/office/drawing/2014/main" id="{BF918C2B-B747-EEB1-87C4-F3493982827C}"/>
                  </a:ext>
                </a:extLst>
              </p:cNvPr>
              <p:cNvSpPr txBox="1"/>
              <p:nvPr/>
            </p:nvSpPr>
            <p:spPr>
              <a:xfrm>
                <a:off x="10757" y="10130"/>
                <a:ext cx="3762" cy="3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0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二力平衡，大小相等</a:t>
                </a:r>
              </a:p>
            </p:txBody>
          </p:sp>
        </p:grp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119ED916-1276-F4AD-AEE0-CA662064AA84}"/>
                </a:ext>
              </a:extLst>
            </p:cNvPr>
            <p:cNvCxnSpPr/>
            <p:nvPr/>
          </p:nvCxnSpPr>
          <p:spPr>
            <a:xfrm flipV="1">
              <a:off x="4813980" y="5652616"/>
              <a:ext cx="1381760" cy="101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0E480E84-F2DA-2B1D-B1B4-B226E9DDBB5D}"/>
                </a:ext>
              </a:extLst>
            </p:cNvPr>
            <p:cNvCxnSpPr/>
            <p:nvPr/>
          </p:nvCxnSpPr>
          <p:spPr>
            <a:xfrm flipH="1">
              <a:off x="3503645" y="5658210"/>
              <a:ext cx="1310005" cy="254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55CFD207-0066-3106-644F-4118838107A4}"/>
                </a:ext>
              </a:extLst>
            </p:cNvPr>
            <p:cNvSpPr/>
            <p:nvPr/>
          </p:nvSpPr>
          <p:spPr>
            <a:xfrm>
              <a:off x="4884859" y="5607604"/>
              <a:ext cx="75565" cy="7556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3" name="文本框 14">
              <a:extLst>
                <a:ext uri="{FF2B5EF4-FFF2-40B4-BE49-F238E27FC236}">
                  <a16:creationId xmlns:a16="http://schemas.microsoft.com/office/drawing/2014/main" id="{F6F70A12-0791-7712-7538-CEADD6782B3D}"/>
                </a:ext>
              </a:extLst>
            </p:cNvPr>
            <p:cNvSpPr txBox="1"/>
            <p:nvPr/>
          </p:nvSpPr>
          <p:spPr>
            <a:xfrm>
              <a:off x="5526209" y="5050074"/>
              <a:ext cx="775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i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F</a:t>
              </a:r>
              <a:r>
                <a:rPr lang="zh-CN" altLang="en-US" sz="2800" i="1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拉</a:t>
              </a: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13DCAEAA-6A4E-B243-9A1D-E5D087BBBA54}"/>
                </a:ext>
              </a:extLst>
            </p:cNvPr>
            <p:cNvSpPr txBox="1"/>
            <p:nvPr/>
          </p:nvSpPr>
          <p:spPr>
            <a:xfrm>
              <a:off x="3296423" y="5088938"/>
              <a:ext cx="775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i="1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F</a:t>
              </a:r>
              <a:r>
                <a:rPr lang="zh-CN" altLang="en-US" sz="2800" i="1" baseline="-2500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charset="0"/>
                </a:rPr>
                <a:t>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161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>
            <a:extLst>
              <a:ext uri="{FF2B5EF4-FFF2-40B4-BE49-F238E27FC236}">
                <a16:creationId xmlns:a16="http://schemas.microsoft.com/office/drawing/2014/main" id="{495DCA69-3D22-12E8-B389-CBBA95211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09" y="3163332"/>
            <a:ext cx="6459953" cy="49962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结论：</a:t>
            </a:r>
            <a:r>
              <a:rPr lang="zh-CN" altLang="en-US" sz="2000" u="sng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当压力相同时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，接触面越粗糙，滑动摩擦力越大。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C2156FA-DF4A-C409-D756-C0A62B90863D}"/>
              </a:ext>
            </a:extLst>
          </p:cNvPr>
          <p:cNvSpPr txBox="1"/>
          <p:nvPr/>
        </p:nvSpPr>
        <p:spPr>
          <a:xfrm>
            <a:off x="49357" y="135497"/>
            <a:ext cx="541366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、探究影响滑动摩擦力大小因素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823390-14D7-11B9-98DF-3CD70516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8" t="1" b="-2328"/>
          <a:stretch>
            <a:fillRect/>
          </a:stretch>
        </p:blipFill>
        <p:spPr>
          <a:xfrm>
            <a:off x="5445277" y="665609"/>
            <a:ext cx="3737321" cy="188432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C58194-FB69-B360-339A-9B891A4C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27" y="676015"/>
            <a:ext cx="3600535" cy="1880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48861538-7C40-0507-85CF-97FE93A6E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412" y="2588996"/>
            <a:ext cx="204920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 baseline="-25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0.5N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034596C-8911-01CC-CC31-753C520FB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940" y="2588996"/>
            <a:ext cx="204920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 baseline="-25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0.7N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6D02CF2-0612-9994-E26E-D5BFF12D3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96" y="6181985"/>
            <a:ext cx="7186126" cy="49962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结论：</a:t>
            </a:r>
            <a:r>
              <a:rPr lang="zh-CN" altLang="en-US" sz="2000" u="sng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当接触面的粗糙程度相同时</a:t>
            </a:r>
            <a:r>
              <a:rPr lang="zh-CN" altLang="en-US" sz="2000">
                <a:latin typeface="Times New Roman" panose="02020603050405020304" pitchFamily="18" charset="0"/>
                <a:ea typeface="楷体" panose="02010609060101010101" pitchFamily="49" charset="-122"/>
              </a:rPr>
              <a:t>，压力越大滑动摩擦力越大。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DDA61ED-CE84-1517-3F90-50933D9A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96" y="3821142"/>
            <a:ext cx="3507228" cy="183176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08A4C908-29C0-D6C4-1CEE-0A1113781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894" y="5694223"/>
            <a:ext cx="204920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 baseline="-25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0.5N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5811871-4D7F-89C2-ED45-39EAD7D76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152" y="3847755"/>
            <a:ext cx="3301220" cy="171085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59148D-9C55-2FC8-2B16-A77343987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692" y="5558606"/>
            <a:ext cx="204920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 baseline="-25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摩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en-US" altLang="zh-CN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 0.8N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2003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A5B9AB-9576-A2CD-766E-B3FFB924E693}"/>
              </a:ext>
            </a:extLst>
          </p:cNvPr>
          <p:cNvSpPr/>
          <p:nvPr/>
        </p:nvSpPr>
        <p:spPr>
          <a:xfrm>
            <a:off x="1296208" y="1340768"/>
            <a:ext cx="10475378" cy="3888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．体重为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490N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的小明用双手握住竖直的木杆匀速上攀，然后匀速下滑，他所受木杆对他的摩擦力，下列说法正确的是（　　）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．上攀过程中，等于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490N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，方向竖直向下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	</a:t>
            </a:r>
            <a:endParaRPr lang="zh-CN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．下滑过程中小于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490N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，方向竖直向上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	</a:t>
            </a:r>
            <a:endParaRPr lang="zh-CN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．上攀过程中，大于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490N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，方向竖直向下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	</a:t>
            </a:r>
            <a:endParaRPr lang="zh-CN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．下滑过程中等于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490N</a:t>
            </a:r>
            <a:r>
              <a:rPr lang="zh-CN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，方向竖直向上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CE2C0A9-BB73-F228-55D1-FE5D54A68DFB}"/>
              </a:ext>
            </a:extLst>
          </p:cNvPr>
          <p:cNvSpPr txBox="1"/>
          <p:nvPr/>
        </p:nvSpPr>
        <p:spPr>
          <a:xfrm>
            <a:off x="10119170" y="209932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31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692A21-995E-30F5-C55A-1D629854C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23" y="394454"/>
            <a:ext cx="110692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2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．如图所示，水平拉动木块在粗糙程度不变的水平桌面上做加速运动。以下说法中正确的是（　　）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</p:txBody>
      </p:sp>
      <p:pic>
        <p:nvPicPr>
          <p:cNvPr id="3" name="图片24">
            <a:extLst>
              <a:ext uri="{FF2B5EF4-FFF2-40B4-BE49-F238E27FC236}">
                <a16:creationId xmlns:a16="http://schemas.microsoft.com/office/drawing/2014/main" id="{D8C08679-14D6-8AEE-E000-51C1580E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1629" y="1788571"/>
            <a:ext cx="5354701" cy="17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1D3F4F-723E-3765-3A46-4EBA8A60D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3573016"/>
            <a:ext cx="921796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3038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A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．若只改变拉力的大小，则摩擦力的大小也会随之改变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  <a:p>
            <a:pPr marL="0" marR="0" lvl="0" indent="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B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．测力计示数发生变化，说明摩擦力与运动速度有关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  <a:p>
            <a:pPr marL="0" marR="0" lvl="0" indent="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C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．木块受到的摩擦力大小等于它受到的拉力	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  <a:p>
            <a:pPr marL="0" marR="0" lvl="0" indent="1730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D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．绳对木块的拉力和木块对绳的拉力是一对相互作用力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B27174-F19B-E842-296F-4B8120BBFF79}"/>
              </a:ext>
            </a:extLst>
          </p:cNvPr>
          <p:cNvSpPr txBox="1"/>
          <p:nvPr/>
        </p:nvSpPr>
        <p:spPr>
          <a:xfrm>
            <a:off x="4690401" y="124323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6079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B951CF-3004-7ACD-750E-EC9D5979B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836712"/>
            <a:ext cx="10646727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3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．地铁已成为北京的主要绿色交通工具之一，乘坐地铁需要进行安全检查，如图是安检时传送带运行的示意图。某乘客把一行李箱放在水平传送带上。在行李箱随传送带一起匀速运动的过程中，行李箱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　     　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（选填“受到”或“不受”）摩擦力的作用，你判断的理由是</a:t>
            </a:r>
            <a:r>
              <a:rPr kumimoji="0" lang="zh-CN" altLang="en-US" sz="2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　                                                                         　</a:t>
            </a:r>
            <a:r>
              <a:rPr kumimoji="0" lang="zh-CN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。</a:t>
            </a: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宋体" pitchFamily="2" charset="-122"/>
            </a:endParaRPr>
          </a:p>
        </p:txBody>
      </p:sp>
      <p:pic>
        <p:nvPicPr>
          <p:cNvPr id="3" name="图片24">
            <a:extLst>
              <a:ext uri="{FF2B5EF4-FFF2-40B4-BE49-F238E27FC236}">
                <a16:creationId xmlns:a16="http://schemas.microsoft.com/office/drawing/2014/main" id="{3BC43F64-A1D0-A0E7-49CF-FBCE10FB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315" y="4240252"/>
            <a:ext cx="5779368" cy="18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0329029-EC2B-1880-AAF7-4CE3A0A77031}"/>
              </a:ext>
            </a:extLst>
          </p:cNvPr>
          <p:cNvSpPr/>
          <p:nvPr/>
        </p:nvSpPr>
        <p:spPr>
          <a:xfrm>
            <a:off x="1631504" y="285293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不受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5B71D56-74D8-191A-7B28-4063B906E907}"/>
              </a:ext>
            </a:extLst>
          </p:cNvPr>
          <p:cNvSpPr/>
          <p:nvPr/>
        </p:nvSpPr>
        <p:spPr>
          <a:xfrm>
            <a:off x="2210536" y="3501008"/>
            <a:ext cx="808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行李箱和传送带之间没有相对运动或相对运动趋势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7336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5709D01-8A83-FD5D-F1AF-67D4C22E0DE5}"/>
              </a:ext>
            </a:extLst>
          </p:cNvPr>
          <p:cNvSpPr txBox="1"/>
          <p:nvPr/>
        </p:nvSpPr>
        <p:spPr>
          <a:xfrm>
            <a:off x="408215" y="26786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增大摩擦的方法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1594CA6-D327-BF07-F98A-A5F9054D8442}"/>
              </a:ext>
            </a:extLst>
          </p:cNvPr>
          <p:cNvSpPr txBox="1"/>
          <p:nvPr/>
        </p:nvSpPr>
        <p:spPr>
          <a:xfrm>
            <a:off x="563730" y="858972"/>
            <a:ext cx="42066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在许多情况下摩擦是有用的。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8C6EB91-8921-B0C6-017E-C0CF247CFDC7}"/>
              </a:ext>
            </a:extLst>
          </p:cNvPr>
          <p:cNvSpPr txBox="1"/>
          <p:nvPr/>
        </p:nvSpPr>
        <p:spPr>
          <a:xfrm>
            <a:off x="11226626" y="1892570"/>
            <a:ext cx="401644" cy="10618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100" b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传送带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FD6A58-9997-B545-3989-6A3FD58B9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47" y="1314093"/>
            <a:ext cx="3004185" cy="16865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611C04-A831-D32F-916C-9F353077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650" y="1376322"/>
            <a:ext cx="2789396" cy="1562100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57ACEB7B-570C-2F7E-3C96-9BD1969D71FC}"/>
              </a:ext>
            </a:extLst>
          </p:cNvPr>
          <p:cNvSpPr txBox="1"/>
          <p:nvPr/>
        </p:nvSpPr>
        <p:spPr>
          <a:xfrm>
            <a:off x="7062173" y="2378035"/>
            <a:ext cx="507831" cy="621324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100" b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跑步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99077C7-FFF6-F7C4-E78E-C28493971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30" y="1263393"/>
            <a:ext cx="2928938" cy="1517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9691FF-FBF7-8815-46CA-06A3B8E6B08A}"/>
              </a:ext>
            </a:extLst>
          </p:cNvPr>
          <p:cNvSpPr txBox="1"/>
          <p:nvPr/>
        </p:nvSpPr>
        <p:spPr>
          <a:xfrm>
            <a:off x="3121044" y="1814415"/>
            <a:ext cx="507831" cy="621324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100" b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走路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93DD5A0-639B-C4B1-2173-53C9BF31ED76}"/>
              </a:ext>
            </a:extLst>
          </p:cNvPr>
          <p:cNvSpPr txBox="1"/>
          <p:nvPr/>
        </p:nvSpPr>
        <p:spPr>
          <a:xfrm>
            <a:off x="832966" y="6148028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增大摩擦的方法：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3F65BB3-0699-60CD-79CA-A158900D6ABC}"/>
              </a:ext>
            </a:extLst>
          </p:cNvPr>
          <p:cNvSpPr txBox="1"/>
          <p:nvPr/>
        </p:nvSpPr>
        <p:spPr>
          <a:xfrm>
            <a:off x="3368023" y="6205637"/>
            <a:ext cx="20393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1.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增大压力；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9C92809-7059-7B29-1D94-FAC9C007CBA7}"/>
              </a:ext>
            </a:extLst>
          </p:cNvPr>
          <p:cNvSpPr txBox="1"/>
          <p:nvPr/>
        </p:nvSpPr>
        <p:spPr>
          <a:xfrm>
            <a:off x="5831705" y="6206417"/>
            <a:ext cx="358623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2. 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增大接触面粗糙程度。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E61B499-5B4B-C4AC-4D9A-8E4A9C9F9AB6}"/>
              </a:ext>
            </a:extLst>
          </p:cNvPr>
          <p:cNvGrpSpPr/>
          <p:nvPr/>
        </p:nvGrpSpPr>
        <p:grpSpPr>
          <a:xfrm>
            <a:off x="786831" y="3575471"/>
            <a:ext cx="2556381" cy="2340154"/>
            <a:chOff x="404376" y="1214422"/>
            <a:chExt cx="3191711" cy="282657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E5D46D7F-2B15-3933-8FCE-4B392B4BD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4376" y="1214422"/>
              <a:ext cx="3191711" cy="2125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4ED41C37-B46D-60F9-9CCC-956C8689F879}"/>
                </a:ext>
              </a:extLst>
            </p:cNvPr>
            <p:cNvSpPr txBox="1"/>
            <p:nvPr/>
          </p:nvSpPr>
          <p:spPr>
            <a:xfrm>
              <a:off x="872459" y="3483367"/>
              <a:ext cx="1775635" cy="557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solidFill>
                    <a:srgbClr val="00206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涂防滑粉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6DDE40D-EFDD-7526-FA43-D022A16284C8}"/>
              </a:ext>
            </a:extLst>
          </p:cNvPr>
          <p:cNvGrpSpPr/>
          <p:nvPr/>
        </p:nvGrpSpPr>
        <p:grpSpPr>
          <a:xfrm>
            <a:off x="8456819" y="3625328"/>
            <a:ext cx="2051447" cy="2414587"/>
            <a:chOff x="3878" y="663"/>
            <a:chExt cx="1723" cy="2028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B94BE274-296A-6404-5C76-E05ABDA2F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878" y="663"/>
              <a:ext cx="1723" cy="1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D0B69A70-A4EC-ED6D-C050-CE34ED3E544D}"/>
                </a:ext>
              </a:extLst>
            </p:cNvPr>
            <p:cNvSpPr txBox="1"/>
            <p:nvPr/>
          </p:nvSpPr>
          <p:spPr>
            <a:xfrm>
              <a:off x="4377" y="2303"/>
              <a:ext cx="935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solidFill>
                    <a:srgbClr val="00206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瓶子盖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C146213-07DD-0E9F-8022-5E53ABACD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396" y="3460966"/>
            <a:ext cx="2997518" cy="192928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FCDFFD6-928E-248C-7DE0-58A09F72FF64}"/>
              </a:ext>
            </a:extLst>
          </p:cNvPr>
          <p:cNvGrpSpPr/>
          <p:nvPr/>
        </p:nvGrpSpPr>
        <p:grpSpPr>
          <a:xfrm>
            <a:off x="4715556" y="3518163"/>
            <a:ext cx="2150268" cy="2481263"/>
            <a:chOff x="2018" y="663"/>
            <a:chExt cx="1806" cy="208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AC11012-F267-F293-8968-D4C0638550A2}"/>
                </a:ext>
              </a:extLst>
            </p:cNvPr>
            <p:cNvGrpSpPr/>
            <p:nvPr/>
          </p:nvGrpSpPr>
          <p:grpSpPr>
            <a:xfrm>
              <a:off x="2018" y="663"/>
              <a:ext cx="1762" cy="1620"/>
              <a:chOff x="1980" y="585"/>
              <a:chExt cx="1873" cy="1710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59A4C592-7F26-46B0-B807-DA32BBA69A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contrast="48000"/>
              </a:blip>
              <a:stretch>
                <a:fillRect/>
              </a:stretch>
            </p:blipFill>
            <p:spPr bwMode="auto">
              <a:xfrm>
                <a:off x="1980" y="585"/>
                <a:ext cx="1873" cy="17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7A4C7F5-16CA-5AE9-A45D-E25720424CA2}"/>
                  </a:ext>
                </a:extLst>
              </p:cNvPr>
              <p:cNvSpPr/>
              <p:nvPr/>
            </p:nvSpPr>
            <p:spPr>
              <a:xfrm>
                <a:off x="2336" y="2069"/>
                <a:ext cx="1179" cy="18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2400" b="1">
                  <a:latin typeface="楷体" panose="02010609060101010101" charset="-122"/>
                  <a:ea typeface="楷体"/>
                </a:endParaRPr>
              </a:p>
            </p:txBody>
          </p:sp>
        </p:grp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2F24E4C7-223A-646F-C6FF-B36762FDBCF3}"/>
                </a:ext>
              </a:extLst>
            </p:cNvPr>
            <p:cNvSpPr txBox="1"/>
            <p:nvPr/>
          </p:nvSpPr>
          <p:spPr>
            <a:xfrm>
              <a:off x="2370" y="2359"/>
              <a:ext cx="1454" cy="38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>
                  <a:solidFill>
                    <a:srgbClr val="00206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自行车车闸</a:t>
              </a: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9082151-D717-B0B3-3CBE-F957A96B57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587" y="3546603"/>
            <a:ext cx="2652236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C09FF2D-2CE2-D0FD-D98B-BD7C85DD13CF}"/>
              </a:ext>
            </a:extLst>
          </p:cNvPr>
          <p:cNvSpPr txBox="1"/>
          <p:nvPr/>
        </p:nvSpPr>
        <p:spPr>
          <a:xfrm>
            <a:off x="277586" y="183893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、力的作用效果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E4B70F-75BB-D18F-3051-7FD70119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11" y="810475"/>
            <a:ext cx="4386828" cy="1905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4CBB10-7289-832F-346E-5162340A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5" y="862589"/>
            <a:ext cx="2836147" cy="18992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6D9A4C9-6292-27CF-A5F5-C6C2E2230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279" y="862589"/>
            <a:ext cx="2847023" cy="1881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B82549-F8D0-0FA1-2EE2-7102065B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658" y="891641"/>
            <a:ext cx="2990850" cy="188166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4C75296-1D04-9F2D-27C0-6F0C342E80A6}"/>
              </a:ext>
            </a:extLst>
          </p:cNvPr>
          <p:cNvSpPr txBox="1"/>
          <p:nvPr/>
        </p:nvSpPr>
        <p:spPr>
          <a:xfrm>
            <a:off x="858536" y="2833196"/>
            <a:ext cx="3827883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力可以使物体发生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形变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7DE1CF1-4DCE-A2AF-A333-D1487B88E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802" y="3563766"/>
            <a:ext cx="2677034" cy="18600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9EC960-61A1-1134-753F-2A22377D6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846" y="3563767"/>
            <a:ext cx="3122096" cy="1860067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A340F0-3443-0018-6707-A324DAA9A5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19" y="3544157"/>
            <a:ext cx="2970583" cy="18600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52AA7A-167C-35D2-BFA9-0DBAA2D7E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" y="3524549"/>
            <a:ext cx="2826544" cy="1899285"/>
          </a:xfrm>
          <a:prstGeom prst="rect">
            <a:avLst/>
          </a:prstGeom>
        </p:spPr>
      </p:pic>
      <p:sp>
        <p:nvSpPr>
          <p:cNvPr id="14" name="TextBox 20">
            <a:extLst>
              <a:ext uri="{FF2B5EF4-FFF2-40B4-BE49-F238E27FC236}">
                <a16:creationId xmlns:a16="http://schemas.microsoft.com/office/drawing/2014/main" id="{08EC1FC8-0F5E-6741-14BE-F94CE3BCAC57}"/>
              </a:ext>
            </a:extLst>
          </p:cNvPr>
          <p:cNvSpPr txBox="1"/>
          <p:nvPr/>
        </p:nvSpPr>
        <p:spPr>
          <a:xfrm>
            <a:off x="311175" y="5518997"/>
            <a:ext cx="264795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物体由静止变成运动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36762E65-12CD-F20E-8B0B-618C966B52CF}"/>
              </a:ext>
            </a:extLst>
          </p:cNvPr>
          <p:cNvSpPr txBox="1"/>
          <p:nvPr/>
        </p:nvSpPr>
        <p:spPr>
          <a:xfrm>
            <a:off x="2833863" y="5498125"/>
            <a:ext cx="303339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物体由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运动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变成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静止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1A57AB10-B04E-299E-6F0A-C656E8A4ADD8}"/>
              </a:ext>
            </a:extLst>
          </p:cNvPr>
          <p:cNvSpPr txBox="1"/>
          <p:nvPr/>
        </p:nvSpPr>
        <p:spPr>
          <a:xfrm>
            <a:off x="8769848" y="5466473"/>
            <a:ext cx="277653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物体运动方向改变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115AF5BA-A45F-0CB4-863A-EFAB34396D7F}"/>
              </a:ext>
            </a:extLst>
          </p:cNvPr>
          <p:cNvSpPr txBox="1"/>
          <p:nvPr/>
        </p:nvSpPr>
        <p:spPr>
          <a:xfrm>
            <a:off x="6044809" y="5503084"/>
            <a:ext cx="237617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物体加速或减速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19CFAF5-261A-F1C4-8B03-D53A412B1A9F}"/>
              </a:ext>
            </a:extLst>
          </p:cNvPr>
          <p:cNvSpPr txBox="1"/>
          <p:nvPr/>
        </p:nvSpPr>
        <p:spPr>
          <a:xfrm>
            <a:off x="858536" y="6047525"/>
            <a:ext cx="4620984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力可以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改变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物体的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运动状态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3905C22-984B-B136-85AD-7AEBA0FA1174}"/>
              </a:ext>
            </a:extLst>
          </p:cNvPr>
          <p:cNvSpPr/>
          <p:nvPr/>
        </p:nvSpPr>
        <p:spPr>
          <a:xfrm>
            <a:off x="6046980" y="6033609"/>
            <a:ext cx="2542237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None/>
              <a:defRPr/>
            </a:pPr>
            <a:r>
              <a:rPr lang="zh-CN" altLang="en-US" sz="2800">
                <a:solidFill>
                  <a:prstClr val="black"/>
                </a:solidFill>
              </a:rPr>
              <a:t>速度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</a:rPr>
              <a:t>大小</a:t>
            </a:r>
            <a:r>
              <a:rPr lang="zh-CN" altLang="en-US" sz="2800">
                <a:solidFill>
                  <a:prstClr val="black"/>
                </a:solidFill>
              </a:rPr>
              <a:t>改变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E7832B-3690-3EF3-9C2D-73A00F721926}"/>
              </a:ext>
            </a:extLst>
          </p:cNvPr>
          <p:cNvSpPr/>
          <p:nvPr/>
        </p:nvSpPr>
        <p:spPr>
          <a:xfrm>
            <a:off x="8769848" y="6029887"/>
            <a:ext cx="27432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None/>
              <a:defRPr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</a:rPr>
              <a:t>运动方向</a:t>
            </a:r>
            <a:r>
              <a:rPr lang="zh-CN" altLang="en-US" sz="2800">
                <a:solidFill>
                  <a:prstClr val="black"/>
                </a:solidFill>
              </a:rPr>
              <a:t>改变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211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/>
      <p:bldP spid="17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92B03D-D8F1-295D-A751-BB4CABA3F209}"/>
              </a:ext>
            </a:extLst>
          </p:cNvPr>
          <p:cNvSpPr txBox="1"/>
          <p:nvPr/>
        </p:nvSpPr>
        <p:spPr>
          <a:xfrm>
            <a:off x="380575" y="725279"/>
            <a:ext cx="449353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>
              <a:defRPr/>
            </a:pPr>
            <a:r>
              <a:rPr lang="zh-CN" altLang="en-US" sz="2800" b="1" noProof="1">
                <a:solidFill>
                  <a:srgbClr val="92D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很多时候摩擦又是不利的。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9580-B84E-A13D-268C-413E869C6B62}"/>
              </a:ext>
            </a:extLst>
          </p:cNvPr>
          <p:cNvSpPr txBox="1"/>
          <p:nvPr/>
        </p:nvSpPr>
        <p:spPr>
          <a:xfrm>
            <a:off x="9595114" y="1161687"/>
            <a:ext cx="2031981" cy="1658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自行车骑久后再骑会觉得吃力</a:t>
            </a: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……</a:t>
            </a:r>
            <a:endParaRPr lang="zh-CN" altLang="zh-CN" sz="2800" noProof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2FC038-8F1B-8856-3610-71FA98C3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6" y="1292032"/>
            <a:ext cx="3199833" cy="174136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CE4631-1D2C-3404-C252-918ECD2C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105" y="1457696"/>
            <a:ext cx="2963061" cy="1731914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280F1EE-1AC6-39EE-B2EA-ED566097A241}"/>
              </a:ext>
            </a:extLst>
          </p:cNvPr>
          <p:cNvSpPr txBox="1"/>
          <p:nvPr/>
        </p:nvSpPr>
        <p:spPr>
          <a:xfrm>
            <a:off x="3698169" y="1424334"/>
            <a:ext cx="2079162" cy="1658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28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地面上的重物太重时会拉不动</a:t>
            </a:r>
            <a:endParaRPr lang="en-US" altLang="zh-CN" sz="2800" noProof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89F531-4E35-7662-7A1E-434BBBA63B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75904" y="3498886"/>
            <a:ext cx="1581150" cy="184683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CC27500-7FD0-5535-5F35-679ECC185FE1}"/>
              </a:ext>
            </a:extLst>
          </p:cNvPr>
          <p:cNvSpPr/>
          <p:nvPr/>
        </p:nvSpPr>
        <p:spPr>
          <a:xfrm>
            <a:off x="749099" y="5250497"/>
            <a:ext cx="3057247" cy="581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减少箱子里的重物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44AF8B-C31B-50C1-B76B-538566FC77AC}"/>
              </a:ext>
            </a:extLst>
          </p:cNvPr>
          <p:cNvSpPr/>
          <p:nvPr/>
        </p:nvSpPr>
        <p:spPr>
          <a:xfrm>
            <a:off x="6645931" y="5383817"/>
            <a:ext cx="1620957" cy="581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滚动轴承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213FF6-A287-F25F-BDDD-136E265FA9F9}"/>
              </a:ext>
            </a:extLst>
          </p:cNvPr>
          <p:cNvSpPr/>
          <p:nvPr/>
        </p:nvSpPr>
        <p:spPr>
          <a:xfrm>
            <a:off x="1277801" y="5865780"/>
            <a:ext cx="1620957" cy="581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减小压力</a:t>
            </a:r>
            <a:endParaRPr lang="en-US" altLang="zh-CN" sz="28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876A1C2-9E09-3233-D205-26A7746662AF}"/>
              </a:ext>
            </a:extLst>
          </p:cNvPr>
          <p:cNvSpPr/>
          <p:nvPr/>
        </p:nvSpPr>
        <p:spPr>
          <a:xfrm>
            <a:off x="6222598" y="6003676"/>
            <a:ext cx="2339102" cy="581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变滑动为滚动</a:t>
            </a:r>
            <a:endParaRPr lang="en-US" altLang="zh-CN" sz="28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A5AECE-44FB-B4D7-1625-85B1CBDF9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56" y="3498886"/>
            <a:ext cx="2004747" cy="189778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B2F6947-446E-4353-5899-E1D90B3D1B1D}"/>
              </a:ext>
            </a:extLst>
          </p:cNvPr>
          <p:cNvSpPr/>
          <p:nvPr/>
        </p:nvSpPr>
        <p:spPr>
          <a:xfrm>
            <a:off x="9136690" y="5421914"/>
            <a:ext cx="1620957" cy="581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滴润滑油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11FD7B-83EE-0EBE-949C-D48457850206}"/>
              </a:ext>
            </a:extLst>
          </p:cNvPr>
          <p:cNvSpPr/>
          <p:nvPr/>
        </p:nvSpPr>
        <p:spPr>
          <a:xfrm>
            <a:off x="8873678" y="5965579"/>
            <a:ext cx="2339102" cy="581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使接触面分离</a:t>
            </a:r>
            <a:endParaRPr lang="en-US" altLang="zh-CN" sz="28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03BE69E1-4719-26E0-44EE-CD4BDA13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5" r="16931"/>
          <a:stretch>
            <a:fillRect/>
          </a:stretch>
        </p:blipFill>
        <p:spPr bwMode="auto">
          <a:xfrm>
            <a:off x="600984" y="3165624"/>
            <a:ext cx="2550162" cy="214830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F34095-8C19-25E3-397F-3A784C15C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67" y="3551237"/>
            <a:ext cx="2122233" cy="174213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9B40378-208F-8F49-7492-2B522BAE1287}"/>
              </a:ext>
            </a:extLst>
          </p:cNvPr>
          <p:cNvSpPr txBox="1"/>
          <p:nvPr/>
        </p:nvSpPr>
        <p:spPr>
          <a:xfrm>
            <a:off x="3809251" y="5968505"/>
            <a:ext cx="2533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减小接触面的粗糙程度；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BFC439-F20B-09FC-E445-FB4591E94FAD}"/>
              </a:ext>
            </a:extLst>
          </p:cNvPr>
          <p:cNvSpPr/>
          <p:nvPr/>
        </p:nvSpPr>
        <p:spPr>
          <a:xfrm>
            <a:off x="4180979" y="5286207"/>
            <a:ext cx="1620957" cy="581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冰壶运动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BDBB06E-E99A-431E-023F-0A7232791104}"/>
              </a:ext>
            </a:extLst>
          </p:cNvPr>
          <p:cNvSpPr txBox="1"/>
          <p:nvPr/>
        </p:nvSpPr>
        <p:spPr>
          <a:xfrm>
            <a:off x="199551" y="3362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减小摩擦的方法</a:t>
            </a:r>
          </a:p>
        </p:txBody>
      </p:sp>
    </p:spTree>
    <p:extLst>
      <p:ext uri="{BB962C8B-B14F-4D97-AF65-F5344CB8AC3E}">
        <p14:creationId xmlns:p14="http://schemas.microsoft.com/office/powerpoint/2010/main" val="4113099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8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A773588-0768-6C1B-81D8-A0FD2E88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0819" y="3965799"/>
            <a:ext cx="3781810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21D36939-DF61-B7CF-6C7A-80AB13E1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99" y="624201"/>
            <a:ext cx="7125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、说说图中是如何增大或减小摩擦的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C3E243-F4A5-E988-668C-44B7301A2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9"/>
          <a:stretch>
            <a:fillRect/>
          </a:stretch>
        </p:blipFill>
        <p:spPr>
          <a:xfrm>
            <a:off x="6080819" y="1457675"/>
            <a:ext cx="3781810" cy="226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332A3BC-BCBC-95E6-0DF0-452C6149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5"/>
          <a:stretch>
            <a:fillRect/>
          </a:stretch>
        </p:blipFill>
        <p:spPr bwMode="auto">
          <a:xfrm>
            <a:off x="1335463" y="1457675"/>
            <a:ext cx="3764347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3491AB-B3F6-991B-D231-81F189F88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4204" r="1" b="3934"/>
          <a:stretch>
            <a:fillRect/>
          </a:stretch>
        </p:blipFill>
        <p:spPr>
          <a:xfrm>
            <a:off x="1315747" y="3965799"/>
            <a:ext cx="3784063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8081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5AE299-605F-0806-D923-0AD1E6859D5A}"/>
              </a:ext>
            </a:extLst>
          </p:cNvPr>
          <p:cNvSpPr txBox="1"/>
          <p:nvPr/>
        </p:nvSpPr>
        <p:spPr>
          <a:xfrm>
            <a:off x="1366299" y="716340"/>
            <a:ext cx="9219315" cy="42655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、下列实例中，为了减小摩擦的是 （　　）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      A．足球守门员戴有防滑手套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      B．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运动鞋的底部制有凹凸不平的花纹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      C．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骑自行车刹车时用力捏闸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      D．给自行车的车轴加润滑油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EF4A5FB-B719-3FA6-A487-F1AA0118E00B}"/>
              </a:ext>
            </a:extLst>
          </p:cNvPr>
          <p:cNvSpPr txBox="1"/>
          <p:nvPr/>
        </p:nvSpPr>
        <p:spPr>
          <a:xfrm>
            <a:off x="7566669" y="983016"/>
            <a:ext cx="34836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D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B0FE429-48EA-7781-698B-71A3F4291434}"/>
              </a:ext>
            </a:extLst>
          </p:cNvPr>
          <p:cNvSpPr txBox="1"/>
          <p:nvPr/>
        </p:nvSpPr>
        <p:spPr>
          <a:xfrm>
            <a:off x="5209851" y="1889988"/>
            <a:ext cx="1366101" cy="628931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C77332-184C-2B5E-CB86-B7A1AFAE0605}"/>
              </a:ext>
            </a:extLst>
          </p:cNvPr>
          <p:cNvSpPr txBox="1"/>
          <p:nvPr/>
        </p:nvSpPr>
        <p:spPr>
          <a:xfrm>
            <a:off x="5523218" y="2634686"/>
            <a:ext cx="2491778" cy="628931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2426DC-EE3C-EA69-FA5D-AC55969492EB}"/>
              </a:ext>
            </a:extLst>
          </p:cNvPr>
          <p:cNvSpPr txBox="1"/>
          <p:nvPr/>
        </p:nvSpPr>
        <p:spPr>
          <a:xfrm>
            <a:off x="5209851" y="3467522"/>
            <a:ext cx="1408403" cy="628931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1ECD0C-30AE-D5B6-E16A-C4807FA0A6BD}"/>
              </a:ext>
            </a:extLst>
          </p:cNvPr>
          <p:cNvSpPr txBox="1"/>
          <p:nvPr/>
        </p:nvSpPr>
        <p:spPr>
          <a:xfrm>
            <a:off x="5363729" y="4300359"/>
            <a:ext cx="1408403" cy="628931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8" name="云形标注 25">
            <a:extLst>
              <a:ext uri="{FF2B5EF4-FFF2-40B4-BE49-F238E27FC236}">
                <a16:creationId xmlns:a16="http://schemas.microsoft.com/office/drawing/2014/main" id="{757F991A-A258-11A1-1984-28EFD4D4672F}"/>
              </a:ext>
            </a:extLst>
          </p:cNvPr>
          <p:cNvSpPr/>
          <p:nvPr/>
        </p:nvSpPr>
        <p:spPr>
          <a:xfrm>
            <a:off x="6772132" y="4531191"/>
            <a:ext cx="3901060" cy="693558"/>
          </a:xfrm>
          <a:prstGeom prst="cloudCallout">
            <a:avLst>
              <a:gd name="adj1" fmla="val -73230"/>
              <a:gd name="adj2" fmla="val -65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用来减小摩擦力</a:t>
            </a:r>
          </a:p>
        </p:txBody>
      </p:sp>
    </p:spTree>
    <p:extLst>
      <p:ext uri="{BB962C8B-B14F-4D97-AF65-F5344CB8AC3E}">
        <p14:creationId xmlns:p14="http://schemas.microsoft.com/office/powerpoint/2010/main" val="512563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6F39B25-8393-6A61-6A7F-9C004DC20835}"/>
              </a:ext>
            </a:extLst>
          </p:cNvPr>
          <p:cNvSpPr txBox="1"/>
          <p:nvPr/>
        </p:nvSpPr>
        <p:spPr>
          <a:xfrm>
            <a:off x="844633" y="1304219"/>
            <a:ext cx="10219919" cy="400109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3.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下列各种措施，为了减小摩擦的是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          )</a:t>
            </a:r>
            <a:b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</a:b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属于增大摩擦的是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(          )</a:t>
            </a:r>
            <a:b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</a:b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用台钳紧工件</a:t>
            </a:r>
            <a:b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</a:b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搬运笨重的机械，在它的下面垫入原木</a:t>
            </a:r>
            <a:b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</a:b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自行车的脚蹬子和把套上刻有凹凸不平的花纹</a:t>
            </a:r>
            <a:b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</a:b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给自行车车轴处加润滑油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5E438E1-B2D9-8801-BD21-3AAE53B3991C}"/>
              </a:ext>
            </a:extLst>
          </p:cNvPr>
          <p:cNvSpPr/>
          <p:nvPr/>
        </p:nvSpPr>
        <p:spPr>
          <a:xfrm>
            <a:off x="7104684" y="1477810"/>
            <a:ext cx="746352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BD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BCBF2CF-4C2B-2DED-C94C-30CCFA67084C}"/>
              </a:ext>
            </a:extLst>
          </p:cNvPr>
          <p:cNvSpPr/>
          <p:nvPr/>
        </p:nvSpPr>
        <p:spPr>
          <a:xfrm>
            <a:off x="4224364" y="2125882"/>
            <a:ext cx="744750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AC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8013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025E034-187F-0B3E-80D7-B1F2E7D62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19" y="153396"/>
            <a:ext cx="11600928" cy="41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、下列各种力的作用效果中，与其他三个力的作用效果不同的是（　　）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手用力捏气球，气球瘪了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人坐在沙发上，沙发会凹陷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手拉弓箭弦，弓箭变形了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落到地面的篮球，被弹开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EDC593-342B-1AA2-B7CB-7BAEE0D72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1719" y="361458"/>
            <a:ext cx="690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B47CE0-8F89-CA39-2C4C-5A43A08E4B00}"/>
              </a:ext>
            </a:extLst>
          </p:cNvPr>
          <p:cNvSpPr txBox="1"/>
          <p:nvPr/>
        </p:nvSpPr>
        <p:spPr>
          <a:xfrm>
            <a:off x="3980150" y="158523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物体形状改变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9FD7345-4A3D-278D-817D-6632CE658E31}"/>
              </a:ext>
            </a:extLst>
          </p:cNvPr>
          <p:cNvCxnSpPr/>
          <p:nvPr/>
        </p:nvCxnSpPr>
        <p:spPr>
          <a:xfrm>
            <a:off x="3785202" y="1644469"/>
            <a:ext cx="648072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C22B34C-9F43-B1A8-364E-F23FC1175053}"/>
              </a:ext>
            </a:extLst>
          </p:cNvPr>
          <p:cNvCxnSpPr/>
          <p:nvPr/>
        </p:nvCxnSpPr>
        <p:spPr>
          <a:xfrm>
            <a:off x="4109238" y="2508565"/>
            <a:ext cx="648072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7535117-7DB0-BF63-BD81-BE24D295D070}"/>
              </a:ext>
            </a:extLst>
          </p:cNvPr>
          <p:cNvCxnSpPr/>
          <p:nvPr/>
        </p:nvCxnSpPr>
        <p:spPr>
          <a:xfrm>
            <a:off x="3395545" y="3372661"/>
            <a:ext cx="1037729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009430A-EAD2-8371-291A-A452610443DF}"/>
              </a:ext>
            </a:extLst>
          </p:cNvPr>
          <p:cNvCxnSpPr/>
          <p:nvPr/>
        </p:nvCxnSpPr>
        <p:spPr>
          <a:xfrm>
            <a:off x="3501962" y="4236757"/>
            <a:ext cx="931312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63C23FD-5048-A02E-C172-934A2A9551F5}"/>
              </a:ext>
            </a:extLst>
          </p:cNvPr>
          <p:cNvSpPr txBox="1"/>
          <p:nvPr/>
        </p:nvSpPr>
        <p:spPr>
          <a:xfrm>
            <a:off x="4289258" y="2427117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物体形状改变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F9B4FD7-3B80-34E1-FD84-6AF6C80B31A7}"/>
              </a:ext>
            </a:extLst>
          </p:cNvPr>
          <p:cNvSpPr txBox="1"/>
          <p:nvPr/>
        </p:nvSpPr>
        <p:spPr>
          <a:xfrm>
            <a:off x="3785202" y="3331937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物体形状改变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A368B6-7CCB-EEAB-A8CD-81C749C5CDA2}"/>
              </a:ext>
            </a:extLst>
          </p:cNvPr>
          <p:cNvSpPr txBox="1"/>
          <p:nvPr/>
        </p:nvSpPr>
        <p:spPr>
          <a:xfrm>
            <a:off x="3911516" y="4204355"/>
            <a:ext cx="282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物体运动状态改变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307D5128-50A3-1948-0F52-650117F15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09" y="4616973"/>
            <a:ext cx="10369152" cy="194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、佩戴口罩时，用手按压口罩上的鼻夹（金属条）可使其贴合面部，说明力可以改变物体的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__________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。飞机到站，关闭发动机滑行至停止，说明力可以改变物体的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_____________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1ED83A2-7F02-652A-F44B-9BFD39C91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11" y="5337053"/>
            <a:ext cx="936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形状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7F31225-8A2E-2494-6D9C-ADF9FDB38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530" y="5981593"/>
            <a:ext cx="2016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运动状态</a:t>
            </a:r>
          </a:p>
        </p:txBody>
      </p:sp>
    </p:spTree>
    <p:extLst>
      <p:ext uri="{BB962C8B-B14F-4D97-AF65-F5344CB8AC3E}">
        <p14:creationId xmlns:p14="http://schemas.microsoft.com/office/powerpoint/2010/main" val="1463394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2375059-D295-442E-901D-FC51A3BF446F}"/>
              </a:ext>
            </a:extLst>
          </p:cNvPr>
          <p:cNvSpPr txBox="1"/>
          <p:nvPr/>
        </p:nvSpPr>
        <p:spPr>
          <a:xfrm>
            <a:off x="129073" y="169678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32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、力的三要素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589D8BD-690A-78F8-928A-9A365202C455}"/>
              </a:ext>
            </a:extLst>
          </p:cNvPr>
          <p:cNvGrpSpPr/>
          <p:nvPr/>
        </p:nvGrpSpPr>
        <p:grpSpPr>
          <a:xfrm>
            <a:off x="4619724" y="1088967"/>
            <a:ext cx="3675190" cy="2340033"/>
            <a:chOff x="407368" y="3798102"/>
            <a:chExt cx="4583552" cy="2052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22AA56A-7845-4804-ED79-D6FC4F6BE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844" r="12623"/>
            <a:stretch>
              <a:fillRect/>
            </a:stretch>
          </p:blipFill>
          <p:spPr>
            <a:xfrm>
              <a:off x="407368" y="3798102"/>
              <a:ext cx="2304256" cy="20520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61A0F9A-DC76-F751-28E5-8F8F558EC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1" r="8966"/>
            <a:stretch>
              <a:fillRect/>
            </a:stretch>
          </p:blipFill>
          <p:spPr>
            <a:xfrm>
              <a:off x="2686664" y="3798102"/>
              <a:ext cx="2304256" cy="20520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E17C692-E266-379A-EE29-BFF5B7BC7F92}"/>
              </a:ext>
            </a:extLst>
          </p:cNvPr>
          <p:cNvCxnSpPr/>
          <p:nvPr/>
        </p:nvCxnSpPr>
        <p:spPr>
          <a:xfrm flipH="1">
            <a:off x="5397208" y="3014840"/>
            <a:ext cx="0" cy="71295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1A43E9A-8C6B-BA55-7E3C-0F5ECFFABC7C}"/>
              </a:ext>
            </a:extLst>
          </p:cNvPr>
          <p:cNvCxnSpPr/>
          <p:nvPr/>
        </p:nvCxnSpPr>
        <p:spPr>
          <a:xfrm flipH="1" flipV="1">
            <a:off x="7102884" y="1465640"/>
            <a:ext cx="0" cy="661739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95AB7B11-8BAB-7B17-B527-E7B3BBBFC1FA}"/>
              </a:ext>
            </a:extLst>
          </p:cNvPr>
          <p:cNvGrpSpPr/>
          <p:nvPr/>
        </p:nvGrpSpPr>
        <p:grpSpPr>
          <a:xfrm>
            <a:off x="707880" y="1088967"/>
            <a:ext cx="3659697" cy="2340033"/>
            <a:chOff x="576344" y="872528"/>
            <a:chExt cx="4583552" cy="2052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E9955B-2588-AFDF-6E03-3D143D1F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955" r="15599"/>
            <a:stretch>
              <a:fillRect/>
            </a:stretch>
          </p:blipFill>
          <p:spPr>
            <a:xfrm>
              <a:off x="2783632" y="872528"/>
              <a:ext cx="2376264" cy="20520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393D98B-1647-E2EB-9E67-1F2F3E0D9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844" r="12623"/>
            <a:stretch>
              <a:fillRect/>
            </a:stretch>
          </p:blipFill>
          <p:spPr>
            <a:xfrm>
              <a:off x="576344" y="872528"/>
              <a:ext cx="2304256" cy="20520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</p:grp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D605B66-59AB-CEAF-A74D-BFCDF28DF0C5}"/>
              </a:ext>
            </a:extLst>
          </p:cNvPr>
          <p:cNvCxnSpPr/>
          <p:nvPr/>
        </p:nvCxnSpPr>
        <p:spPr>
          <a:xfrm flipH="1">
            <a:off x="1478718" y="3014840"/>
            <a:ext cx="0" cy="82832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B77023B-1271-346E-27DD-18ECEB074BF3}"/>
              </a:ext>
            </a:extLst>
          </p:cNvPr>
          <p:cNvCxnSpPr/>
          <p:nvPr/>
        </p:nvCxnSpPr>
        <p:spPr>
          <a:xfrm flipH="1">
            <a:off x="3244189" y="2855166"/>
            <a:ext cx="0" cy="63018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B88E1C9-A388-2871-67D4-BAE7014FCE0E}"/>
              </a:ext>
            </a:extLst>
          </p:cNvPr>
          <p:cNvGrpSpPr/>
          <p:nvPr/>
        </p:nvGrpSpPr>
        <p:grpSpPr>
          <a:xfrm>
            <a:off x="9098320" y="975688"/>
            <a:ext cx="2238371" cy="2806350"/>
            <a:chOff x="6781799" y="83344"/>
            <a:chExt cx="1771378" cy="2427287"/>
          </a:xfrm>
        </p:grpSpPr>
        <p:pic>
          <p:nvPicPr>
            <p:cNvPr id="18" name="Picture 7" descr="D:\搜狗高速下载\快速保存图片\W020140617333322637472.jpg">
              <a:extLst>
                <a:ext uri="{FF2B5EF4-FFF2-40B4-BE49-F238E27FC236}">
                  <a16:creationId xmlns:a16="http://schemas.microsoft.com/office/drawing/2014/main" id="{D645559C-4F0C-AEBD-5073-90226C526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781799" y="83344"/>
              <a:ext cx="1549400" cy="24272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7605FDF7-3107-CDF7-D0E9-A1CB79B38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5439" y="1195889"/>
              <a:ext cx="1227738" cy="4525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/>
                <a:buNone/>
              </a:pPr>
              <a:r>
                <a:rPr lang="en-US" altLang="zh-CN" sz="2800" b="1" i="1">
                  <a:latin typeface="Times New Roman" panose="02020603050405020304" pitchFamily="18" charset="0"/>
                  <a:ea typeface="楷体" panose="02010609060101010101" pitchFamily="49" charset="-122"/>
                </a:rPr>
                <a:t>A   B  C</a:t>
              </a:r>
              <a:endParaRPr lang="zh-CN" altLang="en-US" sz="2800" b="1" i="1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1AA7E33E-63EC-4D42-C6F7-91DD67C6F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925" y="4031045"/>
            <a:ext cx="3747075" cy="111278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力的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作用点</a:t>
            </a:r>
          </a:p>
          <a:p>
            <a:pPr algn="ctr">
              <a:lnSpc>
                <a:spcPct val="13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也能够影响它的作用效果。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AB1EEEA0-54AA-5EE5-7E38-34CF4B13F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23" y="4031266"/>
            <a:ext cx="3532754" cy="111278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力的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大小</a:t>
            </a:r>
          </a:p>
          <a:p>
            <a:pPr algn="ctr">
              <a:lnSpc>
                <a:spcPct val="130000"/>
              </a:lnSpc>
              <a:defRPr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能够影响力的作用效果。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AA798B34-4C78-3488-8C96-9F4BFFB90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724" y="4034811"/>
            <a:ext cx="3532754" cy="1112787"/>
          </a:xfrm>
          <a:prstGeom prst="flowChartAlternateProcess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力的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方向</a:t>
            </a:r>
          </a:p>
          <a:p>
            <a:pPr algn="ctr">
              <a:lnSpc>
                <a:spcPct val="13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能够影响它的作用效果。</a:t>
            </a:r>
          </a:p>
        </p:txBody>
      </p:sp>
      <p:sp>
        <p:nvSpPr>
          <p:cNvPr id="23" name="文本框 10248">
            <a:extLst>
              <a:ext uri="{FF2B5EF4-FFF2-40B4-BE49-F238E27FC236}">
                <a16:creationId xmlns:a16="http://schemas.microsoft.com/office/drawing/2014/main" id="{45E56A8F-22AF-75FB-2B0D-C002965E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80" y="5354873"/>
            <a:ext cx="11030030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影响力的作用效果的因素有三个：</a:t>
            </a:r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力的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大小</a:t>
            </a:r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方向</a:t>
            </a:r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和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作用点</a:t>
            </a:r>
            <a:r>
              <a:rPr lang="zh-CN" altLang="en-US" sz="24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在物理学中，把它们称为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力的三要素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1077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4605A7-14A9-DBCE-D66E-38C43BD00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26" y="726341"/>
            <a:ext cx="7963011" cy="24746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6C94D94-241D-8F1C-8D13-953C8A56097C}"/>
              </a:ext>
            </a:extLst>
          </p:cNvPr>
          <p:cNvSpPr txBox="1"/>
          <p:nvPr/>
        </p:nvSpPr>
        <p:spPr>
          <a:xfrm>
            <a:off x="995291" y="2841689"/>
            <a:ext cx="10695966" cy="301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2100" b="1">
              <a:latin typeface="Times New Roman" panose="02020603050405020304" pitchFamily="18" charset="0"/>
              <a:ea typeface="楷体" panose="02010609060101010101" pitchFamily="49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（1）通过比较甲和乙中钢片的形变程度，可以发现：力的作用效果与力的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____________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有关；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（2）对比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__________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两图，可以发现：力的作用效果和力的作用点有关；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（3）在本实验中，小华采用的方法叫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___________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法。</a:t>
            </a:r>
            <a:endParaRPr lang="zh-CN" altLang="en-US" sz="2100" b="1">
              <a:latin typeface="Times New Roman" panose="02020603050405020304" pitchFamily="18" charset="0"/>
              <a:ea typeface="楷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5B3549-ACAB-09ED-4A2B-85ABD8B512E6}"/>
              </a:ext>
            </a:extLst>
          </p:cNvPr>
          <p:cNvSpPr txBox="1"/>
          <p:nvPr/>
        </p:nvSpPr>
        <p:spPr>
          <a:xfrm>
            <a:off x="3507047" y="3649044"/>
            <a:ext cx="90601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大小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00D50C-520E-FAD6-3577-80C3CB79F0AF}"/>
              </a:ext>
            </a:extLst>
          </p:cNvPr>
          <p:cNvSpPr txBox="1"/>
          <p:nvPr/>
        </p:nvSpPr>
        <p:spPr>
          <a:xfrm>
            <a:off x="3378615" y="4229728"/>
            <a:ext cx="90601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甲丙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A651FA-C025-DD25-F906-0D026609D465}"/>
              </a:ext>
            </a:extLst>
          </p:cNvPr>
          <p:cNvSpPr txBox="1"/>
          <p:nvPr/>
        </p:nvSpPr>
        <p:spPr>
          <a:xfrm>
            <a:off x="7378030" y="5219570"/>
            <a:ext cx="162736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控制变量</a:t>
            </a:r>
          </a:p>
        </p:txBody>
      </p:sp>
    </p:spTree>
    <p:extLst>
      <p:ext uri="{BB962C8B-B14F-4D97-AF65-F5344CB8AC3E}">
        <p14:creationId xmlns:p14="http://schemas.microsoft.com/office/powerpoint/2010/main" val="1098857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8C3B978-BB94-78EB-6C08-CEE0FE1F9392}"/>
              </a:ext>
            </a:extLst>
          </p:cNvPr>
          <p:cNvSpPr txBox="1"/>
          <p:nvPr/>
        </p:nvSpPr>
        <p:spPr>
          <a:xfrm>
            <a:off x="118965" y="183893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8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、力的示意图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812D8C-83A4-7905-5AEF-7F1DAECE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4991" y="1772816"/>
            <a:ext cx="7513113" cy="391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标注 4">
            <a:extLst>
              <a:ext uri="{FF2B5EF4-FFF2-40B4-BE49-F238E27FC236}">
                <a16:creationId xmlns:a16="http://schemas.microsoft.com/office/drawing/2014/main" id="{4DDB3780-F3BF-06B3-7ABB-D8C605520DF3}"/>
              </a:ext>
            </a:extLst>
          </p:cNvPr>
          <p:cNvSpPr/>
          <p:nvPr/>
        </p:nvSpPr>
        <p:spPr>
          <a:xfrm>
            <a:off x="779320" y="2577677"/>
            <a:ext cx="3588488" cy="722363"/>
          </a:xfrm>
          <a:prstGeom prst="wedgeRectCallout">
            <a:avLst>
              <a:gd name="adj1" fmla="val 81752"/>
              <a:gd name="adj2" fmla="val 12087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</a:rPr>
              <a:t>起点表示力的作用点</a:t>
            </a:r>
          </a:p>
        </p:txBody>
      </p:sp>
      <p:sp>
        <p:nvSpPr>
          <p:cNvPr id="6" name="矩形标注 4">
            <a:extLst>
              <a:ext uri="{FF2B5EF4-FFF2-40B4-BE49-F238E27FC236}">
                <a16:creationId xmlns:a16="http://schemas.microsoft.com/office/drawing/2014/main" id="{58BB6F04-81A1-1643-2CC6-B8C459B4BBCA}"/>
              </a:ext>
            </a:extLst>
          </p:cNvPr>
          <p:cNvSpPr/>
          <p:nvPr/>
        </p:nvSpPr>
        <p:spPr>
          <a:xfrm>
            <a:off x="3727515" y="5367324"/>
            <a:ext cx="4008111" cy="1208772"/>
          </a:xfrm>
          <a:prstGeom prst="wedgeRectCallout">
            <a:avLst>
              <a:gd name="adj1" fmla="val 26318"/>
              <a:gd name="adj2" fmla="val -199870"/>
            </a:avLst>
          </a:prstGeom>
          <a:solidFill>
            <a:srgbClr val="4F81BD"/>
          </a:solidFill>
          <a:ln w="38100" cap="flat" cmpd="sng">
            <a:solidFill>
              <a:sysClr val="window" lastClr="FFFFFF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zh-CN" altLang="en-US" sz="2800" noProof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沿力的方向画一条线段，用箭头表示力的方向</a:t>
            </a:r>
          </a:p>
        </p:txBody>
      </p:sp>
      <p:sp>
        <p:nvSpPr>
          <p:cNvPr id="7" name="圆角矩形标注 5">
            <a:extLst>
              <a:ext uri="{FF2B5EF4-FFF2-40B4-BE49-F238E27FC236}">
                <a16:creationId xmlns:a16="http://schemas.microsoft.com/office/drawing/2014/main" id="{AA495520-96AB-BA29-D829-D9E1BFE5CEDD}"/>
              </a:ext>
            </a:extLst>
          </p:cNvPr>
          <p:cNvSpPr/>
          <p:nvPr/>
        </p:nvSpPr>
        <p:spPr>
          <a:xfrm>
            <a:off x="6771207" y="1076408"/>
            <a:ext cx="5112568" cy="793327"/>
          </a:xfrm>
          <a:prstGeom prst="wedgeRectCallout">
            <a:avLst>
              <a:gd name="adj1" fmla="val -53363"/>
              <a:gd name="adj2" fmla="val 156375"/>
            </a:avLst>
          </a:prstGeom>
          <a:solidFill>
            <a:srgbClr val="C0504D"/>
          </a:solidFill>
          <a:ln w="38100" cap="flat" cmpd="sng">
            <a:solidFill>
              <a:sysClr val="window" lastClr="FFFFFF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2800" noProof="1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标出力的符号（大小和单位）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2A2DFEE-980D-2D4E-848D-417A50E4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48" y="803384"/>
            <a:ext cx="4536996" cy="578882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如何简单方便地表示力呢？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CFC4415-3EC4-CF3B-7043-FE15ABFF362F}"/>
              </a:ext>
            </a:extLst>
          </p:cNvPr>
          <p:cNvSpPr txBox="1"/>
          <p:nvPr/>
        </p:nvSpPr>
        <p:spPr>
          <a:xfrm>
            <a:off x="773113" y="185223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用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pitchFamily="49" charset="-122"/>
              </a:rPr>
              <a:t>100N</a:t>
            </a:r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的力拉车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7BCA470-7518-D27B-846B-D5F9E6E0E085}"/>
              </a:ext>
            </a:extLst>
          </p:cNvPr>
          <p:cNvSpPr/>
          <p:nvPr/>
        </p:nvSpPr>
        <p:spPr>
          <a:xfrm>
            <a:off x="5503378" y="3717056"/>
            <a:ext cx="216000" cy="216000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50F53EF-029A-CF71-3687-4C249E865E2B}"/>
              </a:ext>
            </a:extLst>
          </p:cNvPr>
          <p:cNvCxnSpPr/>
          <p:nvPr/>
        </p:nvCxnSpPr>
        <p:spPr>
          <a:xfrm flipV="1">
            <a:off x="5611378" y="3300040"/>
            <a:ext cx="1876808" cy="540060"/>
          </a:xfrm>
          <a:prstGeom prst="line">
            <a:avLst/>
          </a:prstGeom>
          <a:ln w="7620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">
            <a:extLst>
              <a:ext uri="{FF2B5EF4-FFF2-40B4-BE49-F238E27FC236}">
                <a16:creationId xmlns:a16="http://schemas.microsoft.com/office/drawing/2014/main" id="{77105B6C-6955-8DF8-3738-F062880CF0EB}"/>
              </a:ext>
            </a:extLst>
          </p:cNvPr>
          <p:cNvSpPr txBox="1"/>
          <p:nvPr/>
        </p:nvSpPr>
        <p:spPr>
          <a:xfrm>
            <a:off x="5755050" y="2761972"/>
            <a:ext cx="188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＝</a:t>
            </a:r>
            <a:r>
              <a:rPr lang="en-US" altLang="zh-CN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100N</a:t>
            </a:r>
            <a:endParaRPr lang="zh-CN" altLang="en-US" sz="2800">
              <a:solidFill>
                <a:srgbClr val="00808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5912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4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0" grpId="1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1809FD4-AEDB-E4B2-9288-1C6C8EFAA158}"/>
              </a:ext>
            </a:extLst>
          </p:cNvPr>
          <p:cNvGrpSpPr/>
          <p:nvPr/>
        </p:nvGrpSpPr>
        <p:grpSpPr>
          <a:xfrm>
            <a:off x="1007533" y="3221038"/>
            <a:ext cx="4368800" cy="2152650"/>
            <a:chOff x="1392" y="1488"/>
            <a:chExt cx="2064" cy="113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548BA4D6-1101-4E19-9DAA-01F293C3D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488"/>
              <a:ext cx="2064" cy="1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AB5F3A72-C312-7B37-7888-929CD3972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673"/>
              <a:ext cx="153" cy="9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B4173951-2003-5764-1C25-E96652F43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73"/>
              <a:ext cx="153" cy="9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2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240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Text Box 13">
            <a:extLst>
              <a:ext uri="{FF2B5EF4-FFF2-40B4-BE49-F238E27FC236}">
                <a16:creationId xmlns:a16="http://schemas.microsoft.com/office/drawing/2014/main" id="{B410AFF5-757A-2BC8-3EAD-C61477B33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376" y="2924944"/>
            <a:ext cx="5370760" cy="234220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8080"/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itchFamily="2" charset="2"/>
              <a:buChar char=""/>
              <a:defRPr/>
            </a:pPr>
            <a:r>
              <a:rPr lang="zh-CN" altLang="en-US" sz="2600">
                <a:latin typeface="Times New Roman" panose="02020603050405020304" pitchFamily="18" charset="0"/>
                <a:ea typeface="楷体" panose="02010609060101010101" pitchFamily="49" charset="-122"/>
              </a:rPr>
              <a:t>确定受力物体，找出作用点；</a:t>
            </a:r>
            <a:endParaRPr lang="en-US" altLang="zh-CN" sz="260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"/>
              <a:defRPr/>
            </a:pPr>
            <a:r>
              <a:rPr lang="zh-CN" altLang="en-US" sz="2600">
                <a:latin typeface="Times New Roman" panose="02020603050405020304" pitchFamily="18" charset="0"/>
                <a:ea typeface="楷体" panose="02010609060101010101" pitchFamily="49" charset="-122"/>
              </a:rPr>
              <a:t>确定力方向，沿力的方向画带箭头的线段</a:t>
            </a:r>
            <a:r>
              <a:rPr lang="en-US" altLang="zh-CN" sz="2600">
                <a:latin typeface="Times New Roman" panose="02020603050405020304" pitchFamily="18" charset="0"/>
                <a:ea typeface="楷体" panose="02010609060101010101" pitchFamily="49" charset="-122"/>
              </a:rPr>
              <a:t>;</a:t>
            </a: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"/>
              <a:defRPr/>
            </a:pPr>
            <a:r>
              <a:rPr lang="zh-CN" altLang="en-US" sz="2600">
                <a:latin typeface="Times New Roman" panose="02020603050405020304" pitchFamily="18" charset="0"/>
                <a:ea typeface="楷体" panose="02010609060101010101" pitchFamily="49" charset="-122"/>
              </a:rPr>
              <a:t>标上力的性质和大小。</a:t>
            </a: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825BCDC3-972E-5C3D-024A-1EC14F672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33210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zh-CN" altLang="en-US" sz="240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5B1C99C9-ACB6-9CD3-4552-503CB3FC6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440" y="3383533"/>
            <a:ext cx="1524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Line 22">
            <a:extLst>
              <a:ext uri="{FF2B5EF4-FFF2-40B4-BE49-F238E27FC236}">
                <a16:creationId xmlns:a16="http://schemas.microsoft.com/office/drawing/2014/main" id="{597404AE-92B1-CC95-0D3A-B87DD431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7608" y="3383533"/>
            <a:ext cx="203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B93F6E18-1C96-BC12-2D19-8EEA895FE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095" y="2764123"/>
            <a:ext cx="1678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=80N</a:t>
            </a: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2C405F09-FF05-C79A-D0D1-ED874A2FF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800" y="2130339"/>
            <a:ext cx="3585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作图步骤</a:t>
            </a: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513CC915-B13E-2263-035B-B4987CCE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33" y="1165498"/>
            <a:ext cx="11010900" cy="66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用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80N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的力水平向右推桌子，用力的示意图将这个力表示出来。</a:t>
            </a:r>
          </a:p>
        </p:txBody>
      </p:sp>
    </p:spTree>
    <p:extLst>
      <p:ext uri="{BB962C8B-B14F-4D97-AF65-F5344CB8AC3E}">
        <p14:creationId xmlns:p14="http://schemas.microsoft.com/office/powerpoint/2010/main" val="2128802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2839</Words>
  <Application>Microsoft Office PowerPoint</Application>
  <PresentationFormat>宽屏</PresentationFormat>
  <Paragraphs>367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1" baseType="lpstr">
      <vt:lpstr>华文楷体</vt:lpstr>
      <vt:lpstr>楷体</vt:lpstr>
      <vt:lpstr>宋体</vt:lpstr>
      <vt:lpstr>微软雅黑</vt:lpstr>
      <vt:lpstr>Arial</vt:lpstr>
      <vt:lpstr>Times New Roman</vt:lpstr>
      <vt:lpstr>Wingdings</vt:lpstr>
      <vt:lpstr>Office 主题​​</vt:lpstr>
      <vt:lpstr>第7讲 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2025-03-16T11:32:15Z</cp:lastPrinted>
  <dcterms:created xsi:type="dcterms:W3CDTF">2025-03-16T11:32:15Z</dcterms:created>
  <dcterms:modified xsi:type="dcterms:W3CDTF">2025-04-25T01:46:41Z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