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1021" r:id="rId3"/>
    <p:sldId id="1095" r:id="rId4"/>
    <p:sldId id="1097" r:id="rId5"/>
    <p:sldId id="1098" r:id="rId6"/>
    <p:sldId id="713" r:id="rId7"/>
    <p:sldId id="1089" r:id="rId8"/>
    <p:sldId id="1113" r:id="rId9"/>
    <p:sldId id="1131" r:id="rId10"/>
    <p:sldId id="1116" r:id="rId11"/>
    <p:sldId id="1133" r:id="rId12"/>
    <p:sldId id="1117" r:id="rId13"/>
    <p:sldId id="1134" r:id="rId14"/>
    <p:sldId id="1121" r:id="rId15"/>
    <p:sldId id="1135" r:id="rId16"/>
    <p:sldId id="1122" r:id="rId17"/>
    <p:sldId id="1123" r:id="rId18"/>
    <p:sldId id="1124" r:id="rId19"/>
    <p:sldId id="1127" r:id="rId20"/>
    <p:sldId id="1136" r:id="rId21"/>
    <p:sldId id="1128" r:id="rId22"/>
    <p:sldId id="113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EC900540-CFE2-442D-A6A6-3C8CE38ABFA0}">
          <p14:sldIdLst>
            <p14:sldId id="256"/>
            <p14:sldId id="258"/>
          </p14:sldIdLst>
        </p14:section>
        <p14:section name="考点帮" id="{978995A4-9037-4E87-967E-4A5438635121}">
          <p14:sldIdLst>
            <p14:sldId id="379"/>
            <p14:sldId id="1021"/>
            <p14:sldId id="1095"/>
            <p14:sldId id="1097"/>
            <p14:sldId id="1098"/>
          </p14:sldIdLst>
        </p14:section>
        <p14:section name="解题帮" id="{E6420731-106D-45C5-BAA8-A30AF326A190}">
          <p14:sldIdLst>
            <p14:sldId id="380"/>
            <p14:sldId id="713"/>
            <p14:sldId id="1089"/>
            <p14:sldId id="1112"/>
            <p14:sldId id="1113"/>
            <p14:sldId id="1131"/>
            <p14:sldId id="1116"/>
            <p14:sldId id="1133"/>
            <p14:sldId id="1117"/>
            <p14:sldId id="1134"/>
            <p14:sldId id="1121"/>
            <p14:sldId id="1135"/>
            <p14:sldId id="1122"/>
            <p14:sldId id="1123"/>
            <p14:sldId id="1124"/>
            <p14:sldId id="1127"/>
            <p14:sldId id="1136"/>
            <p14:sldId id="1128"/>
            <p14:sldId id="113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3E1B"/>
    <a:srgbClr val="085225"/>
    <a:srgbClr val="00F261"/>
    <a:srgbClr val="19FF80"/>
    <a:srgbClr val="FFFFFF"/>
    <a:srgbClr val="F17737"/>
    <a:srgbClr val="008643"/>
    <a:srgbClr val="00C864"/>
    <a:srgbClr val="006834"/>
    <a:srgbClr val="00B4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55" autoAdjust="0"/>
    <p:restoredTop sz="94660"/>
  </p:normalViewPr>
  <p:slideViewPr>
    <p:cSldViewPr snapToGrid="0">
      <p:cViewPr varScale="1">
        <p:scale>
          <a:sx n="91" d="100"/>
          <a:sy n="91" d="100"/>
        </p:scale>
        <p:origin x="-120" y="-588"/>
      </p:cViewPr>
      <p:guideLst>
        <p:guide orient="horz" pos="2065"/>
        <p:guide pos="3840"/>
      </p:guideLst>
    </p:cSldViewPr>
  </p:slideViewPr>
  <p:notesTextViewPr>
    <p:cViewPr>
      <p:scale>
        <a:sx n="1" d="1"/>
        <a:sy n="1" d="1"/>
      </p:scale>
      <p:origin x="0" y="0"/>
    </p:cViewPr>
  </p:notesTextViewPr>
  <p:sorterViewPr>
    <p:cViewPr varScale="1">
      <p:scale>
        <a:sx n="1" d="1"/>
        <a:sy n="1" d="1"/>
      </p:scale>
      <p:origin x="0" y="1428"/>
    </p:cViewPr>
  </p:sorterViewPr>
  <p:notesViewPr>
    <p:cSldViewPr snapToGrid="0">
      <p:cViewPr varScale="1">
        <p:scale>
          <a:sx n="65" d="100"/>
          <a:sy n="65" d="100"/>
        </p:scale>
        <p:origin x="327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pPr/>
              <a:t>2019/3/14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80E95-F800-4685-9CC0-BEAD2230204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pPr/>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pPr/>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pPr/>
              <a:t>2019/3/14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pPr/>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pPr/>
              <a:t>2019/3/14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pPr/>
              <a:t>‹#›</a:t>
            </a:fld>
            <a:endParaRPr lang="zh-CN" alt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pPr/>
              <a:t>2019/3/14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jpe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
          <p:cNvPicPr>
            <a:picLocks noChangeAspect="1"/>
          </p:cNvPicPr>
          <p:nvPr/>
        </p:nvPicPr>
        <p:blipFill>
          <a:blip r:embed="rId7" cstate="print"/>
          <a:stretch>
            <a:fillRect/>
          </a:stretch>
        </p:blipFill>
        <p:spPr>
          <a:xfrm>
            <a:off x="635" y="-3810"/>
            <a:ext cx="12191365" cy="6875780"/>
          </a:xfrm>
          <a:prstGeom prst="rect">
            <a:avLst/>
          </a:prstGeom>
        </p:spPr>
      </p:pic>
      <p:sp>
        <p:nvSpPr>
          <p:cNvPr id="23" name="PA_等腰三角形 22"/>
          <p:cNvSpPr/>
          <p:nvPr>
            <p:custDataLst>
              <p:tags r:id="rId2"/>
            </p:custDataLst>
          </p:nvPr>
        </p:nvSpPr>
        <p:spPr>
          <a:xfrm>
            <a:off x="0" y="3489774"/>
            <a:ext cx="12192000" cy="3368226"/>
          </a:xfrm>
          <a:prstGeom prst="triangle">
            <a:avLst>
              <a:gd name="adj" fmla="val 4976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7" name="PA_图片 26"/>
          <p:cNvPicPr>
            <a:picLocks noChangeAspect="1"/>
          </p:cNvPicPr>
          <p:nvPr>
            <p:custDataLst>
              <p:tags r:id="rId3"/>
            </p:custDataLst>
          </p:nvPr>
        </p:nvPicPr>
        <p:blipFill>
          <a:blip r:embed="rId8" cstate="print">
            <a:extLst>
              <a:ext uri="{28A0092B-C50C-407E-A947-70E740481C1C}">
                <a14:useLocalDpi xmlns:a14="http://schemas.microsoft.com/office/drawing/2010/main" xmlns="" val="0"/>
              </a:ext>
            </a:extLst>
          </a:blip>
          <a:stretch>
            <a:fillRect/>
          </a:stretch>
        </p:blipFill>
        <p:spPr>
          <a:xfrm>
            <a:off x="5518553" y="-4111"/>
            <a:ext cx="1036322" cy="3950216"/>
          </a:xfrm>
          <a:prstGeom prst="rect">
            <a:avLst/>
          </a:prstGeom>
        </p:spPr>
      </p:pic>
      <p:pic>
        <p:nvPicPr>
          <p:cNvPr id="4" name="PA_图片 3"/>
          <p:cNvPicPr>
            <a:picLocks noChangeAspect="1"/>
          </p:cNvPicPr>
          <p:nvPr>
            <p:custDataLst>
              <p:tags r:id="rId4"/>
            </p:custDataLst>
          </p:nvPr>
        </p:nvPicPr>
        <p:blipFill rotWithShape="1">
          <a:blip r:embed="rId9" cstate="print">
            <a:extLst>
              <a:ext uri="{28A0092B-C50C-407E-A947-70E740481C1C}">
                <a14:useLocalDpi xmlns:a14="http://schemas.microsoft.com/office/drawing/2010/main" xmlns="" val="0"/>
              </a:ext>
            </a:extLst>
          </a:blip>
          <a:srcRect l="38004" t="39925" r="39333" b="42121"/>
          <a:stretch>
            <a:fillRect/>
          </a:stretch>
        </p:blipFill>
        <p:spPr>
          <a:xfrm>
            <a:off x="5565145" y="2731397"/>
            <a:ext cx="986828" cy="1231271"/>
          </a:xfrm>
          <a:prstGeom prst="rect">
            <a:avLst/>
          </a:prstGeom>
        </p:spPr>
      </p:pic>
      <p:sp>
        <p:nvSpPr>
          <p:cNvPr id="29" name="矩形 28"/>
          <p:cNvSpPr/>
          <p:nvPr/>
        </p:nvSpPr>
        <p:spPr>
          <a:xfrm>
            <a:off x="913148" y="1160395"/>
            <a:ext cx="4801314" cy="1015663"/>
          </a:xfrm>
          <a:prstGeom prst="rect">
            <a:avLst/>
          </a:prstGeom>
        </p:spPr>
        <p:txBody>
          <a:bodyPr wrap="none">
            <a:spAutoFit/>
          </a:bodyPr>
          <a:lstStyle/>
          <a:p>
            <a:pPr algn="ctr">
              <a:spcAft>
                <a:spcPts val="0"/>
              </a:spcAft>
            </a:pPr>
            <a:r>
              <a:rPr lang="zh-CN" altLang="en-US" sz="6000" dirty="0" smtClean="0">
                <a:solidFill>
                  <a:schemeClr val="accent3">
                    <a:lumMod val="20000"/>
                    <a:lumOff val="80000"/>
                  </a:schemeClr>
                </a:solidFill>
                <a:effectLst>
                  <a:outerShdw blurRad="38100" dist="38100" dir="2700000" algn="tl">
                    <a:srgbClr val="000000">
                      <a:alpha val="43137"/>
                    </a:srgbClr>
                  </a:outerShdw>
                </a:effectLst>
                <a:cs typeface="+mn-ea"/>
                <a:sym typeface="+mn-lt"/>
              </a:rPr>
              <a:t>第十章</a:t>
            </a:r>
            <a:r>
              <a:rPr lang="zh-CN" altLang="en-US" sz="6000" dirty="0">
                <a:solidFill>
                  <a:schemeClr val="accent3">
                    <a:lumMod val="20000"/>
                    <a:lumOff val="80000"/>
                  </a:schemeClr>
                </a:solidFill>
                <a:effectLst>
                  <a:outerShdw blurRad="38100" dist="38100" dir="2700000" algn="tl">
                    <a:srgbClr val="000000">
                      <a:alpha val="43137"/>
                    </a:srgbClr>
                  </a:outerShdw>
                </a:effectLst>
                <a:cs typeface="+mn-ea"/>
                <a:sym typeface="+mn-lt"/>
              </a:rPr>
              <a:t>　浮力</a:t>
            </a:r>
            <a:endParaRPr lang="zh-CN" altLang="zh-CN" sz="6000" dirty="0">
              <a:solidFill>
                <a:schemeClr val="accent3">
                  <a:lumMod val="20000"/>
                  <a:lumOff val="80000"/>
                </a:schemeClr>
              </a:solidFill>
              <a:effectLst>
                <a:outerShdw blurRad="38100" dist="38100" dir="2700000" algn="tl">
                  <a:srgbClr val="000000">
                    <a:alpha val="43137"/>
                  </a:srgbClr>
                </a:outerShdw>
              </a:effectLst>
              <a:cs typeface="+mn-ea"/>
              <a:sym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6840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一题通关</a:t>
            </a:r>
          </a:p>
        </p:txBody>
      </p:sp>
      <p:sp>
        <p:nvSpPr>
          <p:cNvPr id="16" name="圆角矩形 15"/>
          <p:cNvSpPr/>
          <p:nvPr/>
        </p:nvSpPr>
        <p:spPr>
          <a:xfrm>
            <a:off x="711200" y="1513205"/>
            <a:ext cx="11250295" cy="504571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17" name="圆角矩形 16"/>
          <p:cNvSpPr/>
          <p:nvPr/>
        </p:nvSpPr>
        <p:spPr>
          <a:xfrm>
            <a:off x="374077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25" name="圆角矩形 24"/>
          <p:cNvSpPr/>
          <p:nvPr/>
        </p:nvSpPr>
        <p:spPr>
          <a:xfrm>
            <a:off x="577976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27" name="矩形 26"/>
          <p:cNvSpPr/>
          <p:nvPr/>
        </p:nvSpPr>
        <p:spPr>
          <a:xfrm>
            <a:off x="2318883" y="175066"/>
            <a:ext cx="5618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p>
        </p:txBody>
      </p:sp>
      <p:sp>
        <p:nvSpPr>
          <p:cNvPr id="125" name="文本框 124"/>
          <p:cNvSpPr txBox="1"/>
          <p:nvPr/>
        </p:nvSpPr>
        <p:spPr>
          <a:xfrm>
            <a:off x="811530" y="1602740"/>
            <a:ext cx="11049635" cy="337185"/>
          </a:xfrm>
          <a:prstGeom prst="rect">
            <a:avLst/>
          </a:prstGeom>
          <a:noFill/>
          <a:ln w="9525">
            <a:noFill/>
          </a:ln>
        </p:spPr>
        <p:txBody>
          <a:bodyPr wrap="square">
            <a:spAutoFit/>
          </a:bodyPr>
          <a:lstStyle/>
          <a:p>
            <a:pPr indent="0"/>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在探究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浮力的大小跟哪些因素有关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的实验中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小明同学和他的小伙伴们做了如图所示的一系列实验</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zh-CN" sz="1600" b="0" baseline="-25000">
                <a:solidFill>
                  <a:srgbClr val="000000"/>
                </a:solidFill>
                <a:latin typeface="方正书宋_GBK" panose="03000509000000000000" charset="-122"/>
                <a:ea typeface="方正书宋_GBK" panose="03000509000000000000" charset="-122"/>
                <a:cs typeface="方正书宋_GBK" panose="03000509000000000000" charset="-122"/>
              </a:rPr>
              <a:t>水</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=1.0×10</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ea typeface="方正书宋_GBK" panose="03000509000000000000" charset="-122"/>
              <a:cs typeface="方正书宋_GBK" panose="03000509000000000000" charset="-122"/>
            </a:endParaRPr>
          </a:p>
        </p:txBody>
      </p:sp>
      <p:pic>
        <p:nvPicPr>
          <p:cNvPr id="10" name="图片 9"/>
          <p:cNvPicPr>
            <a:picLocks noChangeAspect="1"/>
          </p:cNvPicPr>
          <p:nvPr/>
        </p:nvPicPr>
        <p:blipFill>
          <a:blip r:embed="rId4" cstate="print"/>
          <a:stretch>
            <a:fillRect/>
          </a:stretch>
        </p:blipFill>
        <p:spPr>
          <a:xfrm>
            <a:off x="2275840" y="2009140"/>
            <a:ext cx="5217160" cy="2171065"/>
          </a:xfrm>
          <a:prstGeom prst="rect">
            <a:avLst/>
          </a:prstGeom>
        </p:spPr>
      </p:pic>
      <p:sp>
        <p:nvSpPr>
          <p:cNvPr id="13" name="文本框 12"/>
          <p:cNvSpPr txBox="1"/>
          <p:nvPr/>
        </p:nvSpPr>
        <p:spPr>
          <a:xfrm>
            <a:off x="920750" y="4005580"/>
            <a:ext cx="10831195" cy="2553335"/>
          </a:xfrm>
          <a:prstGeom prst="rect">
            <a:avLst/>
          </a:prstGeom>
          <a:noFill/>
          <a:ln w="9525">
            <a:noFill/>
          </a:ln>
        </p:spPr>
        <p:txBody>
          <a:bodyPr wrap="square">
            <a:spAutoFit/>
          </a:bodyPr>
          <a:lstStyle/>
          <a:p>
            <a:pPr indent="0" algn="l" fontAlgn="auto">
              <a:lnSpc>
                <a:spcPct val="20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实验前</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小明发现弹簧测力计的指针未指向零刻度处</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则接下来小明应进行的操作是</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物体的重力为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第</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③</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步实验中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物体所受的浮力为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若将第</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①</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步和第</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③</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步的顺序调换一下</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则测出的物体浸没在水中时的浮力将偏</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(4)①②③</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三步实验是为了探究浮力的大小与</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的关系</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得出的结论是</a:t>
            </a:r>
            <a:r>
              <a:rPr lang="en-US" altLang="zh-CN" sz="1600" b="0">
                <a:solidFill>
                  <a:srgbClr val="000000"/>
                </a:solidFill>
                <a:latin typeface="方正书宋_GBK" panose="03000509000000000000" charset="-122"/>
                <a:ea typeface="方正书宋_GBK" panose="03000509000000000000" charset="-122"/>
                <a:cs typeface="方正书宋_GBK" panose="03000509000000000000" charset="-122"/>
              </a:rPr>
              <a:t>_____________________________</a:t>
            </a:r>
          </a:p>
          <a:p>
            <a:pPr indent="0" algn="l" fontAlgn="auto">
              <a:lnSpc>
                <a:spcPct val="200000"/>
              </a:lnSpc>
            </a:pPr>
            <a:r>
              <a:rPr lang="en-US" altLang="zh-CN" sz="1600" b="0">
                <a:solidFill>
                  <a:srgbClr val="000000"/>
                </a:solidFill>
                <a:latin typeface="方正书宋_GBK" panose="03000509000000000000" charset="-122"/>
                <a:ea typeface="方正书宋_GBK" panose="03000509000000000000" charset="-122"/>
                <a:cs typeface="方正书宋_GBK" panose="03000509000000000000" charset="-122"/>
              </a:rPr>
              <a:t>_______________________________________________________________________________________________</a:t>
            </a:r>
            <a:r>
              <a:rPr lang="en-US" sz="1600">
                <a:solidFill>
                  <a:srgbClr val="000000"/>
                </a:solidFill>
                <a:latin typeface="方正书宋_GBK" panose="03000509000000000000" charset="-122"/>
                <a:ea typeface="方正书宋_GBK" panose="03000509000000000000" charset="-122"/>
                <a:cs typeface="方正书宋_GBK" panose="03000509000000000000" charset="-122"/>
                <a:sym typeface="+mn-ea"/>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zh-CN" altLang="en-US" sz="1600">
              <a:latin typeface="方正书宋_GBK" panose="03000509000000000000" charset="-122"/>
              <a:ea typeface="方正书宋_GBK" panose="03000509000000000000" charset="-122"/>
              <a:cs typeface="方正书宋_GBK" panose="03000509000000000000" charset="-122"/>
            </a:endParaRPr>
          </a:p>
        </p:txBody>
      </p:sp>
      <p:sp>
        <p:nvSpPr>
          <p:cNvPr id="19" name="文本框 18"/>
          <p:cNvSpPr txBox="1"/>
          <p:nvPr/>
        </p:nvSpPr>
        <p:spPr>
          <a:xfrm>
            <a:off x="8463915" y="4180205"/>
            <a:ext cx="268033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对弹簧测力计进行校零</a:t>
            </a:r>
          </a:p>
        </p:txBody>
      </p:sp>
      <p:sp>
        <p:nvSpPr>
          <p:cNvPr id="20" name="文本框 19"/>
          <p:cNvSpPr txBox="1"/>
          <p:nvPr/>
        </p:nvSpPr>
        <p:spPr>
          <a:xfrm>
            <a:off x="2611755" y="4676775"/>
            <a:ext cx="327025"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9</a:t>
            </a:r>
          </a:p>
        </p:txBody>
      </p:sp>
      <p:sp>
        <p:nvSpPr>
          <p:cNvPr id="21" name="文本框 20"/>
          <p:cNvSpPr txBox="1"/>
          <p:nvPr/>
        </p:nvSpPr>
        <p:spPr>
          <a:xfrm>
            <a:off x="6173470" y="4676775"/>
            <a:ext cx="32639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a:t>
            </a:r>
          </a:p>
        </p:txBody>
      </p:sp>
      <p:sp>
        <p:nvSpPr>
          <p:cNvPr id="22" name="文本框 21"/>
          <p:cNvSpPr txBox="1"/>
          <p:nvPr/>
        </p:nvSpPr>
        <p:spPr>
          <a:xfrm>
            <a:off x="8749665" y="5013960"/>
            <a:ext cx="36766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大</a:t>
            </a:r>
          </a:p>
        </p:txBody>
      </p:sp>
      <p:sp>
        <p:nvSpPr>
          <p:cNvPr id="23" name="文本框 22"/>
          <p:cNvSpPr txBox="1"/>
          <p:nvPr/>
        </p:nvSpPr>
        <p:spPr>
          <a:xfrm>
            <a:off x="4925695" y="5641975"/>
            <a:ext cx="208026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物体排开液体的体积</a:t>
            </a:r>
          </a:p>
        </p:txBody>
      </p:sp>
      <p:sp>
        <p:nvSpPr>
          <p:cNvPr id="26" name="文本框 25"/>
          <p:cNvSpPr txBox="1"/>
          <p:nvPr/>
        </p:nvSpPr>
        <p:spPr>
          <a:xfrm>
            <a:off x="8749665" y="5584825"/>
            <a:ext cx="296672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液体密度一定时，物体排开</a:t>
            </a:r>
          </a:p>
        </p:txBody>
      </p:sp>
      <p:sp>
        <p:nvSpPr>
          <p:cNvPr id="28" name="文本框 27"/>
          <p:cNvSpPr txBox="1"/>
          <p:nvPr/>
        </p:nvSpPr>
        <p:spPr>
          <a:xfrm>
            <a:off x="1129030" y="5979160"/>
            <a:ext cx="455866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液体的体积越大,物体受到的浮力越大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6840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一题通关</a:t>
            </a:r>
          </a:p>
        </p:txBody>
      </p:sp>
      <p:sp>
        <p:nvSpPr>
          <p:cNvPr id="16" name="圆角矩形 15"/>
          <p:cNvSpPr/>
          <p:nvPr/>
        </p:nvSpPr>
        <p:spPr>
          <a:xfrm>
            <a:off x="711200" y="1513205"/>
            <a:ext cx="11250295" cy="504571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17" name="圆角矩形 16"/>
          <p:cNvSpPr/>
          <p:nvPr/>
        </p:nvSpPr>
        <p:spPr>
          <a:xfrm>
            <a:off x="374077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25" name="圆角矩形 24"/>
          <p:cNvSpPr/>
          <p:nvPr/>
        </p:nvSpPr>
        <p:spPr>
          <a:xfrm>
            <a:off x="577976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27" name="矩形 26"/>
          <p:cNvSpPr/>
          <p:nvPr/>
        </p:nvSpPr>
        <p:spPr>
          <a:xfrm>
            <a:off x="2318883" y="175066"/>
            <a:ext cx="5618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p>
        </p:txBody>
      </p:sp>
      <p:sp>
        <p:nvSpPr>
          <p:cNvPr id="125" name="文本框 124"/>
          <p:cNvSpPr txBox="1"/>
          <p:nvPr/>
        </p:nvSpPr>
        <p:spPr>
          <a:xfrm>
            <a:off x="878205" y="1513205"/>
            <a:ext cx="10789285" cy="3046095"/>
          </a:xfrm>
          <a:prstGeom prst="rect">
            <a:avLst/>
          </a:prstGeom>
          <a:noFill/>
          <a:ln w="9525">
            <a:noFill/>
          </a:ln>
        </p:spPr>
        <p:txBody>
          <a:bodyPr wrap="square">
            <a:spAutoFit/>
          </a:bodyPr>
          <a:lstStyle/>
          <a:p>
            <a:pPr indent="0" fontAlgn="auto">
              <a:lnSpc>
                <a:spcPct val="20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(5)</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在第</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(4)</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问中得出的实验结论是否科学</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原因是</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(6)</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分析</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三步的实验数据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可知浮力大小与物体浸没在液体中的深度无关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(7)</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此实验还探究了浮力的大小与</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的关系</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得出的初步结论</a:t>
            </a:r>
            <a:r>
              <a:rPr lang="en-US" altLang="zh-CN" sz="1600" b="0">
                <a:solidFill>
                  <a:srgbClr val="000000"/>
                </a:solidFill>
                <a:latin typeface="方正书宋_GBK" panose="03000509000000000000" charset="-122"/>
                <a:ea typeface="方正书宋_GBK" panose="03000509000000000000" charset="-122"/>
                <a:cs typeface="方正书宋_GBK" panose="03000509000000000000" charset="-122"/>
              </a:rPr>
              <a:t>__________________________________________</a:t>
            </a:r>
          </a:p>
          <a:p>
            <a:pPr indent="0" fontAlgn="auto">
              <a:lnSpc>
                <a:spcPct val="200000"/>
              </a:lnSpc>
            </a:pPr>
            <a:r>
              <a:rPr lang="zh-CN" sz="160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sym typeface="+mn-ea"/>
              </a:rPr>
              <a:t>　　　　　　　　　　　　　　　　　　　　　</a:t>
            </a:r>
            <a:r>
              <a:rPr lang="en-US" sz="1600">
                <a:solidFill>
                  <a:srgbClr val="000000"/>
                </a:solidFill>
                <a:latin typeface="方正书宋_GBK" panose="03000509000000000000" charset="-122"/>
                <a:ea typeface="方正书宋_GBK" panose="03000509000000000000" charset="-122"/>
                <a:cs typeface="方正书宋_GBK" panose="03000509000000000000" charset="-122"/>
                <a:sym typeface="+mn-ea"/>
              </a:rPr>
              <a:t>. </a:t>
            </a:r>
            <a:endParaRPr 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(8)</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如下图所示是其中一位同学绘制的当物体浸入水中时弹簧测力计的示数随物体下表面到水面的距离</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h</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的关系图像</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其中正确的是</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zh-CN" altLang="en-US" sz="1600">
              <a:latin typeface="方正书宋_GBK" panose="03000509000000000000" charset="-122"/>
              <a:ea typeface="方正书宋_GBK" panose="03000509000000000000" charset="-122"/>
              <a:cs typeface="方正书宋_GBK" panose="03000509000000000000" charset="-122"/>
            </a:endParaRPr>
          </a:p>
        </p:txBody>
      </p:sp>
      <p:pic>
        <p:nvPicPr>
          <p:cNvPr id="2" name="图片 1"/>
          <p:cNvPicPr>
            <a:picLocks noChangeAspect="1"/>
          </p:cNvPicPr>
          <p:nvPr/>
        </p:nvPicPr>
        <p:blipFill>
          <a:blip r:embed="rId4" cstate="print"/>
          <a:stretch>
            <a:fillRect/>
          </a:stretch>
        </p:blipFill>
        <p:spPr>
          <a:xfrm>
            <a:off x="3071495" y="4088765"/>
            <a:ext cx="5170805" cy="1544320"/>
          </a:xfrm>
          <a:prstGeom prst="rect">
            <a:avLst/>
          </a:prstGeom>
        </p:spPr>
      </p:pic>
      <p:sp>
        <p:nvSpPr>
          <p:cNvPr id="5" name="文本框 4"/>
          <p:cNvSpPr txBox="1"/>
          <p:nvPr/>
        </p:nvSpPr>
        <p:spPr>
          <a:xfrm>
            <a:off x="1000760" y="5485765"/>
            <a:ext cx="7241540" cy="1076325"/>
          </a:xfrm>
          <a:prstGeom prst="rect">
            <a:avLst/>
          </a:prstGeom>
          <a:noFill/>
          <a:ln w="9525">
            <a:noFill/>
          </a:ln>
        </p:spPr>
        <p:txBody>
          <a:bodyPr wrap="square">
            <a:spAutoFit/>
          </a:bodyPr>
          <a:lstStyle/>
          <a:p>
            <a:pPr indent="0" fontAlgn="auto">
              <a:lnSpc>
                <a:spcPct val="20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(9)</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通过实验数据可知物体的密度为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(10)</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通过实验数据可知盐水的密度为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zh-CN" altLang="en-US" sz="1600">
              <a:latin typeface="方正书宋_GBK" panose="03000509000000000000" charset="-122"/>
              <a:cs typeface="方正书宋_GBK" panose="03000509000000000000" charset="-122"/>
            </a:endParaRPr>
          </a:p>
        </p:txBody>
      </p:sp>
      <p:sp>
        <p:nvSpPr>
          <p:cNvPr id="6" name="文本框 5"/>
          <p:cNvSpPr txBox="1"/>
          <p:nvPr/>
        </p:nvSpPr>
        <p:spPr>
          <a:xfrm>
            <a:off x="4618355" y="1665605"/>
            <a:ext cx="101917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不科学</a:t>
            </a:r>
          </a:p>
        </p:txBody>
      </p:sp>
      <p:sp>
        <p:nvSpPr>
          <p:cNvPr id="7" name="文本框 6"/>
          <p:cNvSpPr txBox="1"/>
          <p:nvPr/>
        </p:nvSpPr>
        <p:spPr>
          <a:xfrm>
            <a:off x="6259195" y="1665605"/>
            <a:ext cx="467995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通过一次实验便得出的实验结论具有偶然性</a:t>
            </a:r>
          </a:p>
        </p:txBody>
      </p:sp>
      <p:sp>
        <p:nvSpPr>
          <p:cNvPr id="8" name="文本框 7"/>
          <p:cNvSpPr txBox="1"/>
          <p:nvPr/>
        </p:nvSpPr>
        <p:spPr>
          <a:xfrm>
            <a:off x="1673225" y="2223770"/>
            <a:ext cx="96583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①③④</a:t>
            </a:r>
          </a:p>
        </p:txBody>
      </p:sp>
      <p:sp>
        <p:nvSpPr>
          <p:cNvPr id="9" name="文本框 8"/>
          <p:cNvSpPr txBox="1"/>
          <p:nvPr/>
        </p:nvSpPr>
        <p:spPr>
          <a:xfrm>
            <a:off x="3891280" y="2592070"/>
            <a:ext cx="119761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液体密度</a:t>
            </a:r>
          </a:p>
        </p:txBody>
      </p:sp>
      <p:sp>
        <p:nvSpPr>
          <p:cNvPr id="10" name="文本框 9"/>
          <p:cNvSpPr txBox="1"/>
          <p:nvPr/>
        </p:nvSpPr>
        <p:spPr>
          <a:xfrm>
            <a:off x="7211695" y="2592070"/>
            <a:ext cx="429958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物体排开液体的体积一定时,液体密度越</a:t>
            </a:r>
          </a:p>
        </p:txBody>
      </p:sp>
      <p:sp>
        <p:nvSpPr>
          <p:cNvPr id="11" name="文本框 10"/>
          <p:cNvSpPr txBox="1"/>
          <p:nvPr/>
        </p:nvSpPr>
        <p:spPr>
          <a:xfrm>
            <a:off x="1101725" y="3094355"/>
            <a:ext cx="287083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大,物体受到的浮力越大</a:t>
            </a:r>
          </a:p>
        </p:txBody>
      </p:sp>
      <p:sp>
        <p:nvSpPr>
          <p:cNvPr id="13" name="文本框 12"/>
          <p:cNvSpPr txBox="1"/>
          <p:nvPr/>
        </p:nvSpPr>
        <p:spPr>
          <a:xfrm>
            <a:off x="1761490" y="4101465"/>
            <a:ext cx="48958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B</a:t>
            </a:r>
          </a:p>
        </p:txBody>
      </p:sp>
      <p:sp>
        <p:nvSpPr>
          <p:cNvPr id="15" name="文本框 14"/>
          <p:cNvSpPr txBox="1"/>
          <p:nvPr/>
        </p:nvSpPr>
        <p:spPr>
          <a:xfrm>
            <a:off x="4203700" y="5633085"/>
            <a:ext cx="1127125" cy="337185"/>
          </a:xfrm>
          <a:prstGeom prst="rect">
            <a:avLst/>
          </a:prstGeom>
          <a:noFill/>
          <a:ln w="9525">
            <a:noFill/>
          </a:ln>
        </p:spPr>
        <p:txBody>
          <a:bodyPr wrap="square">
            <a:spAutoFit/>
          </a:bodyPr>
          <a:lstStyle/>
          <a:p>
            <a:pPr indent="0"/>
            <a:r>
              <a:rPr lang="en-US" sz="1600" b="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9.0×10</a:t>
            </a:r>
            <a:r>
              <a:rPr lang="en-US" sz="1600" b="0" baseline="3000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3</a:t>
            </a:r>
            <a:endParaRPr lang="en-US" altLang="en-US" sz="1600" b="0" baseline="3000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endParaRPr>
          </a:p>
        </p:txBody>
      </p:sp>
      <p:sp>
        <p:nvSpPr>
          <p:cNvPr id="18" name="文本框 17"/>
          <p:cNvSpPr txBox="1"/>
          <p:nvPr/>
        </p:nvSpPr>
        <p:spPr>
          <a:xfrm>
            <a:off x="4318000" y="6163945"/>
            <a:ext cx="930910" cy="583565"/>
          </a:xfrm>
          <a:prstGeom prst="rect">
            <a:avLst/>
          </a:prstGeom>
          <a:noFill/>
          <a:ln w="9525">
            <a:noFill/>
          </a:ln>
        </p:spPr>
        <p:txBody>
          <a:bodyPr wrap="square">
            <a:spAutoFit/>
          </a:bodyPr>
          <a:lstStyle/>
          <a:p>
            <a:pPr indent="0"/>
            <a:r>
              <a:rPr lang="en-US" sz="1600" b="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1.2×10</a:t>
            </a:r>
            <a:r>
              <a:rPr lang="en-US" sz="1600" b="0" baseline="3000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3</a:t>
            </a:r>
            <a:endParaRPr lang="en-US" altLang="en-US" sz="1600" b="0" baseline="3000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 name="圆角矩形 4"/>
          <p:cNvSpPr/>
          <p:nvPr/>
        </p:nvSpPr>
        <p:spPr>
          <a:xfrm>
            <a:off x="353944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1</a:t>
            </a:r>
          </a:p>
        </p:txBody>
      </p:sp>
      <p:sp>
        <p:nvSpPr>
          <p:cNvPr id="7" name="圆角矩形 6"/>
          <p:cNvSpPr/>
          <p:nvPr/>
        </p:nvSpPr>
        <p:spPr>
          <a:xfrm>
            <a:off x="567435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15" name="矩形 14"/>
          <p:cNvSpPr/>
          <p:nvPr/>
        </p:nvSpPr>
        <p:spPr>
          <a:xfrm>
            <a:off x="2295706" y="164906"/>
            <a:ext cx="5534025" cy="82994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p>
          <a:p>
            <a:pPr algn="ctr">
              <a:spcAft>
                <a:spcPts val="0"/>
              </a:spcAft>
            </a:pPr>
            <a:endParaRPr lang="zh-CN" altLang="zh-CN" sz="2400" dirty="0">
              <a:solidFill>
                <a:schemeClr val="bg1"/>
              </a:solidFill>
              <a:cs typeface="+mn-ea"/>
              <a:sym typeface="+mn-lt"/>
            </a:endParaRPr>
          </a:p>
        </p:txBody>
      </p:sp>
      <p:sp>
        <p:nvSpPr>
          <p:cNvPr id="125" name="文本框 124"/>
          <p:cNvSpPr txBox="1"/>
          <p:nvPr/>
        </p:nvSpPr>
        <p:spPr>
          <a:xfrm>
            <a:off x="922655" y="1635760"/>
            <a:ext cx="10346055" cy="337185"/>
          </a:xfrm>
          <a:prstGeom prst="rect">
            <a:avLst/>
          </a:prstGeom>
          <a:noFill/>
          <a:ln w="9525">
            <a:noFill/>
          </a:ln>
        </p:spPr>
        <p:txBody>
          <a:bodyPr wrap="square">
            <a:spAutoFit/>
          </a:bodyPr>
          <a:lstStyle/>
          <a:p>
            <a:pPr indent="0"/>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甲、乙、丙图是探究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影响浮力大小的因素</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的实验过程及数据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cs typeface="方正书宋_GBK" panose="03000509000000000000" charset="-122"/>
            </a:endParaRPr>
          </a:p>
        </p:txBody>
      </p:sp>
      <p:pic>
        <p:nvPicPr>
          <p:cNvPr id="1027" name="17GZQGJ45WL54.jpg" descr="id:2147513487;FounderCES"/>
          <p:cNvPicPr>
            <a:picLocks noChangeAspect="1"/>
          </p:cNvPicPr>
          <p:nvPr/>
        </p:nvPicPr>
        <p:blipFill>
          <a:blip r:embed="rId4" cstate="print"/>
          <a:stretch>
            <a:fillRect/>
          </a:stretch>
        </p:blipFill>
        <p:spPr>
          <a:xfrm>
            <a:off x="2976245" y="1972945"/>
            <a:ext cx="4744085" cy="2740025"/>
          </a:xfrm>
          <a:prstGeom prst="rect">
            <a:avLst/>
          </a:prstGeom>
        </p:spPr>
      </p:pic>
      <p:sp>
        <p:nvSpPr>
          <p:cNvPr id="2" name="文本框 1"/>
          <p:cNvSpPr txBox="1"/>
          <p:nvPr/>
        </p:nvSpPr>
        <p:spPr>
          <a:xfrm>
            <a:off x="3163570" y="4750435"/>
            <a:ext cx="365125" cy="368300"/>
          </a:xfrm>
          <a:prstGeom prst="rect">
            <a:avLst/>
          </a:prstGeom>
          <a:noFill/>
        </p:spPr>
        <p:txBody>
          <a:bodyPr wrap="square" rtlCol="0">
            <a:spAutoFit/>
          </a:bodyPr>
          <a:lstStyle/>
          <a:p>
            <a:r>
              <a:rPr lang="zh-CN" altLang="en-US"/>
              <a:t>甲</a:t>
            </a:r>
          </a:p>
        </p:txBody>
      </p:sp>
      <p:sp>
        <p:nvSpPr>
          <p:cNvPr id="3" name="文本框 2"/>
          <p:cNvSpPr txBox="1"/>
          <p:nvPr/>
        </p:nvSpPr>
        <p:spPr>
          <a:xfrm>
            <a:off x="5386705" y="4871720"/>
            <a:ext cx="287655" cy="368300"/>
          </a:xfrm>
          <a:prstGeom prst="rect">
            <a:avLst/>
          </a:prstGeom>
          <a:noFill/>
        </p:spPr>
        <p:txBody>
          <a:bodyPr wrap="square" rtlCol="0">
            <a:spAutoFit/>
          </a:bodyPr>
          <a:lstStyle/>
          <a:p>
            <a:r>
              <a:rPr lang="zh-CN" altLang="en-US"/>
              <a:t>乙</a:t>
            </a:r>
          </a:p>
        </p:txBody>
      </p:sp>
      <p:sp>
        <p:nvSpPr>
          <p:cNvPr id="6" name="文本框 5"/>
          <p:cNvSpPr txBox="1"/>
          <p:nvPr/>
        </p:nvSpPr>
        <p:spPr>
          <a:xfrm>
            <a:off x="6870065" y="4871720"/>
            <a:ext cx="398145" cy="368300"/>
          </a:xfrm>
          <a:prstGeom prst="rect">
            <a:avLst/>
          </a:prstGeom>
          <a:noFill/>
        </p:spPr>
        <p:txBody>
          <a:bodyPr wrap="square" rtlCol="0">
            <a:spAutoFit/>
          </a:bodyPr>
          <a:lstStyle/>
          <a:p>
            <a:r>
              <a:rPr lang="zh-CN" altLang="en-US"/>
              <a:t>丙</a:t>
            </a:r>
          </a:p>
        </p:txBody>
      </p:sp>
      <p:sp>
        <p:nvSpPr>
          <p:cNvPr id="10" name="文本框 9"/>
          <p:cNvSpPr txBox="1"/>
          <p:nvPr/>
        </p:nvSpPr>
        <p:spPr>
          <a:xfrm>
            <a:off x="1186815" y="5366385"/>
            <a:ext cx="9283700" cy="1076325"/>
          </a:xfrm>
          <a:prstGeom prst="rect">
            <a:avLst/>
          </a:prstGeom>
          <a:noFill/>
          <a:ln w="9525">
            <a:noFill/>
          </a:ln>
        </p:spPr>
        <p:txBody>
          <a:bodyPr wrap="square">
            <a:spAutoFit/>
          </a:bodyPr>
          <a:lstStyle/>
          <a:p>
            <a:pPr indent="0" fontAlgn="auto">
              <a:lnSpc>
                <a:spcPct val="200000"/>
              </a:lnSpc>
            </a:pPr>
            <a:r>
              <a:rPr lang="en-US" sz="1600" b="0">
                <a:solidFill>
                  <a:srgbClr val="000000"/>
                </a:solidFill>
                <a:latin typeface="NEU-BZ-S92" charset="0"/>
                <a:ea typeface="方正书宋_GBK" panose="03000509000000000000" charset="-122"/>
                <a:cs typeface="Times New Roman" panose="02020603050405020304" pitchFamily="18" charset="0"/>
              </a:rPr>
              <a:t>(1)</a:t>
            </a:r>
            <a:r>
              <a:rPr lang="zh-CN" sz="1600" b="0">
                <a:solidFill>
                  <a:srgbClr val="000000"/>
                </a:solidFill>
                <a:ea typeface="方正书宋_GBK" panose="03000509000000000000" charset="-122"/>
              </a:rPr>
              <a:t>如图甲</a:t>
            </a:r>
            <a:r>
              <a:rPr lang="en-US" sz="1600" b="0">
                <a:solidFill>
                  <a:srgbClr val="000000"/>
                </a:solidFill>
                <a:latin typeface="NEU-BZ-S92" charset="0"/>
                <a:ea typeface="方正书宋_GBK" panose="03000509000000000000" charset="-122"/>
                <a:cs typeface="Times New Roman" panose="02020603050405020304" pitchFamily="18" charset="0"/>
              </a:rPr>
              <a:t>,</a:t>
            </a:r>
            <a:r>
              <a:rPr lang="zh-CN" sz="1600" b="0">
                <a:solidFill>
                  <a:srgbClr val="000000"/>
                </a:solidFill>
                <a:ea typeface="方正书宋_GBK" panose="03000509000000000000" charset="-122"/>
              </a:rPr>
              <a:t>物体重</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NEU-BZ-S92" charset="0"/>
                <a:ea typeface="方正书宋_GBK" panose="03000509000000000000" charset="-122"/>
                <a:cs typeface="Times New Roman" panose="02020603050405020304" pitchFamily="18" charset="0"/>
              </a:rPr>
              <a:t>N; </a:t>
            </a:r>
          </a:p>
          <a:p>
            <a:r>
              <a:rPr lang="en-US" sz="1600" b="0">
                <a:solidFill>
                  <a:srgbClr val="000000"/>
                </a:solidFill>
                <a:latin typeface="NEU-BZ-S92" charset="0"/>
                <a:ea typeface="方正书宋_GBK" panose="03000509000000000000" charset="-122"/>
                <a:cs typeface="Times New Roman" panose="02020603050405020304" pitchFamily="18" charset="0"/>
              </a:rPr>
              <a:t>(2)</a:t>
            </a:r>
            <a:r>
              <a:rPr lang="zh-CN" sz="1600" b="0">
                <a:solidFill>
                  <a:srgbClr val="000000"/>
                </a:solidFill>
                <a:ea typeface="方正书宋_GBK" panose="03000509000000000000" charset="-122"/>
              </a:rPr>
              <a:t>如图乙</a:t>
            </a:r>
            <a:r>
              <a:rPr lang="en-US" sz="1600" b="0">
                <a:solidFill>
                  <a:srgbClr val="000000"/>
                </a:solidFill>
                <a:latin typeface="NEU-BZ-S92" charset="0"/>
                <a:ea typeface="方正书宋_GBK" panose="03000509000000000000" charset="-122"/>
                <a:cs typeface="Times New Roman" panose="02020603050405020304" pitchFamily="18" charset="0"/>
              </a:rPr>
              <a:t>,</a:t>
            </a:r>
            <a:r>
              <a:rPr lang="zh-CN" sz="1600" b="0">
                <a:solidFill>
                  <a:srgbClr val="000000"/>
                </a:solidFill>
                <a:ea typeface="方正书宋_GBK" panose="03000509000000000000" charset="-122"/>
              </a:rPr>
              <a:t>把物体浸没在水中时</a:t>
            </a:r>
            <a:r>
              <a:rPr lang="en-US" sz="1600" b="0">
                <a:solidFill>
                  <a:srgbClr val="000000"/>
                </a:solidFill>
                <a:latin typeface="NEU-BZ-S92" charset="0"/>
                <a:ea typeface="方正书宋_GBK" panose="03000509000000000000" charset="-122"/>
                <a:cs typeface="Times New Roman" panose="02020603050405020304" pitchFamily="18" charset="0"/>
              </a:rPr>
              <a:t>,</a:t>
            </a:r>
            <a:r>
              <a:rPr lang="zh-CN" sz="1600" b="0">
                <a:solidFill>
                  <a:srgbClr val="000000"/>
                </a:solidFill>
                <a:ea typeface="方正书宋_GBK" panose="03000509000000000000" charset="-122"/>
              </a:rPr>
              <a:t>弹簧测力计的示数为</a:t>
            </a:r>
            <a:r>
              <a:rPr lang="en-US" sz="1600" b="0">
                <a:solidFill>
                  <a:srgbClr val="000000"/>
                </a:solidFill>
                <a:latin typeface="NEU-BZ-S92" charset="0"/>
                <a:ea typeface="方正书宋_GBK" panose="03000509000000000000" charset="-122"/>
                <a:cs typeface="Times New Roman" panose="02020603050405020304" pitchFamily="18" charset="0"/>
              </a:rPr>
              <a:t>3.2</a:t>
            </a:r>
            <a:r>
              <a:rPr lang="en-US" sz="1600" b="0">
                <a:solidFill>
                  <a:srgbClr val="000000"/>
                </a:solidFill>
                <a:latin typeface="NEU-BZ" charset="0"/>
                <a:ea typeface="方正书宋_GBK" panose="03000509000000000000" charset="-122"/>
                <a:cs typeface="Times New Roman" panose="02020603050405020304" pitchFamily="18" charset="0"/>
              </a:rPr>
              <a:t> </a:t>
            </a:r>
            <a:r>
              <a:rPr lang="en-US" sz="1600" b="0">
                <a:solidFill>
                  <a:srgbClr val="000000"/>
                </a:solidFill>
                <a:latin typeface="NEU-BZ-S92" charset="0"/>
                <a:ea typeface="方正书宋_GBK" panose="03000509000000000000" charset="-122"/>
                <a:cs typeface="Times New Roman" panose="02020603050405020304" pitchFamily="18" charset="0"/>
              </a:rPr>
              <a:t>N,</a:t>
            </a:r>
            <a:r>
              <a:rPr lang="zh-CN" sz="1600" b="0">
                <a:solidFill>
                  <a:srgbClr val="000000"/>
                </a:solidFill>
                <a:ea typeface="方正书宋_GBK" panose="03000509000000000000" charset="-122"/>
              </a:rPr>
              <a:t>物体所受浮力为</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NEU-BZ-S92" charset="0"/>
                <a:ea typeface="方正书宋_GBK" panose="03000509000000000000" charset="-122"/>
                <a:cs typeface="Times New Roman" panose="02020603050405020304" pitchFamily="18" charset="0"/>
              </a:rPr>
              <a:t>N; </a:t>
            </a:r>
            <a:endParaRPr lang="zh-CN" altLang="en-US" sz="1600"/>
          </a:p>
        </p:txBody>
      </p:sp>
      <p:sp>
        <p:nvSpPr>
          <p:cNvPr id="17" name="文本框 16"/>
          <p:cNvSpPr txBox="1"/>
          <p:nvPr/>
        </p:nvSpPr>
        <p:spPr>
          <a:xfrm>
            <a:off x="3026410" y="5434965"/>
            <a:ext cx="70739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4.2</a:t>
            </a:r>
          </a:p>
        </p:txBody>
      </p:sp>
      <p:sp>
        <p:nvSpPr>
          <p:cNvPr id="18" name="文本框 17"/>
          <p:cNvSpPr txBox="1"/>
          <p:nvPr/>
        </p:nvSpPr>
        <p:spPr>
          <a:xfrm>
            <a:off x="8401050" y="6006465"/>
            <a:ext cx="42164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 name="圆角矩形 4"/>
          <p:cNvSpPr/>
          <p:nvPr/>
        </p:nvSpPr>
        <p:spPr>
          <a:xfrm>
            <a:off x="353944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1</a:t>
            </a:r>
          </a:p>
        </p:txBody>
      </p:sp>
      <p:sp>
        <p:nvSpPr>
          <p:cNvPr id="7" name="圆角矩形 6"/>
          <p:cNvSpPr/>
          <p:nvPr/>
        </p:nvSpPr>
        <p:spPr>
          <a:xfrm>
            <a:off x="567435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15" name="矩形 14"/>
          <p:cNvSpPr/>
          <p:nvPr/>
        </p:nvSpPr>
        <p:spPr>
          <a:xfrm>
            <a:off x="2251256" y="175066"/>
            <a:ext cx="5534025"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endParaRPr lang="zh-CN" altLang="zh-CN" sz="2400" dirty="0">
              <a:solidFill>
                <a:schemeClr val="bg1"/>
              </a:solidFill>
              <a:cs typeface="+mn-ea"/>
              <a:sym typeface="+mn-lt"/>
            </a:endParaRPr>
          </a:p>
        </p:txBody>
      </p:sp>
      <p:sp>
        <p:nvSpPr>
          <p:cNvPr id="8" name="文本框 7"/>
          <p:cNvSpPr txBox="1"/>
          <p:nvPr/>
        </p:nvSpPr>
        <p:spPr>
          <a:xfrm>
            <a:off x="1023620" y="1659890"/>
            <a:ext cx="9337675" cy="1568450"/>
          </a:xfrm>
          <a:prstGeom prst="rect">
            <a:avLst/>
          </a:prstGeom>
          <a:noFill/>
          <a:ln w="9525">
            <a:noFill/>
          </a:ln>
        </p:spPr>
        <p:txBody>
          <a:bodyPr wrap="square">
            <a:spAutoFit/>
          </a:bodyPr>
          <a:lstStyle/>
          <a:p>
            <a:pPr indent="0" fontAlgn="auto">
              <a:lnSpc>
                <a:spcPct val="20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分析甲、乙、丙三图所示实验数据可得</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物体所受浮力大小与</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有关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(4)</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若要探究物体所受浮力大小与物体的密度是否有关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应选择图丁中</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填字母</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两个物体</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并将它们浸没在同种液体中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测出其所受浮力的大小来进行比较</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cs typeface="方正书宋_GBK" panose="03000509000000000000" charset="-122"/>
            </a:endParaRPr>
          </a:p>
        </p:txBody>
      </p:sp>
      <p:pic>
        <p:nvPicPr>
          <p:cNvPr id="1028" name="17GZQGJ45WL55.jpg" descr="id:2147513494;FounderCES"/>
          <p:cNvPicPr>
            <a:picLocks noChangeAspect="1"/>
          </p:cNvPicPr>
          <p:nvPr/>
        </p:nvPicPr>
        <p:blipFill>
          <a:blip r:embed="rId4" cstate="print"/>
          <a:stretch>
            <a:fillRect/>
          </a:stretch>
        </p:blipFill>
        <p:spPr>
          <a:xfrm>
            <a:off x="2169160" y="3406775"/>
            <a:ext cx="6428740" cy="1404620"/>
          </a:xfrm>
          <a:prstGeom prst="rect">
            <a:avLst/>
          </a:prstGeom>
        </p:spPr>
      </p:pic>
      <p:sp>
        <p:nvSpPr>
          <p:cNvPr id="9" name="文本框 8"/>
          <p:cNvSpPr txBox="1"/>
          <p:nvPr/>
        </p:nvSpPr>
        <p:spPr>
          <a:xfrm>
            <a:off x="4601845" y="5104130"/>
            <a:ext cx="608330" cy="368300"/>
          </a:xfrm>
          <a:prstGeom prst="rect">
            <a:avLst/>
          </a:prstGeom>
          <a:noFill/>
        </p:spPr>
        <p:txBody>
          <a:bodyPr wrap="square" rtlCol="0">
            <a:spAutoFit/>
          </a:bodyPr>
          <a:lstStyle/>
          <a:p>
            <a:r>
              <a:rPr lang="zh-CN" altLang="en-US"/>
              <a:t>丁</a:t>
            </a:r>
          </a:p>
        </p:txBody>
      </p:sp>
      <p:sp>
        <p:nvSpPr>
          <p:cNvPr id="11" name="文本框 10"/>
          <p:cNvSpPr txBox="1"/>
          <p:nvPr/>
        </p:nvSpPr>
        <p:spPr>
          <a:xfrm>
            <a:off x="6781800" y="1747520"/>
            <a:ext cx="136017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液体的密度</a:t>
            </a:r>
          </a:p>
        </p:txBody>
      </p:sp>
      <p:sp>
        <p:nvSpPr>
          <p:cNvPr id="13" name="文本框 12"/>
          <p:cNvSpPr txBox="1"/>
          <p:nvPr/>
        </p:nvSpPr>
        <p:spPr>
          <a:xfrm>
            <a:off x="7122160" y="2278380"/>
            <a:ext cx="88392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C、D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 name="圆角矩形 4"/>
          <p:cNvSpPr/>
          <p:nvPr/>
        </p:nvSpPr>
        <p:spPr>
          <a:xfrm>
            <a:off x="593085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2</a:t>
            </a:r>
          </a:p>
        </p:txBody>
      </p:sp>
      <p:sp>
        <p:nvSpPr>
          <p:cNvPr id="7" name="圆角矩形 6"/>
          <p:cNvSpPr/>
          <p:nvPr/>
        </p:nvSpPr>
        <p:spPr>
          <a:xfrm>
            <a:off x="375474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125" name="文本框 124"/>
          <p:cNvSpPr txBox="1"/>
          <p:nvPr/>
        </p:nvSpPr>
        <p:spPr>
          <a:xfrm>
            <a:off x="867410" y="1623695"/>
            <a:ext cx="6456045" cy="2061210"/>
          </a:xfrm>
          <a:prstGeom prst="rect">
            <a:avLst/>
          </a:prstGeom>
          <a:noFill/>
          <a:ln w="9525">
            <a:noFill/>
          </a:ln>
        </p:spPr>
        <p:txBody>
          <a:bodyPr wrap="square">
            <a:spAutoFit/>
          </a:bodyPr>
          <a:lstStyle/>
          <a:p>
            <a:pPr indent="0" fontAlgn="auto">
              <a:lnSpc>
                <a:spcPct val="20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小明帮爷爷浇菜园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他从井中提水时发现盛满水的桶露出水面越多</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提桶所需的力越大</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由此他猜想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浮力大小可能与物体排开液体的体积有关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于是他找来一个金属圆柱体、弹簧测力计、水、烧杯等器材进行了如图</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所示的探究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cs typeface="方正书宋_GBK" panose="03000509000000000000" charset="-122"/>
            </a:endParaRPr>
          </a:p>
        </p:txBody>
      </p:sp>
      <p:pic>
        <p:nvPicPr>
          <p:cNvPr id="1029" name="18WHLWJJZKBWL234.jpg" descr="id:2147513501;FounderCES"/>
          <p:cNvPicPr>
            <a:picLocks noChangeAspect="1"/>
          </p:cNvPicPr>
          <p:nvPr/>
        </p:nvPicPr>
        <p:blipFill>
          <a:blip r:embed="rId4" cstate="print"/>
          <a:stretch>
            <a:fillRect/>
          </a:stretch>
        </p:blipFill>
        <p:spPr>
          <a:xfrm>
            <a:off x="7535545" y="1623695"/>
            <a:ext cx="3206750" cy="2867025"/>
          </a:xfrm>
          <a:prstGeom prst="rect">
            <a:avLst/>
          </a:prstGeom>
        </p:spPr>
      </p:pic>
      <p:sp>
        <p:nvSpPr>
          <p:cNvPr id="8" name="文本框 7"/>
          <p:cNvSpPr txBox="1"/>
          <p:nvPr/>
        </p:nvSpPr>
        <p:spPr>
          <a:xfrm>
            <a:off x="913765" y="3684905"/>
            <a:ext cx="6196330" cy="2553335"/>
          </a:xfrm>
          <a:prstGeom prst="rect">
            <a:avLst/>
          </a:prstGeom>
          <a:noFill/>
          <a:ln w="9525">
            <a:noFill/>
          </a:ln>
        </p:spPr>
        <p:txBody>
          <a:bodyPr wrap="square">
            <a:spAutoFit/>
          </a:bodyPr>
          <a:lstStyle/>
          <a:p>
            <a:pPr indent="0" fontAlgn="auto">
              <a:lnSpc>
                <a:spcPct val="20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分析图</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中弹簧测力计示数的变化可知</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金属圆柱体排开液体的体积越大</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所受的浮力</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实验后</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小明绘制了弹簧测力计对金属圆柱体的拉力和金属圆柱体所受浮力随金属圆柱体下表面浸入水中深度变化的曲线</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如图</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所示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zh-CN" sz="1600" b="0" baseline="-25000">
                <a:solidFill>
                  <a:srgbClr val="000000"/>
                </a:solidFill>
                <a:latin typeface="方正书宋_GBK" panose="03000509000000000000" charset="-122"/>
                <a:ea typeface="方正书宋_GBK" panose="03000509000000000000" charset="-122"/>
                <a:cs typeface="方正书宋_GBK" panose="03000509000000000000" charset="-122"/>
              </a:rPr>
              <a:t>水</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=1.0×10</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,g=10 N/kg)</a:t>
            </a:r>
            <a:endParaRPr lang="zh-CN" altLang="en-US" sz="1600">
              <a:latin typeface="方正书宋_GBK" panose="03000509000000000000" charset="-122"/>
              <a:cs typeface="方正书宋_GBK" panose="03000509000000000000" charset="-122"/>
            </a:endParaRPr>
          </a:p>
        </p:txBody>
      </p:sp>
      <p:sp>
        <p:nvSpPr>
          <p:cNvPr id="9" name="文本框 8"/>
          <p:cNvSpPr txBox="1"/>
          <p:nvPr/>
        </p:nvSpPr>
        <p:spPr>
          <a:xfrm>
            <a:off x="8806180" y="4606290"/>
            <a:ext cx="851535" cy="368300"/>
          </a:xfrm>
          <a:prstGeom prst="rect">
            <a:avLst/>
          </a:prstGeom>
          <a:noFill/>
        </p:spPr>
        <p:txBody>
          <a:bodyPr wrap="square" rtlCol="0">
            <a:spAutoFit/>
          </a:bodyPr>
          <a:lstStyle/>
          <a:p>
            <a:r>
              <a:rPr lang="zh-CN" altLang="en-US"/>
              <a:t>图</a:t>
            </a:r>
            <a:r>
              <a:rPr lang="en-US" altLang="zh-CN"/>
              <a:t>1</a:t>
            </a:r>
          </a:p>
        </p:txBody>
      </p:sp>
      <p:sp>
        <p:nvSpPr>
          <p:cNvPr id="11" name="矩形 10"/>
          <p:cNvSpPr/>
          <p:nvPr/>
        </p:nvSpPr>
        <p:spPr>
          <a:xfrm>
            <a:off x="2209028" y="175066"/>
            <a:ext cx="5618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endParaRPr lang="zh-CN" altLang="zh-CN" sz="2400" dirty="0">
              <a:solidFill>
                <a:schemeClr val="bg1"/>
              </a:solidFill>
              <a:cs typeface="+mn-ea"/>
              <a:sym typeface="+mn-lt"/>
            </a:endParaRPr>
          </a:p>
        </p:txBody>
      </p:sp>
      <p:sp>
        <p:nvSpPr>
          <p:cNvPr id="13" name="文本框 12"/>
          <p:cNvSpPr txBox="1"/>
          <p:nvPr/>
        </p:nvSpPr>
        <p:spPr>
          <a:xfrm>
            <a:off x="2686050" y="4359910"/>
            <a:ext cx="106870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越大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 name="圆角矩形 4"/>
          <p:cNvSpPr/>
          <p:nvPr/>
        </p:nvSpPr>
        <p:spPr>
          <a:xfrm>
            <a:off x="593085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2</a:t>
            </a:r>
          </a:p>
        </p:txBody>
      </p:sp>
      <p:sp>
        <p:nvSpPr>
          <p:cNvPr id="7" name="圆角矩形 6"/>
          <p:cNvSpPr/>
          <p:nvPr/>
        </p:nvSpPr>
        <p:spPr>
          <a:xfrm>
            <a:off x="375474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125" name="文本框 124"/>
          <p:cNvSpPr txBox="1"/>
          <p:nvPr/>
        </p:nvSpPr>
        <p:spPr>
          <a:xfrm>
            <a:off x="890270" y="1649095"/>
            <a:ext cx="9825355" cy="1568450"/>
          </a:xfrm>
          <a:prstGeom prst="rect">
            <a:avLst/>
          </a:prstGeom>
          <a:noFill/>
          <a:ln w="9525">
            <a:noFill/>
          </a:ln>
        </p:spPr>
        <p:txBody>
          <a:bodyPr wrap="square">
            <a:spAutoFit/>
          </a:bodyPr>
          <a:lstStyle/>
          <a:p>
            <a:pPr indent="0" fontAlgn="auto">
              <a:lnSpc>
                <a:spcPct val="150000"/>
              </a:lnSpc>
            </a:pP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分析图像可知</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①</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图</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中的曲线</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选填</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或</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“b”)</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描述的是金属圆柱体所受浮力的变化情况</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②</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该金属圆柱体所受的重力为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当该金属圆柱体浸没在水中时受到的浮力为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金属圆柱体的密度为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zh-CN" altLang="en-US" sz="1600">
              <a:latin typeface="方正书宋_GBK" panose="03000509000000000000" charset="-122"/>
              <a:cs typeface="方正书宋_GBK" panose="03000509000000000000" charset="-122"/>
            </a:endParaRPr>
          </a:p>
        </p:txBody>
      </p:sp>
      <p:pic>
        <p:nvPicPr>
          <p:cNvPr id="1030" name="18WHLWJJZKBWL235.jpg" descr="id:2147513508;FounderCES"/>
          <p:cNvPicPr>
            <a:picLocks noChangeAspect="1"/>
          </p:cNvPicPr>
          <p:nvPr/>
        </p:nvPicPr>
        <p:blipFill>
          <a:blip r:embed="rId4" cstate="print"/>
          <a:stretch>
            <a:fillRect/>
          </a:stretch>
        </p:blipFill>
        <p:spPr>
          <a:xfrm>
            <a:off x="3804285" y="2810510"/>
            <a:ext cx="3840480" cy="2451100"/>
          </a:xfrm>
          <a:prstGeom prst="rect">
            <a:avLst/>
          </a:prstGeom>
        </p:spPr>
      </p:pic>
      <p:sp>
        <p:nvSpPr>
          <p:cNvPr id="2" name="文本框 1"/>
          <p:cNvSpPr txBox="1"/>
          <p:nvPr/>
        </p:nvSpPr>
        <p:spPr>
          <a:xfrm>
            <a:off x="890270" y="5728970"/>
            <a:ext cx="10219690" cy="829945"/>
          </a:xfrm>
          <a:prstGeom prst="rect">
            <a:avLst/>
          </a:prstGeom>
          <a:noFill/>
          <a:ln w="9525">
            <a:noFill/>
          </a:ln>
        </p:spPr>
        <p:txBody>
          <a:bodyPr wrap="square">
            <a:spAutoFit/>
          </a:bodyPr>
          <a:lstStyle/>
          <a:p>
            <a:pPr indent="0" fontAlgn="auto">
              <a:lnSpc>
                <a:spcPct val="15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在完成上面实验后</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小明又进行了如图</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所示的操作</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接下来小明应将该图与图</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中的图</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选填</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甲</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乙</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丙</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或</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丁</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进行比较</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从而探究物体所受浮力大小与</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的关系</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zh-CN" altLang="en-US" sz="1600">
              <a:latin typeface="方正书宋_GBK" panose="03000509000000000000" charset="-122"/>
              <a:cs typeface="方正书宋_GBK" panose="03000509000000000000" charset="-122"/>
            </a:endParaRPr>
          </a:p>
        </p:txBody>
      </p:sp>
      <p:sp>
        <p:nvSpPr>
          <p:cNvPr id="3" name="文本框 2"/>
          <p:cNvSpPr txBox="1"/>
          <p:nvPr/>
        </p:nvSpPr>
        <p:spPr>
          <a:xfrm>
            <a:off x="4524375" y="5436235"/>
            <a:ext cx="608330" cy="368300"/>
          </a:xfrm>
          <a:prstGeom prst="rect">
            <a:avLst/>
          </a:prstGeom>
          <a:noFill/>
        </p:spPr>
        <p:txBody>
          <a:bodyPr wrap="square" rtlCol="0">
            <a:spAutoFit/>
          </a:bodyPr>
          <a:lstStyle/>
          <a:p>
            <a:r>
              <a:rPr lang="zh-CN" altLang="en-US"/>
              <a:t>图</a:t>
            </a:r>
            <a:r>
              <a:rPr lang="en-US" altLang="zh-CN"/>
              <a:t>2</a:t>
            </a:r>
          </a:p>
        </p:txBody>
      </p:sp>
      <p:sp>
        <p:nvSpPr>
          <p:cNvPr id="6" name="文本框 5"/>
          <p:cNvSpPr txBox="1"/>
          <p:nvPr/>
        </p:nvSpPr>
        <p:spPr>
          <a:xfrm>
            <a:off x="6682105" y="5469255"/>
            <a:ext cx="741045" cy="368300"/>
          </a:xfrm>
          <a:prstGeom prst="rect">
            <a:avLst/>
          </a:prstGeom>
          <a:noFill/>
        </p:spPr>
        <p:txBody>
          <a:bodyPr wrap="square" rtlCol="0">
            <a:spAutoFit/>
          </a:bodyPr>
          <a:lstStyle/>
          <a:p>
            <a:r>
              <a:rPr lang="zh-CN" altLang="en-US"/>
              <a:t>图</a:t>
            </a:r>
            <a:r>
              <a:rPr lang="en-US" altLang="zh-CN"/>
              <a:t>3</a:t>
            </a:r>
          </a:p>
        </p:txBody>
      </p:sp>
      <p:sp>
        <p:nvSpPr>
          <p:cNvPr id="15" name="矩形 14"/>
          <p:cNvSpPr/>
          <p:nvPr/>
        </p:nvSpPr>
        <p:spPr>
          <a:xfrm>
            <a:off x="2209028" y="175066"/>
            <a:ext cx="5618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endParaRPr lang="zh-CN" altLang="zh-CN" sz="2400" dirty="0">
              <a:solidFill>
                <a:schemeClr val="bg1"/>
              </a:solidFill>
              <a:cs typeface="+mn-ea"/>
              <a:sym typeface="+mn-lt"/>
            </a:endParaRPr>
          </a:p>
        </p:txBody>
      </p:sp>
      <p:sp>
        <p:nvSpPr>
          <p:cNvPr id="8" name="文本框 7"/>
          <p:cNvSpPr txBox="1"/>
          <p:nvPr/>
        </p:nvSpPr>
        <p:spPr>
          <a:xfrm>
            <a:off x="2345690" y="2019935"/>
            <a:ext cx="571500" cy="337185"/>
          </a:xfrm>
          <a:prstGeom prst="rect">
            <a:avLst/>
          </a:prstGeom>
          <a:noFill/>
        </p:spPr>
        <p:txBody>
          <a:bodyPr wrap="square" rtlCol="0">
            <a:spAutoFit/>
          </a:bodyPr>
          <a:lstStyle/>
          <a:p>
            <a:r>
              <a:rPr lang="en-US" altLang="zh-CN" sz="1600" i="1">
                <a:solidFill>
                  <a:srgbClr val="FF0000"/>
                </a:solidFill>
                <a:latin typeface="方正书宋_GBK" panose="03000509000000000000" charset="-122"/>
                <a:ea typeface="方正书宋_GBK" panose="03000509000000000000" charset="-122"/>
              </a:rPr>
              <a:t>a</a:t>
            </a:r>
          </a:p>
        </p:txBody>
      </p:sp>
      <p:sp>
        <p:nvSpPr>
          <p:cNvPr id="9" name="文本框 8"/>
          <p:cNvSpPr txBox="1"/>
          <p:nvPr/>
        </p:nvSpPr>
        <p:spPr>
          <a:xfrm>
            <a:off x="3693160" y="2454910"/>
            <a:ext cx="72009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2.7</a:t>
            </a:r>
          </a:p>
        </p:txBody>
      </p:sp>
      <p:sp>
        <p:nvSpPr>
          <p:cNvPr id="10" name="文本框 9"/>
          <p:cNvSpPr txBox="1"/>
          <p:nvPr/>
        </p:nvSpPr>
        <p:spPr>
          <a:xfrm>
            <a:off x="8536940" y="2428240"/>
            <a:ext cx="58547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1.0</a:t>
            </a:r>
          </a:p>
        </p:txBody>
      </p:sp>
      <p:sp>
        <p:nvSpPr>
          <p:cNvPr id="13" name="文本框 12"/>
          <p:cNvSpPr txBox="1"/>
          <p:nvPr/>
        </p:nvSpPr>
        <p:spPr>
          <a:xfrm>
            <a:off x="1874520" y="2823210"/>
            <a:ext cx="915670" cy="337185"/>
          </a:xfrm>
          <a:prstGeom prst="rect">
            <a:avLst/>
          </a:prstGeom>
          <a:noFill/>
          <a:ln w="9525">
            <a:noFill/>
          </a:ln>
        </p:spPr>
        <p:txBody>
          <a:bodyPr wrap="square">
            <a:spAutoFit/>
          </a:bodyPr>
          <a:lstStyle/>
          <a:p>
            <a:pPr indent="0"/>
            <a:r>
              <a:rPr lang="en-US" sz="1600" b="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2.7×10</a:t>
            </a:r>
            <a:r>
              <a:rPr lang="en-US" sz="1600" b="0" baseline="3000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3</a:t>
            </a:r>
            <a:endParaRPr lang="en-US" altLang="en-US" sz="1600" b="0" baseline="30000">
              <a:solidFill>
                <a:srgbClr val="FF0000"/>
              </a:solidFill>
              <a:uFill>
                <a:solidFill>
                  <a:srgbClr val="000000"/>
                </a:solidFill>
              </a:uFill>
              <a:latin typeface="方正书宋_GBK" panose="03000509000000000000" charset="-122"/>
              <a:ea typeface="方正书宋_GBK" panose="03000509000000000000" charset="-122"/>
              <a:cs typeface="方正书宋_GBK" panose="03000509000000000000" charset="-122"/>
            </a:endParaRPr>
          </a:p>
        </p:txBody>
      </p:sp>
      <p:sp>
        <p:nvSpPr>
          <p:cNvPr id="14" name="文本框 13"/>
          <p:cNvSpPr txBox="1"/>
          <p:nvPr/>
        </p:nvSpPr>
        <p:spPr>
          <a:xfrm>
            <a:off x="8768715" y="5802630"/>
            <a:ext cx="53022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丁</a:t>
            </a:r>
          </a:p>
        </p:txBody>
      </p:sp>
      <p:sp>
        <p:nvSpPr>
          <p:cNvPr id="18" name="文本框 17"/>
          <p:cNvSpPr txBox="1"/>
          <p:nvPr/>
        </p:nvSpPr>
        <p:spPr>
          <a:xfrm>
            <a:off x="7298690" y="6169660"/>
            <a:ext cx="115633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液体密度</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pic>
        <p:nvPicPr>
          <p:cNvPr id="3" name="图片 2"/>
          <p:cNvPicPr>
            <a:picLocks noChangeAspect="1"/>
          </p:cNvPicPr>
          <p:nvPr/>
        </p:nvPicPr>
        <p:blipFill>
          <a:blip r:embed="rId4" cstate="print"/>
          <a:stretch>
            <a:fillRect/>
          </a:stretch>
        </p:blipFill>
        <p:spPr>
          <a:xfrm>
            <a:off x="273050" y="951865"/>
            <a:ext cx="1788795" cy="327025"/>
          </a:xfrm>
          <a:prstGeom prst="rect">
            <a:avLst/>
          </a:prstGeom>
        </p:spPr>
      </p:pic>
      <p:sp>
        <p:nvSpPr>
          <p:cNvPr id="125" name="文本框 124"/>
          <p:cNvSpPr txBox="1"/>
          <p:nvPr/>
        </p:nvSpPr>
        <p:spPr>
          <a:xfrm>
            <a:off x="273050" y="1278890"/>
            <a:ext cx="11396345" cy="1198880"/>
          </a:xfrm>
          <a:prstGeom prst="rect">
            <a:avLst/>
          </a:prstGeom>
          <a:noFill/>
          <a:ln w="9525">
            <a:noFill/>
          </a:ln>
        </p:spPr>
        <p:txBody>
          <a:bodyPr wrap="square">
            <a:spAutoFit/>
          </a:bodyPr>
          <a:lstStyle/>
          <a:p>
            <a:pPr indent="0" fontAlgn="auto">
              <a:lnSpc>
                <a:spcPct val="150000"/>
              </a:lnSpc>
            </a:pP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弹簧测力计的使用见实验</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有关该实验还有如下命题点</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实验器材</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弹簧测力计、溢水杯、小桶、不同种类的液体、圆柱形物体</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实验情景如图所示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cs typeface="方正书宋_GBK" panose="03000509000000000000" charset="-122"/>
            </a:endParaRPr>
          </a:p>
        </p:txBody>
      </p:sp>
      <p:pic>
        <p:nvPicPr>
          <p:cNvPr id="1034" name="18WHLWJJZKBWL236.jpg" descr="id:2147513536;FounderCES"/>
          <p:cNvPicPr>
            <a:picLocks noChangeAspect="1"/>
          </p:cNvPicPr>
          <p:nvPr/>
        </p:nvPicPr>
        <p:blipFill>
          <a:blip r:embed="rId5" cstate="print"/>
          <a:stretch>
            <a:fillRect/>
          </a:stretch>
        </p:blipFill>
        <p:spPr>
          <a:xfrm>
            <a:off x="2868930" y="2187575"/>
            <a:ext cx="4572635" cy="2647950"/>
          </a:xfrm>
          <a:prstGeom prst="rect">
            <a:avLst/>
          </a:prstGeom>
        </p:spPr>
      </p:pic>
      <p:sp>
        <p:nvSpPr>
          <p:cNvPr id="6" name="文本框 5"/>
          <p:cNvSpPr txBox="1"/>
          <p:nvPr/>
        </p:nvSpPr>
        <p:spPr>
          <a:xfrm>
            <a:off x="2868930" y="4835525"/>
            <a:ext cx="5080000" cy="337185"/>
          </a:xfrm>
          <a:prstGeom prst="rect">
            <a:avLst/>
          </a:prstGeom>
          <a:noFill/>
          <a:ln w="9525">
            <a:noFill/>
          </a:ln>
        </p:spPr>
        <p:txBody>
          <a:bodyPr>
            <a:spAutoFit/>
          </a:bodyPr>
          <a:lstStyle/>
          <a:p>
            <a:pPr indent="0"/>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甲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　　          乙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　　       丙　　　  丁</a:t>
            </a:r>
            <a:endParaRPr lang="zh-CN" altLang="en-US" sz="1600">
              <a:latin typeface="方正书宋_GBK" panose="03000509000000000000" charset="-122"/>
              <a:cs typeface="方正书宋_GBK" panose="03000509000000000000" charset="-122"/>
            </a:endParaRPr>
          </a:p>
        </p:txBody>
      </p:sp>
      <p:sp>
        <p:nvSpPr>
          <p:cNvPr id="7" name="文本框 6"/>
          <p:cNvSpPr txBox="1"/>
          <p:nvPr/>
        </p:nvSpPr>
        <p:spPr>
          <a:xfrm>
            <a:off x="273050" y="5017135"/>
            <a:ext cx="11003915" cy="1568450"/>
          </a:xfrm>
          <a:prstGeom prst="rect">
            <a:avLst/>
          </a:prstGeom>
          <a:noFill/>
          <a:ln w="9525">
            <a:noFill/>
          </a:ln>
        </p:spPr>
        <p:txBody>
          <a:bodyPr wrap="square">
            <a:spAutoFit/>
          </a:bodyPr>
          <a:lstStyle/>
          <a:p>
            <a:pPr indent="0" fontAlgn="auto">
              <a:lnSpc>
                <a:spcPct val="150000"/>
              </a:lnSpc>
            </a:pPr>
            <a:r>
              <a:rPr lang="zh-CN" sz="1600" b="0">
                <a:solidFill>
                  <a:srgbClr val="000000"/>
                </a:solidFill>
                <a:ea typeface="方正书宋_GBK" panose="03000509000000000000" charset="-122"/>
              </a:rPr>
              <a:t>(3)实验步骤:</a:t>
            </a:r>
          </a:p>
          <a:p>
            <a:r>
              <a:rPr lang="zh-CN" sz="1600" b="0">
                <a:solidFill>
                  <a:srgbClr val="000000"/>
                </a:solidFill>
                <a:ea typeface="方正书宋_GBK" panose="03000509000000000000" charset="-122"/>
              </a:rPr>
              <a:t>①如图甲,用弹簧测力计测出物体的重力;</a:t>
            </a:r>
          </a:p>
          <a:p>
            <a:r>
              <a:rPr lang="zh-CN" sz="1600" b="0">
                <a:solidFill>
                  <a:srgbClr val="000000"/>
                </a:solidFill>
                <a:ea typeface="方正书宋_GBK" panose="03000509000000000000" charset="-122"/>
              </a:rPr>
              <a:t>②如图乙,将物体浸没在盛满水的溢水杯中,读出弹簧测力计的示数,同时用小桶收集溢出的水;</a:t>
            </a:r>
          </a:p>
          <a:p>
            <a:r>
              <a:rPr lang="zh-CN" sz="1600" b="0">
                <a:solidFill>
                  <a:srgbClr val="000000"/>
                </a:solidFill>
                <a:ea typeface="方正书宋_GBK" panose="03000509000000000000" charset="-122"/>
              </a:rPr>
              <a:t>③如图丙,测出溢出水和小桶的总重力;</a:t>
            </a:r>
            <a:endParaRPr lang="zh-CN" altLang="en-US"/>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2" name="矩形 1"/>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sp>
        <p:nvSpPr>
          <p:cNvPr id="125" name="文本框 124"/>
          <p:cNvSpPr txBox="1"/>
          <p:nvPr/>
        </p:nvSpPr>
        <p:spPr>
          <a:xfrm>
            <a:off x="248285" y="990600"/>
            <a:ext cx="10833100" cy="1076325"/>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④如图丁,将小桶中的水倒出,测出小桶的重力;</a:t>
            </a:r>
          </a:p>
          <a:p>
            <a:r>
              <a:rPr lang="zh-CN" sz="1600" b="0">
                <a:solidFill>
                  <a:srgbClr val="000000"/>
                </a:solidFill>
                <a:ea typeface="方正书宋_GBK" panose="03000509000000000000" charset="-122"/>
              </a:rPr>
              <a:t>⑤将实验数据记录在表格中. </a:t>
            </a:r>
            <a:endParaRPr lang="zh-CN" altLang="en-US"/>
          </a:p>
        </p:txBody>
      </p:sp>
      <p:graphicFrame>
        <p:nvGraphicFramePr>
          <p:cNvPr id="3" name="表格 2"/>
          <p:cNvGraphicFramePr/>
          <p:nvPr/>
        </p:nvGraphicFramePr>
        <p:xfrm>
          <a:off x="527685" y="2066925"/>
          <a:ext cx="10288905" cy="1965325"/>
        </p:xfrm>
        <a:graphic>
          <a:graphicData uri="http://schemas.openxmlformats.org/drawingml/2006/table">
            <a:tbl>
              <a:tblPr firstRow="1" bandRow="1">
                <a:tableStyleId>{5940675A-B579-460E-94D1-54222C63F5DA}</a:tableStyleId>
              </a:tblPr>
              <a:tblGrid>
                <a:gridCol w="563245"/>
                <a:gridCol w="1695450"/>
                <a:gridCol w="2028190"/>
                <a:gridCol w="938530"/>
                <a:gridCol w="1940560"/>
                <a:gridCol w="1751330"/>
                <a:gridCol w="1371600"/>
              </a:tblGrid>
              <a:tr h="72009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次数</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物体所受的重力/N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物体浸没在水中时测力计的读数/N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浮力/N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小桶和排开水所受的总重力/N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小桶所受的重力/N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排开水所受的重力/N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785">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48920" y="3902075"/>
            <a:ext cx="10954385" cy="2553335"/>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(4)在实验中需换用不同液体多做几次实验,其目的是:</a:t>
            </a:r>
            <a:r>
              <a:rPr lang="zh-CN" sz="1600" b="0" u="wavy">
                <a:solidFill>
                  <a:srgbClr val="000000"/>
                </a:solidFill>
                <a:uFill>
                  <a:solidFill>
                    <a:srgbClr val="FF00FF"/>
                  </a:solidFill>
                </a:uFill>
                <a:ea typeface="方正书宋_GBK" panose="03000509000000000000" charset="-122"/>
              </a:rPr>
              <a:t>得出普遍结论</a:t>
            </a:r>
            <a:r>
              <a:rPr lang="en-US" sz="1600" b="0">
                <a:solidFill>
                  <a:srgbClr val="000000"/>
                </a:solidFill>
                <a:latin typeface="方正书宋_GBK" panose="03000509000000000000" charset="-122"/>
                <a:ea typeface="方正书宋_GBK" panose="03000509000000000000" charset="-122"/>
              </a:rPr>
              <a:t>.</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(5)实验结论:</a:t>
            </a:r>
            <a:r>
              <a:rPr lang="zh-CN" sz="1600" b="0" u="wavy">
                <a:solidFill>
                  <a:srgbClr val="000000"/>
                </a:solidFill>
                <a:uFill>
                  <a:solidFill>
                    <a:srgbClr val="FF00FF"/>
                  </a:solidFill>
                </a:uFill>
                <a:ea typeface="方正书宋_GBK" panose="03000509000000000000" charset="-122"/>
              </a:rPr>
              <a:t>浸在液体中的物体受到的浮力等于它排开液体的重力</a:t>
            </a:r>
            <a:r>
              <a:rPr lang="en-US" sz="1600" b="0">
                <a:solidFill>
                  <a:srgbClr val="000000"/>
                </a:solidFill>
                <a:latin typeface="方正书宋_GBK" panose="03000509000000000000" charset="-122"/>
                <a:ea typeface="方正书宋_GBK" panose="03000509000000000000" charset="-122"/>
              </a:rPr>
              <a:t>.</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(6)误差分析:</a:t>
            </a:r>
          </a:p>
          <a:p>
            <a:r>
              <a:rPr lang="zh-CN" sz="1600" b="0">
                <a:solidFill>
                  <a:srgbClr val="000000"/>
                </a:solidFill>
                <a:ea typeface="方正书宋_GBK" panose="03000509000000000000" charset="-122"/>
              </a:rPr>
              <a:t>①若溢水杯中的液体未装满,</a:t>
            </a:r>
            <a:r>
              <a:rPr lang="zh-CN" sz="1600" b="0" u="wavy">
                <a:solidFill>
                  <a:srgbClr val="000000"/>
                </a:solidFill>
                <a:uFill>
                  <a:solidFill>
                    <a:srgbClr val="FF00FF"/>
                  </a:solidFill>
                </a:uFill>
                <a:ea typeface="方正书宋_GBK" panose="03000509000000000000" charset="-122"/>
              </a:rPr>
              <a:t>会导致所测得的排开液体的重力偏小</a:t>
            </a:r>
            <a:r>
              <a:rPr lang="en-US" sz="1600" b="0">
                <a:solidFill>
                  <a:srgbClr val="000000"/>
                </a:solidFill>
                <a:latin typeface="方正书宋_GBK" panose="03000509000000000000" charset="-122"/>
                <a:ea typeface="方正书宋_GBK" panose="03000509000000000000" charset="-122"/>
              </a:rPr>
              <a:t>;</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②先测量排开液体和小桶的总重力,再测量小桶的重力,</a:t>
            </a:r>
            <a:r>
              <a:rPr lang="zh-CN" sz="1600" b="0" u="wavy">
                <a:solidFill>
                  <a:srgbClr val="000000"/>
                </a:solidFill>
                <a:uFill>
                  <a:solidFill>
                    <a:srgbClr val="FF00FF"/>
                  </a:solidFill>
                </a:uFill>
                <a:ea typeface="方正书宋_GBK" panose="03000509000000000000" charset="-122"/>
              </a:rPr>
              <a:t>会导致所测得的排开液体的重力偏小</a:t>
            </a:r>
            <a:r>
              <a:rPr lang="en-US" sz="1600" b="0">
                <a:solidFill>
                  <a:srgbClr val="000000"/>
                </a:solidFill>
                <a:latin typeface="方正书宋_GBK" panose="03000509000000000000" charset="-122"/>
                <a:ea typeface="方正书宋_GBK" panose="03000509000000000000" charset="-122"/>
              </a:rPr>
              <a:t>.</a:t>
            </a:r>
            <a:endParaRPr lang="zh-CN" altLang="en-US"/>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6840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一题通关</a:t>
            </a:r>
          </a:p>
        </p:txBody>
      </p:sp>
      <p:sp>
        <p:nvSpPr>
          <p:cNvPr id="16" name="圆角矩形 15"/>
          <p:cNvSpPr/>
          <p:nvPr/>
        </p:nvSpPr>
        <p:spPr>
          <a:xfrm>
            <a:off x="711200" y="1513205"/>
            <a:ext cx="11250295" cy="526288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17" name="圆角矩形 16"/>
          <p:cNvSpPr/>
          <p:nvPr/>
        </p:nvSpPr>
        <p:spPr>
          <a:xfrm>
            <a:off x="374077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25" name="圆角矩形 24"/>
          <p:cNvSpPr/>
          <p:nvPr/>
        </p:nvSpPr>
        <p:spPr>
          <a:xfrm>
            <a:off x="577976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3" name="矩形 2"/>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sp>
        <p:nvSpPr>
          <p:cNvPr id="125" name="文本框 124"/>
          <p:cNvSpPr txBox="1"/>
          <p:nvPr/>
        </p:nvSpPr>
        <p:spPr>
          <a:xfrm>
            <a:off x="812165" y="1590675"/>
            <a:ext cx="5742305" cy="829945"/>
          </a:xfrm>
          <a:prstGeom prst="rect">
            <a:avLst/>
          </a:prstGeom>
          <a:noFill/>
          <a:ln w="9525">
            <a:noFill/>
          </a:ln>
        </p:spPr>
        <p:txBody>
          <a:bodyPr wrap="square">
            <a:spAutoFit/>
          </a:bodyPr>
          <a:lstStyle/>
          <a:p>
            <a:pPr indent="0" fontAlgn="auto">
              <a:lnSpc>
                <a:spcPct val="150000"/>
              </a:lnSpc>
            </a:pPr>
            <a:r>
              <a:rPr lang="zh-CN" sz="1600" b="0">
                <a:solidFill>
                  <a:srgbClr val="000000"/>
                </a:solidFill>
                <a:ea typeface="方正书宋_GBK" panose="03000509000000000000" charset="-122"/>
              </a:rPr>
              <a:t>下列A、B、C、D四幅图是“探究浮力的大小与排开水所受重力关系”的实验情景.请根据图示完成下面的填空.</a:t>
            </a:r>
            <a:endParaRPr lang="zh-CN" altLang="en-US"/>
          </a:p>
        </p:txBody>
      </p:sp>
      <p:pic>
        <p:nvPicPr>
          <p:cNvPr id="1037" name="18WHLWJJZKBWL237.jpg" descr="id:2147513565;FounderCES"/>
          <p:cNvPicPr>
            <a:picLocks noChangeAspect="1"/>
          </p:cNvPicPr>
          <p:nvPr/>
        </p:nvPicPr>
        <p:blipFill>
          <a:blip r:embed="rId4" cstate="print"/>
          <a:stretch>
            <a:fillRect/>
          </a:stretch>
        </p:blipFill>
        <p:spPr>
          <a:xfrm>
            <a:off x="6879590" y="1590675"/>
            <a:ext cx="4510405" cy="2330450"/>
          </a:xfrm>
          <a:prstGeom prst="rect">
            <a:avLst/>
          </a:prstGeom>
        </p:spPr>
      </p:pic>
      <p:sp>
        <p:nvSpPr>
          <p:cNvPr id="6" name="文本框 5"/>
          <p:cNvSpPr txBox="1"/>
          <p:nvPr/>
        </p:nvSpPr>
        <p:spPr>
          <a:xfrm>
            <a:off x="6746240" y="3976053"/>
            <a:ext cx="5080000" cy="337185"/>
          </a:xfrm>
          <a:prstGeom prst="rect">
            <a:avLst/>
          </a:prstGeom>
          <a:noFill/>
          <a:ln w="9525">
            <a:noFill/>
          </a:ln>
        </p:spPr>
        <p:txBody>
          <a:bodyPr>
            <a:spAutoFit/>
          </a:bodyPr>
          <a:lstStyle/>
          <a:p>
            <a:pPr indent="0"/>
            <a:r>
              <a:rPr lang="zh-CN" sz="1600" b="0">
                <a:solidFill>
                  <a:srgbClr val="000000"/>
                </a:solidFill>
                <a:ea typeface="方正书宋_GBK" panose="03000509000000000000" charset="-122"/>
              </a:rPr>
              <a:t>　A　　　 　     B　　　　　　　  C　　　　　     D</a:t>
            </a:r>
            <a:endParaRPr lang="zh-CN" altLang="en-US"/>
          </a:p>
        </p:txBody>
      </p:sp>
      <p:sp>
        <p:nvSpPr>
          <p:cNvPr id="7" name="文本框 6"/>
          <p:cNvSpPr txBox="1"/>
          <p:nvPr/>
        </p:nvSpPr>
        <p:spPr>
          <a:xfrm>
            <a:off x="922655" y="2275840"/>
            <a:ext cx="5631815" cy="2306955"/>
          </a:xfrm>
          <a:prstGeom prst="rect">
            <a:avLst/>
          </a:prstGeom>
          <a:noFill/>
          <a:ln w="9525">
            <a:noFill/>
          </a:ln>
        </p:spPr>
        <p:txBody>
          <a:bodyPr wrap="square">
            <a:spAutoFit/>
          </a:bodyPr>
          <a:lstStyle/>
          <a:p>
            <a:pPr indent="0" fontAlgn="auto">
              <a:lnSpc>
                <a:spcPct val="150000"/>
              </a:lnSpc>
            </a:pPr>
            <a:r>
              <a:rPr lang="zh-CN" sz="1600" b="0">
                <a:solidFill>
                  <a:srgbClr val="000000"/>
                </a:solidFill>
                <a:ea typeface="方正书宋_GBK" panose="03000509000000000000" charset="-122"/>
              </a:rPr>
              <a:t>(1)实验中所用圆柱体的重力为</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N.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(2)在情景图B中存在的错误是</a:t>
            </a:r>
            <a:r>
              <a:rPr lang="en-US" altLang="zh-CN" sz="1600" b="0">
                <a:solidFill>
                  <a:srgbClr val="000000"/>
                </a:solidFill>
                <a:ea typeface="方正书宋_GBK" panose="03000509000000000000" charset="-122"/>
              </a:rPr>
              <a:t>__________________</a:t>
            </a:r>
          </a:p>
          <a:p>
            <a:pPr indent="0" fontAlgn="auto">
              <a:lnSpc>
                <a:spcPct val="150000"/>
              </a:lnSpc>
            </a:pPr>
            <a:r>
              <a:rPr lang="zh-CN" sz="1600" u="sng">
                <a:solidFill>
                  <a:srgbClr val="000000"/>
                </a:solidFill>
                <a:uFill>
                  <a:solidFill>
                    <a:srgbClr val="000000"/>
                  </a:solidFill>
                </a:uFill>
                <a:ea typeface="方正书宋_GBK" panose="03000509000000000000" charset="-122"/>
                <a:sym typeface="+mn-ea"/>
              </a:rPr>
              <a:t>     　　　                          </a:t>
            </a:r>
            <a:r>
              <a:rPr lang="zh-CN" sz="1600" b="0" u="sng">
                <a:solidFill>
                  <a:srgbClr val="000000"/>
                </a:solidFill>
                <a:uFill>
                  <a:solidFill>
                    <a:srgbClr val="000000"/>
                  </a:solidFill>
                </a:uFill>
                <a:ea typeface="方正书宋_GBK" panose="03000509000000000000" charset="-122"/>
              </a:rPr>
              <a:t>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(3)纠正错误后,继续实验,在情景C时圆柱体受到的浮力</a:t>
            </a:r>
          </a:p>
          <a:p>
            <a:pPr indent="0" fontAlgn="auto">
              <a:lnSpc>
                <a:spcPct val="150000"/>
              </a:lnSpc>
            </a:pPr>
            <a:r>
              <a:rPr lang="zh-CN" sz="1600" b="0">
                <a:solidFill>
                  <a:srgbClr val="000000"/>
                </a:solidFill>
                <a:ea typeface="方正书宋_GBK" panose="03000509000000000000" charset="-122"/>
              </a:rPr>
              <a:t>F</a:t>
            </a:r>
            <a:r>
              <a:rPr lang="zh-CN" sz="1600" b="0" baseline="-25000">
                <a:solidFill>
                  <a:srgbClr val="000000"/>
                </a:solidFill>
                <a:ea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rPr>
              <a:t>=</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N.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(4)圆柱体排开的水所受的重力G</a:t>
            </a:r>
            <a:r>
              <a:rPr lang="zh-CN" sz="1600" b="0" baseline="-25000">
                <a:solidFill>
                  <a:srgbClr val="000000"/>
                </a:solidFill>
                <a:ea typeface="方正书宋_GBK" panose="03000509000000000000" charset="-122"/>
              </a:rPr>
              <a:t>排</a:t>
            </a:r>
            <a:r>
              <a:rPr lang="en-US" sz="1600" b="0">
                <a:solidFill>
                  <a:srgbClr val="000000"/>
                </a:solidFill>
                <a:latin typeface="方正书宋_GBK" panose="03000509000000000000" charset="-122"/>
                <a:ea typeface="方正书宋_GBK" panose="03000509000000000000" charset="-122"/>
              </a:rPr>
              <a:t>=</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N. </a:t>
            </a:r>
            <a:endParaRPr lang="zh-CN" altLang="en-US"/>
          </a:p>
        </p:txBody>
      </p:sp>
      <p:sp>
        <p:nvSpPr>
          <p:cNvPr id="8" name="文本框 7"/>
          <p:cNvSpPr txBox="1"/>
          <p:nvPr/>
        </p:nvSpPr>
        <p:spPr>
          <a:xfrm>
            <a:off x="922655" y="4469130"/>
            <a:ext cx="10791190" cy="2306955"/>
          </a:xfrm>
          <a:prstGeom prst="rect">
            <a:avLst/>
          </a:prstGeom>
          <a:noFill/>
          <a:ln w="9525">
            <a:noFill/>
          </a:ln>
        </p:spPr>
        <p:txBody>
          <a:bodyPr wrap="square">
            <a:spAutoFit/>
          </a:bodyPr>
          <a:lstStyle/>
          <a:p>
            <a:pPr indent="0" fontAlgn="auto">
              <a:lnSpc>
                <a:spcPct val="150000"/>
              </a:lnSpc>
            </a:pPr>
            <a:r>
              <a:rPr lang="zh-CN" sz="1600" b="0">
                <a:solidFill>
                  <a:srgbClr val="000000"/>
                </a:solidFill>
                <a:ea typeface="方正书宋_GBK" panose="03000509000000000000" charset="-122"/>
              </a:rPr>
              <a:t>(5)实验结果表明:浸在水中的物体受到的浮力</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物体排开的水所受到的重力</a:t>
            </a:r>
            <a:r>
              <a:rPr lang="en-US" sz="1600" b="0">
                <a:solidFill>
                  <a:srgbClr val="000000"/>
                </a:solidFill>
                <a:latin typeface="方正书宋_GBK" panose="03000509000000000000" charset="-122"/>
                <a:ea typeface="方正书宋_GBK" panose="03000509000000000000" charset="-122"/>
              </a:rPr>
              <a:t>.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(6)纠正错误后,圆柱体从刚接触水面到全部浸入水中,水对溢水杯底的压强</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(选填“逐渐增大”“逐渐减小”或“保持不变”).  </a:t>
            </a:r>
          </a:p>
          <a:p>
            <a:r>
              <a:rPr lang="zh-CN" sz="1600" b="0">
                <a:solidFill>
                  <a:srgbClr val="000000"/>
                </a:solidFill>
                <a:ea typeface="方正书宋_GBK" panose="03000509000000000000" charset="-122"/>
              </a:rPr>
              <a:t>(7)情景图C中,浸没在水中的物体在匀速下降的过程中,物体所受的浮力</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(8)若不纠正情景图B中的错误,直接进行接下来的实验,则所测物体浸没时所受的浮力</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,所测物体排开水的重力</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.(均选填“偏大”“偏小”或“不变”) </a:t>
            </a:r>
            <a:endParaRPr lang="zh-CN" altLang="en-US"/>
          </a:p>
        </p:txBody>
      </p:sp>
      <p:sp>
        <p:nvSpPr>
          <p:cNvPr id="9" name="文本框 8"/>
          <p:cNvSpPr txBox="1"/>
          <p:nvPr/>
        </p:nvSpPr>
        <p:spPr>
          <a:xfrm>
            <a:off x="3829050" y="2275840"/>
            <a:ext cx="694055"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4.2</a:t>
            </a:r>
          </a:p>
        </p:txBody>
      </p:sp>
      <p:sp>
        <p:nvSpPr>
          <p:cNvPr id="10" name="文本框 9"/>
          <p:cNvSpPr txBox="1"/>
          <p:nvPr/>
        </p:nvSpPr>
        <p:spPr>
          <a:xfrm>
            <a:off x="3740785" y="2644140"/>
            <a:ext cx="246189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溢水杯未注满水(或</a:t>
            </a:r>
          </a:p>
        </p:txBody>
      </p:sp>
      <p:sp>
        <p:nvSpPr>
          <p:cNvPr id="11" name="文本框 10"/>
          <p:cNvSpPr txBox="1"/>
          <p:nvPr/>
        </p:nvSpPr>
        <p:spPr>
          <a:xfrm>
            <a:off x="1026160" y="3012440"/>
            <a:ext cx="244983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水面未跟溢水口相平)</a:t>
            </a:r>
          </a:p>
        </p:txBody>
      </p:sp>
      <p:sp>
        <p:nvSpPr>
          <p:cNvPr id="14" name="文本框 13"/>
          <p:cNvSpPr txBox="1"/>
          <p:nvPr/>
        </p:nvSpPr>
        <p:spPr>
          <a:xfrm>
            <a:off x="1379855" y="3843020"/>
            <a:ext cx="584835"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1.2</a:t>
            </a:r>
          </a:p>
        </p:txBody>
      </p:sp>
      <p:sp>
        <p:nvSpPr>
          <p:cNvPr id="15" name="文本框 14"/>
          <p:cNvSpPr txBox="1"/>
          <p:nvPr/>
        </p:nvSpPr>
        <p:spPr>
          <a:xfrm>
            <a:off x="4189095" y="4211320"/>
            <a:ext cx="81661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1.2</a:t>
            </a:r>
          </a:p>
        </p:txBody>
      </p:sp>
      <p:sp>
        <p:nvSpPr>
          <p:cNvPr id="18" name="文本框 17"/>
          <p:cNvSpPr txBox="1"/>
          <p:nvPr/>
        </p:nvSpPr>
        <p:spPr>
          <a:xfrm>
            <a:off x="5107940" y="4469130"/>
            <a:ext cx="67246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等于</a:t>
            </a:r>
          </a:p>
        </p:txBody>
      </p:sp>
      <p:sp>
        <p:nvSpPr>
          <p:cNvPr id="33" name="文本框 32"/>
          <p:cNvSpPr txBox="1"/>
          <p:nvPr/>
        </p:nvSpPr>
        <p:spPr>
          <a:xfrm>
            <a:off x="7462520" y="4877435"/>
            <a:ext cx="116967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保持不变</a:t>
            </a:r>
          </a:p>
        </p:txBody>
      </p:sp>
      <p:sp>
        <p:nvSpPr>
          <p:cNvPr id="34" name="文本框 33"/>
          <p:cNvSpPr txBox="1"/>
          <p:nvPr/>
        </p:nvSpPr>
        <p:spPr>
          <a:xfrm>
            <a:off x="7258050" y="5612130"/>
            <a:ext cx="88392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不变</a:t>
            </a:r>
          </a:p>
        </p:txBody>
      </p:sp>
      <p:sp>
        <p:nvSpPr>
          <p:cNvPr id="35" name="文本框 34"/>
          <p:cNvSpPr txBox="1"/>
          <p:nvPr/>
        </p:nvSpPr>
        <p:spPr>
          <a:xfrm>
            <a:off x="8440420" y="5870575"/>
            <a:ext cx="80264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不变</a:t>
            </a:r>
          </a:p>
        </p:txBody>
      </p:sp>
      <p:sp>
        <p:nvSpPr>
          <p:cNvPr id="36" name="文本框 35"/>
          <p:cNvSpPr txBox="1"/>
          <p:nvPr/>
        </p:nvSpPr>
        <p:spPr>
          <a:xfrm>
            <a:off x="1134745" y="6278880"/>
            <a:ext cx="106172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偏小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P spid="15" grpId="0"/>
      <p:bldP spid="18"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solidFill>
                <a:srgbClr val="FF0000"/>
              </a:solidFill>
              <a:latin typeface="方正书宋_GBK" panose="03000509000000000000" charset="-122"/>
              <a:ea typeface="方正书宋_GBK" panose="03000509000000000000" charset="-122"/>
              <a:cs typeface="+mn-ea"/>
              <a:sym typeface="+mn-lt"/>
            </a:endParaRPr>
          </a:p>
        </p:txBody>
      </p:sp>
      <p:sp>
        <p:nvSpPr>
          <p:cNvPr id="5" name="圆角矩形 4"/>
          <p:cNvSpPr/>
          <p:nvPr/>
        </p:nvSpPr>
        <p:spPr>
          <a:xfrm>
            <a:off x="353944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1</a:t>
            </a:r>
          </a:p>
        </p:txBody>
      </p:sp>
      <p:sp>
        <p:nvSpPr>
          <p:cNvPr id="7" name="圆角矩形 6"/>
          <p:cNvSpPr/>
          <p:nvPr/>
        </p:nvSpPr>
        <p:spPr>
          <a:xfrm>
            <a:off x="567435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27" name="矩形 26"/>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sp>
        <p:nvSpPr>
          <p:cNvPr id="125" name="文本框 124"/>
          <p:cNvSpPr txBox="1"/>
          <p:nvPr/>
        </p:nvSpPr>
        <p:spPr>
          <a:xfrm>
            <a:off x="835025" y="1588135"/>
            <a:ext cx="10279380" cy="337185"/>
          </a:xfrm>
          <a:prstGeom prst="rect">
            <a:avLst/>
          </a:prstGeom>
          <a:noFill/>
          <a:ln w="9525">
            <a:noFill/>
          </a:ln>
        </p:spPr>
        <p:txBody>
          <a:bodyPr wrap="square">
            <a:spAutoFit/>
          </a:bodyPr>
          <a:lstStyle/>
          <a:p>
            <a:pPr indent="0"/>
            <a:r>
              <a:rPr lang="zh-CN" sz="1600" b="0">
                <a:solidFill>
                  <a:srgbClr val="000000"/>
                </a:solidFill>
                <a:ea typeface="方正书宋_GBK" panose="03000509000000000000" charset="-122"/>
              </a:rPr>
              <a:t>1.如图甲所示,图A、B、C、D、E是“探究浮力大小跟排开液体所受重力的关系”实验的五个步骤.</a:t>
            </a:r>
            <a:endParaRPr lang="zh-CN" altLang="en-US"/>
          </a:p>
        </p:txBody>
      </p:sp>
      <p:pic>
        <p:nvPicPr>
          <p:cNvPr id="3" name="16WLXCZL-37.jpg" descr="id:2147513579;FounderCES"/>
          <p:cNvPicPr>
            <a:picLocks noChangeAspect="1"/>
          </p:cNvPicPr>
          <p:nvPr/>
        </p:nvPicPr>
        <p:blipFill>
          <a:blip r:embed="rId4" cstate="print"/>
          <a:srcRect l="20543" t="66" r="9781" b="48528"/>
          <a:stretch>
            <a:fillRect/>
          </a:stretch>
        </p:blipFill>
        <p:spPr>
          <a:xfrm>
            <a:off x="1503680" y="2016125"/>
            <a:ext cx="3203575" cy="2519680"/>
          </a:xfrm>
          <a:prstGeom prst="rect">
            <a:avLst/>
          </a:prstGeom>
        </p:spPr>
      </p:pic>
      <p:pic>
        <p:nvPicPr>
          <p:cNvPr id="8" name="16WLXCZL-37.jpg" descr="id:2147513579;FounderCES"/>
          <p:cNvPicPr>
            <a:picLocks noChangeAspect="1"/>
          </p:cNvPicPr>
          <p:nvPr/>
        </p:nvPicPr>
        <p:blipFill>
          <a:blip r:embed="rId4" cstate="print"/>
          <a:srcRect l="228" t="51203"/>
          <a:stretch>
            <a:fillRect/>
          </a:stretch>
        </p:blipFill>
        <p:spPr>
          <a:xfrm>
            <a:off x="4940935" y="1962150"/>
            <a:ext cx="5525135" cy="2523490"/>
          </a:xfrm>
          <a:prstGeom prst="rect">
            <a:avLst/>
          </a:prstGeom>
        </p:spPr>
      </p:pic>
      <p:sp>
        <p:nvSpPr>
          <p:cNvPr id="9" name="文本框 8"/>
          <p:cNvSpPr txBox="1"/>
          <p:nvPr/>
        </p:nvSpPr>
        <p:spPr>
          <a:xfrm>
            <a:off x="5309870" y="4628515"/>
            <a:ext cx="420370" cy="368300"/>
          </a:xfrm>
          <a:prstGeom prst="rect">
            <a:avLst/>
          </a:prstGeom>
          <a:noFill/>
        </p:spPr>
        <p:txBody>
          <a:bodyPr wrap="square" rtlCol="0">
            <a:spAutoFit/>
          </a:bodyPr>
          <a:lstStyle/>
          <a:p>
            <a:r>
              <a:rPr lang="zh-CN" altLang="en-US"/>
              <a:t>甲</a:t>
            </a:r>
          </a:p>
        </p:txBody>
      </p:sp>
      <p:sp>
        <p:nvSpPr>
          <p:cNvPr id="11" name="文本框 10"/>
          <p:cNvSpPr txBox="1"/>
          <p:nvPr/>
        </p:nvSpPr>
        <p:spPr>
          <a:xfrm>
            <a:off x="967105" y="5070475"/>
            <a:ext cx="9814560" cy="1076325"/>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(1)由</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两步骤可计算出圆柱体物块浸没在液体中时受到的浮力</a:t>
            </a:r>
            <a:r>
              <a:rPr lang="en-US" sz="1600" b="0">
                <a:solidFill>
                  <a:srgbClr val="000000"/>
                </a:solidFill>
                <a:latin typeface="方正书宋_GBK" panose="03000509000000000000" charset="-122"/>
                <a:ea typeface="方正书宋_GBK" panose="03000509000000000000" charset="-122"/>
              </a:rPr>
              <a:t>F</a:t>
            </a:r>
            <a:r>
              <a:rPr lang="zh-CN" sz="1600" b="0" baseline="-25000">
                <a:solidFill>
                  <a:srgbClr val="000000"/>
                </a:solidFill>
                <a:ea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rPr>
              <a:t>=</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N.由</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两步骤可得出物块排开液体所受的重力</a:t>
            </a:r>
            <a:r>
              <a:rPr lang="en-US" sz="1600" b="0">
                <a:solidFill>
                  <a:srgbClr val="000000"/>
                </a:solidFill>
                <a:latin typeface="方正书宋_GBK" panose="03000509000000000000" charset="-122"/>
                <a:ea typeface="方正书宋_GBK" panose="03000509000000000000" charset="-122"/>
              </a:rPr>
              <a:t>G</a:t>
            </a:r>
            <a:r>
              <a:rPr lang="zh-CN" sz="1600" b="0" baseline="-25000">
                <a:solidFill>
                  <a:srgbClr val="000000"/>
                </a:solidFill>
                <a:ea typeface="方正书宋_GBK" panose="03000509000000000000" charset="-122"/>
              </a:rPr>
              <a:t>排</a:t>
            </a:r>
            <a:r>
              <a:rPr lang="zh-CN" sz="1600" b="0">
                <a:solidFill>
                  <a:srgbClr val="000000"/>
                </a:solidFill>
                <a:ea typeface="方正书宋_GBK" panose="03000509000000000000" charset="-122"/>
              </a:rPr>
              <a:t>.比较F</a:t>
            </a:r>
            <a:r>
              <a:rPr lang="zh-CN" sz="1600" b="0" baseline="-25000">
                <a:solidFill>
                  <a:srgbClr val="000000"/>
                </a:solidFill>
                <a:ea typeface="方正书宋_GBK" panose="03000509000000000000" charset="-122"/>
              </a:rPr>
              <a:t>浮</a:t>
            </a:r>
            <a:r>
              <a:rPr lang="zh-CN" sz="1600" b="0">
                <a:solidFill>
                  <a:srgbClr val="000000"/>
                </a:solidFill>
                <a:ea typeface="方正书宋_GBK" panose="03000509000000000000" charset="-122"/>
              </a:rPr>
              <a:t>与</a:t>
            </a:r>
            <a:r>
              <a:rPr lang="en-US" sz="1600" b="0">
                <a:solidFill>
                  <a:srgbClr val="000000"/>
                </a:solidFill>
                <a:latin typeface="方正书宋_GBK" panose="03000509000000000000" charset="-122"/>
                <a:ea typeface="方正书宋_GBK" panose="03000509000000000000" charset="-122"/>
              </a:rPr>
              <a:t>G</a:t>
            </a:r>
            <a:r>
              <a:rPr lang="zh-CN" sz="1600" b="0" baseline="-25000">
                <a:solidFill>
                  <a:srgbClr val="000000"/>
                </a:solidFill>
                <a:ea typeface="方正书宋_GBK" panose="03000509000000000000" charset="-122"/>
              </a:rPr>
              <a:t>排</a:t>
            </a:r>
            <a:r>
              <a:rPr lang="zh-CN" sz="1600" b="0">
                <a:solidFill>
                  <a:srgbClr val="000000"/>
                </a:solidFill>
                <a:ea typeface="方正书宋_GBK" panose="03000509000000000000" charset="-122"/>
              </a:rPr>
              <a:t>,可以得到浮力的大小跟物块排开液体所受重力的关系. </a:t>
            </a:r>
            <a:endParaRPr lang="zh-CN" altLang="en-US"/>
          </a:p>
        </p:txBody>
      </p:sp>
      <p:sp>
        <p:nvSpPr>
          <p:cNvPr id="13" name="文本框 12"/>
          <p:cNvSpPr txBox="1"/>
          <p:nvPr/>
        </p:nvSpPr>
        <p:spPr>
          <a:xfrm>
            <a:off x="1543050" y="5258435"/>
            <a:ext cx="86995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B、D</a:t>
            </a:r>
          </a:p>
        </p:txBody>
      </p:sp>
      <p:sp>
        <p:nvSpPr>
          <p:cNvPr id="14" name="文本框 13"/>
          <p:cNvSpPr txBox="1"/>
          <p:nvPr/>
        </p:nvSpPr>
        <p:spPr>
          <a:xfrm>
            <a:off x="7611745" y="5217160"/>
            <a:ext cx="69342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1.2</a:t>
            </a:r>
          </a:p>
        </p:txBody>
      </p:sp>
      <p:sp>
        <p:nvSpPr>
          <p:cNvPr id="15" name="文本框 14"/>
          <p:cNvSpPr txBox="1"/>
          <p:nvPr/>
        </p:nvSpPr>
        <p:spPr>
          <a:xfrm>
            <a:off x="8782050" y="5216525"/>
            <a:ext cx="103124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A、E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p:cNvSpPr/>
          <p:nvPr/>
        </p:nvSpPr>
        <p:spPr>
          <a:xfrm>
            <a:off x="-21590" y="733425"/>
            <a:ext cx="1695450" cy="494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3" name="直接连接符 132"/>
          <p:cNvCxnSpPr/>
          <p:nvPr/>
        </p:nvCxnSpPr>
        <p:spPr>
          <a:xfrm>
            <a:off x="1689100" y="0"/>
            <a:ext cx="0" cy="6858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0" y="1685195"/>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0" y="2165676"/>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57"/>
          <p:cNvGrpSpPr/>
          <p:nvPr/>
        </p:nvGrpSpPr>
        <p:grpSpPr>
          <a:xfrm>
            <a:off x="89481" y="165300"/>
            <a:ext cx="1583992" cy="461665"/>
            <a:chOff x="89481" y="101800"/>
            <a:chExt cx="1583992" cy="461665"/>
          </a:xfrm>
        </p:grpSpPr>
        <p:grpSp>
          <p:nvGrpSpPr>
            <p:cNvPr id="3" name="组合 158"/>
            <p:cNvGrpSpPr/>
            <p:nvPr/>
          </p:nvGrpSpPr>
          <p:grpSpPr>
            <a:xfrm>
              <a:off x="89481" y="125939"/>
              <a:ext cx="462800" cy="419978"/>
              <a:chOff x="4603750" y="4427538"/>
              <a:chExt cx="446088" cy="404812"/>
            </a:xfrm>
            <a:solidFill>
              <a:schemeClr val="accent2"/>
            </a:solidFill>
          </p:grpSpPr>
          <p:sp>
            <p:nvSpPr>
              <p:cNvPr id="161" name="Freeform 49"/>
              <p:cNvSpPr>
                <a:spLocks noEditPoints="1"/>
              </p:cNvSpPr>
              <p:nvPr/>
            </p:nvSpPr>
            <p:spPr bwMode="auto">
              <a:xfrm>
                <a:off x="4603750" y="4427538"/>
                <a:ext cx="338138" cy="404812"/>
              </a:xfrm>
              <a:custGeom>
                <a:avLst/>
                <a:gdLst>
                  <a:gd name="T0" fmla="*/ 86 w 90"/>
                  <a:gd name="T1" fmla="*/ 95 h 108"/>
                  <a:gd name="T2" fmla="*/ 78 w 90"/>
                  <a:gd name="T3" fmla="*/ 104 h 108"/>
                  <a:gd name="T4" fmla="*/ 21 w 90"/>
                  <a:gd name="T5" fmla="*/ 104 h 108"/>
                  <a:gd name="T6" fmla="*/ 12 w 90"/>
                  <a:gd name="T7" fmla="*/ 95 h 108"/>
                  <a:gd name="T8" fmla="*/ 12 w 90"/>
                  <a:gd name="T9" fmla="*/ 12 h 108"/>
                  <a:gd name="T10" fmla="*/ 21 w 90"/>
                  <a:gd name="T11" fmla="*/ 4 h 108"/>
                  <a:gd name="T12" fmla="*/ 78 w 90"/>
                  <a:gd name="T13" fmla="*/ 4 h 108"/>
                  <a:gd name="T14" fmla="*/ 86 w 90"/>
                  <a:gd name="T15" fmla="*/ 12 h 108"/>
                  <a:gd name="T16" fmla="*/ 86 w 90"/>
                  <a:gd name="T17" fmla="*/ 31 h 108"/>
                  <a:gd name="T18" fmla="*/ 90 w 90"/>
                  <a:gd name="T19" fmla="*/ 27 h 108"/>
                  <a:gd name="T20" fmla="*/ 90 w 90"/>
                  <a:gd name="T21" fmla="*/ 12 h 108"/>
                  <a:gd name="T22" fmla="*/ 78 w 90"/>
                  <a:gd name="T23" fmla="*/ 0 h 108"/>
                  <a:gd name="T24" fmla="*/ 21 w 90"/>
                  <a:gd name="T25" fmla="*/ 0 h 108"/>
                  <a:gd name="T26" fmla="*/ 11 w 90"/>
                  <a:gd name="T27" fmla="*/ 4 h 108"/>
                  <a:gd name="T28" fmla="*/ 0 w 90"/>
                  <a:gd name="T29" fmla="*/ 16 h 108"/>
                  <a:gd name="T30" fmla="*/ 0 w 90"/>
                  <a:gd name="T31" fmla="*/ 93 h 108"/>
                  <a:gd name="T32" fmla="*/ 12 w 90"/>
                  <a:gd name="T33" fmla="*/ 104 h 108"/>
                  <a:gd name="T34" fmla="*/ 21 w 90"/>
                  <a:gd name="T35" fmla="*/ 108 h 108"/>
                  <a:gd name="T36" fmla="*/ 78 w 90"/>
                  <a:gd name="T37" fmla="*/ 108 h 108"/>
                  <a:gd name="T38" fmla="*/ 90 w 90"/>
                  <a:gd name="T39" fmla="*/ 95 h 108"/>
                  <a:gd name="T40" fmla="*/ 90 w 90"/>
                  <a:gd name="T41" fmla="*/ 66 h 108"/>
                  <a:gd name="T42" fmla="*/ 86 w 90"/>
                  <a:gd name="T43" fmla="*/ 70 h 108"/>
                  <a:gd name="T44" fmla="*/ 86 w 90"/>
                  <a:gd name="T45" fmla="*/ 95 h 108"/>
                  <a:gd name="T46" fmla="*/ 4 w 90"/>
                  <a:gd name="T47" fmla="*/ 93 h 108"/>
                  <a:gd name="T48" fmla="*/ 4 w 90"/>
                  <a:gd name="T49" fmla="*/ 16 h 108"/>
                  <a:gd name="T50" fmla="*/ 9 w 90"/>
                  <a:gd name="T51" fmla="*/ 9 h 108"/>
                  <a:gd name="T52" fmla="*/ 8 w 90"/>
                  <a:gd name="T53" fmla="*/ 12 h 108"/>
                  <a:gd name="T54" fmla="*/ 8 w 90"/>
                  <a:gd name="T55" fmla="*/ 95 h 108"/>
                  <a:gd name="T56" fmla="*/ 9 w 90"/>
                  <a:gd name="T57" fmla="*/ 100 h 108"/>
                  <a:gd name="T58" fmla="*/ 4 w 90"/>
                  <a:gd name="T5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08">
                    <a:moveTo>
                      <a:pt x="86" y="95"/>
                    </a:moveTo>
                    <a:cubicBezTo>
                      <a:pt x="86" y="100"/>
                      <a:pt x="82" y="104"/>
                      <a:pt x="78" y="104"/>
                    </a:cubicBezTo>
                    <a:cubicBezTo>
                      <a:pt x="21" y="104"/>
                      <a:pt x="21" y="104"/>
                      <a:pt x="21" y="104"/>
                    </a:cubicBezTo>
                    <a:cubicBezTo>
                      <a:pt x="16" y="104"/>
                      <a:pt x="12" y="100"/>
                      <a:pt x="12" y="95"/>
                    </a:cubicBezTo>
                    <a:cubicBezTo>
                      <a:pt x="12" y="12"/>
                      <a:pt x="12" y="12"/>
                      <a:pt x="12" y="12"/>
                    </a:cubicBezTo>
                    <a:cubicBezTo>
                      <a:pt x="12" y="8"/>
                      <a:pt x="16" y="4"/>
                      <a:pt x="21" y="4"/>
                    </a:cubicBezTo>
                    <a:cubicBezTo>
                      <a:pt x="78" y="4"/>
                      <a:pt x="78" y="4"/>
                      <a:pt x="78" y="4"/>
                    </a:cubicBezTo>
                    <a:cubicBezTo>
                      <a:pt x="82" y="4"/>
                      <a:pt x="86" y="8"/>
                      <a:pt x="86" y="12"/>
                    </a:cubicBezTo>
                    <a:cubicBezTo>
                      <a:pt x="86" y="31"/>
                      <a:pt x="86" y="31"/>
                      <a:pt x="86" y="31"/>
                    </a:cubicBezTo>
                    <a:cubicBezTo>
                      <a:pt x="90" y="27"/>
                      <a:pt x="90" y="27"/>
                      <a:pt x="90" y="27"/>
                    </a:cubicBezTo>
                    <a:cubicBezTo>
                      <a:pt x="90" y="12"/>
                      <a:pt x="90" y="12"/>
                      <a:pt x="90" y="12"/>
                    </a:cubicBezTo>
                    <a:cubicBezTo>
                      <a:pt x="90" y="5"/>
                      <a:pt x="85" y="0"/>
                      <a:pt x="78" y="0"/>
                    </a:cubicBezTo>
                    <a:cubicBezTo>
                      <a:pt x="21" y="0"/>
                      <a:pt x="21" y="0"/>
                      <a:pt x="21" y="0"/>
                    </a:cubicBezTo>
                    <a:cubicBezTo>
                      <a:pt x="17" y="0"/>
                      <a:pt x="13" y="2"/>
                      <a:pt x="11" y="4"/>
                    </a:cubicBezTo>
                    <a:cubicBezTo>
                      <a:pt x="5" y="5"/>
                      <a:pt x="0" y="10"/>
                      <a:pt x="0" y="16"/>
                    </a:cubicBezTo>
                    <a:cubicBezTo>
                      <a:pt x="0" y="93"/>
                      <a:pt x="0" y="93"/>
                      <a:pt x="0" y="93"/>
                    </a:cubicBezTo>
                    <a:cubicBezTo>
                      <a:pt x="0" y="99"/>
                      <a:pt x="5" y="104"/>
                      <a:pt x="12" y="104"/>
                    </a:cubicBezTo>
                    <a:cubicBezTo>
                      <a:pt x="14" y="107"/>
                      <a:pt x="17" y="108"/>
                      <a:pt x="21" y="108"/>
                    </a:cubicBezTo>
                    <a:cubicBezTo>
                      <a:pt x="78" y="108"/>
                      <a:pt x="78" y="108"/>
                      <a:pt x="78" y="108"/>
                    </a:cubicBezTo>
                    <a:cubicBezTo>
                      <a:pt x="85" y="108"/>
                      <a:pt x="90" y="102"/>
                      <a:pt x="90" y="95"/>
                    </a:cubicBezTo>
                    <a:cubicBezTo>
                      <a:pt x="90" y="66"/>
                      <a:pt x="90" y="66"/>
                      <a:pt x="90" y="66"/>
                    </a:cubicBezTo>
                    <a:cubicBezTo>
                      <a:pt x="86" y="70"/>
                      <a:pt x="86" y="70"/>
                      <a:pt x="86" y="70"/>
                    </a:cubicBezTo>
                    <a:lnTo>
                      <a:pt x="86" y="95"/>
                    </a:lnTo>
                    <a:close/>
                    <a:moveTo>
                      <a:pt x="4" y="93"/>
                    </a:moveTo>
                    <a:cubicBezTo>
                      <a:pt x="4" y="16"/>
                      <a:pt x="4" y="16"/>
                      <a:pt x="4" y="16"/>
                    </a:cubicBezTo>
                    <a:cubicBezTo>
                      <a:pt x="4" y="13"/>
                      <a:pt x="6" y="10"/>
                      <a:pt x="9" y="9"/>
                    </a:cubicBezTo>
                    <a:cubicBezTo>
                      <a:pt x="8" y="10"/>
                      <a:pt x="8" y="11"/>
                      <a:pt x="8" y="12"/>
                    </a:cubicBezTo>
                    <a:cubicBezTo>
                      <a:pt x="8" y="95"/>
                      <a:pt x="8" y="95"/>
                      <a:pt x="8" y="95"/>
                    </a:cubicBezTo>
                    <a:cubicBezTo>
                      <a:pt x="8" y="97"/>
                      <a:pt x="8" y="98"/>
                      <a:pt x="9" y="100"/>
                    </a:cubicBezTo>
                    <a:cubicBezTo>
                      <a:pt x="6" y="98"/>
                      <a:pt x="4" y="96"/>
                      <a:pt x="4" y="9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Rectangle 50"/>
              <p:cNvSpPr>
                <a:spLocks noChangeArrowheads="1"/>
              </p:cNvSpPr>
              <p:nvPr/>
            </p:nvSpPr>
            <p:spPr bwMode="auto">
              <a:xfrm>
                <a:off x="4683125" y="4513263"/>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Rectangle 51"/>
              <p:cNvSpPr>
                <a:spLocks noChangeArrowheads="1"/>
              </p:cNvSpPr>
              <p:nvPr/>
            </p:nvSpPr>
            <p:spPr bwMode="auto">
              <a:xfrm>
                <a:off x="4683125" y="457358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52"/>
              <p:cNvSpPr/>
              <p:nvPr/>
            </p:nvSpPr>
            <p:spPr bwMode="auto">
              <a:xfrm>
                <a:off x="4683125" y="4633913"/>
                <a:ext cx="152400" cy="11112"/>
              </a:xfrm>
              <a:custGeom>
                <a:avLst/>
                <a:gdLst>
                  <a:gd name="T0" fmla="*/ 0 w 96"/>
                  <a:gd name="T1" fmla="*/ 7 h 7"/>
                  <a:gd name="T2" fmla="*/ 92 w 96"/>
                  <a:gd name="T3" fmla="*/ 7 h 7"/>
                  <a:gd name="T4" fmla="*/ 96 w 96"/>
                  <a:gd name="T5" fmla="*/ 0 h 7"/>
                  <a:gd name="T6" fmla="*/ 0 w 96"/>
                  <a:gd name="T7" fmla="*/ 0 h 7"/>
                  <a:gd name="T8" fmla="*/ 0 w 96"/>
                  <a:gd name="T9" fmla="*/ 7 h 7"/>
                </a:gdLst>
                <a:ahLst/>
                <a:cxnLst>
                  <a:cxn ang="0">
                    <a:pos x="T0" y="T1"/>
                  </a:cxn>
                  <a:cxn ang="0">
                    <a:pos x="T2" y="T3"/>
                  </a:cxn>
                  <a:cxn ang="0">
                    <a:pos x="T4" y="T5"/>
                  </a:cxn>
                  <a:cxn ang="0">
                    <a:pos x="T6" y="T7"/>
                  </a:cxn>
                  <a:cxn ang="0">
                    <a:pos x="T8" y="T9"/>
                  </a:cxn>
                </a:cxnLst>
                <a:rect l="0" t="0" r="r" b="b"/>
                <a:pathLst>
                  <a:path w="96" h="7">
                    <a:moveTo>
                      <a:pt x="0" y="7"/>
                    </a:moveTo>
                    <a:lnTo>
                      <a:pt x="92" y="7"/>
                    </a:lnTo>
                    <a:lnTo>
                      <a:pt x="96"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53"/>
              <p:cNvSpPr/>
              <p:nvPr/>
            </p:nvSpPr>
            <p:spPr bwMode="auto">
              <a:xfrm>
                <a:off x="4683125" y="4694238"/>
                <a:ext cx="119063" cy="11112"/>
              </a:xfrm>
              <a:custGeom>
                <a:avLst/>
                <a:gdLst>
                  <a:gd name="T0" fmla="*/ 0 w 75"/>
                  <a:gd name="T1" fmla="*/ 7 h 7"/>
                  <a:gd name="T2" fmla="*/ 75 w 75"/>
                  <a:gd name="T3" fmla="*/ 7 h 7"/>
                  <a:gd name="T4" fmla="*/ 75 w 75"/>
                  <a:gd name="T5" fmla="*/ 2 h 7"/>
                  <a:gd name="T6" fmla="*/ 75 w 75"/>
                  <a:gd name="T7" fmla="*/ 0 h 7"/>
                  <a:gd name="T8" fmla="*/ 0 w 75"/>
                  <a:gd name="T9" fmla="*/ 0 h 7"/>
                  <a:gd name="T10" fmla="*/ 0 w 75"/>
                  <a:gd name="T11" fmla="*/ 7 h 7"/>
                </a:gdLst>
                <a:ahLst/>
                <a:cxnLst>
                  <a:cxn ang="0">
                    <a:pos x="T0" y="T1"/>
                  </a:cxn>
                  <a:cxn ang="0">
                    <a:pos x="T2" y="T3"/>
                  </a:cxn>
                  <a:cxn ang="0">
                    <a:pos x="T4" y="T5"/>
                  </a:cxn>
                  <a:cxn ang="0">
                    <a:pos x="T6" y="T7"/>
                  </a:cxn>
                  <a:cxn ang="0">
                    <a:pos x="T8" y="T9"/>
                  </a:cxn>
                  <a:cxn ang="0">
                    <a:pos x="T10" y="T11"/>
                  </a:cxn>
                </a:cxnLst>
                <a:rect l="0" t="0" r="r" b="b"/>
                <a:pathLst>
                  <a:path w="75" h="7">
                    <a:moveTo>
                      <a:pt x="0" y="7"/>
                    </a:moveTo>
                    <a:lnTo>
                      <a:pt x="75" y="7"/>
                    </a:lnTo>
                    <a:lnTo>
                      <a:pt x="75" y="2"/>
                    </a:lnTo>
                    <a:lnTo>
                      <a:pt x="75"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Rectangle 54"/>
              <p:cNvSpPr>
                <a:spLocks noChangeArrowheads="1"/>
              </p:cNvSpPr>
              <p:nvPr/>
            </p:nvSpPr>
            <p:spPr bwMode="auto">
              <a:xfrm>
                <a:off x="4683125" y="475773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55"/>
              <p:cNvSpPr/>
              <p:nvPr/>
            </p:nvSpPr>
            <p:spPr bwMode="auto">
              <a:xfrm>
                <a:off x="4810125" y="4667250"/>
                <a:ext cx="66675" cy="68262"/>
              </a:xfrm>
              <a:custGeom>
                <a:avLst/>
                <a:gdLst>
                  <a:gd name="T0" fmla="*/ 9 w 42"/>
                  <a:gd name="T1" fmla="*/ 0 h 43"/>
                  <a:gd name="T2" fmla="*/ 5 w 42"/>
                  <a:gd name="T3" fmla="*/ 22 h 43"/>
                  <a:gd name="T4" fmla="*/ 0 w 42"/>
                  <a:gd name="T5" fmla="*/ 43 h 43"/>
                  <a:gd name="T6" fmla="*/ 21 w 42"/>
                  <a:gd name="T7" fmla="*/ 38 h 43"/>
                  <a:gd name="T8" fmla="*/ 42 w 42"/>
                  <a:gd name="T9" fmla="*/ 33 h 43"/>
                  <a:gd name="T10" fmla="*/ 26 w 42"/>
                  <a:gd name="T11" fmla="*/ 17 h 43"/>
                  <a:gd name="T12" fmla="*/ 9 w 4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9" y="0"/>
                    </a:moveTo>
                    <a:lnTo>
                      <a:pt x="5" y="22"/>
                    </a:lnTo>
                    <a:lnTo>
                      <a:pt x="0" y="43"/>
                    </a:lnTo>
                    <a:lnTo>
                      <a:pt x="21" y="38"/>
                    </a:lnTo>
                    <a:lnTo>
                      <a:pt x="42" y="33"/>
                    </a:lnTo>
                    <a:lnTo>
                      <a:pt x="26" y="17"/>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56"/>
              <p:cNvSpPr/>
              <p:nvPr/>
            </p:nvSpPr>
            <p:spPr bwMode="auto">
              <a:xfrm>
                <a:off x="4832350" y="4543425"/>
                <a:ext cx="123825" cy="123825"/>
              </a:xfrm>
              <a:custGeom>
                <a:avLst/>
                <a:gdLst>
                  <a:gd name="T0" fmla="*/ 0 w 78"/>
                  <a:gd name="T1" fmla="*/ 74 h 78"/>
                  <a:gd name="T2" fmla="*/ 5 w 78"/>
                  <a:gd name="T3" fmla="*/ 78 h 78"/>
                  <a:gd name="T4" fmla="*/ 78 w 78"/>
                  <a:gd name="T5" fmla="*/ 5 h 78"/>
                  <a:gd name="T6" fmla="*/ 73 w 78"/>
                  <a:gd name="T7" fmla="*/ 0 h 78"/>
                  <a:gd name="T8" fmla="*/ 0 w 78"/>
                  <a:gd name="T9" fmla="*/ 74 h 78"/>
                </a:gdLst>
                <a:ahLst/>
                <a:cxnLst>
                  <a:cxn ang="0">
                    <a:pos x="T0" y="T1"/>
                  </a:cxn>
                  <a:cxn ang="0">
                    <a:pos x="T2" y="T3"/>
                  </a:cxn>
                  <a:cxn ang="0">
                    <a:pos x="T4" y="T5"/>
                  </a:cxn>
                  <a:cxn ang="0">
                    <a:pos x="T6" y="T7"/>
                  </a:cxn>
                  <a:cxn ang="0">
                    <a:pos x="T8" y="T9"/>
                  </a:cxn>
                </a:cxnLst>
                <a:rect l="0" t="0" r="r" b="b"/>
                <a:pathLst>
                  <a:path w="78" h="78">
                    <a:moveTo>
                      <a:pt x="0" y="74"/>
                    </a:moveTo>
                    <a:lnTo>
                      <a:pt x="5" y="78"/>
                    </a:lnTo>
                    <a:lnTo>
                      <a:pt x="78" y="5"/>
                    </a:lnTo>
                    <a:lnTo>
                      <a:pt x="73" y="0"/>
                    </a:lnTo>
                    <a:lnTo>
                      <a:pt x="0" y="7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57"/>
              <p:cNvSpPr/>
              <p:nvPr/>
            </p:nvSpPr>
            <p:spPr bwMode="auto">
              <a:xfrm>
                <a:off x="4876800" y="4589463"/>
                <a:ext cx="123825" cy="123825"/>
              </a:xfrm>
              <a:custGeom>
                <a:avLst/>
                <a:gdLst>
                  <a:gd name="T0" fmla="*/ 0 w 78"/>
                  <a:gd name="T1" fmla="*/ 73 h 78"/>
                  <a:gd name="T2" fmla="*/ 5 w 78"/>
                  <a:gd name="T3" fmla="*/ 78 h 78"/>
                  <a:gd name="T4" fmla="*/ 78 w 78"/>
                  <a:gd name="T5" fmla="*/ 4 h 78"/>
                  <a:gd name="T6" fmla="*/ 74 w 78"/>
                  <a:gd name="T7" fmla="*/ 0 h 78"/>
                  <a:gd name="T8" fmla="*/ 0 w 78"/>
                  <a:gd name="T9" fmla="*/ 73 h 78"/>
                </a:gdLst>
                <a:ahLst/>
                <a:cxnLst>
                  <a:cxn ang="0">
                    <a:pos x="T0" y="T1"/>
                  </a:cxn>
                  <a:cxn ang="0">
                    <a:pos x="T2" y="T3"/>
                  </a:cxn>
                  <a:cxn ang="0">
                    <a:pos x="T4" y="T5"/>
                  </a:cxn>
                  <a:cxn ang="0">
                    <a:pos x="T6" y="T7"/>
                  </a:cxn>
                  <a:cxn ang="0">
                    <a:pos x="T8" y="T9"/>
                  </a:cxn>
                </a:cxnLst>
                <a:rect l="0" t="0" r="r" b="b"/>
                <a:pathLst>
                  <a:path w="78" h="78">
                    <a:moveTo>
                      <a:pt x="0" y="73"/>
                    </a:moveTo>
                    <a:lnTo>
                      <a:pt x="5" y="78"/>
                    </a:lnTo>
                    <a:lnTo>
                      <a:pt x="78" y="4"/>
                    </a:lnTo>
                    <a:lnTo>
                      <a:pt x="74" y="0"/>
                    </a:lnTo>
                    <a:lnTo>
                      <a:pt x="0" y="7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58"/>
              <p:cNvSpPr/>
              <p:nvPr/>
            </p:nvSpPr>
            <p:spPr bwMode="auto">
              <a:xfrm>
                <a:off x="4846638" y="4559300"/>
                <a:ext cx="136525" cy="134937"/>
              </a:xfrm>
              <a:custGeom>
                <a:avLst/>
                <a:gdLst>
                  <a:gd name="T0" fmla="*/ 76 w 86"/>
                  <a:gd name="T1" fmla="*/ 0 h 85"/>
                  <a:gd name="T2" fmla="*/ 0 w 86"/>
                  <a:gd name="T3" fmla="*/ 75 h 85"/>
                  <a:gd name="T4" fmla="*/ 12 w 86"/>
                  <a:gd name="T5" fmla="*/ 85 h 85"/>
                  <a:gd name="T6" fmla="*/ 86 w 86"/>
                  <a:gd name="T7" fmla="*/ 12 h 85"/>
                  <a:gd name="T8" fmla="*/ 76 w 86"/>
                  <a:gd name="T9" fmla="*/ 0 h 85"/>
                </a:gdLst>
                <a:ahLst/>
                <a:cxnLst>
                  <a:cxn ang="0">
                    <a:pos x="T0" y="T1"/>
                  </a:cxn>
                  <a:cxn ang="0">
                    <a:pos x="T2" y="T3"/>
                  </a:cxn>
                  <a:cxn ang="0">
                    <a:pos x="T4" y="T5"/>
                  </a:cxn>
                  <a:cxn ang="0">
                    <a:pos x="T6" y="T7"/>
                  </a:cxn>
                  <a:cxn ang="0">
                    <a:pos x="T8" y="T9"/>
                  </a:cxn>
                </a:cxnLst>
                <a:rect l="0" t="0" r="r" b="b"/>
                <a:pathLst>
                  <a:path w="86" h="85">
                    <a:moveTo>
                      <a:pt x="76" y="0"/>
                    </a:moveTo>
                    <a:lnTo>
                      <a:pt x="0" y="75"/>
                    </a:lnTo>
                    <a:lnTo>
                      <a:pt x="12" y="85"/>
                    </a:lnTo>
                    <a:lnTo>
                      <a:pt x="86" y="12"/>
                    </a:lnTo>
                    <a:lnTo>
                      <a:pt x="7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59"/>
              <p:cNvSpPr/>
              <p:nvPr/>
            </p:nvSpPr>
            <p:spPr bwMode="auto">
              <a:xfrm>
                <a:off x="4953000" y="4529138"/>
                <a:ext cx="63500" cy="63500"/>
              </a:xfrm>
              <a:custGeom>
                <a:avLst/>
                <a:gdLst>
                  <a:gd name="T0" fmla="*/ 0 w 40"/>
                  <a:gd name="T1" fmla="*/ 7 h 40"/>
                  <a:gd name="T2" fmla="*/ 33 w 40"/>
                  <a:gd name="T3" fmla="*/ 40 h 40"/>
                  <a:gd name="T4" fmla="*/ 40 w 40"/>
                  <a:gd name="T5" fmla="*/ 33 h 40"/>
                  <a:gd name="T6" fmla="*/ 7 w 40"/>
                  <a:gd name="T7" fmla="*/ 0 h 40"/>
                  <a:gd name="T8" fmla="*/ 0 w 40"/>
                  <a:gd name="T9" fmla="*/ 7 h 40"/>
                </a:gdLst>
                <a:ahLst/>
                <a:cxnLst>
                  <a:cxn ang="0">
                    <a:pos x="T0" y="T1"/>
                  </a:cxn>
                  <a:cxn ang="0">
                    <a:pos x="T2" y="T3"/>
                  </a:cxn>
                  <a:cxn ang="0">
                    <a:pos x="T4" y="T5"/>
                  </a:cxn>
                  <a:cxn ang="0">
                    <a:pos x="T6" y="T7"/>
                  </a:cxn>
                  <a:cxn ang="0">
                    <a:pos x="T8" y="T9"/>
                  </a:cxn>
                </a:cxnLst>
                <a:rect l="0" t="0" r="r" b="b"/>
                <a:pathLst>
                  <a:path w="40" h="40">
                    <a:moveTo>
                      <a:pt x="0" y="7"/>
                    </a:moveTo>
                    <a:lnTo>
                      <a:pt x="33" y="40"/>
                    </a:lnTo>
                    <a:lnTo>
                      <a:pt x="40" y="33"/>
                    </a:lnTo>
                    <a:lnTo>
                      <a:pt x="7"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60"/>
              <p:cNvSpPr/>
              <p:nvPr/>
            </p:nvSpPr>
            <p:spPr bwMode="auto">
              <a:xfrm>
                <a:off x="4964113" y="4495800"/>
                <a:ext cx="85725" cy="85725"/>
              </a:xfrm>
              <a:custGeom>
                <a:avLst/>
                <a:gdLst>
                  <a:gd name="T0" fmla="*/ 20 w 23"/>
                  <a:gd name="T1" fmla="*/ 8 h 23"/>
                  <a:gd name="T2" fmla="*/ 15 w 23"/>
                  <a:gd name="T3" fmla="*/ 3 h 23"/>
                  <a:gd name="T4" fmla="*/ 6 w 23"/>
                  <a:gd name="T5" fmla="*/ 3 h 23"/>
                  <a:gd name="T6" fmla="*/ 0 w 23"/>
                  <a:gd name="T7" fmla="*/ 8 h 23"/>
                  <a:gd name="T8" fmla="*/ 15 w 23"/>
                  <a:gd name="T9" fmla="*/ 23 h 23"/>
                  <a:gd name="T10" fmla="*/ 20 w 23"/>
                  <a:gd name="T11" fmla="*/ 17 h 23"/>
                  <a:gd name="T12" fmla="*/ 20 w 23"/>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20" y="8"/>
                    </a:moveTo>
                    <a:cubicBezTo>
                      <a:pt x="15" y="3"/>
                      <a:pt x="15" y="3"/>
                      <a:pt x="15" y="3"/>
                    </a:cubicBezTo>
                    <a:cubicBezTo>
                      <a:pt x="12" y="0"/>
                      <a:pt x="8" y="0"/>
                      <a:pt x="6" y="3"/>
                    </a:cubicBezTo>
                    <a:cubicBezTo>
                      <a:pt x="0" y="8"/>
                      <a:pt x="0" y="8"/>
                      <a:pt x="0" y="8"/>
                    </a:cubicBezTo>
                    <a:cubicBezTo>
                      <a:pt x="15" y="23"/>
                      <a:pt x="15" y="23"/>
                      <a:pt x="15" y="23"/>
                    </a:cubicBezTo>
                    <a:cubicBezTo>
                      <a:pt x="20" y="17"/>
                      <a:pt x="20" y="17"/>
                      <a:pt x="20" y="17"/>
                    </a:cubicBezTo>
                    <a:cubicBezTo>
                      <a:pt x="23" y="15"/>
                      <a:pt x="23" y="11"/>
                      <a:pt x="20"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0" name="文本框 159"/>
            <p:cNvSpPr txBox="1"/>
            <p:nvPr/>
          </p:nvSpPr>
          <p:spPr>
            <a:xfrm>
              <a:off x="507812" y="1018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ym typeface="+mn-lt"/>
                </a:rPr>
                <a:t>知识</a:t>
              </a:r>
              <a:endParaRPr lang="zh-CN" altLang="en-US" dirty="0">
                <a:sym typeface="+mn-lt"/>
              </a:endParaRPr>
            </a:p>
          </p:txBody>
        </p:sp>
      </p:grpSp>
      <p:sp>
        <p:nvSpPr>
          <p:cNvPr id="4" name="矩形 3"/>
          <p:cNvSpPr/>
          <p:nvPr/>
        </p:nvSpPr>
        <p:spPr>
          <a:xfrm>
            <a:off x="1689101" y="-1"/>
            <a:ext cx="10502899" cy="742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114398" y="97596"/>
            <a:ext cx="876935"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浮 力</a:t>
            </a:r>
          </a:p>
        </p:txBody>
      </p:sp>
      <p:cxnSp>
        <p:nvCxnSpPr>
          <p:cNvPr id="42" name="直接连接符 41"/>
          <p:cNvCxnSpPr/>
          <p:nvPr/>
        </p:nvCxnSpPr>
        <p:spPr>
          <a:xfrm>
            <a:off x="-82" y="1228210"/>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文本框 127"/>
          <p:cNvSpPr txBox="1"/>
          <p:nvPr/>
        </p:nvSpPr>
        <p:spPr>
          <a:xfrm>
            <a:off x="303266" y="776417"/>
            <a:ext cx="840295" cy="400110"/>
          </a:xfrm>
          <a:prstGeom prst="rect">
            <a:avLst/>
          </a:prstGeom>
          <a:noFill/>
        </p:spPr>
        <p:txBody>
          <a:bodyPr wrap="none" rtlCol="0">
            <a:spAutoFit/>
          </a:bodyPr>
          <a:lstStyle/>
          <a:p>
            <a:r>
              <a:rPr lang="zh-CN" altLang="en-US" sz="2000" kern="0" dirty="0" smtClean="0">
                <a:solidFill>
                  <a:schemeClr val="bg1"/>
                </a:solidFill>
                <a:cs typeface="+mn-ea"/>
                <a:sym typeface="+mn-lt"/>
              </a:rPr>
              <a:t>知识</a:t>
            </a:r>
            <a:r>
              <a:rPr lang="en-US" altLang="zh-CN" sz="2000" kern="0" dirty="0" smtClean="0">
                <a:solidFill>
                  <a:schemeClr val="bg1"/>
                </a:solidFill>
                <a:cs typeface="+mn-ea"/>
                <a:sym typeface="+mn-lt"/>
              </a:rPr>
              <a:t>1</a:t>
            </a:r>
          </a:p>
        </p:txBody>
      </p:sp>
      <p:sp>
        <p:nvSpPr>
          <p:cNvPr id="47" name="文本框 127"/>
          <p:cNvSpPr txBox="1"/>
          <p:nvPr/>
        </p:nvSpPr>
        <p:spPr>
          <a:xfrm>
            <a:off x="326468" y="1228146"/>
            <a:ext cx="840295" cy="400110"/>
          </a:xfrm>
          <a:prstGeom prst="rect">
            <a:avLst/>
          </a:prstGeom>
          <a:noFill/>
        </p:spPr>
        <p:txBody>
          <a:bodyPr wrap="none" rtlCol="0">
            <a:spAutoFit/>
          </a:bodyPr>
          <a:lstStyle/>
          <a:p>
            <a:r>
              <a:rPr lang="zh-CN" altLang="en-US" sz="2000" kern="0" dirty="0" smtClean="0">
                <a:cs typeface="+mn-ea"/>
                <a:sym typeface="+mn-lt"/>
              </a:rPr>
              <a:t>知识</a:t>
            </a:r>
            <a:r>
              <a:rPr lang="en-US" altLang="zh-CN" sz="2000" kern="0" dirty="0" smtClean="0">
                <a:cs typeface="+mn-ea"/>
                <a:sym typeface="+mn-lt"/>
              </a:rPr>
              <a:t>2</a:t>
            </a:r>
            <a:endParaRPr lang="zh-CN" altLang="en-US" sz="2000" kern="0" dirty="0">
              <a:cs typeface="+mn-ea"/>
              <a:sym typeface="+mn-lt"/>
            </a:endParaRPr>
          </a:p>
        </p:txBody>
      </p:sp>
      <p:sp>
        <p:nvSpPr>
          <p:cNvPr id="48" name="文本框 127"/>
          <p:cNvSpPr txBox="1"/>
          <p:nvPr/>
        </p:nvSpPr>
        <p:spPr>
          <a:xfrm>
            <a:off x="326390" y="1767205"/>
            <a:ext cx="843915" cy="400110"/>
          </a:xfrm>
          <a:prstGeom prst="rect">
            <a:avLst/>
          </a:prstGeom>
          <a:noFill/>
        </p:spPr>
        <p:txBody>
          <a:bodyPr wrap="square" rtlCol="0">
            <a:spAutoFit/>
          </a:bodyPr>
          <a:lstStyle/>
          <a:p>
            <a:r>
              <a:rPr lang="zh-CN" altLang="en-US" sz="2000" kern="0" dirty="0" smtClean="0">
                <a:cs typeface="+mn-ea"/>
                <a:sym typeface="+mn-lt"/>
              </a:rPr>
              <a:t>知识</a:t>
            </a:r>
            <a:r>
              <a:rPr lang="en-US" altLang="zh-CN" sz="2000" kern="0" dirty="0" smtClean="0">
                <a:cs typeface="+mn-ea"/>
                <a:sym typeface="+mn-lt"/>
              </a:rPr>
              <a:t>3</a:t>
            </a:r>
            <a:endParaRPr lang="zh-CN" altLang="en-US" sz="2000" kern="0" dirty="0">
              <a:cs typeface="+mn-ea"/>
              <a:sym typeface="+mn-lt"/>
            </a:endParaRPr>
          </a:p>
        </p:txBody>
      </p:sp>
      <p:sp>
        <p:nvSpPr>
          <p:cNvPr id="5" name="文本框 4"/>
          <p:cNvSpPr txBox="1"/>
          <p:nvPr/>
        </p:nvSpPr>
        <p:spPr>
          <a:xfrm>
            <a:off x="2115185" y="1007745"/>
            <a:ext cx="8848090" cy="4892675"/>
          </a:xfrm>
          <a:prstGeom prst="rect">
            <a:avLst/>
          </a:prstGeom>
          <a:noFill/>
          <a:ln w="9525">
            <a:noFill/>
          </a:ln>
        </p:spPr>
        <p:txBody>
          <a:bodyPr wrap="square">
            <a:spAutoFit/>
          </a:bodyPr>
          <a:lstStyle/>
          <a:p>
            <a:pPr indent="0" fontAlgn="auto">
              <a:lnSpc>
                <a:spcPct val="300000"/>
              </a:lnSpc>
            </a:pPr>
            <a:r>
              <a:rPr sz="1800" b="0" dirty="0" smtClean="0">
                <a:latin typeface="黑体" panose="02010609060101010101" pitchFamily="49" charset="-122"/>
                <a:ea typeface="黑体" panose="02010609060101010101" pitchFamily="49" charset="-122"/>
                <a:cs typeface="黑体" panose="02010609060101010101" pitchFamily="49" charset="-122"/>
              </a:rPr>
              <a:t>1.定义:</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浸在液体中的物体受到液体向</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①</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的力</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pPr indent="0" fontAlgn="auto">
              <a:lnSpc>
                <a:spcPct val="300000"/>
              </a:lnSpc>
            </a:pPr>
            <a:r>
              <a:rPr sz="1800" b="0" dirty="0" smtClean="0">
                <a:latin typeface="黑体" panose="02010609060101010101" pitchFamily="49" charset="-122"/>
                <a:ea typeface="黑体" panose="02010609060101010101" pitchFamily="49" charset="-122"/>
                <a:cs typeface="黑体" panose="02010609060101010101" pitchFamily="49" charset="-122"/>
              </a:rPr>
              <a:t>2.方向:</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②</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pPr indent="0" fontAlgn="auto">
              <a:lnSpc>
                <a:spcPct val="300000"/>
              </a:lnSpc>
            </a:pPr>
            <a:r>
              <a:rPr sz="1800" b="0" dirty="0" smtClean="0">
                <a:latin typeface="黑体" panose="02010609060101010101" pitchFamily="49" charset="-122"/>
                <a:ea typeface="黑体" panose="02010609060101010101" pitchFamily="49" charset="-122"/>
                <a:cs typeface="黑体" panose="02010609060101010101" pitchFamily="49" charset="-122"/>
              </a:rPr>
              <a:t>3.产生原因:</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浸在液体中的物体</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其上、下表面受到液体对它的</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③</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不同</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p>
          <a:p>
            <a:pPr indent="0" fontAlgn="auto">
              <a:lnSpc>
                <a:spcPct val="300000"/>
              </a:lnSpc>
            </a:pPr>
            <a:r>
              <a:rPr sz="1800" b="0" dirty="0" smtClean="0">
                <a:latin typeface="黑体" panose="02010609060101010101" pitchFamily="49" charset="-122"/>
                <a:ea typeface="黑体" panose="02010609060101010101" pitchFamily="49" charset="-122"/>
                <a:cs typeface="黑体" panose="02010609060101010101" pitchFamily="49" charset="-122"/>
              </a:rPr>
              <a:t>4.影响因素:</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浸在液体中的物体所受浮力的大小跟液体的密度和浸在液体中的体积有关</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物体浸入液体的体积相同时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液体的密度越大</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受到的浮力</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④</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在同一液体中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物体浸在液体中的体积</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⑤</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所受浮力越大</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ea typeface="方正书宋_GBK" panose="03000509000000000000" charset="-122"/>
              <a:cs typeface="方正书宋_GBK" panose="03000509000000000000" charset="-122"/>
            </a:endParaRPr>
          </a:p>
        </p:txBody>
      </p:sp>
      <p:sp>
        <p:nvSpPr>
          <p:cNvPr id="6" name="文本框 5"/>
          <p:cNvSpPr txBox="1"/>
          <p:nvPr/>
        </p:nvSpPr>
        <p:spPr>
          <a:xfrm>
            <a:off x="5885815" y="1398905"/>
            <a:ext cx="42037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上</a:t>
            </a:r>
          </a:p>
        </p:txBody>
      </p:sp>
      <p:sp>
        <p:nvSpPr>
          <p:cNvPr id="7" name="文本框 6"/>
          <p:cNvSpPr txBox="1"/>
          <p:nvPr/>
        </p:nvSpPr>
        <p:spPr>
          <a:xfrm>
            <a:off x="3252470" y="2249805"/>
            <a:ext cx="127190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竖直向上</a:t>
            </a:r>
          </a:p>
        </p:txBody>
      </p:sp>
      <p:sp>
        <p:nvSpPr>
          <p:cNvPr id="10" name="文本框 9"/>
          <p:cNvSpPr txBox="1"/>
          <p:nvPr/>
        </p:nvSpPr>
        <p:spPr>
          <a:xfrm>
            <a:off x="7987665" y="3035300"/>
            <a:ext cx="79629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压力</a:t>
            </a:r>
          </a:p>
        </p:txBody>
      </p:sp>
      <p:sp>
        <p:nvSpPr>
          <p:cNvPr id="18" name="文本框 17"/>
          <p:cNvSpPr txBox="1"/>
          <p:nvPr/>
        </p:nvSpPr>
        <p:spPr>
          <a:xfrm>
            <a:off x="6560185" y="4650740"/>
            <a:ext cx="70802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越大</a:t>
            </a:r>
          </a:p>
        </p:txBody>
      </p:sp>
      <p:sp>
        <p:nvSpPr>
          <p:cNvPr id="22" name="文本框 21"/>
          <p:cNvSpPr txBox="1"/>
          <p:nvPr/>
        </p:nvSpPr>
        <p:spPr>
          <a:xfrm>
            <a:off x="2416810" y="5320030"/>
            <a:ext cx="70802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越大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7" grpId="0"/>
      <p:bldP spid="10" grpId="0"/>
      <p:bldP spid="18"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600">
              <a:solidFill>
                <a:srgbClr val="FF0000"/>
              </a:solidFill>
              <a:latin typeface="方正书宋_GBK" panose="03000509000000000000" charset="-122"/>
              <a:ea typeface="方正书宋_GBK" panose="03000509000000000000" charset="-122"/>
              <a:cs typeface="+mn-ea"/>
              <a:sym typeface="+mn-lt"/>
            </a:endParaRPr>
          </a:p>
        </p:txBody>
      </p:sp>
      <p:sp>
        <p:nvSpPr>
          <p:cNvPr id="5" name="圆角矩形 4"/>
          <p:cNvSpPr/>
          <p:nvPr/>
        </p:nvSpPr>
        <p:spPr>
          <a:xfrm>
            <a:off x="353944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1</a:t>
            </a:r>
          </a:p>
        </p:txBody>
      </p:sp>
      <p:sp>
        <p:nvSpPr>
          <p:cNvPr id="7" name="圆角矩形 6"/>
          <p:cNvSpPr/>
          <p:nvPr/>
        </p:nvSpPr>
        <p:spPr>
          <a:xfrm>
            <a:off x="5674354"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2</a:t>
            </a:r>
          </a:p>
        </p:txBody>
      </p:sp>
      <p:sp>
        <p:nvSpPr>
          <p:cNvPr id="27" name="矩形 26"/>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sp>
        <p:nvSpPr>
          <p:cNvPr id="2" name="文本框 1"/>
          <p:cNvSpPr txBox="1"/>
          <p:nvPr/>
        </p:nvSpPr>
        <p:spPr>
          <a:xfrm>
            <a:off x="890270" y="1669415"/>
            <a:ext cx="10300970" cy="2061210"/>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(2)如图乙所示是圆柱体物块从水面缓慢浸入水中时,根据实验数据描绘出弹簧测力计示数F随物块浸入深度h变化的关系图像.分析图像可得:物块没有浸没之前,h增大时,弹簧测力计示数</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(选填“变大”“变小”或“不变”).当h=4 cm时,物块所受的浮力为</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N.浸没后,h继续增大时,弹簧测力计示数为</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N,该圆柱体物块的高度是</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cm. </a:t>
            </a:r>
            <a:endParaRPr lang="zh-CN" altLang="en-US"/>
          </a:p>
        </p:txBody>
      </p:sp>
      <p:pic>
        <p:nvPicPr>
          <p:cNvPr id="1040" name="16WLXCZL-38.jpg" descr="id:2147513586;FounderCES"/>
          <p:cNvPicPr>
            <a:picLocks noChangeAspect="1"/>
          </p:cNvPicPr>
          <p:nvPr/>
        </p:nvPicPr>
        <p:blipFill>
          <a:blip r:embed="rId4" cstate="print"/>
          <a:stretch>
            <a:fillRect/>
          </a:stretch>
        </p:blipFill>
        <p:spPr>
          <a:xfrm>
            <a:off x="4058920" y="3442970"/>
            <a:ext cx="3329305" cy="2364105"/>
          </a:xfrm>
          <a:prstGeom prst="rect">
            <a:avLst/>
          </a:prstGeom>
        </p:spPr>
      </p:pic>
      <p:sp>
        <p:nvSpPr>
          <p:cNvPr id="6" name="文本框 5"/>
          <p:cNvSpPr txBox="1"/>
          <p:nvPr/>
        </p:nvSpPr>
        <p:spPr>
          <a:xfrm>
            <a:off x="5243830" y="5922645"/>
            <a:ext cx="497840" cy="368300"/>
          </a:xfrm>
          <a:prstGeom prst="rect">
            <a:avLst/>
          </a:prstGeom>
          <a:noFill/>
        </p:spPr>
        <p:txBody>
          <a:bodyPr wrap="square" rtlCol="0">
            <a:spAutoFit/>
          </a:bodyPr>
          <a:lstStyle/>
          <a:p>
            <a:r>
              <a:rPr lang="zh-CN" altLang="en-US"/>
              <a:t>乙</a:t>
            </a:r>
          </a:p>
        </p:txBody>
      </p:sp>
      <p:sp>
        <p:nvSpPr>
          <p:cNvPr id="10" name="文本框 9"/>
          <p:cNvSpPr txBox="1"/>
          <p:nvPr/>
        </p:nvSpPr>
        <p:spPr>
          <a:xfrm>
            <a:off x="7040245" y="2278380"/>
            <a:ext cx="97980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变小</a:t>
            </a:r>
          </a:p>
        </p:txBody>
      </p:sp>
      <p:sp>
        <p:nvSpPr>
          <p:cNvPr id="13" name="文本框 12"/>
          <p:cNvSpPr txBox="1"/>
          <p:nvPr/>
        </p:nvSpPr>
        <p:spPr>
          <a:xfrm>
            <a:off x="4319270" y="2781935"/>
            <a:ext cx="93345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0.8</a:t>
            </a:r>
          </a:p>
        </p:txBody>
      </p:sp>
      <p:sp>
        <p:nvSpPr>
          <p:cNvPr id="14" name="文本框 13"/>
          <p:cNvSpPr txBox="1"/>
          <p:nvPr/>
        </p:nvSpPr>
        <p:spPr>
          <a:xfrm>
            <a:off x="8849995" y="2781935"/>
            <a:ext cx="72136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3</a:t>
            </a:r>
          </a:p>
        </p:txBody>
      </p:sp>
      <p:sp>
        <p:nvSpPr>
          <p:cNvPr id="15" name="文本框 14"/>
          <p:cNvSpPr txBox="1"/>
          <p:nvPr/>
        </p:nvSpPr>
        <p:spPr>
          <a:xfrm>
            <a:off x="1788160" y="3298825"/>
            <a:ext cx="72136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6</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 name="圆角矩形 4"/>
          <p:cNvSpPr/>
          <p:nvPr/>
        </p:nvSpPr>
        <p:spPr>
          <a:xfrm>
            <a:off x="593085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2</a:t>
            </a:r>
          </a:p>
        </p:txBody>
      </p:sp>
      <p:sp>
        <p:nvSpPr>
          <p:cNvPr id="7" name="圆角矩形 6"/>
          <p:cNvSpPr/>
          <p:nvPr/>
        </p:nvSpPr>
        <p:spPr>
          <a:xfrm>
            <a:off x="375474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27" name="矩形 26"/>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sp>
        <p:nvSpPr>
          <p:cNvPr id="125" name="文本框 124"/>
          <p:cNvSpPr txBox="1"/>
          <p:nvPr/>
        </p:nvSpPr>
        <p:spPr>
          <a:xfrm>
            <a:off x="825500" y="1632585"/>
            <a:ext cx="4791710" cy="1076325"/>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2.如图所示是小新同学验证阿基米德原理的一个实验过程图:</a:t>
            </a:r>
            <a:endParaRPr lang="zh-CN" altLang="en-US"/>
          </a:p>
        </p:txBody>
      </p:sp>
      <p:pic>
        <p:nvPicPr>
          <p:cNvPr id="1041" name="11-11eiyi.jpg" descr="id:2147513593;FounderCES"/>
          <p:cNvPicPr>
            <a:picLocks noChangeAspect="1"/>
          </p:cNvPicPr>
          <p:nvPr/>
        </p:nvPicPr>
        <p:blipFill>
          <a:blip r:embed="rId4" cstate="print"/>
          <a:stretch>
            <a:fillRect/>
          </a:stretch>
        </p:blipFill>
        <p:spPr>
          <a:xfrm>
            <a:off x="5728335" y="1632585"/>
            <a:ext cx="5351780" cy="3455670"/>
          </a:xfrm>
          <a:prstGeom prst="rect">
            <a:avLst/>
          </a:prstGeom>
        </p:spPr>
      </p:pic>
      <p:sp>
        <p:nvSpPr>
          <p:cNvPr id="2" name="文本框 1"/>
          <p:cNvSpPr txBox="1"/>
          <p:nvPr/>
        </p:nvSpPr>
        <p:spPr>
          <a:xfrm>
            <a:off x="968375" y="2759710"/>
            <a:ext cx="4759960" cy="2553335"/>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(1)如果是你做这个实验,为了减小误差,则图中的操作步骤顺序为</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(2)图中</a:t>
            </a:r>
            <a:r>
              <a:rPr lang="zh-CN" sz="1600" b="0" u="sng">
                <a:solidFill>
                  <a:srgbClr val="000000"/>
                </a:solidFill>
                <a:uFill>
                  <a:solidFill>
                    <a:srgbClr val="000000"/>
                  </a:solidFill>
                </a:uFill>
                <a:ea typeface="方正书宋_GBK" panose="03000509000000000000" charset="-122"/>
              </a:rPr>
              <a:t>　　　　</a:t>
            </a:r>
            <a:r>
              <a:rPr lang="zh-CN" sz="1600" b="0">
                <a:solidFill>
                  <a:srgbClr val="000000"/>
                </a:solidFill>
                <a:ea typeface="方正书宋_GBK" panose="03000509000000000000" charset="-122"/>
              </a:rPr>
              <a:t>两个步骤是为了测量浮力的大小</a:t>
            </a:r>
            <a:r>
              <a:rPr lang="en-US" sz="1600" b="0">
                <a:solidFill>
                  <a:srgbClr val="000000"/>
                </a:solidFill>
                <a:latin typeface="方正书宋_GBK" panose="03000509000000000000" charset="-122"/>
                <a:ea typeface="方正书宋_GBK" panose="03000509000000000000" charset="-122"/>
              </a:rPr>
              <a:t>.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(3)下面是小新同学实验时设计的表格及填写的实验数据.</a:t>
            </a:r>
            <a:endParaRPr lang="zh-CN" altLang="en-US"/>
          </a:p>
        </p:txBody>
      </p:sp>
      <p:sp>
        <p:nvSpPr>
          <p:cNvPr id="9" name="文本框 8"/>
          <p:cNvSpPr txBox="1"/>
          <p:nvPr/>
        </p:nvSpPr>
        <p:spPr>
          <a:xfrm>
            <a:off x="2250440" y="3339465"/>
            <a:ext cx="197358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DABC(或ADBC)</a:t>
            </a:r>
          </a:p>
        </p:txBody>
      </p:sp>
      <p:sp>
        <p:nvSpPr>
          <p:cNvPr id="10" name="文本框 9"/>
          <p:cNvSpPr txBox="1"/>
          <p:nvPr/>
        </p:nvSpPr>
        <p:spPr>
          <a:xfrm>
            <a:off x="1665605" y="3924935"/>
            <a:ext cx="91186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A、B</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sp>
        <p:nvSpPr>
          <p:cNvPr id="12" name="圆角矩形 11"/>
          <p:cNvSpPr/>
          <p:nvPr/>
        </p:nvSpPr>
        <p:spPr>
          <a:xfrm>
            <a:off x="1591269" y="1030722"/>
            <a:ext cx="1713825" cy="482432"/>
          </a:xfrm>
          <a:prstGeom prst="roundRect">
            <a:avLst/>
          </a:prstGeom>
          <a:gradFill>
            <a:gsLst>
              <a:gs pos="0">
                <a:srgbClr val="00F261"/>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chemeClr val="bg1">
                    <a:lumMod val="50000"/>
                  </a:schemeClr>
                </a:solidFill>
                <a:cs typeface="+mn-ea"/>
                <a:sym typeface="+mn-lt"/>
              </a:rPr>
              <a:t>一题通关</a:t>
            </a:r>
          </a:p>
        </p:txBody>
      </p:sp>
      <p:sp>
        <p:nvSpPr>
          <p:cNvPr id="16" name="圆角矩形 15"/>
          <p:cNvSpPr/>
          <p:nvPr/>
        </p:nvSpPr>
        <p:spPr>
          <a:xfrm>
            <a:off x="711201" y="1513154"/>
            <a:ext cx="10809288" cy="5045690"/>
          </a:xfrm>
          <a:prstGeom prst="roundRect">
            <a:avLst>
              <a:gd name="adj" fmla="val 2673"/>
            </a:avLst>
          </a:prstGeom>
          <a:noFill/>
          <a:ln>
            <a:solidFill>
              <a:srgbClr val="006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5" name="圆角矩形 4"/>
          <p:cNvSpPr/>
          <p:nvPr/>
        </p:nvSpPr>
        <p:spPr>
          <a:xfrm>
            <a:off x="5930859" y="1030722"/>
            <a:ext cx="1713825" cy="482432"/>
          </a:xfrm>
          <a:prstGeom prst="round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2000" kern="0" dirty="0">
                <a:solidFill>
                  <a:schemeClr val="bg1"/>
                </a:solidFill>
                <a:cs typeface="+mn-ea"/>
                <a:sym typeface="+mn-lt"/>
              </a:rPr>
              <a:t>创新预测</a:t>
            </a:r>
            <a:r>
              <a:rPr lang="en-US" altLang="zh-CN" sz="2000" kern="0" dirty="0">
                <a:solidFill>
                  <a:schemeClr val="bg1"/>
                </a:solidFill>
                <a:cs typeface="+mn-ea"/>
                <a:sym typeface="+mn-lt"/>
              </a:rPr>
              <a:t>2</a:t>
            </a:r>
          </a:p>
        </p:txBody>
      </p:sp>
      <p:sp>
        <p:nvSpPr>
          <p:cNvPr id="7" name="圆角矩形 6"/>
          <p:cNvSpPr/>
          <p:nvPr/>
        </p:nvSpPr>
        <p:spPr>
          <a:xfrm>
            <a:off x="3754749" y="1030722"/>
            <a:ext cx="1713825" cy="482432"/>
          </a:xfrm>
          <a:prstGeom prst="roundRect">
            <a:avLst/>
          </a:prstGeom>
          <a:solidFill>
            <a:srgbClr val="00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000" kern="0" dirty="0">
                <a:solidFill>
                  <a:srgbClr val="008643"/>
                </a:solidFill>
                <a:latin typeface="Times New Roman" panose="02020603050405020304" pitchFamily="18" charset="0"/>
                <a:cs typeface="Times New Roman" panose="02020603050405020304" pitchFamily="18" charset="0"/>
                <a:sym typeface="+mn-lt"/>
              </a:rPr>
              <a:t>创新预测</a:t>
            </a:r>
            <a:r>
              <a:rPr lang="en-US" altLang="zh-CN" sz="2000" kern="0" dirty="0">
                <a:solidFill>
                  <a:srgbClr val="008643"/>
                </a:solidFill>
                <a:latin typeface="Times New Roman" panose="02020603050405020304" pitchFamily="18" charset="0"/>
                <a:cs typeface="Times New Roman" panose="02020603050405020304" pitchFamily="18" charset="0"/>
                <a:sym typeface="+mn-lt"/>
              </a:rPr>
              <a:t>1</a:t>
            </a:r>
          </a:p>
        </p:txBody>
      </p:sp>
      <p:sp>
        <p:nvSpPr>
          <p:cNvPr id="27" name="矩形 26"/>
          <p:cNvSpPr/>
          <p:nvPr/>
        </p:nvSpPr>
        <p:spPr>
          <a:xfrm>
            <a:off x="2100443" y="175066"/>
            <a:ext cx="7142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2</a:t>
            </a:r>
            <a:r>
              <a:rPr lang="zh-CN" altLang="en-US" sz="2400" dirty="0" smtClean="0">
                <a:solidFill>
                  <a:schemeClr val="bg1"/>
                </a:solidFill>
                <a:cs typeface="+mn-ea"/>
                <a:sym typeface="+mn-lt"/>
              </a:rPr>
              <a:t>　探究浮力的大小与排开液体所受重力的关系</a:t>
            </a:r>
          </a:p>
        </p:txBody>
      </p:sp>
      <p:graphicFrame>
        <p:nvGraphicFramePr>
          <p:cNvPr id="3" name="表格 2"/>
          <p:cNvGraphicFramePr/>
          <p:nvPr/>
        </p:nvGraphicFramePr>
        <p:xfrm>
          <a:off x="1055370" y="1764665"/>
          <a:ext cx="8680450" cy="1928495"/>
        </p:xfrm>
        <a:graphic>
          <a:graphicData uri="http://schemas.openxmlformats.org/drawingml/2006/table">
            <a:tbl>
              <a:tblPr firstRow="1" bandRow="1">
                <a:tableStyleId>{5940675A-B579-460E-94D1-54222C63F5DA}</a:tableStyleId>
              </a:tblPr>
              <a:tblGrid>
                <a:gridCol w="1021080"/>
                <a:gridCol w="1022350"/>
                <a:gridCol w="1656080"/>
                <a:gridCol w="1748155"/>
                <a:gridCol w="1189355"/>
                <a:gridCol w="1022350"/>
                <a:gridCol w="1021080"/>
              </a:tblGrid>
              <a:tr h="76073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实验次数</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物重G/N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测力计示数F/N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桶与排出水总重G</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1</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空桶重G</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0</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浮力F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排开水重G</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排</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862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1.2</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0.7</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1.1</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0.6</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0.5</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0.5</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2.0</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1.5</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1.0</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0.6</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0.5</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0.4</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862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2.4</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1.7</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0.6</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0.7</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0.7</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1055370" y="3778250"/>
            <a:ext cx="9760585" cy="2614930"/>
          </a:xfrm>
          <a:prstGeom prst="rect">
            <a:avLst/>
          </a:prstGeom>
          <a:noFill/>
          <a:ln w="9525">
            <a:noFill/>
          </a:ln>
        </p:spPr>
        <p:txBody>
          <a:bodyPr wrap="square">
            <a:spAutoFit/>
          </a:bodyPr>
          <a:lstStyle/>
          <a:p>
            <a:pPr indent="0" fontAlgn="auto">
              <a:lnSpc>
                <a:spcPct val="200000"/>
              </a:lnSpc>
            </a:pPr>
            <a:r>
              <a:rPr lang="zh-CN" sz="1600" b="0">
                <a:solidFill>
                  <a:srgbClr val="000000"/>
                </a:solidFill>
                <a:ea typeface="方正书宋_GBK" panose="03000509000000000000" charset="-122"/>
              </a:rPr>
              <a:t>①请你将该表格第四行数据补充完整.</a:t>
            </a:r>
          </a:p>
          <a:p>
            <a:r>
              <a:rPr lang="zh-CN" sz="1600" b="0">
                <a:solidFill>
                  <a:srgbClr val="000000"/>
                </a:solidFill>
                <a:ea typeface="方正书宋_GBK" panose="03000509000000000000" charset="-122"/>
              </a:rPr>
              <a:t>②小新同学在进行数据分析时,发现第2次实验数据与其他两次反映的规律不相符,为了得到结论,他将第2次实验中G</a:t>
            </a:r>
            <a:r>
              <a:rPr lang="en-US" sz="1600" b="0" baseline="-25000">
                <a:solidFill>
                  <a:srgbClr val="000000"/>
                </a:solidFill>
                <a:latin typeface="方正书宋_GBK" panose="03000509000000000000" charset="-122"/>
                <a:ea typeface="方正书宋_GBK" panose="03000509000000000000" charset="-122"/>
              </a:rPr>
              <a:t>1</a:t>
            </a:r>
            <a:r>
              <a:rPr lang="zh-CN" sz="1600" b="0">
                <a:solidFill>
                  <a:srgbClr val="000000"/>
                </a:solidFill>
                <a:ea typeface="方正书宋_GBK" panose="03000509000000000000" charset="-122"/>
              </a:rPr>
              <a:t>的数据改为</a:t>
            </a:r>
            <a:r>
              <a:rPr lang="en-US" sz="1600" b="0">
                <a:solidFill>
                  <a:srgbClr val="000000"/>
                </a:solidFill>
                <a:latin typeface="方正书宋_GBK" panose="03000509000000000000" charset="-122"/>
                <a:ea typeface="方正书宋_GBK" panose="03000509000000000000" charset="-122"/>
              </a:rPr>
              <a:t>1.1 N,G</a:t>
            </a:r>
            <a:r>
              <a:rPr lang="zh-CN" sz="1600" b="0" baseline="-25000">
                <a:solidFill>
                  <a:srgbClr val="000000"/>
                </a:solidFill>
                <a:ea typeface="方正书宋_GBK" panose="03000509000000000000" charset="-122"/>
              </a:rPr>
              <a:t>排</a:t>
            </a:r>
            <a:r>
              <a:rPr lang="zh-CN" sz="1600" b="0">
                <a:solidFill>
                  <a:srgbClr val="000000"/>
                </a:solidFill>
                <a:ea typeface="方正书宋_GBK" panose="03000509000000000000" charset="-122"/>
              </a:rPr>
              <a:t>的数据改为</a:t>
            </a:r>
            <a:r>
              <a:rPr lang="en-US" sz="1600" b="0">
                <a:solidFill>
                  <a:srgbClr val="000000"/>
                </a:solidFill>
                <a:latin typeface="方正书宋_GBK" panose="03000509000000000000" charset="-122"/>
                <a:ea typeface="方正书宋_GBK" panose="03000509000000000000" charset="-122"/>
              </a:rPr>
              <a:t>0.5 N.</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请你对他的做法进行评估</a:t>
            </a:r>
            <a:r>
              <a:rPr lang="en-US" sz="1600" b="0">
                <a:solidFill>
                  <a:srgbClr val="000000"/>
                </a:solidFill>
                <a:latin typeface="方正书宋_GBK" panose="03000509000000000000" charset="-122"/>
                <a:ea typeface="方正书宋_GBK" panose="03000509000000000000" charset="-122"/>
              </a:rPr>
              <a:t>:</a:t>
            </a:r>
            <a:r>
              <a:rPr lang="en-US" sz="1600" b="0" u="sng">
                <a:solidFill>
                  <a:srgbClr val="000000"/>
                </a:solidFill>
                <a:uFill>
                  <a:solidFill>
                    <a:srgbClr val="000000"/>
                  </a:solidFill>
                </a:uFill>
                <a:latin typeface="方正书宋_GBK" panose="03000509000000000000" charset="-122"/>
                <a:ea typeface="方正书宋_GBK" panose="03000509000000000000" charset="-122"/>
              </a:rPr>
              <a:t> </a:t>
            </a:r>
            <a:r>
              <a:rPr lang="zh-CN" sz="1600" b="0" u="sng">
                <a:solidFill>
                  <a:srgbClr val="000000"/>
                </a:solidFill>
                <a:uFill>
                  <a:solidFill>
                    <a:srgbClr val="000000"/>
                  </a:solidFill>
                </a:uFill>
                <a:ea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rPr>
              <a:t>; </a:t>
            </a:r>
            <a:endParaRPr lang="zh-CN" sz="1600" b="0">
              <a:solidFill>
                <a:srgbClr val="000000"/>
              </a:solidFill>
              <a:ea typeface="方正书宋_GBK" panose="03000509000000000000" charset="-122"/>
            </a:endParaRPr>
          </a:p>
          <a:p>
            <a:r>
              <a:rPr lang="zh-CN" sz="1600" b="0">
                <a:solidFill>
                  <a:srgbClr val="000000"/>
                </a:solidFill>
                <a:ea typeface="方正书宋_GBK" panose="03000509000000000000" charset="-122"/>
              </a:rPr>
              <a:t>如果是你,对这种情况采用的做法是:</a:t>
            </a:r>
            <a:r>
              <a:rPr lang="en-US" sz="1600" b="0" u="sng">
                <a:solidFill>
                  <a:srgbClr val="000000"/>
                </a:solidFill>
                <a:uFill>
                  <a:solidFill>
                    <a:srgbClr val="000000"/>
                  </a:solidFill>
                </a:uFill>
                <a:latin typeface="方正书宋_GBK" panose="03000509000000000000" charset="-122"/>
                <a:ea typeface="方正书宋_GBK" panose="03000509000000000000" charset="-122"/>
              </a:rPr>
              <a:t> </a:t>
            </a:r>
            <a:r>
              <a:rPr lang="en-US" u="sng">
                <a:solidFill>
                  <a:srgbClr val="000000"/>
                </a:solidFill>
                <a:uFill>
                  <a:solidFill>
                    <a:srgbClr val="000000"/>
                  </a:solidFill>
                </a:uFill>
                <a:latin typeface="方正书宋_GBK" panose="03000509000000000000" charset="-122"/>
                <a:ea typeface="方正书宋_GBK" panose="03000509000000000000" charset="-122"/>
                <a:sym typeface="+mn-ea"/>
              </a:rPr>
              <a:t> </a:t>
            </a:r>
            <a:r>
              <a:rPr lang="zh-CN" u="sng">
                <a:solidFill>
                  <a:srgbClr val="000000"/>
                </a:solidFill>
                <a:uFill>
                  <a:solidFill>
                    <a:srgbClr val="000000"/>
                  </a:solidFill>
                </a:uFill>
                <a:ea typeface="方正书宋_GBK" panose="03000509000000000000" charset="-122"/>
                <a:sym typeface="+mn-ea"/>
              </a:rPr>
              <a:t>　                                                                               </a:t>
            </a:r>
            <a:r>
              <a:rPr lang="en-US" altLang="zh-CN">
                <a:solidFill>
                  <a:srgbClr val="000000"/>
                </a:solidFill>
                <a:latin typeface="方正书宋_GBK" panose="03000509000000000000" charset="-122"/>
                <a:ea typeface="方正书宋_GBK" panose="03000509000000000000" charset="-122"/>
                <a:sym typeface="+mn-ea"/>
              </a:rPr>
              <a:t>.</a:t>
            </a:r>
          </a:p>
        </p:txBody>
      </p:sp>
      <p:sp>
        <p:nvSpPr>
          <p:cNvPr id="2" name="文本框 1"/>
          <p:cNvSpPr txBox="1"/>
          <p:nvPr/>
        </p:nvSpPr>
        <p:spPr>
          <a:xfrm>
            <a:off x="5373370" y="3324860"/>
            <a:ext cx="77597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1.3</a:t>
            </a:r>
          </a:p>
        </p:txBody>
      </p:sp>
      <p:sp>
        <p:nvSpPr>
          <p:cNvPr id="8" name="文本框 7"/>
          <p:cNvSpPr txBox="1"/>
          <p:nvPr/>
        </p:nvSpPr>
        <p:spPr>
          <a:xfrm>
            <a:off x="3502660" y="5353685"/>
            <a:ext cx="425894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没有实事求是的科学态度,做法不正确</a:t>
            </a:r>
          </a:p>
        </p:txBody>
      </p:sp>
      <p:sp>
        <p:nvSpPr>
          <p:cNvPr id="9" name="文本框 8"/>
          <p:cNvSpPr txBox="1"/>
          <p:nvPr/>
        </p:nvSpPr>
        <p:spPr>
          <a:xfrm>
            <a:off x="4414520" y="5843270"/>
            <a:ext cx="512953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cs typeface="方正书宋_GBK" panose="03000509000000000000" charset="-122"/>
              </a:rPr>
              <a:t>分析原因,重新实验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2640330" y="3286760"/>
            <a:ext cx="7418070" cy="313563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dirty="0" smtClean="0">
                <a:solidFill>
                  <a:srgbClr val="FF0000"/>
                </a:solidFill>
                <a:latin typeface="黑体" panose="02010609060101010101" pitchFamily="49" charset="-122"/>
                <a:ea typeface="黑体" panose="02010609060101010101" pitchFamily="49" charset="-122"/>
                <a:sym typeface="+mn-ea"/>
              </a:rPr>
              <a:t>得分指南</a:t>
            </a:r>
          </a:p>
          <a:p>
            <a:pPr algn="l" fontAlgn="auto">
              <a:lnSpc>
                <a:spcPct val="200000"/>
              </a:lnSpc>
            </a:pPr>
            <a:r>
              <a:rPr lang="zh-CN" altLang="en-US">
                <a:solidFill>
                  <a:schemeClr val="tx1"/>
                </a:solidFill>
                <a:latin typeface="仿宋" panose="02010609060101010101" charset="-122"/>
                <a:ea typeface="仿宋" panose="02010609060101010101" charset="-122"/>
                <a:cs typeface="仿宋" panose="02010609060101010101" charset="-122"/>
              </a:rPr>
              <a:t>(1)由阿基米德原理可知,浮力的大小跟</a:t>
            </a:r>
            <a:r>
              <a:rPr lang="zh-CN" altLang="en-US" u="sng">
                <a:solidFill>
                  <a:schemeClr val="tx1"/>
                </a:solidFill>
                <a:latin typeface="仿宋" panose="02010609060101010101" charset="-122"/>
                <a:ea typeface="仿宋" panose="02010609060101010101" charset="-122"/>
                <a:cs typeface="仿宋" panose="02010609060101010101" charset="-122"/>
              </a:rPr>
              <a:t>⑩  　　　　　　</a:t>
            </a:r>
            <a:r>
              <a:rPr lang="zh-CN" altLang="en-US">
                <a:solidFill>
                  <a:schemeClr val="tx1"/>
                </a:solidFill>
                <a:latin typeface="仿宋" panose="02010609060101010101" charset="-122"/>
                <a:ea typeface="仿宋" panose="02010609060101010101" charset="-122"/>
                <a:cs typeface="仿宋" panose="02010609060101010101" charset="-122"/>
              </a:rPr>
              <a:t>、物体排开液体的体积有关,与物体自身的重力、体积、密度、形状、浸没的深度、在液体中是否运动等因素无关. </a:t>
            </a:r>
          </a:p>
          <a:p>
            <a:pPr algn="l">
              <a:lnSpc>
                <a:spcPct val="150000"/>
              </a:lnSpc>
            </a:pPr>
            <a:r>
              <a:rPr lang="zh-CN" altLang="en-US">
                <a:solidFill>
                  <a:schemeClr val="tx1"/>
                </a:solidFill>
                <a:latin typeface="仿宋" panose="02010609060101010101" charset="-122"/>
                <a:ea typeface="仿宋" panose="02010609060101010101" charset="-122"/>
                <a:cs typeface="仿宋" panose="02010609060101010101" charset="-122"/>
              </a:rPr>
              <a:t>(2)阿基米德原理也适用于气体,</a:t>
            </a:r>
            <a:r>
              <a:rPr lang="zh-CN" altLang="en-US" i="1">
                <a:solidFill>
                  <a:schemeClr val="tx1"/>
                </a:solidFill>
                <a:latin typeface="仿宋" panose="02010609060101010101" charset="-122"/>
                <a:ea typeface="仿宋" panose="02010609060101010101" charset="-122"/>
                <a:cs typeface="仿宋" panose="02010609060101010101" charset="-122"/>
              </a:rPr>
              <a:t>F</a:t>
            </a:r>
            <a:r>
              <a:rPr lang="zh-CN" altLang="en-US">
                <a:solidFill>
                  <a:schemeClr val="tx1"/>
                </a:solidFill>
                <a:latin typeface="仿宋" panose="02010609060101010101" charset="-122"/>
                <a:ea typeface="仿宋" panose="02010609060101010101" charset="-122"/>
                <a:cs typeface="仿宋" panose="02010609060101010101" charset="-122"/>
              </a:rPr>
              <a:t>浮=</a:t>
            </a:r>
            <a:r>
              <a:rPr lang="zh-CN" altLang="en-US" i="1">
                <a:solidFill>
                  <a:schemeClr val="tx1"/>
                </a:solidFill>
                <a:latin typeface="仿宋" panose="02010609060101010101" charset="-122"/>
                <a:ea typeface="仿宋" panose="02010609060101010101" charset="-122"/>
                <a:cs typeface="仿宋" panose="02010609060101010101" charset="-122"/>
              </a:rPr>
              <a:t>G</a:t>
            </a:r>
            <a:r>
              <a:rPr lang="zh-CN" altLang="en-US">
                <a:solidFill>
                  <a:schemeClr val="tx1"/>
                </a:solidFill>
                <a:latin typeface="仿宋" panose="02010609060101010101" charset="-122"/>
                <a:ea typeface="仿宋" panose="02010609060101010101" charset="-122"/>
                <a:cs typeface="仿宋" panose="02010609060101010101" charset="-122"/>
              </a:rPr>
              <a:t>排=</a:t>
            </a:r>
            <a:r>
              <a:rPr lang="zh-CN" altLang="en-US" i="1">
                <a:solidFill>
                  <a:schemeClr val="tx1"/>
                </a:solidFill>
                <a:latin typeface="仿宋" panose="02010609060101010101" charset="-122"/>
                <a:ea typeface="仿宋" panose="02010609060101010101" charset="-122"/>
                <a:cs typeface="仿宋" panose="02010609060101010101" charset="-122"/>
              </a:rPr>
              <a:t>m</a:t>
            </a:r>
            <a:r>
              <a:rPr lang="zh-CN" altLang="en-US">
                <a:solidFill>
                  <a:schemeClr val="tx1"/>
                </a:solidFill>
                <a:latin typeface="仿宋" panose="02010609060101010101" charset="-122"/>
                <a:ea typeface="仿宋" panose="02010609060101010101" charset="-122"/>
                <a:cs typeface="仿宋" panose="02010609060101010101" charset="-122"/>
              </a:rPr>
              <a:t>排</a:t>
            </a:r>
            <a:r>
              <a:rPr lang="zh-CN" altLang="en-US" i="1">
                <a:solidFill>
                  <a:schemeClr val="tx1"/>
                </a:solidFill>
                <a:latin typeface="仿宋" panose="02010609060101010101" charset="-122"/>
                <a:ea typeface="仿宋" panose="02010609060101010101" charset="-122"/>
                <a:cs typeface="仿宋" panose="02010609060101010101" charset="-122"/>
              </a:rPr>
              <a:t>g</a:t>
            </a:r>
            <a:r>
              <a:rPr lang="zh-CN" altLang="en-US">
                <a:solidFill>
                  <a:schemeClr val="tx1"/>
                </a:solidFill>
                <a:latin typeface="仿宋" panose="02010609060101010101" charset="-122"/>
                <a:ea typeface="仿宋" panose="02010609060101010101" charset="-122"/>
                <a:cs typeface="仿宋" panose="02010609060101010101" charset="-122"/>
              </a:rPr>
              <a:t>=</a:t>
            </a:r>
            <a:r>
              <a:rPr lang="zh-CN" altLang="en-US" i="1">
                <a:solidFill>
                  <a:schemeClr val="tx1"/>
                </a:solidFill>
                <a:latin typeface="仿宋" panose="02010609060101010101" charset="-122"/>
                <a:ea typeface="仿宋" panose="02010609060101010101" charset="-122"/>
                <a:cs typeface="仿宋" panose="02010609060101010101" charset="-122"/>
              </a:rPr>
              <a:t>ρ</a:t>
            </a:r>
            <a:r>
              <a:rPr lang="zh-CN" altLang="en-US">
                <a:solidFill>
                  <a:schemeClr val="tx1"/>
                </a:solidFill>
                <a:latin typeface="仿宋" panose="02010609060101010101" charset="-122"/>
                <a:ea typeface="仿宋" panose="02010609060101010101" charset="-122"/>
                <a:cs typeface="仿宋" panose="02010609060101010101" charset="-122"/>
              </a:rPr>
              <a:t>气</a:t>
            </a:r>
            <a:r>
              <a:rPr lang="zh-CN" altLang="en-US" i="1">
                <a:solidFill>
                  <a:schemeClr val="tx1"/>
                </a:solidFill>
                <a:latin typeface="仿宋" panose="02010609060101010101" charset="-122"/>
                <a:ea typeface="仿宋" panose="02010609060101010101" charset="-122"/>
                <a:cs typeface="仿宋" panose="02010609060101010101" charset="-122"/>
              </a:rPr>
              <a:t>gV</a:t>
            </a:r>
            <a:r>
              <a:rPr lang="zh-CN" altLang="en-US">
                <a:solidFill>
                  <a:schemeClr val="tx1"/>
                </a:solidFill>
                <a:latin typeface="仿宋" panose="02010609060101010101" charset="-122"/>
                <a:ea typeface="仿宋" panose="02010609060101010101" charset="-122"/>
                <a:cs typeface="仿宋" panose="02010609060101010101" charset="-122"/>
              </a:rPr>
              <a:t>排.</a:t>
            </a:r>
            <a:endParaRPr lang="zh-CN" altLang="en-US" sz="1600">
              <a:solidFill>
                <a:schemeClr val="tx1"/>
              </a:solidFill>
              <a:latin typeface="仿宋" panose="02010609060101010101" charset="-122"/>
              <a:ea typeface="仿宋" panose="02010609060101010101" charset="-122"/>
              <a:cs typeface="仿宋" panose="02010609060101010101" charset="-122"/>
            </a:endParaRPr>
          </a:p>
        </p:txBody>
      </p:sp>
      <p:sp>
        <p:nvSpPr>
          <p:cNvPr id="127" name="矩形 126"/>
          <p:cNvSpPr/>
          <p:nvPr/>
        </p:nvSpPr>
        <p:spPr>
          <a:xfrm>
            <a:off x="-21590" y="1228090"/>
            <a:ext cx="169545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3" name="直接连接符 132"/>
          <p:cNvCxnSpPr/>
          <p:nvPr/>
        </p:nvCxnSpPr>
        <p:spPr>
          <a:xfrm>
            <a:off x="1689100" y="0"/>
            <a:ext cx="0" cy="6858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0" y="1685195"/>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0" y="2165676"/>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57"/>
          <p:cNvGrpSpPr/>
          <p:nvPr/>
        </p:nvGrpSpPr>
        <p:grpSpPr>
          <a:xfrm>
            <a:off x="89481" y="165300"/>
            <a:ext cx="1583992" cy="461665"/>
            <a:chOff x="89481" y="101800"/>
            <a:chExt cx="1583992" cy="461665"/>
          </a:xfrm>
        </p:grpSpPr>
        <p:grpSp>
          <p:nvGrpSpPr>
            <p:cNvPr id="3" name="组合 158"/>
            <p:cNvGrpSpPr/>
            <p:nvPr/>
          </p:nvGrpSpPr>
          <p:grpSpPr>
            <a:xfrm>
              <a:off x="89481" y="125939"/>
              <a:ext cx="462800" cy="419978"/>
              <a:chOff x="4603750" y="4427538"/>
              <a:chExt cx="446088" cy="404812"/>
            </a:xfrm>
            <a:solidFill>
              <a:schemeClr val="accent2"/>
            </a:solidFill>
          </p:grpSpPr>
          <p:sp>
            <p:nvSpPr>
              <p:cNvPr id="161" name="Freeform 49"/>
              <p:cNvSpPr>
                <a:spLocks noEditPoints="1"/>
              </p:cNvSpPr>
              <p:nvPr/>
            </p:nvSpPr>
            <p:spPr bwMode="auto">
              <a:xfrm>
                <a:off x="4603750" y="4427538"/>
                <a:ext cx="338138" cy="404812"/>
              </a:xfrm>
              <a:custGeom>
                <a:avLst/>
                <a:gdLst>
                  <a:gd name="T0" fmla="*/ 86 w 90"/>
                  <a:gd name="T1" fmla="*/ 95 h 108"/>
                  <a:gd name="T2" fmla="*/ 78 w 90"/>
                  <a:gd name="T3" fmla="*/ 104 h 108"/>
                  <a:gd name="T4" fmla="*/ 21 w 90"/>
                  <a:gd name="T5" fmla="*/ 104 h 108"/>
                  <a:gd name="T6" fmla="*/ 12 w 90"/>
                  <a:gd name="T7" fmla="*/ 95 h 108"/>
                  <a:gd name="T8" fmla="*/ 12 w 90"/>
                  <a:gd name="T9" fmla="*/ 12 h 108"/>
                  <a:gd name="T10" fmla="*/ 21 w 90"/>
                  <a:gd name="T11" fmla="*/ 4 h 108"/>
                  <a:gd name="T12" fmla="*/ 78 w 90"/>
                  <a:gd name="T13" fmla="*/ 4 h 108"/>
                  <a:gd name="T14" fmla="*/ 86 w 90"/>
                  <a:gd name="T15" fmla="*/ 12 h 108"/>
                  <a:gd name="T16" fmla="*/ 86 w 90"/>
                  <a:gd name="T17" fmla="*/ 31 h 108"/>
                  <a:gd name="T18" fmla="*/ 90 w 90"/>
                  <a:gd name="T19" fmla="*/ 27 h 108"/>
                  <a:gd name="T20" fmla="*/ 90 w 90"/>
                  <a:gd name="T21" fmla="*/ 12 h 108"/>
                  <a:gd name="T22" fmla="*/ 78 w 90"/>
                  <a:gd name="T23" fmla="*/ 0 h 108"/>
                  <a:gd name="T24" fmla="*/ 21 w 90"/>
                  <a:gd name="T25" fmla="*/ 0 h 108"/>
                  <a:gd name="T26" fmla="*/ 11 w 90"/>
                  <a:gd name="T27" fmla="*/ 4 h 108"/>
                  <a:gd name="T28" fmla="*/ 0 w 90"/>
                  <a:gd name="T29" fmla="*/ 16 h 108"/>
                  <a:gd name="T30" fmla="*/ 0 w 90"/>
                  <a:gd name="T31" fmla="*/ 93 h 108"/>
                  <a:gd name="T32" fmla="*/ 12 w 90"/>
                  <a:gd name="T33" fmla="*/ 104 h 108"/>
                  <a:gd name="T34" fmla="*/ 21 w 90"/>
                  <a:gd name="T35" fmla="*/ 108 h 108"/>
                  <a:gd name="T36" fmla="*/ 78 w 90"/>
                  <a:gd name="T37" fmla="*/ 108 h 108"/>
                  <a:gd name="T38" fmla="*/ 90 w 90"/>
                  <a:gd name="T39" fmla="*/ 95 h 108"/>
                  <a:gd name="T40" fmla="*/ 90 w 90"/>
                  <a:gd name="T41" fmla="*/ 66 h 108"/>
                  <a:gd name="T42" fmla="*/ 86 w 90"/>
                  <a:gd name="T43" fmla="*/ 70 h 108"/>
                  <a:gd name="T44" fmla="*/ 86 w 90"/>
                  <a:gd name="T45" fmla="*/ 95 h 108"/>
                  <a:gd name="T46" fmla="*/ 4 w 90"/>
                  <a:gd name="T47" fmla="*/ 93 h 108"/>
                  <a:gd name="T48" fmla="*/ 4 w 90"/>
                  <a:gd name="T49" fmla="*/ 16 h 108"/>
                  <a:gd name="T50" fmla="*/ 9 w 90"/>
                  <a:gd name="T51" fmla="*/ 9 h 108"/>
                  <a:gd name="T52" fmla="*/ 8 w 90"/>
                  <a:gd name="T53" fmla="*/ 12 h 108"/>
                  <a:gd name="T54" fmla="*/ 8 w 90"/>
                  <a:gd name="T55" fmla="*/ 95 h 108"/>
                  <a:gd name="T56" fmla="*/ 9 w 90"/>
                  <a:gd name="T57" fmla="*/ 100 h 108"/>
                  <a:gd name="T58" fmla="*/ 4 w 90"/>
                  <a:gd name="T5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08">
                    <a:moveTo>
                      <a:pt x="86" y="95"/>
                    </a:moveTo>
                    <a:cubicBezTo>
                      <a:pt x="86" y="100"/>
                      <a:pt x="82" y="104"/>
                      <a:pt x="78" y="104"/>
                    </a:cubicBezTo>
                    <a:cubicBezTo>
                      <a:pt x="21" y="104"/>
                      <a:pt x="21" y="104"/>
                      <a:pt x="21" y="104"/>
                    </a:cubicBezTo>
                    <a:cubicBezTo>
                      <a:pt x="16" y="104"/>
                      <a:pt x="12" y="100"/>
                      <a:pt x="12" y="95"/>
                    </a:cubicBezTo>
                    <a:cubicBezTo>
                      <a:pt x="12" y="12"/>
                      <a:pt x="12" y="12"/>
                      <a:pt x="12" y="12"/>
                    </a:cubicBezTo>
                    <a:cubicBezTo>
                      <a:pt x="12" y="8"/>
                      <a:pt x="16" y="4"/>
                      <a:pt x="21" y="4"/>
                    </a:cubicBezTo>
                    <a:cubicBezTo>
                      <a:pt x="78" y="4"/>
                      <a:pt x="78" y="4"/>
                      <a:pt x="78" y="4"/>
                    </a:cubicBezTo>
                    <a:cubicBezTo>
                      <a:pt x="82" y="4"/>
                      <a:pt x="86" y="8"/>
                      <a:pt x="86" y="12"/>
                    </a:cubicBezTo>
                    <a:cubicBezTo>
                      <a:pt x="86" y="31"/>
                      <a:pt x="86" y="31"/>
                      <a:pt x="86" y="31"/>
                    </a:cubicBezTo>
                    <a:cubicBezTo>
                      <a:pt x="90" y="27"/>
                      <a:pt x="90" y="27"/>
                      <a:pt x="90" y="27"/>
                    </a:cubicBezTo>
                    <a:cubicBezTo>
                      <a:pt x="90" y="12"/>
                      <a:pt x="90" y="12"/>
                      <a:pt x="90" y="12"/>
                    </a:cubicBezTo>
                    <a:cubicBezTo>
                      <a:pt x="90" y="5"/>
                      <a:pt x="85" y="0"/>
                      <a:pt x="78" y="0"/>
                    </a:cubicBezTo>
                    <a:cubicBezTo>
                      <a:pt x="21" y="0"/>
                      <a:pt x="21" y="0"/>
                      <a:pt x="21" y="0"/>
                    </a:cubicBezTo>
                    <a:cubicBezTo>
                      <a:pt x="17" y="0"/>
                      <a:pt x="13" y="2"/>
                      <a:pt x="11" y="4"/>
                    </a:cubicBezTo>
                    <a:cubicBezTo>
                      <a:pt x="5" y="5"/>
                      <a:pt x="0" y="10"/>
                      <a:pt x="0" y="16"/>
                    </a:cubicBezTo>
                    <a:cubicBezTo>
                      <a:pt x="0" y="93"/>
                      <a:pt x="0" y="93"/>
                      <a:pt x="0" y="93"/>
                    </a:cubicBezTo>
                    <a:cubicBezTo>
                      <a:pt x="0" y="99"/>
                      <a:pt x="5" y="104"/>
                      <a:pt x="12" y="104"/>
                    </a:cubicBezTo>
                    <a:cubicBezTo>
                      <a:pt x="14" y="107"/>
                      <a:pt x="17" y="108"/>
                      <a:pt x="21" y="108"/>
                    </a:cubicBezTo>
                    <a:cubicBezTo>
                      <a:pt x="78" y="108"/>
                      <a:pt x="78" y="108"/>
                      <a:pt x="78" y="108"/>
                    </a:cubicBezTo>
                    <a:cubicBezTo>
                      <a:pt x="85" y="108"/>
                      <a:pt x="90" y="102"/>
                      <a:pt x="90" y="95"/>
                    </a:cubicBezTo>
                    <a:cubicBezTo>
                      <a:pt x="90" y="66"/>
                      <a:pt x="90" y="66"/>
                      <a:pt x="90" y="66"/>
                    </a:cubicBezTo>
                    <a:cubicBezTo>
                      <a:pt x="86" y="70"/>
                      <a:pt x="86" y="70"/>
                      <a:pt x="86" y="70"/>
                    </a:cubicBezTo>
                    <a:lnTo>
                      <a:pt x="86" y="95"/>
                    </a:lnTo>
                    <a:close/>
                    <a:moveTo>
                      <a:pt x="4" y="93"/>
                    </a:moveTo>
                    <a:cubicBezTo>
                      <a:pt x="4" y="16"/>
                      <a:pt x="4" y="16"/>
                      <a:pt x="4" y="16"/>
                    </a:cubicBezTo>
                    <a:cubicBezTo>
                      <a:pt x="4" y="13"/>
                      <a:pt x="6" y="10"/>
                      <a:pt x="9" y="9"/>
                    </a:cubicBezTo>
                    <a:cubicBezTo>
                      <a:pt x="8" y="10"/>
                      <a:pt x="8" y="11"/>
                      <a:pt x="8" y="12"/>
                    </a:cubicBezTo>
                    <a:cubicBezTo>
                      <a:pt x="8" y="95"/>
                      <a:pt x="8" y="95"/>
                      <a:pt x="8" y="95"/>
                    </a:cubicBezTo>
                    <a:cubicBezTo>
                      <a:pt x="8" y="97"/>
                      <a:pt x="8" y="98"/>
                      <a:pt x="9" y="100"/>
                    </a:cubicBezTo>
                    <a:cubicBezTo>
                      <a:pt x="6" y="98"/>
                      <a:pt x="4" y="96"/>
                      <a:pt x="4" y="9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Rectangle 50"/>
              <p:cNvSpPr>
                <a:spLocks noChangeArrowheads="1"/>
              </p:cNvSpPr>
              <p:nvPr/>
            </p:nvSpPr>
            <p:spPr bwMode="auto">
              <a:xfrm>
                <a:off x="4683125" y="4513263"/>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Rectangle 51"/>
              <p:cNvSpPr>
                <a:spLocks noChangeArrowheads="1"/>
              </p:cNvSpPr>
              <p:nvPr/>
            </p:nvSpPr>
            <p:spPr bwMode="auto">
              <a:xfrm>
                <a:off x="4683125" y="457358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52"/>
              <p:cNvSpPr/>
              <p:nvPr/>
            </p:nvSpPr>
            <p:spPr bwMode="auto">
              <a:xfrm>
                <a:off x="4683125" y="4633913"/>
                <a:ext cx="152400" cy="11112"/>
              </a:xfrm>
              <a:custGeom>
                <a:avLst/>
                <a:gdLst>
                  <a:gd name="T0" fmla="*/ 0 w 96"/>
                  <a:gd name="T1" fmla="*/ 7 h 7"/>
                  <a:gd name="T2" fmla="*/ 92 w 96"/>
                  <a:gd name="T3" fmla="*/ 7 h 7"/>
                  <a:gd name="T4" fmla="*/ 96 w 96"/>
                  <a:gd name="T5" fmla="*/ 0 h 7"/>
                  <a:gd name="T6" fmla="*/ 0 w 96"/>
                  <a:gd name="T7" fmla="*/ 0 h 7"/>
                  <a:gd name="T8" fmla="*/ 0 w 96"/>
                  <a:gd name="T9" fmla="*/ 7 h 7"/>
                </a:gdLst>
                <a:ahLst/>
                <a:cxnLst>
                  <a:cxn ang="0">
                    <a:pos x="T0" y="T1"/>
                  </a:cxn>
                  <a:cxn ang="0">
                    <a:pos x="T2" y="T3"/>
                  </a:cxn>
                  <a:cxn ang="0">
                    <a:pos x="T4" y="T5"/>
                  </a:cxn>
                  <a:cxn ang="0">
                    <a:pos x="T6" y="T7"/>
                  </a:cxn>
                  <a:cxn ang="0">
                    <a:pos x="T8" y="T9"/>
                  </a:cxn>
                </a:cxnLst>
                <a:rect l="0" t="0" r="r" b="b"/>
                <a:pathLst>
                  <a:path w="96" h="7">
                    <a:moveTo>
                      <a:pt x="0" y="7"/>
                    </a:moveTo>
                    <a:lnTo>
                      <a:pt x="92" y="7"/>
                    </a:lnTo>
                    <a:lnTo>
                      <a:pt x="96"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53"/>
              <p:cNvSpPr/>
              <p:nvPr/>
            </p:nvSpPr>
            <p:spPr bwMode="auto">
              <a:xfrm>
                <a:off x="4683125" y="4694238"/>
                <a:ext cx="119063" cy="11112"/>
              </a:xfrm>
              <a:custGeom>
                <a:avLst/>
                <a:gdLst>
                  <a:gd name="T0" fmla="*/ 0 w 75"/>
                  <a:gd name="T1" fmla="*/ 7 h 7"/>
                  <a:gd name="T2" fmla="*/ 75 w 75"/>
                  <a:gd name="T3" fmla="*/ 7 h 7"/>
                  <a:gd name="T4" fmla="*/ 75 w 75"/>
                  <a:gd name="T5" fmla="*/ 2 h 7"/>
                  <a:gd name="T6" fmla="*/ 75 w 75"/>
                  <a:gd name="T7" fmla="*/ 0 h 7"/>
                  <a:gd name="T8" fmla="*/ 0 w 75"/>
                  <a:gd name="T9" fmla="*/ 0 h 7"/>
                  <a:gd name="T10" fmla="*/ 0 w 75"/>
                  <a:gd name="T11" fmla="*/ 7 h 7"/>
                </a:gdLst>
                <a:ahLst/>
                <a:cxnLst>
                  <a:cxn ang="0">
                    <a:pos x="T0" y="T1"/>
                  </a:cxn>
                  <a:cxn ang="0">
                    <a:pos x="T2" y="T3"/>
                  </a:cxn>
                  <a:cxn ang="0">
                    <a:pos x="T4" y="T5"/>
                  </a:cxn>
                  <a:cxn ang="0">
                    <a:pos x="T6" y="T7"/>
                  </a:cxn>
                  <a:cxn ang="0">
                    <a:pos x="T8" y="T9"/>
                  </a:cxn>
                  <a:cxn ang="0">
                    <a:pos x="T10" y="T11"/>
                  </a:cxn>
                </a:cxnLst>
                <a:rect l="0" t="0" r="r" b="b"/>
                <a:pathLst>
                  <a:path w="75" h="7">
                    <a:moveTo>
                      <a:pt x="0" y="7"/>
                    </a:moveTo>
                    <a:lnTo>
                      <a:pt x="75" y="7"/>
                    </a:lnTo>
                    <a:lnTo>
                      <a:pt x="75" y="2"/>
                    </a:lnTo>
                    <a:lnTo>
                      <a:pt x="75"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Rectangle 54"/>
              <p:cNvSpPr>
                <a:spLocks noChangeArrowheads="1"/>
              </p:cNvSpPr>
              <p:nvPr/>
            </p:nvSpPr>
            <p:spPr bwMode="auto">
              <a:xfrm>
                <a:off x="4683125" y="475773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55"/>
              <p:cNvSpPr/>
              <p:nvPr/>
            </p:nvSpPr>
            <p:spPr bwMode="auto">
              <a:xfrm>
                <a:off x="4810125" y="4667250"/>
                <a:ext cx="66675" cy="68262"/>
              </a:xfrm>
              <a:custGeom>
                <a:avLst/>
                <a:gdLst>
                  <a:gd name="T0" fmla="*/ 9 w 42"/>
                  <a:gd name="T1" fmla="*/ 0 h 43"/>
                  <a:gd name="T2" fmla="*/ 5 w 42"/>
                  <a:gd name="T3" fmla="*/ 22 h 43"/>
                  <a:gd name="T4" fmla="*/ 0 w 42"/>
                  <a:gd name="T5" fmla="*/ 43 h 43"/>
                  <a:gd name="T6" fmla="*/ 21 w 42"/>
                  <a:gd name="T7" fmla="*/ 38 h 43"/>
                  <a:gd name="T8" fmla="*/ 42 w 42"/>
                  <a:gd name="T9" fmla="*/ 33 h 43"/>
                  <a:gd name="T10" fmla="*/ 26 w 42"/>
                  <a:gd name="T11" fmla="*/ 17 h 43"/>
                  <a:gd name="T12" fmla="*/ 9 w 4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9" y="0"/>
                    </a:moveTo>
                    <a:lnTo>
                      <a:pt x="5" y="22"/>
                    </a:lnTo>
                    <a:lnTo>
                      <a:pt x="0" y="43"/>
                    </a:lnTo>
                    <a:lnTo>
                      <a:pt x="21" y="38"/>
                    </a:lnTo>
                    <a:lnTo>
                      <a:pt x="42" y="33"/>
                    </a:lnTo>
                    <a:lnTo>
                      <a:pt x="26" y="17"/>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56"/>
              <p:cNvSpPr/>
              <p:nvPr/>
            </p:nvSpPr>
            <p:spPr bwMode="auto">
              <a:xfrm>
                <a:off x="4832350" y="4543425"/>
                <a:ext cx="123825" cy="123825"/>
              </a:xfrm>
              <a:custGeom>
                <a:avLst/>
                <a:gdLst>
                  <a:gd name="T0" fmla="*/ 0 w 78"/>
                  <a:gd name="T1" fmla="*/ 74 h 78"/>
                  <a:gd name="T2" fmla="*/ 5 w 78"/>
                  <a:gd name="T3" fmla="*/ 78 h 78"/>
                  <a:gd name="T4" fmla="*/ 78 w 78"/>
                  <a:gd name="T5" fmla="*/ 5 h 78"/>
                  <a:gd name="T6" fmla="*/ 73 w 78"/>
                  <a:gd name="T7" fmla="*/ 0 h 78"/>
                  <a:gd name="T8" fmla="*/ 0 w 78"/>
                  <a:gd name="T9" fmla="*/ 74 h 78"/>
                </a:gdLst>
                <a:ahLst/>
                <a:cxnLst>
                  <a:cxn ang="0">
                    <a:pos x="T0" y="T1"/>
                  </a:cxn>
                  <a:cxn ang="0">
                    <a:pos x="T2" y="T3"/>
                  </a:cxn>
                  <a:cxn ang="0">
                    <a:pos x="T4" y="T5"/>
                  </a:cxn>
                  <a:cxn ang="0">
                    <a:pos x="T6" y="T7"/>
                  </a:cxn>
                  <a:cxn ang="0">
                    <a:pos x="T8" y="T9"/>
                  </a:cxn>
                </a:cxnLst>
                <a:rect l="0" t="0" r="r" b="b"/>
                <a:pathLst>
                  <a:path w="78" h="78">
                    <a:moveTo>
                      <a:pt x="0" y="74"/>
                    </a:moveTo>
                    <a:lnTo>
                      <a:pt x="5" y="78"/>
                    </a:lnTo>
                    <a:lnTo>
                      <a:pt x="78" y="5"/>
                    </a:lnTo>
                    <a:lnTo>
                      <a:pt x="73" y="0"/>
                    </a:lnTo>
                    <a:lnTo>
                      <a:pt x="0" y="7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57"/>
              <p:cNvSpPr/>
              <p:nvPr/>
            </p:nvSpPr>
            <p:spPr bwMode="auto">
              <a:xfrm>
                <a:off x="4876800" y="4589463"/>
                <a:ext cx="123825" cy="123825"/>
              </a:xfrm>
              <a:custGeom>
                <a:avLst/>
                <a:gdLst>
                  <a:gd name="T0" fmla="*/ 0 w 78"/>
                  <a:gd name="T1" fmla="*/ 73 h 78"/>
                  <a:gd name="T2" fmla="*/ 5 w 78"/>
                  <a:gd name="T3" fmla="*/ 78 h 78"/>
                  <a:gd name="T4" fmla="*/ 78 w 78"/>
                  <a:gd name="T5" fmla="*/ 4 h 78"/>
                  <a:gd name="T6" fmla="*/ 74 w 78"/>
                  <a:gd name="T7" fmla="*/ 0 h 78"/>
                  <a:gd name="T8" fmla="*/ 0 w 78"/>
                  <a:gd name="T9" fmla="*/ 73 h 78"/>
                </a:gdLst>
                <a:ahLst/>
                <a:cxnLst>
                  <a:cxn ang="0">
                    <a:pos x="T0" y="T1"/>
                  </a:cxn>
                  <a:cxn ang="0">
                    <a:pos x="T2" y="T3"/>
                  </a:cxn>
                  <a:cxn ang="0">
                    <a:pos x="T4" y="T5"/>
                  </a:cxn>
                  <a:cxn ang="0">
                    <a:pos x="T6" y="T7"/>
                  </a:cxn>
                  <a:cxn ang="0">
                    <a:pos x="T8" y="T9"/>
                  </a:cxn>
                </a:cxnLst>
                <a:rect l="0" t="0" r="r" b="b"/>
                <a:pathLst>
                  <a:path w="78" h="78">
                    <a:moveTo>
                      <a:pt x="0" y="73"/>
                    </a:moveTo>
                    <a:lnTo>
                      <a:pt x="5" y="78"/>
                    </a:lnTo>
                    <a:lnTo>
                      <a:pt x="78" y="4"/>
                    </a:lnTo>
                    <a:lnTo>
                      <a:pt x="74" y="0"/>
                    </a:lnTo>
                    <a:lnTo>
                      <a:pt x="0" y="7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58"/>
              <p:cNvSpPr/>
              <p:nvPr/>
            </p:nvSpPr>
            <p:spPr bwMode="auto">
              <a:xfrm>
                <a:off x="4846638" y="4559300"/>
                <a:ext cx="136525" cy="134937"/>
              </a:xfrm>
              <a:custGeom>
                <a:avLst/>
                <a:gdLst>
                  <a:gd name="T0" fmla="*/ 76 w 86"/>
                  <a:gd name="T1" fmla="*/ 0 h 85"/>
                  <a:gd name="T2" fmla="*/ 0 w 86"/>
                  <a:gd name="T3" fmla="*/ 75 h 85"/>
                  <a:gd name="T4" fmla="*/ 12 w 86"/>
                  <a:gd name="T5" fmla="*/ 85 h 85"/>
                  <a:gd name="T6" fmla="*/ 86 w 86"/>
                  <a:gd name="T7" fmla="*/ 12 h 85"/>
                  <a:gd name="T8" fmla="*/ 76 w 86"/>
                  <a:gd name="T9" fmla="*/ 0 h 85"/>
                </a:gdLst>
                <a:ahLst/>
                <a:cxnLst>
                  <a:cxn ang="0">
                    <a:pos x="T0" y="T1"/>
                  </a:cxn>
                  <a:cxn ang="0">
                    <a:pos x="T2" y="T3"/>
                  </a:cxn>
                  <a:cxn ang="0">
                    <a:pos x="T4" y="T5"/>
                  </a:cxn>
                  <a:cxn ang="0">
                    <a:pos x="T6" y="T7"/>
                  </a:cxn>
                  <a:cxn ang="0">
                    <a:pos x="T8" y="T9"/>
                  </a:cxn>
                </a:cxnLst>
                <a:rect l="0" t="0" r="r" b="b"/>
                <a:pathLst>
                  <a:path w="86" h="85">
                    <a:moveTo>
                      <a:pt x="76" y="0"/>
                    </a:moveTo>
                    <a:lnTo>
                      <a:pt x="0" y="75"/>
                    </a:lnTo>
                    <a:lnTo>
                      <a:pt x="12" y="85"/>
                    </a:lnTo>
                    <a:lnTo>
                      <a:pt x="86" y="12"/>
                    </a:lnTo>
                    <a:lnTo>
                      <a:pt x="7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59"/>
              <p:cNvSpPr/>
              <p:nvPr/>
            </p:nvSpPr>
            <p:spPr bwMode="auto">
              <a:xfrm>
                <a:off x="4953000" y="4529138"/>
                <a:ext cx="63500" cy="63500"/>
              </a:xfrm>
              <a:custGeom>
                <a:avLst/>
                <a:gdLst>
                  <a:gd name="T0" fmla="*/ 0 w 40"/>
                  <a:gd name="T1" fmla="*/ 7 h 40"/>
                  <a:gd name="T2" fmla="*/ 33 w 40"/>
                  <a:gd name="T3" fmla="*/ 40 h 40"/>
                  <a:gd name="T4" fmla="*/ 40 w 40"/>
                  <a:gd name="T5" fmla="*/ 33 h 40"/>
                  <a:gd name="T6" fmla="*/ 7 w 40"/>
                  <a:gd name="T7" fmla="*/ 0 h 40"/>
                  <a:gd name="T8" fmla="*/ 0 w 40"/>
                  <a:gd name="T9" fmla="*/ 7 h 40"/>
                </a:gdLst>
                <a:ahLst/>
                <a:cxnLst>
                  <a:cxn ang="0">
                    <a:pos x="T0" y="T1"/>
                  </a:cxn>
                  <a:cxn ang="0">
                    <a:pos x="T2" y="T3"/>
                  </a:cxn>
                  <a:cxn ang="0">
                    <a:pos x="T4" y="T5"/>
                  </a:cxn>
                  <a:cxn ang="0">
                    <a:pos x="T6" y="T7"/>
                  </a:cxn>
                  <a:cxn ang="0">
                    <a:pos x="T8" y="T9"/>
                  </a:cxn>
                </a:cxnLst>
                <a:rect l="0" t="0" r="r" b="b"/>
                <a:pathLst>
                  <a:path w="40" h="40">
                    <a:moveTo>
                      <a:pt x="0" y="7"/>
                    </a:moveTo>
                    <a:lnTo>
                      <a:pt x="33" y="40"/>
                    </a:lnTo>
                    <a:lnTo>
                      <a:pt x="40" y="33"/>
                    </a:lnTo>
                    <a:lnTo>
                      <a:pt x="7"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60"/>
              <p:cNvSpPr/>
              <p:nvPr/>
            </p:nvSpPr>
            <p:spPr bwMode="auto">
              <a:xfrm>
                <a:off x="4964113" y="4495800"/>
                <a:ext cx="85725" cy="85725"/>
              </a:xfrm>
              <a:custGeom>
                <a:avLst/>
                <a:gdLst>
                  <a:gd name="T0" fmla="*/ 20 w 23"/>
                  <a:gd name="T1" fmla="*/ 8 h 23"/>
                  <a:gd name="T2" fmla="*/ 15 w 23"/>
                  <a:gd name="T3" fmla="*/ 3 h 23"/>
                  <a:gd name="T4" fmla="*/ 6 w 23"/>
                  <a:gd name="T5" fmla="*/ 3 h 23"/>
                  <a:gd name="T6" fmla="*/ 0 w 23"/>
                  <a:gd name="T7" fmla="*/ 8 h 23"/>
                  <a:gd name="T8" fmla="*/ 15 w 23"/>
                  <a:gd name="T9" fmla="*/ 23 h 23"/>
                  <a:gd name="T10" fmla="*/ 20 w 23"/>
                  <a:gd name="T11" fmla="*/ 17 h 23"/>
                  <a:gd name="T12" fmla="*/ 20 w 23"/>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20" y="8"/>
                    </a:moveTo>
                    <a:cubicBezTo>
                      <a:pt x="15" y="3"/>
                      <a:pt x="15" y="3"/>
                      <a:pt x="15" y="3"/>
                    </a:cubicBezTo>
                    <a:cubicBezTo>
                      <a:pt x="12" y="0"/>
                      <a:pt x="8" y="0"/>
                      <a:pt x="6" y="3"/>
                    </a:cubicBezTo>
                    <a:cubicBezTo>
                      <a:pt x="0" y="8"/>
                      <a:pt x="0" y="8"/>
                      <a:pt x="0" y="8"/>
                    </a:cubicBezTo>
                    <a:cubicBezTo>
                      <a:pt x="15" y="23"/>
                      <a:pt x="15" y="23"/>
                      <a:pt x="15" y="23"/>
                    </a:cubicBezTo>
                    <a:cubicBezTo>
                      <a:pt x="20" y="17"/>
                      <a:pt x="20" y="17"/>
                      <a:pt x="20" y="17"/>
                    </a:cubicBezTo>
                    <a:cubicBezTo>
                      <a:pt x="23" y="15"/>
                      <a:pt x="23" y="11"/>
                      <a:pt x="20"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0" name="文本框 159"/>
            <p:cNvSpPr txBox="1"/>
            <p:nvPr/>
          </p:nvSpPr>
          <p:spPr>
            <a:xfrm>
              <a:off x="507812" y="1018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ym typeface="+mn-lt"/>
                </a:rPr>
                <a:t>知识</a:t>
              </a:r>
              <a:endParaRPr lang="zh-CN" altLang="en-US" dirty="0">
                <a:sym typeface="+mn-lt"/>
              </a:endParaRPr>
            </a:p>
          </p:txBody>
        </p:sp>
      </p:grpSp>
      <p:sp>
        <p:nvSpPr>
          <p:cNvPr id="4" name="矩形 3"/>
          <p:cNvSpPr/>
          <p:nvPr/>
        </p:nvSpPr>
        <p:spPr>
          <a:xfrm>
            <a:off x="1689101" y="-1"/>
            <a:ext cx="10502899" cy="742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841665" y="143951"/>
            <a:ext cx="20116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阿基米德原理</a:t>
            </a:r>
          </a:p>
        </p:txBody>
      </p:sp>
      <p:cxnSp>
        <p:nvCxnSpPr>
          <p:cNvPr id="42" name="直接连接符 41"/>
          <p:cNvCxnSpPr/>
          <p:nvPr/>
        </p:nvCxnSpPr>
        <p:spPr>
          <a:xfrm>
            <a:off x="-82" y="1228210"/>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文本框 127"/>
          <p:cNvSpPr txBox="1"/>
          <p:nvPr/>
        </p:nvSpPr>
        <p:spPr>
          <a:xfrm>
            <a:off x="303266" y="776417"/>
            <a:ext cx="840295" cy="400110"/>
          </a:xfrm>
          <a:prstGeom prst="rect">
            <a:avLst/>
          </a:prstGeom>
          <a:noFill/>
        </p:spPr>
        <p:txBody>
          <a:bodyPr wrap="none" rtlCol="0">
            <a:spAutoFit/>
          </a:bodyPr>
          <a:lstStyle/>
          <a:p>
            <a:r>
              <a:rPr lang="zh-CN" altLang="en-US" sz="2000" kern="0" dirty="0" smtClean="0">
                <a:cs typeface="+mn-ea"/>
                <a:sym typeface="+mn-lt"/>
              </a:rPr>
              <a:t>知识</a:t>
            </a:r>
            <a:r>
              <a:rPr lang="en-US" altLang="zh-CN" sz="2000" kern="0" dirty="0" smtClean="0">
                <a:cs typeface="+mn-ea"/>
                <a:sym typeface="+mn-lt"/>
              </a:rPr>
              <a:t>1</a:t>
            </a:r>
          </a:p>
        </p:txBody>
      </p:sp>
      <p:sp>
        <p:nvSpPr>
          <p:cNvPr id="47" name="文本框 127"/>
          <p:cNvSpPr txBox="1"/>
          <p:nvPr/>
        </p:nvSpPr>
        <p:spPr>
          <a:xfrm>
            <a:off x="326468" y="1228146"/>
            <a:ext cx="840295" cy="400110"/>
          </a:xfrm>
          <a:prstGeom prst="rect">
            <a:avLst/>
          </a:prstGeom>
          <a:noFill/>
        </p:spPr>
        <p:txBody>
          <a:bodyPr wrap="none" rtlCol="0">
            <a:spAutoFit/>
          </a:bodyPr>
          <a:lstStyle/>
          <a:p>
            <a:r>
              <a:rPr lang="zh-CN" altLang="en-US" sz="2000" kern="0" dirty="0" smtClean="0">
                <a:solidFill>
                  <a:schemeClr val="bg1"/>
                </a:solidFill>
                <a:cs typeface="+mn-ea"/>
                <a:sym typeface="+mn-lt"/>
              </a:rPr>
              <a:t>知识</a:t>
            </a:r>
            <a:r>
              <a:rPr lang="en-US" altLang="zh-CN" sz="2000" kern="0" dirty="0" smtClean="0">
                <a:solidFill>
                  <a:schemeClr val="bg1"/>
                </a:solidFill>
                <a:cs typeface="+mn-ea"/>
                <a:sym typeface="+mn-lt"/>
              </a:rPr>
              <a:t>2</a:t>
            </a:r>
          </a:p>
        </p:txBody>
      </p:sp>
      <p:sp>
        <p:nvSpPr>
          <p:cNvPr id="48" name="文本框 127"/>
          <p:cNvSpPr txBox="1"/>
          <p:nvPr/>
        </p:nvSpPr>
        <p:spPr>
          <a:xfrm>
            <a:off x="326390" y="1767205"/>
            <a:ext cx="843915" cy="400110"/>
          </a:xfrm>
          <a:prstGeom prst="rect">
            <a:avLst/>
          </a:prstGeom>
          <a:noFill/>
        </p:spPr>
        <p:txBody>
          <a:bodyPr wrap="square" rtlCol="0">
            <a:spAutoFit/>
          </a:bodyPr>
          <a:lstStyle/>
          <a:p>
            <a:r>
              <a:rPr lang="zh-CN" altLang="en-US" sz="2000" kern="0" dirty="0" smtClean="0">
                <a:cs typeface="+mn-ea"/>
                <a:sym typeface="+mn-lt"/>
              </a:rPr>
              <a:t>知识</a:t>
            </a:r>
            <a:r>
              <a:rPr lang="en-US" altLang="zh-CN" sz="2000" kern="0" dirty="0" smtClean="0">
                <a:cs typeface="+mn-ea"/>
                <a:sym typeface="+mn-lt"/>
              </a:rPr>
              <a:t>3</a:t>
            </a:r>
            <a:endParaRPr lang="zh-CN" altLang="en-US" sz="2000" kern="0" dirty="0">
              <a:cs typeface="+mn-ea"/>
              <a:sym typeface="+mn-lt"/>
            </a:endParaRPr>
          </a:p>
        </p:txBody>
      </p:sp>
      <p:sp>
        <p:nvSpPr>
          <p:cNvPr id="100" name="文本框 99"/>
          <p:cNvSpPr txBox="1"/>
          <p:nvPr/>
        </p:nvSpPr>
        <p:spPr>
          <a:xfrm>
            <a:off x="1914525" y="813435"/>
            <a:ext cx="9471025" cy="1753235"/>
          </a:xfrm>
          <a:prstGeom prst="rect">
            <a:avLst/>
          </a:prstGeom>
          <a:noFill/>
          <a:ln w="9525">
            <a:noFill/>
          </a:ln>
        </p:spPr>
        <p:txBody>
          <a:bodyPr wrap="square">
            <a:spAutoFit/>
          </a:bodyPr>
          <a:lstStyle/>
          <a:p>
            <a:pPr indent="0" fontAlgn="auto">
              <a:lnSpc>
                <a:spcPct val="300000"/>
              </a:lnSpc>
            </a:pPr>
            <a:r>
              <a:rPr lang="zh-CN" altLang="en-US" sz="1800" b="0" dirty="0">
                <a:latin typeface="黑体" panose="02010609060101010101" pitchFamily="49" charset="-122"/>
                <a:ea typeface="黑体" panose="02010609060101010101" pitchFamily="49" charset="-122"/>
                <a:cs typeface="黑体" panose="02010609060101010101" pitchFamily="49" charset="-122"/>
              </a:rPr>
              <a:t>1.内容:</a:t>
            </a:r>
            <a:r>
              <a:rPr lang="zh-CN" sz="1600" b="0" dirty="0">
                <a:solidFill>
                  <a:srgbClr val="000000"/>
                </a:solidFill>
                <a:latin typeface="方正书宋_GBK" panose="03000509000000000000" charset="-122"/>
                <a:ea typeface="方正书宋_GBK" panose="03000509000000000000" charset="-122"/>
                <a:cs typeface="方正书宋_GBK" panose="03000509000000000000" charset="-122"/>
              </a:rPr>
              <a:t>浸在液体中的物体受到液体向</a:t>
            </a:r>
            <a:r>
              <a:rPr lang="en-US"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⑥</a:t>
            </a:r>
            <a:r>
              <a:rPr lang="zh-CN"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zh-CN" sz="1600" b="0" dirty="0">
                <a:solidFill>
                  <a:srgbClr val="000000"/>
                </a:solidFill>
                <a:latin typeface="方正书宋_GBK" panose="03000509000000000000" charset="-122"/>
                <a:ea typeface="方正书宋_GBK" panose="03000509000000000000" charset="-122"/>
                <a:cs typeface="方正书宋_GBK" panose="03000509000000000000" charset="-122"/>
              </a:rPr>
              <a:t>的浮力</a:t>
            </a:r>
            <a:r>
              <a:rPr lang="en-US" sz="1600" b="0" dirty="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dirty="0">
                <a:solidFill>
                  <a:srgbClr val="000000"/>
                </a:solidFill>
                <a:latin typeface="方正书宋_GBK" panose="03000509000000000000" charset="-122"/>
                <a:ea typeface="方正书宋_GBK" panose="03000509000000000000" charset="-122"/>
                <a:cs typeface="方正书宋_GBK" panose="03000509000000000000" charset="-122"/>
              </a:rPr>
              <a:t>浮力的大小等于它排开液体所受的</a:t>
            </a:r>
            <a:r>
              <a:rPr lang="en-US"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⑦</a:t>
            </a:r>
            <a:r>
              <a:rPr lang="zh-CN"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dirty="0">
                <a:solidFill>
                  <a:srgbClr val="000000"/>
                </a:solidFill>
                <a:latin typeface="方正书宋_GBK" panose="03000509000000000000" charset="-122"/>
                <a:ea typeface="方正书宋_GBK" panose="03000509000000000000" charset="-122"/>
                <a:cs typeface="方正书宋_GBK" panose="03000509000000000000" charset="-122"/>
              </a:rPr>
              <a:t>. </a:t>
            </a:r>
          </a:p>
          <a:p>
            <a:pPr indent="0" fontAlgn="auto">
              <a:lnSpc>
                <a:spcPct val="300000"/>
              </a:lnSpc>
            </a:pPr>
            <a:r>
              <a:rPr lang="zh-CN" altLang="en-US" sz="1800" b="0" dirty="0">
                <a:latin typeface="黑体" panose="02010609060101010101" pitchFamily="49" charset="-122"/>
                <a:ea typeface="黑体" panose="02010609060101010101" pitchFamily="49" charset="-122"/>
                <a:cs typeface="黑体" panose="02010609060101010101" pitchFamily="49" charset="-122"/>
              </a:rPr>
              <a:t>2.公式:</a:t>
            </a:r>
            <a:r>
              <a:rPr lang="en-US" sz="1600" b="0" i="1" dirty="0">
                <a:solidFill>
                  <a:srgbClr val="000000"/>
                </a:solidFill>
                <a:latin typeface="方正书宋_GBK" panose="03000509000000000000" charset="-122"/>
                <a:ea typeface="方正书宋_GBK" panose="03000509000000000000" charset="-122"/>
                <a:cs typeface="方正书宋_GBK" panose="03000509000000000000" charset="-122"/>
              </a:rPr>
              <a:t>F</a:t>
            </a:r>
            <a:r>
              <a:rPr lang="zh-CN" sz="1600" b="0" baseline="-25000" dirty="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dirty="0">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⑧      </a:t>
            </a:r>
            <a:r>
              <a:rPr lang="zh-CN"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dirty="0">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i="1" dirty="0">
                <a:solidFill>
                  <a:srgbClr val="000000"/>
                </a:solidFill>
                <a:latin typeface="方正书宋_GBK" panose="03000509000000000000" charset="-122"/>
                <a:ea typeface="方正书宋_GBK" panose="03000509000000000000" charset="-122"/>
                <a:cs typeface="方正书宋_GBK" panose="03000509000000000000" charset="-122"/>
              </a:rPr>
              <a:t>m</a:t>
            </a:r>
            <a:r>
              <a:rPr lang="zh-CN" sz="1600" b="0" baseline="-25000" dirty="0">
                <a:solidFill>
                  <a:srgbClr val="000000"/>
                </a:solidFill>
                <a:latin typeface="方正书宋_GBK" panose="03000509000000000000" charset="-122"/>
                <a:ea typeface="方正书宋_GBK" panose="03000509000000000000" charset="-122"/>
                <a:cs typeface="方正书宋_GBK" panose="03000509000000000000" charset="-122"/>
              </a:rPr>
              <a:t>排</a:t>
            </a:r>
            <a:r>
              <a:rPr lang="en-US" sz="1600" b="0" i="1" dirty="0">
                <a:solidFill>
                  <a:srgbClr val="000000"/>
                </a:solidFill>
                <a:latin typeface="方正书宋_GBK" panose="03000509000000000000" charset="-122"/>
                <a:ea typeface="方正书宋_GBK" panose="03000509000000000000" charset="-122"/>
                <a:cs typeface="方正书宋_GBK" panose="03000509000000000000" charset="-122"/>
              </a:rPr>
              <a:t>g</a:t>
            </a:r>
            <a:r>
              <a:rPr lang="en-US" sz="1600" b="0" dirty="0">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⑨    </a:t>
            </a:r>
            <a:r>
              <a:rPr lang="zh-CN" sz="1600" b="0" u="sng" dirty="0">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dirty="0">
                <a:solidFill>
                  <a:srgbClr val="000000"/>
                </a:solidFill>
                <a:latin typeface="方正书宋_GBK" panose="03000509000000000000" charset="-122"/>
                <a:ea typeface="方正书宋_GBK" panose="03000509000000000000" charset="-122"/>
                <a:cs typeface="方正书宋_GBK" panose="03000509000000000000" charset="-122"/>
              </a:rPr>
              <a:t>. </a:t>
            </a:r>
            <a:endParaRPr lang="zh-CN" altLang="en-US" sz="1600" dirty="0">
              <a:latin typeface="方正书宋_GBK" panose="03000509000000000000" charset="-122"/>
              <a:ea typeface="方正书宋_GBK" panose="03000509000000000000" charset="-122"/>
              <a:cs typeface="方正书宋_GBK" panose="03000509000000000000" charset="-122"/>
            </a:endParaRPr>
          </a:p>
        </p:txBody>
      </p:sp>
      <p:sp>
        <p:nvSpPr>
          <p:cNvPr id="6" name="文本框 5"/>
          <p:cNvSpPr txBox="1"/>
          <p:nvPr/>
        </p:nvSpPr>
        <p:spPr>
          <a:xfrm>
            <a:off x="5667375" y="1231265"/>
            <a:ext cx="70231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上</a:t>
            </a:r>
          </a:p>
        </p:txBody>
      </p:sp>
      <p:sp>
        <p:nvSpPr>
          <p:cNvPr id="12" name="文本框 11"/>
          <p:cNvSpPr txBox="1"/>
          <p:nvPr/>
        </p:nvSpPr>
        <p:spPr>
          <a:xfrm>
            <a:off x="10420350" y="1176655"/>
            <a:ext cx="64770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重力</a:t>
            </a:r>
          </a:p>
        </p:txBody>
      </p:sp>
      <p:pic>
        <p:nvPicPr>
          <p:cNvPr id="16" name="图片 15"/>
          <p:cNvPicPr>
            <a:picLocks noChangeAspect="1"/>
          </p:cNvPicPr>
          <p:nvPr/>
        </p:nvPicPr>
        <p:blipFill>
          <a:blip r:embed="rId3" cstate="print"/>
          <a:stretch>
            <a:fillRect/>
          </a:stretch>
        </p:blipFill>
        <p:spPr>
          <a:xfrm>
            <a:off x="3513455" y="1899285"/>
            <a:ext cx="571500" cy="476250"/>
          </a:xfrm>
          <a:prstGeom prst="rect">
            <a:avLst/>
          </a:prstGeom>
        </p:spPr>
      </p:pic>
      <p:pic>
        <p:nvPicPr>
          <p:cNvPr id="17" name="图片 16"/>
          <p:cNvPicPr>
            <a:picLocks noChangeAspect="1"/>
          </p:cNvPicPr>
          <p:nvPr/>
        </p:nvPicPr>
        <p:blipFill>
          <a:blip r:embed="rId4" cstate="print"/>
          <a:stretch>
            <a:fillRect/>
          </a:stretch>
        </p:blipFill>
        <p:spPr>
          <a:xfrm>
            <a:off x="5433695" y="1927860"/>
            <a:ext cx="1323975" cy="447675"/>
          </a:xfrm>
          <a:prstGeom prst="rect">
            <a:avLst/>
          </a:prstGeom>
        </p:spPr>
      </p:pic>
      <p:sp>
        <p:nvSpPr>
          <p:cNvPr id="19" name="文本框 18"/>
          <p:cNvSpPr txBox="1"/>
          <p:nvPr/>
        </p:nvSpPr>
        <p:spPr>
          <a:xfrm>
            <a:off x="7067550" y="4142105"/>
            <a:ext cx="1591310" cy="368300"/>
          </a:xfrm>
          <a:prstGeom prst="rect">
            <a:avLst/>
          </a:prstGeom>
          <a:noFill/>
        </p:spPr>
        <p:txBody>
          <a:bodyPr wrap="square" rtlCol="0">
            <a:spAutoFit/>
          </a:bodyPr>
          <a:lstStyle/>
          <a:p>
            <a:r>
              <a:rPr lang="zh-CN" altLang="en-US">
                <a:solidFill>
                  <a:srgbClr val="FF0000"/>
                </a:solidFill>
                <a:latin typeface="仿宋" panose="02010609060101010101" charset="-122"/>
                <a:ea typeface="仿宋" panose="02010609060101010101" charset="-122"/>
              </a:rPr>
              <a:t>液体的密度</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 grpId="0"/>
      <p:bldP spid="12"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2083435" y="5005070"/>
            <a:ext cx="9416415" cy="168846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solidFill>
              <a:latin typeface="仿宋" panose="02010609060101010101" charset="-122"/>
              <a:ea typeface="仿宋" panose="02010609060101010101" charset="-122"/>
              <a:cs typeface="仿宋" panose="02010609060101010101" charset="-122"/>
            </a:endParaRPr>
          </a:p>
        </p:txBody>
      </p:sp>
      <p:sp>
        <p:nvSpPr>
          <p:cNvPr id="127" name="矩形 126"/>
          <p:cNvSpPr/>
          <p:nvPr/>
        </p:nvSpPr>
        <p:spPr>
          <a:xfrm>
            <a:off x="-6350" y="1685290"/>
            <a:ext cx="1695450" cy="481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3" name="直接连接符 132"/>
          <p:cNvCxnSpPr/>
          <p:nvPr/>
        </p:nvCxnSpPr>
        <p:spPr>
          <a:xfrm>
            <a:off x="1689100" y="0"/>
            <a:ext cx="0" cy="6858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0" y="1685195"/>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0" y="2165676"/>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57"/>
          <p:cNvGrpSpPr/>
          <p:nvPr/>
        </p:nvGrpSpPr>
        <p:grpSpPr>
          <a:xfrm>
            <a:off x="89481" y="165300"/>
            <a:ext cx="1583992" cy="461665"/>
            <a:chOff x="89481" y="101800"/>
            <a:chExt cx="1583992" cy="461665"/>
          </a:xfrm>
        </p:grpSpPr>
        <p:grpSp>
          <p:nvGrpSpPr>
            <p:cNvPr id="3" name="组合 158"/>
            <p:cNvGrpSpPr/>
            <p:nvPr/>
          </p:nvGrpSpPr>
          <p:grpSpPr>
            <a:xfrm>
              <a:off x="89481" y="125939"/>
              <a:ext cx="462800" cy="419978"/>
              <a:chOff x="4603750" y="4427538"/>
              <a:chExt cx="446088" cy="404812"/>
            </a:xfrm>
            <a:solidFill>
              <a:schemeClr val="accent2"/>
            </a:solidFill>
          </p:grpSpPr>
          <p:sp>
            <p:nvSpPr>
              <p:cNvPr id="161" name="Freeform 49"/>
              <p:cNvSpPr>
                <a:spLocks noEditPoints="1"/>
              </p:cNvSpPr>
              <p:nvPr/>
            </p:nvSpPr>
            <p:spPr bwMode="auto">
              <a:xfrm>
                <a:off x="4603750" y="4427538"/>
                <a:ext cx="338138" cy="404812"/>
              </a:xfrm>
              <a:custGeom>
                <a:avLst/>
                <a:gdLst>
                  <a:gd name="T0" fmla="*/ 86 w 90"/>
                  <a:gd name="T1" fmla="*/ 95 h 108"/>
                  <a:gd name="T2" fmla="*/ 78 w 90"/>
                  <a:gd name="T3" fmla="*/ 104 h 108"/>
                  <a:gd name="T4" fmla="*/ 21 w 90"/>
                  <a:gd name="T5" fmla="*/ 104 h 108"/>
                  <a:gd name="T6" fmla="*/ 12 w 90"/>
                  <a:gd name="T7" fmla="*/ 95 h 108"/>
                  <a:gd name="T8" fmla="*/ 12 w 90"/>
                  <a:gd name="T9" fmla="*/ 12 h 108"/>
                  <a:gd name="T10" fmla="*/ 21 w 90"/>
                  <a:gd name="T11" fmla="*/ 4 h 108"/>
                  <a:gd name="T12" fmla="*/ 78 w 90"/>
                  <a:gd name="T13" fmla="*/ 4 h 108"/>
                  <a:gd name="T14" fmla="*/ 86 w 90"/>
                  <a:gd name="T15" fmla="*/ 12 h 108"/>
                  <a:gd name="T16" fmla="*/ 86 w 90"/>
                  <a:gd name="T17" fmla="*/ 31 h 108"/>
                  <a:gd name="T18" fmla="*/ 90 w 90"/>
                  <a:gd name="T19" fmla="*/ 27 h 108"/>
                  <a:gd name="T20" fmla="*/ 90 w 90"/>
                  <a:gd name="T21" fmla="*/ 12 h 108"/>
                  <a:gd name="T22" fmla="*/ 78 w 90"/>
                  <a:gd name="T23" fmla="*/ 0 h 108"/>
                  <a:gd name="T24" fmla="*/ 21 w 90"/>
                  <a:gd name="T25" fmla="*/ 0 h 108"/>
                  <a:gd name="T26" fmla="*/ 11 w 90"/>
                  <a:gd name="T27" fmla="*/ 4 h 108"/>
                  <a:gd name="T28" fmla="*/ 0 w 90"/>
                  <a:gd name="T29" fmla="*/ 16 h 108"/>
                  <a:gd name="T30" fmla="*/ 0 w 90"/>
                  <a:gd name="T31" fmla="*/ 93 h 108"/>
                  <a:gd name="T32" fmla="*/ 12 w 90"/>
                  <a:gd name="T33" fmla="*/ 104 h 108"/>
                  <a:gd name="T34" fmla="*/ 21 w 90"/>
                  <a:gd name="T35" fmla="*/ 108 h 108"/>
                  <a:gd name="T36" fmla="*/ 78 w 90"/>
                  <a:gd name="T37" fmla="*/ 108 h 108"/>
                  <a:gd name="T38" fmla="*/ 90 w 90"/>
                  <a:gd name="T39" fmla="*/ 95 h 108"/>
                  <a:gd name="T40" fmla="*/ 90 w 90"/>
                  <a:gd name="T41" fmla="*/ 66 h 108"/>
                  <a:gd name="T42" fmla="*/ 86 w 90"/>
                  <a:gd name="T43" fmla="*/ 70 h 108"/>
                  <a:gd name="T44" fmla="*/ 86 w 90"/>
                  <a:gd name="T45" fmla="*/ 95 h 108"/>
                  <a:gd name="T46" fmla="*/ 4 w 90"/>
                  <a:gd name="T47" fmla="*/ 93 h 108"/>
                  <a:gd name="T48" fmla="*/ 4 w 90"/>
                  <a:gd name="T49" fmla="*/ 16 h 108"/>
                  <a:gd name="T50" fmla="*/ 9 w 90"/>
                  <a:gd name="T51" fmla="*/ 9 h 108"/>
                  <a:gd name="T52" fmla="*/ 8 w 90"/>
                  <a:gd name="T53" fmla="*/ 12 h 108"/>
                  <a:gd name="T54" fmla="*/ 8 w 90"/>
                  <a:gd name="T55" fmla="*/ 95 h 108"/>
                  <a:gd name="T56" fmla="*/ 9 w 90"/>
                  <a:gd name="T57" fmla="*/ 100 h 108"/>
                  <a:gd name="T58" fmla="*/ 4 w 90"/>
                  <a:gd name="T5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08">
                    <a:moveTo>
                      <a:pt x="86" y="95"/>
                    </a:moveTo>
                    <a:cubicBezTo>
                      <a:pt x="86" y="100"/>
                      <a:pt x="82" y="104"/>
                      <a:pt x="78" y="104"/>
                    </a:cubicBezTo>
                    <a:cubicBezTo>
                      <a:pt x="21" y="104"/>
                      <a:pt x="21" y="104"/>
                      <a:pt x="21" y="104"/>
                    </a:cubicBezTo>
                    <a:cubicBezTo>
                      <a:pt x="16" y="104"/>
                      <a:pt x="12" y="100"/>
                      <a:pt x="12" y="95"/>
                    </a:cubicBezTo>
                    <a:cubicBezTo>
                      <a:pt x="12" y="12"/>
                      <a:pt x="12" y="12"/>
                      <a:pt x="12" y="12"/>
                    </a:cubicBezTo>
                    <a:cubicBezTo>
                      <a:pt x="12" y="8"/>
                      <a:pt x="16" y="4"/>
                      <a:pt x="21" y="4"/>
                    </a:cubicBezTo>
                    <a:cubicBezTo>
                      <a:pt x="78" y="4"/>
                      <a:pt x="78" y="4"/>
                      <a:pt x="78" y="4"/>
                    </a:cubicBezTo>
                    <a:cubicBezTo>
                      <a:pt x="82" y="4"/>
                      <a:pt x="86" y="8"/>
                      <a:pt x="86" y="12"/>
                    </a:cubicBezTo>
                    <a:cubicBezTo>
                      <a:pt x="86" y="31"/>
                      <a:pt x="86" y="31"/>
                      <a:pt x="86" y="31"/>
                    </a:cubicBezTo>
                    <a:cubicBezTo>
                      <a:pt x="90" y="27"/>
                      <a:pt x="90" y="27"/>
                      <a:pt x="90" y="27"/>
                    </a:cubicBezTo>
                    <a:cubicBezTo>
                      <a:pt x="90" y="12"/>
                      <a:pt x="90" y="12"/>
                      <a:pt x="90" y="12"/>
                    </a:cubicBezTo>
                    <a:cubicBezTo>
                      <a:pt x="90" y="5"/>
                      <a:pt x="85" y="0"/>
                      <a:pt x="78" y="0"/>
                    </a:cubicBezTo>
                    <a:cubicBezTo>
                      <a:pt x="21" y="0"/>
                      <a:pt x="21" y="0"/>
                      <a:pt x="21" y="0"/>
                    </a:cubicBezTo>
                    <a:cubicBezTo>
                      <a:pt x="17" y="0"/>
                      <a:pt x="13" y="2"/>
                      <a:pt x="11" y="4"/>
                    </a:cubicBezTo>
                    <a:cubicBezTo>
                      <a:pt x="5" y="5"/>
                      <a:pt x="0" y="10"/>
                      <a:pt x="0" y="16"/>
                    </a:cubicBezTo>
                    <a:cubicBezTo>
                      <a:pt x="0" y="93"/>
                      <a:pt x="0" y="93"/>
                      <a:pt x="0" y="93"/>
                    </a:cubicBezTo>
                    <a:cubicBezTo>
                      <a:pt x="0" y="99"/>
                      <a:pt x="5" y="104"/>
                      <a:pt x="12" y="104"/>
                    </a:cubicBezTo>
                    <a:cubicBezTo>
                      <a:pt x="14" y="107"/>
                      <a:pt x="17" y="108"/>
                      <a:pt x="21" y="108"/>
                    </a:cubicBezTo>
                    <a:cubicBezTo>
                      <a:pt x="78" y="108"/>
                      <a:pt x="78" y="108"/>
                      <a:pt x="78" y="108"/>
                    </a:cubicBezTo>
                    <a:cubicBezTo>
                      <a:pt x="85" y="108"/>
                      <a:pt x="90" y="102"/>
                      <a:pt x="90" y="95"/>
                    </a:cubicBezTo>
                    <a:cubicBezTo>
                      <a:pt x="90" y="66"/>
                      <a:pt x="90" y="66"/>
                      <a:pt x="90" y="66"/>
                    </a:cubicBezTo>
                    <a:cubicBezTo>
                      <a:pt x="86" y="70"/>
                      <a:pt x="86" y="70"/>
                      <a:pt x="86" y="70"/>
                    </a:cubicBezTo>
                    <a:lnTo>
                      <a:pt x="86" y="95"/>
                    </a:lnTo>
                    <a:close/>
                    <a:moveTo>
                      <a:pt x="4" y="93"/>
                    </a:moveTo>
                    <a:cubicBezTo>
                      <a:pt x="4" y="16"/>
                      <a:pt x="4" y="16"/>
                      <a:pt x="4" y="16"/>
                    </a:cubicBezTo>
                    <a:cubicBezTo>
                      <a:pt x="4" y="13"/>
                      <a:pt x="6" y="10"/>
                      <a:pt x="9" y="9"/>
                    </a:cubicBezTo>
                    <a:cubicBezTo>
                      <a:pt x="8" y="10"/>
                      <a:pt x="8" y="11"/>
                      <a:pt x="8" y="12"/>
                    </a:cubicBezTo>
                    <a:cubicBezTo>
                      <a:pt x="8" y="95"/>
                      <a:pt x="8" y="95"/>
                      <a:pt x="8" y="95"/>
                    </a:cubicBezTo>
                    <a:cubicBezTo>
                      <a:pt x="8" y="97"/>
                      <a:pt x="8" y="98"/>
                      <a:pt x="9" y="100"/>
                    </a:cubicBezTo>
                    <a:cubicBezTo>
                      <a:pt x="6" y="98"/>
                      <a:pt x="4" y="96"/>
                      <a:pt x="4" y="9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Rectangle 50"/>
              <p:cNvSpPr>
                <a:spLocks noChangeArrowheads="1"/>
              </p:cNvSpPr>
              <p:nvPr/>
            </p:nvSpPr>
            <p:spPr bwMode="auto">
              <a:xfrm>
                <a:off x="4683125" y="4513263"/>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Rectangle 51"/>
              <p:cNvSpPr>
                <a:spLocks noChangeArrowheads="1"/>
              </p:cNvSpPr>
              <p:nvPr/>
            </p:nvSpPr>
            <p:spPr bwMode="auto">
              <a:xfrm>
                <a:off x="4683125" y="457358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52"/>
              <p:cNvSpPr/>
              <p:nvPr/>
            </p:nvSpPr>
            <p:spPr bwMode="auto">
              <a:xfrm>
                <a:off x="4683125" y="4633913"/>
                <a:ext cx="152400" cy="11112"/>
              </a:xfrm>
              <a:custGeom>
                <a:avLst/>
                <a:gdLst>
                  <a:gd name="T0" fmla="*/ 0 w 96"/>
                  <a:gd name="T1" fmla="*/ 7 h 7"/>
                  <a:gd name="T2" fmla="*/ 92 w 96"/>
                  <a:gd name="T3" fmla="*/ 7 h 7"/>
                  <a:gd name="T4" fmla="*/ 96 w 96"/>
                  <a:gd name="T5" fmla="*/ 0 h 7"/>
                  <a:gd name="T6" fmla="*/ 0 w 96"/>
                  <a:gd name="T7" fmla="*/ 0 h 7"/>
                  <a:gd name="T8" fmla="*/ 0 w 96"/>
                  <a:gd name="T9" fmla="*/ 7 h 7"/>
                </a:gdLst>
                <a:ahLst/>
                <a:cxnLst>
                  <a:cxn ang="0">
                    <a:pos x="T0" y="T1"/>
                  </a:cxn>
                  <a:cxn ang="0">
                    <a:pos x="T2" y="T3"/>
                  </a:cxn>
                  <a:cxn ang="0">
                    <a:pos x="T4" y="T5"/>
                  </a:cxn>
                  <a:cxn ang="0">
                    <a:pos x="T6" y="T7"/>
                  </a:cxn>
                  <a:cxn ang="0">
                    <a:pos x="T8" y="T9"/>
                  </a:cxn>
                </a:cxnLst>
                <a:rect l="0" t="0" r="r" b="b"/>
                <a:pathLst>
                  <a:path w="96" h="7">
                    <a:moveTo>
                      <a:pt x="0" y="7"/>
                    </a:moveTo>
                    <a:lnTo>
                      <a:pt x="92" y="7"/>
                    </a:lnTo>
                    <a:lnTo>
                      <a:pt x="96"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53"/>
              <p:cNvSpPr/>
              <p:nvPr/>
            </p:nvSpPr>
            <p:spPr bwMode="auto">
              <a:xfrm>
                <a:off x="4683125" y="4694238"/>
                <a:ext cx="119063" cy="11112"/>
              </a:xfrm>
              <a:custGeom>
                <a:avLst/>
                <a:gdLst>
                  <a:gd name="T0" fmla="*/ 0 w 75"/>
                  <a:gd name="T1" fmla="*/ 7 h 7"/>
                  <a:gd name="T2" fmla="*/ 75 w 75"/>
                  <a:gd name="T3" fmla="*/ 7 h 7"/>
                  <a:gd name="T4" fmla="*/ 75 w 75"/>
                  <a:gd name="T5" fmla="*/ 2 h 7"/>
                  <a:gd name="T6" fmla="*/ 75 w 75"/>
                  <a:gd name="T7" fmla="*/ 0 h 7"/>
                  <a:gd name="T8" fmla="*/ 0 w 75"/>
                  <a:gd name="T9" fmla="*/ 0 h 7"/>
                  <a:gd name="T10" fmla="*/ 0 w 75"/>
                  <a:gd name="T11" fmla="*/ 7 h 7"/>
                </a:gdLst>
                <a:ahLst/>
                <a:cxnLst>
                  <a:cxn ang="0">
                    <a:pos x="T0" y="T1"/>
                  </a:cxn>
                  <a:cxn ang="0">
                    <a:pos x="T2" y="T3"/>
                  </a:cxn>
                  <a:cxn ang="0">
                    <a:pos x="T4" y="T5"/>
                  </a:cxn>
                  <a:cxn ang="0">
                    <a:pos x="T6" y="T7"/>
                  </a:cxn>
                  <a:cxn ang="0">
                    <a:pos x="T8" y="T9"/>
                  </a:cxn>
                  <a:cxn ang="0">
                    <a:pos x="T10" y="T11"/>
                  </a:cxn>
                </a:cxnLst>
                <a:rect l="0" t="0" r="r" b="b"/>
                <a:pathLst>
                  <a:path w="75" h="7">
                    <a:moveTo>
                      <a:pt x="0" y="7"/>
                    </a:moveTo>
                    <a:lnTo>
                      <a:pt x="75" y="7"/>
                    </a:lnTo>
                    <a:lnTo>
                      <a:pt x="75" y="2"/>
                    </a:lnTo>
                    <a:lnTo>
                      <a:pt x="75"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Rectangle 54"/>
              <p:cNvSpPr>
                <a:spLocks noChangeArrowheads="1"/>
              </p:cNvSpPr>
              <p:nvPr/>
            </p:nvSpPr>
            <p:spPr bwMode="auto">
              <a:xfrm>
                <a:off x="4683125" y="475773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55"/>
              <p:cNvSpPr/>
              <p:nvPr/>
            </p:nvSpPr>
            <p:spPr bwMode="auto">
              <a:xfrm>
                <a:off x="4810125" y="4667250"/>
                <a:ext cx="66675" cy="68262"/>
              </a:xfrm>
              <a:custGeom>
                <a:avLst/>
                <a:gdLst>
                  <a:gd name="T0" fmla="*/ 9 w 42"/>
                  <a:gd name="T1" fmla="*/ 0 h 43"/>
                  <a:gd name="T2" fmla="*/ 5 w 42"/>
                  <a:gd name="T3" fmla="*/ 22 h 43"/>
                  <a:gd name="T4" fmla="*/ 0 w 42"/>
                  <a:gd name="T5" fmla="*/ 43 h 43"/>
                  <a:gd name="T6" fmla="*/ 21 w 42"/>
                  <a:gd name="T7" fmla="*/ 38 h 43"/>
                  <a:gd name="T8" fmla="*/ 42 w 42"/>
                  <a:gd name="T9" fmla="*/ 33 h 43"/>
                  <a:gd name="T10" fmla="*/ 26 w 42"/>
                  <a:gd name="T11" fmla="*/ 17 h 43"/>
                  <a:gd name="T12" fmla="*/ 9 w 4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9" y="0"/>
                    </a:moveTo>
                    <a:lnTo>
                      <a:pt x="5" y="22"/>
                    </a:lnTo>
                    <a:lnTo>
                      <a:pt x="0" y="43"/>
                    </a:lnTo>
                    <a:lnTo>
                      <a:pt x="21" y="38"/>
                    </a:lnTo>
                    <a:lnTo>
                      <a:pt x="42" y="33"/>
                    </a:lnTo>
                    <a:lnTo>
                      <a:pt x="26" y="17"/>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56"/>
              <p:cNvSpPr/>
              <p:nvPr/>
            </p:nvSpPr>
            <p:spPr bwMode="auto">
              <a:xfrm>
                <a:off x="4832350" y="4543425"/>
                <a:ext cx="123825" cy="123825"/>
              </a:xfrm>
              <a:custGeom>
                <a:avLst/>
                <a:gdLst>
                  <a:gd name="T0" fmla="*/ 0 w 78"/>
                  <a:gd name="T1" fmla="*/ 74 h 78"/>
                  <a:gd name="T2" fmla="*/ 5 w 78"/>
                  <a:gd name="T3" fmla="*/ 78 h 78"/>
                  <a:gd name="T4" fmla="*/ 78 w 78"/>
                  <a:gd name="T5" fmla="*/ 5 h 78"/>
                  <a:gd name="T6" fmla="*/ 73 w 78"/>
                  <a:gd name="T7" fmla="*/ 0 h 78"/>
                  <a:gd name="T8" fmla="*/ 0 w 78"/>
                  <a:gd name="T9" fmla="*/ 74 h 78"/>
                </a:gdLst>
                <a:ahLst/>
                <a:cxnLst>
                  <a:cxn ang="0">
                    <a:pos x="T0" y="T1"/>
                  </a:cxn>
                  <a:cxn ang="0">
                    <a:pos x="T2" y="T3"/>
                  </a:cxn>
                  <a:cxn ang="0">
                    <a:pos x="T4" y="T5"/>
                  </a:cxn>
                  <a:cxn ang="0">
                    <a:pos x="T6" y="T7"/>
                  </a:cxn>
                  <a:cxn ang="0">
                    <a:pos x="T8" y="T9"/>
                  </a:cxn>
                </a:cxnLst>
                <a:rect l="0" t="0" r="r" b="b"/>
                <a:pathLst>
                  <a:path w="78" h="78">
                    <a:moveTo>
                      <a:pt x="0" y="74"/>
                    </a:moveTo>
                    <a:lnTo>
                      <a:pt x="5" y="78"/>
                    </a:lnTo>
                    <a:lnTo>
                      <a:pt x="78" y="5"/>
                    </a:lnTo>
                    <a:lnTo>
                      <a:pt x="73" y="0"/>
                    </a:lnTo>
                    <a:lnTo>
                      <a:pt x="0" y="7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57"/>
              <p:cNvSpPr/>
              <p:nvPr/>
            </p:nvSpPr>
            <p:spPr bwMode="auto">
              <a:xfrm>
                <a:off x="4876800" y="4589463"/>
                <a:ext cx="123825" cy="123825"/>
              </a:xfrm>
              <a:custGeom>
                <a:avLst/>
                <a:gdLst>
                  <a:gd name="T0" fmla="*/ 0 w 78"/>
                  <a:gd name="T1" fmla="*/ 73 h 78"/>
                  <a:gd name="T2" fmla="*/ 5 w 78"/>
                  <a:gd name="T3" fmla="*/ 78 h 78"/>
                  <a:gd name="T4" fmla="*/ 78 w 78"/>
                  <a:gd name="T5" fmla="*/ 4 h 78"/>
                  <a:gd name="T6" fmla="*/ 74 w 78"/>
                  <a:gd name="T7" fmla="*/ 0 h 78"/>
                  <a:gd name="T8" fmla="*/ 0 w 78"/>
                  <a:gd name="T9" fmla="*/ 73 h 78"/>
                </a:gdLst>
                <a:ahLst/>
                <a:cxnLst>
                  <a:cxn ang="0">
                    <a:pos x="T0" y="T1"/>
                  </a:cxn>
                  <a:cxn ang="0">
                    <a:pos x="T2" y="T3"/>
                  </a:cxn>
                  <a:cxn ang="0">
                    <a:pos x="T4" y="T5"/>
                  </a:cxn>
                  <a:cxn ang="0">
                    <a:pos x="T6" y="T7"/>
                  </a:cxn>
                  <a:cxn ang="0">
                    <a:pos x="T8" y="T9"/>
                  </a:cxn>
                </a:cxnLst>
                <a:rect l="0" t="0" r="r" b="b"/>
                <a:pathLst>
                  <a:path w="78" h="78">
                    <a:moveTo>
                      <a:pt x="0" y="73"/>
                    </a:moveTo>
                    <a:lnTo>
                      <a:pt x="5" y="78"/>
                    </a:lnTo>
                    <a:lnTo>
                      <a:pt x="78" y="4"/>
                    </a:lnTo>
                    <a:lnTo>
                      <a:pt x="74" y="0"/>
                    </a:lnTo>
                    <a:lnTo>
                      <a:pt x="0" y="7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58"/>
              <p:cNvSpPr/>
              <p:nvPr/>
            </p:nvSpPr>
            <p:spPr bwMode="auto">
              <a:xfrm>
                <a:off x="4846638" y="4559300"/>
                <a:ext cx="136525" cy="134937"/>
              </a:xfrm>
              <a:custGeom>
                <a:avLst/>
                <a:gdLst>
                  <a:gd name="T0" fmla="*/ 76 w 86"/>
                  <a:gd name="T1" fmla="*/ 0 h 85"/>
                  <a:gd name="T2" fmla="*/ 0 w 86"/>
                  <a:gd name="T3" fmla="*/ 75 h 85"/>
                  <a:gd name="T4" fmla="*/ 12 w 86"/>
                  <a:gd name="T5" fmla="*/ 85 h 85"/>
                  <a:gd name="T6" fmla="*/ 86 w 86"/>
                  <a:gd name="T7" fmla="*/ 12 h 85"/>
                  <a:gd name="T8" fmla="*/ 76 w 86"/>
                  <a:gd name="T9" fmla="*/ 0 h 85"/>
                </a:gdLst>
                <a:ahLst/>
                <a:cxnLst>
                  <a:cxn ang="0">
                    <a:pos x="T0" y="T1"/>
                  </a:cxn>
                  <a:cxn ang="0">
                    <a:pos x="T2" y="T3"/>
                  </a:cxn>
                  <a:cxn ang="0">
                    <a:pos x="T4" y="T5"/>
                  </a:cxn>
                  <a:cxn ang="0">
                    <a:pos x="T6" y="T7"/>
                  </a:cxn>
                  <a:cxn ang="0">
                    <a:pos x="T8" y="T9"/>
                  </a:cxn>
                </a:cxnLst>
                <a:rect l="0" t="0" r="r" b="b"/>
                <a:pathLst>
                  <a:path w="86" h="85">
                    <a:moveTo>
                      <a:pt x="76" y="0"/>
                    </a:moveTo>
                    <a:lnTo>
                      <a:pt x="0" y="75"/>
                    </a:lnTo>
                    <a:lnTo>
                      <a:pt x="12" y="85"/>
                    </a:lnTo>
                    <a:lnTo>
                      <a:pt x="86" y="12"/>
                    </a:lnTo>
                    <a:lnTo>
                      <a:pt x="7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59"/>
              <p:cNvSpPr/>
              <p:nvPr/>
            </p:nvSpPr>
            <p:spPr bwMode="auto">
              <a:xfrm>
                <a:off x="4953000" y="4529138"/>
                <a:ext cx="63500" cy="63500"/>
              </a:xfrm>
              <a:custGeom>
                <a:avLst/>
                <a:gdLst>
                  <a:gd name="T0" fmla="*/ 0 w 40"/>
                  <a:gd name="T1" fmla="*/ 7 h 40"/>
                  <a:gd name="T2" fmla="*/ 33 w 40"/>
                  <a:gd name="T3" fmla="*/ 40 h 40"/>
                  <a:gd name="T4" fmla="*/ 40 w 40"/>
                  <a:gd name="T5" fmla="*/ 33 h 40"/>
                  <a:gd name="T6" fmla="*/ 7 w 40"/>
                  <a:gd name="T7" fmla="*/ 0 h 40"/>
                  <a:gd name="T8" fmla="*/ 0 w 40"/>
                  <a:gd name="T9" fmla="*/ 7 h 40"/>
                </a:gdLst>
                <a:ahLst/>
                <a:cxnLst>
                  <a:cxn ang="0">
                    <a:pos x="T0" y="T1"/>
                  </a:cxn>
                  <a:cxn ang="0">
                    <a:pos x="T2" y="T3"/>
                  </a:cxn>
                  <a:cxn ang="0">
                    <a:pos x="T4" y="T5"/>
                  </a:cxn>
                  <a:cxn ang="0">
                    <a:pos x="T6" y="T7"/>
                  </a:cxn>
                  <a:cxn ang="0">
                    <a:pos x="T8" y="T9"/>
                  </a:cxn>
                </a:cxnLst>
                <a:rect l="0" t="0" r="r" b="b"/>
                <a:pathLst>
                  <a:path w="40" h="40">
                    <a:moveTo>
                      <a:pt x="0" y="7"/>
                    </a:moveTo>
                    <a:lnTo>
                      <a:pt x="33" y="40"/>
                    </a:lnTo>
                    <a:lnTo>
                      <a:pt x="40" y="33"/>
                    </a:lnTo>
                    <a:lnTo>
                      <a:pt x="7"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60"/>
              <p:cNvSpPr/>
              <p:nvPr/>
            </p:nvSpPr>
            <p:spPr bwMode="auto">
              <a:xfrm>
                <a:off x="4964113" y="4495800"/>
                <a:ext cx="85725" cy="85725"/>
              </a:xfrm>
              <a:custGeom>
                <a:avLst/>
                <a:gdLst>
                  <a:gd name="T0" fmla="*/ 20 w 23"/>
                  <a:gd name="T1" fmla="*/ 8 h 23"/>
                  <a:gd name="T2" fmla="*/ 15 w 23"/>
                  <a:gd name="T3" fmla="*/ 3 h 23"/>
                  <a:gd name="T4" fmla="*/ 6 w 23"/>
                  <a:gd name="T5" fmla="*/ 3 h 23"/>
                  <a:gd name="T6" fmla="*/ 0 w 23"/>
                  <a:gd name="T7" fmla="*/ 8 h 23"/>
                  <a:gd name="T8" fmla="*/ 15 w 23"/>
                  <a:gd name="T9" fmla="*/ 23 h 23"/>
                  <a:gd name="T10" fmla="*/ 20 w 23"/>
                  <a:gd name="T11" fmla="*/ 17 h 23"/>
                  <a:gd name="T12" fmla="*/ 20 w 23"/>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20" y="8"/>
                    </a:moveTo>
                    <a:cubicBezTo>
                      <a:pt x="15" y="3"/>
                      <a:pt x="15" y="3"/>
                      <a:pt x="15" y="3"/>
                    </a:cubicBezTo>
                    <a:cubicBezTo>
                      <a:pt x="12" y="0"/>
                      <a:pt x="8" y="0"/>
                      <a:pt x="6" y="3"/>
                    </a:cubicBezTo>
                    <a:cubicBezTo>
                      <a:pt x="0" y="8"/>
                      <a:pt x="0" y="8"/>
                      <a:pt x="0" y="8"/>
                    </a:cubicBezTo>
                    <a:cubicBezTo>
                      <a:pt x="15" y="23"/>
                      <a:pt x="15" y="23"/>
                      <a:pt x="15" y="23"/>
                    </a:cubicBezTo>
                    <a:cubicBezTo>
                      <a:pt x="20" y="17"/>
                      <a:pt x="20" y="17"/>
                      <a:pt x="20" y="17"/>
                    </a:cubicBezTo>
                    <a:cubicBezTo>
                      <a:pt x="23" y="15"/>
                      <a:pt x="23" y="11"/>
                      <a:pt x="20"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0" name="文本框 159"/>
            <p:cNvSpPr txBox="1"/>
            <p:nvPr/>
          </p:nvSpPr>
          <p:spPr>
            <a:xfrm>
              <a:off x="507812" y="1018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ym typeface="+mn-lt"/>
                </a:rPr>
                <a:t>知识</a:t>
              </a:r>
              <a:endParaRPr lang="zh-CN" altLang="en-US" dirty="0">
                <a:sym typeface="+mn-lt"/>
              </a:endParaRPr>
            </a:p>
          </p:txBody>
        </p:sp>
      </p:grpSp>
      <p:sp>
        <p:nvSpPr>
          <p:cNvPr id="4" name="矩形 3"/>
          <p:cNvSpPr/>
          <p:nvPr/>
        </p:nvSpPr>
        <p:spPr>
          <a:xfrm>
            <a:off x="1689101" y="-1"/>
            <a:ext cx="10502899" cy="742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083600" y="164906"/>
            <a:ext cx="35356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物体的浮沉条件及其应用</a:t>
            </a:r>
          </a:p>
        </p:txBody>
      </p:sp>
      <p:cxnSp>
        <p:nvCxnSpPr>
          <p:cNvPr id="42" name="直接连接符 41"/>
          <p:cNvCxnSpPr/>
          <p:nvPr/>
        </p:nvCxnSpPr>
        <p:spPr>
          <a:xfrm>
            <a:off x="-82" y="1228210"/>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文本框 127"/>
          <p:cNvSpPr txBox="1"/>
          <p:nvPr/>
        </p:nvSpPr>
        <p:spPr>
          <a:xfrm>
            <a:off x="303266" y="776417"/>
            <a:ext cx="840295" cy="400110"/>
          </a:xfrm>
          <a:prstGeom prst="rect">
            <a:avLst/>
          </a:prstGeom>
          <a:noFill/>
        </p:spPr>
        <p:txBody>
          <a:bodyPr wrap="none" rtlCol="0">
            <a:spAutoFit/>
          </a:bodyPr>
          <a:lstStyle/>
          <a:p>
            <a:r>
              <a:rPr lang="zh-CN" altLang="en-US" sz="2000" kern="0" dirty="0" smtClean="0">
                <a:cs typeface="+mn-ea"/>
                <a:sym typeface="+mn-lt"/>
              </a:rPr>
              <a:t>知识</a:t>
            </a:r>
            <a:r>
              <a:rPr lang="en-US" altLang="zh-CN" sz="2000" kern="0" dirty="0" smtClean="0">
                <a:cs typeface="+mn-ea"/>
                <a:sym typeface="+mn-lt"/>
              </a:rPr>
              <a:t>1</a:t>
            </a:r>
          </a:p>
        </p:txBody>
      </p:sp>
      <p:sp>
        <p:nvSpPr>
          <p:cNvPr id="47" name="文本框 127"/>
          <p:cNvSpPr txBox="1"/>
          <p:nvPr/>
        </p:nvSpPr>
        <p:spPr>
          <a:xfrm>
            <a:off x="326468" y="1228146"/>
            <a:ext cx="840295" cy="400110"/>
          </a:xfrm>
          <a:prstGeom prst="rect">
            <a:avLst/>
          </a:prstGeom>
          <a:noFill/>
        </p:spPr>
        <p:txBody>
          <a:bodyPr wrap="none" rtlCol="0">
            <a:spAutoFit/>
          </a:bodyPr>
          <a:lstStyle/>
          <a:p>
            <a:r>
              <a:rPr lang="zh-CN" altLang="en-US" sz="2000" kern="0" dirty="0" smtClean="0">
                <a:cs typeface="+mn-ea"/>
                <a:sym typeface="+mn-lt"/>
              </a:rPr>
              <a:t>知识</a:t>
            </a:r>
            <a:r>
              <a:rPr lang="en-US" altLang="zh-CN" sz="2000" kern="0" dirty="0" smtClean="0">
                <a:cs typeface="+mn-ea"/>
                <a:sym typeface="+mn-lt"/>
              </a:rPr>
              <a:t>2</a:t>
            </a:r>
          </a:p>
        </p:txBody>
      </p:sp>
      <p:sp>
        <p:nvSpPr>
          <p:cNvPr id="48" name="文本框 127"/>
          <p:cNvSpPr txBox="1"/>
          <p:nvPr/>
        </p:nvSpPr>
        <p:spPr>
          <a:xfrm>
            <a:off x="326390" y="1767205"/>
            <a:ext cx="843915" cy="400110"/>
          </a:xfrm>
          <a:prstGeom prst="rect">
            <a:avLst/>
          </a:prstGeom>
          <a:noFill/>
        </p:spPr>
        <p:txBody>
          <a:bodyPr wrap="square" rtlCol="0">
            <a:spAutoFit/>
          </a:bodyPr>
          <a:lstStyle/>
          <a:p>
            <a:r>
              <a:rPr lang="zh-CN" altLang="en-US" sz="2000" kern="0" dirty="0" smtClean="0">
                <a:solidFill>
                  <a:schemeClr val="bg1"/>
                </a:solidFill>
                <a:cs typeface="+mn-ea"/>
                <a:sym typeface="+mn-lt"/>
              </a:rPr>
              <a:t>知识</a:t>
            </a:r>
            <a:r>
              <a:rPr lang="en-US" altLang="zh-CN" sz="2000" kern="0" dirty="0" smtClean="0">
                <a:solidFill>
                  <a:schemeClr val="bg1"/>
                </a:solidFill>
                <a:cs typeface="+mn-ea"/>
                <a:sym typeface="+mn-lt"/>
              </a:rPr>
              <a:t>3</a:t>
            </a:r>
          </a:p>
        </p:txBody>
      </p:sp>
      <p:sp>
        <p:nvSpPr>
          <p:cNvPr id="19" name="文本框 18"/>
          <p:cNvSpPr txBox="1"/>
          <p:nvPr/>
        </p:nvSpPr>
        <p:spPr>
          <a:xfrm>
            <a:off x="2357755" y="5154930"/>
            <a:ext cx="8916670" cy="1476375"/>
          </a:xfrm>
          <a:prstGeom prst="rect">
            <a:avLst/>
          </a:prstGeom>
          <a:noFill/>
        </p:spPr>
        <p:txBody>
          <a:bodyPr wrap="square" rtlCol="0">
            <a:spAutoFit/>
          </a:bodyPr>
          <a:lstStyle/>
          <a:p>
            <a:pPr fontAlgn="auto">
              <a:lnSpc>
                <a:spcPct val="100000"/>
              </a:lnSpc>
            </a:pPr>
            <a:r>
              <a:rPr lang="zh-CN" altLang="en-US" dirty="0" smtClean="0">
                <a:solidFill>
                  <a:srgbClr val="FF0000"/>
                </a:solidFill>
                <a:latin typeface="黑体" panose="02010609060101010101" pitchFamily="49" charset="-122"/>
                <a:ea typeface="黑体" panose="02010609060101010101" pitchFamily="49" charset="-122"/>
              </a:rPr>
              <a:t>得分指南</a:t>
            </a:r>
            <a:endParaRPr lang="zh-CN" altLang="en-US">
              <a:latin typeface="仿宋" panose="02010609060101010101" charset="-122"/>
              <a:ea typeface="仿宋" panose="02010609060101010101" charset="-122"/>
              <a:cs typeface="仿宋" panose="02010609060101010101" charset="-122"/>
            </a:endParaRPr>
          </a:p>
          <a:p>
            <a:pPr algn="ctr" fontAlgn="auto">
              <a:lnSpc>
                <a:spcPct val="100000"/>
              </a:lnSpc>
            </a:pPr>
            <a:r>
              <a:rPr lang="zh-CN" altLang="en-US">
                <a:latin typeface="黑体" panose="02010609060101010101" pitchFamily="49" charset="-122"/>
                <a:ea typeface="黑体" panose="02010609060101010101" pitchFamily="49" charset="-122"/>
              </a:rPr>
              <a:t>漂浮与悬浮</a:t>
            </a:r>
            <a:endParaRPr lang="zh-CN" altLang="en-US">
              <a:latin typeface="仿宋" panose="02010609060101010101" charset="-122"/>
              <a:ea typeface="仿宋" panose="02010609060101010101" charset="-122"/>
              <a:cs typeface="仿宋" panose="02010609060101010101" charset="-122"/>
            </a:endParaRPr>
          </a:p>
          <a:p>
            <a:pPr fontAlgn="auto">
              <a:lnSpc>
                <a:spcPct val="100000"/>
              </a:lnSpc>
            </a:pPr>
            <a:r>
              <a:rPr lang="zh-CN" altLang="en-US">
                <a:latin typeface="仿宋" panose="02010609060101010101" charset="-122"/>
                <a:ea typeface="仿宋" panose="02010609060101010101" charset="-122"/>
                <a:cs typeface="仿宋" panose="02010609060101010101" charset="-122"/>
              </a:rPr>
              <a:t>1.漂浮与悬浮的共同点都是浮力等于</a:t>
            </a:r>
            <a:r>
              <a:rPr lang="zh-CN" altLang="en-US" u="sng">
                <a:latin typeface="仿宋" panose="02010609060101010101" charset="-122"/>
                <a:ea typeface="仿宋" panose="02010609060101010101" charset="-122"/>
                <a:cs typeface="仿宋" panose="02010609060101010101" charset="-122"/>
              </a:rPr>
              <a:t>（</a:t>
            </a:r>
            <a:r>
              <a:rPr lang="en-US" altLang="zh-CN" u="sng">
                <a:latin typeface="仿宋" panose="02010609060101010101" charset="-122"/>
                <a:ea typeface="仿宋" panose="02010609060101010101" charset="-122"/>
                <a:cs typeface="仿宋" panose="02010609060101010101" charset="-122"/>
              </a:rPr>
              <a:t>16</a:t>
            </a:r>
            <a:r>
              <a:rPr lang="zh-CN" altLang="en-US" u="sng">
                <a:latin typeface="仿宋" panose="02010609060101010101" charset="-122"/>
                <a:ea typeface="仿宋" panose="02010609060101010101" charset="-122"/>
                <a:cs typeface="仿宋" panose="02010609060101010101" charset="-122"/>
              </a:rPr>
              <a:t>）    　</a:t>
            </a:r>
            <a:r>
              <a:rPr lang="zh-CN" altLang="en-US">
                <a:latin typeface="仿宋" panose="02010609060101010101" charset="-122"/>
                <a:ea typeface="仿宋" panose="02010609060101010101" charset="-122"/>
                <a:cs typeface="仿宋" panose="02010609060101010101" charset="-122"/>
              </a:rPr>
              <a:t>,在平衡力的作用下,物体静止不动. </a:t>
            </a:r>
          </a:p>
          <a:p>
            <a:pPr fontAlgn="auto">
              <a:lnSpc>
                <a:spcPct val="100000"/>
              </a:lnSpc>
            </a:pPr>
            <a:r>
              <a:rPr lang="zh-CN" altLang="en-US">
                <a:latin typeface="仿宋" panose="02010609060101010101" charset="-122"/>
                <a:ea typeface="仿宋" panose="02010609060101010101" charset="-122"/>
                <a:cs typeface="仿宋" panose="02010609060101010101" charset="-122"/>
              </a:rPr>
              <a:t>2.漂浮时,物体在液面上处于平衡状态,此时物体的一部分浸入液体中.</a:t>
            </a:r>
          </a:p>
          <a:p>
            <a:pPr fontAlgn="auto">
              <a:lnSpc>
                <a:spcPct val="100000"/>
              </a:lnSpc>
            </a:pPr>
            <a:r>
              <a:rPr lang="zh-CN" altLang="en-US">
                <a:latin typeface="仿宋" panose="02010609060101010101" charset="-122"/>
                <a:ea typeface="仿宋" panose="02010609060101010101" charset="-122"/>
                <a:cs typeface="仿宋" panose="02010609060101010101" charset="-122"/>
              </a:rPr>
              <a:t>3.悬浮时,物体浸没在液体内部处于平衡状态,此时物体浸没在液体中.</a:t>
            </a:r>
          </a:p>
        </p:txBody>
      </p:sp>
      <p:sp>
        <p:nvSpPr>
          <p:cNvPr id="100" name="文本框 99"/>
          <p:cNvSpPr txBox="1"/>
          <p:nvPr/>
        </p:nvSpPr>
        <p:spPr>
          <a:xfrm>
            <a:off x="2083435" y="776605"/>
            <a:ext cx="6677025" cy="875665"/>
          </a:xfrm>
          <a:prstGeom prst="rect">
            <a:avLst/>
          </a:prstGeom>
          <a:noFill/>
          <a:ln w="9525">
            <a:noFill/>
          </a:ln>
        </p:spPr>
        <p:txBody>
          <a:bodyPr wrap="square">
            <a:spAutoFit/>
          </a:bodyPr>
          <a:lstStyle/>
          <a:p>
            <a:pPr indent="0" fontAlgn="auto">
              <a:lnSpc>
                <a:spcPct val="150000"/>
              </a:lnSpc>
            </a:pPr>
            <a:r>
              <a:rPr lang="zh-CN" altLang="en-US" sz="1800" b="0">
                <a:latin typeface="黑体" panose="02010609060101010101" pitchFamily="49" charset="-122"/>
                <a:ea typeface="黑体" panose="02010609060101010101" pitchFamily="49" charset="-122"/>
                <a:cs typeface="黑体" panose="02010609060101010101" pitchFamily="49" charset="-122"/>
              </a:rPr>
              <a:t>1.浮沉条件</a:t>
            </a:r>
            <a:endParaRPr lang="zh-CN" sz="1600" b="0">
              <a:solidFill>
                <a:srgbClr val="000000"/>
              </a:solidFill>
              <a:latin typeface="方正书宋_GBK" panose="03000509000000000000" charset="-122"/>
              <a:ea typeface="方正书宋_GBK" panose="03000509000000000000" charset="-122"/>
              <a:cs typeface="方正书宋_GBK" panose="03000509000000000000" charset="-122"/>
            </a:endParaRPr>
          </a:p>
          <a:p>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物体</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实心</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的浮沉与重力、密度的关系</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ea typeface="方正书宋_GBK" panose="03000509000000000000" charset="-122"/>
              <a:cs typeface="方正书宋_GBK" panose="03000509000000000000" charset="-122"/>
            </a:endParaRPr>
          </a:p>
        </p:txBody>
      </p:sp>
      <p:graphicFrame>
        <p:nvGraphicFramePr>
          <p:cNvPr id="5" name="表格 4"/>
          <p:cNvGraphicFramePr/>
          <p:nvPr/>
        </p:nvGraphicFramePr>
        <p:xfrm>
          <a:off x="2357755" y="1606550"/>
          <a:ext cx="8916035" cy="3237865"/>
        </p:xfrm>
        <a:graphic>
          <a:graphicData uri="http://schemas.openxmlformats.org/drawingml/2006/table">
            <a:tbl>
              <a:tblPr firstRow="1" bandRow="1">
                <a:tableStyleId>{5940675A-B579-460E-94D1-54222C63F5DA}</a:tableStyleId>
              </a:tblPr>
              <a:tblGrid>
                <a:gridCol w="1619885"/>
                <a:gridCol w="1871345"/>
                <a:gridCol w="1788160"/>
                <a:gridCol w="1746250"/>
                <a:gridCol w="1890395"/>
              </a:tblGrid>
              <a:tr h="320675">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上浮</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下沉</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悬浮</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漂浮</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沉底</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870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 </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 </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 </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 </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NEU-BZ" charset="0"/>
                        </a:rPr>
                        <a:t> </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4965">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&gt;G</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&lt;G</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=G</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=G</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+F</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N</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=G</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7040">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液 </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11</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物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液</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12</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物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液</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13</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物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液</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14</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物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液</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15</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ρ</a:t>
                      </a:r>
                      <a:r>
                        <a:rPr lang="en-US" sz="1600" b="0" baseline="-25000">
                          <a:solidFill>
                            <a:srgbClr val="000000"/>
                          </a:solidFill>
                          <a:latin typeface="方正书宋_GBK" panose="03000509000000000000" charset="-122"/>
                          <a:ea typeface="方正书宋_GBK" panose="03000509000000000000" charset="-122"/>
                          <a:cs typeface="方正书宋_GBK" panose="03000509000000000000" charset="-122"/>
                        </a:rPr>
                        <a:t>物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2790">
                <a:tc rowSpan="2" gridSpan="2">
                  <a:txBody>
                    <a:bodyPr/>
                    <a:lstStyle/>
                    <a:p>
                      <a:pPr indent="0">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处于动态(运动状态不断改变),受非平衡力作用.</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a:txBody>
                    <a:bodyPr/>
                    <a:lstStyle/>
                    <a:p>
                      <a:pPr indent="0">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可以停留在液面下的任何深度处.</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是“上浮”过程的最终状态.</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是“下沉”过程的最终状态.</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3695">
                <a:tc gridSpan="2" vMerge="1">
                  <a:txBody>
                    <a:bodyPr/>
                    <a:lstStyle/>
                    <a:p>
                      <a:endParaRPr lang="zh-CN"/>
                    </a:p>
                  </a:txBody>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hMerge="1" vMerge="1">
                  <a:txBody>
                    <a:bodyPr/>
                    <a:lstStyle/>
                    <a:p>
                      <a:endParaRPr lang="zh-CN"/>
                    </a:p>
                  </a:txBody>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3">
                  <a:txBody>
                    <a:bodyPr/>
                    <a:lstStyle/>
                    <a:p>
                      <a:pPr indent="0" algn="ctr">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处于静止状态,受平衡力作用.</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pic>
        <p:nvPicPr>
          <p:cNvPr id="974" name="18WHLWJJZKBWL48.jpg"/>
          <p:cNvPicPr>
            <a:picLocks noChangeAspect="1"/>
          </p:cNvPicPr>
          <p:nvPr/>
        </p:nvPicPr>
        <p:blipFill>
          <a:blip r:embed="rId3" cstate="print"/>
          <a:stretch>
            <a:fillRect/>
          </a:stretch>
        </p:blipFill>
        <p:spPr>
          <a:xfrm>
            <a:off x="2853055" y="1962785"/>
            <a:ext cx="759460" cy="962025"/>
          </a:xfrm>
          <a:prstGeom prst="rect">
            <a:avLst/>
          </a:prstGeom>
        </p:spPr>
      </p:pic>
      <p:pic>
        <p:nvPicPr>
          <p:cNvPr id="975" name="18WHLWJJZKBWL48-1.jpg"/>
          <p:cNvPicPr>
            <a:picLocks noChangeAspect="1"/>
          </p:cNvPicPr>
          <p:nvPr/>
        </p:nvPicPr>
        <p:blipFill>
          <a:blip r:embed="rId4" cstate="print"/>
          <a:stretch>
            <a:fillRect/>
          </a:stretch>
        </p:blipFill>
        <p:spPr>
          <a:xfrm>
            <a:off x="4443730" y="1945005"/>
            <a:ext cx="774065" cy="980440"/>
          </a:xfrm>
          <a:prstGeom prst="rect">
            <a:avLst/>
          </a:prstGeom>
        </p:spPr>
      </p:pic>
      <p:pic>
        <p:nvPicPr>
          <p:cNvPr id="976" name="18WHLWJJZKBWL48-2.jpg"/>
          <p:cNvPicPr>
            <a:picLocks noChangeAspect="1"/>
          </p:cNvPicPr>
          <p:nvPr/>
        </p:nvPicPr>
        <p:blipFill>
          <a:blip r:embed="rId5" cstate="print"/>
          <a:stretch>
            <a:fillRect/>
          </a:stretch>
        </p:blipFill>
        <p:spPr>
          <a:xfrm>
            <a:off x="6351270" y="2002790"/>
            <a:ext cx="713740" cy="903605"/>
          </a:xfrm>
          <a:prstGeom prst="rect">
            <a:avLst/>
          </a:prstGeom>
        </p:spPr>
      </p:pic>
      <p:pic>
        <p:nvPicPr>
          <p:cNvPr id="977" name="18WHLWJJZKBWL48-3.jpg"/>
          <p:cNvPicPr>
            <a:picLocks noChangeAspect="1"/>
          </p:cNvPicPr>
          <p:nvPr/>
        </p:nvPicPr>
        <p:blipFill>
          <a:blip r:embed="rId6" cstate="print"/>
          <a:stretch>
            <a:fillRect/>
          </a:stretch>
        </p:blipFill>
        <p:spPr>
          <a:xfrm>
            <a:off x="8187690" y="2002790"/>
            <a:ext cx="713740" cy="903605"/>
          </a:xfrm>
          <a:prstGeom prst="rect">
            <a:avLst/>
          </a:prstGeom>
        </p:spPr>
      </p:pic>
      <p:pic>
        <p:nvPicPr>
          <p:cNvPr id="978" name="18WHLWJJZKBWL48-4.jpg"/>
          <p:cNvPicPr>
            <a:picLocks noChangeAspect="1"/>
          </p:cNvPicPr>
          <p:nvPr/>
        </p:nvPicPr>
        <p:blipFill>
          <a:blip r:embed="rId7" cstate="print"/>
          <a:stretch>
            <a:fillRect/>
          </a:stretch>
        </p:blipFill>
        <p:spPr>
          <a:xfrm>
            <a:off x="10006330" y="2002790"/>
            <a:ext cx="679450" cy="859790"/>
          </a:xfrm>
          <a:prstGeom prst="rect">
            <a:avLst/>
          </a:prstGeom>
        </p:spPr>
      </p:pic>
      <p:sp>
        <p:nvSpPr>
          <p:cNvPr id="26" name="文本框 25"/>
          <p:cNvSpPr txBox="1"/>
          <p:nvPr/>
        </p:nvSpPr>
        <p:spPr>
          <a:xfrm>
            <a:off x="3286125" y="3394075"/>
            <a:ext cx="29972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&gt;</a:t>
            </a:r>
          </a:p>
        </p:txBody>
      </p:sp>
      <p:sp>
        <p:nvSpPr>
          <p:cNvPr id="28" name="文本框 27"/>
          <p:cNvSpPr txBox="1"/>
          <p:nvPr/>
        </p:nvSpPr>
        <p:spPr>
          <a:xfrm>
            <a:off x="5014595" y="3353435"/>
            <a:ext cx="31242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a:t>
            </a:r>
          </a:p>
        </p:txBody>
      </p:sp>
      <p:sp>
        <p:nvSpPr>
          <p:cNvPr id="29" name="文本框 28"/>
          <p:cNvSpPr txBox="1"/>
          <p:nvPr/>
        </p:nvSpPr>
        <p:spPr>
          <a:xfrm>
            <a:off x="6797675" y="3353435"/>
            <a:ext cx="28575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a:t>
            </a:r>
          </a:p>
        </p:txBody>
      </p:sp>
      <p:sp>
        <p:nvSpPr>
          <p:cNvPr id="32" name="文本框 31"/>
          <p:cNvSpPr txBox="1"/>
          <p:nvPr/>
        </p:nvSpPr>
        <p:spPr>
          <a:xfrm>
            <a:off x="8547100" y="3353435"/>
            <a:ext cx="35433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a:t>
            </a:r>
          </a:p>
        </p:txBody>
      </p:sp>
      <p:sp>
        <p:nvSpPr>
          <p:cNvPr id="33" name="文本框 32"/>
          <p:cNvSpPr txBox="1"/>
          <p:nvPr/>
        </p:nvSpPr>
        <p:spPr>
          <a:xfrm>
            <a:off x="10400030" y="3353435"/>
            <a:ext cx="28575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a:t>
            </a:r>
          </a:p>
        </p:txBody>
      </p:sp>
      <p:sp>
        <p:nvSpPr>
          <p:cNvPr id="35" name="文本框 34"/>
          <p:cNvSpPr txBox="1"/>
          <p:nvPr/>
        </p:nvSpPr>
        <p:spPr>
          <a:xfrm>
            <a:off x="6633845" y="5707380"/>
            <a:ext cx="720725" cy="368300"/>
          </a:xfrm>
          <a:prstGeom prst="rect">
            <a:avLst/>
          </a:prstGeom>
          <a:noFill/>
        </p:spPr>
        <p:txBody>
          <a:bodyPr wrap="square" rtlCol="0">
            <a:spAutoFit/>
          </a:bodyPr>
          <a:lstStyle/>
          <a:p>
            <a:r>
              <a:rPr lang="zh-CN" altLang="en-US">
                <a:solidFill>
                  <a:srgbClr val="FF0000"/>
                </a:solidFill>
                <a:latin typeface="仿宋" panose="02010609060101010101" charset="-122"/>
                <a:ea typeface="仿宋" panose="02010609060101010101" charset="-122"/>
              </a:rPr>
              <a:t>重力</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27" grpId="0"/>
      <p:bldP spid="19" grpId="0"/>
      <p:bldP spid="26" grpId="0"/>
      <p:bldP spid="28" grpId="0"/>
      <p:bldP spid="29" grpId="0"/>
      <p:bldP spid="32" grpId="0"/>
      <p:bldP spid="3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p:cNvSpPr/>
          <p:nvPr/>
        </p:nvSpPr>
        <p:spPr>
          <a:xfrm>
            <a:off x="-6350" y="1685290"/>
            <a:ext cx="1695450" cy="481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3" name="直接连接符 132"/>
          <p:cNvCxnSpPr/>
          <p:nvPr/>
        </p:nvCxnSpPr>
        <p:spPr>
          <a:xfrm>
            <a:off x="1689100" y="0"/>
            <a:ext cx="0" cy="6858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0" y="1685195"/>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0" y="2165676"/>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57"/>
          <p:cNvGrpSpPr/>
          <p:nvPr/>
        </p:nvGrpSpPr>
        <p:grpSpPr>
          <a:xfrm>
            <a:off x="89481" y="165300"/>
            <a:ext cx="1583992" cy="461665"/>
            <a:chOff x="89481" y="101800"/>
            <a:chExt cx="1583992" cy="461665"/>
          </a:xfrm>
        </p:grpSpPr>
        <p:grpSp>
          <p:nvGrpSpPr>
            <p:cNvPr id="3" name="组合 158"/>
            <p:cNvGrpSpPr/>
            <p:nvPr/>
          </p:nvGrpSpPr>
          <p:grpSpPr>
            <a:xfrm>
              <a:off x="89481" y="125939"/>
              <a:ext cx="462800" cy="419978"/>
              <a:chOff x="4603750" y="4427538"/>
              <a:chExt cx="446088" cy="404812"/>
            </a:xfrm>
            <a:solidFill>
              <a:schemeClr val="accent2"/>
            </a:solidFill>
          </p:grpSpPr>
          <p:sp>
            <p:nvSpPr>
              <p:cNvPr id="161" name="Freeform 49"/>
              <p:cNvSpPr>
                <a:spLocks noEditPoints="1"/>
              </p:cNvSpPr>
              <p:nvPr/>
            </p:nvSpPr>
            <p:spPr bwMode="auto">
              <a:xfrm>
                <a:off x="4603750" y="4427538"/>
                <a:ext cx="338138" cy="404812"/>
              </a:xfrm>
              <a:custGeom>
                <a:avLst/>
                <a:gdLst>
                  <a:gd name="T0" fmla="*/ 86 w 90"/>
                  <a:gd name="T1" fmla="*/ 95 h 108"/>
                  <a:gd name="T2" fmla="*/ 78 w 90"/>
                  <a:gd name="T3" fmla="*/ 104 h 108"/>
                  <a:gd name="T4" fmla="*/ 21 w 90"/>
                  <a:gd name="T5" fmla="*/ 104 h 108"/>
                  <a:gd name="T6" fmla="*/ 12 w 90"/>
                  <a:gd name="T7" fmla="*/ 95 h 108"/>
                  <a:gd name="T8" fmla="*/ 12 w 90"/>
                  <a:gd name="T9" fmla="*/ 12 h 108"/>
                  <a:gd name="T10" fmla="*/ 21 w 90"/>
                  <a:gd name="T11" fmla="*/ 4 h 108"/>
                  <a:gd name="T12" fmla="*/ 78 w 90"/>
                  <a:gd name="T13" fmla="*/ 4 h 108"/>
                  <a:gd name="T14" fmla="*/ 86 w 90"/>
                  <a:gd name="T15" fmla="*/ 12 h 108"/>
                  <a:gd name="T16" fmla="*/ 86 w 90"/>
                  <a:gd name="T17" fmla="*/ 31 h 108"/>
                  <a:gd name="T18" fmla="*/ 90 w 90"/>
                  <a:gd name="T19" fmla="*/ 27 h 108"/>
                  <a:gd name="T20" fmla="*/ 90 w 90"/>
                  <a:gd name="T21" fmla="*/ 12 h 108"/>
                  <a:gd name="T22" fmla="*/ 78 w 90"/>
                  <a:gd name="T23" fmla="*/ 0 h 108"/>
                  <a:gd name="T24" fmla="*/ 21 w 90"/>
                  <a:gd name="T25" fmla="*/ 0 h 108"/>
                  <a:gd name="T26" fmla="*/ 11 w 90"/>
                  <a:gd name="T27" fmla="*/ 4 h 108"/>
                  <a:gd name="T28" fmla="*/ 0 w 90"/>
                  <a:gd name="T29" fmla="*/ 16 h 108"/>
                  <a:gd name="T30" fmla="*/ 0 w 90"/>
                  <a:gd name="T31" fmla="*/ 93 h 108"/>
                  <a:gd name="T32" fmla="*/ 12 w 90"/>
                  <a:gd name="T33" fmla="*/ 104 h 108"/>
                  <a:gd name="T34" fmla="*/ 21 w 90"/>
                  <a:gd name="T35" fmla="*/ 108 h 108"/>
                  <a:gd name="T36" fmla="*/ 78 w 90"/>
                  <a:gd name="T37" fmla="*/ 108 h 108"/>
                  <a:gd name="T38" fmla="*/ 90 w 90"/>
                  <a:gd name="T39" fmla="*/ 95 h 108"/>
                  <a:gd name="T40" fmla="*/ 90 w 90"/>
                  <a:gd name="T41" fmla="*/ 66 h 108"/>
                  <a:gd name="T42" fmla="*/ 86 w 90"/>
                  <a:gd name="T43" fmla="*/ 70 h 108"/>
                  <a:gd name="T44" fmla="*/ 86 w 90"/>
                  <a:gd name="T45" fmla="*/ 95 h 108"/>
                  <a:gd name="T46" fmla="*/ 4 w 90"/>
                  <a:gd name="T47" fmla="*/ 93 h 108"/>
                  <a:gd name="T48" fmla="*/ 4 w 90"/>
                  <a:gd name="T49" fmla="*/ 16 h 108"/>
                  <a:gd name="T50" fmla="*/ 9 w 90"/>
                  <a:gd name="T51" fmla="*/ 9 h 108"/>
                  <a:gd name="T52" fmla="*/ 8 w 90"/>
                  <a:gd name="T53" fmla="*/ 12 h 108"/>
                  <a:gd name="T54" fmla="*/ 8 w 90"/>
                  <a:gd name="T55" fmla="*/ 95 h 108"/>
                  <a:gd name="T56" fmla="*/ 9 w 90"/>
                  <a:gd name="T57" fmla="*/ 100 h 108"/>
                  <a:gd name="T58" fmla="*/ 4 w 90"/>
                  <a:gd name="T5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08">
                    <a:moveTo>
                      <a:pt x="86" y="95"/>
                    </a:moveTo>
                    <a:cubicBezTo>
                      <a:pt x="86" y="100"/>
                      <a:pt x="82" y="104"/>
                      <a:pt x="78" y="104"/>
                    </a:cubicBezTo>
                    <a:cubicBezTo>
                      <a:pt x="21" y="104"/>
                      <a:pt x="21" y="104"/>
                      <a:pt x="21" y="104"/>
                    </a:cubicBezTo>
                    <a:cubicBezTo>
                      <a:pt x="16" y="104"/>
                      <a:pt x="12" y="100"/>
                      <a:pt x="12" y="95"/>
                    </a:cubicBezTo>
                    <a:cubicBezTo>
                      <a:pt x="12" y="12"/>
                      <a:pt x="12" y="12"/>
                      <a:pt x="12" y="12"/>
                    </a:cubicBezTo>
                    <a:cubicBezTo>
                      <a:pt x="12" y="8"/>
                      <a:pt x="16" y="4"/>
                      <a:pt x="21" y="4"/>
                    </a:cubicBezTo>
                    <a:cubicBezTo>
                      <a:pt x="78" y="4"/>
                      <a:pt x="78" y="4"/>
                      <a:pt x="78" y="4"/>
                    </a:cubicBezTo>
                    <a:cubicBezTo>
                      <a:pt x="82" y="4"/>
                      <a:pt x="86" y="8"/>
                      <a:pt x="86" y="12"/>
                    </a:cubicBezTo>
                    <a:cubicBezTo>
                      <a:pt x="86" y="31"/>
                      <a:pt x="86" y="31"/>
                      <a:pt x="86" y="31"/>
                    </a:cubicBezTo>
                    <a:cubicBezTo>
                      <a:pt x="90" y="27"/>
                      <a:pt x="90" y="27"/>
                      <a:pt x="90" y="27"/>
                    </a:cubicBezTo>
                    <a:cubicBezTo>
                      <a:pt x="90" y="12"/>
                      <a:pt x="90" y="12"/>
                      <a:pt x="90" y="12"/>
                    </a:cubicBezTo>
                    <a:cubicBezTo>
                      <a:pt x="90" y="5"/>
                      <a:pt x="85" y="0"/>
                      <a:pt x="78" y="0"/>
                    </a:cubicBezTo>
                    <a:cubicBezTo>
                      <a:pt x="21" y="0"/>
                      <a:pt x="21" y="0"/>
                      <a:pt x="21" y="0"/>
                    </a:cubicBezTo>
                    <a:cubicBezTo>
                      <a:pt x="17" y="0"/>
                      <a:pt x="13" y="2"/>
                      <a:pt x="11" y="4"/>
                    </a:cubicBezTo>
                    <a:cubicBezTo>
                      <a:pt x="5" y="5"/>
                      <a:pt x="0" y="10"/>
                      <a:pt x="0" y="16"/>
                    </a:cubicBezTo>
                    <a:cubicBezTo>
                      <a:pt x="0" y="93"/>
                      <a:pt x="0" y="93"/>
                      <a:pt x="0" y="93"/>
                    </a:cubicBezTo>
                    <a:cubicBezTo>
                      <a:pt x="0" y="99"/>
                      <a:pt x="5" y="104"/>
                      <a:pt x="12" y="104"/>
                    </a:cubicBezTo>
                    <a:cubicBezTo>
                      <a:pt x="14" y="107"/>
                      <a:pt x="17" y="108"/>
                      <a:pt x="21" y="108"/>
                    </a:cubicBezTo>
                    <a:cubicBezTo>
                      <a:pt x="78" y="108"/>
                      <a:pt x="78" y="108"/>
                      <a:pt x="78" y="108"/>
                    </a:cubicBezTo>
                    <a:cubicBezTo>
                      <a:pt x="85" y="108"/>
                      <a:pt x="90" y="102"/>
                      <a:pt x="90" y="95"/>
                    </a:cubicBezTo>
                    <a:cubicBezTo>
                      <a:pt x="90" y="66"/>
                      <a:pt x="90" y="66"/>
                      <a:pt x="90" y="66"/>
                    </a:cubicBezTo>
                    <a:cubicBezTo>
                      <a:pt x="86" y="70"/>
                      <a:pt x="86" y="70"/>
                      <a:pt x="86" y="70"/>
                    </a:cubicBezTo>
                    <a:lnTo>
                      <a:pt x="86" y="95"/>
                    </a:lnTo>
                    <a:close/>
                    <a:moveTo>
                      <a:pt x="4" y="93"/>
                    </a:moveTo>
                    <a:cubicBezTo>
                      <a:pt x="4" y="16"/>
                      <a:pt x="4" y="16"/>
                      <a:pt x="4" y="16"/>
                    </a:cubicBezTo>
                    <a:cubicBezTo>
                      <a:pt x="4" y="13"/>
                      <a:pt x="6" y="10"/>
                      <a:pt x="9" y="9"/>
                    </a:cubicBezTo>
                    <a:cubicBezTo>
                      <a:pt x="8" y="10"/>
                      <a:pt x="8" y="11"/>
                      <a:pt x="8" y="12"/>
                    </a:cubicBezTo>
                    <a:cubicBezTo>
                      <a:pt x="8" y="95"/>
                      <a:pt x="8" y="95"/>
                      <a:pt x="8" y="95"/>
                    </a:cubicBezTo>
                    <a:cubicBezTo>
                      <a:pt x="8" y="97"/>
                      <a:pt x="8" y="98"/>
                      <a:pt x="9" y="100"/>
                    </a:cubicBezTo>
                    <a:cubicBezTo>
                      <a:pt x="6" y="98"/>
                      <a:pt x="4" y="96"/>
                      <a:pt x="4" y="9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Rectangle 50"/>
              <p:cNvSpPr>
                <a:spLocks noChangeArrowheads="1"/>
              </p:cNvSpPr>
              <p:nvPr/>
            </p:nvSpPr>
            <p:spPr bwMode="auto">
              <a:xfrm>
                <a:off x="4683125" y="4513263"/>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Rectangle 51"/>
              <p:cNvSpPr>
                <a:spLocks noChangeArrowheads="1"/>
              </p:cNvSpPr>
              <p:nvPr/>
            </p:nvSpPr>
            <p:spPr bwMode="auto">
              <a:xfrm>
                <a:off x="4683125" y="457358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52"/>
              <p:cNvSpPr/>
              <p:nvPr/>
            </p:nvSpPr>
            <p:spPr bwMode="auto">
              <a:xfrm>
                <a:off x="4683125" y="4633913"/>
                <a:ext cx="152400" cy="11112"/>
              </a:xfrm>
              <a:custGeom>
                <a:avLst/>
                <a:gdLst>
                  <a:gd name="T0" fmla="*/ 0 w 96"/>
                  <a:gd name="T1" fmla="*/ 7 h 7"/>
                  <a:gd name="T2" fmla="*/ 92 w 96"/>
                  <a:gd name="T3" fmla="*/ 7 h 7"/>
                  <a:gd name="T4" fmla="*/ 96 w 96"/>
                  <a:gd name="T5" fmla="*/ 0 h 7"/>
                  <a:gd name="T6" fmla="*/ 0 w 96"/>
                  <a:gd name="T7" fmla="*/ 0 h 7"/>
                  <a:gd name="T8" fmla="*/ 0 w 96"/>
                  <a:gd name="T9" fmla="*/ 7 h 7"/>
                </a:gdLst>
                <a:ahLst/>
                <a:cxnLst>
                  <a:cxn ang="0">
                    <a:pos x="T0" y="T1"/>
                  </a:cxn>
                  <a:cxn ang="0">
                    <a:pos x="T2" y="T3"/>
                  </a:cxn>
                  <a:cxn ang="0">
                    <a:pos x="T4" y="T5"/>
                  </a:cxn>
                  <a:cxn ang="0">
                    <a:pos x="T6" y="T7"/>
                  </a:cxn>
                  <a:cxn ang="0">
                    <a:pos x="T8" y="T9"/>
                  </a:cxn>
                </a:cxnLst>
                <a:rect l="0" t="0" r="r" b="b"/>
                <a:pathLst>
                  <a:path w="96" h="7">
                    <a:moveTo>
                      <a:pt x="0" y="7"/>
                    </a:moveTo>
                    <a:lnTo>
                      <a:pt x="92" y="7"/>
                    </a:lnTo>
                    <a:lnTo>
                      <a:pt x="96"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53"/>
              <p:cNvSpPr/>
              <p:nvPr/>
            </p:nvSpPr>
            <p:spPr bwMode="auto">
              <a:xfrm>
                <a:off x="4683125" y="4694238"/>
                <a:ext cx="119063" cy="11112"/>
              </a:xfrm>
              <a:custGeom>
                <a:avLst/>
                <a:gdLst>
                  <a:gd name="T0" fmla="*/ 0 w 75"/>
                  <a:gd name="T1" fmla="*/ 7 h 7"/>
                  <a:gd name="T2" fmla="*/ 75 w 75"/>
                  <a:gd name="T3" fmla="*/ 7 h 7"/>
                  <a:gd name="T4" fmla="*/ 75 w 75"/>
                  <a:gd name="T5" fmla="*/ 2 h 7"/>
                  <a:gd name="T6" fmla="*/ 75 w 75"/>
                  <a:gd name="T7" fmla="*/ 0 h 7"/>
                  <a:gd name="T8" fmla="*/ 0 w 75"/>
                  <a:gd name="T9" fmla="*/ 0 h 7"/>
                  <a:gd name="T10" fmla="*/ 0 w 75"/>
                  <a:gd name="T11" fmla="*/ 7 h 7"/>
                </a:gdLst>
                <a:ahLst/>
                <a:cxnLst>
                  <a:cxn ang="0">
                    <a:pos x="T0" y="T1"/>
                  </a:cxn>
                  <a:cxn ang="0">
                    <a:pos x="T2" y="T3"/>
                  </a:cxn>
                  <a:cxn ang="0">
                    <a:pos x="T4" y="T5"/>
                  </a:cxn>
                  <a:cxn ang="0">
                    <a:pos x="T6" y="T7"/>
                  </a:cxn>
                  <a:cxn ang="0">
                    <a:pos x="T8" y="T9"/>
                  </a:cxn>
                  <a:cxn ang="0">
                    <a:pos x="T10" y="T11"/>
                  </a:cxn>
                </a:cxnLst>
                <a:rect l="0" t="0" r="r" b="b"/>
                <a:pathLst>
                  <a:path w="75" h="7">
                    <a:moveTo>
                      <a:pt x="0" y="7"/>
                    </a:moveTo>
                    <a:lnTo>
                      <a:pt x="75" y="7"/>
                    </a:lnTo>
                    <a:lnTo>
                      <a:pt x="75" y="2"/>
                    </a:lnTo>
                    <a:lnTo>
                      <a:pt x="75" y="0"/>
                    </a:lnTo>
                    <a:lnTo>
                      <a:pt x="0"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Rectangle 54"/>
              <p:cNvSpPr>
                <a:spLocks noChangeArrowheads="1"/>
              </p:cNvSpPr>
              <p:nvPr/>
            </p:nvSpPr>
            <p:spPr bwMode="auto">
              <a:xfrm>
                <a:off x="4683125" y="4757738"/>
                <a:ext cx="212725" cy="79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55"/>
              <p:cNvSpPr/>
              <p:nvPr/>
            </p:nvSpPr>
            <p:spPr bwMode="auto">
              <a:xfrm>
                <a:off x="4810125" y="4667250"/>
                <a:ext cx="66675" cy="68262"/>
              </a:xfrm>
              <a:custGeom>
                <a:avLst/>
                <a:gdLst>
                  <a:gd name="T0" fmla="*/ 9 w 42"/>
                  <a:gd name="T1" fmla="*/ 0 h 43"/>
                  <a:gd name="T2" fmla="*/ 5 w 42"/>
                  <a:gd name="T3" fmla="*/ 22 h 43"/>
                  <a:gd name="T4" fmla="*/ 0 w 42"/>
                  <a:gd name="T5" fmla="*/ 43 h 43"/>
                  <a:gd name="T6" fmla="*/ 21 w 42"/>
                  <a:gd name="T7" fmla="*/ 38 h 43"/>
                  <a:gd name="T8" fmla="*/ 42 w 42"/>
                  <a:gd name="T9" fmla="*/ 33 h 43"/>
                  <a:gd name="T10" fmla="*/ 26 w 42"/>
                  <a:gd name="T11" fmla="*/ 17 h 43"/>
                  <a:gd name="T12" fmla="*/ 9 w 42"/>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9" y="0"/>
                    </a:moveTo>
                    <a:lnTo>
                      <a:pt x="5" y="22"/>
                    </a:lnTo>
                    <a:lnTo>
                      <a:pt x="0" y="43"/>
                    </a:lnTo>
                    <a:lnTo>
                      <a:pt x="21" y="38"/>
                    </a:lnTo>
                    <a:lnTo>
                      <a:pt x="42" y="33"/>
                    </a:lnTo>
                    <a:lnTo>
                      <a:pt x="26" y="17"/>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56"/>
              <p:cNvSpPr/>
              <p:nvPr/>
            </p:nvSpPr>
            <p:spPr bwMode="auto">
              <a:xfrm>
                <a:off x="4832350" y="4543425"/>
                <a:ext cx="123825" cy="123825"/>
              </a:xfrm>
              <a:custGeom>
                <a:avLst/>
                <a:gdLst>
                  <a:gd name="T0" fmla="*/ 0 w 78"/>
                  <a:gd name="T1" fmla="*/ 74 h 78"/>
                  <a:gd name="T2" fmla="*/ 5 w 78"/>
                  <a:gd name="T3" fmla="*/ 78 h 78"/>
                  <a:gd name="T4" fmla="*/ 78 w 78"/>
                  <a:gd name="T5" fmla="*/ 5 h 78"/>
                  <a:gd name="T6" fmla="*/ 73 w 78"/>
                  <a:gd name="T7" fmla="*/ 0 h 78"/>
                  <a:gd name="T8" fmla="*/ 0 w 78"/>
                  <a:gd name="T9" fmla="*/ 74 h 78"/>
                </a:gdLst>
                <a:ahLst/>
                <a:cxnLst>
                  <a:cxn ang="0">
                    <a:pos x="T0" y="T1"/>
                  </a:cxn>
                  <a:cxn ang="0">
                    <a:pos x="T2" y="T3"/>
                  </a:cxn>
                  <a:cxn ang="0">
                    <a:pos x="T4" y="T5"/>
                  </a:cxn>
                  <a:cxn ang="0">
                    <a:pos x="T6" y="T7"/>
                  </a:cxn>
                  <a:cxn ang="0">
                    <a:pos x="T8" y="T9"/>
                  </a:cxn>
                </a:cxnLst>
                <a:rect l="0" t="0" r="r" b="b"/>
                <a:pathLst>
                  <a:path w="78" h="78">
                    <a:moveTo>
                      <a:pt x="0" y="74"/>
                    </a:moveTo>
                    <a:lnTo>
                      <a:pt x="5" y="78"/>
                    </a:lnTo>
                    <a:lnTo>
                      <a:pt x="78" y="5"/>
                    </a:lnTo>
                    <a:lnTo>
                      <a:pt x="73" y="0"/>
                    </a:lnTo>
                    <a:lnTo>
                      <a:pt x="0" y="7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57"/>
              <p:cNvSpPr/>
              <p:nvPr/>
            </p:nvSpPr>
            <p:spPr bwMode="auto">
              <a:xfrm>
                <a:off x="4876800" y="4589463"/>
                <a:ext cx="123825" cy="123825"/>
              </a:xfrm>
              <a:custGeom>
                <a:avLst/>
                <a:gdLst>
                  <a:gd name="T0" fmla="*/ 0 w 78"/>
                  <a:gd name="T1" fmla="*/ 73 h 78"/>
                  <a:gd name="T2" fmla="*/ 5 w 78"/>
                  <a:gd name="T3" fmla="*/ 78 h 78"/>
                  <a:gd name="T4" fmla="*/ 78 w 78"/>
                  <a:gd name="T5" fmla="*/ 4 h 78"/>
                  <a:gd name="T6" fmla="*/ 74 w 78"/>
                  <a:gd name="T7" fmla="*/ 0 h 78"/>
                  <a:gd name="T8" fmla="*/ 0 w 78"/>
                  <a:gd name="T9" fmla="*/ 73 h 78"/>
                </a:gdLst>
                <a:ahLst/>
                <a:cxnLst>
                  <a:cxn ang="0">
                    <a:pos x="T0" y="T1"/>
                  </a:cxn>
                  <a:cxn ang="0">
                    <a:pos x="T2" y="T3"/>
                  </a:cxn>
                  <a:cxn ang="0">
                    <a:pos x="T4" y="T5"/>
                  </a:cxn>
                  <a:cxn ang="0">
                    <a:pos x="T6" y="T7"/>
                  </a:cxn>
                  <a:cxn ang="0">
                    <a:pos x="T8" y="T9"/>
                  </a:cxn>
                </a:cxnLst>
                <a:rect l="0" t="0" r="r" b="b"/>
                <a:pathLst>
                  <a:path w="78" h="78">
                    <a:moveTo>
                      <a:pt x="0" y="73"/>
                    </a:moveTo>
                    <a:lnTo>
                      <a:pt x="5" y="78"/>
                    </a:lnTo>
                    <a:lnTo>
                      <a:pt x="78" y="4"/>
                    </a:lnTo>
                    <a:lnTo>
                      <a:pt x="74" y="0"/>
                    </a:lnTo>
                    <a:lnTo>
                      <a:pt x="0" y="7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58"/>
              <p:cNvSpPr/>
              <p:nvPr/>
            </p:nvSpPr>
            <p:spPr bwMode="auto">
              <a:xfrm>
                <a:off x="4846638" y="4559300"/>
                <a:ext cx="136525" cy="134937"/>
              </a:xfrm>
              <a:custGeom>
                <a:avLst/>
                <a:gdLst>
                  <a:gd name="T0" fmla="*/ 76 w 86"/>
                  <a:gd name="T1" fmla="*/ 0 h 85"/>
                  <a:gd name="T2" fmla="*/ 0 w 86"/>
                  <a:gd name="T3" fmla="*/ 75 h 85"/>
                  <a:gd name="T4" fmla="*/ 12 w 86"/>
                  <a:gd name="T5" fmla="*/ 85 h 85"/>
                  <a:gd name="T6" fmla="*/ 86 w 86"/>
                  <a:gd name="T7" fmla="*/ 12 h 85"/>
                  <a:gd name="T8" fmla="*/ 76 w 86"/>
                  <a:gd name="T9" fmla="*/ 0 h 85"/>
                </a:gdLst>
                <a:ahLst/>
                <a:cxnLst>
                  <a:cxn ang="0">
                    <a:pos x="T0" y="T1"/>
                  </a:cxn>
                  <a:cxn ang="0">
                    <a:pos x="T2" y="T3"/>
                  </a:cxn>
                  <a:cxn ang="0">
                    <a:pos x="T4" y="T5"/>
                  </a:cxn>
                  <a:cxn ang="0">
                    <a:pos x="T6" y="T7"/>
                  </a:cxn>
                  <a:cxn ang="0">
                    <a:pos x="T8" y="T9"/>
                  </a:cxn>
                </a:cxnLst>
                <a:rect l="0" t="0" r="r" b="b"/>
                <a:pathLst>
                  <a:path w="86" h="85">
                    <a:moveTo>
                      <a:pt x="76" y="0"/>
                    </a:moveTo>
                    <a:lnTo>
                      <a:pt x="0" y="75"/>
                    </a:lnTo>
                    <a:lnTo>
                      <a:pt x="12" y="85"/>
                    </a:lnTo>
                    <a:lnTo>
                      <a:pt x="86" y="12"/>
                    </a:lnTo>
                    <a:lnTo>
                      <a:pt x="76"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59"/>
              <p:cNvSpPr/>
              <p:nvPr/>
            </p:nvSpPr>
            <p:spPr bwMode="auto">
              <a:xfrm>
                <a:off x="4953000" y="4529138"/>
                <a:ext cx="63500" cy="63500"/>
              </a:xfrm>
              <a:custGeom>
                <a:avLst/>
                <a:gdLst>
                  <a:gd name="T0" fmla="*/ 0 w 40"/>
                  <a:gd name="T1" fmla="*/ 7 h 40"/>
                  <a:gd name="T2" fmla="*/ 33 w 40"/>
                  <a:gd name="T3" fmla="*/ 40 h 40"/>
                  <a:gd name="T4" fmla="*/ 40 w 40"/>
                  <a:gd name="T5" fmla="*/ 33 h 40"/>
                  <a:gd name="T6" fmla="*/ 7 w 40"/>
                  <a:gd name="T7" fmla="*/ 0 h 40"/>
                  <a:gd name="T8" fmla="*/ 0 w 40"/>
                  <a:gd name="T9" fmla="*/ 7 h 40"/>
                </a:gdLst>
                <a:ahLst/>
                <a:cxnLst>
                  <a:cxn ang="0">
                    <a:pos x="T0" y="T1"/>
                  </a:cxn>
                  <a:cxn ang="0">
                    <a:pos x="T2" y="T3"/>
                  </a:cxn>
                  <a:cxn ang="0">
                    <a:pos x="T4" y="T5"/>
                  </a:cxn>
                  <a:cxn ang="0">
                    <a:pos x="T6" y="T7"/>
                  </a:cxn>
                  <a:cxn ang="0">
                    <a:pos x="T8" y="T9"/>
                  </a:cxn>
                </a:cxnLst>
                <a:rect l="0" t="0" r="r" b="b"/>
                <a:pathLst>
                  <a:path w="40" h="40">
                    <a:moveTo>
                      <a:pt x="0" y="7"/>
                    </a:moveTo>
                    <a:lnTo>
                      <a:pt x="33" y="40"/>
                    </a:lnTo>
                    <a:lnTo>
                      <a:pt x="40" y="33"/>
                    </a:lnTo>
                    <a:lnTo>
                      <a:pt x="7" y="0"/>
                    </a:lnTo>
                    <a:lnTo>
                      <a:pt x="0" y="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60"/>
              <p:cNvSpPr/>
              <p:nvPr/>
            </p:nvSpPr>
            <p:spPr bwMode="auto">
              <a:xfrm>
                <a:off x="4964113" y="4495800"/>
                <a:ext cx="85725" cy="85725"/>
              </a:xfrm>
              <a:custGeom>
                <a:avLst/>
                <a:gdLst>
                  <a:gd name="T0" fmla="*/ 20 w 23"/>
                  <a:gd name="T1" fmla="*/ 8 h 23"/>
                  <a:gd name="T2" fmla="*/ 15 w 23"/>
                  <a:gd name="T3" fmla="*/ 3 h 23"/>
                  <a:gd name="T4" fmla="*/ 6 w 23"/>
                  <a:gd name="T5" fmla="*/ 3 h 23"/>
                  <a:gd name="T6" fmla="*/ 0 w 23"/>
                  <a:gd name="T7" fmla="*/ 8 h 23"/>
                  <a:gd name="T8" fmla="*/ 15 w 23"/>
                  <a:gd name="T9" fmla="*/ 23 h 23"/>
                  <a:gd name="T10" fmla="*/ 20 w 23"/>
                  <a:gd name="T11" fmla="*/ 17 h 23"/>
                  <a:gd name="T12" fmla="*/ 20 w 23"/>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20" y="8"/>
                    </a:moveTo>
                    <a:cubicBezTo>
                      <a:pt x="15" y="3"/>
                      <a:pt x="15" y="3"/>
                      <a:pt x="15" y="3"/>
                    </a:cubicBezTo>
                    <a:cubicBezTo>
                      <a:pt x="12" y="0"/>
                      <a:pt x="8" y="0"/>
                      <a:pt x="6" y="3"/>
                    </a:cubicBezTo>
                    <a:cubicBezTo>
                      <a:pt x="0" y="8"/>
                      <a:pt x="0" y="8"/>
                      <a:pt x="0" y="8"/>
                    </a:cubicBezTo>
                    <a:cubicBezTo>
                      <a:pt x="15" y="23"/>
                      <a:pt x="15" y="23"/>
                      <a:pt x="15" y="23"/>
                    </a:cubicBezTo>
                    <a:cubicBezTo>
                      <a:pt x="20" y="17"/>
                      <a:pt x="20" y="17"/>
                      <a:pt x="20" y="17"/>
                    </a:cubicBezTo>
                    <a:cubicBezTo>
                      <a:pt x="23" y="15"/>
                      <a:pt x="23" y="11"/>
                      <a:pt x="20"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0" name="文本框 159"/>
            <p:cNvSpPr txBox="1"/>
            <p:nvPr/>
          </p:nvSpPr>
          <p:spPr>
            <a:xfrm>
              <a:off x="507812" y="1018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ym typeface="+mn-lt"/>
                </a:rPr>
                <a:t>知识</a:t>
              </a:r>
              <a:endParaRPr lang="zh-CN" altLang="en-US" dirty="0">
                <a:sym typeface="+mn-lt"/>
              </a:endParaRPr>
            </a:p>
          </p:txBody>
        </p:sp>
      </p:grpSp>
      <p:sp>
        <p:nvSpPr>
          <p:cNvPr id="4" name="矩形 3"/>
          <p:cNvSpPr/>
          <p:nvPr/>
        </p:nvSpPr>
        <p:spPr>
          <a:xfrm>
            <a:off x="1689101" y="-1"/>
            <a:ext cx="10502899" cy="742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1971840" y="114741"/>
            <a:ext cx="35356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物体的浮沉条件及其应用</a:t>
            </a:r>
            <a:endParaRPr lang="en-US" altLang="zh-CN" sz="2400" dirty="0" smtClean="0">
              <a:solidFill>
                <a:schemeClr val="bg1"/>
              </a:solidFill>
              <a:cs typeface="+mn-ea"/>
              <a:sym typeface="+mn-lt"/>
            </a:endParaRPr>
          </a:p>
        </p:txBody>
      </p:sp>
      <p:cxnSp>
        <p:nvCxnSpPr>
          <p:cNvPr id="42" name="直接连接符 41"/>
          <p:cNvCxnSpPr/>
          <p:nvPr/>
        </p:nvCxnSpPr>
        <p:spPr>
          <a:xfrm>
            <a:off x="-82" y="1228210"/>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文本框 127"/>
          <p:cNvSpPr txBox="1"/>
          <p:nvPr/>
        </p:nvSpPr>
        <p:spPr>
          <a:xfrm>
            <a:off x="303266" y="776417"/>
            <a:ext cx="840295" cy="400110"/>
          </a:xfrm>
          <a:prstGeom prst="rect">
            <a:avLst/>
          </a:prstGeom>
          <a:noFill/>
        </p:spPr>
        <p:txBody>
          <a:bodyPr wrap="none" rtlCol="0">
            <a:spAutoFit/>
          </a:bodyPr>
          <a:lstStyle/>
          <a:p>
            <a:r>
              <a:rPr lang="zh-CN" altLang="en-US" sz="2000" kern="0" dirty="0" smtClean="0">
                <a:cs typeface="+mn-ea"/>
                <a:sym typeface="+mn-lt"/>
              </a:rPr>
              <a:t>知识</a:t>
            </a:r>
            <a:r>
              <a:rPr lang="en-US" altLang="zh-CN" sz="2000" kern="0" dirty="0" smtClean="0">
                <a:cs typeface="+mn-ea"/>
                <a:sym typeface="+mn-lt"/>
              </a:rPr>
              <a:t>1</a:t>
            </a:r>
          </a:p>
        </p:txBody>
      </p:sp>
      <p:sp>
        <p:nvSpPr>
          <p:cNvPr id="47" name="文本框 127"/>
          <p:cNvSpPr txBox="1"/>
          <p:nvPr/>
        </p:nvSpPr>
        <p:spPr>
          <a:xfrm>
            <a:off x="326468" y="1228146"/>
            <a:ext cx="840295" cy="400110"/>
          </a:xfrm>
          <a:prstGeom prst="rect">
            <a:avLst/>
          </a:prstGeom>
          <a:noFill/>
        </p:spPr>
        <p:txBody>
          <a:bodyPr wrap="none" rtlCol="0">
            <a:spAutoFit/>
          </a:bodyPr>
          <a:lstStyle/>
          <a:p>
            <a:r>
              <a:rPr lang="zh-CN" altLang="en-US" sz="2000" kern="0" dirty="0" smtClean="0">
                <a:cs typeface="+mn-ea"/>
                <a:sym typeface="+mn-lt"/>
              </a:rPr>
              <a:t>知识</a:t>
            </a:r>
            <a:r>
              <a:rPr lang="en-US" altLang="zh-CN" sz="2000" kern="0" dirty="0" smtClean="0">
                <a:cs typeface="+mn-ea"/>
                <a:sym typeface="+mn-lt"/>
              </a:rPr>
              <a:t>2</a:t>
            </a:r>
          </a:p>
        </p:txBody>
      </p:sp>
      <p:sp>
        <p:nvSpPr>
          <p:cNvPr id="48" name="文本框 127"/>
          <p:cNvSpPr txBox="1"/>
          <p:nvPr/>
        </p:nvSpPr>
        <p:spPr>
          <a:xfrm>
            <a:off x="326390" y="1767205"/>
            <a:ext cx="843915" cy="400110"/>
          </a:xfrm>
          <a:prstGeom prst="rect">
            <a:avLst/>
          </a:prstGeom>
          <a:noFill/>
        </p:spPr>
        <p:txBody>
          <a:bodyPr wrap="square" rtlCol="0">
            <a:spAutoFit/>
          </a:bodyPr>
          <a:lstStyle/>
          <a:p>
            <a:r>
              <a:rPr lang="zh-CN" altLang="en-US" sz="2000" kern="0" dirty="0" smtClean="0">
                <a:solidFill>
                  <a:schemeClr val="bg1"/>
                </a:solidFill>
                <a:cs typeface="+mn-ea"/>
                <a:sym typeface="+mn-lt"/>
              </a:rPr>
              <a:t>知识</a:t>
            </a:r>
            <a:r>
              <a:rPr lang="en-US" altLang="zh-CN" sz="2000" kern="0" dirty="0" smtClean="0">
                <a:solidFill>
                  <a:schemeClr val="bg1"/>
                </a:solidFill>
                <a:cs typeface="+mn-ea"/>
                <a:sym typeface="+mn-lt"/>
              </a:rPr>
              <a:t>3</a:t>
            </a:r>
          </a:p>
        </p:txBody>
      </p:sp>
      <p:sp>
        <p:nvSpPr>
          <p:cNvPr id="100" name="文本框 99"/>
          <p:cNvSpPr txBox="1"/>
          <p:nvPr/>
        </p:nvSpPr>
        <p:spPr>
          <a:xfrm>
            <a:off x="1842135" y="885190"/>
            <a:ext cx="7668260" cy="368300"/>
          </a:xfrm>
          <a:prstGeom prst="rect">
            <a:avLst/>
          </a:prstGeom>
          <a:noFill/>
          <a:ln w="9525">
            <a:noFill/>
          </a:ln>
        </p:spPr>
        <p:txBody>
          <a:bodyPr wrap="square">
            <a:spAutoFit/>
          </a:bodyPr>
          <a:lstStyle/>
          <a:p>
            <a:pPr indent="0"/>
            <a:r>
              <a:rPr lang="zh-CN" altLang="en-US" sz="1800" b="0">
                <a:latin typeface="黑体" panose="02010609060101010101" pitchFamily="49" charset="-122"/>
                <a:ea typeface="黑体" panose="02010609060101010101" pitchFamily="49" charset="-122"/>
                <a:cs typeface="黑体" panose="02010609060101010101" pitchFamily="49" charset="-122"/>
              </a:rPr>
              <a:t>2.浮力的应用 </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6" name="表格 5"/>
          <p:cNvGraphicFramePr/>
          <p:nvPr/>
        </p:nvGraphicFramePr>
        <p:xfrm>
          <a:off x="2239645" y="1335405"/>
          <a:ext cx="8976360" cy="5238115"/>
        </p:xfrm>
        <a:graphic>
          <a:graphicData uri="http://schemas.openxmlformats.org/drawingml/2006/table">
            <a:tbl>
              <a:tblPr firstRow="1" bandRow="1">
                <a:tableStyleId>{5940675A-B579-460E-94D1-54222C63F5DA}</a:tableStyleId>
              </a:tblPr>
              <a:tblGrid>
                <a:gridCol w="1001395"/>
                <a:gridCol w="7974965"/>
              </a:tblGrid>
              <a:tr h="487680">
                <a:tc>
                  <a:txBody>
                    <a:bodyPr/>
                    <a:lstStyle/>
                    <a:p>
                      <a:pPr indent="0" algn="ctr" fontAlgn="auto">
                        <a:lnSpc>
                          <a:spcPct val="200000"/>
                        </a:lnSpc>
                        <a:buNone/>
                      </a:pPr>
                      <a:r>
                        <a:rPr lang="en-US" sz="1600" b="0">
                          <a:solidFill>
                            <a:srgbClr val="000000"/>
                          </a:solidFill>
                          <a:latin typeface="方正书宋_GBK" panose="03000509000000000000" charset="-122"/>
                          <a:ea typeface="方正书宋_GBK" panose="03000509000000000000" charset="-122"/>
                          <a:cs typeface="NEU-BZ" charset="0"/>
                        </a:rPr>
                        <a:t>应用</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200000"/>
                        </a:lnSpc>
                        <a:buNone/>
                      </a:pPr>
                      <a:r>
                        <a:rPr lang="en-US" sz="1600" b="0">
                          <a:solidFill>
                            <a:srgbClr val="000000"/>
                          </a:solidFill>
                          <a:latin typeface="方正书宋_GBK" panose="03000509000000000000" charset="-122"/>
                          <a:ea typeface="方正书宋_GBK" panose="03000509000000000000" charset="-122"/>
                          <a:cs typeface="NEU-BZ" charset="0"/>
                        </a:rPr>
                        <a:t>升降方法</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5360">
                <a:tc>
                  <a:txBody>
                    <a:bodyPr/>
                    <a:lstStyle/>
                    <a:p>
                      <a:pPr indent="0" algn="ctr" fontAlgn="auto">
                        <a:lnSpc>
                          <a:spcPct val="200000"/>
                        </a:lnSpc>
                        <a:buNone/>
                      </a:pPr>
                      <a:r>
                        <a:rPr lang="en-US" sz="1600" b="0">
                          <a:solidFill>
                            <a:srgbClr val="000000"/>
                          </a:solidFill>
                          <a:latin typeface="方正书宋_GBK" panose="03000509000000000000" charset="-122"/>
                          <a:ea typeface="方正书宋_GBK" panose="03000509000000000000" charset="-122"/>
                          <a:cs typeface="NEU-BZ" charset="0"/>
                        </a:rPr>
                        <a:t>轮船</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200000"/>
                        </a:lnSpc>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轮船在任何情况下均处于漂浮状态,浮力</a:t>
                      </a:r>
                      <a:r>
                        <a:rPr lang="zh-CN" altLang="en-US" sz="1600" b="0" u="sng">
                          <a:solidFill>
                            <a:srgbClr val="000000"/>
                          </a:solid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latin typeface="方正书宋_GBK" panose="03000509000000000000" charset="-122"/>
                          <a:ea typeface="方正书宋_GBK" panose="03000509000000000000" charset="-122"/>
                          <a:cs typeface="方正书宋_GBK" panose="03000509000000000000" charset="-122"/>
                        </a:rPr>
                        <a:t>17</a:t>
                      </a:r>
                      <a:r>
                        <a:rPr lang="zh-CN" altLang="en-US" sz="1600" b="0" u="sng">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自身重力.当装载货物重力增加(减少)时,轮船吃水深度增加(减少).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24355">
                <a:tc>
                  <a:txBody>
                    <a:bodyPr/>
                    <a:lstStyle/>
                    <a:p>
                      <a:pPr indent="0" algn="ctr" fontAlgn="auto">
                        <a:lnSpc>
                          <a:spcPct val="200000"/>
                        </a:lnSpc>
                        <a:buNone/>
                      </a:pPr>
                      <a:r>
                        <a:rPr lang="en-US" sz="1600" b="0">
                          <a:solidFill>
                            <a:srgbClr val="000000"/>
                          </a:solidFill>
                          <a:latin typeface="方正书宋_GBK" panose="03000509000000000000" charset="-122"/>
                          <a:ea typeface="方正书宋_GBK" panose="03000509000000000000" charset="-122"/>
                          <a:cs typeface="NEU-BZ" charset="0"/>
                        </a:rPr>
                        <a:t>潜水艇</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200000"/>
                        </a:lnSpc>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潜水艇的升降是靠改变潜水艇</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18</a:t>
                      </a:r>
                      <a:r>
                        <a:rPr lang="zh-CN" alt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来实现的.潜水艇有多个蓄水舱,当潜水艇要下潜时就往蓄水舱中注水,使潜水艇自身重力增加,大于它受到的浮力,潜水艇就下潜;要上浮时就往外排水,使自身重力减小,小于它受到的浮力,潜水艇就上浮.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5360">
                <a:tc>
                  <a:txBody>
                    <a:bodyPr/>
                    <a:lstStyle/>
                    <a:p>
                      <a:pPr indent="0" algn="ctr" fontAlgn="auto">
                        <a:lnSpc>
                          <a:spcPct val="200000"/>
                        </a:lnSpc>
                        <a:buNone/>
                      </a:pPr>
                      <a:r>
                        <a:rPr lang="en-US" sz="1600" b="0">
                          <a:solidFill>
                            <a:srgbClr val="000000"/>
                          </a:solidFill>
                          <a:latin typeface="方正书宋_GBK" panose="03000509000000000000" charset="-122"/>
                          <a:ea typeface="方正书宋_GBK" panose="03000509000000000000" charset="-122"/>
                          <a:cs typeface="NEU-BZ" charset="0"/>
                        </a:rPr>
                        <a:t>气球、飞艇</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200000"/>
                        </a:lnSpc>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气球内充的都是密度</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(19)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空气的氢气或氦气,利用受到的浮力大于自身重力实现升空;飞艇靠充气或放气(改变</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(20)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)来改变浮力,实现升降.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5360">
                <a:tc>
                  <a:txBody>
                    <a:bodyPr/>
                    <a:lstStyle/>
                    <a:p>
                      <a:pPr indent="0" algn="ctr" fontAlgn="auto">
                        <a:lnSpc>
                          <a:spcPct val="200000"/>
                        </a:lnSpc>
                        <a:buNone/>
                      </a:pPr>
                      <a:r>
                        <a:rPr lang="en-US" sz="1600" b="0">
                          <a:solidFill>
                            <a:srgbClr val="000000"/>
                          </a:solidFill>
                          <a:latin typeface="方正书宋_GBK" panose="03000509000000000000" charset="-122"/>
                          <a:ea typeface="方正书宋_GBK" panose="03000509000000000000" charset="-122"/>
                          <a:cs typeface="NEU-BZ" charset="0"/>
                        </a:rPr>
                        <a:t>密度计</a:t>
                      </a:r>
                      <a:endParaRPr lang="en-US" altLang="en-US" sz="1600" b="0">
                        <a:solidFill>
                          <a:srgbClr val="000000"/>
                        </a:solidFill>
                        <a:latin typeface="方正书宋_GBK" panose="03000509000000000000" charset="-122"/>
                        <a:ea typeface="方正书宋_GBK" panose="03000509000000000000" charset="-122"/>
                        <a:cs typeface="NEU-BZ"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200000"/>
                        </a:lnSpc>
                        <a:buNone/>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密度计在任何液体中都处于漂浮状态,浮力</a:t>
                      </a:r>
                      <a:r>
                        <a:rPr lang="zh-CN" altLang="en-US" sz="1600" b="0" u="sng">
                          <a:solidFill>
                            <a:srgbClr val="000000"/>
                          </a:solid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latin typeface="方正书宋_GBK" panose="03000509000000000000" charset="-122"/>
                          <a:ea typeface="方正书宋_GBK" panose="03000509000000000000" charset="-122"/>
                          <a:cs typeface="方正书宋_GBK" panose="03000509000000000000" charset="-122"/>
                        </a:rPr>
                        <a:t>21</a:t>
                      </a:r>
                      <a:r>
                        <a:rPr lang="zh-CN" altLang="en-US" sz="1600" b="0" u="sng">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自身重力.浸入液体中的体积越大,液体的密度</a:t>
                      </a:r>
                      <a:r>
                        <a:rPr lang="zh-CN" altLang="en-US" sz="1600" b="0" u="sng">
                          <a:solidFill>
                            <a:srgbClr val="000000"/>
                          </a:solidFill>
                          <a:latin typeface="方正书宋_GBK" panose="03000509000000000000" charset="-122"/>
                          <a:ea typeface="方正书宋_GBK" panose="03000509000000000000" charset="-122"/>
                          <a:cs typeface="方正书宋_GBK" panose="03000509000000000000" charset="-122"/>
                        </a:rPr>
                        <a:t>（</a:t>
                      </a:r>
                      <a:r>
                        <a:rPr lang="en-US" altLang="zh-CN" sz="1600" b="0" u="sng">
                          <a:solidFill>
                            <a:srgbClr val="000000"/>
                          </a:solidFill>
                          <a:latin typeface="方正书宋_GBK" panose="03000509000000000000" charset="-122"/>
                          <a:ea typeface="方正书宋_GBK" panose="03000509000000000000" charset="-122"/>
                          <a:cs typeface="方正书宋_GBK" panose="03000509000000000000" charset="-122"/>
                        </a:rPr>
                        <a:t>22</a:t>
                      </a:r>
                      <a:r>
                        <a:rPr lang="zh-CN" altLang="en-US" sz="1600" b="0" u="sng">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a:t>
                      </a:r>
                      <a:endParaRPr lang="en-US" altLang="en-US" sz="1600" b="0">
                        <a:solidFill>
                          <a:srgbClr val="000000"/>
                        </a:solidFill>
                        <a:latin typeface="方正书宋_GBK" panose="03000509000000000000" charset="-122"/>
                        <a:ea typeface="方正书宋_GBK" panose="03000509000000000000" charset="-122"/>
                        <a:cs typeface="方正书宋_GBK" panose="03000509000000000000"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0" name="文本框 19"/>
          <p:cNvSpPr txBox="1"/>
          <p:nvPr/>
        </p:nvSpPr>
        <p:spPr>
          <a:xfrm>
            <a:off x="7325360" y="1886585"/>
            <a:ext cx="81661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等于</a:t>
            </a:r>
          </a:p>
        </p:txBody>
      </p:sp>
      <p:sp>
        <p:nvSpPr>
          <p:cNvPr id="24" name="文本框 23"/>
          <p:cNvSpPr txBox="1"/>
          <p:nvPr/>
        </p:nvSpPr>
        <p:spPr>
          <a:xfrm>
            <a:off x="6476365" y="3040380"/>
            <a:ext cx="111569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自身重力</a:t>
            </a:r>
          </a:p>
        </p:txBody>
      </p:sp>
      <p:sp>
        <p:nvSpPr>
          <p:cNvPr id="25" name="文本框 24"/>
          <p:cNvSpPr txBox="1"/>
          <p:nvPr/>
        </p:nvSpPr>
        <p:spPr>
          <a:xfrm>
            <a:off x="5442585" y="4754880"/>
            <a:ext cx="76200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小于</a:t>
            </a:r>
          </a:p>
        </p:txBody>
      </p:sp>
      <p:sp>
        <p:nvSpPr>
          <p:cNvPr id="26" name="文本框 25"/>
          <p:cNvSpPr txBox="1"/>
          <p:nvPr/>
        </p:nvSpPr>
        <p:spPr>
          <a:xfrm>
            <a:off x="5973445" y="5217160"/>
            <a:ext cx="1352550"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自身体积</a:t>
            </a:r>
          </a:p>
        </p:txBody>
      </p:sp>
      <p:sp>
        <p:nvSpPr>
          <p:cNvPr id="28" name="文本框 27"/>
          <p:cNvSpPr txBox="1"/>
          <p:nvPr/>
        </p:nvSpPr>
        <p:spPr>
          <a:xfrm>
            <a:off x="7592060" y="5666740"/>
            <a:ext cx="589280" cy="337185"/>
          </a:xfrm>
          <a:prstGeom prst="rect">
            <a:avLst/>
          </a:prstGeom>
          <a:noFill/>
        </p:spPr>
        <p:txBody>
          <a:bodyPr wrap="none" rtlCol="0">
            <a:spAutoFit/>
          </a:bodyPr>
          <a:lstStyle/>
          <a:p>
            <a:r>
              <a:rPr lang="zh-CN" altLang="en-US" sz="1600">
                <a:solidFill>
                  <a:srgbClr val="FF0000"/>
                </a:solidFill>
                <a:latin typeface="方正书宋_GBK" panose="03000509000000000000" charset="-122"/>
                <a:ea typeface="方正书宋_GBK" panose="03000509000000000000" charset="-122"/>
              </a:rPr>
              <a:t>等于</a:t>
            </a:r>
          </a:p>
        </p:txBody>
      </p:sp>
      <p:sp>
        <p:nvSpPr>
          <p:cNvPr id="29" name="文本框 28"/>
          <p:cNvSpPr txBox="1"/>
          <p:nvPr/>
        </p:nvSpPr>
        <p:spPr>
          <a:xfrm>
            <a:off x="4843780" y="6142990"/>
            <a:ext cx="1006475" cy="337185"/>
          </a:xfrm>
          <a:prstGeom prst="rect">
            <a:avLst/>
          </a:prstGeom>
          <a:noFill/>
        </p:spPr>
        <p:txBody>
          <a:bodyPr wrap="square" rtlCol="0">
            <a:spAutoFit/>
          </a:bodyPr>
          <a:lstStyle/>
          <a:p>
            <a:r>
              <a:rPr lang="zh-CN" altLang="en-US" sz="1600">
                <a:solidFill>
                  <a:srgbClr val="FF0000"/>
                </a:solidFill>
                <a:latin typeface="方正书宋_GBK" panose="03000509000000000000" charset="-122"/>
                <a:ea typeface="方正书宋_GBK" panose="03000509000000000000" charset="-122"/>
              </a:rPr>
              <a:t>越小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p:bldP spid="24" grpId="0"/>
      <p:bldP spid="25" grpId="0"/>
      <p:bldP spid="26"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721325"/>
            <a:ext cx="1695450" cy="576135"/>
          </a:xfrm>
          <a:prstGeom prst="rect">
            <a:avLst/>
          </a:prstGeom>
          <a:solidFill>
            <a:srgbClr val="F17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0" name="直接连接符 69"/>
          <p:cNvCxnSpPr/>
          <p:nvPr/>
        </p:nvCxnSpPr>
        <p:spPr>
          <a:xfrm>
            <a:off x="2349" y="736600"/>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43453" y="837017"/>
            <a:ext cx="1571625" cy="460375"/>
          </a:xfrm>
          <a:prstGeom prst="rect">
            <a:avLst/>
          </a:prstGeom>
          <a:noFill/>
        </p:spPr>
        <p:txBody>
          <a:bodyPr wrap="none" rtlCol="0">
            <a:spAutoFit/>
          </a:bodyPr>
          <a:lstStyle/>
          <a:p>
            <a:r>
              <a:rPr lang="zh-CN" altLang="en-US" sz="2400" kern="0" dirty="0">
                <a:solidFill>
                  <a:schemeClr val="bg1"/>
                </a:solidFill>
                <a:cs typeface="+mn-ea"/>
                <a:sym typeface="+mn-lt"/>
              </a:rPr>
              <a:t>命题角度</a:t>
            </a:r>
            <a:r>
              <a:rPr lang="en-US" altLang="zh-CN" sz="2400" kern="0" dirty="0">
                <a:solidFill>
                  <a:schemeClr val="bg1"/>
                </a:solidFill>
                <a:cs typeface="+mn-ea"/>
                <a:sym typeface="+mn-lt"/>
              </a:rPr>
              <a:t>1</a:t>
            </a:r>
          </a:p>
        </p:txBody>
      </p:sp>
      <p:sp>
        <p:nvSpPr>
          <p:cNvPr id="33" name="矩形 32"/>
          <p:cNvSpPr/>
          <p:nvPr/>
        </p:nvSpPr>
        <p:spPr>
          <a:xfrm>
            <a:off x="1695451" y="-5716"/>
            <a:ext cx="10502899" cy="742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4" name="矩形 33"/>
          <p:cNvSpPr/>
          <p:nvPr/>
        </p:nvSpPr>
        <p:spPr>
          <a:xfrm>
            <a:off x="1954383" y="183321"/>
            <a:ext cx="2316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浮力大小的判断</a:t>
            </a:r>
          </a:p>
        </p:txBody>
      </p:sp>
      <p:grpSp>
        <p:nvGrpSpPr>
          <p:cNvPr id="2" name="组合 1"/>
          <p:cNvGrpSpPr/>
          <p:nvPr/>
        </p:nvGrpSpPr>
        <p:grpSpPr>
          <a:xfrm>
            <a:off x="100614" y="165300"/>
            <a:ext cx="1572859" cy="497316"/>
            <a:chOff x="100614" y="165300"/>
            <a:chExt cx="1572859" cy="497316"/>
          </a:xfrm>
        </p:grpSpPr>
        <p:sp>
          <p:nvSpPr>
            <p:cNvPr id="38" name="文本框 37"/>
            <p:cNvSpPr txBox="1"/>
            <p:nvPr/>
          </p:nvSpPr>
          <p:spPr>
            <a:xfrm>
              <a:off x="507812" y="165300"/>
              <a:ext cx="1165661" cy="497316"/>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pPr>
                <a:lnSpc>
                  <a:spcPct val="120000"/>
                </a:lnSpc>
              </a:pPr>
              <a:r>
                <a:rPr lang="zh-CN" altLang="en-US" dirty="0" smtClean="0">
                  <a:solidFill>
                    <a:schemeClr val="accent3"/>
                  </a:solidFill>
                  <a:sym typeface="+mn-lt"/>
                </a:rPr>
                <a:t>技能</a:t>
              </a:r>
              <a:endParaRPr lang="zh-CN" altLang="en-US" dirty="0">
                <a:solidFill>
                  <a:schemeClr val="accent3"/>
                </a:solidFill>
                <a:sym typeface="+mn-lt"/>
              </a:endParaRPr>
            </a:p>
          </p:txBody>
        </p:sp>
        <p:sp>
          <p:nvSpPr>
            <p:cNvPr id="59" name="teacher-on-biology-class_43821"/>
            <p:cNvSpPr>
              <a:spLocks noChangeAspect="1"/>
            </p:cNvSpPr>
            <p:nvPr/>
          </p:nvSpPr>
          <p:spPr bwMode="auto">
            <a:xfrm>
              <a:off x="100614" y="204515"/>
              <a:ext cx="465232" cy="451118"/>
            </a:xfrm>
            <a:custGeom>
              <a:avLst/>
              <a:gdLst>
                <a:gd name="connsiteX0" fmla="*/ 238173 w 598650"/>
                <a:gd name="connsiteY0" fmla="*/ 288290 h 580488"/>
                <a:gd name="connsiteX1" fmla="*/ 335879 w 598650"/>
                <a:gd name="connsiteY1" fmla="*/ 288290 h 580488"/>
                <a:gd name="connsiteX2" fmla="*/ 335879 w 598650"/>
                <a:gd name="connsiteY2" fmla="*/ 294037 h 580488"/>
                <a:gd name="connsiteX3" fmla="*/ 238173 w 598650"/>
                <a:gd name="connsiteY3" fmla="*/ 294037 h 580488"/>
                <a:gd name="connsiteX4" fmla="*/ 453585 w 598650"/>
                <a:gd name="connsiteY4" fmla="*/ 282542 h 580488"/>
                <a:gd name="connsiteX5" fmla="*/ 549682 w 598650"/>
                <a:gd name="connsiteY5" fmla="*/ 282542 h 580488"/>
                <a:gd name="connsiteX6" fmla="*/ 549682 w 598650"/>
                <a:gd name="connsiteY6" fmla="*/ 318406 h 580488"/>
                <a:gd name="connsiteX7" fmla="*/ 453585 w 598650"/>
                <a:gd name="connsiteY7" fmla="*/ 318406 h 580488"/>
                <a:gd name="connsiteX8" fmla="*/ 430596 w 598650"/>
                <a:gd name="connsiteY8" fmla="*/ 169204 h 580488"/>
                <a:gd name="connsiteX9" fmla="*/ 528302 w 598650"/>
                <a:gd name="connsiteY9" fmla="*/ 169204 h 580488"/>
                <a:gd name="connsiteX10" fmla="*/ 528302 w 598650"/>
                <a:gd name="connsiteY10" fmla="*/ 174951 h 580488"/>
                <a:gd name="connsiteX11" fmla="*/ 430596 w 598650"/>
                <a:gd name="connsiteY11" fmla="*/ 174951 h 580488"/>
                <a:gd name="connsiteX12" fmla="*/ 278425 w 598650"/>
                <a:gd name="connsiteY12" fmla="*/ 159088 h 580488"/>
                <a:gd name="connsiteX13" fmla="*/ 295647 w 598650"/>
                <a:gd name="connsiteY13" fmla="*/ 192054 h 580488"/>
                <a:gd name="connsiteX14" fmla="*/ 169351 w 598650"/>
                <a:gd name="connsiteY14" fmla="*/ 256554 h 580488"/>
                <a:gd name="connsiteX15" fmla="*/ 162175 w 598650"/>
                <a:gd name="connsiteY15" fmla="*/ 388422 h 580488"/>
                <a:gd name="connsiteX16" fmla="*/ 157870 w 598650"/>
                <a:gd name="connsiteY16" fmla="*/ 388422 h 580488"/>
                <a:gd name="connsiteX17" fmla="*/ 157870 w 598650"/>
                <a:gd name="connsiteY17" fmla="*/ 405622 h 580488"/>
                <a:gd name="connsiteX18" fmla="*/ 157870 w 598650"/>
                <a:gd name="connsiteY18" fmla="*/ 417088 h 580488"/>
                <a:gd name="connsiteX19" fmla="*/ 157870 w 598650"/>
                <a:gd name="connsiteY19" fmla="*/ 547522 h 580488"/>
                <a:gd name="connsiteX20" fmla="*/ 162175 w 598650"/>
                <a:gd name="connsiteY20" fmla="*/ 547522 h 580488"/>
                <a:gd name="connsiteX21" fmla="*/ 192314 w 598650"/>
                <a:gd name="connsiteY21" fmla="*/ 553255 h 580488"/>
                <a:gd name="connsiteX22" fmla="*/ 192314 w 598650"/>
                <a:gd name="connsiteY22" fmla="*/ 580488 h 580488"/>
                <a:gd name="connsiteX23" fmla="*/ 166481 w 598650"/>
                <a:gd name="connsiteY23" fmla="*/ 580488 h 580488"/>
                <a:gd name="connsiteX24" fmla="*/ 137777 w 598650"/>
                <a:gd name="connsiteY24" fmla="*/ 576188 h 580488"/>
                <a:gd name="connsiteX25" fmla="*/ 137777 w 598650"/>
                <a:gd name="connsiteY25" fmla="*/ 580488 h 580488"/>
                <a:gd name="connsiteX26" fmla="*/ 104768 w 598650"/>
                <a:gd name="connsiteY26" fmla="*/ 580488 h 580488"/>
                <a:gd name="connsiteX27" fmla="*/ 104768 w 598650"/>
                <a:gd name="connsiteY27" fmla="*/ 550388 h 580488"/>
                <a:gd name="connsiteX28" fmla="*/ 104768 w 598650"/>
                <a:gd name="connsiteY28" fmla="*/ 547522 h 580488"/>
                <a:gd name="connsiteX29" fmla="*/ 104768 w 598650"/>
                <a:gd name="connsiteY29" fmla="*/ 417088 h 580488"/>
                <a:gd name="connsiteX30" fmla="*/ 86111 w 598650"/>
                <a:gd name="connsiteY30" fmla="*/ 417088 h 580488"/>
                <a:gd name="connsiteX31" fmla="*/ 86111 w 598650"/>
                <a:gd name="connsiteY31" fmla="*/ 547522 h 580488"/>
                <a:gd name="connsiteX32" fmla="*/ 86111 w 598650"/>
                <a:gd name="connsiteY32" fmla="*/ 550388 h 580488"/>
                <a:gd name="connsiteX33" fmla="*/ 86111 w 598650"/>
                <a:gd name="connsiteY33" fmla="*/ 580488 h 580488"/>
                <a:gd name="connsiteX34" fmla="*/ 54537 w 598650"/>
                <a:gd name="connsiteY34" fmla="*/ 580488 h 580488"/>
                <a:gd name="connsiteX35" fmla="*/ 54537 w 598650"/>
                <a:gd name="connsiteY35" fmla="*/ 576188 h 580488"/>
                <a:gd name="connsiteX36" fmla="*/ 24398 w 598650"/>
                <a:gd name="connsiteY36" fmla="*/ 580488 h 580488"/>
                <a:gd name="connsiteX37" fmla="*/ 0 w 598650"/>
                <a:gd name="connsiteY37" fmla="*/ 580488 h 580488"/>
                <a:gd name="connsiteX38" fmla="*/ 0 w 598650"/>
                <a:gd name="connsiteY38" fmla="*/ 553255 h 580488"/>
                <a:gd name="connsiteX39" fmla="*/ 28703 w 598650"/>
                <a:gd name="connsiteY39" fmla="*/ 547522 h 580488"/>
                <a:gd name="connsiteX40" fmla="*/ 34444 w 598650"/>
                <a:gd name="connsiteY40" fmla="*/ 547522 h 580488"/>
                <a:gd name="connsiteX41" fmla="*/ 34444 w 598650"/>
                <a:gd name="connsiteY41" fmla="*/ 417088 h 580488"/>
                <a:gd name="connsiteX42" fmla="*/ 34444 w 598650"/>
                <a:gd name="connsiteY42" fmla="*/ 405622 h 580488"/>
                <a:gd name="connsiteX43" fmla="*/ 34444 w 598650"/>
                <a:gd name="connsiteY43" fmla="*/ 388422 h 580488"/>
                <a:gd name="connsiteX44" fmla="*/ 30139 w 598650"/>
                <a:gd name="connsiteY44" fmla="*/ 388422 h 580488"/>
                <a:gd name="connsiteX45" fmla="*/ 28703 w 598650"/>
                <a:gd name="connsiteY45" fmla="*/ 361188 h 580488"/>
                <a:gd name="connsiteX46" fmla="*/ 4305 w 598650"/>
                <a:gd name="connsiteY46" fmla="*/ 361188 h 580488"/>
                <a:gd name="connsiteX47" fmla="*/ 7176 w 598650"/>
                <a:gd name="connsiteY47" fmla="*/ 230754 h 580488"/>
                <a:gd name="connsiteX48" fmla="*/ 67453 w 598650"/>
                <a:gd name="connsiteY48" fmla="*/ 219288 h 580488"/>
                <a:gd name="connsiteX49" fmla="*/ 94722 w 598650"/>
                <a:gd name="connsiteY49" fmla="*/ 250821 h 580488"/>
                <a:gd name="connsiteX50" fmla="*/ 121990 w 598650"/>
                <a:gd name="connsiteY50" fmla="*/ 219288 h 580488"/>
                <a:gd name="connsiteX51" fmla="*/ 163610 w 598650"/>
                <a:gd name="connsiteY51" fmla="*/ 219288 h 580488"/>
                <a:gd name="connsiteX52" fmla="*/ 206677 w 598650"/>
                <a:gd name="connsiteY52" fmla="*/ 93338 h 580488"/>
                <a:gd name="connsiteX53" fmla="*/ 304383 w 598650"/>
                <a:gd name="connsiteY53" fmla="*/ 93338 h 580488"/>
                <a:gd name="connsiteX54" fmla="*/ 304383 w 598650"/>
                <a:gd name="connsiteY54" fmla="*/ 99085 h 580488"/>
                <a:gd name="connsiteX55" fmla="*/ 206677 w 598650"/>
                <a:gd name="connsiteY55" fmla="*/ 99085 h 580488"/>
                <a:gd name="connsiteX56" fmla="*/ 94832 w 598650"/>
                <a:gd name="connsiteY56" fmla="*/ 61612 h 580488"/>
                <a:gd name="connsiteX57" fmla="*/ 168054 w 598650"/>
                <a:gd name="connsiteY57" fmla="*/ 134719 h 580488"/>
                <a:gd name="connsiteX58" fmla="*/ 94832 w 598650"/>
                <a:gd name="connsiteY58" fmla="*/ 207826 h 580488"/>
                <a:gd name="connsiteX59" fmla="*/ 21610 w 598650"/>
                <a:gd name="connsiteY59" fmla="*/ 134719 h 580488"/>
                <a:gd name="connsiteX60" fmla="*/ 94832 w 598650"/>
                <a:gd name="connsiteY60" fmla="*/ 61612 h 580488"/>
                <a:gd name="connsiteX61" fmla="*/ 295647 w 598650"/>
                <a:gd name="connsiteY61" fmla="*/ 53161 h 580488"/>
                <a:gd name="connsiteX62" fmla="*/ 360257 w 598650"/>
                <a:gd name="connsiteY62" fmla="*/ 68933 h 580488"/>
                <a:gd name="connsiteX63" fmla="*/ 376050 w 598650"/>
                <a:gd name="connsiteY63" fmla="*/ 113383 h 580488"/>
                <a:gd name="connsiteX64" fmla="*/ 374614 w 598650"/>
                <a:gd name="connsiteY64" fmla="*/ 111949 h 580488"/>
                <a:gd name="connsiteX65" fmla="*/ 370307 w 598650"/>
                <a:gd name="connsiteY65" fmla="*/ 106214 h 580488"/>
                <a:gd name="connsiteX66" fmla="*/ 364564 w 598650"/>
                <a:gd name="connsiteY66" fmla="*/ 100478 h 580488"/>
                <a:gd name="connsiteX67" fmla="*/ 360257 w 598650"/>
                <a:gd name="connsiteY67" fmla="*/ 97611 h 580488"/>
                <a:gd name="connsiteX68" fmla="*/ 358821 w 598650"/>
                <a:gd name="connsiteY68" fmla="*/ 94743 h 580488"/>
                <a:gd name="connsiteX69" fmla="*/ 357385 w 598650"/>
                <a:gd name="connsiteY69" fmla="*/ 93309 h 580488"/>
                <a:gd name="connsiteX70" fmla="*/ 354514 w 598650"/>
                <a:gd name="connsiteY70" fmla="*/ 90441 h 580488"/>
                <a:gd name="connsiteX71" fmla="*/ 350206 w 598650"/>
                <a:gd name="connsiteY71" fmla="*/ 89007 h 580488"/>
                <a:gd name="connsiteX72" fmla="*/ 344463 w 598650"/>
                <a:gd name="connsiteY72" fmla="*/ 83272 h 580488"/>
                <a:gd name="connsiteX73" fmla="*/ 331541 w 598650"/>
                <a:gd name="connsiteY73" fmla="*/ 74669 h 580488"/>
                <a:gd name="connsiteX74" fmla="*/ 318620 w 598650"/>
                <a:gd name="connsiteY74" fmla="*/ 68933 h 580488"/>
                <a:gd name="connsiteX75" fmla="*/ 321491 w 598650"/>
                <a:gd name="connsiteY75" fmla="*/ 71801 h 580488"/>
                <a:gd name="connsiteX76" fmla="*/ 328670 w 598650"/>
                <a:gd name="connsiteY76" fmla="*/ 78970 h 580488"/>
                <a:gd name="connsiteX77" fmla="*/ 334413 w 598650"/>
                <a:gd name="connsiteY77" fmla="*/ 83272 h 580488"/>
                <a:gd name="connsiteX78" fmla="*/ 340156 w 598650"/>
                <a:gd name="connsiteY78" fmla="*/ 89007 h 580488"/>
                <a:gd name="connsiteX79" fmla="*/ 345899 w 598650"/>
                <a:gd name="connsiteY79" fmla="*/ 93309 h 580488"/>
                <a:gd name="connsiteX80" fmla="*/ 353078 w 598650"/>
                <a:gd name="connsiteY80" fmla="*/ 99045 h 580488"/>
                <a:gd name="connsiteX81" fmla="*/ 358821 w 598650"/>
                <a:gd name="connsiteY81" fmla="*/ 106214 h 580488"/>
                <a:gd name="connsiteX82" fmla="*/ 364564 w 598650"/>
                <a:gd name="connsiteY82" fmla="*/ 111949 h 580488"/>
                <a:gd name="connsiteX83" fmla="*/ 370307 w 598650"/>
                <a:gd name="connsiteY83" fmla="*/ 117685 h 580488"/>
                <a:gd name="connsiteX84" fmla="*/ 391844 w 598650"/>
                <a:gd name="connsiteY84" fmla="*/ 176474 h 580488"/>
                <a:gd name="connsiteX85" fmla="*/ 429174 w 598650"/>
                <a:gd name="connsiteY85" fmla="*/ 119119 h 580488"/>
                <a:gd name="connsiteX86" fmla="*/ 434917 w 598650"/>
                <a:gd name="connsiteY86" fmla="*/ 116251 h 580488"/>
                <a:gd name="connsiteX87" fmla="*/ 444967 w 598650"/>
                <a:gd name="connsiteY87" fmla="*/ 111949 h 580488"/>
                <a:gd name="connsiteX88" fmla="*/ 452146 w 598650"/>
                <a:gd name="connsiteY88" fmla="*/ 109082 h 580488"/>
                <a:gd name="connsiteX89" fmla="*/ 460760 w 598650"/>
                <a:gd name="connsiteY89" fmla="*/ 106214 h 580488"/>
                <a:gd name="connsiteX90" fmla="*/ 467939 w 598650"/>
                <a:gd name="connsiteY90" fmla="*/ 103346 h 580488"/>
                <a:gd name="connsiteX91" fmla="*/ 475118 w 598650"/>
                <a:gd name="connsiteY91" fmla="*/ 100478 h 580488"/>
                <a:gd name="connsiteX92" fmla="*/ 482297 w 598650"/>
                <a:gd name="connsiteY92" fmla="*/ 99045 h 580488"/>
                <a:gd name="connsiteX93" fmla="*/ 492347 w 598650"/>
                <a:gd name="connsiteY93" fmla="*/ 94743 h 580488"/>
                <a:gd name="connsiteX94" fmla="*/ 495219 w 598650"/>
                <a:gd name="connsiteY94" fmla="*/ 93309 h 580488"/>
                <a:gd name="connsiteX95" fmla="*/ 480861 w 598650"/>
                <a:gd name="connsiteY95" fmla="*/ 94743 h 580488"/>
                <a:gd name="connsiteX96" fmla="*/ 466504 w 598650"/>
                <a:gd name="connsiteY96" fmla="*/ 97611 h 580488"/>
                <a:gd name="connsiteX97" fmla="*/ 457889 w 598650"/>
                <a:gd name="connsiteY97" fmla="*/ 99045 h 580488"/>
                <a:gd name="connsiteX98" fmla="*/ 453582 w 598650"/>
                <a:gd name="connsiteY98" fmla="*/ 100478 h 580488"/>
                <a:gd name="connsiteX99" fmla="*/ 449274 w 598650"/>
                <a:gd name="connsiteY99" fmla="*/ 101912 h 580488"/>
                <a:gd name="connsiteX100" fmla="*/ 447839 w 598650"/>
                <a:gd name="connsiteY100" fmla="*/ 101912 h 580488"/>
                <a:gd name="connsiteX101" fmla="*/ 444967 w 598650"/>
                <a:gd name="connsiteY101" fmla="*/ 103346 h 580488"/>
                <a:gd name="connsiteX102" fmla="*/ 442096 w 598650"/>
                <a:gd name="connsiteY102" fmla="*/ 104780 h 580488"/>
                <a:gd name="connsiteX103" fmla="*/ 433481 w 598650"/>
                <a:gd name="connsiteY103" fmla="*/ 109082 h 580488"/>
                <a:gd name="connsiteX104" fmla="*/ 427738 w 598650"/>
                <a:gd name="connsiteY104" fmla="*/ 111949 h 580488"/>
                <a:gd name="connsiteX105" fmla="*/ 426302 w 598650"/>
                <a:gd name="connsiteY105" fmla="*/ 113383 h 580488"/>
                <a:gd name="connsiteX106" fmla="*/ 457889 w 598650"/>
                <a:gd name="connsiteY106" fmla="*/ 77536 h 580488"/>
                <a:gd name="connsiteX107" fmla="*/ 523934 w 598650"/>
                <a:gd name="connsiteY107" fmla="*/ 87574 h 580488"/>
                <a:gd name="connsiteX108" fmla="*/ 472247 w 598650"/>
                <a:gd name="connsiteY108" fmla="*/ 126288 h 580488"/>
                <a:gd name="connsiteX109" fmla="*/ 433481 w 598650"/>
                <a:gd name="connsiteY109" fmla="*/ 123420 h 580488"/>
                <a:gd name="connsiteX110" fmla="*/ 432045 w 598650"/>
                <a:gd name="connsiteY110" fmla="*/ 124854 h 580488"/>
                <a:gd name="connsiteX111" fmla="*/ 394715 w 598650"/>
                <a:gd name="connsiteY111" fmla="*/ 193680 h 580488"/>
                <a:gd name="connsiteX112" fmla="*/ 409073 w 598650"/>
                <a:gd name="connsiteY112" fmla="*/ 189379 h 580488"/>
                <a:gd name="connsiteX113" fmla="*/ 424866 w 598650"/>
                <a:gd name="connsiteY113" fmla="*/ 202284 h 580488"/>
                <a:gd name="connsiteX114" fmla="*/ 447839 w 598650"/>
                <a:gd name="connsiteY114" fmla="*/ 218056 h 580488"/>
                <a:gd name="connsiteX115" fmla="*/ 450710 w 598650"/>
                <a:gd name="connsiteY115" fmla="*/ 216622 h 580488"/>
                <a:gd name="connsiteX116" fmla="*/ 465068 w 598650"/>
                <a:gd name="connsiteY116" fmla="*/ 230961 h 580488"/>
                <a:gd name="connsiteX117" fmla="*/ 452146 w 598650"/>
                <a:gd name="connsiteY117" fmla="*/ 245300 h 580488"/>
                <a:gd name="connsiteX118" fmla="*/ 330106 w 598650"/>
                <a:gd name="connsiteY118" fmla="*/ 245300 h 580488"/>
                <a:gd name="connsiteX119" fmla="*/ 317184 w 598650"/>
                <a:gd name="connsiteY119" fmla="*/ 230961 h 580488"/>
                <a:gd name="connsiteX120" fmla="*/ 334413 w 598650"/>
                <a:gd name="connsiteY120" fmla="*/ 218056 h 580488"/>
                <a:gd name="connsiteX121" fmla="*/ 363128 w 598650"/>
                <a:gd name="connsiteY121" fmla="*/ 199416 h 580488"/>
                <a:gd name="connsiteX122" fmla="*/ 378922 w 598650"/>
                <a:gd name="connsiteY122" fmla="*/ 189379 h 580488"/>
                <a:gd name="connsiteX123" fmla="*/ 386101 w 598650"/>
                <a:gd name="connsiteY123" fmla="*/ 190813 h 580488"/>
                <a:gd name="connsiteX124" fmla="*/ 364564 w 598650"/>
                <a:gd name="connsiteY124" fmla="*/ 120553 h 580488"/>
                <a:gd name="connsiteX125" fmla="*/ 327234 w 598650"/>
                <a:gd name="connsiteY125" fmla="*/ 107648 h 580488"/>
                <a:gd name="connsiteX126" fmla="*/ 295647 w 598650"/>
                <a:gd name="connsiteY126" fmla="*/ 53161 h 580488"/>
                <a:gd name="connsiteX127" fmla="*/ 56095 w 598650"/>
                <a:gd name="connsiteY127" fmla="*/ 0 h 580488"/>
                <a:gd name="connsiteX128" fmla="*/ 598650 w 598650"/>
                <a:gd name="connsiteY128" fmla="*/ 0 h 580488"/>
                <a:gd name="connsiteX129" fmla="*/ 598650 w 598650"/>
                <a:gd name="connsiteY129" fmla="*/ 364156 h 580488"/>
                <a:gd name="connsiteX130" fmla="*/ 180969 w 598650"/>
                <a:gd name="connsiteY130" fmla="*/ 364156 h 580488"/>
                <a:gd name="connsiteX131" fmla="*/ 182404 w 598650"/>
                <a:gd name="connsiteY131" fmla="*/ 339784 h 580488"/>
                <a:gd name="connsiteX132" fmla="*/ 574250 w 598650"/>
                <a:gd name="connsiteY132" fmla="*/ 339784 h 580488"/>
                <a:gd name="connsiteX133" fmla="*/ 574250 w 598650"/>
                <a:gd name="connsiteY133" fmla="*/ 24372 h 580488"/>
                <a:gd name="connsiteX134" fmla="*/ 80495 w 598650"/>
                <a:gd name="connsiteY134" fmla="*/ 24372 h 580488"/>
                <a:gd name="connsiteX135" fmla="*/ 80495 w 598650"/>
                <a:gd name="connsiteY135" fmla="*/ 48745 h 580488"/>
                <a:gd name="connsiteX136" fmla="*/ 56095 w 598650"/>
                <a:gd name="connsiteY136"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98650" h="580488">
                  <a:moveTo>
                    <a:pt x="238173" y="288290"/>
                  </a:moveTo>
                  <a:lnTo>
                    <a:pt x="335879" y="288290"/>
                  </a:lnTo>
                  <a:lnTo>
                    <a:pt x="335879" y="294037"/>
                  </a:lnTo>
                  <a:lnTo>
                    <a:pt x="238173" y="294037"/>
                  </a:lnTo>
                  <a:close/>
                  <a:moveTo>
                    <a:pt x="453585" y="282542"/>
                  </a:moveTo>
                  <a:lnTo>
                    <a:pt x="549682" y="282542"/>
                  </a:lnTo>
                  <a:lnTo>
                    <a:pt x="549682" y="318406"/>
                  </a:lnTo>
                  <a:lnTo>
                    <a:pt x="453585" y="318406"/>
                  </a:lnTo>
                  <a:close/>
                  <a:moveTo>
                    <a:pt x="430596" y="169204"/>
                  </a:moveTo>
                  <a:lnTo>
                    <a:pt x="528302" y="169204"/>
                  </a:lnTo>
                  <a:lnTo>
                    <a:pt x="528302" y="174951"/>
                  </a:lnTo>
                  <a:lnTo>
                    <a:pt x="430596" y="174951"/>
                  </a:lnTo>
                  <a:close/>
                  <a:moveTo>
                    <a:pt x="278425" y="159088"/>
                  </a:moveTo>
                  <a:lnTo>
                    <a:pt x="295647" y="192054"/>
                  </a:lnTo>
                  <a:lnTo>
                    <a:pt x="169351" y="256554"/>
                  </a:lnTo>
                  <a:lnTo>
                    <a:pt x="162175" y="388422"/>
                  </a:lnTo>
                  <a:lnTo>
                    <a:pt x="157870" y="388422"/>
                  </a:lnTo>
                  <a:lnTo>
                    <a:pt x="157870" y="405622"/>
                  </a:lnTo>
                  <a:lnTo>
                    <a:pt x="157870" y="417088"/>
                  </a:lnTo>
                  <a:lnTo>
                    <a:pt x="157870" y="547522"/>
                  </a:lnTo>
                  <a:lnTo>
                    <a:pt x="162175" y="547522"/>
                  </a:lnTo>
                  <a:lnTo>
                    <a:pt x="192314" y="553255"/>
                  </a:lnTo>
                  <a:lnTo>
                    <a:pt x="192314" y="580488"/>
                  </a:lnTo>
                  <a:lnTo>
                    <a:pt x="166481" y="580488"/>
                  </a:lnTo>
                  <a:lnTo>
                    <a:pt x="137777" y="576188"/>
                  </a:lnTo>
                  <a:lnTo>
                    <a:pt x="137777" y="580488"/>
                  </a:lnTo>
                  <a:lnTo>
                    <a:pt x="104768" y="580488"/>
                  </a:lnTo>
                  <a:lnTo>
                    <a:pt x="104768" y="550388"/>
                  </a:lnTo>
                  <a:lnTo>
                    <a:pt x="104768" y="547522"/>
                  </a:lnTo>
                  <a:lnTo>
                    <a:pt x="104768" y="417088"/>
                  </a:lnTo>
                  <a:lnTo>
                    <a:pt x="86111" y="417088"/>
                  </a:lnTo>
                  <a:lnTo>
                    <a:pt x="86111" y="547522"/>
                  </a:lnTo>
                  <a:lnTo>
                    <a:pt x="86111" y="550388"/>
                  </a:lnTo>
                  <a:lnTo>
                    <a:pt x="86111" y="580488"/>
                  </a:lnTo>
                  <a:lnTo>
                    <a:pt x="54537" y="580488"/>
                  </a:lnTo>
                  <a:lnTo>
                    <a:pt x="54537" y="576188"/>
                  </a:lnTo>
                  <a:lnTo>
                    <a:pt x="24398" y="580488"/>
                  </a:lnTo>
                  <a:lnTo>
                    <a:pt x="0" y="580488"/>
                  </a:lnTo>
                  <a:lnTo>
                    <a:pt x="0" y="553255"/>
                  </a:lnTo>
                  <a:lnTo>
                    <a:pt x="28703" y="547522"/>
                  </a:lnTo>
                  <a:lnTo>
                    <a:pt x="34444" y="547522"/>
                  </a:lnTo>
                  <a:lnTo>
                    <a:pt x="34444" y="417088"/>
                  </a:lnTo>
                  <a:lnTo>
                    <a:pt x="34444" y="405622"/>
                  </a:lnTo>
                  <a:lnTo>
                    <a:pt x="34444" y="388422"/>
                  </a:lnTo>
                  <a:lnTo>
                    <a:pt x="30139" y="388422"/>
                  </a:lnTo>
                  <a:lnTo>
                    <a:pt x="28703" y="361188"/>
                  </a:lnTo>
                  <a:lnTo>
                    <a:pt x="4305" y="361188"/>
                  </a:lnTo>
                  <a:lnTo>
                    <a:pt x="7176" y="230754"/>
                  </a:lnTo>
                  <a:lnTo>
                    <a:pt x="67453" y="219288"/>
                  </a:lnTo>
                  <a:lnTo>
                    <a:pt x="94722" y="250821"/>
                  </a:lnTo>
                  <a:lnTo>
                    <a:pt x="121990" y="219288"/>
                  </a:lnTo>
                  <a:lnTo>
                    <a:pt x="163610" y="219288"/>
                  </a:lnTo>
                  <a:close/>
                  <a:moveTo>
                    <a:pt x="206677" y="93338"/>
                  </a:moveTo>
                  <a:lnTo>
                    <a:pt x="304383" y="93338"/>
                  </a:lnTo>
                  <a:lnTo>
                    <a:pt x="304383" y="99085"/>
                  </a:lnTo>
                  <a:lnTo>
                    <a:pt x="206677" y="99085"/>
                  </a:ln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295647" y="53161"/>
                  </a:moveTo>
                  <a:cubicBezTo>
                    <a:pt x="307133" y="58896"/>
                    <a:pt x="338720" y="51727"/>
                    <a:pt x="360257" y="68933"/>
                  </a:cubicBezTo>
                  <a:cubicBezTo>
                    <a:pt x="380358" y="83272"/>
                    <a:pt x="380358" y="106214"/>
                    <a:pt x="376050" y="113383"/>
                  </a:cubicBezTo>
                  <a:cubicBezTo>
                    <a:pt x="374614" y="113383"/>
                    <a:pt x="374614" y="113383"/>
                    <a:pt x="374614" y="111949"/>
                  </a:cubicBezTo>
                  <a:cubicBezTo>
                    <a:pt x="373179" y="110516"/>
                    <a:pt x="371743" y="109082"/>
                    <a:pt x="370307" y="106214"/>
                  </a:cubicBezTo>
                  <a:cubicBezTo>
                    <a:pt x="367436" y="104780"/>
                    <a:pt x="366000" y="101912"/>
                    <a:pt x="364564" y="100478"/>
                  </a:cubicBezTo>
                  <a:cubicBezTo>
                    <a:pt x="363128" y="99045"/>
                    <a:pt x="361693" y="97611"/>
                    <a:pt x="360257" y="97611"/>
                  </a:cubicBezTo>
                  <a:lnTo>
                    <a:pt x="358821" y="94743"/>
                  </a:lnTo>
                  <a:cubicBezTo>
                    <a:pt x="358821" y="94743"/>
                    <a:pt x="358821" y="94743"/>
                    <a:pt x="357385" y="93309"/>
                  </a:cubicBezTo>
                  <a:lnTo>
                    <a:pt x="354514" y="90441"/>
                  </a:lnTo>
                  <a:cubicBezTo>
                    <a:pt x="353078" y="90441"/>
                    <a:pt x="351642" y="89007"/>
                    <a:pt x="350206" y="89007"/>
                  </a:cubicBezTo>
                  <a:cubicBezTo>
                    <a:pt x="348771" y="86140"/>
                    <a:pt x="345899" y="84706"/>
                    <a:pt x="344463" y="83272"/>
                  </a:cubicBezTo>
                  <a:cubicBezTo>
                    <a:pt x="340156" y="80404"/>
                    <a:pt x="335849" y="77536"/>
                    <a:pt x="331541" y="74669"/>
                  </a:cubicBezTo>
                  <a:cubicBezTo>
                    <a:pt x="324363" y="70367"/>
                    <a:pt x="318620" y="68933"/>
                    <a:pt x="318620" y="68933"/>
                  </a:cubicBezTo>
                  <a:cubicBezTo>
                    <a:pt x="318620" y="68933"/>
                    <a:pt x="320055" y="68933"/>
                    <a:pt x="321491" y="71801"/>
                  </a:cubicBezTo>
                  <a:cubicBezTo>
                    <a:pt x="322927" y="73235"/>
                    <a:pt x="325798" y="76103"/>
                    <a:pt x="328670" y="78970"/>
                  </a:cubicBezTo>
                  <a:cubicBezTo>
                    <a:pt x="330106" y="80404"/>
                    <a:pt x="332977" y="81838"/>
                    <a:pt x="334413" y="83272"/>
                  </a:cubicBezTo>
                  <a:cubicBezTo>
                    <a:pt x="335849" y="84706"/>
                    <a:pt x="338720" y="86140"/>
                    <a:pt x="340156" y="89007"/>
                  </a:cubicBezTo>
                  <a:cubicBezTo>
                    <a:pt x="341592" y="90441"/>
                    <a:pt x="344463" y="91875"/>
                    <a:pt x="345899" y="93309"/>
                  </a:cubicBezTo>
                  <a:cubicBezTo>
                    <a:pt x="348771" y="96177"/>
                    <a:pt x="350206" y="97611"/>
                    <a:pt x="353078" y="99045"/>
                  </a:cubicBezTo>
                  <a:cubicBezTo>
                    <a:pt x="354514" y="101912"/>
                    <a:pt x="355949" y="103346"/>
                    <a:pt x="358821" y="106214"/>
                  </a:cubicBezTo>
                  <a:cubicBezTo>
                    <a:pt x="360257" y="107648"/>
                    <a:pt x="361693" y="109082"/>
                    <a:pt x="364564" y="111949"/>
                  </a:cubicBezTo>
                  <a:cubicBezTo>
                    <a:pt x="366000" y="113383"/>
                    <a:pt x="368871" y="116251"/>
                    <a:pt x="370307" y="117685"/>
                  </a:cubicBezTo>
                  <a:cubicBezTo>
                    <a:pt x="386101" y="133458"/>
                    <a:pt x="390408" y="154966"/>
                    <a:pt x="391844" y="176474"/>
                  </a:cubicBezTo>
                  <a:cubicBezTo>
                    <a:pt x="397587" y="153532"/>
                    <a:pt x="407637" y="132024"/>
                    <a:pt x="429174" y="119119"/>
                  </a:cubicBezTo>
                  <a:cubicBezTo>
                    <a:pt x="430609" y="117685"/>
                    <a:pt x="432045" y="117685"/>
                    <a:pt x="434917" y="116251"/>
                  </a:cubicBezTo>
                  <a:cubicBezTo>
                    <a:pt x="437788" y="114817"/>
                    <a:pt x="442096" y="113383"/>
                    <a:pt x="444967" y="111949"/>
                  </a:cubicBezTo>
                  <a:cubicBezTo>
                    <a:pt x="447839" y="111949"/>
                    <a:pt x="449274" y="110516"/>
                    <a:pt x="452146" y="109082"/>
                  </a:cubicBezTo>
                  <a:cubicBezTo>
                    <a:pt x="455017" y="107648"/>
                    <a:pt x="457889" y="107648"/>
                    <a:pt x="460760" y="106214"/>
                  </a:cubicBezTo>
                  <a:cubicBezTo>
                    <a:pt x="463632" y="104780"/>
                    <a:pt x="465068" y="104780"/>
                    <a:pt x="467939" y="103346"/>
                  </a:cubicBezTo>
                  <a:cubicBezTo>
                    <a:pt x="470811" y="101912"/>
                    <a:pt x="473682" y="101912"/>
                    <a:pt x="475118" y="100478"/>
                  </a:cubicBezTo>
                  <a:cubicBezTo>
                    <a:pt x="477990" y="100478"/>
                    <a:pt x="479425" y="99045"/>
                    <a:pt x="482297" y="99045"/>
                  </a:cubicBezTo>
                  <a:cubicBezTo>
                    <a:pt x="486604" y="96177"/>
                    <a:pt x="489476" y="96177"/>
                    <a:pt x="492347" y="94743"/>
                  </a:cubicBezTo>
                  <a:cubicBezTo>
                    <a:pt x="493783" y="93309"/>
                    <a:pt x="495219" y="93309"/>
                    <a:pt x="495219" y="93309"/>
                  </a:cubicBezTo>
                  <a:cubicBezTo>
                    <a:pt x="495219" y="93309"/>
                    <a:pt x="489476" y="93309"/>
                    <a:pt x="480861" y="94743"/>
                  </a:cubicBezTo>
                  <a:cubicBezTo>
                    <a:pt x="476554" y="94743"/>
                    <a:pt x="472247" y="96177"/>
                    <a:pt x="466504" y="97611"/>
                  </a:cubicBezTo>
                  <a:cubicBezTo>
                    <a:pt x="463632" y="97611"/>
                    <a:pt x="460760" y="99045"/>
                    <a:pt x="457889" y="99045"/>
                  </a:cubicBezTo>
                  <a:cubicBezTo>
                    <a:pt x="456453" y="99045"/>
                    <a:pt x="455017" y="100478"/>
                    <a:pt x="453582" y="100478"/>
                  </a:cubicBezTo>
                  <a:lnTo>
                    <a:pt x="449274" y="101912"/>
                  </a:lnTo>
                  <a:cubicBezTo>
                    <a:pt x="449274" y="101912"/>
                    <a:pt x="447839" y="101912"/>
                    <a:pt x="447839" y="101912"/>
                  </a:cubicBezTo>
                  <a:lnTo>
                    <a:pt x="444967" y="103346"/>
                  </a:lnTo>
                  <a:cubicBezTo>
                    <a:pt x="444967" y="103346"/>
                    <a:pt x="443531" y="104780"/>
                    <a:pt x="442096" y="104780"/>
                  </a:cubicBezTo>
                  <a:cubicBezTo>
                    <a:pt x="439224" y="106214"/>
                    <a:pt x="436352" y="107648"/>
                    <a:pt x="433481" y="109082"/>
                  </a:cubicBezTo>
                  <a:cubicBezTo>
                    <a:pt x="432045" y="110516"/>
                    <a:pt x="429174" y="111949"/>
                    <a:pt x="427738" y="111949"/>
                  </a:cubicBezTo>
                  <a:cubicBezTo>
                    <a:pt x="426302" y="113383"/>
                    <a:pt x="426302" y="113383"/>
                    <a:pt x="426302" y="113383"/>
                  </a:cubicBezTo>
                  <a:cubicBezTo>
                    <a:pt x="424866" y="104780"/>
                    <a:pt x="433481" y="83272"/>
                    <a:pt x="457889" y="77536"/>
                  </a:cubicBezTo>
                  <a:cubicBezTo>
                    <a:pt x="483733" y="70367"/>
                    <a:pt x="509577" y="89007"/>
                    <a:pt x="523934" y="87574"/>
                  </a:cubicBezTo>
                  <a:cubicBezTo>
                    <a:pt x="503834" y="101912"/>
                    <a:pt x="500962" y="114817"/>
                    <a:pt x="472247" y="126288"/>
                  </a:cubicBezTo>
                  <a:cubicBezTo>
                    <a:pt x="453582" y="133458"/>
                    <a:pt x="440660" y="129156"/>
                    <a:pt x="433481" y="123420"/>
                  </a:cubicBezTo>
                  <a:cubicBezTo>
                    <a:pt x="433481" y="123420"/>
                    <a:pt x="433481" y="123420"/>
                    <a:pt x="432045" y="124854"/>
                  </a:cubicBezTo>
                  <a:cubicBezTo>
                    <a:pt x="409073" y="137759"/>
                    <a:pt x="400458" y="166437"/>
                    <a:pt x="394715" y="193680"/>
                  </a:cubicBezTo>
                  <a:cubicBezTo>
                    <a:pt x="397587" y="190813"/>
                    <a:pt x="401894" y="189379"/>
                    <a:pt x="409073" y="189379"/>
                  </a:cubicBezTo>
                  <a:cubicBezTo>
                    <a:pt x="420559" y="189379"/>
                    <a:pt x="423431" y="195114"/>
                    <a:pt x="424866" y="202284"/>
                  </a:cubicBezTo>
                  <a:cubicBezTo>
                    <a:pt x="446403" y="192246"/>
                    <a:pt x="447839" y="216622"/>
                    <a:pt x="447839" y="218056"/>
                  </a:cubicBezTo>
                  <a:cubicBezTo>
                    <a:pt x="449274" y="216622"/>
                    <a:pt x="449274" y="216622"/>
                    <a:pt x="450710" y="216622"/>
                  </a:cubicBezTo>
                  <a:cubicBezTo>
                    <a:pt x="459325" y="216622"/>
                    <a:pt x="465068" y="223792"/>
                    <a:pt x="465068" y="230961"/>
                  </a:cubicBezTo>
                  <a:cubicBezTo>
                    <a:pt x="465068" y="239564"/>
                    <a:pt x="452146" y="245300"/>
                    <a:pt x="452146" y="245300"/>
                  </a:cubicBezTo>
                  <a:lnTo>
                    <a:pt x="330106" y="245300"/>
                  </a:lnTo>
                  <a:cubicBezTo>
                    <a:pt x="322927" y="245300"/>
                    <a:pt x="317184" y="239564"/>
                    <a:pt x="317184" y="230961"/>
                  </a:cubicBezTo>
                  <a:cubicBezTo>
                    <a:pt x="317184" y="223792"/>
                    <a:pt x="327234" y="215188"/>
                    <a:pt x="334413" y="218056"/>
                  </a:cubicBezTo>
                  <a:cubicBezTo>
                    <a:pt x="335849" y="206585"/>
                    <a:pt x="347335" y="193680"/>
                    <a:pt x="363128" y="199416"/>
                  </a:cubicBezTo>
                  <a:cubicBezTo>
                    <a:pt x="366000" y="193680"/>
                    <a:pt x="371743" y="189379"/>
                    <a:pt x="378922" y="189379"/>
                  </a:cubicBezTo>
                  <a:cubicBezTo>
                    <a:pt x="381793" y="189379"/>
                    <a:pt x="383229" y="189379"/>
                    <a:pt x="386101" y="190813"/>
                  </a:cubicBezTo>
                  <a:cubicBezTo>
                    <a:pt x="386101" y="165003"/>
                    <a:pt x="383229" y="137759"/>
                    <a:pt x="364564" y="120553"/>
                  </a:cubicBezTo>
                  <a:cubicBezTo>
                    <a:pt x="354514" y="123420"/>
                    <a:pt x="341592" y="121987"/>
                    <a:pt x="327234" y="107648"/>
                  </a:cubicBezTo>
                  <a:cubicBezTo>
                    <a:pt x="305698" y="86140"/>
                    <a:pt x="308569" y="73235"/>
                    <a:pt x="295647" y="53161"/>
                  </a:cubicBezTo>
                  <a:close/>
                  <a:moveTo>
                    <a:pt x="56095" y="0"/>
                  </a:moveTo>
                  <a:lnTo>
                    <a:pt x="598650" y="0"/>
                  </a:lnTo>
                  <a:lnTo>
                    <a:pt x="598650" y="364156"/>
                  </a:lnTo>
                  <a:lnTo>
                    <a:pt x="180969" y="364156"/>
                  </a:lnTo>
                  <a:lnTo>
                    <a:pt x="182404" y="339784"/>
                  </a:lnTo>
                  <a:lnTo>
                    <a:pt x="574250" y="339784"/>
                  </a:lnTo>
                  <a:lnTo>
                    <a:pt x="574250" y="24372"/>
                  </a:lnTo>
                  <a:lnTo>
                    <a:pt x="80495" y="24372"/>
                  </a:lnTo>
                  <a:lnTo>
                    <a:pt x="80495" y="48745"/>
                  </a:lnTo>
                  <a:lnTo>
                    <a:pt x="56095" y="57347"/>
                  </a:lnTo>
                  <a:close/>
                </a:path>
              </a:pathLst>
            </a:custGeom>
            <a:solidFill>
              <a:schemeClr val="accent3"/>
            </a:solidFill>
            <a:ln>
              <a:noFill/>
            </a:ln>
          </p:spPr>
          <p:txBody>
            <a:bodyPr/>
            <a:lstStyle/>
            <a:p>
              <a:endParaRPr lang="zh-CN" altLang="en-US">
                <a:cs typeface="+mn-ea"/>
                <a:sym typeface="+mn-lt"/>
              </a:endParaRPr>
            </a:p>
          </p:txBody>
        </p:sp>
      </p:grpSp>
      <p:cxnSp>
        <p:nvCxnSpPr>
          <p:cNvPr id="12" name="直接连接符 11"/>
          <p:cNvCxnSpPr/>
          <p:nvPr/>
        </p:nvCxnSpPr>
        <p:spPr>
          <a:xfrm>
            <a:off x="1689100" y="0"/>
            <a:ext cx="0" cy="6858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10242" y="1299436"/>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05" y="1875574"/>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6153" y="1361527"/>
            <a:ext cx="1571625" cy="460375"/>
          </a:xfrm>
          <a:prstGeom prst="rect">
            <a:avLst/>
          </a:prstGeom>
          <a:noFill/>
        </p:spPr>
        <p:txBody>
          <a:bodyPr wrap="none" rtlCol="0">
            <a:spAutoFit/>
          </a:bodyPr>
          <a:lstStyle/>
          <a:p>
            <a:r>
              <a:rPr lang="zh-CN" altLang="en-US" sz="2400" kern="0" dirty="0">
                <a:cs typeface="+mn-ea"/>
                <a:sym typeface="+mn-lt"/>
              </a:rPr>
              <a:t>命题角度</a:t>
            </a:r>
            <a:r>
              <a:rPr lang="en-US" altLang="zh-CN" sz="2400" kern="0" dirty="0">
                <a:cs typeface="+mn-ea"/>
                <a:sym typeface="+mn-lt"/>
              </a:rPr>
              <a:t>2</a:t>
            </a:r>
          </a:p>
        </p:txBody>
      </p:sp>
      <p:sp>
        <p:nvSpPr>
          <p:cNvPr id="5" name="文本框 4"/>
          <p:cNvSpPr txBox="1"/>
          <p:nvPr/>
        </p:nvSpPr>
        <p:spPr>
          <a:xfrm>
            <a:off x="1953260" y="721360"/>
            <a:ext cx="9987915" cy="3091815"/>
          </a:xfrm>
          <a:prstGeom prst="rect">
            <a:avLst/>
          </a:prstGeom>
          <a:noFill/>
        </p:spPr>
        <p:txBody>
          <a:bodyPr wrap="square" rtlCol="0">
            <a:spAutoFit/>
          </a:bodyPr>
          <a:lstStyle/>
          <a:p>
            <a:pPr>
              <a:lnSpc>
                <a:spcPct val="150000"/>
              </a:lnSpc>
            </a:pPr>
            <a:r>
              <a:rPr lang="zh-CN">
                <a:latin typeface="黑体" panose="02010609060101010101" pitchFamily="49" charset="-122"/>
                <a:ea typeface="黑体" panose="02010609060101010101" pitchFamily="49" charset="-122"/>
                <a:cs typeface="黑体" panose="02010609060101010101" pitchFamily="49" charset="-122"/>
              </a:rPr>
              <a:t>例</a:t>
            </a:r>
            <a:r>
              <a:rPr lang="en-US" altLang="zh-CN">
                <a:latin typeface="黑体" panose="02010609060101010101" pitchFamily="49" charset="-122"/>
                <a:ea typeface="黑体" panose="02010609060101010101" pitchFamily="49" charset="-122"/>
                <a:cs typeface="黑体" panose="02010609060101010101" pitchFamily="49" charset="-122"/>
              </a:rPr>
              <a:t>1</a:t>
            </a:r>
            <a:r>
              <a:rPr lang="en-US" altLang="zh-CN" sz="1600">
                <a:latin typeface="方正书宋_GBK" panose="03000509000000000000" charset="-122"/>
                <a:ea typeface="方正书宋_GBK" panose="03000509000000000000" charset="-122"/>
                <a:cs typeface="方正书宋_GBK" panose="03000509000000000000" charset="-122"/>
              </a:rPr>
              <a:t>.</a:t>
            </a:r>
            <a:r>
              <a:rPr sz="1600">
                <a:latin typeface="方正书宋_GBK" panose="03000509000000000000" charset="-122"/>
                <a:ea typeface="方正书宋_GBK" panose="03000509000000000000" charset="-122"/>
                <a:cs typeface="方正书宋_GBK" panose="03000509000000000000" charset="-122"/>
              </a:rPr>
              <a:t>[2018广西玉林]如图所示,若“玉林号”导弹护卫舰从大海驶入珠江,下列分析正确的是 (　 　)</a:t>
            </a:r>
          </a:p>
          <a:p>
            <a:pPr>
              <a:lnSpc>
                <a:spcPct val="150000"/>
              </a:lnSpc>
            </a:pPr>
            <a:endParaRPr sz="1600">
              <a:latin typeface="方正书宋_GBK" panose="03000509000000000000" charset="-122"/>
              <a:ea typeface="方正书宋_GBK" panose="03000509000000000000" charset="-122"/>
              <a:cs typeface="方正书宋_GBK" panose="03000509000000000000" charset="-122"/>
            </a:endParaRPr>
          </a:p>
          <a:p>
            <a:pPr>
              <a:lnSpc>
                <a:spcPct val="150000"/>
              </a:lnSpc>
            </a:pPr>
            <a:r>
              <a:rPr sz="1600">
                <a:latin typeface="方正书宋_GBK" panose="03000509000000000000" charset="-122"/>
                <a:ea typeface="方正书宋_GBK" panose="03000509000000000000" charset="-122"/>
                <a:cs typeface="方正书宋_GBK" panose="03000509000000000000" charset="-122"/>
              </a:rPr>
              <a:t>　　　</a:t>
            </a:r>
          </a:p>
          <a:p>
            <a:pPr>
              <a:lnSpc>
                <a:spcPct val="150000"/>
              </a:lnSpc>
            </a:pPr>
            <a:r>
              <a:rPr sz="1600">
                <a:latin typeface="方正书宋_GBK" panose="03000509000000000000" charset="-122"/>
                <a:ea typeface="方正书宋_GBK" panose="03000509000000000000" charset="-122"/>
                <a:cs typeface="方正书宋_GBK" panose="03000509000000000000" charset="-122"/>
              </a:rPr>
              <a:t>　　　　</a:t>
            </a:r>
          </a:p>
          <a:p>
            <a:pPr>
              <a:lnSpc>
                <a:spcPct val="150000"/>
              </a:lnSpc>
            </a:pPr>
            <a:r>
              <a:rPr sz="1600">
                <a:latin typeface="方正书宋_GBK" panose="03000509000000000000" charset="-122"/>
                <a:ea typeface="方正书宋_GBK" panose="03000509000000000000" charset="-122"/>
                <a:cs typeface="方正书宋_GBK" panose="03000509000000000000" charset="-122"/>
              </a:rPr>
              <a:t>　　　　　　</a:t>
            </a:r>
          </a:p>
          <a:p>
            <a:pPr>
              <a:lnSpc>
                <a:spcPct val="150000"/>
              </a:lnSpc>
            </a:pPr>
            <a:r>
              <a:rPr sz="1600">
                <a:latin typeface="方正书宋_GBK" panose="03000509000000000000" charset="-122"/>
                <a:ea typeface="方正书宋_GBK" panose="03000509000000000000" charset="-122"/>
                <a:cs typeface="方正书宋_GBK" panose="03000509000000000000" charset="-122"/>
              </a:rPr>
              <a:t>　　　　　</a:t>
            </a:r>
          </a:p>
          <a:p>
            <a:pPr>
              <a:lnSpc>
                <a:spcPct val="150000"/>
              </a:lnSpc>
            </a:pPr>
            <a:r>
              <a:rPr sz="1600">
                <a:latin typeface="方正书宋_GBK" panose="03000509000000000000" charset="-122"/>
                <a:ea typeface="方正书宋_GBK" panose="03000509000000000000" charset="-122"/>
                <a:cs typeface="方正书宋_GBK" panose="03000509000000000000" charset="-122"/>
              </a:rPr>
              <a:t>A.浮力变小,舰体上浮一些                        B.浮力变大,舰体下沉一些</a:t>
            </a:r>
          </a:p>
          <a:p>
            <a:pPr>
              <a:lnSpc>
                <a:spcPct val="150000"/>
              </a:lnSpc>
            </a:pPr>
            <a:r>
              <a:rPr sz="1600">
                <a:latin typeface="方正书宋_GBK" panose="03000509000000000000" charset="-122"/>
                <a:ea typeface="方正书宋_GBK" panose="03000509000000000000" charset="-122"/>
                <a:cs typeface="方正书宋_GBK" panose="03000509000000000000" charset="-122"/>
              </a:rPr>
              <a:t>C.浮力不变,舰体下沉一些                        D.浮力不变,舰体上浮一些</a:t>
            </a:r>
          </a:p>
        </p:txBody>
      </p:sp>
      <p:sp>
        <p:nvSpPr>
          <p:cNvPr id="24" name="圆角矩形 23"/>
          <p:cNvSpPr/>
          <p:nvPr/>
        </p:nvSpPr>
        <p:spPr>
          <a:xfrm>
            <a:off x="1953895" y="3691890"/>
            <a:ext cx="9817100" cy="278257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solidFill>
                <a:schemeClr val="tx1"/>
              </a:solidFill>
              <a:latin typeface="仿宋" panose="02010609060101010101" charset="-122"/>
              <a:ea typeface="仿宋" panose="02010609060101010101" charset="-122"/>
              <a:cs typeface="仿宋" panose="02010609060101010101" charset="-122"/>
            </a:endParaRPr>
          </a:p>
        </p:txBody>
      </p:sp>
      <p:sp>
        <p:nvSpPr>
          <p:cNvPr id="25" name="文本框 24"/>
          <p:cNvSpPr txBox="1"/>
          <p:nvPr/>
        </p:nvSpPr>
        <p:spPr>
          <a:xfrm>
            <a:off x="2118360" y="3592830"/>
            <a:ext cx="9752330" cy="2861310"/>
          </a:xfrm>
          <a:prstGeom prst="rect">
            <a:avLst/>
          </a:prstGeom>
          <a:noFill/>
        </p:spPr>
        <p:txBody>
          <a:bodyPr wrap="square" rtlCol="0">
            <a:spAutoFit/>
          </a:bodyPr>
          <a:lstStyle/>
          <a:p>
            <a:pPr>
              <a:lnSpc>
                <a:spcPct val="200000"/>
              </a:lnSpc>
            </a:pPr>
            <a:r>
              <a:rPr lang="zh-CN" altLang="en-US" dirty="0" smtClean="0">
                <a:solidFill>
                  <a:srgbClr val="FF0000"/>
                </a:solidFill>
                <a:latin typeface="黑体" panose="02010609060101010101" pitchFamily="49" charset="-122"/>
                <a:ea typeface="黑体" panose="02010609060101010101" pitchFamily="49" charset="-122"/>
                <a:sym typeface="+mn-ea"/>
              </a:rPr>
              <a:t>提分技法</a:t>
            </a:r>
          </a:p>
          <a:p>
            <a:pPr algn="ctr"/>
            <a:r>
              <a:rPr lang="zh-CN" altLang="en-US">
                <a:latin typeface="黑体" panose="02010609060101010101" pitchFamily="49" charset="-122"/>
                <a:ea typeface="黑体" panose="02010609060101010101" pitchFamily="49" charset="-122"/>
                <a:cs typeface="仿宋" panose="02010609060101010101" charset="-122"/>
              </a:rPr>
              <a:t>判断浮力大小的三种方法</a:t>
            </a:r>
          </a:p>
          <a:p>
            <a:pPr algn="l">
              <a:buNone/>
            </a:pPr>
            <a:r>
              <a:rPr lang="zh-CN" altLang="en-US" b="1">
                <a:latin typeface="仿宋" panose="02010609060101010101" charset="-122"/>
                <a:ea typeface="仿宋" panose="02010609060101010101" charset="-122"/>
                <a:cs typeface="仿宋" panose="02010609060101010101" charset="-122"/>
              </a:rPr>
              <a:t>1.液体密度一定,比较不同物体排开液体的体积:</a:t>
            </a:r>
            <a:endParaRPr lang="zh-CN" altLang="en-US">
              <a:latin typeface="仿宋" panose="02010609060101010101" charset="-122"/>
              <a:ea typeface="仿宋" panose="02010609060101010101" charset="-122"/>
              <a:cs typeface="仿宋" panose="02010609060101010101" charset="-122"/>
            </a:endParaRPr>
          </a:p>
          <a:p>
            <a:pPr algn="l">
              <a:buNone/>
            </a:pPr>
            <a:r>
              <a:rPr lang="zh-CN" altLang="en-US">
                <a:latin typeface="仿宋" panose="02010609060101010101" charset="-122"/>
                <a:ea typeface="仿宋" panose="02010609060101010101" charset="-122"/>
                <a:cs typeface="仿宋" panose="02010609060101010101" charset="-122"/>
              </a:rPr>
              <a:t>不同物体浸在同一液体中时,ρ一定,据F</a:t>
            </a:r>
            <a:r>
              <a:rPr lang="zh-CN" altLang="en-US" baseline="-25000">
                <a:latin typeface="仿宋" panose="02010609060101010101" charset="-122"/>
                <a:ea typeface="仿宋" panose="02010609060101010101" charset="-122"/>
                <a:cs typeface="仿宋" panose="02010609060101010101" charset="-122"/>
              </a:rPr>
              <a:t>浮</a:t>
            </a:r>
            <a:r>
              <a:rPr lang="zh-CN" altLang="en-US">
                <a:latin typeface="仿宋" panose="02010609060101010101" charset="-122"/>
                <a:ea typeface="仿宋" panose="02010609060101010101" charset="-122"/>
                <a:cs typeface="仿宋" panose="02010609060101010101" charset="-122"/>
              </a:rPr>
              <a:t>=ρgV</a:t>
            </a:r>
            <a:r>
              <a:rPr lang="zh-CN" altLang="en-US" baseline="-25000">
                <a:latin typeface="仿宋" panose="02010609060101010101" charset="-122"/>
                <a:ea typeface="仿宋" panose="02010609060101010101" charset="-122"/>
                <a:cs typeface="仿宋" panose="02010609060101010101" charset="-122"/>
              </a:rPr>
              <a:t>排</a:t>
            </a:r>
            <a:r>
              <a:rPr lang="zh-CN" altLang="en-US">
                <a:latin typeface="仿宋" panose="02010609060101010101" charset="-122"/>
                <a:ea typeface="仿宋" panose="02010609060101010101" charset="-122"/>
                <a:cs typeface="仿宋" panose="02010609060101010101" charset="-122"/>
              </a:rPr>
              <a:t>知,F</a:t>
            </a:r>
            <a:r>
              <a:rPr lang="zh-CN" altLang="en-US" baseline="-25000">
                <a:latin typeface="仿宋" panose="02010609060101010101" charset="-122"/>
                <a:ea typeface="仿宋" panose="02010609060101010101" charset="-122"/>
                <a:cs typeface="仿宋" panose="02010609060101010101" charset="-122"/>
              </a:rPr>
              <a:t>浮</a:t>
            </a:r>
            <a:r>
              <a:rPr lang="zh-CN" altLang="en-US">
                <a:latin typeface="仿宋" panose="02010609060101010101" charset="-122"/>
                <a:ea typeface="仿宋" panose="02010609060101010101" charset="-122"/>
                <a:cs typeface="仿宋" panose="02010609060101010101" charset="-122"/>
              </a:rPr>
              <a:t>与V</a:t>
            </a:r>
            <a:r>
              <a:rPr lang="zh-CN" altLang="en-US" baseline="-25000">
                <a:latin typeface="仿宋" panose="02010609060101010101" charset="-122"/>
                <a:ea typeface="仿宋" panose="02010609060101010101" charset="-122"/>
                <a:cs typeface="仿宋" panose="02010609060101010101" charset="-122"/>
              </a:rPr>
              <a:t>排</a:t>
            </a:r>
            <a:r>
              <a:rPr lang="zh-CN" altLang="en-US">
                <a:latin typeface="仿宋" panose="02010609060101010101" charset="-122"/>
                <a:ea typeface="仿宋" panose="02010609060101010101" charset="-122"/>
                <a:cs typeface="仿宋" panose="02010609060101010101" charset="-122"/>
              </a:rPr>
              <a:t>成正比.</a:t>
            </a:r>
          </a:p>
          <a:p>
            <a:pPr algn="l">
              <a:buNone/>
            </a:pPr>
            <a:r>
              <a:rPr lang="zh-CN" altLang="en-US" b="1">
                <a:latin typeface="仿宋" panose="02010609060101010101" charset="-122"/>
                <a:ea typeface="仿宋" panose="02010609060101010101" charset="-122"/>
                <a:cs typeface="仿宋" panose="02010609060101010101" charset="-122"/>
              </a:rPr>
              <a:t>2.排开液体的体积一定,比较液体的密度:</a:t>
            </a:r>
            <a:endParaRPr lang="zh-CN" altLang="en-US">
              <a:latin typeface="仿宋" panose="02010609060101010101" charset="-122"/>
              <a:ea typeface="仿宋" panose="02010609060101010101" charset="-122"/>
              <a:cs typeface="仿宋" panose="02010609060101010101" charset="-122"/>
            </a:endParaRPr>
          </a:p>
          <a:p>
            <a:pPr algn="l">
              <a:buNone/>
            </a:pPr>
            <a:r>
              <a:rPr lang="zh-CN" altLang="en-US">
                <a:latin typeface="仿宋" panose="02010609060101010101" charset="-122"/>
                <a:ea typeface="仿宋" panose="02010609060101010101" charset="-122"/>
                <a:cs typeface="仿宋" panose="02010609060101010101" charset="-122"/>
              </a:rPr>
              <a:t>同体积的不同物体浸没在不同液体中,据F</a:t>
            </a:r>
            <a:r>
              <a:rPr lang="zh-CN" altLang="en-US" baseline="-25000">
                <a:latin typeface="仿宋" panose="02010609060101010101" charset="-122"/>
                <a:ea typeface="仿宋" panose="02010609060101010101" charset="-122"/>
                <a:cs typeface="仿宋" panose="02010609060101010101" charset="-122"/>
              </a:rPr>
              <a:t>浮</a:t>
            </a:r>
            <a:r>
              <a:rPr lang="zh-CN" altLang="en-US">
                <a:latin typeface="仿宋" panose="02010609060101010101" charset="-122"/>
                <a:ea typeface="仿宋" panose="02010609060101010101" charset="-122"/>
                <a:cs typeface="仿宋" panose="02010609060101010101" charset="-122"/>
              </a:rPr>
              <a:t>=ρgV</a:t>
            </a:r>
            <a:r>
              <a:rPr lang="zh-CN" altLang="en-US" baseline="-25000">
                <a:latin typeface="仿宋" panose="02010609060101010101" charset="-122"/>
                <a:ea typeface="仿宋" panose="02010609060101010101" charset="-122"/>
                <a:cs typeface="仿宋" panose="02010609060101010101" charset="-122"/>
              </a:rPr>
              <a:t>排</a:t>
            </a:r>
            <a:r>
              <a:rPr lang="zh-CN" altLang="en-US">
                <a:latin typeface="仿宋" panose="02010609060101010101" charset="-122"/>
                <a:ea typeface="仿宋" panose="02010609060101010101" charset="-122"/>
                <a:cs typeface="仿宋" panose="02010609060101010101" charset="-122"/>
              </a:rPr>
              <a:t>知, V</a:t>
            </a:r>
            <a:r>
              <a:rPr lang="zh-CN" altLang="en-US" baseline="-25000">
                <a:latin typeface="仿宋" panose="02010609060101010101" charset="-122"/>
                <a:ea typeface="仿宋" panose="02010609060101010101" charset="-122"/>
                <a:cs typeface="仿宋" panose="02010609060101010101" charset="-122"/>
              </a:rPr>
              <a:t>排</a:t>
            </a:r>
            <a:r>
              <a:rPr lang="zh-CN" altLang="en-US">
                <a:latin typeface="仿宋" panose="02010609060101010101" charset="-122"/>
                <a:ea typeface="仿宋" panose="02010609060101010101" charset="-122"/>
                <a:cs typeface="仿宋" panose="02010609060101010101" charset="-122"/>
              </a:rPr>
              <a:t>一定时,F</a:t>
            </a:r>
            <a:r>
              <a:rPr lang="zh-CN" altLang="en-US" baseline="-25000">
                <a:latin typeface="仿宋" panose="02010609060101010101" charset="-122"/>
                <a:ea typeface="仿宋" panose="02010609060101010101" charset="-122"/>
                <a:cs typeface="仿宋" panose="02010609060101010101" charset="-122"/>
              </a:rPr>
              <a:t>浮</a:t>
            </a:r>
            <a:r>
              <a:rPr lang="zh-CN" altLang="en-US">
                <a:latin typeface="仿宋" panose="02010609060101010101" charset="-122"/>
                <a:ea typeface="仿宋" panose="02010609060101010101" charset="-122"/>
                <a:cs typeface="仿宋" panose="02010609060101010101" charset="-122"/>
              </a:rPr>
              <a:t>与ρ成正比.</a:t>
            </a:r>
          </a:p>
          <a:p>
            <a:pPr algn="l">
              <a:buNone/>
            </a:pPr>
            <a:r>
              <a:rPr lang="zh-CN" altLang="en-US" b="1">
                <a:latin typeface="仿宋" panose="02010609060101010101" charset="-122"/>
                <a:ea typeface="仿宋" panose="02010609060101010101" charset="-122"/>
                <a:cs typeface="仿宋" panose="02010609060101010101" charset="-122"/>
              </a:rPr>
              <a:t>3.以物体重力作为比较浮力大小的中间量:</a:t>
            </a:r>
            <a:endParaRPr lang="zh-CN" altLang="en-US">
              <a:latin typeface="仿宋" panose="02010609060101010101" charset="-122"/>
              <a:ea typeface="仿宋" panose="02010609060101010101" charset="-122"/>
              <a:cs typeface="仿宋" panose="02010609060101010101" charset="-122"/>
            </a:endParaRPr>
          </a:p>
          <a:p>
            <a:pPr algn="l">
              <a:buNone/>
            </a:pPr>
            <a:r>
              <a:rPr lang="zh-CN" altLang="en-US">
                <a:latin typeface="仿宋" panose="02010609060101010101" charset="-122"/>
                <a:ea typeface="仿宋" panose="02010609060101010101" charset="-122"/>
                <a:cs typeface="仿宋" panose="02010609060101010101" charset="-122"/>
              </a:rPr>
              <a:t>同一物体在不同液体中静止时,针对物体的不同状态进行受力分析,以物体的重力作为中间不变量,对比浮力的大小.</a:t>
            </a:r>
          </a:p>
        </p:txBody>
      </p:sp>
      <p:pic>
        <p:nvPicPr>
          <p:cNvPr id="998" name="18WLFLZTS24.jpg" descr="id:2147513284;FounderCES"/>
          <p:cNvPicPr>
            <a:picLocks noChangeAspect="1"/>
          </p:cNvPicPr>
          <p:nvPr/>
        </p:nvPicPr>
        <p:blipFill>
          <a:blip r:embed="rId3" cstate="print"/>
          <a:stretch>
            <a:fillRect/>
          </a:stretch>
        </p:blipFill>
        <p:spPr>
          <a:xfrm>
            <a:off x="4204335" y="1449070"/>
            <a:ext cx="2680970" cy="1431925"/>
          </a:xfrm>
          <a:prstGeom prst="rect">
            <a:avLst/>
          </a:prstGeom>
        </p:spPr>
      </p:pic>
      <p:sp>
        <p:nvSpPr>
          <p:cNvPr id="3" name="文本框 2"/>
          <p:cNvSpPr txBox="1"/>
          <p:nvPr/>
        </p:nvSpPr>
        <p:spPr>
          <a:xfrm>
            <a:off x="10150475" y="874395"/>
            <a:ext cx="32639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C</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4" grpId="0" bldLvl="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35" y="1315685"/>
            <a:ext cx="1695450" cy="576135"/>
          </a:xfrm>
          <a:prstGeom prst="rect">
            <a:avLst/>
          </a:prstGeom>
          <a:solidFill>
            <a:srgbClr val="F17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0" name="直接连接符 69"/>
          <p:cNvCxnSpPr/>
          <p:nvPr/>
        </p:nvCxnSpPr>
        <p:spPr>
          <a:xfrm>
            <a:off x="2349" y="736600"/>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100603" y="743672"/>
            <a:ext cx="1571625" cy="460375"/>
          </a:xfrm>
          <a:prstGeom prst="rect">
            <a:avLst/>
          </a:prstGeom>
          <a:noFill/>
        </p:spPr>
        <p:txBody>
          <a:bodyPr wrap="none" rtlCol="0">
            <a:spAutoFit/>
          </a:bodyPr>
          <a:lstStyle/>
          <a:p>
            <a:r>
              <a:rPr lang="zh-CN" altLang="en-US" sz="2400" kern="0" dirty="0">
                <a:cs typeface="+mn-ea"/>
                <a:sym typeface="+mn-lt"/>
              </a:rPr>
              <a:t>命题角度</a:t>
            </a:r>
            <a:r>
              <a:rPr lang="en-US" altLang="zh-CN" sz="2400" kern="0" dirty="0">
                <a:cs typeface="+mn-ea"/>
                <a:sym typeface="+mn-lt"/>
              </a:rPr>
              <a:t>1</a:t>
            </a:r>
          </a:p>
        </p:txBody>
      </p:sp>
      <p:sp>
        <p:nvSpPr>
          <p:cNvPr id="33" name="矩形 32"/>
          <p:cNvSpPr/>
          <p:nvPr/>
        </p:nvSpPr>
        <p:spPr>
          <a:xfrm>
            <a:off x="1689101" y="-1"/>
            <a:ext cx="10502899" cy="742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4" name="矩形 33"/>
          <p:cNvSpPr/>
          <p:nvPr/>
        </p:nvSpPr>
        <p:spPr>
          <a:xfrm>
            <a:off x="1694815" y="140970"/>
            <a:ext cx="3062605" cy="460375"/>
          </a:xfrm>
          <a:prstGeom prst="rect">
            <a:avLst/>
          </a:prstGeom>
        </p:spPr>
        <p:txBody>
          <a:bodyPr wrap="square">
            <a:spAutoFit/>
          </a:bodyPr>
          <a:lstStyle/>
          <a:p>
            <a:pPr algn="ctr">
              <a:spcAft>
                <a:spcPts val="0"/>
              </a:spcAft>
            </a:pPr>
            <a:r>
              <a:rPr lang="zh-CN" altLang="en-US" sz="2400" dirty="0" smtClean="0">
                <a:solidFill>
                  <a:schemeClr val="bg1"/>
                </a:solidFill>
                <a:cs typeface="+mn-ea"/>
                <a:sym typeface="+mn-lt"/>
              </a:rPr>
              <a:t>浮力的相关计算</a:t>
            </a:r>
          </a:p>
        </p:txBody>
      </p:sp>
      <p:grpSp>
        <p:nvGrpSpPr>
          <p:cNvPr id="2" name="组合 1"/>
          <p:cNvGrpSpPr/>
          <p:nvPr/>
        </p:nvGrpSpPr>
        <p:grpSpPr>
          <a:xfrm>
            <a:off x="100614" y="165300"/>
            <a:ext cx="1572859" cy="535531"/>
            <a:chOff x="100614" y="165300"/>
            <a:chExt cx="1572859" cy="535531"/>
          </a:xfrm>
        </p:grpSpPr>
        <p:sp>
          <p:nvSpPr>
            <p:cNvPr id="38" name="文本框 37"/>
            <p:cNvSpPr txBox="1"/>
            <p:nvPr/>
          </p:nvSpPr>
          <p:spPr>
            <a:xfrm>
              <a:off x="507812" y="165300"/>
              <a:ext cx="1165661" cy="535531"/>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pPr>
                <a:lnSpc>
                  <a:spcPct val="120000"/>
                </a:lnSpc>
              </a:pPr>
              <a:r>
                <a:rPr lang="zh-CN" altLang="en-US" dirty="0" smtClean="0">
                  <a:solidFill>
                    <a:schemeClr val="accent3"/>
                  </a:solidFill>
                  <a:sym typeface="+mn-lt"/>
                </a:rPr>
                <a:t>技能</a:t>
              </a:r>
              <a:endParaRPr lang="zh-CN" altLang="en-US" dirty="0">
                <a:solidFill>
                  <a:schemeClr val="accent3"/>
                </a:solidFill>
                <a:sym typeface="+mn-lt"/>
              </a:endParaRPr>
            </a:p>
          </p:txBody>
        </p:sp>
        <p:sp>
          <p:nvSpPr>
            <p:cNvPr id="59" name="teacher-on-biology-class_43821"/>
            <p:cNvSpPr>
              <a:spLocks noChangeAspect="1"/>
            </p:cNvSpPr>
            <p:nvPr/>
          </p:nvSpPr>
          <p:spPr bwMode="auto">
            <a:xfrm>
              <a:off x="100614" y="204515"/>
              <a:ext cx="465232" cy="451118"/>
            </a:xfrm>
            <a:custGeom>
              <a:avLst/>
              <a:gdLst>
                <a:gd name="connsiteX0" fmla="*/ 238173 w 598650"/>
                <a:gd name="connsiteY0" fmla="*/ 288290 h 580488"/>
                <a:gd name="connsiteX1" fmla="*/ 335879 w 598650"/>
                <a:gd name="connsiteY1" fmla="*/ 288290 h 580488"/>
                <a:gd name="connsiteX2" fmla="*/ 335879 w 598650"/>
                <a:gd name="connsiteY2" fmla="*/ 294037 h 580488"/>
                <a:gd name="connsiteX3" fmla="*/ 238173 w 598650"/>
                <a:gd name="connsiteY3" fmla="*/ 294037 h 580488"/>
                <a:gd name="connsiteX4" fmla="*/ 453585 w 598650"/>
                <a:gd name="connsiteY4" fmla="*/ 282542 h 580488"/>
                <a:gd name="connsiteX5" fmla="*/ 549682 w 598650"/>
                <a:gd name="connsiteY5" fmla="*/ 282542 h 580488"/>
                <a:gd name="connsiteX6" fmla="*/ 549682 w 598650"/>
                <a:gd name="connsiteY6" fmla="*/ 318406 h 580488"/>
                <a:gd name="connsiteX7" fmla="*/ 453585 w 598650"/>
                <a:gd name="connsiteY7" fmla="*/ 318406 h 580488"/>
                <a:gd name="connsiteX8" fmla="*/ 430596 w 598650"/>
                <a:gd name="connsiteY8" fmla="*/ 169204 h 580488"/>
                <a:gd name="connsiteX9" fmla="*/ 528302 w 598650"/>
                <a:gd name="connsiteY9" fmla="*/ 169204 h 580488"/>
                <a:gd name="connsiteX10" fmla="*/ 528302 w 598650"/>
                <a:gd name="connsiteY10" fmla="*/ 174951 h 580488"/>
                <a:gd name="connsiteX11" fmla="*/ 430596 w 598650"/>
                <a:gd name="connsiteY11" fmla="*/ 174951 h 580488"/>
                <a:gd name="connsiteX12" fmla="*/ 278425 w 598650"/>
                <a:gd name="connsiteY12" fmla="*/ 159088 h 580488"/>
                <a:gd name="connsiteX13" fmla="*/ 295647 w 598650"/>
                <a:gd name="connsiteY13" fmla="*/ 192054 h 580488"/>
                <a:gd name="connsiteX14" fmla="*/ 169351 w 598650"/>
                <a:gd name="connsiteY14" fmla="*/ 256554 h 580488"/>
                <a:gd name="connsiteX15" fmla="*/ 162175 w 598650"/>
                <a:gd name="connsiteY15" fmla="*/ 388422 h 580488"/>
                <a:gd name="connsiteX16" fmla="*/ 157870 w 598650"/>
                <a:gd name="connsiteY16" fmla="*/ 388422 h 580488"/>
                <a:gd name="connsiteX17" fmla="*/ 157870 w 598650"/>
                <a:gd name="connsiteY17" fmla="*/ 405622 h 580488"/>
                <a:gd name="connsiteX18" fmla="*/ 157870 w 598650"/>
                <a:gd name="connsiteY18" fmla="*/ 417088 h 580488"/>
                <a:gd name="connsiteX19" fmla="*/ 157870 w 598650"/>
                <a:gd name="connsiteY19" fmla="*/ 547522 h 580488"/>
                <a:gd name="connsiteX20" fmla="*/ 162175 w 598650"/>
                <a:gd name="connsiteY20" fmla="*/ 547522 h 580488"/>
                <a:gd name="connsiteX21" fmla="*/ 192314 w 598650"/>
                <a:gd name="connsiteY21" fmla="*/ 553255 h 580488"/>
                <a:gd name="connsiteX22" fmla="*/ 192314 w 598650"/>
                <a:gd name="connsiteY22" fmla="*/ 580488 h 580488"/>
                <a:gd name="connsiteX23" fmla="*/ 166481 w 598650"/>
                <a:gd name="connsiteY23" fmla="*/ 580488 h 580488"/>
                <a:gd name="connsiteX24" fmla="*/ 137777 w 598650"/>
                <a:gd name="connsiteY24" fmla="*/ 576188 h 580488"/>
                <a:gd name="connsiteX25" fmla="*/ 137777 w 598650"/>
                <a:gd name="connsiteY25" fmla="*/ 580488 h 580488"/>
                <a:gd name="connsiteX26" fmla="*/ 104768 w 598650"/>
                <a:gd name="connsiteY26" fmla="*/ 580488 h 580488"/>
                <a:gd name="connsiteX27" fmla="*/ 104768 w 598650"/>
                <a:gd name="connsiteY27" fmla="*/ 550388 h 580488"/>
                <a:gd name="connsiteX28" fmla="*/ 104768 w 598650"/>
                <a:gd name="connsiteY28" fmla="*/ 547522 h 580488"/>
                <a:gd name="connsiteX29" fmla="*/ 104768 w 598650"/>
                <a:gd name="connsiteY29" fmla="*/ 417088 h 580488"/>
                <a:gd name="connsiteX30" fmla="*/ 86111 w 598650"/>
                <a:gd name="connsiteY30" fmla="*/ 417088 h 580488"/>
                <a:gd name="connsiteX31" fmla="*/ 86111 w 598650"/>
                <a:gd name="connsiteY31" fmla="*/ 547522 h 580488"/>
                <a:gd name="connsiteX32" fmla="*/ 86111 w 598650"/>
                <a:gd name="connsiteY32" fmla="*/ 550388 h 580488"/>
                <a:gd name="connsiteX33" fmla="*/ 86111 w 598650"/>
                <a:gd name="connsiteY33" fmla="*/ 580488 h 580488"/>
                <a:gd name="connsiteX34" fmla="*/ 54537 w 598650"/>
                <a:gd name="connsiteY34" fmla="*/ 580488 h 580488"/>
                <a:gd name="connsiteX35" fmla="*/ 54537 w 598650"/>
                <a:gd name="connsiteY35" fmla="*/ 576188 h 580488"/>
                <a:gd name="connsiteX36" fmla="*/ 24398 w 598650"/>
                <a:gd name="connsiteY36" fmla="*/ 580488 h 580488"/>
                <a:gd name="connsiteX37" fmla="*/ 0 w 598650"/>
                <a:gd name="connsiteY37" fmla="*/ 580488 h 580488"/>
                <a:gd name="connsiteX38" fmla="*/ 0 w 598650"/>
                <a:gd name="connsiteY38" fmla="*/ 553255 h 580488"/>
                <a:gd name="connsiteX39" fmla="*/ 28703 w 598650"/>
                <a:gd name="connsiteY39" fmla="*/ 547522 h 580488"/>
                <a:gd name="connsiteX40" fmla="*/ 34444 w 598650"/>
                <a:gd name="connsiteY40" fmla="*/ 547522 h 580488"/>
                <a:gd name="connsiteX41" fmla="*/ 34444 w 598650"/>
                <a:gd name="connsiteY41" fmla="*/ 417088 h 580488"/>
                <a:gd name="connsiteX42" fmla="*/ 34444 w 598650"/>
                <a:gd name="connsiteY42" fmla="*/ 405622 h 580488"/>
                <a:gd name="connsiteX43" fmla="*/ 34444 w 598650"/>
                <a:gd name="connsiteY43" fmla="*/ 388422 h 580488"/>
                <a:gd name="connsiteX44" fmla="*/ 30139 w 598650"/>
                <a:gd name="connsiteY44" fmla="*/ 388422 h 580488"/>
                <a:gd name="connsiteX45" fmla="*/ 28703 w 598650"/>
                <a:gd name="connsiteY45" fmla="*/ 361188 h 580488"/>
                <a:gd name="connsiteX46" fmla="*/ 4305 w 598650"/>
                <a:gd name="connsiteY46" fmla="*/ 361188 h 580488"/>
                <a:gd name="connsiteX47" fmla="*/ 7176 w 598650"/>
                <a:gd name="connsiteY47" fmla="*/ 230754 h 580488"/>
                <a:gd name="connsiteX48" fmla="*/ 67453 w 598650"/>
                <a:gd name="connsiteY48" fmla="*/ 219288 h 580488"/>
                <a:gd name="connsiteX49" fmla="*/ 94722 w 598650"/>
                <a:gd name="connsiteY49" fmla="*/ 250821 h 580488"/>
                <a:gd name="connsiteX50" fmla="*/ 121990 w 598650"/>
                <a:gd name="connsiteY50" fmla="*/ 219288 h 580488"/>
                <a:gd name="connsiteX51" fmla="*/ 163610 w 598650"/>
                <a:gd name="connsiteY51" fmla="*/ 219288 h 580488"/>
                <a:gd name="connsiteX52" fmla="*/ 206677 w 598650"/>
                <a:gd name="connsiteY52" fmla="*/ 93338 h 580488"/>
                <a:gd name="connsiteX53" fmla="*/ 304383 w 598650"/>
                <a:gd name="connsiteY53" fmla="*/ 93338 h 580488"/>
                <a:gd name="connsiteX54" fmla="*/ 304383 w 598650"/>
                <a:gd name="connsiteY54" fmla="*/ 99085 h 580488"/>
                <a:gd name="connsiteX55" fmla="*/ 206677 w 598650"/>
                <a:gd name="connsiteY55" fmla="*/ 99085 h 580488"/>
                <a:gd name="connsiteX56" fmla="*/ 94832 w 598650"/>
                <a:gd name="connsiteY56" fmla="*/ 61612 h 580488"/>
                <a:gd name="connsiteX57" fmla="*/ 168054 w 598650"/>
                <a:gd name="connsiteY57" fmla="*/ 134719 h 580488"/>
                <a:gd name="connsiteX58" fmla="*/ 94832 w 598650"/>
                <a:gd name="connsiteY58" fmla="*/ 207826 h 580488"/>
                <a:gd name="connsiteX59" fmla="*/ 21610 w 598650"/>
                <a:gd name="connsiteY59" fmla="*/ 134719 h 580488"/>
                <a:gd name="connsiteX60" fmla="*/ 94832 w 598650"/>
                <a:gd name="connsiteY60" fmla="*/ 61612 h 580488"/>
                <a:gd name="connsiteX61" fmla="*/ 295647 w 598650"/>
                <a:gd name="connsiteY61" fmla="*/ 53161 h 580488"/>
                <a:gd name="connsiteX62" fmla="*/ 360257 w 598650"/>
                <a:gd name="connsiteY62" fmla="*/ 68933 h 580488"/>
                <a:gd name="connsiteX63" fmla="*/ 376050 w 598650"/>
                <a:gd name="connsiteY63" fmla="*/ 113383 h 580488"/>
                <a:gd name="connsiteX64" fmla="*/ 374614 w 598650"/>
                <a:gd name="connsiteY64" fmla="*/ 111949 h 580488"/>
                <a:gd name="connsiteX65" fmla="*/ 370307 w 598650"/>
                <a:gd name="connsiteY65" fmla="*/ 106214 h 580488"/>
                <a:gd name="connsiteX66" fmla="*/ 364564 w 598650"/>
                <a:gd name="connsiteY66" fmla="*/ 100478 h 580488"/>
                <a:gd name="connsiteX67" fmla="*/ 360257 w 598650"/>
                <a:gd name="connsiteY67" fmla="*/ 97611 h 580488"/>
                <a:gd name="connsiteX68" fmla="*/ 358821 w 598650"/>
                <a:gd name="connsiteY68" fmla="*/ 94743 h 580488"/>
                <a:gd name="connsiteX69" fmla="*/ 357385 w 598650"/>
                <a:gd name="connsiteY69" fmla="*/ 93309 h 580488"/>
                <a:gd name="connsiteX70" fmla="*/ 354514 w 598650"/>
                <a:gd name="connsiteY70" fmla="*/ 90441 h 580488"/>
                <a:gd name="connsiteX71" fmla="*/ 350206 w 598650"/>
                <a:gd name="connsiteY71" fmla="*/ 89007 h 580488"/>
                <a:gd name="connsiteX72" fmla="*/ 344463 w 598650"/>
                <a:gd name="connsiteY72" fmla="*/ 83272 h 580488"/>
                <a:gd name="connsiteX73" fmla="*/ 331541 w 598650"/>
                <a:gd name="connsiteY73" fmla="*/ 74669 h 580488"/>
                <a:gd name="connsiteX74" fmla="*/ 318620 w 598650"/>
                <a:gd name="connsiteY74" fmla="*/ 68933 h 580488"/>
                <a:gd name="connsiteX75" fmla="*/ 321491 w 598650"/>
                <a:gd name="connsiteY75" fmla="*/ 71801 h 580488"/>
                <a:gd name="connsiteX76" fmla="*/ 328670 w 598650"/>
                <a:gd name="connsiteY76" fmla="*/ 78970 h 580488"/>
                <a:gd name="connsiteX77" fmla="*/ 334413 w 598650"/>
                <a:gd name="connsiteY77" fmla="*/ 83272 h 580488"/>
                <a:gd name="connsiteX78" fmla="*/ 340156 w 598650"/>
                <a:gd name="connsiteY78" fmla="*/ 89007 h 580488"/>
                <a:gd name="connsiteX79" fmla="*/ 345899 w 598650"/>
                <a:gd name="connsiteY79" fmla="*/ 93309 h 580488"/>
                <a:gd name="connsiteX80" fmla="*/ 353078 w 598650"/>
                <a:gd name="connsiteY80" fmla="*/ 99045 h 580488"/>
                <a:gd name="connsiteX81" fmla="*/ 358821 w 598650"/>
                <a:gd name="connsiteY81" fmla="*/ 106214 h 580488"/>
                <a:gd name="connsiteX82" fmla="*/ 364564 w 598650"/>
                <a:gd name="connsiteY82" fmla="*/ 111949 h 580488"/>
                <a:gd name="connsiteX83" fmla="*/ 370307 w 598650"/>
                <a:gd name="connsiteY83" fmla="*/ 117685 h 580488"/>
                <a:gd name="connsiteX84" fmla="*/ 391844 w 598650"/>
                <a:gd name="connsiteY84" fmla="*/ 176474 h 580488"/>
                <a:gd name="connsiteX85" fmla="*/ 429174 w 598650"/>
                <a:gd name="connsiteY85" fmla="*/ 119119 h 580488"/>
                <a:gd name="connsiteX86" fmla="*/ 434917 w 598650"/>
                <a:gd name="connsiteY86" fmla="*/ 116251 h 580488"/>
                <a:gd name="connsiteX87" fmla="*/ 444967 w 598650"/>
                <a:gd name="connsiteY87" fmla="*/ 111949 h 580488"/>
                <a:gd name="connsiteX88" fmla="*/ 452146 w 598650"/>
                <a:gd name="connsiteY88" fmla="*/ 109082 h 580488"/>
                <a:gd name="connsiteX89" fmla="*/ 460760 w 598650"/>
                <a:gd name="connsiteY89" fmla="*/ 106214 h 580488"/>
                <a:gd name="connsiteX90" fmla="*/ 467939 w 598650"/>
                <a:gd name="connsiteY90" fmla="*/ 103346 h 580488"/>
                <a:gd name="connsiteX91" fmla="*/ 475118 w 598650"/>
                <a:gd name="connsiteY91" fmla="*/ 100478 h 580488"/>
                <a:gd name="connsiteX92" fmla="*/ 482297 w 598650"/>
                <a:gd name="connsiteY92" fmla="*/ 99045 h 580488"/>
                <a:gd name="connsiteX93" fmla="*/ 492347 w 598650"/>
                <a:gd name="connsiteY93" fmla="*/ 94743 h 580488"/>
                <a:gd name="connsiteX94" fmla="*/ 495219 w 598650"/>
                <a:gd name="connsiteY94" fmla="*/ 93309 h 580488"/>
                <a:gd name="connsiteX95" fmla="*/ 480861 w 598650"/>
                <a:gd name="connsiteY95" fmla="*/ 94743 h 580488"/>
                <a:gd name="connsiteX96" fmla="*/ 466504 w 598650"/>
                <a:gd name="connsiteY96" fmla="*/ 97611 h 580488"/>
                <a:gd name="connsiteX97" fmla="*/ 457889 w 598650"/>
                <a:gd name="connsiteY97" fmla="*/ 99045 h 580488"/>
                <a:gd name="connsiteX98" fmla="*/ 453582 w 598650"/>
                <a:gd name="connsiteY98" fmla="*/ 100478 h 580488"/>
                <a:gd name="connsiteX99" fmla="*/ 449274 w 598650"/>
                <a:gd name="connsiteY99" fmla="*/ 101912 h 580488"/>
                <a:gd name="connsiteX100" fmla="*/ 447839 w 598650"/>
                <a:gd name="connsiteY100" fmla="*/ 101912 h 580488"/>
                <a:gd name="connsiteX101" fmla="*/ 444967 w 598650"/>
                <a:gd name="connsiteY101" fmla="*/ 103346 h 580488"/>
                <a:gd name="connsiteX102" fmla="*/ 442096 w 598650"/>
                <a:gd name="connsiteY102" fmla="*/ 104780 h 580488"/>
                <a:gd name="connsiteX103" fmla="*/ 433481 w 598650"/>
                <a:gd name="connsiteY103" fmla="*/ 109082 h 580488"/>
                <a:gd name="connsiteX104" fmla="*/ 427738 w 598650"/>
                <a:gd name="connsiteY104" fmla="*/ 111949 h 580488"/>
                <a:gd name="connsiteX105" fmla="*/ 426302 w 598650"/>
                <a:gd name="connsiteY105" fmla="*/ 113383 h 580488"/>
                <a:gd name="connsiteX106" fmla="*/ 457889 w 598650"/>
                <a:gd name="connsiteY106" fmla="*/ 77536 h 580488"/>
                <a:gd name="connsiteX107" fmla="*/ 523934 w 598650"/>
                <a:gd name="connsiteY107" fmla="*/ 87574 h 580488"/>
                <a:gd name="connsiteX108" fmla="*/ 472247 w 598650"/>
                <a:gd name="connsiteY108" fmla="*/ 126288 h 580488"/>
                <a:gd name="connsiteX109" fmla="*/ 433481 w 598650"/>
                <a:gd name="connsiteY109" fmla="*/ 123420 h 580488"/>
                <a:gd name="connsiteX110" fmla="*/ 432045 w 598650"/>
                <a:gd name="connsiteY110" fmla="*/ 124854 h 580488"/>
                <a:gd name="connsiteX111" fmla="*/ 394715 w 598650"/>
                <a:gd name="connsiteY111" fmla="*/ 193680 h 580488"/>
                <a:gd name="connsiteX112" fmla="*/ 409073 w 598650"/>
                <a:gd name="connsiteY112" fmla="*/ 189379 h 580488"/>
                <a:gd name="connsiteX113" fmla="*/ 424866 w 598650"/>
                <a:gd name="connsiteY113" fmla="*/ 202284 h 580488"/>
                <a:gd name="connsiteX114" fmla="*/ 447839 w 598650"/>
                <a:gd name="connsiteY114" fmla="*/ 218056 h 580488"/>
                <a:gd name="connsiteX115" fmla="*/ 450710 w 598650"/>
                <a:gd name="connsiteY115" fmla="*/ 216622 h 580488"/>
                <a:gd name="connsiteX116" fmla="*/ 465068 w 598650"/>
                <a:gd name="connsiteY116" fmla="*/ 230961 h 580488"/>
                <a:gd name="connsiteX117" fmla="*/ 452146 w 598650"/>
                <a:gd name="connsiteY117" fmla="*/ 245300 h 580488"/>
                <a:gd name="connsiteX118" fmla="*/ 330106 w 598650"/>
                <a:gd name="connsiteY118" fmla="*/ 245300 h 580488"/>
                <a:gd name="connsiteX119" fmla="*/ 317184 w 598650"/>
                <a:gd name="connsiteY119" fmla="*/ 230961 h 580488"/>
                <a:gd name="connsiteX120" fmla="*/ 334413 w 598650"/>
                <a:gd name="connsiteY120" fmla="*/ 218056 h 580488"/>
                <a:gd name="connsiteX121" fmla="*/ 363128 w 598650"/>
                <a:gd name="connsiteY121" fmla="*/ 199416 h 580488"/>
                <a:gd name="connsiteX122" fmla="*/ 378922 w 598650"/>
                <a:gd name="connsiteY122" fmla="*/ 189379 h 580488"/>
                <a:gd name="connsiteX123" fmla="*/ 386101 w 598650"/>
                <a:gd name="connsiteY123" fmla="*/ 190813 h 580488"/>
                <a:gd name="connsiteX124" fmla="*/ 364564 w 598650"/>
                <a:gd name="connsiteY124" fmla="*/ 120553 h 580488"/>
                <a:gd name="connsiteX125" fmla="*/ 327234 w 598650"/>
                <a:gd name="connsiteY125" fmla="*/ 107648 h 580488"/>
                <a:gd name="connsiteX126" fmla="*/ 295647 w 598650"/>
                <a:gd name="connsiteY126" fmla="*/ 53161 h 580488"/>
                <a:gd name="connsiteX127" fmla="*/ 56095 w 598650"/>
                <a:gd name="connsiteY127" fmla="*/ 0 h 580488"/>
                <a:gd name="connsiteX128" fmla="*/ 598650 w 598650"/>
                <a:gd name="connsiteY128" fmla="*/ 0 h 580488"/>
                <a:gd name="connsiteX129" fmla="*/ 598650 w 598650"/>
                <a:gd name="connsiteY129" fmla="*/ 364156 h 580488"/>
                <a:gd name="connsiteX130" fmla="*/ 180969 w 598650"/>
                <a:gd name="connsiteY130" fmla="*/ 364156 h 580488"/>
                <a:gd name="connsiteX131" fmla="*/ 182404 w 598650"/>
                <a:gd name="connsiteY131" fmla="*/ 339784 h 580488"/>
                <a:gd name="connsiteX132" fmla="*/ 574250 w 598650"/>
                <a:gd name="connsiteY132" fmla="*/ 339784 h 580488"/>
                <a:gd name="connsiteX133" fmla="*/ 574250 w 598650"/>
                <a:gd name="connsiteY133" fmla="*/ 24372 h 580488"/>
                <a:gd name="connsiteX134" fmla="*/ 80495 w 598650"/>
                <a:gd name="connsiteY134" fmla="*/ 24372 h 580488"/>
                <a:gd name="connsiteX135" fmla="*/ 80495 w 598650"/>
                <a:gd name="connsiteY135" fmla="*/ 48745 h 580488"/>
                <a:gd name="connsiteX136" fmla="*/ 56095 w 598650"/>
                <a:gd name="connsiteY136"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598650" h="580488">
                  <a:moveTo>
                    <a:pt x="238173" y="288290"/>
                  </a:moveTo>
                  <a:lnTo>
                    <a:pt x="335879" y="288290"/>
                  </a:lnTo>
                  <a:lnTo>
                    <a:pt x="335879" y="294037"/>
                  </a:lnTo>
                  <a:lnTo>
                    <a:pt x="238173" y="294037"/>
                  </a:lnTo>
                  <a:close/>
                  <a:moveTo>
                    <a:pt x="453585" y="282542"/>
                  </a:moveTo>
                  <a:lnTo>
                    <a:pt x="549682" y="282542"/>
                  </a:lnTo>
                  <a:lnTo>
                    <a:pt x="549682" y="318406"/>
                  </a:lnTo>
                  <a:lnTo>
                    <a:pt x="453585" y="318406"/>
                  </a:lnTo>
                  <a:close/>
                  <a:moveTo>
                    <a:pt x="430596" y="169204"/>
                  </a:moveTo>
                  <a:lnTo>
                    <a:pt x="528302" y="169204"/>
                  </a:lnTo>
                  <a:lnTo>
                    <a:pt x="528302" y="174951"/>
                  </a:lnTo>
                  <a:lnTo>
                    <a:pt x="430596" y="174951"/>
                  </a:lnTo>
                  <a:close/>
                  <a:moveTo>
                    <a:pt x="278425" y="159088"/>
                  </a:moveTo>
                  <a:lnTo>
                    <a:pt x="295647" y="192054"/>
                  </a:lnTo>
                  <a:lnTo>
                    <a:pt x="169351" y="256554"/>
                  </a:lnTo>
                  <a:lnTo>
                    <a:pt x="162175" y="388422"/>
                  </a:lnTo>
                  <a:lnTo>
                    <a:pt x="157870" y="388422"/>
                  </a:lnTo>
                  <a:lnTo>
                    <a:pt x="157870" y="405622"/>
                  </a:lnTo>
                  <a:lnTo>
                    <a:pt x="157870" y="417088"/>
                  </a:lnTo>
                  <a:lnTo>
                    <a:pt x="157870" y="547522"/>
                  </a:lnTo>
                  <a:lnTo>
                    <a:pt x="162175" y="547522"/>
                  </a:lnTo>
                  <a:lnTo>
                    <a:pt x="192314" y="553255"/>
                  </a:lnTo>
                  <a:lnTo>
                    <a:pt x="192314" y="580488"/>
                  </a:lnTo>
                  <a:lnTo>
                    <a:pt x="166481" y="580488"/>
                  </a:lnTo>
                  <a:lnTo>
                    <a:pt x="137777" y="576188"/>
                  </a:lnTo>
                  <a:lnTo>
                    <a:pt x="137777" y="580488"/>
                  </a:lnTo>
                  <a:lnTo>
                    <a:pt x="104768" y="580488"/>
                  </a:lnTo>
                  <a:lnTo>
                    <a:pt x="104768" y="550388"/>
                  </a:lnTo>
                  <a:lnTo>
                    <a:pt x="104768" y="547522"/>
                  </a:lnTo>
                  <a:lnTo>
                    <a:pt x="104768" y="417088"/>
                  </a:lnTo>
                  <a:lnTo>
                    <a:pt x="86111" y="417088"/>
                  </a:lnTo>
                  <a:lnTo>
                    <a:pt x="86111" y="547522"/>
                  </a:lnTo>
                  <a:lnTo>
                    <a:pt x="86111" y="550388"/>
                  </a:lnTo>
                  <a:lnTo>
                    <a:pt x="86111" y="580488"/>
                  </a:lnTo>
                  <a:lnTo>
                    <a:pt x="54537" y="580488"/>
                  </a:lnTo>
                  <a:lnTo>
                    <a:pt x="54537" y="576188"/>
                  </a:lnTo>
                  <a:lnTo>
                    <a:pt x="24398" y="580488"/>
                  </a:lnTo>
                  <a:lnTo>
                    <a:pt x="0" y="580488"/>
                  </a:lnTo>
                  <a:lnTo>
                    <a:pt x="0" y="553255"/>
                  </a:lnTo>
                  <a:lnTo>
                    <a:pt x="28703" y="547522"/>
                  </a:lnTo>
                  <a:lnTo>
                    <a:pt x="34444" y="547522"/>
                  </a:lnTo>
                  <a:lnTo>
                    <a:pt x="34444" y="417088"/>
                  </a:lnTo>
                  <a:lnTo>
                    <a:pt x="34444" y="405622"/>
                  </a:lnTo>
                  <a:lnTo>
                    <a:pt x="34444" y="388422"/>
                  </a:lnTo>
                  <a:lnTo>
                    <a:pt x="30139" y="388422"/>
                  </a:lnTo>
                  <a:lnTo>
                    <a:pt x="28703" y="361188"/>
                  </a:lnTo>
                  <a:lnTo>
                    <a:pt x="4305" y="361188"/>
                  </a:lnTo>
                  <a:lnTo>
                    <a:pt x="7176" y="230754"/>
                  </a:lnTo>
                  <a:lnTo>
                    <a:pt x="67453" y="219288"/>
                  </a:lnTo>
                  <a:lnTo>
                    <a:pt x="94722" y="250821"/>
                  </a:lnTo>
                  <a:lnTo>
                    <a:pt x="121990" y="219288"/>
                  </a:lnTo>
                  <a:lnTo>
                    <a:pt x="163610" y="219288"/>
                  </a:lnTo>
                  <a:close/>
                  <a:moveTo>
                    <a:pt x="206677" y="93338"/>
                  </a:moveTo>
                  <a:lnTo>
                    <a:pt x="304383" y="93338"/>
                  </a:lnTo>
                  <a:lnTo>
                    <a:pt x="304383" y="99085"/>
                  </a:lnTo>
                  <a:lnTo>
                    <a:pt x="206677" y="99085"/>
                  </a:ln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295647" y="53161"/>
                  </a:moveTo>
                  <a:cubicBezTo>
                    <a:pt x="307133" y="58896"/>
                    <a:pt x="338720" y="51727"/>
                    <a:pt x="360257" y="68933"/>
                  </a:cubicBezTo>
                  <a:cubicBezTo>
                    <a:pt x="380358" y="83272"/>
                    <a:pt x="380358" y="106214"/>
                    <a:pt x="376050" y="113383"/>
                  </a:cubicBezTo>
                  <a:cubicBezTo>
                    <a:pt x="374614" y="113383"/>
                    <a:pt x="374614" y="113383"/>
                    <a:pt x="374614" y="111949"/>
                  </a:cubicBezTo>
                  <a:cubicBezTo>
                    <a:pt x="373179" y="110516"/>
                    <a:pt x="371743" y="109082"/>
                    <a:pt x="370307" y="106214"/>
                  </a:cubicBezTo>
                  <a:cubicBezTo>
                    <a:pt x="367436" y="104780"/>
                    <a:pt x="366000" y="101912"/>
                    <a:pt x="364564" y="100478"/>
                  </a:cubicBezTo>
                  <a:cubicBezTo>
                    <a:pt x="363128" y="99045"/>
                    <a:pt x="361693" y="97611"/>
                    <a:pt x="360257" y="97611"/>
                  </a:cubicBezTo>
                  <a:lnTo>
                    <a:pt x="358821" y="94743"/>
                  </a:lnTo>
                  <a:cubicBezTo>
                    <a:pt x="358821" y="94743"/>
                    <a:pt x="358821" y="94743"/>
                    <a:pt x="357385" y="93309"/>
                  </a:cubicBezTo>
                  <a:lnTo>
                    <a:pt x="354514" y="90441"/>
                  </a:lnTo>
                  <a:cubicBezTo>
                    <a:pt x="353078" y="90441"/>
                    <a:pt x="351642" y="89007"/>
                    <a:pt x="350206" y="89007"/>
                  </a:cubicBezTo>
                  <a:cubicBezTo>
                    <a:pt x="348771" y="86140"/>
                    <a:pt x="345899" y="84706"/>
                    <a:pt x="344463" y="83272"/>
                  </a:cubicBezTo>
                  <a:cubicBezTo>
                    <a:pt x="340156" y="80404"/>
                    <a:pt x="335849" y="77536"/>
                    <a:pt x="331541" y="74669"/>
                  </a:cubicBezTo>
                  <a:cubicBezTo>
                    <a:pt x="324363" y="70367"/>
                    <a:pt x="318620" y="68933"/>
                    <a:pt x="318620" y="68933"/>
                  </a:cubicBezTo>
                  <a:cubicBezTo>
                    <a:pt x="318620" y="68933"/>
                    <a:pt x="320055" y="68933"/>
                    <a:pt x="321491" y="71801"/>
                  </a:cubicBezTo>
                  <a:cubicBezTo>
                    <a:pt x="322927" y="73235"/>
                    <a:pt x="325798" y="76103"/>
                    <a:pt x="328670" y="78970"/>
                  </a:cubicBezTo>
                  <a:cubicBezTo>
                    <a:pt x="330106" y="80404"/>
                    <a:pt x="332977" y="81838"/>
                    <a:pt x="334413" y="83272"/>
                  </a:cubicBezTo>
                  <a:cubicBezTo>
                    <a:pt x="335849" y="84706"/>
                    <a:pt x="338720" y="86140"/>
                    <a:pt x="340156" y="89007"/>
                  </a:cubicBezTo>
                  <a:cubicBezTo>
                    <a:pt x="341592" y="90441"/>
                    <a:pt x="344463" y="91875"/>
                    <a:pt x="345899" y="93309"/>
                  </a:cubicBezTo>
                  <a:cubicBezTo>
                    <a:pt x="348771" y="96177"/>
                    <a:pt x="350206" y="97611"/>
                    <a:pt x="353078" y="99045"/>
                  </a:cubicBezTo>
                  <a:cubicBezTo>
                    <a:pt x="354514" y="101912"/>
                    <a:pt x="355949" y="103346"/>
                    <a:pt x="358821" y="106214"/>
                  </a:cubicBezTo>
                  <a:cubicBezTo>
                    <a:pt x="360257" y="107648"/>
                    <a:pt x="361693" y="109082"/>
                    <a:pt x="364564" y="111949"/>
                  </a:cubicBezTo>
                  <a:cubicBezTo>
                    <a:pt x="366000" y="113383"/>
                    <a:pt x="368871" y="116251"/>
                    <a:pt x="370307" y="117685"/>
                  </a:cubicBezTo>
                  <a:cubicBezTo>
                    <a:pt x="386101" y="133458"/>
                    <a:pt x="390408" y="154966"/>
                    <a:pt x="391844" y="176474"/>
                  </a:cubicBezTo>
                  <a:cubicBezTo>
                    <a:pt x="397587" y="153532"/>
                    <a:pt x="407637" y="132024"/>
                    <a:pt x="429174" y="119119"/>
                  </a:cubicBezTo>
                  <a:cubicBezTo>
                    <a:pt x="430609" y="117685"/>
                    <a:pt x="432045" y="117685"/>
                    <a:pt x="434917" y="116251"/>
                  </a:cubicBezTo>
                  <a:cubicBezTo>
                    <a:pt x="437788" y="114817"/>
                    <a:pt x="442096" y="113383"/>
                    <a:pt x="444967" y="111949"/>
                  </a:cubicBezTo>
                  <a:cubicBezTo>
                    <a:pt x="447839" y="111949"/>
                    <a:pt x="449274" y="110516"/>
                    <a:pt x="452146" y="109082"/>
                  </a:cubicBezTo>
                  <a:cubicBezTo>
                    <a:pt x="455017" y="107648"/>
                    <a:pt x="457889" y="107648"/>
                    <a:pt x="460760" y="106214"/>
                  </a:cubicBezTo>
                  <a:cubicBezTo>
                    <a:pt x="463632" y="104780"/>
                    <a:pt x="465068" y="104780"/>
                    <a:pt x="467939" y="103346"/>
                  </a:cubicBezTo>
                  <a:cubicBezTo>
                    <a:pt x="470811" y="101912"/>
                    <a:pt x="473682" y="101912"/>
                    <a:pt x="475118" y="100478"/>
                  </a:cubicBezTo>
                  <a:cubicBezTo>
                    <a:pt x="477990" y="100478"/>
                    <a:pt x="479425" y="99045"/>
                    <a:pt x="482297" y="99045"/>
                  </a:cubicBezTo>
                  <a:cubicBezTo>
                    <a:pt x="486604" y="96177"/>
                    <a:pt x="489476" y="96177"/>
                    <a:pt x="492347" y="94743"/>
                  </a:cubicBezTo>
                  <a:cubicBezTo>
                    <a:pt x="493783" y="93309"/>
                    <a:pt x="495219" y="93309"/>
                    <a:pt x="495219" y="93309"/>
                  </a:cubicBezTo>
                  <a:cubicBezTo>
                    <a:pt x="495219" y="93309"/>
                    <a:pt x="489476" y="93309"/>
                    <a:pt x="480861" y="94743"/>
                  </a:cubicBezTo>
                  <a:cubicBezTo>
                    <a:pt x="476554" y="94743"/>
                    <a:pt x="472247" y="96177"/>
                    <a:pt x="466504" y="97611"/>
                  </a:cubicBezTo>
                  <a:cubicBezTo>
                    <a:pt x="463632" y="97611"/>
                    <a:pt x="460760" y="99045"/>
                    <a:pt x="457889" y="99045"/>
                  </a:cubicBezTo>
                  <a:cubicBezTo>
                    <a:pt x="456453" y="99045"/>
                    <a:pt x="455017" y="100478"/>
                    <a:pt x="453582" y="100478"/>
                  </a:cubicBezTo>
                  <a:lnTo>
                    <a:pt x="449274" y="101912"/>
                  </a:lnTo>
                  <a:cubicBezTo>
                    <a:pt x="449274" y="101912"/>
                    <a:pt x="447839" y="101912"/>
                    <a:pt x="447839" y="101912"/>
                  </a:cubicBezTo>
                  <a:lnTo>
                    <a:pt x="444967" y="103346"/>
                  </a:lnTo>
                  <a:cubicBezTo>
                    <a:pt x="444967" y="103346"/>
                    <a:pt x="443531" y="104780"/>
                    <a:pt x="442096" y="104780"/>
                  </a:cubicBezTo>
                  <a:cubicBezTo>
                    <a:pt x="439224" y="106214"/>
                    <a:pt x="436352" y="107648"/>
                    <a:pt x="433481" y="109082"/>
                  </a:cubicBezTo>
                  <a:cubicBezTo>
                    <a:pt x="432045" y="110516"/>
                    <a:pt x="429174" y="111949"/>
                    <a:pt x="427738" y="111949"/>
                  </a:cubicBezTo>
                  <a:cubicBezTo>
                    <a:pt x="426302" y="113383"/>
                    <a:pt x="426302" y="113383"/>
                    <a:pt x="426302" y="113383"/>
                  </a:cubicBezTo>
                  <a:cubicBezTo>
                    <a:pt x="424866" y="104780"/>
                    <a:pt x="433481" y="83272"/>
                    <a:pt x="457889" y="77536"/>
                  </a:cubicBezTo>
                  <a:cubicBezTo>
                    <a:pt x="483733" y="70367"/>
                    <a:pt x="509577" y="89007"/>
                    <a:pt x="523934" y="87574"/>
                  </a:cubicBezTo>
                  <a:cubicBezTo>
                    <a:pt x="503834" y="101912"/>
                    <a:pt x="500962" y="114817"/>
                    <a:pt x="472247" y="126288"/>
                  </a:cubicBezTo>
                  <a:cubicBezTo>
                    <a:pt x="453582" y="133458"/>
                    <a:pt x="440660" y="129156"/>
                    <a:pt x="433481" y="123420"/>
                  </a:cubicBezTo>
                  <a:cubicBezTo>
                    <a:pt x="433481" y="123420"/>
                    <a:pt x="433481" y="123420"/>
                    <a:pt x="432045" y="124854"/>
                  </a:cubicBezTo>
                  <a:cubicBezTo>
                    <a:pt x="409073" y="137759"/>
                    <a:pt x="400458" y="166437"/>
                    <a:pt x="394715" y="193680"/>
                  </a:cubicBezTo>
                  <a:cubicBezTo>
                    <a:pt x="397587" y="190813"/>
                    <a:pt x="401894" y="189379"/>
                    <a:pt x="409073" y="189379"/>
                  </a:cubicBezTo>
                  <a:cubicBezTo>
                    <a:pt x="420559" y="189379"/>
                    <a:pt x="423431" y="195114"/>
                    <a:pt x="424866" y="202284"/>
                  </a:cubicBezTo>
                  <a:cubicBezTo>
                    <a:pt x="446403" y="192246"/>
                    <a:pt x="447839" y="216622"/>
                    <a:pt x="447839" y="218056"/>
                  </a:cubicBezTo>
                  <a:cubicBezTo>
                    <a:pt x="449274" y="216622"/>
                    <a:pt x="449274" y="216622"/>
                    <a:pt x="450710" y="216622"/>
                  </a:cubicBezTo>
                  <a:cubicBezTo>
                    <a:pt x="459325" y="216622"/>
                    <a:pt x="465068" y="223792"/>
                    <a:pt x="465068" y="230961"/>
                  </a:cubicBezTo>
                  <a:cubicBezTo>
                    <a:pt x="465068" y="239564"/>
                    <a:pt x="452146" y="245300"/>
                    <a:pt x="452146" y="245300"/>
                  </a:cubicBezTo>
                  <a:lnTo>
                    <a:pt x="330106" y="245300"/>
                  </a:lnTo>
                  <a:cubicBezTo>
                    <a:pt x="322927" y="245300"/>
                    <a:pt x="317184" y="239564"/>
                    <a:pt x="317184" y="230961"/>
                  </a:cubicBezTo>
                  <a:cubicBezTo>
                    <a:pt x="317184" y="223792"/>
                    <a:pt x="327234" y="215188"/>
                    <a:pt x="334413" y="218056"/>
                  </a:cubicBezTo>
                  <a:cubicBezTo>
                    <a:pt x="335849" y="206585"/>
                    <a:pt x="347335" y="193680"/>
                    <a:pt x="363128" y="199416"/>
                  </a:cubicBezTo>
                  <a:cubicBezTo>
                    <a:pt x="366000" y="193680"/>
                    <a:pt x="371743" y="189379"/>
                    <a:pt x="378922" y="189379"/>
                  </a:cubicBezTo>
                  <a:cubicBezTo>
                    <a:pt x="381793" y="189379"/>
                    <a:pt x="383229" y="189379"/>
                    <a:pt x="386101" y="190813"/>
                  </a:cubicBezTo>
                  <a:cubicBezTo>
                    <a:pt x="386101" y="165003"/>
                    <a:pt x="383229" y="137759"/>
                    <a:pt x="364564" y="120553"/>
                  </a:cubicBezTo>
                  <a:cubicBezTo>
                    <a:pt x="354514" y="123420"/>
                    <a:pt x="341592" y="121987"/>
                    <a:pt x="327234" y="107648"/>
                  </a:cubicBezTo>
                  <a:cubicBezTo>
                    <a:pt x="305698" y="86140"/>
                    <a:pt x="308569" y="73235"/>
                    <a:pt x="295647" y="53161"/>
                  </a:cubicBezTo>
                  <a:close/>
                  <a:moveTo>
                    <a:pt x="56095" y="0"/>
                  </a:moveTo>
                  <a:lnTo>
                    <a:pt x="598650" y="0"/>
                  </a:lnTo>
                  <a:lnTo>
                    <a:pt x="598650" y="364156"/>
                  </a:lnTo>
                  <a:lnTo>
                    <a:pt x="180969" y="364156"/>
                  </a:lnTo>
                  <a:lnTo>
                    <a:pt x="182404" y="339784"/>
                  </a:lnTo>
                  <a:lnTo>
                    <a:pt x="574250" y="339784"/>
                  </a:lnTo>
                  <a:lnTo>
                    <a:pt x="574250" y="24372"/>
                  </a:lnTo>
                  <a:lnTo>
                    <a:pt x="80495" y="24372"/>
                  </a:lnTo>
                  <a:lnTo>
                    <a:pt x="80495" y="48745"/>
                  </a:lnTo>
                  <a:lnTo>
                    <a:pt x="56095" y="57347"/>
                  </a:lnTo>
                  <a:close/>
                </a:path>
              </a:pathLst>
            </a:custGeom>
            <a:solidFill>
              <a:schemeClr val="accent3"/>
            </a:solidFill>
            <a:ln>
              <a:noFill/>
            </a:ln>
          </p:spPr>
          <p:txBody>
            <a:bodyPr/>
            <a:lstStyle/>
            <a:p>
              <a:endParaRPr lang="zh-CN" altLang="en-US">
                <a:cs typeface="+mn-ea"/>
                <a:sym typeface="+mn-lt"/>
              </a:endParaRPr>
            </a:p>
          </p:txBody>
        </p:sp>
      </p:grpSp>
      <p:cxnSp>
        <p:nvCxnSpPr>
          <p:cNvPr id="12" name="直接连接符 11"/>
          <p:cNvCxnSpPr/>
          <p:nvPr/>
        </p:nvCxnSpPr>
        <p:spPr>
          <a:xfrm>
            <a:off x="1678940" y="0"/>
            <a:ext cx="0" cy="685800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2458" y="1297531"/>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805" y="1875574"/>
            <a:ext cx="16891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7748" y="1297392"/>
            <a:ext cx="1571625" cy="460375"/>
          </a:xfrm>
          <a:prstGeom prst="rect">
            <a:avLst/>
          </a:prstGeom>
          <a:noFill/>
        </p:spPr>
        <p:txBody>
          <a:bodyPr wrap="none" rtlCol="0">
            <a:spAutoFit/>
          </a:bodyPr>
          <a:lstStyle/>
          <a:p>
            <a:r>
              <a:rPr lang="zh-CN" altLang="en-US" sz="2400" kern="0" dirty="0">
                <a:solidFill>
                  <a:schemeClr val="bg1"/>
                </a:solidFill>
                <a:cs typeface="+mn-ea"/>
                <a:sym typeface="+mn-lt"/>
              </a:rPr>
              <a:t>命题角度</a:t>
            </a:r>
            <a:r>
              <a:rPr lang="en-US" altLang="zh-CN" sz="2400" kern="0" dirty="0">
                <a:solidFill>
                  <a:schemeClr val="bg1"/>
                </a:solidFill>
                <a:cs typeface="+mn-ea"/>
                <a:sym typeface="+mn-lt"/>
              </a:rPr>
              <a:t>2</a:t>
            </a:r>
          </a:p>
        </p:txBody>
      </p:sp>
      <p:sp>
        <p:nvSpPr>
          <p:cNvPr id="100" name="文本框 99"/>
          <p:cNvSpPr txBox="1"/>
          <p:nvPr/>
        </p:nvSpPr>
        <p:spPr>
          <a:xfrm>
            <a:off x="2129790" y="876935"/>
            <a:ext cx="9426575" cy="2183765"/>
          </a:xfrm>
          <a:prstGeom prst="rect">
            <a:avLst/>
          </a:prstGeom>
          <a:noFill/>
          <a:ln w="9525">
            <a:noFill/>
          </a:ln>
        </p:spPr>
        <p:txBody>
          <a:bodyPr wrap="square">
            <a:spAutoFit/>
          </a:bodyPr>
          <a:lstStyle/>
          <a:p>
            <a:pPr indent="0" fontAlgn="auto">
              <a:lnSpc>
                <a:spcPct val="150000"/>
              </a:lnSpc>
            </a:pPr>
            <a:r>
              <a:rPr lang="zh-CN" sz="1600">
                <a:latin typeface="方正书宋_GBK" panose="03000509000000000000" charset="-122"/>
                <a:ea typeface="方正书宋_GBK" panose="03000509000000000000" charset="-122"/>
                <a:cs typeface="方正书宋_GBK" panose="03000509000000000000" charset="-122"/>
                <a:sym typeface="+mn-ea"/>
              </a:rPr>
              <a:t>例</a:t>
            </a:r>
            <a:r>
              <a:rPr lang="en-US" altLang="zh-CN" sz="1600">
                <a:latin typeface="方正书宋_GBK" panose="03000509000000000000" charset="-122"/>
                <a:ea typeface="方正书宋_GBK" panose="03000509000000000000" charset="-122"/>
                <a:cs typeface="方正书宋_GBK" panose="03000509000000000000" charset="-122"/>
                <a:sym typeface="+mn-ea"/>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根据所学知识</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计算浮力的大小</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.(g</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取</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10 N/kg,</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水的密度取</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1.0×10</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en-US" sz="1600" b="1">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1">
                <a:solidFill>
                  <a:srgbClr val="000000"/>
                </a:solidFill>
                <a:latin typeface="方正书宋_GBK" panose="03000509000000000000" charset="-122"/>
                <a:ea typeface="方正书宋_GBK" panose="03000509000000000000" charset="-122"/>
                <a:cs typeface="方正书宋_GBK" panose="03000509000000000000" charset="-122"/>
              </a:rPr>
              <a:t>称重法</a:t>
            </a:r>
            <a:r>
              <a:rPr lang="en-US" sz="1600" b="1">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如图甲所示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物块的重力为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物块浸没在液体中所受的浮力为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r>
              <a:rPr lang="en-US" sz="1000" b="0">
                <a:solidFill>
                  <a:srgbClr val="000000"/>
                </a:solidFill>
                <a:latin typeface="NEU-BZ-S92" charset="0"/>
                <a:ea typeface="方正书宋_GBK" panose="03000509000000000000" charset="-122"/>
                <a:cs typeface="Times New Roman" panose="02020603050405020304" pitchFamily="18" charset="0"/>
              </a:rPr>
              <a:t> </a:t>
            </a: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en-US" sz="1000" b="0">
              <a:solidFill>
                <a:srgbClr val="000000"/>
              </a:solidFill>
              <a:latin typeface="NEU-BZ-S92" charset="0"/>
              <a:ea typeface="方正书宋_GBK" panose="03000509000000000000" charset="-122"/>
              <a:cs typeface="Times New Roman" panose="02020603050405020304" pitchFamily="18" charset="0"/>
            </a:endParaRPr>
          </a:p>
          <a:p>
            <a:pPr indent="0"/>
            <a:endParaRPr lang="zh-CN" altLang="en-US"/>
          </a:p>
        </p:txBody>
      </p:sp>
      <p:pic>
        <p:nvPicPr>
          <p:cNvPr id="1002" name="18WHLWJJZKBWL228.jpg" descr="id:2147513312;FounderCES"/>
          <p:cNvPicPr>
            <a:picLocks noChangeAspect="1"/>
          </p:cNvPicPr>
          <p:nvPr/>
        </p:nvPicPr>
        <p:blipFill>
          <a:blip r:embed="rId3" cstate="print"/>
          <a:stretch>
            <a:fillRect/>
          </a:stretch>
        </p:blipFill>
        <p:spPr>
          <a:xfrm>
            <a:off x="2257425" y="1891665"/>
            <a:ext cx="2953385" cy="2232660"/>
          </a:xfrm>
          <a:prstGeom prst="rect">
            <a:avLst/>
          </a:prstGeom>
        </p:spPr>
      </p:pic>
      <p:sp>
        <p:nvSpPr>
          <p:cNvPr id="7" name="文本框 6"/>
          <p:cNvSpPr txBox="1"/>
          <p:nvPr/>
        </p:nvSpPr>
        <p:spPr>
          <a:xfrm>
            <a:off x="3226435" y="4255770"/>
            <a:ext cx="454025" cy="368300"/>
          </a:xfrm>
          <a:prstGeom prst="rect">
            <a:avLst/>
          </a:prstGeom>
          <a:noFill/>
        </p:spPr>
        <p:txBody>
          <a:bodyPr wrap="square" rtlCol="0">
            <a:spAutoFit/>
          </a:bodyPr>
          <a:lstStyle/>
          <a:p>
            <a:r>
              <a:rPr lang="zh-CN" altLang="en-US"/>
              <a:t>甲</a:t>
            </a:r>
          </a:p>
        </p:txBody>
      </p:sp>
      <p:pic>
        <p:nvPicPr>
          <p:cNvPr id="1003" name="18WHLWJJZKBWL229.jpg" descr="id:2147513319;FounderCES"/>
          <p:cNvPicPr>
            <a:picLocks noChangeAspect="1"/>
          </p:cNvPicPr>
          <p:nvPr/>
        </p:nvPicPr>
        <p:blipFill>
          <a:blip r:embed="rId4" cstate="print"/>
          <a:stretch>
            <a:fillRect/>
          </a:stretch>
        </p:blipFill>
        <p:spPr>
          <a:xfrm>
            <a:off x="5507990" y="2226310"/>
            <a:ext cx="2076450" cy="1563370"/>
          </a:xfrm>
          <a:prstGeom prst="rect">
            <a:avLst/>
          </a:prstGeom>
        </p:spPr>
      </p:pic>
      <p:pic>
        <p:nvPicPr>
          <p:cNvPr id="1004" name="18WHLWJJZKBWL230.jpg" descr="id:2147513326;FounderCES"/>
          <p:cNvPicPr>
            <a:picLocks noChangeAspect="1"/>
          </p:cNvPicPr>
          <p:nvPr/>
        </p:nvPicPr>
        <p:blipFill>
          <a:blip r:embed="rId5" cstate="print"/>
          <a:stretch>
            <a:fillRect/>
          </a:stretch>
        </p:blipFill>
        <p:spPr>
          <a:xfrm>
            <a:off x="8083550" y="2339340"/>
            <a:ext cx="2046605" cy="1541145"/>
          </a:xfrm>
          <a:prstGeom prst="rect">
            <a:avLst/>
          </a:prstGeom>
        </p:spPr>
      </p:pic>
      <p:sp>
        <p:nvSpPr>
          <p:cNvPr id="8" name="文本框 7"/>
          <p:cNvSpPr txBox="1"/>
          <p:nvPr/>
        </p:nvSpPr>
        <p:spPr>
          <a:xfrm>
            <a:off x="6324600" y="4255770"/>
            <a:ext cx="442595" cy="368300"/>
          </a:xfrm>
          <a:prstGeom prst="rect">
            <a:avLst/>
          </a:prstGeom>
          <a:noFill/>
        </p:spPr>
        <p:txBody>
          <a:bodyPr wrap="square" rtlCol="0">
            <a:spAutoFit/>
          </a:bodyPr>
          <a:lstStyle/>
          <a:p>
            <a:r>
              <a:rPr lang="zh-CN" altLang="en-US"/>
              <a:t>乙</a:t>
            </a:r>
          </a:p>
        </p:txBody>
      </p:sp>
      <p:sp>
        <p:nvSpPr>
          <p:cNvPr id="9" name="文本框 8"/>
          <p:cNvSpPr txBox="1"/>
          <p:nvPr/>
        </p:nvSpPr>
        <p:spPr>
          <a:xfrm>
            <a:off x="8947150" y="4255770"/>
            <a:ext cx="542290" cy="368300"/>
          </a:xfrm>
          <a:prstGeom prst="rect">
            <a:avLst/>
          </a:prstGeom>
          <a:noFill/>
        </p:spPr>
        <p:txBody>
          <a:bodyPr wrap="square" rtlCol="0">
            <a:spAutoFit/>
          </a:bodyPr>
          <a:lstStyle/>
          <a:p>
            <a:r>
              <a:rPr lang="zh-CN" altLang="en-US"/>
              <a:t>丙</a:t>
            </a:r>
          </a:p>
        </p:txBody>
      </p:sp>
      <p:sp>
        <p:nvSpPr>
          <p:cNvPr id="10" name="文本框 9"/>
          <p:cNvSpPr txBox="1"/>
          <p:nvPr/>
        </p:nvSpPr>
        <p:spPr>
          <a:xfrm>
            <a:off x="2047875" y="4822190"/>
            <a:ext cx="9039860" cy="1568450"/>
          </a:xfrm>
          <a:prstGeom prst="rect">
            <a:avLst/>
          </a:prstGeom>
          <a:noFill/>
          <a:ln w="9525">
            <a:noFill/>
          </a:ln>
        </p:spPr>
        <p:txBody>
          <a:bodyPr wrap="square">
            <a:spAutoFit/>
          </a:bodyPr>
          <a:lstStyle/>
          <a:p>
            <a:pPr indent="0" fontAlgn="auto">
              <a:lnSpc>
                <a:spcPct val="15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en-US" sz="1600" b="1">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1">
                <a:solidFill>
                  <a:srgbClr val="000000"/>
                </a:solidFill>
                <a:latin typeface="方正书宋_GBK" panose="03000509000000000000" charset="-122"/>
                <a:ea typeface="方正书宋_GBK" panose="03000509000000000000" charset="-122"/>
                <a:cs typeface="方正书宋_GBK" panose="03000509000000000000" charset="-122"/>
              </a:rPr>
              <a:t>平衡法</a:t>
            </a:r>
            <a:r>
              <a:rPr lang="en-US" sz="1600" b="1">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如图乙所示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已知物块</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的密度是</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0.8×10</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 kg/m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体积是</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75 cm</a:t>
            </a:r>
            <a:r>
              <a:rPr lang="en-US" sz="1600" b="0" baseline="30000">
                <a:solidFill>
                  <a:srgbClr val="000000"/>
                </a:solidFill>
                <a:latin typeface="方正书宋_GBK" panose="03000509000000000000" charset="-122"/>
                <a:ea typeface="方正书宋_GBK" panose="03000509000000000000" charset="-122"/>
                <a:cs typeface="方正书宋_GBK" panose="03000509000000000000" charset="-122"/>
              </a:rPr>
              <a:t>3</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物块</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B</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的重力为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 N,</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则</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B</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两物块所受的浮力分别为</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和</a:t>
            </a:r>
            <a:r>
              <a:rPr lang="zh-CN" sz="1600" b="0" u="sng">
                <a:solidFill>
                  <a:srgbClr val="000000"/>
                </a:solidFill>
                <a:uFill>
                  <a:solidFill>
                    <a:srgbClr val="000000"/>
                  </a:solidFill>
                </a:uFill>
                <a:latin typeface="方正书宋_GBK" panose="03000509000000000000" charset="-122"/>
                <a:ea typeface="方正书宋_GBK" panose="03000509000000000000" charset="-122"/>
                <a:cs typeface="方正书宋_GBK" panose="03000509000000000000" charset="-122"/>
              </a:rPr>
              <a:t>　　　　</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N. </a:t>
            </a:r>
          </a:p>
          <a:p>
            <a:pPr indent="0" fontAlgn="auto">
              <a:lnSpc>
                <a:spcPct val="150000"/>
              </a:lnSpc>
            </a:pPr>
            <a:r>
              <a:rPr lang="zh-CN" altLang="en-US" sz="1600">
                <a:latin typeface="方正书宋_GBK" panose="03000509000000000000" charset="-122"/>
                <a:ea typeface="方正书宋_GBK" panose="03000509000000000000" charset="-122"/>
                <a:cs typeface="方正书宋_GBK" panose="03000509000000000000" charset="-122"/>
              </a:rPr>
              <a:t>(3</a:t>
            </a:r>
            <a:r>
              <a:rPr lang="en-US" sz="1600" b="1">
                <a:solidFill>
                  <a:srgbClr val="000000"/>
                </a:solidFill>
                <a:latin typeface="方正书宋_GBK" panose="03000509000000000000" charset="-122"/>
                <a:ea typeface="方正书宋_GBK" panose="03000509000000000000" charset="-122"/>
                <a:cs typeface="方正书宋_GBK" panose="03000509000000000000" charset="-122"/>
              </a:rPr>
              <a:t>)(阿基米德原理)</a:t>
            </a:r>
            <a:r>
              <a:rPr lang="zh-CN" altLang="en-US" sz="1600">
                <a:latin typeface="方正书宋_GBK" panose="03000509000000000000" charset="-122"/>
                <a:ea typeface="方正书宋_GBK" panose="03000509000000000000" charset="-122"/>
                <a:cs typeface="方正书宋_GBK" panose="03000509000000000000" charset="-122"/>
              </a:rPr>
              <a:t>如图丙所示,已知物块C排开水的体积为20 cm</a:t>
            </a:r>
            <a:r>
              <a:rPr lang="zh-CN" altLang="en-US" sz="1600" baseline="30000">
                <a:latin typeface="方正书宋_GBK" panose="03000509000000000000" charset="-122"/>
                <a:ea typeface="方正书宋_GBK" panose="03000509000000000000" charset="-122"/>
                <a:cs typeface="方正书宋_GBK" panose="03000509000000000000" charset="-122"/>
              </a:rPr>
              <a:t>3</a:t>
            </a:r>
            <a:r>
              <a:rPr lang="zh-CN" altLang="en-US" sz="1600">
                <a:latin typeface="方正书宋_GBK" panose="03000509000000000000" charset="-122"/>
                <a:ea typeface="方正书宋_GBK" panose="03000509000000000000" charset="-122"/>
                <a:cs typeface="方正书宋_GBK" panose="03000509000000000000" charset="-122"/>
              </a:rPr>
              <a:t>,物块D排开水的重力为5 N,则C、D两物块所受的浮力分别为</a:t>
            </a:r>
            <a:r>
              <a:rPr lang="zh-CN" altLang="en-US" sz="1600" u="sng">
                <a:latin typeface="方正书宋_GBK" panose="03000509000000000000" charset="-122"/>
                <a:ea typeface="方正书宋_GBK" panose="03000509000000000000" charset="-122"/>
                <a:cs typeface="方正书宋_GBK" panose="03000509000000000000" charset="-122"/>
              </a:rPr>
              <a:t>　　　　</a:t>
            </a:r>
            <a:r>
              <a:rPr lang="zh-CN" altLang="en-US" sz="1600">
                <a:latin typeface="方正书宋_GBK" panose="03000509000000000000" charset="-122"/>
                <a:ea typeface="方正书宋_GBK" panose="03000509000000000000" charset="-122"/>
                <a:cs typeface="方正书宋_GBK" panose="03000509000000000000" charset="-122"/>
              </a:rPr>
              <a:t>N和</a:t>
            </a:r>
            <a:r>
              <a:rPr lang="zh-CN" altLang="en-US" sz="1600" u="sng">
                <a:latin typeface="方正书宋_GBK" panose="03000509000000000000" charset="-122"/>
                <a:ea typeface="方正书宋_GBK" panose="03000509000000000000" charset="-122"/>
                <a:cs typeface="方正书宋_GBK" panose="03000509000000000000" charset="-122"/>
              </a:rPr>
              <a:t>　　　　</a:t>
            </a:r>
            <a:r>
              <a:rPr lang="zh-CN" altLang="en-US" sz="1600">
                <a:latin typeface="方正书宋_GBK" panose="03000509000000000000" charset="-122"/>
                <a:ea typeface="方正书宋_GBK" panose="03000509000000000000" charset="-122"/>
                <a:cs typeface="方正书宋_GBK" panose="03000509000000000000" charset="-122"/>
              </a:rPr>
              <a:t>N. </a:t>
            </a:r>
          </a:p>
        </p:txBody>
      </p:sp>
      <p:sp>
        <p:nvSpPr>
          <p:cNvPr id="11" name="文本框 10"/>
          <p:cNvSpPr txBox="1"/>
          <p:nvPr/>
        </p:nvSpPr>
        <p:spPr>
          <a:xfrm>
            <a:off x="5425440" y="1311910"/>
            <a:ext cx="66675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2.2</a:t>
            </a:r>
          </a:p>
        </p:txBody>
      </p:sp>
      <p:sp>
        <p:nvSpPr>
          <p:cNvPr id="16" name="文本框 15"/>
          <p:cNvSpPr txBox="1"/>
          <p:nvPr/>
        </p:nvSpPr>
        <p:spPr>
          <a:xfrm>
            <a:off x="9330690" y="1257935"/>
            <a:ext cx="517525"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0.2</a:t>
            </a:r>
          </a:p>
        </p:txBody>
      </p:sp>
      <p:sp>
        <p:nvSpPr>
          <p:cNvPr id="17" name="文本框 16"/>
          <p:cNvSpPr txBox="1"/>
          <p:nvPr/>
        </p:nvSpPr>
        <p:spPr>
          <a:xfrm>
            <a:off x="4241800" y="5231130"/>
            <a:ext cx="53086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0.6</a:t>
            </a:r>
          </a:p>
        </p:txBody>
      </p:sp>
      <p:sp>
        <p:nvSpPr>
          <p:cNvPr id="18" name="文本框 17"/>
          <p:cNvSpPr txBox="1"/>
          <p:nvPr/>
        </p:nvSpPr>
        <p:spPr>
          <a:xfrm>
            <a:off x="5425440" y="5285740"/>
            <a:ext cx="612775"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3</a:t>
            </a:r>
          </a:p>
        </p:txBody>
      </p:sp>
      <p:sp>
        <p:nvSpPr>
          <p:cNvPr id="19" name="文本框 18"/>
          <p:cNvSpPr txBox="1"/>
          <p:nvPr/>
        </p:nvSpPr>
        <p:spPr>
          <a:xfrm>
            <a:off x="4337050" y="6020435"/>
            <a:ext cx="734060"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0.2</a:t>
            </a:r>
          </a:p>
        </p:txBody>
      </p:sp>
      <p:sp>
        <p:nvSpPr>
          <p:cNvPr id="20" name="文本框 19"/>
          <p:cNvSpPr txBox="1"/>
          <p:nvPr/>
        </p:nvSpPr>
        <p:spPr>
          <a:xfrm>
            <a:off x="5671185" y="5938520"/>
            <a:ext cx="475615" cy="337185"/>
          </a:xfrm>
          <a:prstGeom prst="rect">
            <a:avLst/>
          </a:prstGeom>
          <a:noFill/>
        </p:spPr>
        <p:txBody>
          <a:bodyPr wrap="square" rtlCol="0">
            <a:spAutoFit/>
          </a:bodyPr>
          <a:lstStyle/>
          <a:p>
            <a:r>
              <a:rPr lang="en-US" altLang="zh-CN" sz="1600">
                <a:solidFill>
                  <a:srgbClr val="FF0000"/>
                </a:solidFill>
                <a:latin typeface="方正书宋_GBK" panose="03000509000000000000" charset="-122"/>
                <a:ea typeface="方正书宋_GBK" panose="03000509000000000000" charset="-122"/>
              </a:rPr>
              <a:t>5</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221093" y="175066"/>
            <a:ext cx="5618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pic>
        <p:nvPicPr>
          <p:cNvPr id="3" name="图片 2"/>
          <p:cNvPicPr>
            <a:picLocks noChangeAspect="1"/>
          </p:cNvPicPr>
          <p:nvPr/>
        </p:nvPicPr>
        <p:blipFill>
          <a:blip r:embed="rId4" cstate="print"/>
          <a:stretch>
            <a:fillRect/>
          </a:stretch>
        </p:blipFill>
        <p:spPr>
          <a:xfrm>
            <a:off x="273050" y="951865"/>
            <a:ext cx="1788795" cy="327025"/>
          </a:xfrm>
          <a:prstGeom prst="rect">
            <a:avLst/>
          </a:prstGeom>
        </p:spPr>
      </p:pic>
      <p:sp>
        <p:nvSpPr>
          <p:cNvPr id="17" name="文本框 16"/>
          <p:cNvSpPr txBox="1"/>
          <p:nvPr/>
        </p:nvSpPr>
        <p:spPr>
          <a:xfrm>
            <a:off x="581660" y="1400810"/>
            <a:ext cx="8142605" cy="337185"/>
          </a:xfrm>
          <a:prstGeom prst="rect">
            <a:avLst/>
          </a:prstGeom>
          <a:noFill/>
          <a:ln w="9525">
            <a:noFill/>
          </a:ln>
        </p:spPr>
        <p:txBody>
          <a:bodyPr wrap="square">
            <a:spAutoFit/>
          </a:bodyPr>
          <a:lstStyle/>
          <a:p>
            <a:pPr indent="0" fontAlgn="auto"/>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(1)</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实验器材</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弹簧测力计、烧杯、不同种类的液体、柱形物体若干</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ea typeface="方正书宋_GBK" panose="03000509000000000000" charset="-122"/>
              <a:cs typeface="方正书宋_GBK" panose="03000509000000000000" charset="-122"/>
            </a:endParaRPr>
          </a:p>
        </p:txBody>
      </p:sp>
      <p:sp>
        <p:nvSpPr>
          <p:cNvPr id="115" name="文本框 114"/>
          <p:cNvSpPr txBox="1"/>
          <p:nvPr/>
        </p:nvSpPr>
        <p:spPr>
          <a:xfrm>
            <a:off x="581660" y="1671320"/>
            <a:ext cx="8366760" cy="4523105"/>
          </a:xfrm>
          <a:prstGeom prst="rect">
            <a:avLst/>
          </a:prstGeom>
          <a:noFill/>
          <a:ln w="9525">
            <a:noFill/>
          </a:ln>
        </p:spPr>
        <p:txBody>
          <a:bodyPr wrap="square">
            <a:spAutoFit/>
          </a:bodyPr>
          <a:lstStyle/>
          <a:p>
            <a:pPr indent="0" algn="l" fontAlgn="auto">
              <a:lnSpc>
                <a:spcPct val="150000"/>
              </a:lnSpc>
            </a:pP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(2)</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实验情景如图所示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(3)</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弹簧测力计的使用</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①</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在使用前</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需观察弹簧测力计的指针是否指在零刻度的位置</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若没有</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则</a:t>
            </a:r>
            <a:r>
              <a:rPr lang="zh-CN" sz="1600" b="0" u="wavy">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需对测力计进行调零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②</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读数时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弹簧测力计需保持静止状态或匀速直线运动状态</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③</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测力计示数</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大格示数</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小格数</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分度值</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(4)</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实验中</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通过弹簧测力计的示数变化来说明浮力大小的变化</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en-US" sz="1600" b="0" u="wavy">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F</a:t>
            </a:r>
            <a:r>
              <a:rPr lang="zh-CN" sz="1600" b="0" u="wavy" baseline="-25000">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浮</a:t>
            </a:r>
            <a:r>
              <a:rPr lang="en-US" sz="1600" b="0" u="wavy">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=G-F</a:t>
            </a:r>
            <a:r>
              <a:rPr lang="zh-CN" sz="1600" b="0" u="wavy" baseline="-25000">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示</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(5)</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控制变量法的应用</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①</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探究浮力的大小是否与物体排开液体的体积有关时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需</a:t>
            </a:r>
            <a:r>
              <a:rPr lang="zh-CN" sz="1600" b="0" u="wavy">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控制液体密度不变</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改变物体排开液体的体积</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②</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探究浮力的大小是否与液体密度有关时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需</a:t>
            </a:r>
            <a:r>
              <a:rPr lang="zh-CN" sz="1600" b="0" u="wavy">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控制物体排开液体的体积不变</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改变液体的密度</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p>
          <a:p>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③</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探究浮力的大小是否与物体浸没在液体中的深度有关时</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需</a:t>
            </a:r>
            <a:r>
              <a:rPr lang="zh-CN" sz="1600" b="0" u="wavy">
                <a:solidFill>
                  <a:srgbClr val="000000"/>
                </a:solidFill>
                <a:uFill>
                  <a:solidFill>
                    <a:srgbClr val="FF00FF"/>
                  </a:solidFill>
                </a:uFill>
                <a:latin typeface="方正书宋_GBK" panose="03000509000000000000" charset="-122"/>
                <a:ea typeface="方正书宋_GBK" panose="03000509000000000000" charset="-122"/>
                <a:cs typeface="方正书宋_GBK" panose="03000509000000000000" charset="-122"/>
              </a:rPr>
              <a:t>控制液体的密度和物体排开液体的体积不变</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r>
              <a:rPr lang="zh-CN" sz="1600" b="0">
                <a:solidFill>
                  <a:srgbClr val="000000"/>
                </a:solidFill>
                <a:latin typeface="方正书宋_GBK" panose="03000509000000000000" charset="-122"/>
                <a:ea typeface="方正书宋_GBK" panose="03000509000000000000" charset="-122"/>
                <a:cs typeface="方正书宋_GBK" panose="03000509000000000000" charset="-122"/>
              </a:rPr>
              <a:t>改变物体在液体中所处的深度</a:t>
            </a:r>
            <a:r>
              <a:rPr lang="en-US" sz="1600" b="0">
                <a:solidFill>
                  <a:srgbClr val="000000"/>
                </a:solidFill>
                <a:latin typeface="方正书宋_GBK" panose="03000509000000000000" charset="-122"/>
                <a:ea typeface="方正书宋_GBK" panose="03000509000000000000" charset="-122"/>
                <a:cs typeface="方正书宋_GBK" panose="03000509000000000000" charset="-122"/>
              </a:rPr>
              <a:t>.</a:t>
            </a:r>
            <a:endParaRPr lang="zh-CN" altLang="en-US" sz="1600">
              <a:latin typeface="方正书宋_GBK" panose="03000509000000000000" charset="-122"/>
              <a:ea typeface="方正书宋_GBK" panose="03000509000000000000" charset="-122"/>
              <a:cs typeface="方正书宋_GBK" panose="03000509000000000000" charset="-122"/>
            </a:endParaRPr>
          </a:p>
        </p:txBody>
      </p:sp>
      <p:pic>
        <p:nvPicPr>
          <p:cNvPr id="20" name="图片 19"/>
          <p:cNvPicPr>
            <a:picLocks noChangeAspect="1"/>
          </p:cNvPicPr>
          <p:nvPr/>
        </p:nvPicPr>
        <p:blipFill>
          <a:blip r:embed="rId5" cstate="print"/>
          <a:stretch>
            <a:fillRect/>
          </a:stretch>
        </p:blipFill>
        <p:spPr>
          <a:xfrm>
            <a:off x="9025255" y="1400810"/>
            <a:ext cx="2038350" cy="2766060"/>
          </a:xfrm>
          <a:prstGeom prst="rect">
            <a:avLst/>
          </a:prstGeom>
        </p:spPr>
      </p:pic>
      <p:sp>
        <p:nvSpPr>
          <p:cNvPr id="21" name="文本框 20"/>
          <p:cNvSpPr txBox="1"/>
          <p:nvPr/>
        </p:nvSpPr>
        <p:spPr>
          <a:xfrm>
            <a:off x="9138285" y="4363085"/>
            <a:ext cx="365125" cy="368300"/>
          </a:xfrm>
          <a:prstGeom prst="rect">
            <a:avLst/>
          </a:prstGeom>
          <a:noFill/>
        </p:spPr>
        <p:txBody>
          <a:bodyPr wrap="square" rtlCol="0">
            <a:spAutoFit/>
          </a:bodyPr>
          <a:lstStyle/>
          <a:p>
            <a:r>
              <a:rPr lang="zh-CN" altLang="en-US"/>
              <a:t>甲</a:t>
            </a:r>
          </a:p>
        </p:txBody>
      </p:sp>
      <p:sp>
        <p:nvSpPr>
          <p:cNvPr id="22" name="文本框 21"/>
          <p:cNvSpPr txBox="1"/>
          <p:nvPr/>
        </p:nvSpPr>
        <p:spPr>
          <a:xfrm>
            <a:off x="10675620" y="4373880"/>
            <a:ext cx="365125" cy="368300"/>
          </a:xfrm>
          <a:prstGeom prst="rect">
            <a:avLst/>
          </a:prstGeom>
          <a:noFill/>
        </p:spPr>
        <p:txBody>
          <a:bodyPr wrap="square" rtlCol="0">
            <a:spAutoFit/>
          </a:bodyPr>
          <a:lstStyle/>
          <a:p>
            <a:r>
              <a:rPr lang="zh-CN" altLang="en-US"/>
              <a:t>乙</a:t>
            </a: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直接连接符 133"/>
          <p:cNvCxnSpPr/>
          <p:nvPr/>
        </p:nvCxnSpPr>
        <p:spPr>
          <a:xfrm>
            <a:off x="0" y="742045"/>
            <a:ext cx="1219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689101" y="-1"/>
            <a:ext cx="10502899" cy="742046"/>
          </a:xfrm>
          <a:prstGeom prst="rect">
            <a:avLst/>
          </a:prstGeom>
          <a:solidFill>
            <a:srgbClr val="00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221093" y="175066"/>
            <a:ext cx="5618480" cy="460375"/>
          </a:xfrm>
          <a:prstGeom prst="rect">
            <a:avLst/>
          </a:prstGeom>
        </p:spPr>
        <p:txBody>
          <a:bodyPr wrap="none">
            <a:spAutoFit/>
          </a:bodyPr>
          <a:lstStyle/>
          <a:p>
            <a:pPr algn="ctr">
              <a:spcAft>
                <a:spcPts val="0"/>
              </a:spcAft>
            </a:pPr>
            <a:r>
              <a:rPr lang="zh-CN" altLang="en-US" sz="2400" dirty="0" smtClean="0">
                <a:solidFill>
                  <a:schemeClr val="bg1"/>
                </a:solidFill>
                <a:cs typeface="+mn-ea"/>
                <a:sym typeface="+mn-lt"/>
              </a:rPr>
              <a:t>实验 </a:t>
            </a:r>
            <a:r>
              <a:rPr lang="en-US" altLang="zh-CN" sz="2400" dirty="0" smtClean="0">
                <a:solidFill>
                  <a:schemeClr val="bg1"/>
                </a:solidFill>
                <a:cs typeface="+mn-ea"/>
                <a:sym typeface="+mn-lt"/>
              </a:rPr>
              <a:t>1</a:t>
            </a:r>
            <a:r>
              <a:rPr lang="zh-CN" altLang="en-US" sz="2400" dirty="0" smtClean="0">
                <a:solidFill>
                  <a:schemeClr val="bg1"/>
                </a:solidFill>
                <a:cs typeface="+mn-ea"/>
                <a:sym typeface="+mn-lt"/>
              </a:rPr>
              <a:t>　探究浮力的大小与哪些因素有关</a:t>
            </a:r>
          </a:p>
        </p:txBody>
      </p:sp>
      <p:sp>
        <p:nvSpPr>
          <p:cNvPr id="160" name="文本框 159"/>
          <p:cNvSpPr txBox="1"/>
          <p:nvPr/>
        </p:nvSpPr>
        <p:spPr>
          <a:xfrm>
            <a:off x="507812" y="165300"/>
            <a:ext cx="1165661" cy="461665"/>
          </a:xfrm>
          <a:prstGeom prst="rect">
            <a:avLst/>
          </a:prstGeom>
          <a:noFill/>
        </p:spPr>
        <p:txBody>
          <a:bodyPr wrap="square" rtlCol="0">
            <a:spAutoFit/>
          </a:bodyPr>
          <a:lstStyle>
            <a:defPPr>
              <a:defRPr lang="zh-CN"/>
            </a:defPPr>
            <a:lvl1pPr algn="ctr">
              <a:defRPr sz="2400" b="1">
                <a:solidFill>
                  <a:schemeClr val="accent2"/>
                </a:solidFill>
                <a:cs typeface="+mn-ea"/>
              </a:defRPr>
            </a:lvl1pPr>
          </a:lstStyle>
          <a:p>
            <a:r>
              <a:rPr lang="zh-CN" altLang="en-US" dirty="0" smtClean="0">
                <a:solidFill>
                  <a:srgbClr val="006834"/>
                </a:solidFill>
                <a:sym typeface="+mn-lt"/>
              </a:rPr>
              <a:t>实验</a:t>
            </a:r>
            <a:endParaRPr lang="zh-CN" altLang="en-US" dirty="0">
              <a:solidFill>
                <a:srgbClr val="006834"/>
              </a:solidFill>
              <a:sym typeface="+mn-lt"/>
            </a:endParaRPr>
          </a:p>
        </p:txBody>
      </p:sp>
      <p:pic>
        <p:nvPicPr>
          <p:cNvPr id="2050" name="Picture 2" descr="C:\Users\lenovo\Desktop\PPT图\体系构建.png"/>
          <p:cNvPicPr>
            <a:picLocks noChangeAspect="1" noChangeArrowheads="1"/>
          </p:cNvPicPr>
          <p:nvPr/>
        </p:nvPicPr>
        <p:blipFill>
          <a:blip r:embed="rId3" cstate="print"/>
          <a:srcRect/>
          <a:stretch>
            <a:fillRect/>
          </a:stretch>
        </p:blipFill>
        <p:spPr bwMode="auto">
          <a:xfrm>
            <a:off x="33453" y="96994"/>
            <a:ext cx="548163" cy="538626"/>
          </a:xfrm>
          <a:prstGeom prst="rect">
            <a:avLst/>
          </a:prstGeom>
          <a:noFill/>
        </p:spPr>
      </p:pic>
      <p:pic>
        <p:nvPicPr>
          <p:cNvPr id="20" name="图片 19"/>
          <p:cNvPicPr>
            <a:picLocks noChangeAspect="1"/>
          </p:cNvPicPr>
          <p:nvPr/>
        </p:nvPicPr>
        <p:blipFill>
          <a:blip r:embed="rId4" cstate="print"/>
          <a:stretch>
            <a:fillRect/>
          </a:stretch>
        </p:blipFill>
        <p:spPr>
          <a:xfrm>
            <a:off x="1268095" y="865505"/>
            <a:ext cx="9314180" cy="5867400"/>
          </a:xfrm>
          <a:prstGeom prst="rect">
            <a:avLst/>
          </a:prstGeom>
        </p:spPr>
      </p:pic>
    </p:spTree>
  </p:cSld>
  <p:clrMapOvr>
    <a:masterClrMapping/>
  </p:clrMapOvr>
  <p:transition spd="med">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Slice</Template>
  <TotalTime>2</TotalTime>
  <Words>2042</Words>
  <Application>Microsoft Office PowerPoint</Application>
  <PresentationFormat>自定义</PresentationFormat>
  <Paragraphs>418</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dc:creator>
  <cp:lastModifiedBy>China</cp:lastModifiedBy>
  <cp:revision>1669</cp:revision>
  <dcterms:created xsi:type="dcterms:W3CDTF">2015-11-26T03:40:00Z</dcterms:created>
  <dcterms:modified xsi:type="dcterms:W3CDTF">2019-03-14T07:19:53Z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