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68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image" Target="../media/image2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88054-51CC-40EC-B3E7-6095A42702A4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61EA1-C864-455C-A732-72EC755546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6439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8194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8195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93B85F6A-005A-49D8-9D35-FFEC90F58A57}" type="slidenum">
              <a:rPr sz="1200">
                <a:solidFill>
                  <a:prstClr val="black"/>
                </a:solidFill>
              </a:rPr>
              <a:pPr algn="r"/>
              <a:t>4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6626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583E724D-97A3-4D2B-B55D-CEC106E22E6C}" type="slidenum">
              <a:rPr sz="1200">
                <a:solidFill>
                  <a:prstClr val="black"/>
                </a:solidFill>
              </a:rPr>
              <a:pPr algn="r"/>
              <a:t>13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8674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8675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100D1E2E-3E45-4229-9087-180F132D7302}" type="slidenum">
              <a:rPr sz="1200">
                <a:solidFill>
                  <a:prstClr val="black"/>
                </a:solidFill>
              </a:rPr>
              <a:pPr algn="r"/>
              <a:t>14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22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3072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BF7476D4-E953-473E-B439-DA5F16EF6850}" type="slidenum">
              <a:rPr sz="1200">
                <a:solidFill>
                  <a:prstClr val="black"/>
                </a:solidFill>
              </a:rPr>
              <a:pPr algn="r"/>
              <a:t>15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2770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32771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47F8A957-618C-42F6-81C2-66CD613F8239}" type="slidenum">
              <a:rPr sz="1200">
                <a:solidFill>
                  <a:prstClr val="black"/>
                </a:solidFill>
              </a:rPr>
              <a:pPr algn="r"/>
              <a:t>16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4818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34819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3F032FBA-DCC5-45D7-9BB4-FFE79715DC6C}" type="slidenum">
              <a:rPr sz="1200">
                <a:solidFill>
                  <a:prstClr val="black"/>
                </a:solidFill>
              </a:rPr>
              <a:pPr algn="r"/>
              <a:t>17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6866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36867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62155116-7C8B-4CEA-B109-AC03239F8F8C}" type="slidenum">
              <a:rPr sz="1200">
                <a:solidFill>
                  <a:prstClr val="black"/>
                </a:solidFill>
              </a:rPr>
              <a:pPr algn="r"/>
              <a:t>18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8914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38915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2DBF0B51-ED46-4CD7-AF80-BE9C42888B23}" type="slidenum">
              <a:rPr sz="1200">
                <a:solidFill>
                  <a:prstClr val="black"/>
                </a:solidFill>
              </a:rPr>
              <a:pPr algn="r"/>
              <a:t>19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40962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4096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06CAFD58-3E67-4DB9-9A2D-768EBE39C064}" type="slidenum">
              <a:rPr sz="1200">
                <a:solidFill>
                  <a:prstClr val="black"/>
                </a:solidFill>
              </a:rPr>
              <a:pPr algn="r"/>
              <a:t>20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0242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024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7C2AC3A3-0041-434A-9EA5-1468F932B29E}" type="slidenum">
              <a:rPr sz="1200">
                <a:solidFill>
                  <a:prstClr val="black"/>
                </a:solidFill>
              </a:rPr>
              <a:pPr algn="r"/>
              <a:t>5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2290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2291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F04CD492-9D56-41BF-A8EC-BA5CF7057E19}" type="slidenum">
              <a:rPr sz="1200">
                <a:solidFill>
                  <a:prstClr val="black"/>
                </a:solidFill>
              </a:rPr>
              <a:pPr algn="r"/>
              <a:t>6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4338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4339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D8FB6F3D-1C50-4E68-AD8E-84C4DBE2B80B}" type="slidenum">
              <a:rPr sz="1200">
                <a:solidFill>
                  <a:prstClr val="black"/>
                </a:solidFill>
              </a:rPr>
              <a:pPr algn="r"/>
              <a:t>7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6386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DCC47CED-E7DB-4BA8-B208-D869F4D85CEF}" type="slidenum">
              <a:rPr sz="1200">
                <a:solidFill>
                  <a:prstClr val="black"/>
                </a:solidFill>
              </a:rPr>
              <a:pPr algn="r"/>
              <a:t>8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8434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8435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44733F5C-6700-44DB-B9EC-9AFD62585131}" type="slidenum">
              <a:rPr sz="1200">
                <a:solidFill>
                  <a:prstClr val="black"/>
                </a:solidFill>
              </a:rPr>
              <a:pPr algn="r"/>
              <a:t>9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0482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048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622EF29C-2EC1-454B-86E0-41842252E43E}" type="slidenum">
              <a:rPr sz="1200">
                <a:solidFill>
                  <a:prstClr val="black"/>
                </a:solidFill>
              </a:rPr>
              <a:pPr algn="r"/>
              <a:t>10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2530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2531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70E2359F-5DFD-45A7-BBF0-5B37353EE007}" type="slidenum">
              <a:rPr sz="1200">
                <a:solidFill>
                  <a:prstClr val="black"/>
                </a:solidFill>
              </a:rPr>
              <a:pPr algn="r"/>
              <a:t>11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4578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7E409B92-F36C-49BB-896A-45954F807DDB}" type="slidenum">
              <a:rPr sz="1200">
                <a:solidFill>
                  <a:prstClr val="black"/>
                </a:solidFill>
              </a:rPr>
              <a:pPr algn="r"/>
              <a:t>12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126345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00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/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4400" kern="1200">
          <a:solidFill>
            <a:schemeClr val="tx1"/>
          </a:solidFill>
          <a:latin typeface="Calibri" pitchFamily="34" charset="0"/>
          <a:ea typeface="宋体" pitchFamily="2" charset="-122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emf"/><Relationship Id="rId5" Type="http://schemas.openxmlformats.org/officeDocument/2006/relationships/oleObject" Target="../embeddings/Microsoft_Word_97_-_2003___4.doc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emf"/><Relationship Id="rId5" Type="http://schemas.openxmlformats.org/officeDocument/2006/relationships/oleObject" Target="../embeddings/Microsoft_Word_97_-_2003___5.doc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emf"/><Relationship Id="rId5" Type="http://schemas.openxmlformats.org/officeDocument/2006/relationships/oleObject" Target="../embeddings/Microsoft_Word_97_-_2003___6.doc"/><Relationship Id="rId4" Type="http://schemas.openxmlformats.org/officeDocument/2006/relationships/oleObject" Target="../embeddings/oleObject6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14.xml"/><Relationship Id="rId7" Type="http://schemas.openxmlformats.org/officeDocument/2006/relationships/slide" Target="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emf"/><Relationship Id="rId5" Type="http://schemas.openxmlformats.org/officeDocument/2006/relationships/oleObject" Target="../embeddings/Microsoft_Word_97_-_2003___7.doc"/><Relationship Id="rId4" Type="http://schemas.openxmlformats.org/officeDocument/2006/relationships/oleObject" Target="../embeddings/oleObject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Word_97_-_2003___9.doc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emf"/><Relationship Id="rId5" Type="http://schemas.openxmlformats.org/officeDocument/2006/relationships/oleObject" Target="../embeddings/Microsoft_Word_97_-_2003___8.doc"/><Relationship Id="rId4" Type="http://schemas.openxmlformats.org/officeDocument/2006/relationships/oleObject" Target="../embeddings/oleObject8.bin"/><Relationship Id="rId9" Type="http://schemas.openxmlformats.org/officeDocument/2006/relationships/image" Target="../media/image22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Word_97_-_2003___11.doc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emf"/><Relationship Id="rId11" Type="http://schemas.openxmlformats.org/officeDocument/2006/relationships/image" Target="../media/image7.png"/><Relationship Id="rId5" Type="http://schemas.openxmlformats.org/officeDocument/2006/relationships/oleObject" Target="../embeddings/Microsoft_Word_97_-_2003___10.doc"/><Relationship Id="rId10" Type="http://schemas.openxmlformats.org/officeDocument/2006/relationships/slide" Target="slide3.xml"/><Relationship Id="rId4" Type="http://schemas.openxmlformats.org/officeDocument/2006/relationships/oleObject" Target="../embeddings/oleObject10.bin"/><Relationship Id="rId9" Type="http://schemas.openxmlformats.org/officeDocument/2006/relationships/image" Target="../media/image24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slide" Target="slide2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slide" Target="slide2.xml"/><Relationship Id="rId4" Type="http://schemas.openxmlformats.org/officeDocument/2006/relationships/slide" Target="slide2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7.emf"/><Relationship Id="rId5" Type="http://schemas.openxmlformats.org/officeDocument/2006/relationships/oleObject" Target="../embeddings/Microsoft_Word_97_-_2003___12.doc"/><Relationship Id="rId4" Type="http://schemas.openxmlformats.org/officeDocument/2006/relationships/oleObject" Target="../embeddings/oleObject12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e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Microsoft_Word_97_-_2003___14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31.png"/><Relationship Id="rId5" Type="http://schemas.openxmlformats.org/officeDocument/2006/relationships/image" Target="../media/image29.emf"/><Relationship Id="rId10" Type="http://schemas.openxmlformats.org/officeDocument/2006/relationships/image" Target="../media/image7.png"/><Relationship Id="rId4" Type="http://schemas.openxmlformats.org/officeDocument/2006/relationships/oleObject" Target="../embeddings/Microsoft_Word_97_-_2003___13.doc"/><Relationship Id="rId9" Type="http://schemas.openxmlformats.org/officeDocument/2006/relationships/slide" Target="slide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18.xml"/><Relationship Id="rId5" Type="http://schemas.openxmlformats.org/officeDocument/2006/relationships/image" Target="../media/image7.png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emf"/><Relationship Id="rId5" Type="http://schemas.openxmlformats.org/officeDocument/2006/relationships/oleObject" Target="../embeddings/Microsoft_Word_97_-_2003___2.doc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6.xml"/><Relationship Id="rId7" Type="http://schemas.openxmlformats.org/officeDocument/2006/relationships/slide" Target="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emf"/><Relationship Id="rId5" Type="http://schemas.openxmlformats.org/officeDocument/2006/relationships/oleObject" Target="../embeddings/Microsoft_Word_97_-_2003___3.doc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文本框 6"/>
          <p:cNvSpPr/>
          <p:nvPr/>
        </p:nvSpPr>
        <p:spPr>
          <a:xfrm>
            <a:off x="1474788" y="1690688"/>
            <a:ext cx="6157912" cy="1649169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ctr">
              <a:lnSpc>
                <a:spcPct val="150000"/>
              </a:lnSpc>
            </a:pPr>
            <a:r>
              <a:rPr sz="3600" b="1" kern="0" dirty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第</a:t>
            </a:r>
            <a:r>
              <a:rPr lang="en-US" altLang="zh-CN" sz="3600" b="1" kern="0" dirty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21</a:t>
            </a:r>
            <a:r>
              <a:rPr sz="3600" b="1" kern="0" dirty="0" smtClean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课时 内容综合专题</a:t>
            </a:r>
            <a:r>
              <a:rPr sz="3600" b="1" kern="0" dirty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：简单机械计算</a:t>
            </a:r>
          </a:p>
        </p:txBody>
      </p:sp>
      <p:sp>
        <p:nvSpPr>
          <p:cNvPr id="4098" name="Text Box 22"/>
          <p:cNvSpPr txBox="1">
            <a:spLocks noChangeArrowheads="1"/>
          </p:cNvSpPr>
          <p:nvPr/>
        </p:nvSpPr>
        <p:spPr bwMode="auto">
          <a:xfrm>
            <a:off x="6227763" y="411163"/>
            <a:ext cx="2449513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540385" indent="-540385" algn="ctr">
              <a:lnSpc>
                <a:spcPct val="150000"/>
              </a:lnSpc>
            </a:pPr>
            <a:r>
              <a:rPr sz="3000" b="1" kern="0">
                <a:solidFill>
                  <a:srgbClr val="7030A0"/>
                </a:solidFill>
                <a:latin typeface="宋体" pitchFamily="2" charset="-122"/>
              </a:rPr>
              <a:t>基础梳理篇</a:t>
            </a:r>
            <a:endParaRPr altLang="zh-CN" sz="3000" b="1" kern="0">
              <a:solidFill>
                <a:srgbClr val="7030A0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1846884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22"/>
          <p:cNvSpPr txBox="1">
            <a:spLocks noChangeArrowheads="1"/>
          </p:cNvSpPr>
          <p:nvPr/>
        </p:nvSpPr>
        <p:spPr bwMode="auto">
          <a:xfrm>
            <a:off x="506413" y="1065213"/>
            <a:ext cx="81153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三明质检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分】将规格完全相同的滑轮，用绳子绕成图中的甲、乙滑轮组。使用甲、乙滑轮组分别匀速提升重力为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G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G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的两物体，升高相同的高度。绳子自由端施加的拉力大小分别为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F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F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，物重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G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&gt;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G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，不计绳重和摩擦。下列判断正确的是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19458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类型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2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滑轮组的相关计算 </a:t>
            </a:r>
          </a:p>
        </p:txBody>
      </p:sp>
    </p:spTree>
    <p:extLst>
      <p:ext uri="{BB962C8B-B14F-4D97-AF65-F5344CB8AC3E}">
        <p14:creationId xmlns:p14="http://schemas.microsoft.com/office/powerpoint/2010/main" val="188035489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22"/>
          <p:cNvSpPr txBox="1">
            <a:spLocks noChangeArrowheads="1"/>
          </p:cNvSpPr>
          <p:nvPr/>
        </p:nvSpPr>
        <p:spPr bwMode="auto">
          <a:xfrm>
            <a:off x="611188" y="1271588"/>
            <a:ext cx="796766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．拉力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F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一定小于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F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．甲、乙滑轮组的有用功相同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．乙滑轮组的机械效率较高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．甲的额外功与有用功的比值较小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21506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80063" y="1203325"/>
            <a:ext cx="2584450" cy="245427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1507" name="矩形 3"/>
          <p:cNvSpPr/>
          <p:nvPr/>
        </p:nvSpPr>
        <p:spPr>
          <a:xfrm>
            <a:off x="577850" y="3011488"/>
            <a:ext cx="501650" cy="784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4500" kern="0">
                <a:solidFill>
                  <a:srgbClr val="C00000"/>
                </a:solidFill>
                <a:latin typeface="Times New Roman" pitchFamily="18" charset="0"/>
              </a:rPr>
              <a:t>√</a:t>
            </a:r>
            <a:endParaRPr sz="4500" kern="0">
              <a:solidFill>
                <a:srgbClr val="C00000"/>
              </a:solidFill>
              <a:latin typeface="Times New Roman" pitchFamily="18" charset="0"/>
              <a:ea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7686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22"/>
          <p:cNvSpPr txBox="1">
            <a:spLocks noChangeArrowheads="1"/>
          </p:cNvSpPr>
          <p:nvPr/>
        </p:nvSpPr>
        <p:spPr bwMode="auto">
          <a:xfrm>
            <a:off x="506413" y="695325"/>
            <a:ext cx="81153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】工人用滑轮组将重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500 N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的重物从地面匀速提升至楼上，已知拉力为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300 N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，楼高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 m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，不计摩擦与绳重，求：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此过程中的有用功。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2355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80063" y="2066925"/>
            <a:ext cx="2471737" cy="20764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3555" name="矩形 3"/>
          <p:cNvSpPr>
            <a:spLocks noChangeArrowheads="1"/>
          </p:cNvSpPr>
          <p:nvPr/>
        </p:nvSpPr>
        <p:spPr bwMode="auto">
          <a:xfrm>
            <a:off x="979488" y="3003550"/>
            <a:ext cx="38084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解：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由题意得</a:t>
            </a:r>
            <a:r>
              <a:rPr lang="en-US" altLang="zh-CN" sz="2400" b="1" i="1" kern="0">
                <a:solidFill>
                  <a:srgbClr val="C00000"/>
                </a:solidFill>
                <a:latin typeface="Times New Roman"/>
              </a:rPr>
              <a:t>W</a:t>
            </a:r>
            <a:r>
              <a:rPr altLang="zh-CN" sz="2400" b="1" kern="0" baseline="-25000">
                <a:solidFill>
                  <a:srgbClr val="C00000"/>
                </a:solidFill>
                <a:latin typeface="Times New Roman"/>
              </a:rPr>
              <a:t>有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＝</a:t>
            </a:r>
            <a:r>
              <a:rPr lang="en-US" altLang="zh-CN" sz="2400" b="1" i="1" kern="0">
                <a:solidFill>
                  <a:srgbClr val="C00000"/>
                </a:solidFill>
                <a:latin typeface="Times New Roman"/>
              </a:rPr>
              <a:t>Gh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500 N× 3 m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1 500 J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86371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22"/>
          <p:cNvSpPr txBox="1">
            <a:spLocks noChangeArrowheads="1"/>
          </p:cNvSpPr>
          <p:nvPr/>
        </p:nvSpPr>
        <p:spPr bwMode="auto">
          <a:xfrm>
            <a:off x="506413" y="695325"/>
            <a:ext cx="81153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滑轮组的机械效率。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graphicFrame>
        <p:nvGraphicFramePr>
          <p:cNvPr id="25602" name="对象 1"/>
          <p:cNvGraphicFramePr>
            <a:graphicFrameLocks noChangeAspect="1"/>
          </p:cNvGraphicFramePr>
          <p:nvPr/>
        </p:nvGraphicFramePr>
        <p:xfrm>
          <a:off x="1090613" y="1835150"/>
          <a:ext cx="7226300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r:id="rId5" imgW="7226300" imgH="2032000" progId="Word.Document.8">
                  <p:embed/>
                </p:oleObj>
              </mc:Choice>
              <mc:Fallback>
                <p:oleObj r:id="rId5" imgW="7226300" imgH="20320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90613" y="1835150"/>
                        <a:ext cx="7226300" cy="2032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08722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22"/>
          <p:cNvSpPr txBox="1">
            <a:spLocks noChangeArrowheads="1"/>
          </p:cNvSpPr>
          <p:nvPr/>
        </p:nvSpPr>
        <p:spPr bwMode="auto">
          <a:xfrm>
            <a:off x="506413" y="627063"/>
            <a:ext cx="8115300" cy="27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】如图所示，质量为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960 kg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、底面积为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0.5 m</a:t>
            </a:r>
            <a:r>
              <a:rPr lang="en-US" altLang="zh-CN" sz="2400" b="1" kern="0" baseline="30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的石材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放在水平地面上，利用滑轮组水平拉动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，使其在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 s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的时间内匀速向墙靠近了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 m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，水平拉力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F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500 N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，不计绳、滑轮组的重力以及绳与滑轮组之间的摩擦，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10 N/kg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。求：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27650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89250" y="2859088"/>
            <a:ext cx="3756025" cy="1592262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3027552075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22"/>
          <p:cNvSpPr txBox="1">
            <a:spLocks noChangeArrowheads="1"/>
          </p:cNvSpPr>
          <p:nvPr/>
        </p:nvSpPr>
        <p:spPr bwMode="auto">
          <a:xfrm>
            <a:off x="506413" y="746125"/>
            <a:ext cx="81153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对水平地面的压强；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graphicFrame>
        <p:nvGraphicFramePr>
          <p:cNvPr id="29698" name="对象 1"/>
          <p:cNvGraphicFramePr>
            <a:graphicFrameLocks noChangeAspect="1"/>
          </p:cNvGraphicFramePr>
          <p:nvPr/>
        </p:nvGraphicFramePr>
        <p:xfrm>
          <a:off x="971550" y="1635125"/>
          <a:ext cx="7239000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r:id="rId5" imgW="7239000" imgH="2032000" progId="Word.Document.8">
                  <p:embed/>
                </p:oleObj>
              </mc:Choice>
              <mc:Fallback>
                <p:oleObj r:id="rId5" imgW="7239000" imgH="20320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71550" y="1635125"/>
                        <a:ext cx="7239000" cy="2032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41927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22"/>
          <p:cNvSpPr txBox="1">
            <a:spLocks noChangeArrowheads="1"/>
          </p:cNvSpPr>
          <p:nvPr/>
        </p:nvSpPr>
        <p:spPr bwMode="auto">
          <a:xfrm>
            <a:off x="506413" y="746125"/>
            <a:ext cx="81153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在运动过程中受到摩擦力的大小；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graphicFrame>
        <p:nvGraphicFramePr>
          <p:cNvPr id="31746" name="对象 1"/>
          <p:cNvGraphicFramePr>
            <a:graphicFrameLocks noChangeAspect="1"/>
          </p:cNvGraphicFramePr>
          <p:nvPr/>
        </p:nvGraphicFramePr>
        <p:xfrm>
          <a:off x="1149350" y="1841500"/>
          <a:ext cx="7239000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r:id="rId5" imgW="7239000" imgH="2032000" progId="Word.Document.8">
                  <p:embed/>
                </p:oleObj>
              </mc:Choice>
              <mc:Fallback>
                <p:oleObj r:id="rId5" imgW="7239000" imgH="20320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49350" y="1841500"/>
                        <a:ext cx="7239000" cy="2032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69619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22"/>
          <p:cNvSpPr txBox="1">
            <a:spLocks noChangeArrowheads="1"/>
          </p:cNvSpPr>
          <p:nvPr/>
        </p:nvSpPr>
        <p:spPr bwMode="auto">
          <a:xfrm>
            <a:off x="506413" y="746125"/>
            <a:ext cx="81153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(3)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拉力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F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做功的功率。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graphicFrame>
        <p:nvGraphicFramePr>
          <p:cNvPr id="33794" name="对象 1"/>
          <p:cNvGraphicFramePr>
            <a:graphicFrameLocks noChangeAspect="1"/>
          </p:cNvGraphicFramePr>
          <p:nvPr/>
        </p:nvGraphicFramePr>
        <p:xfrm>
          <a:off x="971550" y="1779588"/>
          <a:ext cx="7239000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r:id="rId5" imgW="7239000" imgH="2032000" progId="Word.Document.8">
                  <p:embed/>
                </p:oleObj>
              </mc:Choice>
              <mc:Fallback>
                <p:oleObj r:id="rId5" imgW="7239000" imgH="20320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71550" y="1779588"/>
                        <a:ext cx="7239000" cy="2032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795" name="Picture 7" descr="C:\Users\Administrator\Desktop\习题课件\返回框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01013" y="40846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9647256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22"/>
          <p:cNvSpPr txBox="1">
            <a:spLocks noChangeArrowheads="1"/>
          </p:cNvSpPr>
          <p:nvPr/>
        </p:nvSpPr>
        <p:spPr bwMode="auto">
          <a:xfrm>
            <a:off x="506413" y="1065213"/>
            <a:ext cx="8115300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6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】如图所示，斜面长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8 m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，高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h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 m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。用平行于斜面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F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50 N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的拉力，将重力为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100 N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的物体，由斜面的底端匀速拉到顶端，用时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t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10 s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。求：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5842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类型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3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斜面的相关计算 </a:t>
            </a:r>
          </a:p>
        </p:txBody>
      </p:sp>
      <p:pic>
        <p:nvPicPr>
          <p:cNvPr id="3584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02063" y="2427288"/>
            <a:ext cx="3471862" cy="169227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812698288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22"/>
          <p:cNvSpPr txBox="1">
            <a:spLocks noChangeArrowheads="1"/>
          </p:cNvSpPr>
          <p:nvPr/>
        </p:nvSpPr>
        <p:spPr bwMode="auto">
          <a:xfrm>
            <a:off x="506413" y="622300"/>
            <a:ext cx="8115300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有用功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W</a:t>
            </a:r>
            <a:r>
              <a:rPr altLang="zh-CN" sz="2400" b="1" kern="0" baseline="-25000">
                <a:solidFill>
                  <a:prstClr val="black"/>
                </a:solidFill>
                <a:latin typeface="Times New Roman"/>
              </a:rPr>
              <a:t>有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拉力做功的功率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P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graphicFrame>
        <p:nvGraphicFramePr>
          <p:cNvPr id="37890" name="对象 1"/>
          <p:cNvGraphicFramePr>
            <a:graphicFrameLocks noChangeAspect="1"/>
          </p:cNvGraphicFramePr>
          <p:nvPr/>
        </p:nvGraphicFramePr>
        <p:xfrm>
          <a:off x="755650" y="1436688"/>
          <a:ext cx="70739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r:id="rId5" imgW="7073900" imgH="990600" progId="Word.Document.8">
                  <p:embed/>
                </p:oleObj>
              </mc:Choice>
              <mc:Fallback>
                <p:oleObj r:id="rId5" imgW="7073900" imgH="9906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5650" y="1436688"/>
                        <a:ext cx="7073900" cy="990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1" name="对象 4"/>
          <p:cNvGraphicFramePr>
            <a:graphicFrameLocks noChangeAspect="1"/>
          </p:cNvGraphicFramePr>
          <p:nvPr/>
        </p:nvGraphicFramePr>
        <p:xfrm>
          <a:off x="827088" y="2868613"/>
          <a:ext cx="6858000" cy="200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r:id="rId8" imgW="6858000" imgH="2006600" progId="Word.Document.8">
                  <p:embed/>
                </p:oleObj>
              </mc:Choice>
              <mc:Fallback>
                <p:oleObj r:id="rId8" imgW="6858000" imgH="20066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27088" y="2868613"/>
                        <a:ext cx="6858000" cy="2006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95063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1" name="组合 56"/>
          <p:cNvGrpSpPr/>
          <p:nvPr/>
        </p:nvGrpSpPr>
        <p:grpSpPr>
          <a:xfrm>
            <a:off x="3568700" y="-561975"/>
            <a:ext cx="1755775" cy="1755775"/>
            <a:chOff x="2894659" y="1465288"/>
            <a:chExt cx="1727827" cy="1727827"/>
          </a:xfrm>
        </p:grpSpPr>
        <p:grpSp>
          <p:nvGrpSpPr>
            <p:cNvPr id="5122" name="组合 57"/>
            <p:cNvGrpSpPr>
              <a:grpSpLocks noGrp="1" noChangeAspect="1"/>
            </p:cNvGrpSpPr>
            <p:nvPr/>
          </p:nvGrpSpPr>
          <p:grpSpPr>
            <a:xfrm>
              <a:off x="2804310" y="1456286"/>
              <a:ext cx="1856504" cy="1856409"/>
              <a:chOff x="1827622" y="1343919"/>
              <a:chExt cx="2304000" cy="2304000"/>
            </a:xfrm>
          </p:grpSpPr>
        </p:grpSp>
        <p:sp>
          <p:nvSpPr>
            <p:cNvPr id="5123" name="流程图: 联系 32"/>
            <p:cNvSpPr/>
            <p:nvPr/>
          </p:nvSpPr>
          <p:spPr>
            <a:xfrm>
              <a:off x="2894659" y="1465288"/>
              <a:ext cx="1727827" cy="1727827"/>
            </a:xfrm>
            <a:prstGeom prst="flowChartConnector">
              <a:avLst/>
            </a:prstGeom>
            <a:noFill/>
            <a:ln w="3175">
              <a:solidFill>
                <a:srgbClr val="00B7CA"/>
              </a:solidFill>
              <a:round/>
            </a:ln>
          </p:spPr>
          <p:txBody>
            <a:bodyPr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endParaRPr b="1" kern="0">
                <a:solidFill>
                  <a:srgbClr val="FFFFFF"/>
                </a:solidFill>
              </a:endParaRPr>
            </a:p>
          </p:txBody>
        </p:sp>
      </p:grpSp>
      <p:pic>
        <p:nvPicPr>
          <p:cNvPr id="5124" name="组合 6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8025" y="666750"/>
            <a:ext cx="658813" cy="660400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5" name="组合 64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9813" y="325438"/>
            <a:ext cx="658812" cy="658812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6" name="组合 67"/>
          <p:cNvPicPr>
            <a:picLocks noGrp="1"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3025" y="736600"/>
            <a:ext cx="612775" cy="612775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7" name="组合 70"/>
          <p:cNvPicPr>
            <a:picLocks noGrp="1"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6263" y="762000"/>
            <a:ext cx="769937" cy="769938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8" name="组合 73"/>
          <p:cNvPicPr>
            <a:picLocks noGrp="1"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62300" y="185738"/>
            <a:ext cx="585788" cy="569912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9" name="组合 76"/>
          <p:cNvPicPr>
            <a:picLocks noGrp="1"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59175" y="1103313"/>
            <a:ext cx="601663" cy="601662"/>
          </a:xfrm>
          <a:prstGeom prst="rect">
            <a:avLst/>
          </a:prstGeom>
          <a:noFill/>
          <a:ln>
            <a:miter lim="800000"/>
          </a:ln>
        </p:spPr>
      </p:pic>
      <p:sp>
        <p:nvSpPr>
          <p:cNvPr id="5130" name="文本框 131"/>
          <p:cNvSpPr/>
          <p:nvPr/>
        </p:nvSpPr>
        <p:spPr>
          <a:xfrm>
            <a:off x="3757613" y="101600"/>
            <a:ext cx="1414462" cy="7699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4400" b="1" kern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</a:rPr>
              <a:t>目录</a:t>
            </a:r>
          </a:p>
        </p:txBody>
      </p:sp>
      <p:grpSp>
        <p:nvGrpSpPr>
          <p:cNvPr id="5131" name="组合 159"/>
          <p:cNvGrpSpPr/>
          <p:nvPr/>
        </p:nvGrpSpPr>
        <p:grpSpPr>
          <a:xfrm>
            <a:off x="2425700" y="2332038"/>
            <a:ext cx="4449763" cy="2085975"/>
            <a:chOff x="2000534" y="2474331"/>
            <a:chExt cx="5723839" cy="2584754"/>
          </a:xfrm>
        </p:grpSpPr>
        <p:grpSp>
          <p:nvGrpSpPr>
            <p:cNvPr id="5132" name="组合 31"/>
            <p:cNvGrpSpPr>
              <a:grpSpLocks noGrp="1" noChangeAspect="1"/>
            </p:cNvGrpSpPr>
            <p:nvPr/>
          </p:nvGrpSpPr>
          <p:grpSpPr>
            <a:xfrm>
              <a:off x="1684793" y="2368687"/>
              <a:ext cx="2695413" cy="2568248"/>
              <a:chOff x="3295850" y="1895995"/>
              <a:chExt cx="3725149" cy="4660916"/>
            </a:xfrm>
          </p:grpSpPr>
        </p:grpSp>
        <p:sp>
          <p:nvSpPr>
            <p:cNvPr id="5133" name="圆角矩形 161"/>
            <p:cNvSpPr/>
            <p:nvPr/>
          </p:nvSpPr>
          <p:spPr>
            <a:xfrm>
              <a:off x="3465772" y="2871970"/>
              <a:ext cx="4147968" cy="994810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5134" name="组合 33"/>
            <p:cNvGrpSpPr/>
            <p:nvPr/>
          </p:nvGrpSpPr>
          <p:grpSpPr>
            <a:xfrm>
              <a:off x="3616363" y="3263182"/>
              <a:ext cx="118508" cy="118509"/>
              <a:chOff x="4486616" y="3001075"/>
              <a:chExt cx="274695" cy="274699"/>
            </a:xfrm>
          </p:grpSpPr>
          <p:sp>
            <p:nvSpPr>
              <p:cNvPr id="5135" name="椭圆 178"/>
              <p:cNvSpPr/>
              <p:nvPr/>
            </p:nvSpPr>
            <p:spPr>
              <a:xfrm rot="16200000">
                <a:off x="4485761" y="3000480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36" name="椭圆 179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37" name="组合 34"/>
            <p:cNvGrpSpPr/>
            <p:nvPr/>
          </p:nvGrpSpPr>
          <p:grpSpPr>
            <a:xfrm>
              <a:off x="3316858" y="3263182"/>
              <a:ext cx="118508" cy="118509"/>
              <a:chOff x="4486616" y="3001075"/>
              <a:chExt cx="274695" cy="274699"/>
            </a:xfrm>
          </p:grpSpPr>
          <p:sp>
            <p:nvSpPr>
              <p:cNvPr id="5138" name="椭圆 176"/>
              <p:cNvSpPr/>
              <p:nvPr/>
            </p:nvSpPr>
            <p:spPr>
              <a:xfrm rot="16200000">
                <a:off x="4488931" y="3000480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39" name="椭圆 177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40" name="组合 35"/>
            <p:cNvGrpSpPr>
              <a:grpSpLocks noGrp="1" noChangeAspect="1"/>
            </p:cNvGrpSpPr>
            <p:nvPr/>
          </p:nvGrpSpPr>
          <p:grpSpPr>
            <a:xfrm>
              <a:off x="3346774" y="3147881"/>
              <a:ext cx="361523" cy="227756"/>
              <a:chOff x="4312849" y="3104300"/>
              <a:chExt cx="384317" cy="61430"/>
            </a:xfrm>
          </p:grpSpPr>
        </p:grpSp>
        <p:grpSp>
          <p:nvGrpSpPr>
            <p:cNvPr id="5141" name="组合 36"/>
            <p:cNvGrpSpPr/>
            <p:nvPr/>
          </p:nvGrpSpPr>
          <p:grpSpPr>
            <a:xfrm>
              <a:off x="3731804" y="3056740"/>
              <a:ext cx="674163" cy="552077"/>
              <a:chOff x="4777361" y="2784157"/>
              <a:chExt cx="898883" cy="736101"/>
            </a:xfrm>
          </p:grpSpPr>
          <p:sp>
            <p:nvSpPr>
              <p:cNvPr id="5142" name="椭圆 172"/>
              <p:cNvSpPr/>
              <p:nvPr/>
            </p:nvSpPr>
            <p:spPr>
              <a:xfrm>
                <a:off x="4881330" y="2783955"/>
                <a:ext cx="735134" cy="737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43" name="文本框 41"/>
              <p:cNvSpPr/>
              <p:nvPr/>
            </p:nvSpPr>
            <p:spPr>
              <a:xfrm>
                <a:off x="4777361" y="2821067"/>
                <a:ext cx="898883" cy="690947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01ACBE"/>
                    </a:solidFill>
                    <a:latin typeface="Impact" pitchFamily="34" charset="0"/>
                  </a:rPr>
                  <a:t>02</a:t>
                </a:r>
                <a:endParaRPr sz="2100" b="1" kern="0">
                  <a:solidFill>
                    <a:srgbClr val="01ACBE"/>
                  </a:solidFill>
                  <a:latin typeface="Impact" pitchFamily="34" charset="0"/>
                </a:endParaRPr>
              </a:p>
            </p:txBody>
          </p:sp>
        </p:grpSp>
        <p:grpSp>
          <p:nvGrpSpPr>
            <p:cNvPr id="5144" name="组合 166"/>
            <p:cNvGrpSpPr>
              <a:grpSpLocks noGrp="1" noChangeAspect="1"/>
            </p:cNvGrpSpPr>
            <p:nvPr/>
          </p:nvGrpSpPr>
          <p:grpSpPr>
            <a:xfrm>
              <a:off x="2434145" y="3056739"/>
              <a:ext cx="623455" cy="497016"/>
              <a:chOff x="9404083" y="1238855"/>
              <a:chExt cx="801342" cy="665020"/>
            </a:xfrm>
          </p:grpSpPr>
        </p:grpSp>
        <p:sp>
          <p:nvSpPr>
            <p:cNvPr id="5145" name="文本框 47">
              <a:hlinkClick r:id="rId8" action="ppaction://hlinksldjump"/>
            </p:cNvPr>
            <p:cNvSpPr/>
            <p:nvPr/>
          </p:nvSpPr>
          <p:spPr>
            <a:xfrm>
              <a:off x="4051919" y="3037104"/>
              <a:ext cx="3672454" cy="57205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福建</a:t>
              </a:r>
              <a:r>
                <a:rPr lang="en-US" altLang="zh-CN"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4</a:t>
              </a:r>
              <a:r>
                <a:rPr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年中考聚焦</a:t>
              </a:r>
            </a:p>
          </p:txBody>
        </p:sp>
      </p:grpSp>
      <p:grpSp>
        <p:nvGrpSpPr>
          <p:cNvPr id="5146" name="组合 184"/>
          <p:cNvGrpSpPr/>
          <p:nvPr/>
        </p:nvGrpSpPr>
        <p:grpSpPr>
          <a:xfrm>
            <a:off x="2433638" y="1203325"/>
            <a:ext cx="4192587" cy="1992313"/>
            <a:chOff x="1851755" y="1505713"/>
            <a:chExt cx="5440491" cy="2584754"/>
          </a:xfrm>
        </p:grpSpPr>
        <p:grpSp>
          <p:nvGrpSpPr>
            <p:cNvPr id="5147" name="组合 81"/>
            <p:cNvGrpSpPr>
              <a:grpSpLocks noGrp="1" noChangeAspect="1"/>
            </p:cNvGrpSpPr>
            <p:nvPr/>
          </p:nvGrpSpPr>
          <p:grpSpPr>
            <a:xfrm>
              <a:off x="1533189" y="1385529"/>
              <a:ext cx="2664226" cy="2591900"/>
              <a:chOff x="3295850" y="1895995"/>
              <a:chExt cx="3725149" cy="4660916"/>
            </a:xfrm>
          </p:grpSpPr>
        </p:grpSp>
        <p:grpSp>
          <p:nvGrpSpPr>
            <p:cNvPr id="5148" name="组合 82"/>
            <p:cNvGrpSpPr/>
            <p:nvPr/>
          </p:nvGrpSpPr>
          <p:grpSpPr>
            <a:xfrm>
              <a:off x="2302897" y="1980707"/>
              <a:ext cx="4989349" cy="751080"/>
              <a:chOff x="2302897" y="1980707"/>
              <a:chExt cx="4989349" cy="751080"/>
            </a:xfrm>
          </p:grpSpPr>
          <p:sp>
            <p:nvSpPr>
              <p:cNvPr id="5149" name="圆角矩形 187"/>
              <p:cNvSpPr/>
              <p:nvPr/>
            </p:nvSpPr>
            <p:spPr>
              <a:xfrm>
                <a:off x="3316286" y="1899715"/>
                <a:ext cx="4150195" cy="1006268"/>
              </a:xfrm>
              <a:prstGeom prst="roundRect">
                <a:avLst>
                  <a:gd name="adj" fmla="val 9976"/>
                </a:avLst>
              </a:prstGeom>
              <a:solidFill>
                <a:srgbClr val="00B0F0"/>
              </a:solidFill>
              <a:ln w="25400">
                <a:gradFill flip="none" rotWithShape="1">
                  <a:gsLst>
                    <a:gs pos="88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  <a:gs pos="71000">
                      <a:schemeClr val="bg1">
                        <a:lumMod val="85000"/>
                      </a:schemeClr>
                    </a:gs>
                    <a:gs pos="55000">
                      <a:schemeClr val="bg1"/>
                    </a:gs>
                    <a:gs pos="37000">
                      <a:schemeClr val="bg1">
                        <a:lumMod val="85000"/>
                      </a:schemeClr>
                    </a:gs>
                    <a:gs pos="2200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200000" scaled="0"/>
                </a:gradFill>
              </a:ln>
              <a:effectLst>
                <a:outerShdw blurRad="1016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150" name="组合 84"/>
              <p:cNvGrpSpPr/>
              <p:nvPr/>
            </p:nvGrpSpPr>
            <p:grpSpPr>
              <a:xfrm>
                <a:off x="3467584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5151" name="椭圆 200"/>
                <p:cNvSpPr/>
                <p:nvPr/>
              </p:nvSpPr>
              <p:spPr>
                <a:xfrm rot="16200000">
                  <a:off x="4484837" y="3000957"/>
                  <a:ext cx="276891" cy="27695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52" name="椭圆 201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5153" name="组合 85"/>
              <p:cNvGrpSpPr/>
              <p:nvPr/>
            </p:nvGrpSpPr>
            <p:grpSpPr>
              <a:xfrm>
                <a:off x="3168079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5154" name="椭圆 198"/>
                <p:cNvSpPr/>
                <p:nvPr/>
              </p:nvSpPr>
              <p:spPr>
                <a:xfrm rot="16200000">
                  <a:off x="4479537" y="3008119"/>
                  <a:ext cx="276891" cy="26262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55" name="椭圆 199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5156" name="组合 86"/>
              <p:cNvGrpSpPr>
                <a:grpSpLocks noGrp="1" noChangeAspect="1"/>
              </p:cNvGrpSpPr>
              <p:nvPr/>
            </p:nvGrpSpPr>
            <p:grpSpPr>
              <a:xfrm>
                <a:off x="3197698" y="2171864"/>
                <a:ext cx="362117" cy="236685"/>
                <a:chOff x="4312849" y="3104300"/>
                <a:chExt cx="384317" cy="61430"/>
              </a:xfrm>
            </p:grpSpPr>
          </p:grpSp>
          <p:grpSp>
            <p:nvGrpSpPr>
              <p:cNvPr id="5157" name="组合 87"/>
              <p:cNvGrpSpPr/>
              <p:nvPr/>
            </p:nvGrpSpPr>
            <p:grpSpPr>
              <a:xfrm>
                <a:off x="3635164" y="2097014"/>
                <a:ext cx="630643" cy="550614"/>
                <a:chOff x="4846885" y="2796017"/>
                <a:chExt cx="840857" cy="734151"/>
              </a:xfrm>
            </p:grpSpPr>
            <p:sp>
              <p:nvSpPr>
                <p:cNvPr id="5158" name="椭圆 194"/>
                <p:cNvSpPr/>
                <p:nvPr/>
              </p:nvSpPr>
              <p:spPr>
                <a:xfrm>
                  <a:off x="4902568" y="2795742"/>
                  <a:ext cx="722377" cy="75517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59" name="文本框 18"/>
                <p:cNvSpPr/>
                <p:nvPr/>
              </p:nvSpPr>
              <p:spPr>
                <a:xfrm>
                  <a:off x="4846885" y="2811166"/>
                  <a:ext cx="840857" cy="719002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</p:spPr>
              <p:txBody>
                <a:bodyPr anchor="t" anchorCtr="0">
                  <a:spAutoFit/>
                </a:bodyPr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r>
                    <a:rPr lang="en-US" altLang="zh-CN" sz="2100" b="1" kern="0">
                      <a:solidFill>
                        <a:srgbClr val="00B0F0"/>
                      </a:solidFill>
                      <a:latin typeface="Impact" pitchFamily="34" charset="0"/>
                    </a:rPr>
                    <a:t>01</a:t>
                  </a:r>
                  <a:endParaRPr sz="2100" b="1" kern="0">
                    <a:solidFill>
                      <a:srgbClr val="00B0F0"/>
                    </a:solidFill>
                    <a:latin typeface="Impact" pitchFamily="34" charset="0"/>
                  </a:endParaRPr>
                </a:p>
              </p:txBody>
            </p:sp>
          </p:grpSp>
          <p:sp>
            <p:nvSpPr>
              <p:cNvPr id="5160" name="文本框 24">
                <a:hlinkClick r:id="rId9" action="ppaction://hlinksldjump"/>
              </p:cNvPr>
              <p:cNvSpPr/>
              <p:nvPr/>
            </p:nvSpPr>
            <p:spPr>
              <a:xfrm>
                <a:off x="4035549" y="2014039"/>
                <a:ext cx="2629911" cy="6590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sz="2700" b="1" kern="0">
                    <a:solidFill>
                      <a:prstClr val="white"/>
                    </a:solidFill>
                    <a:latin typeface="黑体" pitchFamily="49" charset="-122"/>
                    <a:ea typeface="黑体" pitchFamily="49" charset="-122"/>
                  </a:rPr>
                  <a:t>试题凝聚</a:t>
                </a:r>
              </a:p>
            </p:txBody>
          </p:sp>
          <p:sp>
            <p:nvSpPr>
              <p:cNvPr id="5161" name="KSO_Shape"/>
              <p:cNvSpPr/>
              <p:nvPr/>
            </p:nvSpPr>
            <p:spPr>
              <a:xfrm>
                <a:off x="2302897" y="2098867"/>
                <a:ext cx="558264" cy="533428"/>
              </a:xfrm>
              <a:custGeom>
                <a:avLst/>
                <a:gdLst/>
                <a:ahLst/>
                <a:cxnLst/>
                <a:rect l="l" t="t" r="r" b="b"/>
                <a:pathLst>
                  <a:path w="1889279" h="1810503">
                    <a:moveTo>
                      <a:pt x="1408636" y="1462945"/>
                    </a:moveTo>
                    <a:cubicBezTo>
                      <a:pt x="1471912" y="1494489"/>
                      <a:pt x="1528819" y="1532588"/>
                      <a:pt x="1575786" y="1578162"/>
                    </a:cubicBezTo>
                    <a:cubicBezTo>
                      <a:pt x="1467281" y="1672800"/>
                      <a:pt x="1335058" y="1742507"/>
                      <a:pt x="1188886" y="1779443"/>
                    </a:cubicBezTo>
                    <a:cubicBezTo>
                      <a:pt x="1278166" y="1700386"/>
                      <a:pt x="1353810" y="1592053"/>
                      <a:pt x="1408636" y="1462945"/>
                    </a:cubicBezTo>
                    <a:close/>
                    <a:moveTo>
                      <a:pt x="494888" y="1445849"/>
                    </a:moveTo>
                    <a:cubicBezTo>
                      <a:pt x="556747" y="1590569"/>
                      <a:pt x="643865" y="1709702"/>
                      <a:pt x="747068" y="1790925"/>
                    </a:cubicBezTo>
                    <a:cubicBezTo>
                      <a:pt x="576321" y="1756303"/>
                      <a:pt x="422614" y="1677538"/>
                      <a:pt x="300900" y="1566189"/>
                    </a:cubicBezTo>
                    <a:cubicBezTo>
                      <a:pt x="355309" y="1517036"/>
                      <a:pt x="421005" y="1476420"/>
                      <a:pt x="494888" y="1445849"/>
                    </a:cubicBezTo>
                    <a:close/>
                    <a:moveTo>
                      <a:pt x="900586" y="1355871"/>
                    </a:moveTo>
                    <a:lnTo>
                      <a:pt x="900586" y="1808904"/>
                    </a:lnTo>
                    <a:lnTo>
                      <a:pt x="884222" y="1808113"/>
                    </a:lnTo>
                    <a:cubicBezTo>
                      <a:pt x="745280" y="1742581"/>
                      <a:pt x="627378" y="1604992"/>
                      <a:pt x="551037" y="1423344"/>
                    </a:cubicBezTo>
                    <a:cubicBezTo>
                      <a:pt x="655969" y="1381011"/>
                      <a:pt x="774745" y="1357337"/>
                      <a:pt x="900586" y="1355871"/>
                    </a:cubicBezTo>
                    <a:close/>
                    <a:moveTo>
                      <a:pt x="953521" y="1355186"/>
                    </a:moveTo>
                    <a:cubicBezTo>
                      <a:pt x="1099660" y="1356509"/>
                      <a:pt x="1236550" y="1386650"/>
                      <a:pt x="1354036" y="1440083"/>
                    </a:cubicBezTo>
                    <a:cubicBezTo>
                      <a:pt x="1283551" y="1605630"/>
                      <a:pt x="1178611" y="1734316"/>
                      <a:pt x="1054486" y="1804443"/>
                    </a:cubicBezTo>
                    <a:lnTo>
                      <a:pt x="953521" y="1810503"/>
                    </a:lnTo>
                    <a:close/>
                    <a:moveTo>
                      <a:pt x="1517159" y="931303"/>
                    </a:moveTo>
                    <a:lnTo>
                      <a:pt x="1889279" y="931303"/>
                    </a:lnTo>
                    <a:cubicBezTo>
                      <a:pt x="1883282" y="1167646"/>
                      <a:pt x="1781715" y="1381244"/>
                      <a:pt x="1618873" y="1536894"/>
                    </a:cubicBezTo>
                    <a:cubicBezTo>
                      <a:pt x="1566437" y="1485571"/>
                      <a:pt x="1502786" y="1442774"/>
                      <a:pt x="1431939" y="1407715"/>
                    </a:cubicBezTo>
                    <a:cubicBezTo>
                      <a:pt x="1485774" y="1266553"/>
                      <a:pt x="1516428" y="1104135"/>
                      <a:pt x="1517159" y="931303"/>
                    </a:cubicBezTo>
                    <a:close/>
                    <a:moveTo>
                      <a:pt x="953521" y="931303"/>
                    </a:moveTo>
                    <a:lnTo>
                      <a:pt x="1456842" y="931303"/>
                    </a:lnTo>
                    <a:cubicBezTo>
                      <a:pt x="1456123" y="1096196"/>
                      <a:pt x="1427268" y="1250986"/>
                      <a:pt x="1375819" y="1384691"/>
                    </a:cubicBezTo>
                    <a:cubicBezTo>
                      <a:pt x="1251537" y="1327928"/>
                      <a:pt x="1107288" y="1296191"/>
                      <a:pt x="953521" y="1294902"/>
                    </a:cubicBezTo>
                    <a:close/>
                    <a:moveTo>
                      <a:pt x="448568" y="931303"/>
                    </a:moveTo>
                    <a:lnTo>
                      <a:pt x="900586" y="931303"/>
                    </a:lnTo>
                    <a:lnTo>
                      <a:pt x="900586" y="1295603"/>
                    </a:lnTo>
                    <a:cubicBezTo>
                      <a:pt x="766605" y="1297053"/>
                      <a:pt x="640053" y="1322469"/>
                      <a:pt x="528061" y="1368046"/>
                    </a:cubicBezTo>
                    <a:cubicBezTo>
                      <a:pt x="478984" y="1238632"/>
                      <a:pt x="450499" y="1089843"/>
                      <a:pt x="448568" y="931303"/>
                    </a:cubicBezTo>
                    <a:close/>
                    <a:moveTo>
                      <a:pt x="0" y="931303"/>
                    </a:moveTo>
                    <a:lnTo>
                      <a:pt x="388264" y="931303"/>
                    </a:lnTo>
                    <a:cubicBezTo>
                      <a:pt x="390220" y="1097785"/>
                      <a:pt x="420532" y="1254193"/>
                      <a:pt x="473139" y="1390578"/>
                    </a:cubicBezTo>
                    <a:cubicBezTo>
                      <a:pt x="391203" y="1423988"/>
                      <a:pt x="318506" y="1469260"/>
                      <a:pt x="258353" y="1524144"/>
                    </a:cubicBezTo>
                    <a:cubicBezTo>
                      <a:pt x="102364" y="1370026"/>
                      <a:pt x="5849" y="1161456"/>
                      <a:pt x="0" y="931303"/>
                    </a:cubicBezTo>
                    <a:close/>
                    <a:moveTo>
                      <a:pt x="536834" y="421694"/>
                    </a:moveTo>
                    <a:cubicBezTo>
                      <a:pt x="646682" y="464986"/>
                      <a:pt x="770110" y="489176"/>
                      <a:pt x="900586" y="490537"/>
                    </a:cubicBezTo>
                    <a:lnTo>
                      <a:pt x="900586" y="875390"/>
                    </a:lnTo>
                    <a:lnTo>
                      <a:pt x="448805" y="875390"/>
                    </a:lnTo>
                    <a:cubicBezTo>
                      <a:pt x="451150" y="709592"/>
                      <a:pt x="482649" y="554587"/>
                      <a:pt x="536834" y="421694"/>
                    </a:cubicBezTo>
                    <a:close/>
                    <a:moveTo>
                      <a:pt x="1356131" y="409527"/>
                    </a:moveTo>
                    <a:cubicBezTo>
                      <a:pt x="1415590" y="544412"/>
                      <a:pt x="1451132" y="703874"/>
                      <a:pt x="1455052" y="875390"/>
                    </a:cubicBezTo>
                    <a:lnTo>
                      <a:pt x="953521" y="875390"/>
                    </a:lnTo>
                    <a:lnTo>
                      <a:pt x="953521" y="491238"/>
                    </a:lnTo>
                    <a:cubicBezTo>
                      <a:pt x="1099303" y="490092"/>
                      <a:pt x="1236528" y="461431"/>
                      <a:pt x="1356131" y="409527"/>
                    </a:cubicBezTo>
                    <a:close/>
                    <a:moveTo>
                      <a:pt x="271202" y="273767"/>
                    </a:moveTo>
                    <a:cubicBezTo>
                      <a:pt x="330895" y="324894"/>
                      <a:pt x="401533" y="367494"/>
                      <a:pt x="480768" y="398692"/>
                    </a:cubicBezTo>
                    <a:cubicBezTo>
                      <a:pt x="424147" y="539118"/>
                      <a:pt x="390867" y="701724"/>
                      <a:pt x="388496" y="875390"/>
                    </a:cubicBezTo>
                    <a:lnTo>
                      <a:pt x="238" y="875390"/>
                    </a:lnTo>
                    <a:cubicBezTo>
                      <a:pt x="7162" y="640451"/>
                      <a:pt x="108645" y="428248"/>
                      <a:pt x="271202" y="273767"/>
                    </a:cubicBezTo>
                    <a:close/>
                    <a:moveTo>
                      <a:pt x="1605567" y="261436"/>
                    </a:moveTo>
                    <a:cubicBezTo>
                      <a:pt x="1775300" y="417133"/>
                      <a:pt x="1881942" y="634296"/>
                      <a:pt x="1889035" y="875390"/>
                    </a:cubicBezTo>
                    <a:lnTo>
                      <a:pt x="1515364" y="875390"/>
                    </a:lnTo>
                    <a:cubicBezTo>
                      <a:pt x="1511419" y="696081"/>
                      <a:pt x="1474168" y="529014"/>
                      <a:pt x="1413107" y="386152"/>
                    </a:cubicBezTo>
                    <a:cubicBezTo>
                      <a:pt x="1485941" y="353453"/>
                      <a:pt x="1551126" y="311628"/>
                      <a:pt x="1605567" y="261436"/>
                    </a:cubicBezTo>
                    <a:close/>
                    <a:moveTo>
                      <a:pt x="748157" y="19413"/>
                    </a:moveTo>
                    <a:cubicBezTo>
                      <a:pt x="649482" y="96557"/>
                      <a:pt x="565491" y="208310"/>
                      <a:pt x="504779" y="344256"/>
                    </a:cubicBezTo>
                    <a:cubicBezTo>
                      <a:pt x="432706" y="315858"/>
                      <a:pt x="368354" y="277545"/>
                      <a:pt x="313920" y="231604"/>
                    </a:cubicBezTo>
                    <a:cubicBezTo>
                      <a:pt x="434240" y="127070"/>
                      <a:pt x="583275" y="52667"/>
                      <a:pt x="748157" y="19413"/>
                    </a:cubicBezTo>
                    <a:close/>
                    <a:moveTo>
                      <a:pt x="1137621" y="18543"/>
                    </a:moveTo>
                    <a:cubicBezTo>
                      <a:pt x="1297904" y="50310"/>
                      <a:pt x="1443338" y="120918"/>
                      <a:pt x="1562575" y="219802"/>
                    </a:cubicBezTo>
                    <a:cubicBezTo>
                      <a:pt x="1512842" y="265093"/>
                      <a:pt x="1453308" y="302843"/>
                      <a:pt x="1386970" y="332857"/>
                    </a:cubicBezTo>
                    <a:cubicBezTo>
                      <a:pt x="1323718" y="199817"/>
                      <a:pt x="1237626" y="91674"/>
                      <a:pt x="1137621" y="18543"/>
                    </a:cubicBezTo>
                    <a:close/>
                    <a:moveTo>
                      <a:pt x="900586" y="1702"/>
                    </a:moveTo>
                    <a:lnTo>
                      <a:pt x="900586" y="430269"/>
                    </a:lnTo>
                    <a:cubicBezTo>
                      <a:pt x="778345" y="428899"/>
                      <a:pt x="662774" y="406468"/>
                      <a:pt x="560047" y="366408"/>
                    </a:cubicBezTo>
                    <a:cubicBezTo>
                      <a:pt x="637783" y="193348"/>
                      <a:pt x="753999" y="63227"/>
                      <a:pt x="890213" y="2203"/>
                    </a:cubicBezTo>
                    <a:close/>
                    <a:moveTo>
                      <a:pt x="953521" y="0"/>
                    </a:moveTo>
                    <a:lnTo>
                      <a:pt x="981035" y="1330"/>
                    </a:lnTo>
                    <a:cubicBezTo>
                      <a:pt x="1124068" y="53565"/>
                      <a:pt x="1247786" y="180867"/>
                      <a:pt x="1332000" y="354889"/>
                    </a:cubicBezTo>
                    <a:cubicBezTo>
                      <a:pt x="1219743" y="403080"/>
                      <a:pt x="1090709" y="429800"/>
                      <a:pt x="953521" y="43095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>
                  <a:solidFill>
                    <a:srgbClr val="FFFFFF"/>
                  </a:solidFill>
                  <a:ea typeface="宋体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200412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 fill="hold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 fill="hold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22"/>
          <p:cNvSpPr txBox="1">
            <a:spLocks noChangeArrowheads="1"/>
          </p:cNvSpPr>
          <p:nvPr/>
        </p:nvSpPr>
        <p:spPr bwMode="auto">
          <a:xfrm>
            <a:off x="506413" y="622300"/>
            <a:ext cx="8115300" cy="254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(3)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物体受到的摩擦力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f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(4)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该斜面的机械效率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graphicFrame>
        <p:nvGraphicFramePr>
          <p:cNvPr id="39938" name="对象 1"/>
          <p:cNvGraphicFramePr>
            <a:graphicFrameLocks noChangeAspect="1"/>
          </p:cNvGraphicFramePr>
          <p:nvPr/>
        </p:nvGraphicFramePr>
        <p:xfrm>
          <a:off x="1009650" y="1382713"/>
          <a:ext cx="7162800" cy="176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r:id="rId5" imgW="7162800" imgH="1765300" progId="Word.Document.8">
                  <p:embed/>
                </p:oleObj>
              </mc:Choice>
              <mc:Fallback>
                <p:oleObj r:id="rId5" imgW="7162800" imgH="17653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09650" y="1382713"/>
                        <a:ext cx="7162800" cy="1765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39" name="对象 3"/>
          <p:cNvGraphicFramePr>
            <a:graphicFrameLocks noChangeAspect="1"/>
          </p:cNvGraphicFramePr>
          <p:nvPr/>
        </p:nvGraphicFramePr>
        <p:xfrm>
          <a:off x="971550" y="3003550"/>
          <a:ext cx="70739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r:id="rId8" imgW="7073900" imgH="1143000" progId="Word.Document.8">
                  <p:embed/>
                </p:oleObj>
              </mc:Choice>
              <mc:Fallback>
                <p:oleObj r:id="rId8" imgW="7073900" imgH="11430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71550" y="3003550"/>
                        <a:ext cx="7073900" cy="1143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9940" name="Picture 7" descr="C:\Users\Administrator\Desktop\习题课件\返回框.png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101013" y="40846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32259034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5" name="组合 27"/>
          <p:cNvGrpSpPr/>
          <p:nvPr/>
        </p:nvGrpSpPr>
        <p:grpSpPr>
          <a:xfrm>
            <a:off x="2425700" y="269875"/>
            <a:ext cx="4449763" cy="2085975"/>
            <a:chOff x="2000534" y="2474331"/>
            <a:chExt cx="5723839" cy="2584754"/>
          </a:xfrm>
        </p:grpSpPr>
        <p:grpSp>
          <p:nvGrpSpPr>
            <p:cNvPr id="41986" name="组合 31"/>
            <p:cNvGrpSpPr>
              <a:grpSpLocks noGrp="1" noChangeAspect="1"/>
            </p:cNvGrpSpPr>
            <p:nvPr/>
          </p:nvGrpSpPr>
          <p:grpSpPr>
            <a:xfrm>
              <a:off x="1684793" y="2368687"/>
              <a:ext cx="2695413" cy="2568248"/>
              <a:chOff x="3295850" y="1895995"/>
              <a:chExt cx="3725149" cy="4660916"/>
            </a:xfrm>
          </p:grpSpPr>
        </p:grpSp>
        <p:sp>
          <p:nvSpPr>
            <p:cNvPr id="41987" name="圆角矩形 29"/>
            <p:cNvSpPr/>
            <p:nvPr/>
          </p:nvSpPr>
          <p:spPr>
            <a:xfrm>
              <a:off x="3465772" y="2871970"/>
              <a:ext cx="4147968" cy="994810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41988" name="组合 33"/>
            <p:cNvGrpSpPr/>
            <p:nvPr/>
          </p:nvGrpSpPr>
          <p:grpSpPr>
            <a:xfrm>
              <a:off x="3616363" y="3263182"/>
              <a:ext cx="118508" cy="118509"/>
              <a:chOff x="4486616" y="3001075"/>
              <a:chExt cx="274695" cy="274699"/>
            </a:xfrm>
          </p:grpSpPr>
          <p:sp>
            <p:nvSpPr>
              <p:cNvPr id="41989" name="椭圆 46"/>
              <p:cNvSpPr/>
              <p:nvPr/>
            </p:nvSpPr>
            <p:spPr>
              <a:xfrm rot="16200000">
                <a:off x="448576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1990" name="椭圆 47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1991" name="组合 34"/>
            <p:cNvGrpSpPr/>
            <p:nvPr/>
          </p:nvGrpSpPr>
          <p:grpSpPr>
            <a:xfrm>
              <a:off x="3316858" y="3263182"/>
              <a:ext cx="118508" cy="118509"/>
              <a:chOff x="4486616" y="3001075"/>
              <a:chExt cx="274695" cy="274699"/>
            </a:xfrm>
          </p:grpSpPr>
          <p:sp>
            <p:nvSpPr>
              <p:cNvPr id="41992" name="椭圆 44"/>
              <p:cNvSpPr/>
              <p:nvPr/>
            </p:nvSpPr>
            <p:spPr>
              <a:xfrm rot="16200000">
                <a:off x="448893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1993" name="椭圆 45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1994" name="组合 35"/>
            <p:cNvGrpSpPr>
              <a:grpSpLocks noGrp="1" noChangeAspect="1"/>
            </p:cNvGrpSpPr>
            <p:nvPr/>
          </p:nvGrpSpPr>
          <p:grpSpPr>
            <a:xfrm>
              <a:off x="3346774" y="3147881"/>
              <a:ext cx="361523" cy="227756"/>
              <a:chOff x="4312849" y="3104300"/>
              <a:chExt cx="384317" cy="61430"/>
            </a:xfrm>
          </p:grpSpPr>
        </p:grpSp>
        <p:grpSp>
          <p:nvGrpSpPr>
            <p:cNvPr id="41995" name="组合 36"/>
            <p:cNvGrpSpPr/>
            <p:nvPr/>
          </p:nvGrpSpPr>
          <p:grpSpPr>
            <a:xfrm>
              <a:off x="3731804" y="3056740"/>
              <a:ext cx="674163" cy="552077"/>
              <a:chOff x="4777361" y="2784157"/>
              <a:chExt cx="898883" cy="736101"/>
            </a:xfrm>
          </p:grpSpPr>
          <p:sp>
            <p:nvSpPr>
              <p:cNvPr id="41996" name="椭圆 40"/>
              <p:cNvSpPr/>
              <p:nvPr/>
            </p:nvSpPr>
            <p:spPr>
              <a:xfrm>
                <a:off x="4881330" y="2783955"/>
                <a:ext cx="735134" cy="7370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1997" name="文本框 41"/>
              <p:cNvSpPr/>
              <p:nvPr/>
            </p:nvSpPr>
            <p:spPr>
              <a:xfrm>
                <a:off x="4777361" y="2821067"/>
                <a:ext cx="898883" cy="690947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01ACBE"/>
                    </a:solidFill>
                    <a:latin typeface="Impact" pitchFamily="34" charset="0"/>
                  </a:rPr>
                  <a:t>02</a:t>
                </a:r>
                <a:endParaRPr sz="2100" b="1" kern="0">
                  <a:solidFill>
                    <a:srgbClr val="01ACBE"/>
                  </a:solidFill>
                  <a:latin typeface="Impact" pitchFamily="34" charset="0"/>
                </a:endParaRPr>
              </a:p>
            </p:txBody>
          </p:sp>
        </p:grpSp>
        <p:grpSp>
          <p:nvGrpSpPr>
            <p:cNvPr id="41998" name="组合 34"/>
            <p:cNvGrpSpPr>
              <a:grpSpLocks noGrp="1" noChangeAspect="1"/>
            </p:cNvGrpSpPr>
            <p:nvPr/>
          </p:nvGrpSpPr>
          <p:grpSpPr>
            <a:xfrm>
              <a:off x="2434145" y="3056739"/>
              <a:ext cx="623455" cy="497016"/>
              <a:chOff x="9404083" y="1238855"/>
              <a:chExt cx="801342" cy="665020"/>
            </a:xfrm>
          </p:grpSpPr>
        </p:grpSp>
        <p:sp>
          <p:nvSpPr>
            <p:cNvPr id="41999" name="文本框 47"/>
            <p:cNvSpPr/>
            <p:nvPr/>
          </p:nvSpPr>
          <p:spPr>
            <a:xfrm>
              <a:off x="4051919" y="3037104"/>
              <a:ext cx="3672454" cy="57205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4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福建</a:t>
              </a:r>
              <a:r>
                <a:rPr lang="en-US" altLang="zh-CN" sz="24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4</a:t>
              </a:r>
              <a:r>
                <a:rPr sz="24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年中考聚焦</a:t>
              </a:r>
            </a:p>
          </p:txBody>
        </p:sp>
      </p:grpSp>
      <p:grpSp>
        <p:nvGrpSpPr>
          <p:cNvPr id="42000" name="组合 1"/>
          <p:cNvGrpSpPr/>
          <p:nvPr/>
        </p:nvGrpSpPr>
        <p:grpSpPr>
          <a:xfrm>
            <a:off x="1592263" y="1924050"/>
            <a:ext cx="542925" cy="547688"/>
            <a:chOff x="1153731" y="1592014"/>
            <a:chExt cx="543166" cy="547688"/>
          </a:xfrm>
        </p:grpSpPr>
        <p:pic>
          <p:nvPicPr>
            <p:cNvPr id="42001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42002" name="矩形 53">
              <a:hlinkClick r:id="rId2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1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grpSp>
        <p:nvGrpSpPr>
          <p:cNvPr id="42003" name="组合 1"/>
          <p:cNvGrpSpPr/>
          <p:nvPr/>
        </p:nvGrpSpPr>
        <p:grpSpPr>
          <a:xfrm>
            <a:off x="2843213" y="1924050"/>
            <a:ext cx="542925" cy="547688"/>
            <a:chOff x="1153731" y="1592014"/>
            <a:chExt cx="543166" cy="547688"/>
          </a:xfrm>
        </p:grpSpPr>
        <p:pic>
          <p:nvPicPr>
            <p:cNvPr id="42004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42005" name="矩形 32">
              <a:hlinkClick r:id="rId4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2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pic>
        <p:nvPicPr>
          <p:cNvPr id="42006" name="Picture 7" descr="C:\Users\Administrator\Desktop\习题课件\返回框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99450" y="41338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3956771014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矩形 4"/>
          <p:cNvSpPr>
            <a:spLocks noChangeArrowheads="1"/>
          </p:cNvSpPr>
          <p:nvPr/>
        </p:nvSpPr>
        <p:spPr bwMode="auto">
          <a:xfrm>
            <a:off x="565150" y="555625"/>
            <a:ext cx="8023225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泉州质检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分】如图的装置中，物体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重为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30 N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，每个滑轮重均为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6 N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，不计绳重及滑轮的摩擦。现用水平力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F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 N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向右匀速拉动物体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，物体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也随滑轮匀速上升。则物体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受到的摩擦力为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________N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，滑轮组的机械效率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______%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百分号前保留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位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小数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3010" name="矩形 5"/>
          <p:cNvSpPr>
            <a:spLocks noChangeArrowheads="1"/>
          </p:cNvSpPr>
          <p:nvPr/>
        </p:nvSpPr>
        <p:spPr bwMode="auto">
          <a:xfrm>
            <a:off x="1447800" y="2741613"/>
            <a:ext cx="3397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8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43011" name="Picture 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48263" y="2284413"/>
            <a:ext cx="3355975" cy="23018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43012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43013" name="矩形 7"/>
          <p:cNvSpPr>
            <a:spLocks noChangeArrowheads="1"/>
          </p:cNvSpPr>
          <p:nvPr/>
        </p:nvSpPr>
        <p:spPr bwMode="auto">
          <a:xfrm>
            <a:off x="1390650" y="3279775"/>
            <a:ext cx="8778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83.33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553770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矩形 3"/>
          <p:cNvSpPr>
            <a:spLocks noChangeArrowheads="1"/>
          </p:cNvSpPr>
          <p:nvPr/>
        </p:nvSpPr>
        <p:spPr bwMode="auto">
          <a:xfrm>
            <a:off x="565150" y="615950"/>
            <a:ext cx="8023225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2019·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龙岩模拟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·6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分】如图所示，工人用沿斜面向上、大小为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500 N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的推力，将重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800 N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的货物从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点匀速推至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点，所用时间为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秒。已知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长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 m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距地面高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1.5 m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。求：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推力对货物做的功；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44034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87900" y="2371725"/>
            <a:ext cx="3632200" cy="1939925"/>
          </a:xfrm>
          <a:prstGeom prst="rect">
            <a:avLst/>
          </a:prstGeom>
          <a:noFill/>
          <a:ln>
            <a:noFill/>
            <a:miter lim="800000"/>
          </a:ln>
        </p:spPr>
      </p:pic>
      <p:graphicFrame>
        <p:nvGraphicFramePr>
          <p:cNvPr id="44035" name="对象 1"/>
          <p:cNvGraphicFramePr>
            <a:graphicFrameLocks noChangeAspect="1"/>
          </p:cNvGraphicFramePr>
          <p:nvPr/>
        </p:nvGraphicFramePr>
        <p:xfrm>
          <a:off x="684213" y="3435350"/>
          <a:ext cx="49276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r:id="rId5" imgW="4927600" imgH="1104900" progId="Word.Document.8">
                  <p:embed/>
                </p:oleObj>
              </mc:Choice>
              <mc:Fallback>
                <p:oleObj r:id="rId5" imgW="4927600" imgH="11049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4213" y="3435350"/>
                        <a:ext cx="4927600" cy="1104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5713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矩形 3"/>
          <p:cNvSpPr>
            <a:spLocks noChangeArrowheads="1"/>
          </p:cNvSpPr>
          <p:nvPr/>
        </p:nvSpPr>
        <p:spPr bwMode="auto">
          <a:xfrm>
            <a:off x="565150" y="615950"/>
            <a:ext cx="802322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推力的功率；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endParaRPr lang="en-US" altLang="zh-CN" sz="32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(3)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斜面的机械效率。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graphicFrame>
        <p:nvGraphicFramePr>
          <p:cNvPr id="45058" name="对象 1"/>
          <p:cNvGraphicFramePr>
            <a:graphicFrameLocks noChangeAspect="1"/>
          </p:cNvGraphicFramePr>
          <p:nvPr/>
        </p:nvGraphicFramePr>
        <p:xfrm>
          <a:off x="971550" y="1250950"/>
          <a:ext cx="49403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r:id="rId4" imgW="4940300" imgH="1104900" progId="Word.Document.8">
                  <p:embed/>
                </p:oleObj>
              </mc:Choice>
              <mc:Fallback>
                <p:oleObj r:id="rId4" imgW="4940300" imgH="11049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71550" y="1250950"/>
                        <a:ext cx="4940300" cy="1104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59" name="对象 6"/>
          <p:cNvGraphicFramePr>
            <a:graphicFrameLocks noChangeAspect="1"/>
          </p:cNvGraphicFramePr>
          <p:nvPr/>
        </p:nvGraphicFramePr>
        <p:xfrm>
          <a:off x="827088" y="2687638"/>
          <a:ext cx="75057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r:id="rId7" imgW="7505700" imgH="1828800" progId="Word.Document.8">
                  <p:embed/>
                </p:oleObj>
              </mc:Choice>
              <mc:Fallback>
                <p:oleObj r:id="rId7" imgW="7505700" imgH="18288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27088" y="2687638"/>
                        <a:ext cx="7505700" cy="1828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5060" name="Picture 7" descr="C:\Users\Administrator\Desktop\习题课件\返回框.png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45061" name="New picture"/>
          <p:cNvPicPr/>
          <p:nvPr/>
        </p:nvPicPr>
        <p:blipFill>
          <a:blip r:embed="rId11"/>
          <a:stretch>
            <a:fillRect/>
          </a:stretch>
        </p:blipFill>
        <p:spPr>
          <a:xfrm>
            <a:off x="10274300" y="11633200"/>
            <a:ext cx="330200" cy="254000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9233725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5" name="组合 5"/>
          <p:cNvGrpSpPr/>
          <p:nvPr/>
        </p:nvGrpSpPr>
        <p:grpSpPr>
          <a:xfrm>
            <a:off x="2425700" y="279400"/>
            <a:ext cx="4192588" cy="1992313"/>
            <a:chOff x="1851755" y="1505713"/>
            <a:chExt cx="5440491" cy="2584754"/>
          </a:xfrm>
        </p:grpSpPr>
        <p:grpSp>
          <p:nvGrpSpPr>
            <p:cNvPr id="6146" name="组合 81"/>
            <p:cNvGrpSpPr>
              <a:grpSpLocks noGrp="1" noChangeAspect="1"/>
            </p:cNvGrpSpPr>
            <p:nvPr/>
          </p:nvGrpSpPr>
          <p:grpSpPr>
            <a:xfrm>
              <a:off x="1533189" y="1385529"/>
              <a:ext cx="2664226" cy="2591900"/>
              <a:chOff x="3295850" y="1895995"/>
              <a:chExt cx="3725149" cy="4660916"/>
            </a:xfrm>
          </p:grpSpPr>
        </p:grpSp>
        <p:grpSp>
          <p:nvGrpSpPr>
            <p:cNvPr id="6147" name="组合 82"/>
            <p:cNvGrpSpPr/>
            <p:nvPr/>
          </p:nvGrpSpPr>
          <p:grpSpPr>
            <a:xfrm>
              <a:off x="2302897" y="1980707"/>
              <a:ext cx="4989349" cy="751080"/>
              <a:chOff x="2302897" y="1980707"/>
              <a:chExt cx="4989349" cy="751080"/>
            </a:xfrm>
          </p:grpSpPr>
          <p:sp>
            <p:nvSpPr>
              <p:cNvPr id="6148" name="圆角矩形 8"/>
              <p:cNvSpPr/>
              <p:nvPr/>
            </p:nvSpPr>
            <p:spPr>
              <a:xfrm>
                <a:off x="3316286" y="1899715"/>
                <a:ext cx="4150195" cy="1006268"/>
              </a:xfrm>
              <a:prstGeom prst="roundRect">
                <a:avLst>
                  <a:gd name="adj" fmla="val 9976"/>
                </a:avLst>
              </a:prstGeom>
              <a:solidFill>
                <a:srgbClr val="00B0F0"/>
              </a:solidFill>
              <a:ln w="25400">
                <a:gradFill flip="none" rotWithShape="1">
                  <a:gsLst>
                    <a:gs pos="88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  <a:gs pos="71000">
                      <a:schemeClr val="bg1">
                        <a:lumMod val="85000"/>
                      </a:schemeClr>
                    </a:gs>
                    <a:gs pos="55000">
                      <a:schemeClr val="bg1"/>
                    </a:gs>
                    <a:gs pos="37000">
                      <a:schemeClr val="bg1">
                        <a:lumMod val="85000"/>
                      </a:schemeClr>
                    </a:gs>
                    <a:gs pos="2200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200000" scaled="0"/>
                </a:gradFill>
              </a:ln>
              <a:effectLst>
                <a:outerShdw blurRad="1016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6149" name="组合 84"/>
              <p:cNvGrpSpPr/>
              <p:nvPr/>
            </p:nvGrpSpPr>
            <p:grpSpPr>
              <a:xfrm>
                <a:off x="3467584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6150" name="椭圆 21"/>
                <p:cNvSpPr/>
                <p:nvPr/>
              </p:nvSpPr>
              <p:spPr>
                <a:xfrm rot="16200000">
                  <a:off x="4484837" y="3000957"/>
                  <a:ext cx="276891" cy="27695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1" name="椭圆 22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6152" name="组合 85"/>
              <p:cNvGrpSpPr/>
              <p:nvPr/>
            </p:nvGrpSpPr>
            <p:grpSpPr>
              <a:xfrm>
                <a:off x="3168079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6153" name="椭圆 19"/>
                <p:cNvSpPr/>
                <p:nvPr/>
              </p:nvSpPr>
              <p:spPr>
                <a:xfrm rot="16200000">
                  <a:off x="4479537" y="3008122"/>
                  <a:ext cx="276891" cy="26262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4" name="椭圆 20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6155" name="组合 86"/>
              <p:cNvGrpSpPr>
                <a:grpSpLocks noGrp="1" noChangeAspect="1"/>
              </p:cNvGrpSpPr>
              <p:nvPr/>
            </p:nvGrpSpPr>
            <p:grpSpPr>
              <a:xfrm>
                <a:off x="3197698" y="2171864"/>
                <a:ext cx="362117" cy="236685"/>
                <a:chOff x="4312849" y="3104300"/>
                <a:chExt cx="384317" cy="61430"/>
              </a:xfrm>
            </p:grpSpPr>
          </p:grpSp>
          <p:grpSp>
            <p:nvGrpSpPr>
              <p:cNvPr id="6156" name="组合 87"/>
              <p:cNvGrpSpPr/>
              <p:nvPr/>
            </p:nvGrpSpPr>
            <p:grpSpPr>
              <a:xfrm>
                <a:off x="3635164" y="2097014"/>
                <a:ext cx="630643" cy="550614"/>
                <a:chOff x="4846885" y="2796017"/>
                <a:chExt cx="840857" cy="734151"/>
              </a:xfrm>
            </p:grpSpPr>
            <p:sp>
              <p:nvSpPr>
                <p:cNvPr id="6157" name="椭圆 15"/>
                <p:cNvSpPr/>
                <p:nvPr/>
              </p:nvSpPr>
              <p:spPr>
                <a:xfrm>
                  <a:off x="4902566" y="2795742"/>
                  <a:ext cx="722379" cy="75517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8" name="文本框 18"/>
                <p:cNvSpPr/>
                <p:nvPr/>
              </p:nvSpPr>
              <p:spPr>
                <a:xfrm>
                  <a:off x="4846885" y="2811166"/>
                  <a:ext cx="840857" cy="719002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</p:spPr>
              <p:txBody>
                <a:bodyPr anchor="t" anchorCtr="0">
                  <a:spAutoFit/>
                </a:bodyPr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r>
                    <a:rPr lang="en-US" altLang="zh-CN" sz="2100" b="1" kern="0">
                      <a:solidFill>
                        <a:srgbClr val="00B0F0"/>
                      </a:solidFill>
                      <a:latin typeface="Impact" pitchFamily="34" charset="0"/>
                    </a:rPr>
                    <a:t>01</a:t>
                  </a:r>
                  <a:endParaRPr sz="2100" b="1" kern="0">
                    <a:solidFill>
                      <a:srgbClr val="00B0F0"/>
                    </a:solidFill>
                    <a:latin typeface="Impact" pitchFamily="34" charset="0"/>
                  </a:endParaRPr>
                </a:p>
              </p:txBody>
            </p:sp>
          </p:grpSp>
          <p:sp>
            <p:nvSpPr>
              <p:cNvPr id="6159" name="文本框 24"/>
              <p:cNvSpPr/>
              <p:nvPr/>
            </p:nvSpPr>
            <p:spPr>
              <a:xfrm>
                <a:off x="4035549" y="2014039"/>
                <a:ext cx="2629911" cy="6590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sz="2700" b="1" kern="0">
                    <a:solidFill>
                      <a:prstClr val="white"/>
                    </a:solidFill>
                    <a:latin typeface="黑体" pitchFamily="49" charset="-122"/>
                    <a:ea typeface="黑体" pitchFamily="49" charset="-122"/>
                  </a:rPr>
                  <a:t>试题凝聚</a:t>
                </a:r>
              </a:p>
            </p:txBody>
          </p:sp>
          <p:sp>
            <p:nvSpPr>
              <p:cNvPr id="6160" name="KSO_Shape"/>
              <p:cNvSpPr/>
              <p:nvPr/>
            </p:nvSpPr>
            <p:spPr>
              <a:xfrm>
                <a:off x="2302898" y="2098867"/>
                <a:ext cx="558262" cy="533428"/>
              </a:xfrm>
              <a:custGeom>
                <a:avLst/>
                <a:gdLst/>
                <a:ahLst/>
                <a:cxnLst/>
                <a:rect l="l" t="t" r="r" b="b"/>
                <a:pathLst>
                  <a:path w="1889279" h="1810503">
                    <a:moveTo>
                      <a:pt x="1408636" y="1462945"/>
                    </a:moveTo>
                    <a:cubicBezTo>
                      <a:pt x="1471912" y="1494489"/>
                      <a:pt x="1528819" y="1532588"/>
                      <a:pt x="1575786" y="1578162"/>
                    </a:cubicBezTo>
                    <a:cubicBezTo>
                      <a:pt x="1467281" y="1672800"/>
                      <a:pt x="1335058" y="1742507"/>
                      <a:pt x="1188886" y="1779443"/>
                    </a:cubicBezTo>
                    <a:cubicBezTo>
                      <a:pt x="1278166" y="1700386"/>
                      <a:pt x="1353810" y="1592053"/>
                      <a:pt x="1408636" y="1462945"/>
                    </a:cubicBezTo>
                    <a:close/>
                    <a:moveTo>
                      <a:pt x="494888" y="1445849"/>
                    </a:moveTo>
                    <a:cubicBezTo>
                      <a:pt x="556747" y="1590569"/>
                      <a:pt x="643865" y="1709702"/>
                      <a:pt x="747068" y="1790925"/>
                    </a:cubicBezTo>
                    <a:cubicBezTo>
                      <a:pt x="576321" y="1756303"/>
                      <a:pt x="422614" y="1677538"/>
                      <a:pt x="300900" y="1566189"/>
                    </a:cubicBezTo>
                    <a:cubicBezTo>
                      <a:pt x="355309" y="1517036"/>
                      <a:pt x="421005" y="1476420"/>
                      <a:pt x="494888" y="1445849"/>
                    </a:cubicBezTo>
                    <a:close/>
                    <a:moveTo>
                      <a:pt x="900586" y="1355871"/>
                    </a:moveTo>
                    <a:lnTo>
                      <a:pt x="900586" y="1808904"/>
                    </a:lnTo>
                    <a:lnTo>
                      <a:pt x="884222" y="1808113"/>
                    </a:lnTo>
                    <a:cubicBezTo>
                      <a:pt x="745280" y="1742581"/>
                      <a:pt x="627378" y="1604992"/>
                      <a:pt x="551037" y="1423344"/>
                    </a:cubicBezTo>
                    <a:cubicBezTo>
                      <a:pt x="655969" y="1381011"/>
                      <a:pt x="774745" y="1357337"/>
                      <a:pt x="900586" y="1355871"/>
                    </a:cubicBezTo>
                    <a:close/>
                    <a:moveTo>
                      <a:pt x="953521" y="1355186"/>
                    </a:moveTo>
                    <a:cubicBezTo>
                      <a:pt x="1099660" y="1356509"/>
                      <a:pt x="1236550" y="1386650"/>
                      <a:pt x="1354036" y="1440083"/>
                    </a:cubicBezTo>
                    <a:cubicBezTo>
                      <a:pt x="1283551" y="1605630"/>
                      <a:pt x="1178611" y="1734316"/>
                      <a:pt x="1054486" y="1804443"/>
                    </a:cubicBezTo>
                    <a:lnTo>
                      <a:pt x="953521" y="1810503"/>
                    </a:lnTo>
                    <a:close/>
                    <a:moveTo>
                      <a:pt x="1517159" y="931303"/>
                    </a:moveTo>
                    <a:lnTo>
                      <a:pt x="1889279" y="931303"/>
                    </a:lnTo>
                    <a:cubicBezTo>
                      <a:pt x="1883282" y="1167646"/>
                      <a:pt x="1781715" y="1381244"/>
                      <a:pt x="1618873" y="1536894"/>
                    </a:cubicBezTo>
                    <a:cubicBezTo>
                      <a:pt x="1566437" y="1485571"/>
                      <a:pt x="1502786" y="1442774"/>
                      <a:pt x="1431939" y="1407715"/>
                    </a:cubicBezTo>
                    <a:cubicBezTo>
                      <a:pt x="1485774" y="1266553"/>
                      <a:pt x="1516428" y="1104135"/>
                      <a:pt x="1517159" y="931303"/>
                    </a:cubicBezTo>
                    <a:close/>
                    <a:moveTo>
                      <a:pt x="953521" y="931303"/>
                    </a:moveTo>
                    <a:lnTo>
                      <a:pt x="1456842" y="931303"/>
                    </a:lnTo>
                    <a:cubicBezTo>
                      <a:pt x="1456123" y="1096196"/>
                      <a:pt x="1427268" y="1250986"/>
                      <a:pt x="1375819" y="1384691"/>
                    </a:cubicBezTo>
                    <a:cubicBezTo>
                      <a:pt x="1251537" y="1327928"/>
                      <a:pt x="1107288" y="1296191"/>
                      <a:pt x="953521" y="1294902"/>
                    </a:cubicBezTo>
                    <a:close/>
                    <a:moveTo>
                      <a:pt x="448568" y="931303"/>
                    </a:moveTo>
                    <a:lnTo>
                      <a:pt x="900586" y="931303"/>
                    </a:lnTo>
                    <a:lnTo>
                      <a:pt x="900586" y="1295603"/>
                    </a:lnTo>
                    <a:cubicBezTo>
                      <a:pt x="766605" y="1297053"/>
                      <a:pt x="640053" y="1322469"/>
                      <a:pt x="528061" y="1368046"/>
                    </a:cubicBezTo>
                    <a:cubicBezTo>
                      <a:pt x="478984" y="1238632"/>
                      <a:pt x="450499" y="1089843"/>
                      <a:pt x="448568" y="931303"/>
                    </a:cubicBezTo>
                    <a:close/>
                    <a:moveTo>
                      <a:pt x="0" y="931303"/>
                    </a:moveTo>
                    <a:lnTo>
                      <a:pt x="388264" y="931303"/>
                    </a:lnTo>
                    <a:cubicBezTo>
                      <a:pt x="390220" y="1097785"/>
                      <a:pt x="420532" y="1254193"/>
                      <a:pt x="473139" y="1390578"/>
                    </a:cubicBezTo>
                    <a:cubicBezTo>
                      <a:pt x="391203" y="1423988"/>
                      <a:pt x="318506" y="1469260"/>
                      <a:pt x="258353" y="1524144"/>
                    </a:cubicBezTo>
                    <a:cubicBezTo>
                      <a:pt x="102364" y="1370026"/>
                      <a:pt x="5849" y="1161456"/>
                      <a:pt x="0" y="931303"/>
                    </a:cubicBezTo>
                    <a:close/>
                    <a:moveTo>
                      <a:pt x="536834" y="421694"/>
                    </a:moveTo>
                    <a:cubicBezTo>
                      <a:pt x="646682" y="464986"/>
                      <a:pt x="770110" y="489176"/>
                      <a:pt x="900586" y="490537"/>
                    </a:cubicBezTo>
                    <a:lnTo>
                      <a:pt x="900586" y="875390"/>
                    </a:lnTo>
                    <a:lnTo>
                      <a:pt x="448805" y="875390"/>
                    </a:lnTo>
                    <a:cubicBezTo>
                      <a:pt x="451150" y="709592"/>
                      <a:pt x="482649" y="554587"/>
                      <a:pt x="536834" y="421694"/>
                    </a:cubicBezTo>
                    <a:close/>
                    <a:moveTo>
                      <a:pt x="1356131" y="409527"/>
                    </a:moveTo>
                    <a:cubicBezTo>
                      <a:pt x="1415590" y="544412"/>
                      <a:pt x="1451132" y="703874"/>
                      <a:pt x="1455052" y="875390"/>
                    </a:cubicBezTo>
                    <a:lnTo>
                      <a:pt x="953521" y="875390"/>
                    </a:lnTo>
                    <a:lnTo>
                      <a:pt x="953521" y="491238"/>
                    </a:lnTo>
                    <a:cubicBezTo>
                      <a:pt x="1099303" y="490092"/>
                      <a:pt x="1236528" y="461431"/>
                      <a:pt x="1356131" y="409527"/>
                    </a:cubicBezTo>
                    <a:close/>
                    <a:moveTo>
                      <a:pt x="271202" y="273767"/>
                    </a:moveTo>
                    <a:cubicBezTo>
                      <a:pt x="330895" y="324894"/>
                      <a:pt x="401533" y="367494"/>
                      <a:pt x="480768" y="398692"/>
                    </a:cubicBezTo>
                    <a:cubicBezTo>
                      <a:pt x="424147" y="539118"/>
                      <a:pt x="390867" y="701724"/>
                      <a:pt x="388496" y="875390"/>
                    </a:cubicBezTo>
                    <a:lnTo>
                      <a:pt x="238" y="875390"/>
                    </a:lnTo>
                    <a:cubicBezTo>
                      <a:pt x="7162" y="640451"/>
                      <a:pt x="108645" y="428248"/>
                      <a:pt x="271202" y="273767"/>
                    </a:cubicBezTo>
                    <a:close/>
                    <a:moveTo>
                      <a:pt x="1605567" y="261436"/>
                    </a:moveTo>
                    <a:cubicBezTo>
                      <a:pt x="1775300" y="417133"/>
                      <a:pt x="1881942" y="634296"/>
                      <a:pt x="1889035" y="875390"/>
                    </a:cubicBezTo>
                    <a:lnTo>
                      <a:pt x="1515364" y="875390"/>
                    </a:lnTo>
                    <a:cubicBezTo>
                      <a:pt x="1511419" y="696081"/>
                      <a:pt x="1474168" y="529014"/>
                      <a:pt x="1413107" y="386152"/>
                    </a:cubicBezTo>
                    <a:cubicBezTo>
                      <a:pt x="1485941" y="353453"/>
                      <a:pt x="1551126" y="311628"/>
                      <a:pt x="1605567" y="261436"/>
                    </a:cubicBezTo>
                    <a:close/>
                    <a:moveTo>
                      <a:pt x="748157" y="19413"/>
                    </a:moveTo>
                    <a:cubicBezTo>
                      <a:pt x="649482" y="96557"/>
                      <a:pt x="565491" y="208310"/>
                      <a:pt x="504779" y="344256"/>
                    </a:cubicBezTo>
                    <a:cubicBezTo>
                      <a:pt x="432706" y="315858"/>
                      <a:pt x="368354" y="277545"/>
                      <a:pt x="313920" y="231604"/>
                    </a:cubicBezTo>
                    <a:cubicBezTo>
                      <a:pt x="434240" y="127070"/>
                      <a:pt x="583275" y="52667"/>
                      <a:pt x="748157" y="19413"/>
                    </a:cubicBezTo>
                    <a:close/>
                    <a:moveTo>
                      <a:pt x="1137621" y="18543"/>
                    </a:moveTo>
                    <a:cubicBezTo>
                      <a:pt x="1297904" y="50310"/>
                      <a:pt x="1443338" y="120918"/>
                      <a:pt x="1562575" y="219802"/>
                    </a:cubicBezTo>
                    <a:cubicBezTo>
                      <a:pt x="1512842" y="265093"/>
                      <a:pt x="1453308" y="302843"/>
                      <a:pt x="1386970" y="332857"/>
                    </a:cubicBezTo>
                    <a:cubicBezTo>
                      <a:pt x="1323718" y="199817"/>
                      <a:pt x="1237626" y="91674"/>
                      <a:pt x="1137621" y="18543"/>
                    </a:cubicBezTo>
                    <a:close/>
                    <a:moveTo>
                      <a:pt x="900586" y="1702"/>
                    </a:moveTo>
                    <a:lnTo>
                      <a:pt x="900586" y="430269"/>
                    </a:lnTo>
                    <a:cubicBezTo>
                      <a:pt x="778345" y="428899"/>
                      <a:pt x="662774" y="406468"/>
                      <a:pt x="560047" y="366408"/>
                    </a:cubicBezTo>
                    <a:cubicBezTo>
                      <a:pt x="637783" y="193348"/>
                      <a:pt x="753999" y="63227"/>
                      <a:pt x="890213" y="2203"/>
                    </a:cubicBezTo>
                    <a:close/>
                    <a:moveTo>
                      <a:pt x="953521" y="0"/>
                    </a:moveTo>
                    <a:lnTo>
                      <a:pt x="981035" y="1330"/>
                    </a:lnTo>
                    <a:cubicBezTo>
                      <a:pt x="1124068" y="53565"/>
                      <a:pt x="1247786" y="180867"/>
                      <a:pt x="1332000" y="354889"/>
                    </a:cubicBezTo>
                    <a:cubicBezTo>
                      <a:pt x="1219743" y="403080"/>
                      <a:pt x="1090709" y="429800"/>
                      <a:pt x="953521" y="43095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>
                  <a:solidFill>
                    <a:srgbClr val="FFFFFF"/>
                  </a:solidFill>
                  <a:ea typeface="宋体"/>
                </a:endParaRPr>
              </a:p>
            </p:txBody>
          </p:sp>
        </p:grpSp>
      </p:grpSp>
      <p:sp>
        <p:nvSpPr>
          <p:cNvPr id="6161" name="矩形 1">
            <a:hlinkClick r:id="rId2" action="ppaction://hlinksldjump"/>
          </p:cNvPr>
          <p:cNvSpPr/>
          <p:nvPr/>
        </p:nvSpPr>
        <p:spPr>
          <a:xfrm>
            <a:off x="1835150" y="1685925"/>
            <a:ext cx="5788025" cy="460375"/>
          </a:xfrm>
          <a:prstGeom prst="rect">
            <a:avLst/>
          </a:prstGeom>
          <a:solidFill>
            <a:srgbClr val="E56666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·1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杠杆的相关计算</a:t>
            </a:r>
          </a:p>
        </p:txBody>
      </p:sp>
      <p:sp>
        <p:nvSpPr>
          <p:cNvPr id="6162" name="矩形 2">
            <a:hlinkClick r:id="rId3" action="ppaction://hlinksldjump"/>
          </p:cNvPr>
          <p:cNvSpPr/>
          <p:nvPr/>
        </p:nvSpPr>
        <p:spPr>
          <a:xfrm>
            <a:off x="1835150" y="2284413"/>
            <a:ext cx="5788025" cy="461962"/>
          </a:xfrm>
          <a:prstGeom prst="rect">
            <a:avLst/>
          </a:prstGeom>
          <a:solidFill>
            <a:srgbClr val="00B7CA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·2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滑轮组的相关计算</a:t>
            </a:r>
          </a:p>
        </p:txBody>
      </p:sp>
      <p:pic>
        <p:nvPicPr>
          <p:cNvPr id="6163" name="Picture 7" descr="C:\Users\Administrator\Desktop\习题课件\返回框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1013" y="4130675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6164" name="矩形 2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835150" y="2932113"/>
            <a:ext cx="5788025" cy="4619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·3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斜面的相关计算</a:t>
            </a:r>
          </a:p>
        </p:txBody>
      </p:sp>
    </p:spTree>
    <p:extLst>
      <p:ext uri="{BB962C8B-B14F-4D97-AF65-F5344CB8AC3E}">
        <p14:creationId xmlns:p14="http://schemas.microsoft.com/office/powerpoint/2010/main" val="27614684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 animBg="1"/>
      <p:bldP spid="6162" grpId="0" animBg="1"/>
      <p:bldP spid="616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22"/>
          <p:cNvSpPr txBox="1">
            <a:spLocks noChangeArrowheads="1"/>
          </p:cNvSpPr>
          <p:nvPr/>
        </p:nvSpPr>
        <p:spPr bwMode="auto">
          <a:xfrm>
            <a:off x="395288" y="855663"/>
            <a:ext cx="81153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】大壮同学自制了如图所示的健身器材，坚持锻炼身体。用细绳系在轻杆的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O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点将轻杆悬挂起来，在杆的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端悬挂质量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m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10 kg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的重物，在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端竖直向下缓慢拉动轻杆至水平位置。已知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AO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长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1.5 m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	OB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长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0.5 m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，大壮质量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m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＝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56 kg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10 N/kg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，求此时：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7170" name="矩形 15"/>
          <p:cNvSpPr>
            <a:spLocks noChangeArrowheads="1"/>
          </p:cNvSpPr>
          <p:nvPr/>
        </p:nvSpPr>
        <p:spPr bwMode="auto">
          <a:xfrm>
            <a:off x="539750" y="522288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类型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1 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杠杆的相关计算</a:t>
            </a:r>
          </a:p>
        </p:txBody>
      </p:sp>
      <p:pic>
        <p:nvPicPr>
          <p:cNvPr id="7171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35588" y="2457450"/>
            <a:ext cx="3629025" cy="2038350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09350351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22"/>
          <p:cNvSpPr txBox="1">
            <a:spLocks noChangeArrowheads="1"/>
          </p:cNvSpPr>
          <p:nvPr/>
        </p:nvSpPr>
        <p:spPr bwMode="auto">
          <a:xfrm>
            <a:off x="506413" y="627063"/>
            <a:ext cx="81153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000000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srgbClr val="000000"/>
                </a:solidFill>
                <a:latin typeface="Times New Roman"/>
              </a:rPr>
              <a:t>大壮对杆的拉力大小；</a:t>
            </a:r>
            <a:endParaRPr altLang="zh-CN" sz="1000" kern="0">
              <a:solidFill>
                <a:srgbClr val="000000"/>
              </a:solidFill>
              <a:latin typeface="宋体" pitchFamily="2" charset="-122"/>
            </a:endParaRPr>
          </a:p>
        </p:txBody>
      </p:sp>
      <p:graphicFrame>
        <p:nvGraphicFramePr>
          <p:cNvPr id="9218" name="对象 1"/>
          <p:cNvGraphicFramePr>
            <a:graphicFrameLocks noChangeAspect="1"/>
          </p:cNvGraphicFramePr>
          <p:nvPr/>
        </p:nvGraphicFramePr>
        <p:xfrm>
          <a:off x="928688" y="1347788"/>
          <a:ext cx="7315200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r:id="rId5" imgW="7315200" imgH="2628900" progId="Word.Document.8">
                  <p:embed/>
                </p:oleObj>
              </mc:Choice>
              <mc:Fallback>
                <p:oleObj r:id="rId5" imgW="7315200" imgH="26289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28688" y="1347788"/>
                        <a:ext cx="7315200" cy="2628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24161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22"/>
          <p:cNvSpPr txBox="1">
            <a:spLocks noChangeArrowheads="1"/>
          </p:cNvSpPr>
          <p:nvPr/>
        </p:nvSpPr>
        <p:spPr bwMode="auto">
          <a:xfrm>
            <a:off x="506413" y="627063"/>
            <a:ext cx="81153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000000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srgbClr val="000000"/>
                </a:solidFill>
                <a:latin typeface="Times New Roman"/>
              </a:rPr>
              <a:t>地面对大壮的支持力大小。</a:t>
            </a:r>
            <a:endParaRPr altLang="zh-CN" sz="1000" kern="0">
              <a:solidFill>
                <a:srgbClr val="000000"/>
              </a:solidFill>
              <a:latin typeface="宋体" pitchFamily="2" charset="-122"/>
            </a:endParaRPr>
          </a:p>
        </p:txBody>
      </p:sp>
      <p:sp>
        <p:nvSpPr>
          <p:cNvPr id="11266" name="矩形 13"/>
          <p:cNvSpPr>
            <a:spLocks noChangeArrowheads="1"/>
          </p:cNvSpPr>
          <p:nvPr/>
        </p:nvSpPr>
        <p:spPr bwMode="auto">
          <a:xfrm>
            <a:off x="755650" y="1203325"/>
            <a:ext cx="7578725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大壮受三个力，重力</a:t>
            </a:r>
            <a:r>
              <a:rPr lang="en-US" altLang="zh-CN" sz="2400" b="1" i="1" kern="0">
                <a:solidFill>
                  <a:srgbClr val="C00000"/>
                </a:solidFill>
                <a:latin typeface="Times New Roman"/>
              </a:rPr>
              <a:t>G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、杆对大壮的拉力</a:t>
            </a:r>
            <a:r>
              <a:rPr lang="en-US" altLang="zh-CN" sz="2400" b="1" i="1" kern="0">
                <a:solidFill>
                  <a:srgbClr val="C00000"/>
                </a:solidFill>
                <a:latin typeface="Times New Roman"/>
              </a:rPr>
              <a:t>F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、地面对大壮的支持力</a:t>
            </a:r>
            <a:r>
              <a:rPr lang="en-US" altLang="zh-CN" sz="2400" b="1" i="1" kern="0">
                <a:solidFill>
                  <a:srgbClr val="C00000"/>
                </a:solidFill>
                <a:latin typeface="Times New Roman"/>
              </a:rPr>
              <a:t>F</a:t>
            </a:r>
            <a:r>
              <a:rPr altLang="zh-CN" sz="2400" b="1" kern="0" baseline="-25000">
                <a:solidFill>
                  <a:srgbClr val="C00000"/>
                </a:solidFill>
                <a:latin typeface="Times New Roman"/>
              </a:rPr>
              <a:t>支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，三个力平衡，杆对大壮的拉力与大壮对杆的拉力为相互作用力，大小相等，则地面对大壮的支持力</a:t>
            </a:r>
            <a:r>
              <a:rPr lang="en-US" altLang="zh-CN" sz="2400" b="1" i="1" kern="0">
                <a:solidFill>
                  <a:srgbClr val="C00000"/>
                </a:solidFill>
                <a:latin typeface="Times New Roman"/>
              </a:rPr>
              <a:t>F</a:t>
            </a:r>
            <a:r>
              <a:rPr altLang="zh-CN" sz="2400" b="1" kern="0" baseline="-25000">
                <a:solidFill>
                  <a:srgbClr val="C00000"/>
                </a:solidFill>
                <a:latin typeface="Times New Roman"/>
              </a:rPr>
              <a:t>支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＝</a:t>
            </a:r>
            <a:r>
              <a:rPr lang="en-US" altLang="zh-CN" sz="2400" b="1" i="1" kern="0">
                <a:solidFill>
                  <a:srgbClr val="C00000"/>
                </a:solidFill>
                <a:latin typeface="Times New Roman"/>
              </a:rPr>
              <a:t>G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－</a:t>
            </a:r>
            <a:r>
              <a:rPr lang="en-US" altLang="zh-CN" sz="2400" b="1" i="1" kern="0">
                <a:solidFill>
                  <a:srgbClr val="C00000"/>
                </a:solidFill>
                <a:latin typeface="Times New Roman"/>
              </a:rPr>
              <a:t>F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＝</a:t>
            </a:r>
            <a:r>
              <a:rPr altLang="zh-CN" sz="2400" b="1" kern="0">
                <a:solidFill>
                  <a:srgbClr val="C00000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lang="en-US" altLang="zh-CN" sz="2400" b="1" i="1" kern="0">
                <a:solidFill>
                  <a:srgbClr val="C00000"/>
                </a:solidFill>
                <a:latin typeface="宋体" pitchFamily="2" charset="-122"/>
                <a:ea typeface="Times New Roman" panose="02020603050405020304"/>
              </a:rPr>
              <a:t>m</a:t>
            </a:r>
            <a:r>
              <a:rPr lang="en-US" altLang="zh-CN" sz="2400" b="1" kern="0" baseline="-25000">
                <a:solidFill>
                  <a:srgbClr val="C00000"/>
                </a:solidFill>
                <a:latin typeface="宋体" pitchFamily="2" charset="-122"/>
                <a:ea typeface="Times New Roman" panose="02020603050405020304"/>
              </a:rPr>
              <a:t>2</a:t>
            </a:r>
            <a:r>
              <a:rPr lang="en-US" altLang="zh-CN" sz="2400" b="1" kern="0">
                <a:solidFill>
                  <a:srgbClr val="C00000"/>
                </a:solidFill>
                <a:latin typeface="宋体" pitchFamily="2" charset="-122"/>
                <a:ea typeface="Times New Roman" panose="02020603050405020304"/>
              </a:rPr>
              <a:t>  </a:t>
            </a:r>
            <a:r>
              <a:rPr lang="en-US" altLang="zh-CN" sz="2400" b="1" i="1" kern="0">
                <a:solidFill>
                  <a:srgbClr val="C00000"/>
                </a:solidFill>
                <a:latin typeface="宋体" pitchFamily="2" charset="-122"/>
                <a:ea typeface="Times New Roman" panose="02020603050405020304"/>
              </a:rPr>
              <a:t>g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－</a:t>
            </a:r>
            <a:r>
              <a:rPr lang="en-US" altLang="zh-CN" sz="2400" b="1" i="1" kern="0">
                <a:solidFill>
                  <a:srgbClr val="C00000"/>
                </a:solidFill>
                <a:latin typeface="Times New Roman"/>
              </a:rPr>
              <a:t>F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56 kg× 10 N/kg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－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300 N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260 N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，地面对大壮的支持力为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260 N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522792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22"/>
          <p:cNvSpPr txBox="1">
            <a:spLocks noChangeArrowheads="1"/>
          </p:cNvSpPr>
          <p:nvPr/>
        </p:nvSpPr>
        <p:spPr bwMode="auto">
          <a:xfrm>
            <a:off x="506413" y="715963"/>
            <a:ext cx="811530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】如图所示，小明在探究利用杠杆做功的实践活动中，杠杆一端固定，中点处挂有一重力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 N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的物体，现用手竖直提起杠杆的另一端，使物体缓慢匀速提升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摩擦忽略不计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13314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79838" y="2151063"/>
            <a:ext cx="2590800" cy="227647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415130529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22"/>
          <p:cNvSpPr txBox="1">
            <a:spLocks noChangeArrowheads="1"/>
          </p:cNvSpPr>
          <p:nvPr/>
        </p:nvSpPr>
        <p:spPr bwMode="auto">
          <a:xfrm>
            <a:off x="506413" y="715963"/>
            <a:ext cx="81153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若不计杠杆自重，求拉力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F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的大小。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graphicFrame>
        <p:nvGraphicFramePr>
          <p:cNvPr id="15362" name="对象 1"/>
          <p:cNvGraphicFramePr>
            <a:graphicFrameLocks noChangeAspect="1"/>
          </p:cNvGraphicFramePr>
          <p:nvPr/>
        </p:nvGraphicFramePr>
        <p:xfrm>
          <a:off x="927100" y="1506538"/>
          <a:ext cx="722630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r:id="rId5" imgW="7226300" imgH="2578100" progId="Word.Document.8">
                  <p:embed/>
                </p:oleObj>
              </mc:Choice>
              <mc:Fallback>
                <p:oleObj r:id="rId5" imgW="7226300" imgH="25781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27100" y="1506538"/>
                        <a:ext cx="7226300" cy="2578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89396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22"/>
          <p:cNvSpPr txBox="1">
            <a:spLocks noChangeArrowheads="1"/>
          </p:cNvSpPr>
          <p:nvPr/>
        </p:nvSpPr>
        <p:spPr bwMode="auto">
          <a:xfrm>
            <a:off x="506413" y="411163"/>
            <a:ext cx="8115300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若杠杆是一根材料均匀的硬棒，将物体提升的高度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h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0.10 m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，小明使用杠杆所做的有用功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W</a:t>
            </a:r>
            <a:r>
              <a:rPr altLang="zh-CN" sz="2400" b="1" kern="0" baseline="-25000">
                <a:solidFill>
                  <a:prstClr val="black"/>
                </a:solidFill>
                <a:latin typeface="Times New Roman"/>
              </a:rPr>
              <a:t>有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为多大？若此时杠杆的机械效率为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80%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，则杠杆自身的重力为多少？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graphicFrame>
        <p:nvGraphicFramePr>
          <p:cNvPr id="17410" name="对象 1"/>
          <p:cNvGraphicFramePr>
            <a:graphicFrameLocks noChangeAspect="1"/>
          </p:cNvGraphicFramePr>
          <p:nvPr/>
        </p:nvGraphicFramePr>
        <p:xfrm>
          <a:off x="958850" y="2008188"/>
          <a:ext cx="7226300" cy="285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r:id="rId5" imgW="7226300" imgH="2857500" progId="Word.Document.8">
                  <p:embed/>
                </p:oleObj>
              </mc:Choice>
              <mc:Fallback>
                <p:oleObj r:id="rId5" imgW="7226300" imgH="28575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58850" y="2008188"/>
                        <a:ext cx="7226300" cy="2857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411" name="Picture 7" descr="C:\Users\Administrator\Desktop\习题课件\返回框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01013" y="40846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7498970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r="http://schemas.openxmlformats.org/officeDocument/2006/relationships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533</Words>
  <Application>Microsoft Office PowerPoint</Application>
  <PresentationFormat>全屏显示(16:9)</PresentationFormat>
  <Paragraphs>80</Paragraphs>
  <Slides>24</Slides>
  <Notes>17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7" baseType="lpstr">
      <vt:lpstr>Office 主题</vt:lpstr>
      <vt:lpstr>2_自定义设计方案</vt:lpstr>
      <vt:lpstr>Microsoft Word 97 - 2003 文档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6</cp:revision>
  <dcterms:created xsi:type="dcterms:W3CDTF">2021-03-14T01:54:00Z</dcterms:created>
  <dcterms:modified xsi:type="dcterms:W3CDTF">2021-03-14T02:06:13Z</dcterms:modified>
</cp:coreProperties>
</file>