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6.png"/><Relationship Id="rId1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image" Target="../media/image7.tiff"/><Relationship Id="rId1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8.xml"/><Relationship Id="rId7" Type="http://schemas.openxmlformats.org/officeDocument/2006/relationships/tags" Target="../tags/tag4.xml"/><Relationship Id="rId6" Type="http://schemas.openxmlformats.org/officeDocument/2006/relationships/slide" Target="slide16.xml"/><Relationship Id="rId5" Type="http://schemas.openxmlformats.org/officeDocument/2006/relationships/tags" Target="../tags/tag3.xml"/><Relationship Id="rId4" Type="http://schemas.openxmlformats.org/officeDocument/2006/relationships/slide" Target="slide1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image" Target="../media/image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3.png"/><Relationship Id="rId1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899410" y="1999615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功和机械能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6160" y="3489960"/>
            <a:ext cx="584263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机械能及其转化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1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34070" y="2198370"/>
            <a:ext cx="2720340" cy="1743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190865" y="4300855"/>
            <a:ext cx="3063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7)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635635" y="686435"/>
            <a:ext cx="110680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如图是自动回转的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，橡皮筋两头分别固定在罐子的顶部和底部，中间系一个钩码，将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从不太陡的斜面滚出后，它能自动滚回来．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机械能及其转化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刚滚出后将重力势能转化为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能和弹性势能，自动滚回的过程中，弹性势能主要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不能滚</a:t>
            </a:r>
            <a:endParaRPr lang="zh-CN" sz="240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回斜面上释放时的高度的原因是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力的作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用效果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魔罐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从斜面静止释放后能够滚下，说明力可以改变物体的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___________.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6308725" y="2434590"/>
            <a:ext cx="1035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1670" y="358267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8525" y="3582670"/>
            <a:ext cx="1337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重力势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825" y="3962400"/>
            <a:ext cx="7230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滚动过程中受到阻力的作用，少部分能量转化为内能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07170" y="5807075"/>
            <a:ext cx="1818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运动状态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64349" y="869960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065" y="1477645"/>
            <a:ext cx="9993630" cy="737235"/>
            <a:chOff x="87" y="2979"/>
            <a:chExt cx="1573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79"/>
              <a:ext cx="15665" cy="1161"/>
              <a:chOff x="273" y="2979"/>
              <a:chExt cx="1566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79"/>
                <a:ext cx="1204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机械能及其转化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(6年5考，常在选择题中综合考查)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820420" y="2304415"/>
            <a:ext cx="10592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2018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400">
                <a:ea typeface="宋体" panose="02010600030101010101" pitchFamily="2" charset="-122"/>
              </a:rPr>
              <a:t>日，我国在西昌卫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星发射中心用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长征三号乙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运载火箭，成功将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亚太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6C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同步通信卫星送入预定轨道．下列说法正确的是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</a:t>
            </a:r>
            <a:r>
              <a:rPr lang="zh-CN" sz="2400">
                <a:ea typeface="宋体" panose="02010600030101010101" pitchFamily="2" charset="-122"/>
              </a:rPr>
              <a:t>．卫星随火箭加速上升时重力势能转化为动能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．在轨同步卫星只受太阳引力，不受地球引力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</a:t>
            </a:r>
            <a:r>
              <a:rPr lang="zh-CN" sz="2400">
                <a:ea typeface="宋体" panose="02010600030101010101" pitchFamily="2" charset="-122"/>
              </a:rPr>
              <a:t>．卫星通信中电磁波的频率越大，传播速度越大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</a:t>
            </a:r>
            <a:r>
              <a:rPr lang="zh-CN" sz="2400">
                <a:ea typeface="宋体" panose="02010600030101010101" pitchFamily="2" charset="-122"/>
              </a:rPr>
              <a:t>．在轨同步卫星相对地面静止，相对太阳运动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1859915" y="3510915"/>
            <a:ext cx="678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D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196340" y="1282700"/>
            <a:ext cx="1838960" cy="474345"/>
            <a:chOff x="1318" y="2359"/>
            <a:chExt cx="2896" cy="747"/>
          </a:xfrm>
        </p:grpSpPr>
        <p:pic>
          <p:nvPicPr>
            <p:cNvPr id="9" name="图片 8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1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6145" y="3255645"/>
            <a:ext cx="2531110" cy="1856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859520" y="5386070"/>
            <a:ext cx="14541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1196340" y="1965325"/>
            <a:ext cx="98863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桂林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如图所示，物块在光滑斜面上由静止开始下滑，依次经过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两个点，不计空气阻力，比较物块在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两点的能量，下列说法正确的是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物块在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点动能大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物块在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点动能大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物块在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点重力势能大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物块在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两点的重力势能一样大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1716405" y="322389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B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17575" y="1190625"/>
            <a:ext cx="9304655" cy="737235"/>
            <a:chOff x="87" y="2979"/>
            <a:chExt cx="14653" cy="1161"/>
          </a:xfrm>
        </p:grpSpPr>
        <p:pic>
          <p:nvPicPr>
            <p:cNvPr id="8" name="图片 7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79"/>
              <a:ext cx="14580" cy="1161"/>
              <a:chOff x="273" y="2979"/>
              <a:chExt cx="14580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79"/>
                <a:ext cx="1095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探究物体的动能跟哪些因素有关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(2016.18)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9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1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2295" y="2983230"/>
            <a:ext cx="3333115" cy="1572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9241155" y="4740275"/>
            <a:ext cx="10115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1" name="文本框 10"/>
          <p:cNvSpPr txBox="1"/>
          <p:nvPr/>
        </p:nvSpPr>
        <p:spPr>
          <a:xfrm>
            <a:off x="845820" y="2062480"/>
            <a:ext cx="72605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实验小组的同学用如图所示的装置探究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物体动能的大小与质量和速度的关系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zh-CN" sz="2400">
                <a:ea typeface="宋体" panose="02010600030101010101" pitchFamily="2" charset="-122"/>
              </a:rPr>
              <a:t>将钢球从某一高度由静止释放，钢球摆到竖直位置时，撞击水平木板上的木块，将木块撞出一段距离．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本实验使钢球获得动能的操作方法是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，钢球动能的大小是通过观察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来判断的．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855345" y="4946015"/>
            <a:ext cx="2890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让钢球从高处摆下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0610" y="5520055"/>
            <a:ext cx="2725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木块滑行的距离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897890" y="1767205"/>
            <a:ext cx="101663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从表中数据可以看出，他们让质量不同的钢球从相同高度摆下，使钢球到达竖直位置的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相同，从而探究动能与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1732915" y="3107690"/>
          <a:ext cx="8328660" cy="238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3840"/>
                <a:gridCol w="1686560"/>
                <a:gridCol w="2647950"/>
                <a:gridCol w="2480310"/>
              </a:tblGrid>
              <a:tr h="7416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钢球质量/g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钢球下摆高度/cm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木块滑行距离/cm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295015" y="243459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速度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00315" y="243459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质量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18160" y="2299335"/>
            <a:ext cx="111486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在第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次实验中，木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块被撞后滑出木板，需要重做第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次实验，甲同学建议换用同样较长的木板，乙同学建议换一个较大的木块，丙同学建议降低钢球下摆的高度．你认为应当采用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同学的建议．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由上述实验数据和现象可得出结论：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_____________________________________.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3725545" y="351091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甲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66435" y="4092575"/>
            <a:ext cx="5900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速度一定时，物体的质量越大，动能越大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38569" y="7759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12190" y="1412875"/>
            <a:ext cx="8646160" cy="737235"/>
            <a:chOff x="1254" y="3694"/>
            <a:chExt cx="13616" cy="1161"/>
          </a:xfrm>
        </p:grpSpPr>
        <p:pic>
          <p:nvPicPr>
            <p:cNvPr id="16" name="图片 15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9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探究物体的动能大小跟哪些因素有关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(2016.18)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956175" y="2105025"/>
            <a:ext cx="1996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>
                <a:ea typeface="黑体" panose="02010609060101010101" pitchFamily="49" charset="-122"/>
              </a:rPr>
              <a:t>命题点</a:t>
            </a:r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9112250" y="277495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" name="流程图: 摘录 1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43915" y="2200910"/>
            <a:ext cx="10099040" cy="42259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zh-CN" sz="2400">
                <a:ea typeface="黑体" panose="02010609060101010101" pitchFamily="49" charset="-122"/>
              </a:rPr>
              <a:t>【提出问题与假设】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物体的动能可能与物体的质量、运动速度有关</a:t>
            </a:r>
            <a:r>
              <a:rPr lang="zh-CN" sz="2400">
                <a:ea typeface="黑体" panose="02010609060101010101" pitchFamily="49" charset="-122"/>
              </a:rPr>
              <a:t>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主要实验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器材的作用及使用：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两个不同质量的钢球；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斜面：让钢球在某一高度的重力势能转化为钢球在水平面上的动能；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水平面：使钢球在竖直方向上受到的重力和支持力平衡，在水平方向上只受到摩擦力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81355" y="986155"/>
            <a:ext cx="109048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转换法的应用：通过</a:t>
            </a:r>
            <a:r>
              <a:rPr lang="zh-CN" sz="2400" u="sng">
                <a:ea typeface="宋体" panose="02010600030101010101" pitchFamily="2" charset="-122"/>
              </a:rPr>
              <a:t>木块被撞击后移动的距离</a:t>
            </a:r>
            <a:r>
              <a:rPr lang="zh-CN" sz="2400">
                <a:ea typeface="宋体" panose="02010600030101010101" pitchFamily="2" charset="-122"/>
              </a:rPr>
              <a:t>反映钢球动能的大小；实验中探究的动能是指钢球撞击木块时的动能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[2016.18(1)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控制变量法的应用：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探究动能大小与速度的关系：保持</a:t>
            </a:r>
            <a:r>
              <a:rPr lang="zh-CN" sz="2400" u="sng">
                <a:ea typeface="宋体" panose="02010600030101010101" pitchFamily="2" charset="-122"/>
              </a:rPr>
              <a:t>质量不变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 u="sng">
                <a:ea typeface="宋体" panose="02010600030101010101" pitchFamily="2" charset="-122"/>
              </a:rPr>
              <a:t>改变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zh-CN" sz="2400" u="sng">
                <a:ea typeface="宋体" panose="02010600030101010101" pitchFamily="2" charset="-122"/>
              </a:rPr>
              <a:t>速度</a:t>
            </a:r>
            <a:r>
              <a:rPr lang="zh-CN" sz="2400">
                <a:ea typeface="宋体" panose="02010600030101010101" pitchFamily="2" charset="-122"/>
              </a:rPr>
              <a:t>，具体做法是让两个质量相同的钢球从斜面上的不同高度由静止释放，观察木块被推动的距离；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探究动能大小与质量的关系：控制运动</a:t>
            </a:r>
            <a:r>
              <a:rPr lang="zh-CN" sz="2400" u="sng">
                <a:ea typeface="宋体" panose="02010600030101010101" pitchFamily="2" charset="-122"/>
              </a:rPr>
              <a:t>速度相同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zh-CN" sz="2400" u="sng">
                <a:ea typeface="宋体" panose="02010600030101010101" pitchFamily="2" charset="-122"/>
              </a:rPr>
              <a:t>改变质量</a:t>
            </a:r>
            <a:r>
              <a:rPr lang="zh-CN" sz="2400">
                <a:ea typeface="宋体" panose="02010600030101010101" pitchFamily="2" charset="-122"/>
              </a:rPr>
              <a:t>，具体做法是让两个质量不同的钢球从斜面上同一高度由静止释放，观察木块被推动的距离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使钢球获得动能的操作方法：将钢球</a:t>
            </a:r>
            <a:r>
              <a:rPr lang="zh-CN" sz="2400" u="sng">
                <a:ea typeface="宋体" panose="02010600030101010101" pitchFamily="2" charset="-122"/>
              </a:rPr>
              <a:t>从某一高度由静止释放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[2016.18(1)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81330" y="1134110"/>
            <a:ext cx="1149350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让钢球从同一位置处由静止释放的目的：控制钢球到达水平面的</a:t>
            </a:r>
            <a:r>
              <a:rPr lang="zh-CN" sz="2400" u="sng">
                <a:ea typeface="宋体" panose="02010600030101010101" pitchFamily="2" charset="-122"/>
              </a:rPr>
              <a:t>速度相同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[2016.18(2)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设计、补充实验步骤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实验数据表格设计及数据记录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根据两个钢球的质量、在斜面上的高度和它们分别将木块推动的距离总结结论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[2016.18(4)]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根据题中给出的数据，总结动能大小受速度和质量哪个影响大：</a:t>
            </a:r>
            <a:r>
              <a:rPr lang="zh-CN" sz="2400" u="sng">
                <a:ea typeface="宋体" panose="02010600030101010101" pitchFamily="2" charset="-122"/>
              </a:rPr>
              <a:t>速度对其影响较大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791210" y="946150"/>
            <a:ext cx="108216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比较木块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在水平面运动时滑动摩擦力的大小：</a:t>
            </a:r>
            <a:r>
              <a:rPr lang="zh-CN" sz="2400" u="sng">
                <a:ea typeface="宋体" panose="02010600030101010101" pitchFamily="2" charset="-122"/>
              </a:rPr>
              <a:t>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12. </a:t>
            </a:r>
            <a:r>
              <a:rPr lang="zh-CN" sz="2400">
                <a:ea typeface="宋体" panose="02010600030101010101" pitchFamily="2" charset="-122"/>
              </a:rPr>
              <a:t>钢球在水平面上不能立即停下：钢球</a:t>
            </a:r>
            <a:r>
              <a:rPr lang="zh-CN" sz="2400" u="sng">
                <a:ea typeface="宋体" panose="02010600030101010101" pitchFamily="2" charset="-122"/>
              </a:rPr>
              <a:t>具有惯性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zh-CN" sz="2400">
                <a:ea typeface="宋体" panose="02010600030101010101" pitchFamily="2" charset="-122"/>
              </a:rPr>
              <a:t>木块在水平面上最终会停下来：受到</a:t>
            </a:r>
            <a:r>
              <a:rPr lang="zh-CN" sz="2400" u="sng">
                <a:ea typeface="宋体" panose="02010600030101010101" pitchFamily="2" charset="-122"/>
              </a:rPr>
              <a:t>摩擦力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u="sng">
                <a:ea typeface="宋体" panose="02010600030101010101" pitchFamily="2" charset="-122"/>
              </a:rPr>
              <a:t>阻力</a:t>
            </a:r>
            <a:r>
              <a:rPr lang="en-US" sz="2400" u="sng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zh-CN" sz="2400">
                <a:ea typeface="宋体" panose="02010600030101010101" pitchFamily="2" charset="-122"/>
              </a:rPr>
              <a:t>实验中的能量转化：小球加速下滑时或下降时主要将</a:t>
            </a:r>
            <a:r>
              <a:rPr lang="zh-CN" sz="2400" u="sng">
                <a:ea typeface="宋体" panose="02010600030101010101" pitchFamily="2" charset="-122"/>
              </a:rPr>
              <a:t>重力势能转化为动能</a:t>
            </a:r>
            <a:r>
              <a:rPr lang="zh-CN" sz="2400">
                <a:ea typeface="宋体" panose="02010600030101010101" pitchFamily="2" charset="-122"/>
              </a:rPr>
              <a:t>，木块被撞后运动过程中将</a:t>
            </a:r>
            <a:r>
              <a:rPr lang="zh-CN" sz="2400" u="sng">
                <a:ea typeface="宋体" panose="02010600030101010101" pitchFamily="2" charset="-122"/>
              </a:rPr>
              <a:t>机械能转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</a:rPr>
              <a:t>化为内能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15. </a:t>
            </a:r>
            <a:r>
              <a:rPr lang="zh-CN" sz="2400">
                <a:ea typeface="宋体" panose="02010600030101010101" pitchFamily="2" charset="-122"/>
              </a:rPr>
              <a:t>实验评估：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探究过程是否满足控制变量法的要求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[2016.18(3)]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u="sng">
                <a:ea typeface="宋体" panose="02010600030101010101" pitchFamily="2" charset="-122"/>
              </a:rPr>
              <a:t>若水平面绝对光滑</a:t>
            </a:r>
            <a:r>
              <a:rPr lang="zh-CN" sz="2400">
                <a:ea typeface="宋体" panose="02010600030101010101" pitchFamily="2" charset="-122"/>
              </a:rPr>
              <a:t>：不能比较木块通过的距离，</a:t>
            </a:r>
            <a:r>
              <a:rPr lang="zh-CN" sz="2400" u="sng">
                <a:ea typeface="宋体" panose="02010600030101010101" pitchFamily="2" charset="-122"/>
              </a:rPr>
              <a:t>无法完成实验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89910" y="19138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61665" y="3733800"/>
            <a:ext cx="7053352" cy="751205"/>
            <a:chOff x="3529" y="5686"/>
            <a:chExt cx="11107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8734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61665" y="462153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6390640" y="2954655"/>
            <a:ext cx="2672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教材图片分点练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624580" y="2936240"/>
            <a:ext cx="199644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7370" y="968375"/>
            <a:ext cx="1144651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 </a:t>
            </a:r>
            <a:r>
              <a:rPr lang="zh-CN" sz="2400">
                <a:ea typeface="宋体" panose="02010600030101010101" pitchFamily="2" charset="-122"/>
              </a:rPr>
              <a:t>实验改进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实验中木块被撞出了水平面，</a:t>
            </a:r>
            <a:r>
              <a:rPr lang="zh-CN" sz="2400" u="sng">
                <a:ea typeface="宋体" panose="02010600030101010101" pitchFamily="2" charset="-122"/>
              </a:rPr>
              <a:t>重做实验</a:t>
            </a:r>
            <a:r>
              <a:rPr lang="zh-CN" sz="2400">
                <a:ea typeface="宋体" panose="02010600030101010101" pitchFamily="2" charset="-122"/>
              </a:rPr>
              <a:t>应采取的改进措施：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注意控制变量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>
                <a:ea typeface="宋体" panose="02010600030101010101" pitchFamily="2" charset="-122"/>
              </a:rPr>
              <a:t>换用更长的水平面进行实验；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>
                <a:ea typeface="宋体" panose="02010600030101010101" pitchFamily="2" charset="-122"/>
              </a:rPr>
              <a:t>减小钢球的质量；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减小钢球下滑的高度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>
                <a:ea typeface="宋体" panose="02010600030101010101" pitchFamily="2" charset="-122"/>
              </a:rPr>
              <a:t>木块在水平面滑行距离太短：减小木块的质量或增大钢球由静止释放的高度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ea typeface="宋体" panose="02010600030101010101" pitchFamily="2" charset="-122"/>
              </a:rPr>
              <a:t>物体动能的大小与物体的质量和速度有关；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ea typeface="宋体" panose="02010600030101010101" pitchFamily="2" charset="-122"/>
              </a:rPr>
              <a:t>质量相同的物体，运动速度越大，它的动能越大；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ea typeface="宋体" panose="02010600030101010101" pitchFamily="2" charset="-122"/>
              </a:rPr>
              <a:t>运动速度相同的物体，质量越大，它的动能也越大．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[2016.18(4)]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" name="组合 19"/>
          <p:cNvGrpSpPr/>
          <p:nvPr/>
        </p:nvGrpSpPr>
        <p:grpSpPr>
          <a:xfrm>
            <a:off x="1156335" y="1276985"/>
            <a:ext cx="9739630" cy="622935"/>
            <a:chOff x="1566" y="1660"/>
            <a:chExt cx="15338" cy="981"/>
          </a:xfrm>
        </p:grpSpPr>
        <p:pic>
          <p:nvPicPr>
            <p:cNvPr id="21" name="图片 20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9865" y="4311015"/>
            <a:ext cx="6732905" cy="1264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607685" y="5575300"/>
            <a:ext cx="9779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例题图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156335" y="2266950"/>
            <a:ext cx="97389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　小强在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探究影响动能大小的因素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实验时，认为物体的质量和运动速度都会影响物体的动能，于是用质量分别为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的两个钢球设计了如图所示的实验进行探究．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3090" y="681355"/>
            <a:ext cx="11182985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本实验探究的是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木块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钢球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斜面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动能的影响因素，该物体的动能是由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能转化而来的．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要比较动能的大小，应通过比较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</a:t>
            </a:r>
            <a:r>
              <a:rPr lang="zh-CN" sz="2400">
                <a:ea typeface="宋体" panose="02010600030101010101" pitchFamily="2" charset="-122"/>
              </a:rPr>
              <a:t>来间接进行，这种研究问题的方法叫做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图中小强探究的是物体的动能与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的关系，得出的结论是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若在两次实验中木块在水平面上滑行时受到的摩擦力分别为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“&gt;”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“&lt;”)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(5)</a:t>
            </a:r>
            <a:r>
              <a:rPr lang="zh-CN" sz="2400">
                <a:ea typeface="宋体" panose="02010600030101010101" pitchFamily="2" charset="-122"/>
              </a:rPr>
              <a:t>小强想要利用上述装置探究物体的动能与另一个因素的关系，于是选取质量为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的钢球进行探究，合理的做法是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3295015" y="78422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钢球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23260" y="1286510"/>
            <a:ext cx="1296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重力势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4155" y="1860550"/>
            <a:ext cx="4084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木块被撞击后移动的距离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38525" y="2320925"/>
            <a:ext cx="1296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转换法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9420" y="286512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质量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590" y="3367405"/>
            <a:ext cx="607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物体的速度一定时，质量越大，动能越大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70515" y="3869690"/>
            <a:ext cx="761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725" y="5258435"/>
            <a:ext cx="1042035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改变小球从斜面上由静止释放时的高度，观察同一位置的木块被撞击后移动的距离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/>
        </p:nvGrpSpPr>
        <p:grpSpPr>
          <a:xfrm>
            <a:off x="960120" y="895350"/>
            <a:ext cx="1838960" cy="474345"/>
            <a:chOff x="1318" y="2359"/>
            <a:chExt cx="2896" cy="747"/>
          </a:xfrm>
        </p:grpSpPr>
        <p:pic>
          <p:nvPicPr>
            <p:cNvPr id="34" name="图片 3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88340" y="1348740"/>
            <a:ext cx="108057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(6)</a:t>
            </a:r>
            <a:r>
              <a:rPr lang="zh-CN" sz="2400">
                <a:ea typeface="宋体" panose="02010600030101010101" pitchFamily="2" charset="-122"/>
              </a:rPr>
              <a:t>实验中钢球滑到斜面底端后不会立即停下，是因为钢球具有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；木块最终会停下来是因为受到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r>
              <a:rPr lang="zh-CN" sz="2400">
                <a:ea typeface="宋体" panose="02010600030101010101" pitchFamily="2" charset="-122"/>
              </a:rPr>
              <a:t>的作用；如果水平面绝对光滑，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达到实验探究的目的，原因是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___________________________________________________________________.(7)</a:t>
            </a:r>
            <a:r>
              <a:rPr lang="zh-CN" sz="2400">
                <a:ea typeface="宋体" panose="02010600030101010101" pitchFamily="2" charset="-122"/>
              </a:rPr>
              <a:t>实验中木块滑行的过程中，动能转化成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(8)</a:t>
            </a:r>
            <a:r>
              <a:rPr lang="zh-CN" sz="2400">
                <a:ea typeface="宋体" panose="02010600030101010101" pitchFamily="2" charset="-122"/>
              </a:rPr>
              <a:t>小高重复小强第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问中的实验时，将质量为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的钢球从斜面高度为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的位置由静止释放，发现木块滑出长木板，实验室没有更长的长木板进行替换，请你帮助小高设计一种改进方案：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_____________.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9250680" y="150177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惯性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56075" y="2075815"/>
            <a:ext cx="2286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阻力(或摩擦力)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4575" y="257810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不能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890" y="2362835"/>
            <a:ext cx="106127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                                                 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若水平面绝对光滑，木块被撞后做匀速直线运动，无法比较木块运动的距离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80480" y="3654425"/>
            <a:ext cx="637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内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890" y="5161280"/>
            <a:ext cx="106127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适当减小钢球释放的高度(或换用质量较小的钢球进行实验)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6425" y="2099310"/>
            <a:ext cx="109194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(9)</a:t>
            </a:r>
            <a:r>
              <a:rPr lang="zh-CN" sz="2400">
                <a:ea typeface="宋体" panose="02010600030101010101" pitchFamily="2" charset="-122"/>
              </a:rPr>
              <a:t>实验中若使用的木块滑动的距离都较小，为保证有明显的实验效果，可行的方案是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增高钢球由静止释放的高度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换用相同材质但更短的水平木板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在水平木板上铺毛巾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1572895" y="279336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39775" y="859790"/>
            <a:ext cx="106902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(10)</a:t>
            </a:r>
            <a:r>
              <a:rPr lang="zh-CN" sz="2400">
                <a:ea typeface="宋体" panose="02010600030101010101" pitchFamily="2" charset="-122"/>
              </a:rPr>
              <a:t>实验后，小强联想到在交通事故中，造成安全隐患的因素有汽车的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超载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超速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，他想进一步知道，在影响物体动能大小的因素中，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哪个对动能影响更大，于是利用实验中的器材进行了测定，得到数据如下表．</a:t>
            </a:r>
            <a:r>
              <a:rPr lang="zh-CN" sz="2400">
                <a:ea typeface="宋体" panose="02010600030101010101" pitchFamily="2" charset="-122"/>
              </a:rPr>
              <a:t>分析表格中对应的数据可知，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zh-CN" sz="2400">
                <a:ea typeface="宋体" panose="02010600030101010101" pitchFamily="2" charset="-122"/>
              </a:rPr>
              <a:t>对物体的动能影响更大，即当发生交通事故时，由此造成的危害更严重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286953" y="3689350"/>
          <a:ext cx="7562215" cy="23882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035"/>
                <a:gridCol w="1270635"/>
                <a:gridCol w="2219960"/>
                <a:gridCol w="2394585"/>
              </a:tblGrid>
              <a:tr h="96329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实验序号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小球的质量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小球自由滚下的高度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木块被撞后运动的距离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151505" y="264985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速度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40080" y="2922270"/>
            <a:ext cx="5369560" cy="521890"/>
            <a:chOff x="894" y="3246"/>
            <a:chExt cx="845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45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动能和势能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[2019.20(4)]</a:t>
              </a:r>
              <a:endPara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23380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971675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40080" y="3729355"/>
            <a:ext cx="102114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动能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物体由于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而具有的能．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影响因素</a:t>
            </a:r>
            <a:r>
              <a:rPr lang="zh-CN" sz="2400">
                <a:ea typeface="宋体" panose="02010600030101010101" pitchFamily="2" charset="-122"/>
              </a:rPr>
              <a:t>：速度、质量．物体运动的速度越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，质量越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，动能越大．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[2019.20(4)]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3366770" y="437197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运动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4520" y="494601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3660" y="4946015"/>
            <a:ext cx="815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48360" y="978535"/>
            <a:ext cx="99853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势能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a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重力势能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物体由于受到重力并处在一定高度时所具有的能．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影响因素</a:t>
            </a:r>
            <a:r>
              <a:rPr lang="zh-CN" sz="2400">
                <a:ea typeface="宋体" panose="02010600030101010101" pitchFamily="2" charset="-122"/>
              </a:rPr>
              <a:t>：质量、高度．物体的质量越大，高度越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，它具有的重力势能就越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b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弹性势能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物体由于发生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而具有的能．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影响因素：</a:t>
            </a:r>
            <a:r>
              <a:rPr lang="zh-CN" sz="2400">
                <a:ea typeface="宋体" panose="02010600030101010101" pitchFamily="2" charset="-122"/>
              </a:rPr>
              <a:t>物体的弹性形变．物体的弹性形变越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，它具有的弹性势能就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越大．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8174355" y="2721610"/>
            <a:ext cx="735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高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7995" y="3295650"/>
            <a:ext cx="692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2565" y="4371975"/>
            <a:ext cx="18319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弹性形变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30845" y="4946015"/>
            <a:ext cx="664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40460" y="1200150"/>
            <a:ext cx="5978525" cy="521970"/>
            <a:chOff x="894" y="3246"/>
            <a:chExt cx="9415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41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机械能及其转化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(6年4考)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068705" y="1894840"/>
            <a:ext cx="101828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动能、重力势能和弹性势能统称为机械能．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机械能守恒：</a:t>
            </a:r>
            <a:r>
              <a:rPr lang="zh-CN" sz="2400">
                <a:ea typeface="宋体" panose="02010600030101010101" pitchFamily="2" charset="-122"/>
              </a:rPr>
              <a:t>如果只有动能和势能相互转化，尽管动能、势能的大小会变化，但机械能的总和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，或者说，机械能是守恒的．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质量不变时，物体的动、势能转化如下图所示：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540" y="4351020"/>
            <a:ext cx="4674235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225925" y="3080385"/>
            <a:ext cx="1584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保持不变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" name="组合 38"/>
          <p:cNvGrpSpPr/>
          <p:nvPr/>
        </p:nvGrpSpPr>
        <p:grpSpPr>
          <a:xfrm>
            <a:off x="918845" y="1949450"/>
            <a:ext cx="1838960" cy="474345"/>
            <a:chOff x="1318" y="2359"/>
            <a:chExt cx="2896" cy="747"/>
          </a:xfrm>
        </p:grpSpPr>
        <p:pic>
          <p:nvPicPr>
            <p:cNvPr id="40" name="图片 39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即时小练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25500" y="2675255"/>
            <a:ext cx="109035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请完成下列各小题：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百米运动员沿水平跑道加速冲刺阶段速度越来越快，动能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______.(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火箭发射时速度越来越快，其动能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忽略火箭质量的变化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8917940" y="333311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4890" y="390715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7540" y="390715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32475" y="448119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2145" y="448119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3135" y="498348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变大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55955" y="1776730"/>
            <a:ext cx="109035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救灾直升机沿水平方向匀速飞行时陆续投下物资，忽略空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气阻力，直升机的动能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，机械能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篮球竖直向上抛出，忽略空气阻力，篮球上升阶段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能，机械能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蹦床运动员从刚好接触蹦床到下落至最低点的过程中，机械能的转化情况是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998855" y="243459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0280" y="243459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62930" y="243459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变小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9090" y="300863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24720" y="3008630"/>
            <a:ext cx="1145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重力势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4650" y="351091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1835" y="4587240"/>
            <a:ext cx="565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动能和重力势能转化为弹性势能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961390" y="1574800"/>
            <a:ext cx="4552950" cy="648335"/>
            <a:chOff x="1456" y="3050"/>
            <a:chExt cx="7170" cy="1021"/>
          </a:xfrm>
        </p:grpSpPr>
        <p:sp>
          <p:nvSpPr>
            <p:cNvPr id="10" name="文本框 9"/>
            <p:cNvSpPr txBox="1"/>
            <p:nvPr/>
          </p:nvSpPr>
          <p:spPr>
            <a:xfrm>
              <a:off x="3000" y="3132"/>
              <a:ext cx="562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教材图片分点练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11" name="图片 10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pic>
        <p:nvPicPr>
          <p:cNvPr id="2" name="图片 -2147482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335" y="2595245"/>
            <a:ext cx="3491230" cy="239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8083550" y="5201285"/>
            <a:ext cx="28975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八下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P73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 sz="1800"/>
          </a:p>
        </p:txBody>
      </p:sp>
      <p:sp>
        <p:nvSpPr>
          <p:cNvPr id="13" name="文本框 12"/>
          <p:cNvSpPr txBox="1"/>
          <p:nvPr/>
        </p:nvSpPr>
        <p:spPr>
          <a:xfrm>
            <a:off x="889635" y="2620010"/>
            <a:ext cx="68872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如图所示为卫星绕地球的运行轨道示意图．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sz="2400">
                <a:ea typeface="黑体" panose="02010609060101010101" pitchFamily="49" charset="-122"/>
              </a:rPr>
              <a:t>　机械能及其转化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当卫星从远地点向近地点运动时，卫星的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能，此过程中卫星的机械能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守恒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不守恒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1070610" y="4371975"/>
            <a:ext cx="13925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重力势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3790" y="4371975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6935" y="487426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守恒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32485" y="711835"/>
            <a:ext cx="1070737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声波与电磁波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卫星是通过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声波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电磁波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与地面进行信息交换的，这种信息传递方式与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倒车雷达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北斗导航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的原理相同．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sz="2400">
                <a:ea typeface="黑体" panose="02010609060101010101" pitchFamily="49" charset="-122"/>
              </a:rPr>
              <a:t>　运动和力的关系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卫星绕地球运动的过程中处于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非平衡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状态，原因是：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zh-CN" sz="2400">
                <a:ea typeface="黑体" panose="02010609060101010101" pitchFamily="49" charset="-122"/>
              </a:rPr>
              <a:t>命题点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sz="2400">
                <a:ea typeface="黑体" panose="02010609060101010101" pitchFamily="49" charset="-122"/>
              </a:rPr>
              <a:t>　物体运动状态的判断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卫星绕地球运行的过程中，以卫星为参照物，地面上的卫星测控中心是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静止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2864485" y="1358265"/>
            <a:ext cx="1461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电磁波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3790" y="1932305"/>
            <a:ext cx="2423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北斗导航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04155" y="3582670"/>
            <a:ext cx="1323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非平衡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6935" y="4084955"/>
            <a:ext cx="2312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做曲线运动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8855" y="5735320"/>
            <a:ext cx="10217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运动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UNIT_TABLE_BEAUTIFY" val="smartTable{b3e6cdab-caf5-43f5-b003-3f1c8c988a0e}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UNIT_TABLE_BEAUTIFY" val="smartTable{8fea102c-88f1-403a-b9ea-865763e2fc16}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5083</Words>
  <Application>WPS 演示</Application>
  <PresentationFormat>宽屏</PresentationFormat>
  <Paragraphs>387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Calibri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